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defTabSz="457200" latinLnBrk="0">
      <a:defRPr sz="1600">
        <a:latin typeface="Lucida Grande"/>
        <a:ea typeface="Lucida Grande"/>
        <a:cs typeface="Lucida Grande"/>
        <a:sym typeface="Lucida Grande"/>
      </a:defRPr>
    </a:lvl2pPr>
    <a:lvl3pPr defTabSz="457200" latinLnBrk="0">
      <a:defRPr sz="1600">
        <a:latin typeface="Lucida Grande"/>
        <a:ea typeface="Lucida Grande"/>
        <a:cs typeface="Lucida Grande"/>
        <a:sym typeface="Lucida Grande"/>
      </a:defRPr>
    </a:lvl3pPr>
    <a:lvl4pPr defTabSz="457200" latinLnBrk="0">
      <a:defRPr sz="1600">
        <a:latin typeface="Lucida Grande"/>
        <a:ea typeface="Lucida Grande"/>
        <a:cs typeface="Lucida Grande"/>
        <a:sym typeface="Lucida Grande"/>
      </a:defRPr>
    </a:lvl4pPr>
    <a:lvl5pPr defTabSz="457200" latinLnBrk="0">
      <a:defRPr sz="1600">
        <a:latin typeface="Lucida Grande"/>
        <a:ea typeface="Lucida Grande"/>
        <a:cs typeface="Lucida Grande"/>
        <a:sym typeface="Lucida Grande"/>
      </a:defRPr>
    </a:lvl5pPr>
    <a:lvl6pPr defTabSz="457200" latinLnBrk="0">
      <a:defRPr sz="1600">
        <a:latin typeface="Lucida Grande"/>
        <a:ea typeface="Lucida Grande"/>
        <a:cs typeface="Lucida Grande"/>
        <a:sym typeface="Lucida Grande"/>
      </a:defRPr>
    </a:lvl6pPr>
    <a:lvl7pPr defTabSz="457200" latinLnBrk="0">
      <a:defRPr sz="1600">
        <a:latin typeface="Lucida Grande"/>
        <a:ea typeface="Lucida Grande"/>
        <a:cs typeface="Lucida Grande"/>
        <a:sym typeface="Lucida Grande"/>
      </a:defRPr>
    </a:lvl7pPr>
    <a:lvl8pPr defTabSz="457200" latinLnBrk="0">
      <a:defRPr sz="1600">
        <a:latin typeface="Lucida Grande"/>
        <a:ea typeface="Lucida Grande"/>
        <a:cs typeface="Lucida Grande"/>
        <a:sym typeface="Lucida Grande"/>
      </a:defRPr>
    </a:lvl8pPr>
    <a:lvl9pPr defTabSz="457200" latinLnBrk="0">
      <a:defRPr sz="16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Relationship Id="rId3" Type="http://schemas.openxmlformats.org/officeDocument/2006/relationships/image" Target="../media/image1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5.tif"/><Relationship Id="rId4" Type="http://schemas.openxmlformats.org/officeDocument/2006/relationships/image" Target="../media/image16.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 Id="rId3" Type="http://schemas.openxmlformats.org/officeDocument/2006/relationships/image" Target="../media/image18.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Relationship Id="rId3" Type="http://schemas.openxmlformats.org/officeDocument/2006/relationships/image" Target="../media/image21.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8.  An appraisal of Josiah’s reformation 23:24-27…"/>
          <p:cNvSpPr txBox="1"/>
          <p:nvPr/>
        </p:nvSpPr>
        <p:spPr>
          <a:xfrm>
            <a:off x="406400" y="279400"/>
            <a:ext cx="9334500" cy="650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10E68"/>
                  </a:solidFill>
                </a:uFill>
              </a:rPr>
              <a:t>8.	 An appraisal of Josiah’s reformation </a:t>
            </a:r>
            <a:r>
              <a:rPr b="1" sz="2400">
                <a:solidFill>
                  <a:srgbClr val="FF2600"/>
                </a:solidFill>
                <a:uFill>
                  <a:solidFill>
                    <a:srgbClr val="010E68"/>
                  </a:solidFill>
                </a:uFill>
              </a:rPr>
              <a:t>23:24-27 </a:t>
            </a:r>
            <a:endParaRPr b="1" sz="2400">
              <a:solidFill>
                <a:srgbClr val="FF2600"/>
              </a:solidFill>
              <a:uFill>
                <a:solidFill>
                  <a:srgbClr val="010E68"/>
                </a:solidFill>
              </a:uFill>
            </a:endParaRPr>
          </a:p>
          <a:p>
            <a:pPr marL="419100" indent="-419100"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Moreover, Josiah removed the mediums and the spiritists and the teraphim and the idols and all the abominations that were seen in the land of Judah and in Jerusalem, that he might confirm the words of the law which were written in the book that Hilkiah the priest found in the house of the LORD.</a:t>
            </a:r>
            <a:endParaRPr sz="2400">
              <a:uFill>
                <a:solidFill>
                  <a:srgbClr val="000000"/>
                </a:solidFill>
              </a:uFill>
              <a:latin typeface="Times"/>
              <a:ea typeface="Times"/>
              <a:cs typeface="Times"/>
              <a:sym typeface="Times"/>
            </a:endParaRPr>
          </a:p>
          <a:p>
            <a:pPr marL="419100" indent="-419100"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And before him there was no king like him who turned to the LORD with all his heart and with all his soul and with all his might, according to all the law of Moses; nor did any like him arise after him.</a:t>
            </a:r>
            <a:endParaRPr sz="2400">
              <a:uFill>
                <a:solidFill>
                  <a:srgbClr val="000000"/>
                </a:solidFill>
              </a:uFill>
              <a:latin typeface="Times"/>
              <a:ea typeface="Times"/>
              <a:cs typeface="Times"/>
              <a:sym typeface="Times"/>
            </a:endParaRPr>
          </a:p>
          <a:p>
            <a:pPr marL="419100" indent="-419100"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However, the LORD did not turn from the fierceness of His great wrath with which His anger burned against Judah, because of all the provocations with which Manasseh had provoked Him.</a:t>
            </a:r>
            <a:endParaRPr sz="2400">
              <a:uFill>
                <a:solidFill>
                  <a:srgbClr val="000000"/>
                </a:solidFill>
              </a:uFill>
              <a:latin typeface="Times"/>
              <a:ea typeface="Times"/>
              <a:cs typeface="Times"/>
              <a:sym typeface="Times"/>
            </a:endParaRPr>
          </a:p>
          <a:p>
            <a:pPr marL="419100" indent="-419100"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And the LORD said, "I will remove Judah also from My sight, as I have removed Israel. And I will cast off Jerusalem, this city which I have chosen, and the temple of which I said, ‘My name shall be there.’"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34 And Pharaoh Neco made Eliakim the son of Josiah king in the place of Josiah his father, and changed his name to Jehoiakim. But he took Jehoahaz away and brought him to Egypt, and he died there."/>
          <p:cNvSpPr/>
          <p:nvPr/>
        </p:nvSpPr>
        <p:spPr>
          <a:xfrm>
            <a:off x="165100" y="711200"/>
            <a:ext cx="4762500" cy="228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34 And Pharaoh Neco made Eliakim the son of Josiah king in the place of Josiah his father, and changed his name to Jehoiakim. But he took Jehoahaz away and brought </a:t>
            </a:r>
            <a:r>
              <a:rPr i="1" sz="2400">
                <a:uFill>
                  <a:solidFill>
                    <a:srgbClr val="000000"/>
                  </a:solidFill>
                </a:uFill>
                <a:latin typeface="Times"/>
                <a:ea typeface="Times"/>
                <a:cs typeface="Times"/>
                <a:sym typeface="Times"/>
              </a:rPr>
              <a:t>him</a:t>
            </a:r>
            <a:r>
              <a:rPr sz="2400">
                <a:uFill>
                  <a:solidFill>
                    <a:srgbClr val="000000"/>
                  </a:solidFill>
                </a:uFill>
                <a:latin typeface="Times"/>
                <a:ea typeface="Times"/>
                <a:cs typeface="Times"/>
                <a:sym typeface="Times"/>
              </a:rPr>
              <a:t> to Egypt, and he died there.</a:t>
            </a:r>
          </a:p>
        </p:txBody>
      </p:sp>
      <p:pic>
        <p:nvPicPr>
          <p:cNvPr id="164" name="droppedImage.pdf" descr="droppedImage.pdf"/>
          <p:cNvPicPr>
            <a:picLocks noChangeAspect="1"/>
          </p:cNvPicPr>
          <p:nvPr/>
        </p:nvPicPr>
        <p:blipFill>
          <a:blip r:embed="rId2">
            <a:extLst/>
          </a:blip>
          <a:stretch>
            <a:fillRect/>
          </a:stretch>
        </p:blipFill>
        <p:spPr>
          <a:xfrm>
            <a:off x="5016500" y="223837"/>
            <a:ext cx="4876800" cy="3860801"/>
          </a:xfrm>
          <a:prstGeom prst="rect">
            <a:avLst/>
          </a:prstGeom>
          <a:ln w="12700">
            <a:miter lim="400000"/>
          </a:ln>
        </p:spPr>
      </p:pic>
      <p:sp>
        <p:nvSpPr>
          <p:cNvPr id="165" name="35 So Jehoiakim gave the silver and gold to Pharaoh, but he taxed the land in order to give the money at the command of Pharaoh. He exacted the silver and gold from the people of the land, each according to his valuation, to give it to Pharaoh Neco."/>
          <p:cNvSpPr/>
          <p:nvPr/>
        </p:nvSpPr>
        <p:spPr>
          <a:xfrm>
            <a:off x="177800" y="4394200"/>
            <a:ext cx="95885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35 So Jehoiakim gave the silver and gold to Pharaoh, but he taxed the land in order to give the money at the command of Pharaoh. He exacted the silver and gold from the people of the land, each according to his valuation, to give it to Pharaoh Neco.</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C. The reign and rebellion of Jehoiakim 23:36—24: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32CE4"/>
                </a:solidFill>
              </a:rPr>
              <a:t>C.	The reign and rebellion of Jehoiakim </a:t>
            </a:r>
            <a:r>
              <a:rPr>
                <a:solidFill>
                  <a:srgbClr val="FF2600"/>
                </a:solidFill>
              </a:rPr>
              <a:t>23:36—24:7</a:t>
            </a:r>
          </a:p>
        </p:txBody>
      </p:sp>
      <p:sp>
        <p:nvSpPr>
          <p:cNvPr id="168" name="36  Jehoiakim was twenty-five years old when he became king, and he reigned eleven years in Jerusalem; and his mother’s name was Zebidah        [zeb’uh-digh’uh] the daughter of Pedaiah [pi-day’yuh] of Rumah.…"/>
          <p:cNvSpPr/>
          <p:nvPr/>
        </p:nvSpPr>
        <p:spPr>
          <a:xfrm>
            <a:off x="139700" y="914400"/>
            <a:ext cx="5357367" cy="4114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Jehoiakim was twenty-five years old when he became king, and he reigned eleven years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Zebidah        </a:t>
            </a:r>
            <a:r>
              <a:rPr sz="2400">
                <a:solidFill>
                  <a:schemeClr val="accent1">
                    <a:hueOff val="114395"/>
                    <a:lumOff val="-24975"/>
                  </a:schemeClr>
                </a:solidFill>
                <a:uFill>
                  <a:solidFill>
                    <a:srgbClr val="000000"/>
                  </a:solidFill>
                </a:uFill>
                <a:latin typeface="Times"/>
                <a:ea typeface="Times"/>
                <a:cs typeface="Times"/>
                <a:sym typeface="Times"/>
              </a:rPr>
              <a:t>[zeb’uh-digh’uh] </a:t>
            </a:r>
            <a:r>
              <a:rPr sz="2400">
                <a:uFill>
                  <a:solidFill>
                    <a:srgbClr val="000000"/>
                  </a:solidFill>
                </a:uFill>
                <a:latin typeface="Times"/>
                <a:ea typeface="Times"/>
                <a:cs typeface="Times"/>
                <a:sym typeface="Times"/>
              </a:rPr>
              <a:t>the daughter of Pedaiah </a:t>
            </a:r>
            <a:r>
              <a:rPr sz="2400">
                <a:solidFill>
                  <a:schemeClr val="accent1">
                    <a:hueOff val="114395"/>
                    <a:lumOff val="-24975"/>
                  </a:schemeClr>
                </a:solidFill>
                <a:uFill>
                  <a:solidFill>
                    <a:srgbClr val="000000"/>
                  </a:solidFill>
                </a:uFill>
                <a:latin typeface="Times"/>
                <a:ea typeface="Times"/>
                <a:cs typeface="Times"/>
                <a:sym typeface="Times"/>
              </a:rPr>
              <a:t>[pi-day’yuh]</a:t>
            </a:r>
            <a:r>
              <a:rPr sz="2400">
                <a:uFill>
                  <a:solidFill>
                    <a:srgbClr val="000000"/>
                  </a:solidFill>
                </a:uFill>
                <a:latin typeface="Times"/>
                <a:ea typeface="Times"/>
                <a:cs typeface="Times"/>
                <a:sym typeface="Times"/>
              </a:rPr>
              <a:t> of Rumah.</a:t>
            </a:r>
            <a:endParaRPr sz="2400">
              <a:uFill>
                <a:solidFill>
                  <a:srgbClr val="000000"/>
                </a:solidFill>
              </a:uFill>
              <a:latin typeface="Times"/>
              <a:ea typeface="Times"/>
              <a:cs typeface="Times"/>
              <a:sym typeface="Times"/>
            </a:endParaRPr>
          </a:p>
          <a:p>
            <a:pPr lvl="1" marL="419100" indent="-1524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433FF"/>
                </a:solidFill>
              </a:defRPr>
            </a:pPr>
            <a:r>
              <a:rPr sz="2400">
                <a:uFill>
                  <a:solidFill>
                    <a:srgbClr val="000000"/>
                  </a:solidFill>
                </a:uFill>
                <a:latin typeface="Times"/>
                <a:ea typeface="Times"/>
                <a:cs typeface="Times"/>
                <a:sym typeface="Times"/>
              </a:rPr>
              <a:t>*  609-597 B.C.</a:t>
            </a:r>
            <a:endParaRPr sz="2400">
              <a:solidFill>
                <a:srgbClr val="000000"/>
              </a:solidFill>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37 And he did evil in the sight of the LORD, according to all that his fathers had done.</a:t>
            </a:r>
          </a:p>
        </p:txBody>
      </p:sp>
      <p:sp>
        <p:nvSpPr>
          <p:cNvPr id="169" name="* Built a fancy palace while the nation was poor Jer. 22:13-14…"/>
          <p:cNvSpPr/>
          <p:nvPr/>
        </p:nvSpPr>
        <p:spPr>
          <a:xfrm>
            <a:off x="273248" y="5105400"/>
            <a:ext cx="9105901" cy="229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Built a fancy palace while the nation was poor</a:t>
            </a:r>
            <a:r>
              <a:rPr sz="2400">
                <a:solidFill>
                  <a:srgbClr val="FF2600"/>
                </a:solidFill>
              </a:rPr>
              <a:t> Jer. 22:13-14</a:t>
            </a:r>
            <a:endParaRPr sz="2400">
              <a:solidFill>
                <a:srgbClr val="032CE4"/>
              </a:solidFill>
            </a:endParaRPr>
          </a:p>
          <a:p>
            <a:pPr algn="l">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A tyrant - bigot, arrogant, irreverent</a:t>
            </a:r>
            <a:endParaRPr sz="2400">
              <a:solidFill>
                <a:srgbClr val="032CE4"/>
              </a:solidFill>
            </a:endParaRPr>
          </a:p>
          <a:p>
            <a:pPr algn="l">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Killed Uriah the prophet</a:t>
            </a:r>
            <a:r>
              <a:rPr sz="2400">
                <a:solidFill>
                  <a:srgbClr val="FF2600"/>
                </a:solidFill>
              </a:rPr>
              <a:t> Jer. 26:21</a:t>
            </a:r>
            <a:endParaRPr sz="2400">
              <a:solidFill>
                <a:srgbClr val="032CE4"/>
              </a:solidFill>
            </a:endParaRPr>
          </a:p>
          <a:p>
            <a:pPr algn="l">
              <a:spcBef>
                <a:spcPts val="1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Persecuted Jeremiah (predicted the destruction of temple, </a:t>
            </a:r>
            <a:r>
              <a:rPr sz="2400">
                <a:solidFill>
                  <a:srgbClr val="FF2600"/>
                </a:solidFill>
              </a:rPr>
              <a:t>Jer. 7, 26</a:t>
            </a:r>
            <a:r>
              <a:rPr sz="2400">
                <a:solidFill>
                  <a:srgbClr val="032CE4"/>
                </a:solidFill>
              </a:rPr>
              <a:t>)</a:t>
            </a:r>
          </a:p>
        </p:txBody>
      </p:sp>
      <p:pic>
        <p:nvPicPr>
          <p:cNvPr id="170" name="droppedImage.pdf" descr="droppedImage.pdf"/>
          <p:cNvPicPr>
            <a:picLocks noChangeAspect="1"/>
          </p:cNvPicPr>
          <p:nvPr/>
        </p:nvPicPr>
        <p:blipFill>
          <a:blip r:embed="rId2">
            <a:extLst/>
          </a:blip>
          <a:stretch>
            <a:fillRect/>
          </a:stretch>
        </p:blipFill>
        <p:spPr>
          <a:xfrm>
            <a:off x="5524500" y="1003300"/>
            <a:ext cx="4564669" cy="2959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www.bible-history.tiff" descr="www.bible-history.tiff"/>
          <p:cNvPicPr>
            <a:picLocks noChangeAspect="1"/>
          </p:cNvPicPr>
          <p:nvPr/>
        </p:nvPicPr>
        <p:blipFill>
          <a:blip r:embed="rId2">
            <a:extLst/>
          </a:blip>
          <a:stretch>
            <a:fillRect/>
          </a:stretch>
        </p:blipFill>
        <p:spPr>
          <a:xfrm>
            <a:off x="101600" y="63500"/>
            <a:ext cx="5080000" cy="6858000"/>
          </a:xfrm>
          <a:prstGeom prst="rect">
            <a:avLst/>
          </a:prstGeom>
          <a:ln w="12700">
            <a:miter lim="400000"/>
          </a:ln>
        </p:spPr>
      </p:pic>
      <p:sp>
        <p:nvSpPr>
          <p:cNvPr id="173" name="The Babylonian Chronicle records events in ancient Babylon dating from about 750 BC to 280 BC. This tablet is part of that chronicle and records events from 605-594 BC including  Nebuchadnezzar II's campaigns in the west, where Jerusalem is. It also records the defeat of the Assyrians and the fall of the Assyrian Empire and the rising threat of Egypt. It records the Battle of Carchemish where Nebuchadnezzar II of Babylon defeated Pharoah Necho of Egypt in 605 BC. It records Nebuchadnezzar's rise to power, it records the removing of Jehoiachin, king of Judah and inserting Zedekiah as king in his place, as recorded in Scripture, and it records the capture of Jerusalem on the 16th of March, 598 BC. The discovery of this part of the Babylonian Chronicle is important in the study of Biblical Archaeology because it contains several events mentioned in the Bible that correspond exactly."/>
          <p:cNvSpPr/>
          <p:nvPr/>
        </p:nvSpPr>
        <p:spPr>
          <a:xfrm>
            <a:off x="5295900" y="657789"/>
            <a:ext cx="4699000" cy="56694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1800">
                <a:latin typeface="Arial"/>
                <a:ea typeface="Arial"/>
                <a:cs typeface="Arial"/>
                <a:sym typeface="Arial"/>
              </a:defRPr>
            </a:lvl1pPr>
          </a:lstStyle>
          <a:p>
            <a:pPr>
              <a:defRPr sz="3200">
                <a:latin typeface="+mn-lt"/>
                <a:ea typeface="+mn-ea"/>
                <a:cs typeface="+mn-cs"/>
                <a:sym typeface="Gill Sans"/>
              </a:defRPr>
            </a:pPr>
            <a:r>
              <a:rPr sz="1800">
                <a:latin typeface="Arial"/>
                <a:ea typeface="Arial"/>
                <a:cs typeface="Arial"/>
                <a:sym typeface="Arial"/>
              </a:rPr>
              <a:t>The Babylonian Chronicle records events in ancient Babylon dating from about 750 BC to 280 BC. This tablet is part of that chronicle and records events from 605-594 BC including  Nebuchadnezzar II's campaigns in the west, where Jerusalem is. It also records the defeat of the Assyrians and the fall of the Assyrian Empire and the rising threat of Egypt. It records the Battle of Carchemish where Nebuchadnezzar II of Babylon defeated Pharoah Necho of Egypt in 605 BC. It records Nebuchadnezzar's rise to power, it records the removing of Jehoiachin, king of Judah and inserting Zedekiah as king in his place, as recorded in Scripture, and it records the capture of Jerusalem on the 16th of March, 598 BC. The discovery of this part of the Babylonian Chronicle is important in the study of Biblical Archaeology because it contains several events mentioned in the Bible that correspond exactly.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SERIAH.tiff" descr="SERIAH.tiff"/>
          <p:cNvPicPr>
            <a:picLocks noChangeAspect="1"/>
          </p:cNvPicPr>
          <p:nvPr/>
        </p:nvPicPr>
        <p:blipFill>
          <a:blip r:embed="rId2">
            <a:extLst/>
          </a:blip>
          <a:stretch>
            <a:fillRect/>
          </a:stretch>
        </p:blipFill>
        <p:spPr>
          <a:xfrm>
            <a:off x="1069368" y="254000"/>
            <a:ext cx="2682697" cy="2387600"/>
          </a:xfrm>
          <a:prstGeom prst="rect">
            <a:avLst/>
          </a:prstGeom>
          <a:ln w="12700">
            <a:miter lim="400000"/>
          </a:ln>
        </p:spPr>
      </p:pic>
      <p:sp>
        <p:nvSpPr>
          <p:cNvPr id="176" name="Seraiah son of Neriah, Jer 51:59"/>
          <p:cNvSpPr/>
          <p:nvPr/>
        </p:nvSpPr>
        <p:spPr>
          <a:xfrm>
            <a:off x="850900" y="2665220"/>
            <a:ext cx="3124200" cy="7274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200">
                <a:latin typeface="Arial"/>
                <a:ea typeface="Arial"/>
                <a:cs typeface="Arial"/>
                <a:sym typeface="Arial"/>
              </a:defRPr>
            </a:lvl1pPr>
          </a:lstStyle>
          <a:p>
            <a:pPr/>
            <a:r>
              <a:t>Seraiah son of Neriah, Jer 51:59</a:t>
            </a:r>
          </a:p>
        </p:txBody>
      </p:sp>
      <p:pic>
        <p:nvPicPr>
          <p:cNvPr id="177" name="malchiah.tiff" descr="malchiah.tiff"/>
          <p:cNvPicPr>
            <a:picLocks noChangeAspect="1"/>
          </p:cNvPicPr>
          <p:nvPr/>
        </p:nvPicPr>
        <p:blipFill>
          <a:blip r:embed="rId3">
            <a:extLst/>
          </a:blip>
          <a:stretch>
            <a:fillRect/>
          </a:stretch>
        </p:blipFill>
        <p:spPr>
          <a:xfrm>
            <a:off x="774700" y="3632200"/>
            <a:ext cx="3277974" cy="2425700"/>
          </a:xfrm>
          <a:prstGeom prst="rect">
            <a:avLst/>
          </a:prstGeom>
          <a:ln w="12700">
            <a:miter lim="400000"/>
          </a:ln>
        </p:spPr>
      </p:pic>
      <p:sp>
        <p:nvSpPr>
          <p:cNvPr id="178" name="Malchiah the son of the king Jer 3"/>
          <p:cNvSpPr/>
          <p:nvPr/>
        </p:nvSpPr>
        <p:spPr>
          <a:xfrm>
            <a:off x="1104900" y="6208520"/>
            <a:ext cx="2603500" cy="7274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200">
                <a:latin typeface="Arial"/>
                <a:ea typeface="Arial"/>
                <a:cs typeface="Arial"/>
                <a:sym typeface="Arial"/>
              </a:defRPr>
            </a:lvl1pPr>
          </a:lstStyle>
          <a:p>
            <a:pPr/>
            <a:r>
              <a:t>Malchiah the son of the king Jer 3</a:t>
            </a:r>
          </a:p>
        </p:txBody>
      </p:sp>
      <p:pic>
        <p:nvPicPr>
          <p:cNvPr id="179" name="hananiah.tiff" descr="hananiah.tiff"/>
          <p:cNvPicPr>
            <a:picLocks noChangeAspect="1"/>
          </p:cNvPicPr>
          <p:nvPr/>
        </p:nvPicPr>
        <p:blipFill>
          <a:blip r:embed="rId4">
            <a:extLst/>
          </a:blip>
          <a:stretch>
            <a:fillRect/>
          </a:stretch>
        </p:blipFill>
        <p:spPr>
          <a:xfrm>
            <a:off x="5964518" y="203200"/>
            <a:ext cx="2495177" cy="2120900"/>
          </a:xfrm>
          <a:prstGeom prst="rect">
            <a:avLst/>
          </a:prstGeom>
          <a:ln w="12700">
            <a:miter lim="400000"/>
          </a:ln>
        </p:spPr>
      </p:pic>
      <p:sp>
        <p:nvSpPr>
          <p:cNvPr id="180" name="Hananiah the son of Azariah (Azzur) Jeremiah 28"/>
          <p:cNvSpPr/>
          <p:nvPr/>
        </p:nvSpPr>
        <p:spPr>
          <a:xfrm>
            <a:off x="5340647" y="2385820"/>
            <a:ext cx="4343401" cy="7274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200">
                <a:latin typeface="Arial"/>
                <a:ea typeface="Arial"/>
                <a:cs typeface="Arial"/>
                <a:sym typeface="Arial"/>
              </a:defRPr>
            </a:lvl1pPr>
          </a:lstStyle>
          <a:p>
            <a:pPr/>
            <a:r>
              <a:t>Hananiah the son of Azariah (Azzur) Jeremiah 28</a:t>
            </a:r>
          </a:p>
        </p:txBody>
      </p:sp>
      <p:pic>
        <p:nvPicPr>
          <p:cNvPr id="181" name="baruch2.tiff" descr="baruch2.tiff"/>
          <p:cNvPicPr>
            <a:picLocks noChangeAspect="1"/>
          </p:cNvPicPr>
          <p:nvPr/>
        </p:nvPicPr>
        <p:blipFill>
          <a:blip r:embed="rId5">
            <a:extLst/>
          </a:blip>
          <a:stretch>
            <a:fillRect/>
          </a:stretch>
        </p:blipFill>
        <p:spPr>
          <a:xfrm>
            <a:off x="5727700" y="3340100"/>
            <a:ext cx="2962403" cy="2768600"/>
          </a:xfrm>
          <a:prstGeom prst="rect">
            <a:avLst/>
          </a:prstGeom>
          <a:ln w="12700">
            <a:miter lim="400000"/>
          </a:ln>
        </p:spPr>
      </p:pic>
      <p:sp>
        <p:nvSpPr>
          <p:cNvPr id="182" name="Seal of Baruch (Berekyahu) son of Neriah the scribe = Jeremiah's secretary"/>
          <p:cNvSpPr/>
          <p:nvPr/>
        </p:nvSpPr>
        <p:spPr>
          <a:xfrm>
            <a:off x="5232468" y="6233920"/>
            <a:ext cx="3949701" cy="10576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200">
                <a:latin typeface="Arial"/>
                <a:ea typeface="Arial"/>
                <a:cs typeface="Arial"/>
                <a:sym typeface="Arial"/>
              </a:defRPr>
            </a:lvl1pPr>
          </a:lstStyle>
          <a:p>
            <a:pPr>
              <a:defRPr>
                <a:latin typeface="+mn-lt"/>
                <a:ea typeface="+mn-ea"/>
                <a:cs typeface="+mn-cs"/>
                <a:sym typeface="Gill Sans"/>
              </a:defRPr>
            </a:pPr>
            <a:r>
              <a:rPr>
                <a:latin typeface="Arial"/>
                <a:ea typeface="Arial"/>
                <a:cs typeface="Arial"/>
                <a:sym typeface="Arial"/>
              </a:rPr>
              <a:t>Seal of Baruch (Berekyahu) son of Neriah the scribe = Jeremiah's secretary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 Babylon defeats Egyptians at Carchemish, June 605…"/>
          <p:cNvSpPr/>
          <p:nvPr/>
        </p:nvSpPr>
        <p:spPr>
          <a:xfrm>
            <a:off x="336748" y="88900"/>
            <a:ext cx="9474201" cy="3835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Babylon defeats Egyptians at Carchemish, June 605</a:t>
            </a:r>
            <a:endParaRPr sz="2400">
              <a:solidFill>
                <a:srgbClr val="032CE4"/>
              </a:solidFill>
            </a:endParaRPr>
          </a:p>
          <a:p>
            <a:pPr algn="l">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Hostages (Daniel and friends) and treasures are sent to Babylon</a:t>
            </a:r>
            <a:endParaRPr sz="2400">
              <a:solidFill>
                <a:srgbClr val="032CE4"/>
              </a:solidFill>
            </a:endParaRPr>
          </a:p>
          <a:p>
            <a:pPr algn="l">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Nabopolassar died, August 16, 605</a:t>
            </a:r>
            <a:endParaRPr sz="2400">
              <a:solidFill>
                <a:srgbClr val="032CE4"/>
              </a:solidFill>
            </a:endParaRPr>
          </a:p>
          <a:p>
            <a:pPr algn="l">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Nebuchadnezzar crowned king, Sept. 6, 605</a:t>
            </a:r>
            <a:endParaRPr sz="2400">
              <a:solidFill>
                <a:srgbClr val="032CE4"/>
              </a:solidFill>
            </a:endParaRPr>
          </a:p>
          <a:p>
            <a:pPr algn="l">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In the fourth regnal year of Jehoiakim: Oct. 7, 605	</a:t>
            </a:r>
            <a:endParaRPr sz="2400">
              <a:solidFill>
                <a:srgbClr val="032CE4"/>
              </a:solidFill>
            </a:endParaRPr>
          </a:p>
          <a:p>
            <a:pPr algn="l">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Nebuchadnezzar’s first regnal year, April 2, 604</a:t>
            </a:r>
            <a:endParaRPr sz="2400">
              <a:solidFill>
                <a:srgbClr val="032CE4"/>
              </a:solidFill>
            </a:endParaRPr>
          </a:p>
          <a:p>
            <a:pPr algn="l">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Jeremiah’s prophecy</a:t>
            </a:r>
            <a:r>
              <a:rPr sz="2400">
                <a:solidFill>
                  <a:srgbClr val="FF2600"/>
                </a:solidFill>
              </a:rPr>
              <a:t> Jer. 25:1</a:t>
            </a:r>
            <a:endParaRPr sz="2400">
              <a:solidFill>
                <a:srgbClr val="032CE4"/>
              </a:solidFill>
            </a:endParaRPr>
          </a:p>
          <a:p>
            <a:pPr algn="l">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Jeremiah predicted that Babylon would capture Judah</a:t>
            </a:r>
          </a:p>
        </p:txBody>
      </p:sp>
      <p:pic>
        <p:nvPicPr>
          <p:cNvPr id="185" name="droppedImage.pdf" descr="droppedImage.pdf"/>
          <p:cNvPicPr>
            <a:picLocks noChangeAspect="1"/>
          </p:cNvPicPr>
          <p:nvPr/>
        </p:nvPicPr>
        <p:blipFill>
          <a:blip r:embed="rId2">
            <a:extLst/>
          </a:blip>
          <a:stretch>
            <a:fillRect/>
          </a:stretch>
        </p:blipFill>
        <p:spPr>
          <a:xfrm>
            <a:off x="0" y="1841500"/>
            <a:ext cx="10147300" cy="588030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 In the fourth regnal year of Jehoiakim: Oct. 7, 605…"/>
          <p:cNvSpPr/>
          <p:nvPr/>
        </p:nvSpPr>
        <p:spPr>
          <a:xfrm>
            <a:off x="336748" y="266700"/>
            <a:ext cx="9474201" cy="1295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In the fourth regnal year of Jehoiakim: Oct. 7, 605	</a:t>
            </a:r>
            <a:endParaRPr sz="2400">
              <a:solidFill>
                <a:srgbClr val="032CE4"/>
              </a:solidFill>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Nebuchadnezzar’s first regnal year,  April 2, 604</a:t>
            </a:r>
            <a:endParaRPr sz="2400">
              <a:solidFill>
                <a:srgbClr val="032CE4"/>
              </a:solidFill>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Jeremiah’s prophecy</a:t>
            </a:r>
            <a:r>
              <a:rPr sz="2400">
                <a:solidFill>
                  <a:srgbClr val="FF2600"/>
                </a:solidFill>
              </a:rPr>
              <a:t> Jer. 25:1</a:t>
            </a:r>
            <a:r>
              <a:rPr sz="2400">
                <a:solidFill>
                  <a:srgbClr val="032CE4"/>
                </a:solidFill>
              </a:rPr>
              <a:t> Predicted that Babylon would capture Judah</a:t>
            </a:r>
          </a:p>
        </p:txBody>
      </p:sp>
      <p:pic>
        <p:nvPicPr>
          <p:cNvPr id="188" name="droppedImage.pdf" descr="droppedImage.pdf"/>
          <p:cNvPicPr>
            <a:picLocks noChangeAspect="1"/>
          </p:cNvPicPr>
          <p:nvPr/>
        </p:nvPicPr>
        <p:blipFill>
          <a:blip r:embed="rId2">
            <a:extLst/>
          </a:blip>
          <a:stretch>
            <a:fillRect/>
          </a:stretch>
        </p:blipFill>
        <p:spPr>
          <a:xfrm>
            <a:off x="0" y="1841500"/>
            <a:ext cx="10147300" cy="58803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C. The reign and rebellion of Jehoiakim 23:36—24: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32CE4"/>
                </a:solidFill>
              </a:rPr>
              <a:t>C.	The reign and rebellion of Jehoiakim </a:t>
            </a:r>
            <a:r>
              <a:rPr>
                <a:solidFill>
                  <a:srgbClr val="FF2600"/>
                </a:solidFill>
              </a:rPr>
              <a:t>23:36—24:7</a:t>
            </a:r>
          </a:p>
        </p:txBody>
      </p:sp>
      <p:sp>
        <p:nvSpPr>
          <p:cNvPr id="191" name="1   In his days Nebuchadnezzar king of Babylon came up, and Jehoiakim became his servant for three years; then he turned and rebelled against him."/>
          <p:cNvSpPr/>
          <p:nvPr/>
        </p:nvSpPr>
        <p:spPr>
          <a:xfrm>
            <a:off x="190500" y="889000"/>
            <a:ext cx="9766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uFill>
                  <a:solidFill>
                    <a:srgbClr val="000000"/>
                  </a:solidFill>
                </a:uFill>
                <a:latin typeface="Times"/>
                <a:ea typeface="Times"/>
                <a:cs typeface="Times"/>
                <a:sym typeface="Times"/>
              </a:rPr>
              <a:t>1</a:t>
            </a:r>
            <a:r>
              <a:rPr sz="2400">
                <a:uFill>
                  <a:solidFill>
                    <a:srgbClr val="000000"/>
                  </a:solidFill>
                </a:uFill>
                <a:latin typeface="Times"/>
                <a:ea typeface="Times"/>
                <a:cs typeface="Times"/>
                <a:sym typeface="Times"/>
              </a:rPr>
              <a:t>   In his days Nebuchadnezzar king of Babylon came up, and Jehoiakim became his servant </a:t>
            </a:r>
            <a:r>
              <a:rPr i="1" sz="2400">
                <a:uFill>
                  <a:solidFill>
                    <a:srgbClr val="000000"/>
                  </a:solidFill>
                </a:uFill>
                <a:latin typeface="Times"/>
                <a:ea typeface="Times"/>
                <a:cs typeface="Times"/>
                <a:sym typeface="Times"/>
              </a:rPr>
              <a:t>for</a:t>
            </a:r>
            <a:r>
              <a:rPr sz="2400">
                <a:uFill>
                  <a:solidFill>
                    <a:srgbClr val="000000"/>
                  </a:solidFill>
                </a:uFill>
                <a:latin typeface="Times"/>
                <a:ea typeface="Times"/>
                <a:cs typeface="Times"/>
                <a:sym typeface="Times"/>
              </a:rPr>
              <a:t> three years; then he turned and rebelled against him.</a:t>
            </a:r>
          </a:p>
        </p:txBody>
      </p:sp>
      <p:sp>
        <p:nvSpPr>
          <p:cNvPr id="192" name="*   Jehoiakim became a vassal of Nebuchadnezzar, Sept. 26, 604…"/>
          <p:cNvSpPr/>
          <p:nvPr/>
        </p:nvSpPr>
        <p:spPr>
          <a:xfrm>
            <a:off x="571500" y="5003800"/>
            <a:ext cx="6261100" cy="217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2000"/>
              </a:spcBef>
              <a:tabLst>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Jehoiakim became a vassal of Nebuchadnezzar, Sept. 26, 604	</a:t>
            </a:r>
            <a:endParaRPr sz="2400">
              <a:solidFill>
                <a:srgbClr val="032CE4"/>
              </a:solidFill>
              <a:uFill>
                <a:solidFill>
                  <a:srgbClr val="000000"/>
                </a:solidFill>
              </a:uFill>
            </a:endParaRPr>
          </a:p>
          <a:p>
            <a:pPr marL="406400" indent="-406400" algn="l">
              <a:tabLst>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a:t>
            </a:r>
            <a:r>
              <a:rPr sz="2400">
                <a:solidFill>
                  <a:srgbClr val="FF2600"/>
                </a:solidFill>
                <a:uFill>
                  <a:solidFill>
                    <a:srgbClr val="000000"/>
                  </a:solidFill>
                </a:uFill>
              </a:rPr>
              <a:t>2 C 36:6</a:t>
            </a:r>
            <a:r>
              <a:rPr sz="2400">
                <a:solidFill>
                  <a:srgbClr val="032CE4"/>
                </a:solidFill>
                <a:uFill>
                  <a:solidFill>
                    <a:srgbClr val="000000"/>
                  </a:solidFill>
                </a:uFill>
              </a:rPr>
              <a:t> Jehoiakim bound for Babylon</a:t>
            </a:r>
            <a:endParaRPr sz="2400">
              <a:solidFill>
                <a:srgbClr val="032CE4"/>
              </a:solidFill>
              <a:uFill>
                <a:solidFill>
                  <a:srgbClr val="000000"/>
                </a:solidFill>
              </a:uFill>
            </a:endParaRPr>
          </a:p>
          <a:p>
            <a:pPr lvl="1" marL="266700" indent="0" algn="l">
              <a:spcBef>
                <a:spcPts val="5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Nebuchadnezzar must have changed his mind</a:t>
            </a:r>
            <a:endParaRPr sz="2400">
              <a:solidFill>
                <a:srgbClr val="032CE4"/>
              </a:solidFill>
              <a:uFill>
                <a:solidFill>
                  <a:srgbClr val="000000"/>
                </a:solidFill>
              </a:uFill>
            </a:endParaRPr>
          </a:p>
          <a:p>
            <a:pPr lvl="1" marL="266700" indent="0" algn="l">
              <a:spcBef>
                <a:spcPts val="20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Jehoiakim served the king of Babylon 3 years</a:t>
            </a:r>
          </a:p>
        </p:txBody>
      </p:sp>
      <p:pic>
        <p:nvPicPr>
          <p:cNvPr id="193" name="israelexilesm.tiff" descr="israelexilesm.tiff"/>
          <p:cNvPicPr>
            <a:picLocks noChangeAspect="1"/>
          </p:cNvPicPr>
          <p:nvPr/>
        </p:nvPicPr>
        <p:blipFill>
          <a:blip r:embed="rId2">
            <a:extLst/>
          </a:blip>
          <a:stretch>
            <a:fillRect/>
          </a:stretch>
        </p:blipFill>
        <p:spPr>
          <a:xfrm>
            <a:off x="7082669" y="2476500"/>
            <a:ext cx="2937537" cy="4486420"/>
          </a:xfrm>
          <a:prstGeom prst="rect">
            <a:avLst/>
          </a:prstGeom>
          <a:ln w="12700">
            <a:miter lim="400000"/>
          </a:ln>
        </p:spPr>
      </p:pic>
      <p:sp>
        <p:nvSpPr>
          <p:cNvPr id="194" name="2 C 36:6, 7…"/>
          <p:cNvSpPr/>
          <p:nvPr/>
        </p:nvSpPr>
        <p:spPr>
          <a:xfrm>
            <a:off x="254000" y="1854200"/>
            <a:ext cx="6717358" cy="300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uFill>
                  <a:solidFill>
                    <a:srgbClr val="000000"/>
                  </a:solidFill>
                </a:uFill>
                <a:latin typeface="Times"/>
                <a:ea typeface="Times"/>
                <a:cs typeface="Times"/>
                <a:sym typeface="Times"/>
              </a:rPr>
              <a:t>2 C 36:6, 7 </a:t>
            </a:r>
            <a:endParaRPr sz="2400">
              <a:solidFill>
                <a:srgbClr val="FF2600"/>
              </a:solidFill>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uFill>
                  <a:solidFill>
                    <a:srgbClr val="000000"/>
                  </a:solidFill>
                </a:uFill>
                <a:latin typeface="Times"/>
                <a:ea typeface="Times"/>
                <a:cs typeface="Times"/>
                <a:sym typeface="Times"/>
              </a:rPr>
              <a:t>6  </a:t>
            </a:r>
            <a:r>
              <a:rPr sz="2400">
                <a:uFill>
                  <a:solidFill>
                    <a:srgbClr val="000000"/>
                  </a:solidFill>
                </a:uFill>
                <a:latin typeface="Times"/>
                <a:ea typeface="Times"/>
                <a:cs typeface="Times"/>
                <a:sym typeface="Times"/>
              </a:rPr>
              <a:t> Nebuchadnezzar king of Babylon came up against him and bound him with bronze </a:t>
            </a:r>
            <a:r>
              <a:rPr i="1" sz="2400">
                <a:uFill>
                  <a:solidFill>
                    <a:srgbClr val="000000"/>
                  </a:solidFill>
                </a:uFill>
                <a:latin typeface="Times"/>
                <a:ea typeface="Times"/>
                <a:cs typeface="Times"/>
                <a:sym typeface="Times"/>
              </a:rPr>
              <a:t>chains</a:t>
            </a:r>
            <a:r>
              <a:rPr sz="2400">
                <a:uFill>
                  <a:solidFill>
                    <a:srgbClr val="000000"/>
                  </a:solidFill>
                </a:uFill>
                <a:latin typeface="Times"/>
                <a:ea typeface="Times"/>
                <a:cs typeface="Times"/>
                <a:sym typeface="Times"/>
              </a:rPr>
              <a:t> to take him to Babylon.</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uFill>
                  <a:solidFill>
                    <a:srgbClr val="000000"/>
                  </a:solidFill>
                </a:uFill>
                <a:latin typeface="Times"/>
                <a:ea typeface="Times"/>
                <a:cs typeface="Times"/>
                <a:sym typeface="Times"/>
              </a:rPr>
              <a:t>7</a:t>
            </a:r>
            <a:r>
              <a:rPr sz="2400">
                <a:uFill>
                  <a:solidFill>
                    <a:srgbClr val="000000"/>
                  </a:solidFill>
                </a:uFill>
                <a:latin typeface="Times"/>
                <a:ea typeface="Times"/>
                <a:cs typeface="Times"/>
                <a:sym typeface="Times"/>
              </a:rPr>
              <a:t>   Nebuchadnezzar also brought </a:t>
            </a:r>
            <a:r>
              <a:rPr i="1" sz="2400">
                <a:uFill>
                  <a:solidFill>
                    <a:srgbClr val="000000"/>
                  </a:solidFill>
                </a:uFill>
                <a:latin typeface="Times"/>
                <a:ea typeface="Times"/>
                <a:cs typeface="Times"/>
                <a:sym typeface="Times"/>
              </a:rPr>
              <a:t>some</a:t>
            </a:r>
            <a:r>
              <a:rPr sz="2400">
                <a:uFill>
                  <a:solidFill>
                    <a:srgbClr val="000000"/>
                  </a:solidFill>
                </a:uFill>
                <a:latin typeface="Times"/>
                <a:ea typeface="Times"/>
                <a:cs typeface="Times"/>
                <a:sym typeface="Times"/>
              </a:rPr>
              <a:t> of the articles of the house of the LORD to Babylon and put them in his temple at Babylon.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C.  The reign &amp; rebellion of Jehoiakim 23:36—24: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32CE4"/>
                </a:solidFill>
              </a:rPr>
              <a:t>C.	 The reign &amp; rebellion of Jehoiakim </a:t>
            </a:r>
            <a:r>
              <a:rPr>
                <a:solidFill>
                  <a:srgbClr val="FF2600"/>
                </a:solidFill>
              </a:rPr>
              <a:t>23:36—24:7</a:t>
            </a:r>
          </a:p>
        </p:txBody>
      </p:sp>
      <p:sp>
        <p:nvSpPr>
          <p:cNvPr id="197" name="1   In his days Nebuchadnezzar king of Babylon came up, and Jehoiakim became his servant for three years; then he turned and rebelled against him."/>
          <p:cNvSpPr/>
          <p:nvPr/>
        </p:nvSpPr>
        <p:spPr>
          <a:xfrm>
            <a:off x="215900" y="1054100"/>
            <a:ext cx="97663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In his days Nebuchadnezzar king of Babylon came up, and Jehoiakim became his servant </a:t>
            </a:r>
            <a:r>
              <a:rPr i="1" sz="2400">
                <a:uFill>
                  <a:solidFill>
                    <a:srgbClr val="000000"/>
                  </a:solidFill>
                </a:uFill>
                <a:latin typeface="Times"/>
                <a:ea typeface="Times"/>
                <a:cs typeface="Times"/>
                <a:sym typeface="Times"/>
              </a:rPr>
              <a:t>for</a:t>
            </a:r>
            <a:r>
              <a:rPr sz="2400">
                <a:uFill>
                  <a:solidFill>
                    <a:srgbClr val="000000"/>
                  </a:solidFill>
                </a:uFill>
                <a:latin typeface="Times"/>
                <a:ea typeface="Times"/>
                <a:cs typeface="Times"/>
                <a:sym typeface="Times"/>
              </a:rPr>
              <a:t> three years; then he turned and rebelled against him.</a:t>
            </a:r>
          </a:p>
        </p:txBody>
      </p:sp>
      <p:pic>
        <p:nvPicPr>
          <p:cNvPr id="198" name="057.tiff" descr="057.tiff"/>
          <p:cNvPicPr>
            <a:picLocks noChangeAspect="1"/>
          </p:cNvPicPr>
          <p:nvPr/>
        </p:nvPicPr>
        <p:blipFill>
          <a:blip r:embed="rId2">
            <a:extLst/>
          </a:blip>
          <a:stretch>
            <a:fillRect/>
          </a:stretch>
        </p:blipFill>
        <p:spPr>
          <a:xfrm>
            <a:off x="6680200" y="1978152"/>
            <a:ext cx="3378200" cy="3851148"/>
          </a:xfrm>
          <a:prstGeom prst="rect">
            <a:avLst/>
          </a:prstGeom>
          <a:ln w="12700">
            <a:miter lim="400000"/>
          </a:ln>
        </p:spPr>
      </p:pic>
      <p:sp>
        <p:nvSpPr>
          <p:cNvPr id="199" name="*  Jehoiakim cut and burned Jeremiah’s book,     Jer. 36, Dec. 603…"/>
          <p:cNvSpPr/>
          <p:nvPr/>
        </p:nvSpPr>
        <p:spPr>
          <a:xfrm>
            <a:off x="368300" y="2133600"/>
            <a:ext cx="6261100" cy="2362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04800" indent="-304800" algn="l">
              <a:spcBef>
                <a:spcPts val="2000"/>
              </a:spcBef>
              <a:tabLst>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Jehoiakim cut and burned Jeremiah’s book,     </a:t>
            </a:r>
            <a:r>
              <a:rPr sz="2400">
                <a:solidFill>
                  <a:srgbClr val="FF2600"/>
                </a:solidFill>
                <a:uFill>
                  <a:solidFill>
                    <a:srgbClr val="000000"/>
                  </a:solidFill>
                </a:uFill>
              </a:rPr>
              <a:t>Jer. 36</a:t>
            </a:r>
            <a:r>
              <a:rPr sz="2400">
                <a:solidFill>
                  <a:srgbClr val="032CE4"/>
                </a:solidFill>
                <a:uFill>
                  <a:solidFill>
                    <a:srgbClr val="000000"/>
                  </a:solidFill>
                </a:uFill>
              </a:rPr>
              <a:t>, Dec. 603</a:t>
            </a:r>
            <a:endParaRPr sz="2400">
              <a:solidFill>
                <a:srgbClr val="032CE4"/>
              </a:solidFill>
              <a:uFill>
                <a:solidFill>
                  <a:srgbClr val="000000"/>
                </a:solidFill>
              </a:uFill>
            </a:endParaRPr>
          </a:p>
          <a:p>
            <a:pPr marL="304800" indent="-304800" algn="l">
              <a:spcBef>
                <a:spcPts val="2000"/>
              </a:spcBef>
              <a:tabLst>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Nebuchadnezzar tries to invade Egypt, but is turned back,  Mar. 30, 601</a:t>
            </a:r>
            <a:endParaRPr sz="2400">
              <a:solidFill>
                <a:srgbClr val="032CE4"/>
              </a:solidFill>
              <a:uFill>
                <a:solidFill>
                  <a:srgbClr val="000000"/>
                </a:solidFill>
              </a:uFill>
            </a:endParaRPr>
          </a:p>
          <a:p>
            <a:pPr marL="304800" indent="-304800" algn="l">
              <a:spcBef>
                <a:spcPts val="2000"/>
              </a:spcBef>
              <a:tabLst>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Jehoiakim rebels:  Sept. 22, 601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C.  The reign &amp; rebellion of Jehoiakim 23:36—24: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32CE4"/>
                </a:solidFill>
              </a:rPr>
              <a:t>C.  The reign &amp; rebellion of Jehoiakim </a:t>
            </a:r>
            <a:r>
              <a:rPr>
                <a:solidFill>
                  <a:srgbClr val="FF2600"/>
                </a:solidFill>
              </a:rPr>
              <a:t>23:36—24:7</a:t>
            </a:r>
          </a:p>
        </p:txBody>
      </p:sp>
      <p:sp>
        <p:nvSpPr>
          <p:cNvPr id="202" name="2   And the LORD sent against him bands of Chaldeans, bands of Arameans, bands of Moabites, and bands of Ammonites. So He sent them against Judah to destroy it, according to the word of the LORD, which He had spoken through His servants the prophets.…"/>
          <p:cNvSpPr/>
          <p:nvPr/>
        </p:nvSpPr>
        <p:spPr>
          <a:xfrm>
            <a:off x="215900" y="1054100"/>
            <a:ext cx="3441700" cy="5384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the LORD sent against him bands of Chaldeans, bands of Arameans, bands of Moabites, and bands of Ammonites. So He sent them against Judah to destroy it, according to the word of the LORD, which He had spoken through His servants the prophets.</a:t>
            </a:r>
            <a:endParaRPr sz="2400">
              <a:uFill>
                <a:solidFill>
                  <a:srgbClr val="000000"/>
                </a:solidFill>
              </a:uFill>
              <a:latin typeface="Times"/>
              <a:ea typeface="Times"/>
              <a:cs typeface="Times"/>
              <a:sym typeface="Time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Rural people seek refuge in Jerusalem</a:t>
            </a:r>
            <a:r>
              <a:rPr sz="2400">
                <a:solidFill>
                  <a:srgbClr val="FF2600"/>
                </a:solidFill>
                <a:uFill>
                  <a:solidFill>
                    <a:srgbClr val="000000"/>
                  </a:solidFill>
                </a:uFill>
              </a:rPr>
              <a:t> Jer. 35:11</a:t>
            </a:r>
          </a:p>
        </p:txBody>
      </p:sp>
      <p:pic>
        <p:nvPicPr>
          <p:cNvPr id="203" name="droppedImage.pdf" descr="droppedImage.pdf"/>
          <p:cNvPicPr>
            <a:picLocks noChangeAspect="1"/>
          </p:cNvPicPr>
          <p:nvPr/>
        </p:nvPicPr>
        <p:blipFill>
          <a:blip r:embed="rId2">
            <a:extLst/>
          </a:blip>
          <a:stretch>
            <a:fillRect/>
          </a:stretch>
        </p:blipFill>
        <p:spPr>
          <a:xfrm>
            <a:off x="3695451" y="1041400"/>
            <a:ext cx="6883649" cy="5283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C.  The reign &amp; rebellion of Jehoiakim 23:36—24:7"/>
          <p:cNvSpPr txBox="1"/>
          <p:nvPr>
            <p:ph type="title"/>
          </p:nvPr>
        </p:nvSpPr>
        <p:spPr>
          <a:xfrm>
            <a:off x="990600" y="508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32CE4"/>
                </a:solidFill>
              </a:rPr>
              <a:t>C.  The reign &amp; rebellion of Jehoiakim </a:t>
            </a:r>
            <a:r>
              <a:rPr>
                <a:solidFill>
                  <a:srgbClr val="FF2600"/>
                </a:solidFill>
              </a:rPr>
              <a:t>23:36—24:7</a:t>
            </a:r>
          </a:p>
        </p:txBody>
      </p:sp>
      <p:sp>
        <p:nvSpPr>
          <p:cNvPr id="206" name="*    Babylonian army rebuilt, Mar. 19, 600…"/>
          <p:cNvSpPr/>
          <p:nvPr/>
        </p:nvSpPr>
        <p:spPr>
          <a:xfrm>
            <a:off x="0" y="647700"/>
            <a:ext cx="9563100" cy="3467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marL="419100" indent="-1524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Babylonian army rebuilt, </a:t>
            </a:r>
            <a:r>
              <a:rPr sz="2400">
                <a:solidFill>
                  <a:srgbClr val="FF2600"/>
                </a:solidFill>
                <a:uFill>
                  <a:solidFill>
                    <a:srgbClr val="000000"/>
                  </a:solidFill>
                </a:uFill>
              </a:rPr>
              <a:t>Mar. 19, 600</a:t>
            </a:r>
            <a:endParaRPr sz="2400">
              <a:solidFill>
                <a:srgbClr val="032CE4"/>
              </a:solidFill>
              <a:uFill>
                <a:solidFill>
                  <a:srgbClr val="000000"/>
                </a:solidFill>
              </a:uFill>
            </a:endParaRPr>
          </a:p>
          <a:p>
            <a:pPr lvl="1" marL="419100" indent="-1524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Nebuchadnezzar marches against Palestine, </a:t>
            </a:r>
            <a:r>
              <a:rPr sz="2400">
                <a:solidFill>
                  <a:srgbClr val="FF2600"/>
                </a:solidFill>
                <a:uFill>
                  <a:solidFill>
                    <a:srgbClr val="000000"/>
                  </a:solidFill>
                </a:uFill>
              </a:rPr>
              <a:t>Nov. 599</a:t>
            </a:r>
            <a:endParaRPr sz="2400">
              <a:solidFill>
                <a:srgbClr val="032CE4"/>
              </a:solidFill>
              <a:uFill>
                <a:solidFill>
                  <a:srgbClr val="000000"/>
                </a:solidFill>
              </a:uFill>
            </a:endParaRPr>
          </a:p>
          <a:p>
            <a:pPr lvl="1" marL="419100" indent="-1524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Nebuchadnezzar returns to Babylon, </a:t>
            </a:r>
            <a:r>
              <a:rPr sz="2400">
                <a:solidFill>
                  <a:srgbClr val="FF2600"/>
                </a:solidFill>
                <a:uFill>
                  <a:solidFill>
                    <a:srgbClr val="000000"/>
                  </a:solidFill>
                </a:uFill>
              </a:rPr>
              <a:t>Mar. 598</a:t>
            </a:r>
            <a:endParaRPr sz="2400">
              <a:solidFill>
                <a:srgbClr val="032CE4"/>
              </a:solidFill>
              <a:uFill>
                <a:solidFill>
                  <a:srgbClr val="000000"/>
                </a:solidFill>
              </a:uFill>
            </a:endParaRPr>
          </a:p>
          <a:p>
            <a:pPr lvl="1" marL="419100" indent="-1524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Nebuchadnezzar begins seventh regnal year: </a:t>
            </a:r>
            <a:r>
              <a:rPr sz="2400">
                <a:solidFill>
                  <a:srgbClr val="FF2600"/>
                </a:solidFill>
                <a:uFill>
                  <a:solidFill>
                    <a:srgbClr val="000000"/>
                  </a:solidFill>
                </a:uFill>
              </a:rPr>
              <a:t>Mar. 27, 598  </a:t>
            </a:r>
            <a:r>
              <a:rPr sz="2400">
                <a:solidFill>
                  <a:srgbClr val="032CE4"/>
                </a:solidFill>
                <a:uFill>
                  <a:solidFill>
                    <a:srgbClr val="000000"/>
                  </a:solidFill>
                </a:uFill>
              </a:rPr>
              <a:t>                  3,023 Jews exiled to Babylon, </a:t>
            </a:r>
            <a:r>
              <a:rPr b="1" sz="2400">
                <a:solidFill>
                  <a:srgbClr val="FF2600"/>
                </a:solidFill>
                <a:uFill>
                  <a:solidFill>
                    <a:srgbClr val="000000"/>
                  </a:solidFill>
                </a:uFill>
              </a:rPr>
              <a:t>Jer. 52:28</a:t>
            </a:r>
            <a:endParaRPr sz="2400">
              <a:solidFill>
                <a:srgbClr val="032CE4"/>
              </a:solidFill>
              <a:uFill>
                <a:solidFill>
                  <a:srgbClr val="000000"/>
                </a:solidFill>
              </a:uFill>
            </a:endParaRPr>
          </a:p>
          <a:p>
            <a:pPr lvl="1" marL="419100" indent="-1524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Nebuchadnezzar come to Palestine, </a:t>
            </a:r>
            <a:r>
              <a:rPr sz="2400">
                <a:solidFill>
                  <a:srgbClr val="FF2600"/>
                </a:solidFill>
                <a:uFill>
                  <a:solidFill>
                    <a:srgbClr val="000000"/>
                  </a:solidFill>
                </a:uFill>
              </a:rPr>
              <a:t>Dec. 598</a:t>
            </a:r>
            <a:endParaRPr sz="2400">
              <a:solidFill>
                <a:srgbClr val="032CE4"/>
              </a:solidFill>
              <a:uFill>
                <a:solidFill>
                  <a:srgbClr val="000000"/>
                </a:solidFill>
              </a:uFill>
            </a:endParaRPr>
          </a:p>
        </p:txBody>
      </p:sp>
      <p:pic>
        <p:nvPicPr>
          <p:cNvPr id="207" name="droppedImage.pdf" descr="droppedImage.pdf"/>
          <p:cNvPicPr>
            <a:picLocks noChangeAspect="1"/>
          </p:cNvPicPr>
          <p:nvPr/>
        </p:nvPicPr>
        <p:blipFill>
          <a:blip r:embed="rId2">
            <a:extLst/>
          </a:blip>
          <a:stretch>
            <a:fillRect/>
          </a:stretch>
        </p:blipFill>
        <p:spPr>
          <a:xfrm>
            <a:off x="3399489" y="3644498"/>
            <a:ext cx="5853810" cy="38073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III. The Dying Days of Judah II Kings 23:28—25:30"/>
          <p:cNvSpPr txBox="1"/>
          <p:nvPr>
            <p:ph type="ctrTitle"/>
          </p:nvPr>
        </p:nvSpPr>
        <p:spPr>
          <a:prstGeom prst="rect">
            <a:avLst/>
          </a:prstGeom>
        </p:spPr>
        <p:txBody>
          <a:bodyPr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a:pPr>
            <a:r>
              <a:rPr>
                <a:solidFill>
                  <a:srgbClr val="032CE4"/>
                </a:solidFill>
              </a:rPr>
              <a:t>III.	The Dying Days of Judah </a:t>
            </a:r>
            <a:r>
              <a:rPr>
                <a:solidFill>
                  <a:srgbClr val="FF2600"/>
                </a:solidFill>
              </a:rPr>
              <a:t>II Kings 23:28—25:30</a:t>
            </a:r>
          </a:p>
        </p:txBody>
      </p:sp>
      <p:sp>
        <p:nvSpPr>
          <p:cNvPr id="138" name="Body"/>
          <p:cNvSpPr txBox="1"/>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C.  The reign &amp; rebellion of Jehoiakim 23:36—24: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32CE4"/>
                </a:solidFill>
              </a:rPr>
              <a:t>C.	 The reign &amp; rebellion of Jehoiakim </a:t>
            </a:r>
            <a:r>
              <a:rPr>
                <a:solidFill>
                  <a:srgbClr val="FF2600"/>
                </a:solidFill>
              </a:rPr>
              <a:t>23:36—24:7</a:t>
            </a:r>
          </a:p>
        </p:txBody>
      </p:sp>
      <p:sp>
        <p:nvSpPr>
          <p:cNvPr id="210" name="3   Surely at the command of the LORD it came upon Judah, to remove them from His sight because of the sins of Manasseh, according to all that he had done,…"/>
          <p:cNvSpPr/>
          <p:nvPr/>
        </p:nvSpPr>
        <p:spPr>
          <a:xfrm>
            <a:off x="215900" y="1054100"/>
            <a:ext cx="9563100" cy="2095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Surely at the command of the LORD it came upon Judah, to remove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from His sight because of the sins of Manasseh, according to all that he had done,</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also for the innocent blood which he shed, for he filled Jerusalem with innocent blood; and the LORD would not forgive.</a:t>
            </a:r>
          </a:p>
        </p:txBody>
      </p:sp>
      <p:pic>
        <p:nvPicPr>
          <p:cNvPr id="211" name="Image" descr="Image"/>
          <p:cNvPicPr>
            <a:picLocks noChangeAspect="1"/>
          </p:cNvPicPr>
          <p:nvPr/>
        </p:nvPicPr>
        <p:blipFill>
          <a:blip r:embed="rId2">
            <a:extLst/>
          </a:blip>
          <a:stretch>
            <a:fillRect/>
          </a:stretch>
        </p:blipFill>
        <p:spPr>
          <a:xfrm>
            <a:off x="195907" y="3333750"/>
            <a:ext cx="5005233" cy="2767795"/>
          </a:xfrm>
          <a:prstGeom prst="rect">
            <a:avLst/>
          </a:prstGeom>
          <a:ln w="12700">
            <a:miter lim="400000"/>
          </a:ln>
        </p:spPr>
      </p:pic>
      <p:pic>
        <p:nvPicPr>
          <p:cNvPr id="212" name="Image" descr="Image"/>
          <p:cNvPicPr>
            <a:picLocks noChangeAspect="1"/>
          </p:cNvPicPr>
          <p:nvPr/>
        </p:nvPicPr>
        <p:blipFill>
          <a:blip r:embed="rId3">
            <a:extLst/>
          </a:blip>
          <a:stretch>
            <a:fillRect/>
          </a:stretch>
        </p:blipFill>
        <p:spPr>
          <a:xfrm>
            <a:off x="5231159" y="3365500"/>
            <a:ext cx="4191001" cy="3987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C.  The reign &amp; rebellion of Jehoiakim 23:36—24: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32CE4"/>
                </a:solidFill>
              </a:rPr>
              <a:t>C.	 The reign &amp; rebellion of Jehoiakim </a:t>
            </a:r>
            <a:r>
              <a:rPr>
                <a:solidFill>
                  <a:srgbClr val="FF2600"/>
                </a:solidFill>
              </a:rPr>
              <a:t>23:36—24:7</a:t>
            </a:r>
          </a:p>
        </p:txBody>
      </p:sp>
      <p:sp>
        <p:nvSpPr>
          <p:cNvPr id="215" name="5    Now the rest of the acts of Jehoiakim and all that he did, are they not written in the Book of the Chronicles of the Kings of Judah?…"/>
          <p:cNvSpPr/>
          <p:nvPr/>
        </p:nvSpPr>
        <p:spPr>
          <a:xfrm>
            <a:off x="215900" y="1054100"/>
            <a:ext cx="9766300" cy="408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Now the rest of the acts of Jehoiakim and all that he did, are they not written in the Book of the Chronicles of the Kings of Judah?</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So Jehoiakim slept with his fathers, and Jehoiachin his son became king in his place.</a:t>
            </a:r>
            <a:endParaRPr sz="2400">
              <a:solidFill>
                <a:srgbClr val="032CE4"/>
              </a:solidFill>
              <a:uFill>
                <a:solidFill>
                  <a:srgbClr val="000000"/>
                </a:solidFill>
              </a:uFill>
            </a:endParaRPr>
          </a:p>
          <a:p>
            <a:pPr lvl="1" marL="419100" indent="-1524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Jehoiakim died, </a:t>
            </a:r>
            <a:r>
              <a:rPr sz="2400">
                <a:solidFill>
                  <a:srgbClr val="FF2600"/>
                </a:solidFill>
                <a:uFill>
                  <a:solidFill>
                    <a:srgbClr val="000000"/>
                  </a:solidFill>
                </a:uFill>
              </a:rPr>
              <a:t>Dec. 6, 598</a:t>
            </a:r>
            <a:endParaRPr sz="2400">
              <a:solidFill>
                <a:srgbClr val="FF2600"/>
              </a:solidFill>
              <a:uFill>
                <a:solidFill>
                  <a:srgbClr val="000000"/>
                </a:solidFill>
              </a:uFill>
            </a:endParaRPr>
          </a:p>
          <a:p>
            <a:pPr lvl="1" marL="419100" indent="-1524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Burial of a donkey, </a:t>
            </a:r>
            <a:r>
              <a:rPr b="1" sz="2400">
                <a:solidFill>
                  <a:srgbClr val="FF2600"/>
                </a:solidFill>
                <a:uFill>
                  <a:solidFill>
                    <a:srgbClr val="000000"/>
                  </a:solidFill>
                </a:uFill>
                <a:latin typeface="Times"/>
                <a:ea typeface="Times"/>
                <a:cs typeface="Times"/>
                <a:sym typeface="Times"/>
              </a:rPr>
              <a:t>Jer. 22:18, 19</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the king of Egypt did not come out of his land again, for the king of Babylon had taken all that belonged to the king of Egypt from the brook of Egypt to the river Euphrates.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D.   The reign &amp; deportation of Jehoiachin 24:8-1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32CE4"/>
                </a:solidFill>
              </a:rPr>
              <a:t>D.	  The reign &amp; deportation of Jehoiachin</a:t>
            </a:r>
            <a:r>
              <a:rPr>
                <a:solidFill>
                  <a:srgbClr val="FF2600"/>
                </a:solidFill>
              </a:rPr>
              <a:t> 24:8-17</a:t>
            </a:r>
          </a:p>
        </p:txBody>
      </p:sp>
      <p:sp>
        <p:nvSpPr>
          <p:cNvPr id="218" name="8   Jehoiachin was eighteen years old when he became king, and he reigned three months in Jerusalem; and his mother’s name was Nehushta                 [ni-hoosh’tuh] the daughter of Elnathan of Jerusalem.…"/>
          <p:cNvSpPr/>
          <p:nvPr/>
        </p:nvSpPr>
        <p:spPr>
          <a:xfrm>
            <a:off x="215900" y="1054100"/>
            <a:ext cx="9766300" cy="408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Jehoiachin was eighteen years old when he became king, and he reigned three months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Nehushta                 </a:t>
            </a:r>
            <a:r>
              <a:rPr sz="2400">
                <a:solidFill>
                  <a:schemeClr val="accent1">
                    <a:hueOff val="114395"/>
                    <a:lumOff val="-24975"/>
                  </a:schemeClr>
                </a:solidFill>
                <a:uFill>
                  <a:solidFill>
                    <a:srgbClr val="000000"/>
                  </a:solidFill>
                </a:uFill>
                <a:latin typeface="Times"/>
                <a:ea typeface="Times"/>
                <a:cs typeface="Times"/>
                <a:sym typeface="Times"/>
              </a:rPr>
              <a:t>[ni-hoosh’tuh] </a:t>
            </a:r>
            <a:r>
              <a:rPr sz="2400">
                <a:uFill>
                  <a:solidFill>
                    <a:srgbClr val="000000"/>
                  </a:solidFill>
                </a:uFill>
                <a:latin typeface="Times"/>
                <a:ea typeface="Times"/>
                <a:cs typeface="Times"/>
                <a:sym typeface="Times"/>
              </a:rPr>
              <a:t>the daughter of Elnathan of Jerusalem.</a:t>
            </a:r>
            <a:endParaRPr sz="2400">
              <a:uFill>
                <a:solidFill>
                  <a:srgbClr val="000000"/>
                </a:solidFill>
              </a:uFill>
              <a:latin typeface="Times"/>
              <a:ea typeface="Times"/>
              <a:cs typeface="Times"/>
              <a:sym typeface="Times"/>
            </a:endParaRPr>
          </a:p>
          <a:p>
            <a:pPr lvl="2"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(Jehoiachin, or Jeconiah, or Coniah = Jehovah will establish or Jehovah establishes)</a:t>
            </a:r>
            <a:endParaRPr sz="2400">
              <a:solidFill>
                <a:srgbClr val="032CE4"/>
              </a:solidFill>
              <a:uFill>
                <a:solidFill>
                  <a:srgbClr val="000000"/>
                </a:solidFill>
              </a:uFill>
            </a:endParaRPr>
          </a:p>
          <a:p>
            <a:pPr lvl="2"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His mother is mentioned in </a:t>
            </a:r>
            <a:r>
              <a:rPr sz="2400">
                <a:solidFill>
                  <a:srgbClr val="FF2600"/>
                </a:solidFill>
                <a:uFill>
                  <a:solidFill>
                    <a:srgbClr val="000000"/>
                  </a:solidFill>
                </a:uFill>
                <a:latin typeface="Times"/>
                <a:ea typeface="Times"/>
                <a:cs typeface="Times"/>
                <a:sym typeface="Times"/>
              </a:rPr>
              <a:t>Jer. 22:26;  29:2</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And he did evil in the sight of the LORD, according to all that his father had done.</a:t>
            </a:r>
            <a:endParaRPr sz="2400">
              <a:uFill>
                <a:solidFill>
                  <a:srgbClr val="000000"/>
                </a:solidFill>
              </a:uFill>
              <a:latin typeface="Times"/>
              <a:ea typeface="Times"/>
              <a:cs typeface="Times"/>
              <a:sym typeface="Times"/>
            </a:endParaRPr>
          </a:p>
          <a:p>
            <a:pPr lvl="2"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No repentance or reform </a:t>
            </a:r>
            <a:r>
              <a:rPr sz="2400">
                <a:solidFill>
                  <a:srgbClr val="FF2600"/>
                </a:solidFill>
                <a:uFill>
                  <a:solidFill>
                    <a:srgbClr val="000000"/>
                  </a:solidFill>
                </a:uFill>
              </a:rPr>
              <a:t> </a:t>
            </a:r>
            <a:r>
              <a:rPr sz="2400">
                <a:solidFill>
                  <a:srgbClr val="FF2600"/>
                </a:solidFill>
                <a:uFill>
                  <a:solidFill>
                    <a:srgbClr val="000000"/>
                  </a:solidFill>
                </a:uFill>
                <a:latin typeface="Times"/>
                <a:ea typeface="Times"/>
                <a:cs typeface="Times"/>
                <a:sym typeface="Times"/>
              </a:rPr>
              <a:t>Jer. 22:28, 29; Ezek. 19:5-7</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D.  The reign and deportation of Jehoiachin 24:8-1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32CE4"/>
                </a:solidFill>
              </a:rPr>
              <a:t>D.	 The reign and deportation of Jehoiachin</a:t>
            </a:r>
            <a:r>
              <a:rPr>
                <a:solidFill>
                  <a:srgbClr val="FF2600"/>
                </a:solidFill>
              </a:rPr>
              <a:t> 24:8-17</a:t>
            </a:r>
          </a:p>
        </p:txBody>
      </p:sp>
      <p:sp>
        <p:nvSpPr>
          <p:cNvPr id="221" name="10 At that time the servants of Nebuchadnezzar king of Babylon went up to Jerusalem, and the city came under siege.…"/>
          <p:cNvSpPr/>
          <p:nvPr/>
        </p:nvSpPr>
        <p:spPr>
          <a:xfrm>
            <a:off x="215900" y="1054100"/>
            <a:ext cx="6223000" cy="537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At that time the servants of Nebuchadnezzar king of Babylon went up to Jerusalem, and the city came under siege.</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And Nebuchadnezzar the king of Babylon came to the city, while his servants were besieging it.</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And Jehoiachin the king of Judah went out to the king of Babylon, he and his mother and his servants and his captains and his officials. So the king of Babylon took him captive in the eighth year of his reign.</a:t>
            </a:r>
            <a:endParaRPr sz="2400">
              <a:uFill>
                <a:solidFill>
                  <a:srgbClr val="000000"/>
                </a:solidFill>
              </a:uFill>
              <a:latin typeface="Times"/>
              <a:ea typeface="Times"/>
              <a:cs typeface="Times"/>
              <a:sym typeface="Times"/>
            </a:endParaRPr>
          </a:p>
          <a:p>
            <a:pPr lvl="2"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Jehoiachin and the other leaders surrender to Nebuchadnezzar: March 16, 597</a:t>
            </a:r>
          </a:p>
        </p:txBody>
      </p:sp>
      <p:pic>
        <p:nvPicPr>
          <p:cNvPr id="222" name="jehoiachin-prison.tiff" descr="jehoiachin-prison.tiff"/>
          <p:cNvPicPr>
            <a:picLocks noChangeAspect="1"/>
          </p:cNvPicPr>
          <p:nvPr/>
        </p:nvPicPr>
        <p:blipFill>
          <a:blip r:embed="rId2">
            <a:extLst/>
          </a:blip>
          <a:stretch>
            <a:fillRect/>
          </a:stretch>
        </p:blipFill>
        <p:spPr>
          <a:xfrm>
            <a:off x="6451600" y="2959100"/>
            <a:ext cx="3708400" cy="3619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D.  The reign and deportation of Jehoiachin 24:8-1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32CE4"/>
                </a:solidFill>
              </a:rPr>
              <a:t>D.	 The reign and deportation of Jehoiachin</a:t>
            </a:r>
            <a:r>
              <a:rPr>
                <a:solidFill>
                  <a:srgbClr val="FF2600"/>
                </a:solidFill>
              </a:rPr>
              <a:t> 24:8-17</a:t>
            </a:r>
          </a:p>
        </p:txBody>
      </p:sp>
      <p:sp>
        <p:nvSpPr>
          <p:cNvPr id="225" name="13 And he carried out from there all the treasures of the house of the LORD, and the treasures of the king’s house, and cut in pieces all the vessels of gold which Solomon king of Israel had made in the temple of the LORD, just as the LORD had said. Isa. 39:6;  Jer. 15:13;  17:3…"/>
          <p:cNvSpPr/>
          <p:nvPr/>
        </p:nvSpPr>
        <p:spPr>
          <a:xfrm>
            <a:off x="215900" y="1054100"/>
            <a:ext cx="5638800" cy="504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And he carried out from there all the treasures of the house of the LORD, and the treasures of the king’s house, and cut in pieces all the vessels of gold which Solomon king of Israel had made in the temple of the LORD, just as the LORD had said. </a:t>
            </a:r>
            <a:r>
              <a:rPr sz="2400">
                <a:solidFill>
                  <a:srgbClr val="FF2600"/>
                </a:solidFill>
                <a:uFill>
                  <a:solidFill>
                    <a:srgbClr val="000000"/>
                  </a:solidFill>
                </a:uFill>
              </a:rPr>
              <a:t>Isa. 39:6;  Jer. 15:13;  17:3</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Then he led away into exile all Jerusalem and all the captains and all the mighty men of valor, ten thousand captives, and all the craftsmen and the smiths. None remained except the poorest people of the land.</a:t>
            </a:r>
          </a:p>
        </p:txBody>
      </p:sp>
      <p:pic>
        <p:nvPicPr>
          <p:cNvPr id="226" name="scan0020.tiff" descr="scan0020.tiff"/>
          <p:cNvPicPr>
            <a:picLocks noChangeAspect="1"/>
          </p:cNvPicPr>
          <p:nvPr/>
        </p:nvPicPr>
        <p:blipFill>
          <a:blip r:embed="rId2">
            <a:extLst/>
          </a:blip>
          <a:stretch>
            <a:fillRect/>
          </a:stretch>
        </p:blipFill>
        <p:spPr>
          <a:xfrm>
            <a:off x="6159500" y="1460156"/>
            <a:ext cx="3924300" cy="42424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D.  The reign and deportation of Jehoiachin 24:8-1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32CE4"/>
                </a:solidFill>
              </a:rPr>
              <a:t>D.	 The reign and deportation of Jehoiachin</a:t>
            </a:r>
            <a:r>
              <a:rPr>
                <a:solidFill>
                  <a:srgbClr val="FF2600"/>
                </a:solidFill>
              </a:rPr>
              <a:t> 24:8-17</a:t>
            </a:r>
          </a:p>
        </p:txBody>
      </p:sp>
      <p:sp>
        <p:nvSpPr>
          <p:cNvPr id="229" name="15 So he led Jehoiachin away into exile to Babylon; also the king’s mother and the king’s wives and his officials and the leading men of the land, he led away into exile from Jerusalem to Babylon.…"/>
          <p:cNvSpPr/>
          <p:nvPr/>
        </p:nvSpPr>
        <p:spPr>
          <a:xfrm>
            <a:off x="342900" y="1066800"/>
            <a:ext cx="8775700" cy="4038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So he led Jehoiachin away into exile to Babylon; also the king’s mother and the king’s wives and his officials and the leading men of the land, he led away into exile from Jerusalem to Babylon.</a:t>
            </a:r>
            <a:endParaRPr sz="2400">
              <a:uFill>
                <a:solidFill>
                  <a:srgbClr val="000000"/>
                </a:solidFill>
              </a:uFill>
              <a:latin typeface="Times"/>
              <a:ea typeface="Times"/>
              <a:cs typeface="Times"/>
              <a:sym typeface="Times"/>
            </a:endParaRPr>
          </a:p>
          <a:p>
            <a:pPr marL="419100" indent="-4191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all the men of valor, seven thousand, and the craftsmen and the smiths, one thousand, all strong and fit for war, and these the king of Babylon brought into exile to Babylon.</a:t>
            </a:r>
            <a:endParaRPr sz="2400">
              <a:uFill>
                <a:solidFill>
                  <a:srgbClr val="000000"/>
                </a:solidFill>
              </a:uFill>
              <a:latin typeface="Times"/>
              <a:ea typeface="Times"/>
              <a:cs typeface="Times"/>
              <a:sym typeface="Times"/>
            </a:endParaRPr>
          </a:p>
          <a:p>
            <a:pPr marL="419100" indent="-419100" algn="l">
              <a:spcBef>
                <a:spcPts val="4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Then the king of Babylon made his uncle Mattaniah, king in his place, and changed his name to Zedekiah.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E. The revolt and punishment of Zedekiah 24:18—25: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E.	The revolt and punishment of Zedekiah </a:t>
            </a:r>
            <a:r>
              <a:rPr>
                <a:solidFill>
                  <a:srgbClr val="FF2600"/>
                </a:solidFill>
              </a:rPr>
              <a:t>24:18—25:7</a:t>
            </a:r>
          </a:p>
        </p:txBody>
      </p:sp>
      <p:sp>
        <p:nvSpPr>
          <p:cNvPr id="232" name="18 Zedekiah was twenty-one years old when he became king, and he reigned eleven years in Jerusalem; and his mother’s name was Hamutal the daughter of Jeremiah of Libnah.…"/>
          <p:cNvSpPr/>
          <p:nvPr/>
        </p:nvSpPr>
        <p:spPr>
          <a:xfrm>
            <a:off x="190500" y="787400"/>
            <a:ext cx="9766300" cy="6184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Zedekiah was twenty-one years old when he became king, and he reigned eleven years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Hamutal the daughter of Jeremiah of Libnah.</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he did evil in the sight of the LORD, according to all that Jehoiakim had done.</a:t>
            </a:r>
            <a:endParaRPr sz="2400">
              <a:solidFill>
                <a:srgbClr val="032CE4"/>
              </a:solidFill>
              <a:uFill>
                <a:solidFill>
                  <a:srgbClr val="000000"/>
                </a:solidFill>
              </a:uFill>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He let the people continue in their abominations </a:t>
            </a:r>
            <a:endParaRPr sz="2400">
              <a:solidFill>
                <a:srgbClr val="FF2600"/>
              </a:solidFill>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rPr>
              <a:t>[</a:t>
            </a:r>
            <a:r>
              <a:rPr sz="2400">
                <a:solidFill>
                  <a:srgbClr val="FF2600"/>
                </a:solidFill>
                <a:uFill>
                  <a:solidFill>
                    <a:srgbClr val="000000"/>
                  </a:solidFill>
                </a:uFill>
              </a:rPr>
              <a:t>2 C 36:14 </a:t>
            </a:r>
            <a:r>
              <a:rPr sz="2400">
                <a:uFill>
                  <a:solidFill>
                    <a:srgbClr val="000000"/>
                  </a:solidFill>
                </a:uFill>
                <a:latin typeface="Times"/>
                <a:ea typeface="Times"/>
                <a:cs typeface="Times"/>
                <a:sym typeface="Times"/>
              </a:rPr>
              <a:t>Furthermore, all the officials of the priests and the people were very unfaithful </a:t>
            </a:r>
            <a:r>
              <a:rPr i="1" sz="2400">
                <a:uFill>
                  <a:solidFill>
                    <a:srgbClr val="000000"/>
                  </a:solidFill>
                </a:uFill>
                <a:latin typeface="Times"/>
                <a:ea typeface="Times"/>
                <a:cs typeface="Times"/>
                <a:sym typeface="Times"/>
              </a:rPr>
              <a:t>following</a:t>
            </a:r>
            <a:r>
              <a:rPr sz="2400">
                <a:uFill>
                  <a:solidFill>
                    <a:srgbClr val="000000"/>
                  </a:solidFill>
                </a:uFill>
                <a:latin typeface="Times"/>
                <a:ea typeface="Times"/>
                <a:cs typeface="Times"/>
                <a:sym typeface="Times"/>
              </a:rPr>
              <a:t> all the abominations of the nations; and they defiled the house of the LORD which He had sanctified in Jerusalem.]</a:t>
            </a:r>
            <a:endParaRPr sz="2400">
              <a:uFill>
                <a:solidFill>
                  <a:srgbClr val="000000"/>
                </a:solidFill>
              </a:uFill>
              <a:latin typeface="Times"/>
              <a:ea typeface="Times"/>
              <a:cs typeface="Times"/>
              <a:sym typeface="Times"/>
            </a:endParaRPr>
          </a:p>
          <a:p>
            <a:pPr lvl="2" algn="l">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He ignored the prophets  </a:t>
            </a:r>
            <a:endParaRPr sz="2400">
              <a:solidFill>
                <a:srgbClr val="032CE4"/>
              </a:solidFill>
              <a:uFill>
                <a:solidFill>
                  <a:srgbClr val="000000"/>
                </a:solidFill>
              </a:uFill>
            </a:endParaRPr>
          </a:p>
          <a:p>
            <a:pPr lvl="2" algn="l">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He was dependent on politics and not God</a:t>
            </a:r>
            <a:endParaRPr sz="2400">
              <a:solidFill>
                <a:srgbClr val="032CE4"/>
              </a:solidFill>
              <a:uFill>
                <a:solidFill>
                  <a:srgbClr val="000000"/>
                </a:solidFill>
              </a:uFill>
            </a:endParaRPr>
          </a:p>
          <a:p>
            <a:pPr lvl="2" algn="l">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uFill>
                  <a:solidFill>
                    <a:srgbClr val="000000"/>
                  </a:solidFill>
                </a:uFill>
              </a:rPr>
              <a:t>594</a:t>
            </a:r>
            <a:r>
              <a:rPr sz="2400">
                <a:solidFill>
                  <a:srgbClr val="032CE4"/>
                </a:solidFill>
                <a:uFill>
                  <a:solidFill>
                    <a:srgbClr val="000000"/>
                  </a:solidFill>
                </a:uFill>
              </a:rPr>
              <a:t> - A new Pharaoh in Egypt and plans by Judah, Edom, Moab, Ammon, Tyre, and Sidon to rebel </a:t>
            </a:r>
            <a:r>
              <a:rPr b="1" sz="2400">
                <a:solidFill>
                  <a:srgbClr val="FF2600"/>
                </a:solidFill>
                <a:uFill>
                  <a:solidFill>
                    <a:srgbClr val="000000"/>
                  </a:solidFill>
                </a:uFill>
              </a:rPr>
              <a:t>Jer. 27:3-ff</a:t>
            </a:r>
            <a:endParaRPr b="1" sz="2400">
              <a:solidFill>
                <a:srgbClr val="FF2600"/>
              </a:solidFill>
              <a:uFill>
                <a:solidFill>
                  <a:srgbClr val="000000"/>
                </a:solidFill>
              </a:uFill>
            </a:endParaRPr>
          </a:p>
          <a:p>
            <a:pPr lvl="2"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Zedekiah summoned to Babylon to reaffirm his allegiance </a:t>
            </a:r>
            <a:r>
              <a:rPr sz="2400">
                <a:solidFill>
                  <a:srgbClr val="FF2600"/>
                </a:solidFill>
                <a:uFill>
                  <a:solidFill>
                    <a:srgbClr val="000000"/>
                  </a:solidFill>
                </a:uFill>
              </a:rPr>
              <a:t>Jer. 51:59 ff</a:t>
            </a:r>
            <a:r>
              <a:rPr sz="2400">
                <a:solidFill>
                  <a:srgbClr val="032CE4"/>
                </a:solidFill>
                <a:uFill>
                  <a:solidFill>
                    <a:srgbClr val="000000"/>
                  </a:solidFill>
                </a:u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E. The revolt and punishment of Zedekiah 24:18—25: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E.	The revolt and punishment of Zedekiah </a:t>
            </a:r>
            <a:r>
              <a:rPr>
                <a:solidFill>
                  <a:srgbClr val="FF2600"/>
                </a:solidFill>
              </a:rPr>
              <a:t>24:18—25:7</a:t>
            </a:r>
          </a:p>
        </p:txBody>
      </p:sp>
      <p:sp>
        <p:nvSpPr>
          <p:cNvPr id="235" name="* Hananiah’s false prophesy, Sept. 593  Jer. 28:1-4…"/>
          <p:cNvSpPr/>
          <p:nvPr/>
        </p:nvSpPr>
        <p:spPr>
          <a:xfrm>
            <a:off x="190500" y="787400"/>
            <a:ext cx="9766300" cy="204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Hananiah’s false prophesy, Sept. 593  </a:t>
            </a:r>
            <a:r>
              <a:rPr b="1" sz="2400">
                <a:solidFill>
                  <a:srgbClr val="FF2600"/>
                </a:solidFill>
                <a:uFill>
                  <a:solidFill>
                    <a:srgbClr val="000000"/>
                  </a:solidFill>
                </a:uFill>
              </a:rPr>
              <a:t>Jer. 28:1-4</a:t>
            </a:r>
            <a:endParaRPr sz="2400">
              <a:solidFill>
                <a:srgbClr val="032CE4"/>
              </a:solidFill>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Ezekiel’s temple vision, Sept. 17,  592 </a:t>
            </a:r>
            <a:r>
              <a:rPr b="1" sz="2400">
                <a:solidFill>
                  <a:srgbClr val="FF2600"/>
                </a:solidFill>
                <a:uFill>
                  <a:solidFill>
                    <a:srgbClr val="000000"/>
                  </a:solidFill>
                </a:uFill>
              </a:rPr>
              <a:t>Ezek. 8:1</a:t>
            </a:r>
            <a:endParaRPr sz="2400">
              <a:solidFill>
                <a:srgbClr val="032CE4"/>
              </a:solidFill>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Ezekiel’s address to the elders, Aug. 14, 591 </a:t>
            </a:r>
            <a:r>
              <a:rPr b="1" sz="2400">
                <a:solidFill>
                  <a:srgbClr val="FF2600"/>
                </a:solidFill>
                <a:uFill>
                  <a:solidFill>
                    <a:srgbClr val="000000"/>
                  </a:solidFill>
                </a:uFill>
              </a:rPr>
              <a:t>Ezek. 20:1</a:t>
            </a:r>
            <a:endParaRPr sz="2400">
              <a:solidFill>
                <a:srgbClr val="032CE4"/>
              </a:solidFill>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588 - Pharaoh Hophra crowned &amp; encourages nations to revolt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E. The revolt and punishment of Zedekiah 24:18—25:7"/>
          <p:cNvSpPr txBox="1"/>
          <p:nvPr>
            <p:ph type="title"/>
          </p:nvPr>
        </p:nvSpPr>
        <p:spPr>
          <a:xfrm>
            <a:off x="990600" y="203200"/>
            <a:ext cx="4622800" cy="10541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E.	The revolt and punishment of Zedekiah </a:t>
            </a:r>
            <a:r>
              <a:rPr>
                <a:solidFill>
                  <a:srgbClr val="FF2600"/>
                </a:solidFill>
              </a:rPr>
              <a:t>24:18—25:7</a:t>
            </a:r>
          </a:p>
        </p:txBody>
      </p:sp>
      <p:sp>
        <p:nvSpPr>
          <p:cNvPr id="238" name="20 For through the anger of the LORD this came about in Jerusalem and Judah until He cast them out from His presence. And Zedekiah rebelled against the king of Babylon.…"/>
          <p:cNvSpPr/>
          <p:nvPr/>
        </p:nvSpPr>
        <p:spPr>
          <a:xfrm>
            <a:off x="127000" y="1409700"/>
            <a:ext cx="5473700" cy="568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For through the anger of the LORD </a:t>
            </a:r>
            <a:r>
              <a:rPr i="1" sz="2400">
                <a:uFill>
                  <a:solidFill>
                    <a:srgbClr val="000000"/>
                  </a:solidFill>
                </a:uFill>
                <a:latin typeface="Times"/>
                <a:ea typeface="Times"/>
                <a:cs typeface="Times"/>
                <a:sym typeface="Times"/>
              </a:rPr>
              <a:t>this</a:t>
            </a:r>
            <a:r>
              <a:rPr sz="2400">
                <a:uFill>
                  <a:solidFill>
                    <a:srgbClr val="000000"/>
                  </a:solidFill>
                </a:uFill>
                <a:latin typeface="Times"/>
                <a:ea typeface="Times"/>
                <a:cs typeface="Times"/>
                <a:sym typeface="Times"/>
              </a:rPr>
              <a:t> came about in Jerusalem and Judah until He cast them out from His presence. And Zedekiah rebelled against the king of Babylon.</a:t>
            </a:r>
            <a:endParaRPr sz="2400">
              <a:uFill>
                <a:solidFill>
                  <a:srgbClr val="000000"/>
                </a:solidFill>
              </a:uFill>
              <a:latin typeface="Times"/>
              <a:ea typeface="Times"/>
              <a:cs typeface="Times"/>
              <a:sym typeface="Times"/>
            </a:endParaRPr>
          </a:p>
          <a:p>
            <a:pPr lvl="2"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His stupidity was part of God’s plan to cast them out</a:t>
            </a:r>
            <a:endParaRPr sz="2400">
              <a:solidFill>
                <a:srgbClr val="032CE4"/>
              </a:solidFill>
              <a:uFill>
                <a:solidFill>
                  <a:srgbClr val="000000"/>
                </a:solidFill>
              </a:uFill>
            </a:endParaRPr>
          </a:p>
          <a:p>
            <a:pPr lvl="2"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Tyre and Ammon join Judah</a:t>
            </a:r>
            <a:endParaRPr sz="2400">
              <a:solidFill>
                <a:srgbClr val="032CE4"/>
              </a:solidFill>
              <a:uFill>
                <a:solidFill>
                  <a:srgbClr val="000000"/>
                </a:solidFill>
              </a:uFill>
            </a:endParaRPr>
          </a:p>
          <a:p>
            <a:pPr lvl="2"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Zedekiah sends ambassadors to Egypt</a:t>
            </a:r>
            <a:r>
              <a:rPr sz="2400">
                <a:solidFill>
                  <a:srgbClr val="FF2600"/>
                </a:solidFill>
                <a:uFill>
                  <a:solidFill>
                    <a:srgbClr val="000000"/>
                  </a:solidFill>
                </a:uFill>
              </a:rPr>
              <a:t> Ezek. 17:15</a:t>
            </a:r>
            <a:endParaRPr sz="2400">
              <a:solidFill>
                <a:srgbClr val="032CE4"/>
              </a:solidFill>
              <a:uFill>
                <a:solidFill>
                  <a:srgbClr val="000000"/>
                </a:solidFill>
              </a:uFill>
            </a:endParaRPr>
          </a:p>
          <a:p>
            <a:pPr lvl="2"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sz="2400">
              <a:solidFill>
                <a:srgbClr val="032CE4"/>
              </a:solidFill>
              <a:uFill>
                <a:solidFill>
                  <a:srgbClr val="000000"/>
                </a:solidFill>
              </a:uFill>
            </a:endParaRPr>
          </a:p>
        </p:txBody>
      </p:sp>
      <p:pic>
        <p:nvPicPr>
          <p:cNvPr id="239" name="droppedImage.pdf" descr="droppedImage.pdf"/>
          <p:cNvPicPr>
            <a:picLocks noChangeAspect="1"/>
          </p:cNvPicPr>
          <p:nvPr/>
        </p:nvPicPr>
        <p:blipFill>
          <a:blip r:embed="rId2">
            <a:extLst/>
          </a:blip>
          <a:stretch>
            <a:fillRect/>
          </a:stretch>
        </p:blipFill>
        <p:spPr>
          <a:xfrm>
            <a:off x="5649783" y="203200"/>
            <a:ext cx="4091117" cy="8102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E. The revolt and punishment of Zedekiah 24:18—25: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E.	The revolt and punishment of Zedekiah </a:t>
            </a:r>
            <a:r>
              <a:rPr>
                <a:solidFill>
                  <a:srgbClr val="FF2600"/>
                </a:solidFill>
              </a:rPr>
              <a:t>24:18—25:7</a:t>
            </a:r>
          </a:p>
        </p:txBody>
      </p:sp>
      <p:sp>
        <p:nvSpPr>
          <p:cNvPr id="242" name="25:1 ¶ Now it came about in the ninth year of his reign, on the tenth day of the tenth month, that Nebuchadnezzar king of Babylon came, he and all his army, against Jerusalem, camped against it, and built a siege wall all around it.…"/>
          <p:cNvSpPr/>
          <p:nvPr/>
        </p:nvSpPr>
        <p:spPr>
          <a:xfrm>
            <a:off x="190500" y="889000"/>
            <a:ext cx="4127500" cy="462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25:1 ¶ Now it came about in the ninth year of his reign, on the tenth day of the tenth month, that Nebuchadnezzar king of Babylon came, he and all his army, against Jerusalem, camped against it, and built a siege wall all around it.</a:t>
            </a:r>
            <a:endParaRPr sz="2400">
              <a:solidFill>
                <a:srgbClr val="032CE4"/>
              </a:solidFill>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The siege of Jerusalem begins, Jan. 15, 588                      </a:t>
            </a:r>
            <a:r>
              <a:rPr b="1" sz="2400">
                <a:solidFill>
                  <a:srgbClr val="FF2600"/>
                </a:solidFill>
                <a:uFill>
                  <a:solidFill>
                    <a:srgbClr val="000000"/>
                  </a:solidFill>
                </a:uFill>
              </a:rPr>
              <a:t>Jer. 39:1;  52:4;         Ezek. 24:1</a:t>
            </a:r>
          </a:p>
        </p:txBody>
      </p:sp>
      <p:pic>
        <p:nvPicPr>
          <p:cNvPr id="243" name="droppedImage.pdf" descr="droppedImage.pdf"/>
          <p:cNvPicPr>
            <a:picLocks noChangeAspect="1"/>
          </p:cNvPicPr>
          <p:nvPr/>
        </p:nvPicPr>
        <p:blipFill>
          <a:blip r:embed="rId2">
            <a:extLst/>
          </a:blip>
          <a:stretch>
            <a:fillRect/>
          </a:stretch>
        </p:blipFill>
        <p:spPr>
          <a:xfrm>
            <a:off x="4775200" y="1007324"/>
            <a:ext cx="5168901" cy="64793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 name="droppedImage.pdf" descr="droppedImage.pdf"/>
          <p:cNvPicPr>
            <a:picLocks noChangeAspect="1"/>
          </p:cNvPicPr>
          <p:nvPr/>
        </p:nvPicPr>
        <p:blipFill>
          <a:blip r:embed="rId2">
            <a:extLst/>
          </a:blip>
          <a:srcRect l="233" t="11047" r="0" b="0"/>
          <a:stretch>
            <a:fillRect/>
          </a:stretch>
        </p:blipFill>
        <p:spPr>
          <a:xfrm>
            <a:off x="254000" y="-317500"/>
            <a:ext cx="9511801" cy="791679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E. The revolt and punishment of Zedekiah 24:18—25: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E.	The revolt and punishment of Zedekiah </a:t>
            </a:r>
            <a:r>
              <a:rPr>
                <a:solidFill>
                  <a:srgbClr val="FF2600"/>
                </a:solidFill>
              </a:rPr>
              <a:t>24:18—25:7</a:t>
            </a:r>
          </a:p>
        </p:txBody>
      </p:sp>
      <p:sp>
        <p:nvSpPr>
          <p:cNvPr id="246" name="2   So the city was under siege until the eleventh year of King Zedekiah.…"/>
          <p:cNvSpPr/>
          <p:nvPr/>
        </p:nvSpPr>
        <p:spPr>
          <a:xfrm>
            <a:off x="190500" y="889000"/>
            <a:ext cx="9601200" cy="571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So the city was under siege until the eleventh year of King Zedekiah.</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On the ninth day of the </a:t>
            </a:r>
            <a:r>
              <a:rPr i="1" sz="2400">
                <a:uFill>
                  <a:solidFill>
                    <a:srgbClr val="000000"/>
                  </a:solidFill>
                </a:uFill>
                <a:latin typeface="Times"/>
                <a:ea typeface="Times"/>
                <a:cs typeface="Times"/>
                <a:sym typeface="Times"/>
              </a:rPr>
              <a:t>fourth</a:t>
            </a:r>
            <a:r>
              <a:rPr sz="2400">
                <a:uFill>
                  <a:solidFill>
                    <a:srgbClr val="000000"/>
                  </a:solidFill>
                </a:uFill>
                <a:latin typeface="Times"/>
                <a:ea typeface="Times"/>
                <a:cs typeface="Times"/>
                <a:sym typeface="Times"/>
              </a:rPr>
              <a:t> month the famine was so severe in the city that there was no food for the people of the land.</a:t>
            </a:r>
            <a:endParaRPr sz="2400">
              <a:solidFill>
                <a:srgbClr val="032CE4"/>
              </a:solidFill>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588 summer - Egyptian army marched toward Jerusalem.</a:t>
            </a:r>
            <a:endParaRPr sz="2400">
              <a:solidFill>
                <a:srgbClr val="032CE4"/>
              </a:solidFill>
              <a:uFill>
                <a:solidFill>
                  <a:srgbClr val="000000"/>
                </a:solidFill>
              </a:uFill>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Siege temporarily lifted.  </a:t>
            </a:r>
            <a:r>
              <a:rPr b="1" sz="2400">
                <a:solidFill>
                  <a:srgbClr val="FF2600"/>
                </a:solidFill>
                <a:uFill>
                  <a:solidFill>
                    <a:srgbClr val="000000"/>
                  </a:solidFill>
                </a:uFill>
                <a:latin typeface="Times"/>
                <a:ea typeface="Times"/>
                <a:cs typeface="Times"/>
                <a:sym typeface="Times"/>
              </a:rPr>
              <a:t>Jer. 37:5;  Ezek. 17:17</a:t>
            </a:r>
            <a:endParaRPr sz="2400">
              <a:solidFill>
                <a:srgbClr val="032CE4"/>
              </a:solidFill>
              <a:uFill>
                <a:solidFill>
                  <a:srgbClr val="000000"/>
                </a:solidFill>
              </a:uFill>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Jeremiah attempted to go to Benjamin,</a:t>
            </a:r>
            <a:r>
              <a:rPr sz="2400">
                <a:solidFill>
                  <a:srgbClr val="032CE4"/>
                </a:solidFill>
                <a:uFill>
                  <a:solidFill>
                    <a:srgbClr val="000000"/>
                  </a:solidFill>
                </a:uFill>
                <a:latin typeface="Times"/>
                <a:ea typeface="Times"/>
                <a:cs typeface="Times"/>
                <a:sym typeface="Times"/>
              </a:rPr>
              <a:t> </a:t>
            </a:r>
            <a:r>
              <a:rPr b="1" sz="2400">
                <a:solidFill>
                  <a:srgbClr val="FF2600"/>
                </a:solidFill>
                <a:uFill>
                  <a:solidFill>
                    <a:srgbClr val="000000"/>
                  </a:solidFill>
                </a:uFill>
                <a:latin typeface="Times"/>
                <a:ea typeface="Times"/>
                <a:cs typeface="Times"/>
                <a:sym typeface="Times"/>
              </a:rPr>
              <a:t>Jer. 37:12</a:t>
            </a:r>
            <a:endParaRPr sz="2400">
              <a:solidFill>
                <a:srgbClr val="032CE4"/>
              </a:solidFill>
              <a:uFill>
                <a:solidFill>
                  <a:srgbClr val="000000"/>
                </a:solidFill>
              </a:uFill>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Jeremiah put in prison, </a:t>
            </a:r>
            <a:r>
              <a:rPr b="1" sz="2400">
                <a:solidFill>
                  <a:srgbClr val="FF2600"/>
                </a:solidFill>
                <a:uFill>
                  <a:solidFill>
                    <a:srgbClr val="000000"/>
                  </a:solidFill>
                </a:uFill>
                <a:latin typeface="Times"/>
                <a:ea typeface="Times"/>
                <a:cs typeface="Times"/>
                <a:sym typeface="Times"/>
              </a:rPr>
              <a:t>Jer. 32:1</a:t>
            </a:r>
            <a:endParaRPr sz="2400">
              <a:solidFill>
                <a:srgbClr val="032CE4"/>
              </a:solidFill>
              <a:uFill>
                <a:solidFill>
                  <a:srgbClr val="000000"/>
                </a:solidFill>
              </a:uFill>
              <a:latin typeface="Times"/>
              <a:ea typeface="Times"/>
              <a:cs typeface="Times"/>
              <a:sym typeface="Times"/>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June 21, Ezekiel’s message to Egypt, </a:t>
            </a:r>
            <a:r>
              <a:rPr b="1" sz="2400">
                <a:solidFill>
                  <a:srgbClr val="FF2600"/>
                </a:solidFill>
                <a:uFill>
                  <a:solidFill>
                    <a:srgbClr val="000000"/>
                  </a:solidFill>
                </a:uFill>
                <a:latin typeface="Times"/>
                <a:ea typeface="Times"/>
                <a:cs typeface="Times"/>
                <a:sym typeface="Times"/>
              </a:rPr>
              <a:t>Ezek. 31:1</a:t>
            </a:r>
            <a:endParaRPr sz="2400">
              <a:solidFill>
                <a:srgbClr val="032CE4"/>
              </a:solidFill>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Siege resumed and a famine begins, </a:t>
            </a:r>
            <a:r>
              <a:rPr b="1" sz="2400">
                <a:solidFill>
                  <a:srgbClr val="FF2600"/>
                </a:solidFill>
                <a:uFill>
                  <a:solidFill>
                    <a:srgbClr val="000000"/>
                  </a:solidFill>
                </a:uFill>
                <a:latin typeface="Times"/>
                <a:ea typeface="Times"/>
                <a:cs typeface="Times"/>
                <a:sym typeface="Times"/>
              </a:rPr>
              <a:t>Jer. 21:7, 9;  Lam. 2:12</a:t>
            </a:r>
            <a:endParaRPr sz="2400">
              <a:solidFill>
                <a:srgbClr val="032CE4"/>
              </a:solidFill>
              <a:uFill>
                <a:solidFill>
                  <a:srgbClr val="000000"/>
                </a:solidFill>
              </a:uFill>
              <a:latin typeface="Times"/>
              <a:ea typeface="Times"/>
              <a:cs typeface="Times"/>
              <a:sym typeface="Times"/>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Pestilence follows the famine, </a:t>
            </a:r>
            <a:r>
              <a:rPr b="1" sz="2400">
                <a:solidFill>
                  <a:srgbClr val="FF2600"/>
                </a:solidFill>
                <a:uFill>
                  <a:solidFill>
                    <a:srgbClr val="000000"/>
                  </a:solidFill>
                </a:uFill>
                <a:latin typeface="Times"/>
                <a:ea typeface="Times"/>
                <a:cs typeface="Times"/>
                <a:sym typeface="Times"/>
              </a:rPr>
              <a:t>Jer. 21:6, 7</a:t>
            </a:r>
            <a:endParaRPr sz="2400">
              <a:solidFill>
                <a:srgbClr val="032CE4"/>
              </a:solidFill>
              <a:uFill>
                <a:solidFill>
                  <a:srgbClr val="000000"/>
                </a:solidFill>
              </a:uFill>
              <a:latin typeface="Times"/>
              <a:ea typeface="Times"/>
              <a:cs typeface="Times"/>
              <a:sym typeface="Times"/>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The city is reduced to the last extremity, </a:t>
            </a:r>
            <a:r>
              <a:rPr b="1" sz="2400">
                <a:solidFill>
                  <a:srgbClr val="FF2600"/>
                </a:solidFill>
                <a:uFill>
                  <a:solidFill>
                    <a:srgbClr val="000000"/>
                  </a:solidFill>
                </a:uFill>
                <a:latin typeface="Times"/>
                <a:ea typeface="Times"/>
                <a:cs typeface="Times"/>
                <a:sym typeface="Times"/>
              </a:rPr>
              <a:t>Lam. 4:10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E. The revolt and punishment of Zedekiah 24:18—25: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E.	The revolt and punishment of Zedekiah </a:t>
            </a:r>
            <a:r>
              <a:rPr>
                <a:solidFill>
                  <a:srgbClr val="FF2600"/>
                </a:solidFill>
              </a:rPr>
              <a:t>24:18—25:7</a:t>
            </a:r>
          </a:p>
        </p:txBody>
      </p:sp>
      <p:sp>
        <p:nvSpPr>
          <p:cNvPr id="249" name="4   Then the city was broken into, and all the men of war fled by night by way of the gate between the two walls beside the king’s garden, though the Chaldeans were all around the city. And they went by way of the Arabah.…"/>
          <p:cNvSpPr/>
          <p:nvPr/>
        </p:nvSpPr>
        <p:spPr>
          <a:xfrm>
            <a:off x="215900" y="1054100"/>
            <a:ext cx="5588000" cy="4584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Then the city was broken into, and all the men of war </a:t>
            </a:r>
            <a:r>
              <a:rPr i="1" sz="2400">
                <a:uFill>
                  <a:solidFill>
                    <a:srgbClr val="000000"/>
                  </a:solidFill>
                </a:uFill>
                <a:latin typeface="Times"/>
                <a:ea typeface="Times"/>
                <a:cs typeface="Times"/>
                <a:sym typeface="Times"/>
              </a:rPr>
              <a:t>fled</a:t>
            </a:r>
            <a:r>
              <a:rPr sz="2400">
                <a:uFill>
                  <a:solidFill>
                    <a:srgbClr val="000000"/>
                  </a:solidFill>
                </a:uFill>
                <a:latin typeface="Times"/>
                <a:ea typeface="Times"/>
                <a:cs typeface="Times"/>
                <a:sym typeface="Times"/>
              </a:rPr>
              <a:t> by night by way of the gate between the two walls beside the king’s garden, though the Chaldeans were all around the city. And they went by way of the Arabah.</a:t>
            </a:r>
            <a:endParaRPr sz="2400">
              <a:uFill>
                <a:solidFill>
                  <a:srgbClr val="000000"/>
                </a:solidFill>
              </a:uFill>
              <a:latin typeface="Times"/>
              <a:ea typeface="Times"/>
              <a:cs typeface="Times"/>
              <a:sym typeface="Times"/>
            </a:endParaRPr>
          </a:p>
          <a:p>
            <a:pPr lvl="2" algn="l">
              <a:spcBef>
                <a:spcPts val="23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July 18, 586 the wall is breached</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But the army of the Chaldeans pursued the king and overtook him in the plains of Jericho and all his army was scattered from him.</a:t>
            </a:r>
          </a:p>
        </p:txBody>
      </p:sp>
      <p:pic>
        <p:nvPicPr>
          <p:cNvPr id="250" name="droppedImage.pdf" descr="droppedImage.pdf"/>
          <p:cNvPicPr>
            <a:picLocks noChangeAspect="1"/>
          </p:cNvPicPr>
          <p:nvPr/>
        </p:nvPicPr>
        <p:blipFill>
          <a:blip r:embed="rId2">
            <a:extLst/>
          </a:blip>
          <a:stretch>
            <a:fillRect/>
          </a:stretch>
        </p:blipFill>
        <p:spPr>
          <a:xfrm>
            <a:off x="5803900" y="1028700"/>
            <a:ext cx="4216400" cy="462842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droppedImage.pdf" descr="droppedImage.pdf"/>
          <p:cNvPicPr>
            <a:picLocks noChangeAspect="1"/>
          </p:cNvPicPr>
          <p:nvPr/>
        </p:nvPicPr>
        <p:blipFill>
          <a:blip r:embed="rId2">
            <a:extLst/>
          </a:blip>
          <a:stretch>
            <a:fillRect/>
          </a:stretch>
        </p:blipFill>
        <p:spPr>
          <a:xfrm>
            <a:off x="693928" y="169760"/>
            <a:ext cx="8772902" cy="7010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E. The revolt and punishment of Zedekiah 24:18—25: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E.	The revolt and punishment of Zedekiah </a:t>
            </a:r>
            <a:r>
              <a:rPr>
                <a:solidFill>
                  <a:srgbClr val="FF2600"/>
                </a:solidFill>
              </a:rPr>
              <a:t>24:18—25:7</a:t>
            </a:r>
          </a:p>
        </p:txBody>
      </p:sp>
      <p:sp>
        <p:nvSpPr>
          <p:cNvPr id="255" name="6   Then they captured the king and brought him to the king of Babylon at Riblah, and he passed sentence on him."/>
          <p:cNvSpPr/>
          <p:nvPr/>
        </p:nvSpPr>
        <p:spPr>
          <a:xfrm>
            <a:off x="215900" y="1054100"/>
            <a:ext cx="5626100"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6   Then they captured the king and brought him to the king of Babylon at Riblah, and he passed sentence on him.</a:t>
            </a:r>
          </a:p>
        </p:txBody>
      </p:sp>
      <p:pic>
        <p:nvPicPr>
          <p:cNvPr id="256" name="droppedImage.pdf" descr="droppedImage.pdf"/>
          <p:cNvPicPr>
            <a:picLocks noChangeAspect="1"/>
          </p:cNvPicPr>
          <p:nvPr/>
        </p:nvPicPr>
        <p:blipFill>
          <a:blip r:embed="rId2">
            <a:extLst/>
          </a:blip>
          <a:srcRect l="0" t="242" r="1271" b="242"/>
          <a:stretch>
            <a:fillRect/>
          </a:stretch>
        </p:blipFill>
        <p:spPr>
          <a:xfrm>
            <a:off x="200637" y="2370332"/>
            <a:ext cx="4015763" cy="4868668"/>
          </a:xfrm>
          <a:prstGeom prst="rect">
            <a:avLst/>
          </a:prstGeom>
          <a:ln w="12700">
            <a:miter lim="400000"/>
          </a:ln>
        </p:spPr>
      </p:pic>
      <p:pic>
        <p:nvPicPr>
          <p:cNvPr id="257" name="Zedekiah%20carried%20away%20captive%20in%20chains.tiff" descr="Zedekiah%20carried%20away%20captive%20in%20chains.tiff"/>
          <p:cNvPicPr>
            <a:picLocks noChangeAspect="1"/>
          </p:cNvPicPr>
          <p:nvPr/>
        </p:nvPicPr>
        <p:blipFill>
          <a:blip r:embed="rId3">
            <a:extLst/>
          </a:blip>
          <a:stretch>
            <a:fillRect/>
          </a:stretch>
        </p:blipFill>
        <p:spPr>
          <a:xfrm>
            <a:off x="5860930" y="768350"/>
            <a:ext cx="4121270" cy="3403601"/>
          </a:xfrm>
          <a:prstGeom prst="rect">
            <a:avLst/>
          </a:prstGeom>
          <a:ln w="12700">
            <a:miter lim="400000"/>
          </a:ln>
        </p:spPr>
      </p:pic>
      <p:pic>
        <p:nvPicPr>
          <p:cNvPr id="258" name="Zedekiah%20before%20the%20King%20of%20Babylon.tiff" descr="Zedekiah%20before%20the%20King%20of%20Babylon.tiff"/>
          <p:cNvPicPr>
            <a:picLocks noChangeAspect="1"/>
          </p:cNvPicPr>
          <p:nvPr/>
        </p:nvPicPr>
        <p:blipFill>
          <a:blip r:embed="rId4">
            <a:extLst/>
          </a:blip>
          <a:stretch>
            <a:fillRect/>
          </a:stretch>
        </p:blipFill>
        <p:spPr>
          <a:xfrm>
            <a:off x="4851400" y="4254420"/>
            <a:ext cx="5137510" cy="34036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E. The revolt and punishment of Zedekiah 24:18—25:7"/>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E.	The revolt and punishment of Zedekiah </a:t>
            </a:r>
            <a:r>
              <a:rPr>
                <a:solidFill>
                  <a:srgbClr val="FF2600"/>
                </a:solidFill>
              </a:rPr>
              <a:t>24:18—25:7</a:t>
            </a:r>
          </a:p>
        </p:txBody>
      </p:sp>
      <p:sp>
        <p:nvSpPr>
          <p:cNvPr id="261" name="7   And they slaughtered the sons of Zedekiah before his eyes, then put out the eyes of Zedekiah and bound him with bronze fetters and brought him to Babylon."/>
          <p:cNvSpPr/>
          <p:nvPr/>
        </p:nvSpPr>
        <p:spPr>
          <a:xfrm>
            <a:off x="215900" y="1054100"/>
            <a:ext cx="4673600"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7   And they slaughtered the sons of Zedekiah before his eyes, then put out the eyes of Zedekiah and bound him with bronze fetters and brought him to Babylon.</a:t>
            </a:r>
          </a:p>
        </p:txBody>
      </p:sp>
      <p:pic>
        <p:nvPicPr>
          <p:cNvPr id="262" name="h2Ki2507Dore_SlaughterOfSonsOfZedekiahBeforeFather.tiff" descr="h2Ki2507Dore_SlaughterOfSonsOfZedekiahBeforeFather.tiff"/>
          <p:cNvPicPr>
            <a:picLocks noChangeAspect="1"/>
          </p:cNvPicPr>
          <p:nvPr/>
        </p:nvPicPr>
        <p:blipFill>
          <a:blip r:embed="rId2">
            <a:extLst/>
          </a:blip>
          <a:srcRect l="81" t="3320" r="1779" b="7930"/>
          <a:stretch>
            <a:fillRect/>
          </a:stretch>
        </p:blipFill>
        <p:spPr>
          <a:xfrm>
            <a:off x="5041900" y="825349"/>
            <a:ext cx="5054600" cy="6300284"/>
          </a:xfrm>
          <a:prstGeom prst="rect">
            <a:avLst/>
          </a:prstGeom>
          <a:ln w="12700">
            <a:miter lim="400000"/>
          </a:ln>
        </p:spPr>
      </p:pic>
      <p:pic>
        <p:nvPicPr>
          <p:cNvPr id="263" name="normal.tiff" descr="normal.tiff"/>
          <p:cNvPicPr>
            <a:picLocks noChangeAspect="1"/>
          </p:cNvPicPr>
          <p:nvPr/>
        </p:nvPicPr>
        <p:blipFill>
          <a:blip r:embed="rId3">
            <a:extLst/>
          </a:blip>
          <a:stretch>
            <a:fillRect/>
          </a:stretch>
        </p:blipFill>
        <p:spPr>
          <a:xfrm>
            <a:off x="1362807" y="3238500"/>
            <a:ext cx="2379786" cy="4419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F. Destruction of Jerusalem &amp; deportation of the Jews 25:8-17"/>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F.	</a:t>
            </a:r>
            <a:r>
              <a:rPr>
                <a:solidFill>
                  <a:srgbClr val="032CE4"/>
                </a:solidFill>
                <a:uFill>
                  <a:solidFill>
                    <a:srgbClr val="032CE4"/>
                  </a:solidFill>
                </a:uFill>
              </a:rPr>
              <a:t>Destruction of Jerusalem &amp; deportation of the Jews</a:t>
            </a:r>
            <a:r>
              <a:rPr>
                <a:solidFill>
                  <a:srgbClr val="FF2600"/>
                </a:solidFill>
                <a:uFill>
                  <a:solidFill>
                    <a:srgbClr val="032CE4"/>
                  </a:solidFill>
                </a:uFill>
              </a:rPr>
              <a:t> 25:8-17</a:t>
            </a:r>
          </a:p>
        </p:txBody>
      </p:sp>
      <p:sp>
        <p:nvSpPr>
          <p:cNvPr id="266" name="The situation had no remedy 2 Chron. 36:15-16…"/>
          <p:cNvSpPr/>
          <p:nvPr/>
        </p:nvSpPr>
        <p:spPr>
          <a:xfrm>
            <a:off x="165100" y="774700"/>
            <a:ext cx="6565900" cy="412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The situation had no remedy</a:t>
            </a:r>
            <a:r>
              <a:rPr b="1" sz="2400">
                <a:solidFill>
                  <a:srgbClr val="FF2600"/>
                </a:solidFill>
                <a:uFill>
                  <a:solidFill>
                    <a:srgbClr val="000000"/>
                  </a:solidFill>
                </a:uFill>
              </a:rPr>
              <a:t> </a:t>
            </a:r>
            <a:r>
              <a:rPr b="1" sz="2400">
                <a:solidFill>
                  <a:srgbClr val="FF2600"/>
                </a:solidFill>
                <a:uFill>
                  <a:solidFill>
                    <a:srgbClr val="000000"/>
                  </a:solidFill>
                </a:uFill>
                <a:latin typeface="Times"/>
                <a:ea typeface="Times"/>
                <a:cs typeface="Times"/>
                <a:sym typeface="Times"/>
              </a:rPr>
              <a:t>2 Chron. 36:15-16</a:t>
            </a:r>
            <a:endParaRPr sz="2400">
              <a:uFill>
                <a:solidFill>
                  <a:srgbClr val="000000"/>
                </a:solidFill>
              </a:uFill>
              <a:latin typeface="Times"/>
              <a:ea typeface="Times"/>
              <a:cs typeface="Times"/>
              <a:sym typeface="Times"/>
            </a:endParaRPr>
          </a:p>
          <a:p>
            <a:pPr marL="419100" indent="-4191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the LORD, the God of their fathers, sent </a:t>
            </a:r>
            <a:r>
              <a:rPr i="1" sz="2400">
                <a:uFill>
                  <a:solidFill>
                    <a:srgbClr val="000000"/>
                  </a:solidFill>
                </a:uFill>
                <a:latin typeface="Times"/>
                <a:ea typeface="Times"/>
                <a:cs typeface="Times"/>
                <a:sym typeface="Times"/>
              </a:rPr>
              <a:t>word</a:t>
            </a:r>
            <a:r>
              <a:rPr sz="2400">
                <a:uFill>
                  <a:solidFill>
                    <a:srgbClr val="000000"/>
                  </a:solidFill>
                </a:uFill>
                <a:latin typeface="Times"/>
                <a:ea typeface="Times"/>
                <a:cs typeface="Times"/>
                <a:sym typeface="Times"/>
              </a:rPr>
              <a:t> to them again and again by His messengers, because He had compassion on His people and on His dwelling place;</a:t>
            </a:r>
            <a:endParaRPr sz="2400">
              <a:uFill>
                <a:solidFill>
                  <a:srgbClr val="000000"/>
                </a:solidFill>
              </a:uFill>
              <a:latin typeface="Times"/>
              <a:ea typeface="Times"/>
              <a:cs typeface="Times"/>
              <a:sym typeface="Times"/>
            </a:endParaRPr>
          </a:p>
          <a:p>
            <a:pPr marL="419100" indent="-4191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but they </a:t>
            </a:r>
            <a:r>
              <a:rPr i="1" sz="2400">
                <a:uFill>
                  <a:solidFill>
                    <a:srgbClr val="000000"/>
                  </a:solidFill>
                </a:uFill>
                <a:latin typeface="Times"/>
                <a:ea typeface="Times"/>
                <a:cs typeface="Times"/>
                <a:sym typeface="Times"/>
              </a:rPr>
              <a:t>continually</a:t>
            </a:r>
            <a:r>
              <a:rPr sz="2400">
                <a:uFill>
                  <a:solidFill>
                    <a:srgbClr val="000000"/>
                  </a:solidFill>
                </a:uFill>
                <a:latin typeface="Times"/>
                <a:ea typeface="Times"/>
                <a:cs typeface="Times"/>
                <a:sym typeface="Times"/>
              </a:rPr>
              <a:t> mocked the messengers of God, despised His words and scoffed at His prophets, until the wrath of the LORD arose against His people, until there was no remedy.</a:t>
            </a:r>
          </a:p>
        </p:txBody>
      </p:sp>
      <p:pic>
        <p:nvPicPr>
          <p:cNvPr id="267" name="templedestroyed.tiff" descr="templedestroyed.tiff"/>
          <p:cNvPicPr>
            <a:picLocks noChangeAspect="1"/>
          </p:cNvPicPr>
          <p:nvPr/>
        </p:nvPicPr>
        <p:blipFill>
          <a:blip r:embed="rId2">
            <a:extLst/>
          </a:blip>
          <a:stretch>
            <a:fillRect/>
          </a:stretch>
        </p:blipFill>
        <p:spPr>
          <a:xfrm>
            <a:off x="6883400" y="1282700"/>
            <a:ext cx="3251200" cy="62271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F. Destruction of Jerusalem &amp; deportation of the Jews 25:8-17"/>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F.	</a:t>
            </a:r>
            <a:r>
              <a:rPr>
                <a:solidFill>
                  <a:srgbClr val="032CE4"/>
                </a:solidFill>
                <a:uFill>
                  <a:solidFill>
                    <a:srgbClr val="032CE4"/>
                  </a:solidFill>
                </a:uFill>
              </a:rPr>
              <a:t>Destruction of Jerusalem &amp; deportation of the Jews</a:t>
            </a:r>
            <a:r>
              <a:rPr>
                <a:solidFill>
                  <a:srgbClr val="FF2600"/>
                </a:solidFill>
                <a:uFill>
                  <a:solidFill>
                    <a:srgbClr val="032CE4"/>
                  </a:solidFill>
                </a:uFill>
              </a:rPr>
              <a:t> 25:8-17</a:t>
            </a:r>
          </a:p>
        </p:txBody>
      </p:sp>
      <p:sp>
        <p:nvSpPr>
          <p:cNvPr id="270" name="8 ¶ Now on the seventh day of the fifth month, which was the nineteenth year of King Nebuchadnezzar, king of Babylon, Nebuzaradan the captain of the guard, a servant of the king of Babylon, came to Jerusalem.…"/>
          <p:cNvSpPr/>
          <p:nvPr/>
        </p:nvSpPr>
        <p:spPr>
          <a:xfrm>
            <a:off x="165100" y="850900"/>
            <a:ext cx="9817100" cy="519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 Now on the seventh day of the fifth month, which was the nineteenth year of King Nebuchadnezzar, king of Babylon, Nebuzaradan the captain of the guard, a servant of the king of Babylon, came to Jerusalem.</a:t>
            </a:r>
            <a:endParaRPr sz="2400">
              <a:solidFill>
                <a:srgbClr val="032CE4"/>
              </a:solidFill>
              <a:uFill>
                <a:solidFill>
                  <a:srgbClr val="000000"/>
                </a:solidFill>
              </a:uFill>
            </a:endParaRPr>
          </a:p>
          <a:p>
            <a:pPr algn="l">
              <a:spcBef>
                <a:spcPts val="29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Aug. 12, 586,  Nebuzaradan arrived and on the Aug. 15 entered the city</a:t>
            </a:r>
            <a:endParaRPr sz="2400">
              <a:solidFill>
                <a:srgbClr val="032CE4"/>
              </a:solidFill>
              <a:uFill>
                <a:solidFill>
                  <a:srgbClr val="000000"/>
                </a:solidFill>
              </a:uFill>
            </a:endParaRPr>
          </a:p>
          <a:p>
            <a:pPr algn="l">
              <a:spcBef>
                <a:spcPts val="29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Nebuzaradan arrived a month after the walls were breached</a:t>
            </a:r>
            <a:endParaRPr sz="2400">
              <a:solidFill>
                <a:srgbClr val="032CE4"/>
              </a:solidFill>
              <a:uFill>
                <a:solidFill>
                  <a:srgbClr val="000000"/>
                </a:solidFill>
              </a:uFill>
            </a:endParaRPr>
          </a:p>
          <a:p>
            <a:pPr algn="l">
              <a:spcBef>
                <a:spcPts val="2900"/>
              </a:spcBef>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He arrived on the seventh day of the month &amp; enter the city on the tenth</a:t>
            </a:r>
            <a:endParaRPr sz="2400">
              <a:solidFill>
                <a:srgbClr val="032CE4"/>
              </a:solidFill>
              <a:uFill>
                <a:solidFill>
                  <a:srgbClr val="000000"/>
                </a:solidFill>
              </a:uFill>
            </a:endParaRPr>
          </a:p>
          <a:p>
            <a:pPr lvl="1" algn="l">
              <a:spcBef>
                <a:spcPts val="2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uFill>
                  <a:solidFill>
                    <a:srgbClr val="000000"/>
                  </a:solidFill>
                </a:uFill>
                <a:latin typeface="Times"/>
                <a:ea typeface="Times"/>
                <a:cs typeface="Times"/>
                <a:sym typeface="Times"/>
              </a:rPr>
              <a:t>Jer. 52:12</a:t>
            </a:r>
            <a:r>
              <a:rPr sz="2400">
                <a:solidFill>
                  <a:srgbClr val="FF2600"/>
                </a:solidFill>
                <a:uFill>
                  <a:solidFill>
                    <a:srgbClr val="000000"/>
                  </a:solidFill>
                </a:uFill>
              </a:rPr>
              <a:t> </a:t>
            </a:r>
            <a:r>
              <a:rPr sz="2400">
                <a:uFill>
                  <a:solidFill>
                    <a:srgbClr val="000000"/>
                  </a:solidFill>
                </a:uFill>
                <a:latin typeface="Times"/>
                <a:ea typeface="Times"/>
                <a:cs typeface="Times"/>
                <a:sym typeface="Times"/>
              </a:rPr>
              <a:t>Now on the tenth day of the fifth month, which was the nineteenth year of King Nebuchadnezzar, king of Babylon, Nebuzaradan the captain of the bodyguard, who was in the service of the king of Babylon, came to Jerusalem.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F. Destruction of Jerusalem &amp; deportation of the Jews 25:8-17"/>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F.	</a:t>
            </a:r>
            <a:r>
              <a:rPr>
                <a:solidFill>
                  <a:srgbClr val="032CE4"/>
                </a:solidFill>
                <a:uFill>
                  <a:solidFill>
                    <a:srgbClr val="032CE4"/>
                  </a:solidFill>
                </a:uFill>
              </a:rPr>
              <a:t>Destruction of Jerusalem &amp; deportation of the Jews</a:t>
            </a:r>
            <a:r>
              <a:rPr>
                <a:solidFill>
                  <a:srgbClr val="FF2600"/>
                </a:solidFill>
                <a:uFill>
                  <a:solidFill>
                    <a:srgbClr val="032CE4"/>
                  </a:solidFill>
                </a:uFill>
              </a:rPr>
              <a:t> 25:8-17</a:t>
            </a:r>
          </a:p>
        </p:txBody>
      </p:sp>
      <p:sp>
        <p:nvSpPr>
          <p:cNvPr id="273" name="9    And he burned the house of the LORD, the king’s house, and all the houses of Jerusalem; even every great house he burned with fire.…"/>
          <p:cNvSpPr/>
          <p:nvPr/>
        </p:nvSpPr>
        <p:spPr>
          <a:xfrm>
            <a:off x="88900" y="673100"/>
            <a:ext cx="7188200" cy="250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And he burned the house of the LORD, the king’s house, and all the houses of Jerusalem; even every great house he burned with fire.</a:t>
            </a:r>
            <a:endParaRPr sz="2400">
              <a:uFill>
                <a:solidFill>
                  <a:srgbClr val="000000"/>
                </a:solidFill>
              </a:uFill>
              <a:latin typeface="Times"/>
              <a:ea typeface="Times"/>
              <a:cs typeface="Times"/>
              <a:sym typeface="Times"/>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10  So all the army of the Chaldeans who </a:t>
            </a:r>
            <a:r>
              <a:rPr i="1" sz="2400">
                <a:uFill>
                  <a:solidFill>
                    <a:srgbClr val="000000"/>
                  </a:solidFill>
                </a:uFill>
                <a:latin typeface="Times"/>
                <a:ea typeface="Times"/>
                <a:cs typeface="Times"/>
                <a:sym typeface="Times"/>
              </a:rPr>
              <a:t>were with</a:t>
            </a:r>
            <a:r>
              <a:rPr sz="2400">
                <a:uFill>
                  <a:solidFill>
                    <a:srgbClr val="000000"/>
                  </a:solidFill>
                </a:uFill>
                <a:latin typeface="Times"/>
                <a:ea typeface="Times"/>
                <a:cs typeface="Times"/>
                <a:sym typeface="Times"/>
              </a:rPr>
              <a:t> the captain of the guard broke down the walls around Jerusalem.</a:t>
            </a:r>
          </a:p>
        </p:txBody>
      </p:sp>
      <p:pic>
        <p:nvPicPr>
          <p:cNvPr id="274" name="droppedImage.pdf" descr="droppedImage.pdf"/>
          <p:cNvPicPr>
            <a:picLocks noChangeAspect="1"/>
          </p:cNvPicPr>
          <p:nvPr/>
        </p:nvPicPr>
        <p:blipFill>
          <a:blip r:embed="rId2">
            <a:extLst/>
          </a:blip>
          <a:stretch>
            <a:fillRect/>
          </a:stretch>
        </p:blipFill>
        <p:spPr>
          <a:xfrm>
            <a:off x="7362276" y="838200"/>
            <a:ext cx="2797725" cy="4216400"/>
          </a:xfrm>
          <a:prstGeom prst="rect">
            <a:avLst/>
          </a:prstGeom>
          <a:ln w="12700">
            <a:miter lim="400000"/>
          </a:ln>
        </p:spPr>
      </p:pic>
      <p:pic>
        <p:nvPicPr>
          <p:cNvPr id="275" name="droppedImage.pdf" descr="droppedImage.pdf"/>
          <p:cNvPicPr>
            <a:picLocks noChangeAspect="1"/>
          </p:cNvPicPr>
          <p:nvPr/>
        </p:nvPicPr>
        <p:blipFill>
          <a:blip r:embed="rId3">
            <a:extLst/>
          </a:blip>
          <a:stretch>
            <a:fillRect/>
          </a:stretch>
        </p:blipFill>
        <p:spPr>
          <a:xfrm>
            <a:off x="1202671" y="3265211"/>
            <a:ext cx="5494156" cy="3911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Destruction of the Temple  &amp; Jerusalem"/>
          <p:cNvSpPr txBox="1"/>
          <p:nvPr>
            <p:ph type="title"/>
          </p:nvPr>
        </p:nvSpPr>
        <p:spPr>
          <a:xfrm>
            <a:off x="660400" y="203200"/>
            <a:ext cx="9232900" cy="571500"/>
          </a:xfrm>
          <a:prstGeom prst="rect">
            <a:avLst/>
          </a:prstGeom>
        </p:spPr>
        <p:txBody>
          <a:bodyPr anchor="t"/>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32CE4"/>
                </a:solidFill>
                <a:uFill>
                  <a:solidFill>
                    <a:srgbClr val="032CE4"/>
                  </a:solidFill>
                </a:uFill>
              </a:defRPr>
            </a:lvl1pPr>
          </a:lstStyle>
          <a:p>
            <a:pPr>
              <a:defRPr>
                <a:solidFill>
                  <a:srgbClr val="000000"/>
                </a:solidFill>
                <a:uFillTx/>
              </a:defRPr>
            </a:pPr>
            <a:r>
              <a:rPr>
                <a:solidFill>
                  <a:srgbClr val="032CE4"/>
                </a:solidFill>
                <a:uFill>
                  <a:solidFill>
                    <a:srgbClr val="032CE4"/>
                  </a:solidFill>
                </a:uFill>
              </a:rPr>
              <a:t>Destruction of the Temple  &amp; Jerusalem</a:t>
            </a:r>
          </a:p>
        </p:txBody>
      </p:sp>
      <p:sp>
        <p:nvSpPr>
          <p:cNvPr id="278" name="A den of robbers Isa. 56:7; Jer. 7:11 &quot;Has this house, which is called by My name, become a den of robbers in your sight? Behold, I, even I, have seen it,&quot; declares the LORD.…"/>
          <p:cNvSpPr/>
          <p:nvPr/>
        </p:nvSpPr>
        <p:spPr>
          <a:xfrm>
            <a:off x="279400" y="914400"/>
            <a:ext cx="9664700" cy="4762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7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    </a:t>
            </a:r>
            <a:r>
              <a:rPr sz="2400">
                <a:solidFill>
                  <a:srgbClr val="032CE4"/>
                </a:solidFill>
                <a:uFill>
                  <a:solidFill>
                    <a:srgbClr val="000000"/>
                  </a:solidFill>
                </a:uFill>
              </a:rPr>
              <a:t>A den of robbers</a:t>
            </a:r>
            <a:r>
              <a:rPr sz="2400">
                <a:solidFill>
                  <a:srgbClr val="FF2600"/>
                </a:solidFill>
                <a:uFill>
                  <a:solidFill>
                    <a:srgbClr val="000000"/>
                  </a:solidFill>
                </a:uFill>
              </a:rPr>
              <a:t> Isa. 56:7; Jer. 7:11 </a:t>
            </a:r>
            <a:r>
              <a:rPr sz="2400">
                <a:uFill>
                  <a:solidFill>
                    <a:srgbClr val="000000"/>
                  </a:solidFill>
                </a:uFill>
                <a:latin typeface="Times"/>
                <a:ea typeface="Times"/>
                <a:cs typeface="Times"/>
                <a:sym typeface="Times"/>
              </a:rPr>
              <a:t>"Has this house, which is called by My name, become a den of robbers in your sight? Behold, I, even I, have seen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declares the LORD.</a:t>
            </a:r>
            <a:endParaRPr sz="2400">
              <a:solidFill>
                <a:srgbClr val="032CE4"/>
              </a:solidFill>
              <a:uFill>
                <a:solidFill>
                  <a:srgbClr val="000000"/>
                </a:solidFill>
              </a:uFill>
            </a:endParaRPr>
          </a:p>
          <a:p>
            <a:pPr algn="l">
              <a:spcBef>
                <a:spcPts val="17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God’s glory departed </a:t>
            </a:r>
            <a:r>
              <a:rPr sz="2400">
                <a:solidFill>
                  <a:srgbClr val="FF2600"/>
                </a:solidFill>
                <a:uFill>
                  <a:solidFill>
                    <a:srgbClr val="000000"/>
                  </a:solidFill>
                </a:uFill>
              </a:rPr>
              <a:t> Ezek. 11:22, 23 </a:t>
            </a:r>
            <a:r>
              <a:rPr sz="2400">
                <a:uFill>
                  <a:solidFill>
                    <a:srgbClr val="000000"/>
                  </a:solidFill>
                </a:uFill>
                <a:latin typeface="Times"/>
                <a:ea typeface="Times"/>
                <a:cs typeface="Times"/>
                <a:sym typeface="Times"/>
              </a:rPr>
              <a:t>Then the cherubim lifted up their wings with the wheels beside them, and the glory of the God of Israel hovered over them. And the glory of the LORD went up from the midst of the city, and stood over the mountain which is east of the city.</a:t>
            </a:r>
            <a:endParaRPr sz="2400">
              <a:solidFill>
                <a:srgbClr val="FF2600"/>
              </a:solidFill>
              <a:uFill>
                <a:solidFill>
                  <a:srgbClr val="000000"/>
                </a:solidFill>
              </a:uFill>
            </a:endParaRPr>
          </a:p>
          <a:p>
            <a:pPr algn="l">
              <a:spcBef>
                <a:spcPts val="17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Evil doers had trusted in the temple like an idol  </a:t>
            </a:r>
            <a:r>
              <a:rPr sz="2400">
                <a:solidFill>
                  <a:srgbClr val="FF2600"/>
                </a:solidFill>
                <a:uFill>
                  <a:solidFill>
                    <a:srgbClr val="000000"/>
                  </a:solidFill>
                </a:uFill>
              </a:rPr>
              <a:t>Jer. 7:4</a:t>
            </a:r>
            <a:r>
              <a:rPr sz="2400">
                <a:uFill>
                  <a:solidFill>
                    <a:srgbClr val="000000"/>
                  </a:solidFill>
                </a:uFill>
                <a:latin typeface="Times"/>
                <a:ea typeface="Times"/>
                <a:cs typeface="Times"/>
                <a:sym typeface="Times"/>
              </a:rPr>
              <a:t> "Do not trust in deceptive words, saying, ‘This is the temple of the LORD, the temple of the LORD, the temple of the LORD.’</a:t>
            </a:r>
            <a:endParaRPr sz="2400">
              <a:solidFill>
                <a:srgbClr val="032CE4"/>
              </a:solidFill>
              <a:uFill>
                <a:solidFill>
                  <a:srgbClr val="000000"/>
                </a:solidFill>
              </a:uFill>
            </a:endParaRPr>
          </a:p>
          <a:p>
            <a:pPr algn="l">
              <a:spcBef>
                <a:spcPts val="17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Like the bronze serpent it needed to be destroyed </a:t>
            </a:r>
            <a:r>
              <a:rPr sz="2400">
                <a:solidFill>
                  <a:srgbClr val="FF2600"/>
                </a:solidFill>
                <a:uFill>
                  <a:solidFill>
                    <a:srgbClr val="000000"/>
                  </a:solidFill>
                </a:uFill>
              </a:rPr>
              <a:t>II K 18:4</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F. Destruction of Jerusalem &amp; deportation of the Jews 25:8-17"/>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F.	</a:t>
            </a:r>
            <a:r>
              <a:rPr>
                <a:solidFill>
                  <a:srgbClr val="032CE4"/>
                </a:solidFill>
                <a:uFill>
                  <a:solidFill>
                    <a:srgbClr val="032CE4"/>
                  </a:solidFill>
                </a:uFill>
              </a:rPr>
              <a:t>Destruction of Jerusalem &amp; deportation of the Jews</a:t>
            </a:r>
            <a:r>
              <a:rPr>
                <a:solidFill>
                  <a:srgbClr val="FF2600"/>
                </a:solidFill>
                <a:uFill>
                  <a:solidFill>
                    <a:srgbClr val="032CE4"/>
                  </a:solidFill>
                </a:uFill>
              </a:rPr>
              <a:t> 25:8-17</a:t>
            </a:r>
          </a:p>
        </p:txBody>
      </p:sp>
      <p:pic>
        <p:nvPicPr>
          <p:cNvPr id="281" name="droppedImage.pdf" descr="droppedImage.pdf"/>
          <p:cNvPicPr>
            <a:picLocks noChangeAspect="1"/>
          </p:cNvPicPr>
          <p:nvPr/>
        </p:nvPicPr>
        <p:blipFill>
          <a:blip r:embed="rId2">
            <a:extLst/>
          </a:blip>
          <a:stretch>
            <a:fillRect/>
          </a:stretch>
        </p:blipFill>
        <p:spPr>
          <a:xfrm>
            <a:off x="3003550" y="2692012"/>
            <a:ext cx="6972300" cy="4318388"/>
          </a:xfrm>
          <a:prstGeom prst="rect">
            <a:avLst/>
          </a:prstGeom>
          <a:ln w="12700">
            <a:miter lim="400000"/>
          </a:ln>
        </p:spPr>
      </p:pic>
      <p:sp>
        <p:nvSpPr>
          <p:cNvPr id="282" name="11  Then the rest of the people who were left in the city and the deserters who had deserted to the king of Babylon and the rest of the multitude, Nebuzaradan the captain of the guard carried away into exile.…"/>
          <p:cNvSpPr/>
          <p:nvPr/>
        </p:nvSpPr>
        <p:spPr>
          <a:xfrm>
            <a:off x="292100" y="850900"/>
            <a:ext cx="9766300" cy="2095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11  Then the rest of the people who were left in the city and the deserters who had deserted to the king of Babylon and the rest of the multitude, Nebuzaradan the captain of the guard carried away into exile.</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12 But the captain of the guard left some of the poorest of the land to be vinedressers and plowmen.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A. The death and burial of Josiah 23:28-30"/>
          <p:cNvSpPr txBox="1"/>
          <p:nvPr>
            <p:ph type="title"/>
          </p:nvPr>
        </p:nvSpPr>
        <p:spPr>
          <a:xfrm>
            <a:off x="990600" y="203200"/>
            <a:ext cx="8178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32CE4"/>
                </a:solidFill>
              </a:rPr>
              <a:t>A.	The death and burial of Josiah </a:t>
            </a:r>
            <a:r>
              <a:rPr>
                <a:solidFill>
                  <a:srgbClr val="FF2600"/>
                </a:solidFill>
              </a:rPr>
              <a:t>23:28-30</a:t>
            </a:r>
          </a:p>
        </p:txBody>
      </p:sp>
      <p:sp>
        <p:nvSpPr>
          <p:cNvPr id="143" name="28 Now the rest of the acts of Josiah and all that he did, are they not written in the Book of the Chronicles of the Kings of Judah?"/>
          <p:cNvSpPr/>
          <p:nvPr/>
        </p:nvSpPr>
        <p:spPr>
          <a:xfrm>
            <a:off x="381000" y="876300"/>
            <a:ext cx="88138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28</a:t>
            </a:r>
            <a:r>
              <a:rPr sz="2400">
                <a:uFill>
                  <a:solidFill>
                    <a:srgbClr val="000000"/>
                  </a:solidFill>
                </a:uFill>
                <a:latin typeface="Times"/>
                <a:ea typeface="Times"/>
                <a:cs typeface="Times"/>
                <a:sym typeface="Times"/>
              </a:rPr>
              <a:t> Now the rest of the acts of Josiah and all that he did, are they not written in the Book of the Chronicles of the Kings of Judah?</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F. Destruction of Jerusalem &amp; deportation of the Jews 25:8-17"/>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F.	</a:t>
            </a:r>
            <a:r>
              <a:rPr>
                <a:solidFill>
                  <a:srgbClr val="032CE4"/>
                </a:solidFill>
                <a:uFill>
                  <a:solidFill>
                    <a:srgbClr val="032CE4"/>
                  </a:solidFill>
                </a:uFill>
              </a:rPr>
              <a:t>Destruction of Jerusalem &amp; deportation of the Jews</a:t>
            </a:r>
            <a:r>
              <a:rPr>
                <a:solidFill>
                  <a:srgbClr val="FF2600"/>
                </a:solidFill>
                <a:uFill>
                  <a:solidFill>
                    <a:srgbClr val="032CE4"/>
                  </a:solidFill>
                </a:uFill>
              </a:rPr>
              <a:t> 25:8-17</a:t>
            </a:r>
          </a:p>
        </p:txBody>
      </p:sp>
      <p:sp>
        <p:nvSpPr>
          <p:cNvPr id="285" name="13 Now the bronze pillars which were in the house of the LORD, and the stands and the bronze sea which were in the house of the LORD, the Chaldeans broke in pieces and carried the bronze to Babylon.…"/>
          <p:cNvSpPr/>
          <p:nvPr/>
        </p:nvSpPr>
        <p:spPr>
          <a:xfrm>
            <a:off x="292100" y="850900"/>
            <a:ext cx="4635500" cy="5956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Now the bronze pillars which were in the house of the LORD, and the stands and the bronze sea which were in the house of the LORD, the Chaldeans broke in pieces and carried the bronze to Babylon.</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And they took away the pots, the shovels, the snuffers, the spoons, and all the bronze vessels which were used in </a:t>
            </a:r>
            <a:r>
              <a:rPr i="1" sz="2400">
                <a:uFill>
                  <a:solidFill>
                    <a:srgbClr val="000000"/>
                  </a:solidFill>
                </a:uFill>
                <a:latin typeface="Times"/>
                <a:ea typeface="Times"/>
                <a:cs typeface="Times"/>
                <a:sym typeface="Times"/>
              </a:rPr>
              <a:t>temple</a:t>
            </a:r>
            <a:r>
              <a:rPr sz="2400">
                <a:uFill>
                  <a:solidFill>
                    <a:srgbClr val="000000"/>
                  </a:solidFill>
                </a:uFill>
                <a:latin typeface="Times"/>
                <a:ea typeface="Times"/>
                <a:cs typeface="Times"/>
                <a:sym typeface="Times"/>
              </a:rPr>
              <a:t> service.</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The captain of the guard also took away the firepans and the basins, what was fine gold and what was fine silver.</a:t>
            </a:r>
          </a:p>
        </p:txBody>
      </p:sp>
      <p:pic>
        <p:nvPicPr>
          <p:cNvPr id="286" name="droppedImage.pdf" descr="droppedImage.pdf"/>
          <p:cNvPicPr>
            <a:picLocks noChangeAspect="1"/>
          </p:cNvPicPr>
          <p:nvPr/>
        </p:nvPicPr>
        <p:blipFill>
          <a:blip r:embed="rId2">
            <a:extLst/>
          </a:blip>
          <a:stretch>
            <a:fillRect/>
          </a:stretch>
        </p:blipFill>
        <p:spPr>
          <a:xfrm>
            <a:off x="5295900" y="1079500"/>
            <a:ext cx="4818100" cy="5803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F. Destruction of Jerusalem &amp; deportation of the Jews 25:8-17"/>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32CE4"/>
                </a:solidFill>
              </a:rPr>
              <a:t>F.	</a:t>
            </a:r>
            <a:r>
              <a:rPr>
                <a:solidFill>
                  <a:srgbClr val="032CE4"/>
                </a:solidFill>
                <a:uFill>
                  <a:solidFill>
                    <a:srgbClr val="032CE4"/>
                  </a:solidFill>
                </a:uFill>
              </a:rPr>
              <a:t>Destruction of Jerusalem &amp; deportation of the Jews</a:t>
            </a:r>
            <a:r>
              <a:rPr>
                <a:solidFill>
                  <a:srgbClr val="FF2600"/>
                </a:solidFill>
                <a:uFill>
                  <a:solidFill>
                    <a:srgbClr val="032CE4"/>
                  </a:solidFill>
                </a:uFill>
              </a:rPr>
              <a:t> 25:8-17</a:t>
            </a:r>
          </a:p>
        </p:txBody>
      </p:sp>
      <p:sp>
        <p:nvSpPr>
          <p:cNvPr id="289" name="16 The two pillars, the one sea, and the stands which Solomon had made for the house of the LORD--the bronze of all these vessels was beyond weight.…"/>
          <p:cNvSpPr/>
          <p:nvPr/>
        </p:nvSpPr>
        <p:spPr>
          <a:xfrm>
            <a:off x="25400" y="685800"/>
            <a:ext cx="6731000" cy="356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The two pillars, the one sea, and the stands which Solomon had made for the house of the LORD--the bronze of all these vessels was beyond weight.</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 height of the one pillar was eighteen cubits, and a bronze capital was on it; the height of the capital was three cubits, with a network and pomegranates on the capital all around, all of bronze. And the second pillar was like these with network.</a:t>
            </a:r>
          </a:p>
        </p:txBody>
      </p:sp>
      <p:pic>
        <p:nvPicPr>
          <p:cNvPr id="290" name="templesolomon.tiff" descr="templesolomon.tiff"/>
          <p:cNvPicPr>
            <a:picLocks noChangeAspect="1"/>
          </p:cNvPicPr>
          <p:nvPr/>
        </p:nvPicPr>
        <p:blipFill>
          <a:blip r:embed="rId2">
            <a:extLst/>
          </a:blip>
          <a:stretch>
            <a:fillRect/>
          </a:stretch>
        </p:blipFill>
        <p:spPr>
          <a:xfrm>
            <a:off x="1659428" y="3956545"/>
            <a:ext cx="4156496" cy="3670301"/>
          </a:xfrm>
          <a:prstGeom prst="rect">
            <a:avLst/>
          </a:prstGeom>
          <a:ln w="12700">
            <a:miter lim="400000"/>
          </a:ln>
        </p:spPr>
      </p:pic>
      <p:pic>
        <p:nvPicPr>
          <p:cNvPr id="291" name="Column_Proportions_for_web_4.tiff" descr="Column_Proportions_for_web_4.tiff"/>
          <p:cNvPicPr>
            <a:picLocks noChangeAspect="1"/>
          </p:cNvPicPr>
          <p:nvPr/>
        </p:nvPicPr>
        <p:blipFill>
          <a:blip r:embed="rId3">
            <a:extLst/>
          </a:blip>
          <a:stretch>
            <a:fillRect/>
          </a:stretch>
        </p:blipFill>
        <p:spPr>
          <a:xfrm>
            <a:off x="6636953" y="660400"/>
            <a:ext cx="3827847" cy="4051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294" name="1. The execution of Jewish leaders 18-21…"/>
          <p:cNvSpPr/>
          <p:nvPr/>
        </p:nvSpPr>
        <p:spPr>
          <a:xfrm>
            <a:off x="215900" y="1003300"/>
            <a:ext cx="5499100" cy="5029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1.	The execution of Jewish leaders</a:t>
            </a:r>
            <a:r>
              <a:rPr sz="2400">
                <a:solidFill>
                  <a:srgbClr val="FF2600"/>
                </a:solidFill>
                <a:uFill>
                  <a:solidFill>
                    <a:srgbClr val="000000"/>
                  </a:solidFill>
                </a:uFill>
              </a:rPr>
              <a:t> 18-21</a:t>
            </a:r>
            <a:endParaRPr sz="2400">
              <a:solidFill>
                <a:srgbClr val="032CE4"/>
              </a:solidFill>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Then the captain of the guard took Seraiah the chief priest and Zephaniah the second priest, with the three officers of the temple.</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And from the city he took one official who was overseer of the men of war, and five of the king’s advisers who were found in the city; and the scribe of the captain of the army, who mustered the people of the land; and sixty men of the people of the land who were found in the city.</a:t>
            </a:r>
          </a:p>
        </p:txBody>
      </p:sp>
      <p:pic>
        <p:nvPicPr>
          <p:cNvPr id="295" name="LaHaye1728Figures136IIKingsXXV9NebuzaradanBurnsJerusalemMed.tiff" descr="LaHaye1728Figures136IIKingsXXV9NebuzaradanBurnsJerusalemMed.tiff"/>
          <p:cNvPicPr>
            <a:picLocks noChangeAspect="1"/>
          </p:cNvPicPr>
          <p:nvPr/>
        </p:nvPicPr>
        <p:blipFill>
          <a:blip r:embed="rId2">
            <a:extLst/>
          </a:blip>
          <a:srcRect l="2285" t="2181" r="857" b="19966"/>
          <a:stretch>
            <a:fillRect/>
          </a:stretch>
        </p:blipFill>
        <p:spPr>
          <a:xfrm>
            <a:off x="5829300" y="965200"/>
            <a:ext cx="4305300" cy="5892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298" name="20 And Nebuzaradan the captain of the guard took them and brought them to the king of Babylon at Riblah.…"/>
          <p:cNvSpPr/>
          <p:nvPr/>
        </p:nvSpPr>
        <p:spPr>
          <a:xfrm>
            <a:off x="254000" y="977900"/>
            <a:ext cx="5499100" cy="2832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Nebuzaradan the captain of the guard took them and brought them to the king of Babylon at Riblah.</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Then the king of Babylon struck them down and put them to death at Riblah in the land of Hamath. So Judah was led away into exile from its land.</a:t>
            </a:r>
          </a:p>
        </p:txBody>
      </p:sp>
      <p:pic>
        <p:nvPicPr>
          <p:cNvPr id="299" name="scan0060.tiff" descr="scan0060.tiff"/>
          <p:cNvPicPr>
            <a:picLocks noChangeAspect="1"/>
          </p:cNvPicPr>
          <p:nvPr/>
        </p:nvPicPr>
        <p:blipFill>
          <a:blip r:embed="rId2">
            <a:extLst/>
          </a:blip>
          <a:stretch>
            <a:fillRect/>
          </a:stretch>
        </p:blipFill>
        <p:spPr>
          <a:xfrm>
            <a:off x="5827950" y="1041400"/>
            <a:ext cx="4154250" cy="5054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302" name="22 ¶ Now as for the people who were left in the land of Judah, whom Nebuchadnezzar king of Babylon had left, he appointed Gedaliah the son of Ahikam, the son of Shaphan over them."/>
          <p:cNvSpPr/>
          <p:nvPr/>
        </p:nvSpPr>
        <p:spPr>
          <a:xfrm>
            <a:off x="398214" y="1066800"/>
            <a:ext cx="9363572" cy="118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 Now </a:t>
            </a:r>
            <a:r>
              <a:rPr i="1" sz="2400">
                <a:uFill>
                  <a:solidFill>
                    <a:srgbClr val="000000"/>
                  </a:solidFill>
                </a:uFill>
                <a:latin typeface="Times"/>
                <a:ea typeface="Times"/>
                <a:cs typeface="Times"/>
                <a:sym typeface="Times"/>
              </a:rPr>
              <a:t>as for</a:t>
            </a:r>
            <a:r>
              <a:rPr sz="2400">
                <a:uFill>
                  <a:solidFill>
                    <a:srgbClr val="000000"/>
                  </a:solidFill>
                </a:uFill>
                <a:latin typeface="Times"/>
                <a:ea typeface="Times"/>
                <a:cs typeface="Times"/>
                <a:sym typeface="Times"/>
              </a:rPr>
              <a:t> the people who were left in the land of Judah, whom Nebuchadnezzar king of Babylon had left, he appointed Gedaliah the son of Ahikam, the son of Shaphan over them.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305" name="23 When all the captains of the forces, they and their men, heard that the king of Babylon had appointed Gedaliah governor, they came to Gedaliah to Mizpah, namely, Ishmael the son of Nethaniah, and Johanan the son of Kareah, and Seraiah the son of Tanhumeth the Netophathite, and Jaazaniah the son of the Maacathite, they and their men.…"/>
          <p:cNvSpPr/>
          <p:nvPr/>
        </p:nvSpPr>
        <p:spPr>
          <a:xfrm>
            <a:off x="50800" y="736600"/>
            <a:ext cx="10045700" cy="5346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When all the captains of the forces, they and </a:t>
            </a:r>
            <a:r>
              <a:rPr i="1" sz="2400">
                <a:uFill>
                  <a:solidFill>
                    <a:srgbClr val="000000"/>
                  </a:solidFill>
                </a:uFill>
                <a:latin typeface="Times"/>
                <a:ea typeface="Times"/>
                <a:cs typeface="Times"/>
                <a:sym typeface="Times"/>
              </a:rPr>
              <a:t>their</a:t>
            </a:r>
            <a:r>
              <a:rPr sz="2400">
                <a:uFill>
                  <a:solidFill>
                    <a:srgbClr val="000000"/>
                  </a:solidFill>
                </a:uFill>
                <a:latin typeface="Times"/>
                <a:ea typeface="Times"/>
                <a:cs typeface="Times"/>
                <a:sym typeface="Times"/>
              </a:rPr>
              <a:t> men, heard that the king of Babylon had appointed Gedaliah </a:t>
            </a:r>
            <a:r>
              <a:rPr i="1" sz="2400">
                <a:uFill>
                  <a:solidFill>
                    <a:srgbClr val="000000"/>
                  </a:solidFill>
                </a:uFill>
                <a:latin typeface="Times"/>
                <a:ea typeface="Times"/>
                <a:cs typeface="Times"/>
                <a:sym typeface="Times"/>
              </a:rPr>
              <a:t>governor,</a:t>
            </a:r>
            <a:r>
              <a:rPr sz="2400">
                <a:uFill>
                  <a:solidFill>
                    <a:srgbClr val="000000"/>
                  </a:solidFill>
                </a:uFill>
                <a:latin typeface="Times"/>
                <a:ea typeface="Times"/>
                <a:cs typeface="Times"/>
                <a:sym typeface="Times"/>
              </a:rPr>
              <a:t> they came to Gedaliah to Mizpah, namely, Ishmael the son of Nethaniah, and Johanan the son of Kareah, and Seraiah the son of Tanhumeth the Netophathite, and Jaazaniah the son of the Maacathite, they and their men.</a:t>
            </a:r>
            <a:endParaRPr sz="2400">
              <a:solidFill>
                <a:srgbClr val="032CE4"/>
              </a:solidFill>
              <a:uFill>
                <a:solidFill>
                  <a:srgbClr val="000000"/>
                </a:solidFill>
              </a:uFill>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a)	Ishamael later murdered Gedaliah</a:t>
            </a:r>
            <a:endParaRPr sz="2400">
              <a:solidFill>
                <a:srgbClr val="032CE4"/>
              </a:solidFill>
              <a:uFill>
                <a:solidFill>
                  <a:srgbClr val="000000"/>
                </a:solidFill>
              </a:uFill>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b)	Johanan later led remnant to Egypt</a:t>
            </a:r>
            <a:endParaRPr sz="2400">
              <a:solidFill>
                <a:srgbClr val="032CE4"/>
              </a:solidFill>
              <a:uFill>
                <a:solidFill>
                  <a:srgbClr val="000000"/>
                </a:solidFill>
              </a:uFill>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c)	Seraiah from the town of Netophah near Bethlehem</a:t>
            </a:r>
            <a:endParaRPr sz="2400">
              <a:solidFill>
                <a:srgbClr val="032CE4"/>
              </a:solidFill>
              <a:uFill>
                <a:solidFill>
                  <a:srgbClr val="000000"/>
                </a:solidFill>
              </a:uFill>
            </a:endParaRPr>
          </a:p>
          <a:p>
            <a:pPr lvl="2" marL="419100" indent="1143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d)	Jaazaniah (Jezaniah in </a:t>
            </a:r>
            <a:r>
              <a:rPr sz="2400">
                <a:solidFill>
                  <a:schemeClr val="accent5">
                    <a:hueOff val="-82419"/>
                    <a:satOff val="-9513"/>
                    <a:lumOff val="-16343"/>
                  </a:schemeClr>
                </a:solidFill>
                <a:uFill>
                  <a:solidFill>
                    <a:srgbClr val="000000"/>
                  </a:solidFill>
                </a:uFill>
                <a:latin typeface="Times"/>
                <a:ea typeface="Times"/>
                <a:cs typeface="Times"/>
                <a:sym typeface="Times"/>
              </a:rPr>
              <a:t>Jer. 42:1</a:t>
            </a:r>
            <a:r>
              <a:rPr sz="2400">
                <a:solidFill>
                  <a:srgbClr val="032CE4"/>
                </a:solidFill>
                <a:uFill>
                  <a:solidFill>
                    <a:srgbClr val="000000"/>
                  </a:solidFill>
                </a:uFill>
              </a:rPr>
              <a:t>) came from Syrian region of Maachah</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And Gedaliah swore to them and their men and said to them, "Do not be afraid of the servants of the Chaldeans; live in the land and serve the king of Babylon, and it will be well with you."</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308" name="25 But it came about in the seventh month, that Ishmael the son of Nethaniah, the son of Elishama, of the royal family, came with ten men and struck Gedaliah down so that he died along with the Jews and the Chaldeans who were with him at Mizpah."/>
          <p:cNvSpPr/>
          <p:nvPr/>
        </p:nvSpPr>
        <p:spPr>
          <a:xfrm>
            <a:off x="50800" y="736600"/>
            <a:ext cx="98806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25 But it came about in the seventh month, that Ishmael the son of Nethaniah, the son of Elishama, of the royal family, came with ten men and struck Gedaliah down so that he died along with the Jews and the Chaldeans who were with him at Mizpah.</a:t>
            </a:r>
          </a:p>
        </p:txBody>
      </p:sp>
      <p:sp>
        <p:nvSpPr>
          <p:cNvPr id="309" name="Sept 585? (The year is not certain)the Babylonians did come to land until 582)…"/>
          <p:cNvSpPr/>
          <p:nvPr/>
        </p:nvSpPr>
        <p:spPr>
          <a:xfrm>
            <a:off x="571500" y="2438400"/>
            <a:ext cx="9334500" cy="3695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Sept 585? (The year is not certain)the Babylonians did come to land until 582)</a:t>
            </a:r>
            <a:endParaRPr sz="2400">
              <a:solidFill>
                <a:srgbClr val="032CE4"/>
              </a:solidFill>
              <a:uFill>
                <a:solidFill>
                  <a:srgbClr val="000000"/>
                </a:solidFill>
              </a:uFill>
            </a:endParaRPr>
          </a:p>
          <a:p>
            <a:pPr algn="l">
              <a:spcBef>
                <a:spcPts val="1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Ishmael was used by Baalis of Ammon</a:t>
            </a:r>
            <a:r>
              <a:rPr sz="2400">
                <a:solidFill>
                  <a:srgbClr val="FF2600"/>
                </a:solidFill>
                <a:uFill>
                  <a:solidFill>
                    <a:srgbClr val="000000"/>
                  </a:solidFill>
                </a:uFill>
              </a:rPr>
              <a:t> Jer. 40:14</a:t>
            </a:r>
            <a:endParaRPr sz="2400">
              <a:solidFill>
                <a:srgbClr val="032CE4"/>
              </a:solidFill>
              <a:uFill>
                <a:solidFill>
                  <a:srgbClr val="000000"/>
                </a:solidFill>
              </a:uFill>
            </a:endParaRPr>
          </a:p>
          <a:p>
            <a:pPr algn="l">
              <a:spcBef>
                <a:spcPts val="1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Gedaliah had been warned about the treacherous plot but would not listen</a:t>
            </a:r>
            <a:r>
              <a:rPr sz="2400">
                <a:solidFill>
                  <a:srgbClr val="FF2600"/>
                </a:solidFill>
                <a:uFill>
                  <a:solidFill>
                    <a:srgbClr val="000000"/>
                  </a:solidFill>
                </a:uFill>
              </a:rPr>
              <a:t> Jer. 40:13, 14 </a:t>
            </a:r>
            <a:r>
              <a:rPr sz="2400">
                <a:uFill>
                  <a:solidFill>
                    <a:srgbClr val="000000"/>
                  </a:solidFill>
                </a:uFill>
                <a:latin typeface="Times"/>
                <a:ea typeface="Times"/>
                <a:cs typeface="Times"/>
                <a:sym typeface="Times"/>
              </a:rPr>
              <a:t>Now Johanan the son of Kareah and all the commanders of the forces that were in the field came to Gedaliah at Mizpah, and said to him, "Are you well aware that Baalis the king of the sons of Ammon has sent Ishmael the son of Nethaniah to take your life?" But Gedaliah the son of Ahikam did not believe them.</a:t>
            </a:r>
            <a:r>
              <a:rPr sz="2400">
                <a:solidFill>
                  <a:srgbClr val="FF2600"/>
                </a:solidFill>
                <a:uFill>
                  <a:solidFill>
                    <a:srgbClr val="000000"/>
                  </a:solidFill>
                </a:u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312" name="25 But it came about in the seventh month, that Ishmael the son of Nethaniah, the son of Elishama, of the royal family, came with ten men and struck Gedaliah down so that he died along with the Jews and the Chaldeans who were with him at Mizpah."/>
          <p:cNvSpPr/>
          <p:nvPr/>
        </p:nvSpPr>
        <p:spPr>
          <a:xfrm>
            <a:off x="50800" y="736600"/>
            <a:ext cx="98806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25 But it came about in the seventh month, that Ishmael the son of Nethaniah, the son of Elishama, of the royal family, came with ten men and struck Gedaliah down so that he died along with the Jews and the Chaldeans who were with him at Mizpah.</a:t>
            </a:r>
          </a:p>
        </p:txBody>
      </p:sp>
      <p:sp>
        <p:nvSpPr>
          <p:cNvPr id="313" name="Gedaliah entertained Ishmael and his ten cutthroats with hospitality  Jer. 41:1 Now it came about in the seventh month that Ishmael the son of Nethaniah, the son of Elishama, of the royal family and one of the chief officers of the king, along with ten men, came to Mizpah to Gedaliah the son of Ahikam. While they were eating bread together there in Mizpah,"/>
          <p:cNvSpPr/>
          <p:nvPr/>
        </p:nvSpPr>
        <p:spPr>
          <a:xfrm>
            <a:off x="571500" y="2438400"/>
            <a:ext cx="9334500" cy="227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Gedaliah entertained Ishmael and his ten cutthroats with hospitality  </a:t>
            </a:r>
            <a:r>
              <a:rPr sz="2400">
                <a:solidFill>
                  <a:srgbClr val="FF2600"/>
                </a:solidFill>
                <a:uFill>
                  <a:solidFill>
                    <a:srgbClr val="000000"/>
                  </a:solidFill>
                </a:uFill>
              </a:rPr>
              <a:t>Jer. 41:1</a:t>
            </a:r>
            <a:r>
              <a:rPr sz="2400">
                <a:uFill>
                  <a:solidFill>
                    <a:srgbClr val="000000"/>
                  </a:solidFill>
                </a:uFill>
                <a:latin typeface="Times"/>
                <a:ea typeface="Times"/>
                <a:cs typeface="Times"/>
                <a:sym typeface="Times"/>
              </a:rPr>
              <a:t> Now it came about in the seventh month that Ishmael the son of Nethaniah, the son of Elishama, of the royal family and </a:t>
            </a:r>
            <a:r>
              <a:rPr i="1" sz="2400">
                <a:uFill>
                  <a:solidFill>
                    <a:srgbClr val="000000"/>
                  </a:solidFill>
                </a:uFill>
                <a:latin typeface="Times"/>
                <a:ea typeface="Times"/>
                <a:cs typeface="Times"/>
                <a:sym typeface="Times"/>
              </a:rPr>
              <a:t>one</a:t>
            </a:r>
            <a:r>
              <a:rPr sz="2400">
                <a:uFill>
                  <a:solidFill>
                    <a:srgbClr val="000000"/>
                  </a:solidFill>
                </a:uFill>
                <a:latin typeface="Times"/>
                <a:ea typeface="Times"/>
                <a:cs typeface="Times"/>
                <a:sym typeface="Times"/>
              </a:rPr>
              <a:t> of the chief officers of the king, along with ten men, came to Mizpah to Gedaliah the son of Ahikam. While they were eating bread together there in Mizpah,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316" name="25 But it came about in the seventh month, that Ishmael the son of Nethaniah, the son of Elishama, of the royal family, came with ten men and struck Gedaliah down so that he died along with the Jews and the Chaldeans who were with him at Mizpah."/>
          <p:cNvSpPr/>
          <p:nvPr/>
        </p:nvSpPr>
        <p:spPr>
          <a:xfrm>
            <a:off x="50800" y="736600"/>
            <a:ext cx="98806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25 But it came about in the seventh month, that Ishmael the son of Nethaniah, the son of Elishama, of the royal family, came with ten men and struck Gedaliah down so that he died along with the Jews and the Chaldeans who were with him at Mizpah.</a:t>
            </a:r>
          </a:p>
        </p:txBody>
      </p:sp>
      <p:sp>
        <p:nvSpPr>
          <p:cNvPr id="317" name="Throughout the exile, the Jews commemorated the assassination of Gedaliah Zech. 7:5;  8:19 &quot;Thus says the LORD of hosts, ‘The fast of the fourth, the fast of the fifth, the fast of the seventh, and the fast of the tenth months will become joy, gladness, and cheerful feasts for the house of Judah; so love truth and peace.’…"/>
          <p:cNvSpPr/>
          <p:nvPr/>
        </p:nvSpPr>
        <p:spPr>
          <a:xfrm>
            <a:off x="571500" y="2438400"/>
            <a:ext cx="9334500" cy="368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Throughout the exile, the Jews commemorated the assassination of Gedaliah </a:t>
            </a:r>
            <a:r>
              <a:rPr sz="2400">
                <a:solidFill>
                  <a:srgbClr val="FF2600"/>
                </a:solidFill>
                <a:uFill>
                  <a:solidFill>
                    <a:srgbClr val="000000"/>
                  </a:solidFill>
                </a:uFill>
              </a:rPr>
              <a:t>Zech. 7:5;  8:19 </a:t>
            </a:r>
            <a:r>
              <a:rPr sz="2400">
                <a:uFill>
                  <a:solidFill>
                    <a:srgbClr val="000000"/>
                  </a:solidFill>
                </a:uFill>
                <a:latin typeface="Times"/>
                <a:ea typeface="Times"/>
                <a:cs typeface="Times"/>
                <a:sym typeface="Times"/>
              </a:rPr>
              <a:t>"Thus says the LORD of hosts, ‘The fast of the fourth, the fast of the fifth, the fast of the </a:t>
            </a:r>
            <a:r>
              <a:rPr sz="2400" u="sng">
                <a:uFill>
                  <a:solidFill>
                    <a:srgbClr val="000000"/>
                  </a:solidFill>
                </a:uFill>
                <a:latin typeface="Times"/>
                <a:ea typeface="Times"/>
                <a:cs typeface="Times"/>
                <a:sym typeface="Times"/>
              </a:rPr>
              <a:t>seventh</a:t>
            </a:r>
            <a:r>
              <a:rPr sz="2400">
                <a:uFill>
                  <a:solidFill>
                    <a:srgbClr val="000000"/>
                  </a:solidFill>
                </a:uFill>
                <a:latin typeface="Times"/>
                <a:ea typeface="Times"/>
                <a:cs typeface="Times"/>
                <a:sym typeface="Times"/>
              </a:rPr>
              <a:t>, and the fast of the tenth </a:t>
            </a:r>
            <a:r>
              <a:rPr i="1" sz="2400">
                <a:uFill>
                  <a:solidFill>
                    <a:srgbClr val="000000"/>
                  </a:solidFill>
                </a:uFill>
                <a:latin typeface="Times"/>
                <a:ea typeface="Times"/>
                <a:cs typeface="Times"/>
                <a:sym typeface="Times"/>
              </a:rPr>
              <a:t>months</a:t>
            </a:r>
            <a:r>
              <a:rPr sz="2400">
                <a:uFill>
                  <a:solidFill>
                    <a:srgbClr val="000000"/>
                  </a:solidFill>
                </a:uFill>
                <a:latin typeface="Times"/>
                <a:ea typeface="Times"/>
                <a:cs typeface="Times"/>
                <a:sym typeface="Times"/>
              </a:rPr>
              <a:t> will become joy, gladness, and cheerful feasts for the house of Judah; so love truth and peace.’</a:t>
            </a:r>
            <a:endParaRPr sz="2400">
              <a:solidFill>
                <a:srgbClr val="032CE4"/>
              </a:solidFill>
              <a:uFill>
                <a:solidFill>
                  <a:srgbClr val="000000"/>
                </a:solidFill>
              </a:uFill>
            </a:endParaRPr>
          </a:p>
          <a:p>
            <a:pPr algn="l">
              <a:spcBef>
                <a:spcPts val="1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Seventy innocent pilgrims were also murdered by the group that day       </a:t>
            </a:r>
            <a:r>
              <a:rPr sz="2400">
                <a:solidFill>
                  <a:srgbClr val="FF2600"/>
                </a:solidFill>
                <a:uFill>
                  <a:solidFill>
                    <a:srgbClr val="000000"/>
                  </a:solidFill>
                </a:uFill>
              </a:rPr>
              <a:t>Jer. 41:4-9</a:t>
            </a:r>
            <a:r>
              <a:rPr sz="2400">
                <a:solidFill>
                  <a:srgbClr val="032CE4"/>
                </a:solidFill>
                <a:uFill>
                  <a:solidFill>
                    <a:srgbClr val="000000"/>
                  </a:solidFill>
                </a:uFill>
              </a:rPr>
              <a:t>  </a:t>
            </a:r>
            <a:endParaRPr sz="2400">
              <a:solidFill>
                <a:srgbClr val="032CE4"/>
              </a:solidFill>
              <a:uFill>
                <a:solidFill>
                  <a:srgbClr val="000000"/>
                </a:solidFill>
              </a:uFill>
            </a:endParaRPr>
          </a:p>
          <a:p>
            <a:pPr algn="l">
              <a:spcBef>
                <a:spcPts val="1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Captive were taken by Ishmael from Mizpah and rescued by Johanan and others </a:t>
            </a:r>
            <a:r>
              <a:rPr sz="2400">
                <a:solidFill>
                  <a:srgbClr val="FF2600"/>
                </a:solidFill>
                <a:uFill>
                  <a:solidFill>
                    <a:srgbClr val="000000"/>
                  </a:solidFill>
                </a:uFill>
              </a:rPr>
              <a:t>Jer. 41:10-16</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320" name="26 Then all the people, both small and great, and the captains of the forces arose and went to Egypt; for they were afraid of the Chaldeans.…"/>
          <p:cNvSpPr/>
          <p:nvPr/>
        </p:nvSpPr>
        <p:spPr>
          <a:xfrm>
            <a:off x="292100" y="850900"/>
            <a:ext cx="4173340" cy="3886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Then all the people, both small and great, and the captains of the forces arose and went to Egypt; for they were afraid of the Chaldeans.</a:t>
            </a:r>
            <a:endParaRPr sz="2400">
              <a:solidFill>
                <a:srgbClr val="032CE4"/>
              </a:solidFill>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uFill>
                  <a:solidFill>
                    <a:srgbClr val="000000"/>
                  </a:solidFill>
                </a:uFill>
              </a:rPr>
              <a:t>     Johanan and the other feared Babylonian retaliation and lead the remnant to Egypt against the prophesying of Jeremiah,</a:t>
            </a:r>
            <a:r>
              <a:rPr sz="2400">
                <a:solidFill>
                  <a:srgbClr val="032CE4"/>
                </a:solidFill>
                <a:uFill>
                  <a:solidFill>
                    <a:srgbClr val="000000"/>
                  </a:solidFill>
                </a:uFill>
                <a:latin typeface="Times"/>
                <a:ea typeface="Times"/>
                <a:cs typeface="Times"/>
                <a:sym typeface="Times"/>
              </a:rPr>
              <a:t> </a:t>
            </a:r>
            <a:r>
              <a:rPr sz="2400">
                <a:solidFill>
                  <a:srgbClr val="FF2600"/>
                </a:solidFill>
                <a:uFill>
                  <a:solidFill>
                    <a:srgbClr val="000000"/>
                  </a:solidFill>
                </a:uFill>
                <a:latin typeface="Times"/>
                <a:ea typeface="Times"/>
                <a:cs typeface="Times"/>
                <a:sym typeface="Times"/>
              </a:rPr>
              <a:t>Jer. 41:17—42:22</a:t>
            </a:r>
          </a:p>
        </p:txBody>
      </p:sp>
      <p:pic>
        <p:nvPicPr>
          <p:cNvPr id="321" name="droppedImage.pdf" descr="droppedImage.pdf"/>
          <p:cNvPicPr>
            <a:picLocks noChangeAspect="1"/>
          </p:cNvPicPr>
          <p:nvPr/>
        </p:nvPicPr>
        <p:blipFill>
          <a:blip r:embed="rId2">
            <a:extLst/>
          </a:blip>
          <a:stretch>
            <a:fillRect/>
          </a:stretch>
        </p:blipFill>
        <p:spPr>
          <a:xfrm>
            <a:off x="4546600" y="881555"/>
            <a:ext cx="5581510" cy="6527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Neco II 610-595  killed Josiah when he met him at Megiddo. Tried to prop up Assyrian empire as buffer against Babylon"/>
          <p:cNvSpPr/>
          <p:nvPr/>
        </p:nvSpPr>
        <p:spPr>
          <a:xfrm>
            <a:off x="889000" y="443135"/>
            <a:ext cx="2921000" cy="25554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spcBef>
                <a:spcPts val="1600"/>
              </a:spcBef>
              <a:defRPr sz="2400">
                <a:latin typeface="Arial"/>
                <a:ea typeface="Arial"/>
                <a:cs typeface="Arial"/>
                <a:sym typeface="Arial"/>
              </a:defRPr>
            </a:lvl1pPr>
          </a:lstStyle>
          <a:p>
            <a:pPr/>
            <a:r>
              <a:t>Neco II 610-595  killed Josiah when he met him at Megiddo. Tried to prop up Assyrian empire as buffer against Babylon</a:t>
            </a:r>
          </a:p>
        </p:txBody>
      </p:sp>
      <p:pic>
        <p:nvPicPr>
          <p:cNvPr id="146" name="Image" descr="Image"/>
          <p:cNvPicPr>
            <a:picLocks noChangeAspect="1"/>
          </p:cNvPicPr>
          <p:nvPr/>
        </p:nvPicPr>
        <p:blipFill>
          <a:blip r:embed="rId2">
            <a:extLst/>
          </a:blip>
          <a:stretch>
            <a:fillRect/>
          </a:stretch>
        </p:blipFill>
        <p:spPr>
          <a:xfrm>
            <a:off x="3694159" y="436612"/>
            <a:ext cx="6141547" cy="40869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324" name="27 Now it came about in the thirty-seventh year of the exile of Jehoiachin king of Judah, in the twelfth month, on the twenty-seventh day of the month, that Evil-merodach king of Babylon, in the year that he became king, released Jehoiachin king of Judah from prison;…"/>
          <p:cNvSpPr/>
          <p:nvPr/>
        </p:nvSpPr>
        <p:spPr>
          <a:xfrm>
            <a:off x="76200" y="736600"/>
            <a:ext cx="5803900" cy="393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Now it came about in the thirty-seventh year of the exile of Jehoiachin king of Judah, in the twelfth month, on the twenty-seventh </a:t>
            </a:r>
            <a:r>
              <a:rPr i="1" sz="2400">
                <a:uFill>
                  <a:solidFill>
                    <a:srgbClr val="000000"/>
                  </a:solidFill>
                </a:uFill>
                <a:latin typeface="Times"/>
                <a:ea typeface="Times"/>
                <a:cs typeface="Times"/>
                <a:sym typeface="Times"/>
              </a:rPr>
              <a:t>day</a:t>
            </a:r>
            <a:r>
              <a:rPr sz="2400">
                <a:uFill>
                  <a:solidFill>
                    <a:srgbClr val="000000"/>
                  </a:solidFill>
                </a:uFill>
                <a:latin typeface="Times"/>
                <a:ea typeface="Times"/>
                <a:cs typeface="Times"/>
                <a:sym typeface="Times"/>
              </a:rPr>
              <a:t> of the month, that Evil-merodach king of Babylon, in the year that he became king, released Jehoiachin king of Judah from prison;</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and he spoke kindly to him and set his throne above the throne of the kings who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with him in Babylon.</a:t>
            </a:r>
          </a:p>
        </p:txBody>
      </p:sp>
      <p:pic>
        <p:nvPicPr>
          <p:cNvPr id="325" name="scan0053.tiff" descr="scan0053.tiff"/>
          <p:cNvPicPr>
            <a:picLocks noChangeAspect="1"/>
          </p:cNvPicPr>
          <p:nvPr/>
        </p:nvPicPr>
        <p:blipFill>
          <a:blip r:embed="rId2">
            <a:extLst/>
          </a:blip>
          <a:stretch>
            <a:fillRect/>
          </a:stretch>
        </p:blipFill>
        <p:spPr>
          <a:xfrm>
            <a:off x="5969000" y="798371"/>
            <a:ext cx="4267200" cy="4956458"/>
          </a:xfrm>
          <a:prstGeom prst="rect">
            <a:avLst/>
          </a:prstGeom>
          <a:ln w="12700">
            <a:miter lim="400000"/>
          </a:ln>
        </p:spPr>
      </p:pic>
      <p:sp>
        <p:nvSpPr>
          <p:cNvPr id="326" name="Evil-Merodach succeeded Nebuchadnezzar                                                Oct. 7, 562…"/>
          <p:cNvSpPr/>
          <p:nvPr/>
        </p:nvSpPr>
        <p:spPr>
          <a:xfrm>
            <a:off x="228600" y="4673600"/>
            <a:ext cx="9893300" cy="2768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Evil-Merodach succeeded Nebuchadnezzar                                                Oct. 7, 562</a:t>
            </a:r>
            <a:endParaRPr sz="2400">
              <a:solidFill>
                <a:srgbClr val="032CE4"/>
              </a:solidFill>
            </a:endParaRPr>
          </a:p>
          <a:p>
            <a:pPr algn="l">
              <a:spcBef>
                <a:spcPts val="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Jehoiachin released from prison in the                                                     thirty seventh year of captivity </a:t>
            </a:r>
            <a:r>
              <a:rPr sz="2400">
                <a:solidFill>
                  <a:srgbClr val="FF2600"/>
                </a:solidFill>
              </a:rPr>
              <a:t>Jer. 52:31</a:t>
            </a:r>
            <a:r>
              <a:rPr sz="2400">
                <a:solidFill>
                  <a:srgbClr val="032CE4"/>
                </a:solidFill>
              </a:rPr>
              <a:t>  Apr. 2, 561</a:t>
            </a:r>
            <a:endParaRPr sz="2400">
              <a:solidFill>
                <a:srgbClr val="032CE4"/>
              </a:solidFill>
            </a:endParaRPr>
          </a:p>
          <a:p>
            <a:pPr algn="l">
              <a:spcBef>
                <a:spcPts val="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He was 55 years old upon his release - God’s mercy is seen in this</a:t>
            </a:r>
            <a:endParaRPr sz="2400">
              <a:solidFill>
                <a:srgbClr val="032CE4"/>
              </a:solidFill>
            </a:endParaRPr>
          </a:p>
          <a:p>
            <a:pPr algn="l">
              <a:spcBef>
                <a:spcPts val="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Daniel and others may used their influence</a:t>
            </a:r>
            <a:endParaRPr sz="2400">
              <a:solidFill>
                <a:srgbClr val="032CE4"/>
              </a:solidFill>
            </a:endParaRPr>
          </a:p>
          <a:p>
            <a:pPr algn="l">
              <a:spcBef>
                <a:spcPts val="4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The king being seated on throne enhanced the dignity of Evil-Merodach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G. The Aftermath of the fall of Jerusalem 25:18-30"/>
          <p:cNvSpPr txBox="1"/>
          <p:nvPr>
            <p:ph type="title"/>
          </p:nvPr>
        </p:nvSpPr>
        <p:spPr>
          <a:xfrm>
            <a:off x="660400" y="203200"/>
            <a:ext cx="9232900" cy="5715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G.	The Aftermath of the fall of Jerusalem</a:t>
            </a:r>
            <a:r>
              <a:rPr>
                <a:solidFill>
                  <a:srgbClr val="FF2600"/>
                </a:solidFill>
              </a:rPr>
              <a:t> 25:18-30</a:t>
            </a:r>
          </a:p>
        </p:txBody>
      </p:sp>
      <p:sp>
        <p:nvSpPr>
          <p:cNvPr id="329" name="29 And Jehoiachin changed his prison clothes, and had his meals in the king’s presence regularly all the days of his life;…"/>
          <p:cNvSpPr/>
          <p:nvPr/>
        </p:nvSpPr>
        <p:spPr>
          <a:xfrm>
            <a:off x="50800" y="825500"/>
            <a:ext cx="5803900" cy="2463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And Jehoiachin changed his prison clothes, and had his meals in the king’s presence regularly all the days of his life;</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for his allowance, a regular allowance was given him by the king, a portion for each day, all the days of his life.</a:t>
            </a:r>
          </a:p>
        </p:txBody>
      </p:sp>
      <p:pic>
        <p:nvPicPr>
          <p:cNvPr id="330" name="scan0053.tiff" descr="scan0053.tiff"/>
          <p:cNvPicPr>
            <a:picLocks noChangeAspect="1"/>
          </p:cNvPicPr>
          <p:nvPr/>
        </p:nvPicPr>
        <p:blipFill>
          <a:blip r:embed="rId2">
            <a:extLst/>
          </a:blip>
          <a:stretch>
            <a:fillRect/>
          </a:stretch>
        </p:blipFill>
        <p:spPr>
          <a:xfrm>
            <a:off x="5956300" y="887271"/>
            <a:ext cx="4267200" cy="4956458"/>
          </a:xfrm>
          <a:prstGeom prst="rect">
            <a:avLst/>
          </a:prstGeom>
          <a:ln w="12700">
            <a:miter lim="400000"/>
          </a:ln>
        </p:spPr>
      </p:pic>
      <p:sp>
        <p:nvSpPr>
          <p:cNvPr id="331" name="He was supplied with garments &amp; daily food allowance for his family…"/>
          <p:cNvSpPr/>
          <p:nvPr/>
        </p:nvSpPr>
        <p:spPr>
          <a:xfrm>
            <a:off x="330200" y="3619500"/>
            <a:ext cx="5613400" cy="223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30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He was supplied with garments &amp; daily food allowance for his family</a:t>
            </a:r>
            <a:endParaRPr sz="2400">
              <a:solidFill>
                <a:srgbClr val="032CE4"/>
              </a:solidFill>
            </a:endParaRPr>
          </a:p>
          <a:p>
            <a:pPr algn="l">
              <a:spcBef>
                <a:spcPts val="30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032CE4"/>
                </a:solidFill>
              </a:rPr>
              <a:t>  Documents have been found in Babylon that show the food allowance for Jehoiachin and his five sons</a:t>
            </a:r>
          </a:p>
        </p:txBody>
      </p:sp>
      <p:sp>
        <p:nvSpPr>
          <p:cNvPr id="332" name="This release &amp; elevation of Jehoiachin encouraged the Jews that they would return to Judah as God had promised"/>
          <p:cNvSpPr/>
          <p:nvPr/>
        </p:nvSpPr>
        <p:spPr>
          <a:xfrm>
            <a:off x="342900" y="6210300"/>
            <a:ext cx="90551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spcBef>
                <a:spcPts val="3000"/>
              </a:spcBef>
              <a:buSzPct val="125000"/>
              <a:buChar char="•"/>
              <a:tabLst>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32CE4"/>
                </a:solidFill>
              </a:defRPr>
            </a:lvl1pPr>
          </a:lstStyle>
          <a:p>
            <a:pPr>
              <a:defRPr sz="3200">
                <a:solidFill>
                  <a:srgbClr val="000000"/>
                </a:solidFill>
              </a:defRPr>
            </a:pPr>
            <a:r>
              <a:rPr sz="2400">
                <a:solidFill>
                  <a:srgbClr val="032CE4"/>
                </a:solidFill>
              </a:rPr>
              <a:t>  This release &amp; elevation of Jehoiachin encouraged the Jews that they would return to Judah as God had promised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Rations for Jehoiachin"/>
          <p:cNvSpPr txBox="1"/>
          <p:nvPr>
            <p:ph type="title"/>
          </p:nvPr>
        </p:nvSpPr>
        <p:spPr>
          <a:xfrm>
            <a:off x="990600" y="-342900"/>
            <a:ext cx="8178800" cy="1905000"/>
          </a:xfrm>
          <a:prstGeom prst="rect">
            <a:avLst/>
          </a:prstGeom>
        </p:spPr>
        <p:txBody>
          <a:bodyPr/>
          <a:lstStyle/>
          <a:p>
            <a:pPr/>
            <a:r>
              <a:t>Rations for Jehoiachin</a:t>
            </a:r>
          </a:p>
        </p:txBody>
      </p:sp>
      <p:pic>
        <p:nvPicPr>
          <p:cNvPr id="335" name="jehoia.tiff" descr="jehoia.tiff"/>
          <p:cNvPicPr>
            <a:picLocks noChangeAspect="1"/>
          </p:cNvPicPr>
          <p:nvPr/>
        </p:nvPicPr>
        <p:blipFill>
          <a:blip r:embed="rId2">
            <a:extLst/>
          </a:blip>
          <a:stretch>
            <a:fillRect/>
          </a:stretch>
        </p:blipFill>
        <p:spPr>
          <a:xfrm>
            <a:off x="292100" y="2384156"/>
            <a:ext cx="3848150" cy="3365501"/>
          </a:xfrm>
          <a:prstGeom prst="rect">
            <a:avLst/>
          </a:prstGeom>
          <a:ln w="12700">
            <a:miter lim="400000"/>
          </a:ln>
        </p:spPr>
      </p:pic>
      <p:sp>
        <p:nvSpPr>
          <p:cNvPr id="336" name="This is one of the clay tablets that reveal the presence of the Judean royal house as prisoners in Babylon. They were excavated from an arched building near the Ishtar Gate of ancient Babylon. The cuneiform texts, which are dated between 595 and 570 B.C., contain lists of rations of barley and oil issued to the captive princes and artisans, including &quot;Yaukin, king of the land of Yahud.&quot; This is a direct reference to Jehoiachin, and some of the other tablets also mentioned his 5 sons who accompanied him to Babylon. (Staatliche Museum, Berlin)."/>
          <p:cNvSpPr/>
          <p:nvPr/>
        </p:nvSpPr>
        <p:spPr>
          <a:xfrm>
            <a:off x="4203700" y="1859185"/>
            <a:ext cx="6527800" cy="50446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marL="88900" marR="558800" algn="l">
              <a:defRPr sz="2400">
                <a:latin typeface="Arial"/>
                <a:ea typeface="Arial"/>
                <a:cs typeface="Arial"/>
                <a:sym typeface="Arial"/>
              </a:defRPr>
            </a:lvl1pPr>
          </a:lstStyle>
          <a:p>
            <a:pPr/>
            <a:r>
              <a:t>This is one of the clay tablets that reveal the presence of the Judean royal house as prisoners in Babylon. They were excavated from an arched building near the Ishtar Gate of ancient Babylon. The cuneiform texts, which are dated between 595 and 570 B.C., contain lists of rations of barley and oil issued to the captive princes and artisans, including "Yaukin, king of the land of Yahud." This is a direct reference to Jehoiachin, and some of the other tablets also mentioned his 5 sons who accompanied him to Babylon. (Staatliche Museum, Berlin).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Encouragement from Jeremiah"/>
          <p:cNvSpPr txBox="1"/>
          <p:nvPr>
            <p:ph type="title"/>
          </p:nvPr>
        </p:nvSpPr>
        <p:spPr>
          <a:xfrm>
            <a:off x="457200" y="203200"/>
            <a:ext cx="9232900" cy="571500"/>
          </a:xfrm>
          <a:prstGeom prst="rect">
            <a:avLst/>
          </a:prstGeom>
        </p:spPr>
        <p:txBody>
          <a:bodyPr anchor="t"/>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32CE4"/>
                </a:solidFill>
              </a:defRPr>
            </a:lvl1pPr>
          </a:lstStyle>
          <a:p>
            <a:pPr>
              <a:defRPr>
                <a:solidFill>
                  <a:srgbClr val="000000"/>
                </a:solidFill>
              </a:defRPr>
            </a:pPr>
            <a:r>
              <a:rPr>
                <a:solidFill>
                  <a:srgbClr val="032CE4"/>
                </a:solidFill>
              </a:rPr>
              <a:t>Encouragement from Jeremiah</a:t>
            </a:r>
          </a:p>
        </p:txBody>
      </p:sp>
      <p:sp>
        <p:nvSpPr>
          <p:cNvPr id="339" name="1.   Israel as people were indestructible 30:11; 29:11…"/>
          <p:cNvSpPr/>
          <p:nvPr/>
        </p:nvSpPr>
        <p:spPr>
          <a:xfrm>
            <a:off x="266700" y="1130300"/>
            <a:ext cx="9626600" cy="5562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1.   Israel as people were indestructible </a:t>
            </a:r>
            <a:r>
              <a:rPr sz="2800">
                <a:solidFill>
                  <a:srgbClr val="FF2600"/>
                </a:solidFill>
                <a:uFill>
                  <a:solidFill>
                    <a:srgbClr val="000000"/>
                  </a:solidFill>
                </a:uFill>
              </a:rPr>
              <a:t>30:11; 29:11</a:t>
            </a:r>
            <a:endParaRPr sz="2800">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2.   70 years </a:t>
            </a:r>
            <a:r>
              <a:rPr sz="2800">
                <a:solidFill>
                  <a:srgbClr val="FF2600"/>
                </a:solidFill>
                <a:uFill>
                  <a:solidFill>
                    <a:srgbClr val="000000"/>
                  </a:solidFill>
                </a:uFill>
              </a:rPr>
              <a:t>16:18; 25:11,12</a:t>
            </a:r>
            <a:endParaRPr sz="2800">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3.   New Exodus from Babylon </a:t>
            </a:r>
            <a:r>
              <a:rPr sz="2800">
                <a:solidFill>
                  <a:srgbClr val="FF2600"/>
                </a:solidFill>
                <a:uFill>
                  <a:solidFill>
                    <a:srgbClr val="000000"/>
                  </a:solidFill>
                </a:uFill>
              </a:rPr>
              <a:t>16:14-f</a:t>
            </a:r>
            <a:endParaRPr sz="2800">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4.   Restoration for Israel and Judah </a:t>
            </a:r>
            <a:r>
              <a:rPr sz="2800">
                <a:solidFill>
                  <a:srgbClr val="FF2600"/>
                </a:solidFill>
                <a:uFill>
                  <a:solidFill>
                    <a:srgbClr val="000000"/>
                  </a:solidFill>
                </a:uFill>
              </a:rPr>
              <a:t>30:10</a:t>
            </a:r>
            <a:endParaRPr sz="2800">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5.   Messiah the ideal king, new city </a:t>
            </a:r>
            <a:r>
              <a:rPr sz="2800">
                <a:solidFill>
                  <a:srgbClr val="FF2600"/>
                </a:solidFill>
                <a:uFill>
                  <a:solidFill>
                    <a:srgbClr val="000000"/>
                  </a:solidFill>
                </a:uFill>
              </a:rPr>
              <a:t>25:5, 6;  30:9</a:t>
            </a:r>
            <a:endParaRPr sz="2800">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6.   Spiritual city, </a:t>
            </a:r>
            <a:r>
              <a:rPr sz="2800">
                <a:solidFill>
                  <a:srgbClr val="FF2600"/>
                </a:solidFill>
                <a:uFill>
                  <a:solidFill>
                    <a:srgbClr val="000000"/>
                  </a:solidFill>
                </a:uFill>
              </a:rPr>
              <a:t>33:11, 16</a:t>
            </a:r>
            <a:endParaRPr sz="2800">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7.   New covenant </a:t>
            </a:r>
            <a:r>
              <a:rPr sz="2800">
                <a:solidFill>
                  <a:srgbClr val="FF2600"/>
                </a:solidFill>
                <a:uFill>
                  <a:solidFill>
                    <a:srgbClr val="000000"/>
                  </a:solidFill>
                </a:uFill>
              </a:rPr>
              <a:t>31:33-f;  32:39-f;  33:8 </a:t>
            </a:r>
            <a:endParaRPr sz="2800">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8.   God would dwell among people </a:t>
            </a:r>
            <a:r>
              <a:rPr sz="2800">
                <a:solidFill>
                  <a:srgbClr val="FF2600"/>
                </a:solidFill>
                <a:uFill>
                  <a:solidFill>
                    <a:srgbClr val="000000"/>
                  </a:solidFill>
                </a:uFill>
              </a:rPr>
              <a:t>3:16-f</a:t>
            </a:r>
            <a:endParaRPr sz="2800">
              <a:uFill>
                <a:solidFill>
                  <a:srgbClr val="000000"/>
                </a:solidFill>
              </a:uFill>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uFill>
                  <a:solidFill>
                    <a:srgbClr val="000000"/>
                  </a:solidFill>
                </a:uFill>
              </a:rPr>
              <a:t>9.   Faith &amp; obedience will bring the Gentiles into the New Israel                   </a:t>
            </a:r>
            <a:r>
              <a:rPr sz="2800">
                <a:solidFill>
                  <a:srgbClr val="FF2600"/>
                </a:solidFill>
                <a:uFill>
                  <a:solidFill>
                    <a:srgbClr val="000000"/>
                  </a:solidFill>
                </a:uFill>
              </a:rPr>
              <a:t>3:17; 16:19; 12:16</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The Faithful Remnant"/>
          <p:cNvSpPr txBox="1"/>
          <p:nvPr>
            <p:ph type="title"/>
          </p:nvPr>
        </p:nvSpPr>
        <p:spPr>
          <a:xfrm>
            <a:off x="457200" y="38100"/>
            <a:ext cx="9232900" cy="571500"/>
          </a:xfrm>
          <a:prstGeom prst="rect">
            <a:avLst/>
          </a:prstGeom>
        </p:spPr>
        <p:txBody>
          <a:bodyPr anchor="t"/>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solidFill>
                  <a:srgbClr val="011993"/>
                </a:solidFill>
                <a:uFill>
                  <a:solidFill>
                    <a:srgbClr val="000000"/>
                  </a:solidFill>
                </a:uFill>
              </a:defRPr>
            </a:lvl1pPr>
          </a:lstStyle>
          <a:p>
            <a:pPr>
              <a:defRPr>
                <a:uFillTx/>
              </a:defRPr>
            </a:pPr>
            <a:r>
              <a:rPr>
                <a:uFill>
                  <a:solidFill>
                    <a:srgbClr val="000000"/>
                  </a:solidFill>
                </a:uFill>
              </a:rPr>
              <a:t>The Faithful Remnant</a:t>
            </a:r>
          </a:p>
        </p:txBody>
      </p:sp>
      <p:sp>
        <p:nvSpPr>
          <p:cNvPr id="342" name="Isa. 1:9;  17:6-8;   24:14-16;  Ezek. 6:8-10;  Zeph. 3:11-13…"/>
          <p:cNvSpPr/>
          <p:nvPr/>
        </p:nvSpPr>
        <p:spPr>
          <a:xfrm>
            <a:off x="266700" y="711200"/>
            <a:ext cx="9626600" cy="6388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spcBef>
                <a:spcPts val="29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800">
                <a:solidFill>
                  <a:srgbClr val="FF2600"/>
                </a:solidFill>
                <a:uFill>
                  <a:solidFill>
                    <a:srgbClr val="000000"/>
                  </a:solidFill>
                </a:uFill>
              </a:rPr>
              <a:t>Isa. 1:9;  17:6-8;   24:14-16;  Ezek. 6:8-10;  Zeph. 3:11-13</a:t>
            </a:r>
            <a:endParaRPr sz="2800">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A.	Captivity to last seventy years </a:t>
            </a:r>
            <a:r>
              <a:rPr sz="2600">
                <a:solidFill>
                  <a:srgbClr val="FF2600"/>
                </a:solidFill>
                <a:uFill>
                  <a:solidFill>
                    <a:srgbClr val="000000"/>
                  </a:solidFill>
                </a:uFill>
              </a:rPr>
              <a:t>Jer. 25:12;  29:10; II C 36:22</a:t>
            </a:r>
            <a:endParaRPr sz="2600">
              <a:solidFill>
                <a:srgbClr val="FF2600"/>
              </a:solidFill>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B.	Cyrus’ proclamation</a:t>
            </a:r>
            <a:r>
              <a:rPr sz="2600">
                <a:solidFill>
                  <a:srgbClr val="941100"/>
                </a:solidFill>
                <a:uFill>
                  <a:solidFill>
                    <a:srgbClr val="000000"/>
                  </a:solidFill>
                </a:uFill>
              </a:rPr>
              <a:t> </a:t>
            </a:r>
            <a:r>
              <a:rPr sz="2600">
                <a:solidFill>
                  <a:srgbClr val="FF2600"/>
                </a:solidFill>
                <a:uFill>
                  <a:solidFill>
                    <a:srgbClr val="000000"/>
                  </a:solidFill>
                </a:uFill>
              </a:rPr>
              <a:t>Isa. 44:24—45:7</a:t>
            </a:r>
            <a:r>
              <a:rPr sz="2600">
                <a:uFill>
                  <a:solidFill>
                    <a:srgbClr val="000000"/>
                  </a:solidFill>
                </a:uFill>
              </a:rPr>
              <a:t>  </a:t>
            </a:r>
            <a:r>
              <a:rPr sz="2600">
                <a:solidFill>
                  <a:srgbClr val="011993"/>
                </a:solidFill>
                <a:uFill>
                  <a:solidFill>
                    <a:srgbClr val="000000"/>
                  </a:solidFill>
                </a:uFill>
              </a:rPr>
              <a:t> 539 B.C.</a:t>
            </a:r>
            <a:endParaRPr sz="2600">
              <a:solidFill>
                <a:srgbClr val="011993"/>
              </a:solidFill>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C.	Zerubbabel and Joshua lead the first return</a:t>
            </a:r>
            <a:r>
              <a:rPr sz="2600">
                <a:solidFill>
                  <a:srgbClr val="011993"/>
                </a:solidFill>
                <a:uFill>
                  <a:solidFill>
                    <a:srgbClr val="000000"/>
                  </a:solidFill>
                </a:uFill>
              </a:rPr>
              <a:t> 536 B.C.</a:t>
            </a:r>
            <a:endParaRPr sz="2600">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    </a:t>
            </a:r>
            <a:r>
              <a:rPr sz="2600">
                <a:solidFill>
                  <a:srgbClr val="FF2600"/>
                </a:solidFill>
                <a:uFill>
                  <a:solidFill>
                    <a:srgbClr val="000000"/>
                  </a:solidFill>
                </a:uFill>
              </a:rPr>
              <a:t>Ezra 1-5</a:t>
            </a:r>
            <a:r>
              <a:rPr sz="2600">
                <a:uFill>
                  <a:solidFill>
                    <a:srgbClr val="000000"/>
                  </a:solidFill>
                </a:uFill>
              </a:rPr>
              <a:t>  Altar restored, foundation of temple laid</a:t>
            </a:r>
            <a:endParaRPr sz="2600">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D.	Haggai &amp; Zechariah encourage the work to continue </a:t>
            </a:r>
            <a:r>
              <a:rPr sz="2600">
                <a:solidFill>
                  <a:srgbClr val="011993"/>
                </a:solidFill>
                <a:uFill>
                  <a:solidFill>
                    <a:srgbClr val="000000"/>
                  </a:solidFill>
                </a:uFill>
              </a:rPr>
              <a:t>520 B.C.</a:t>
            </a:r>
            <a:endParaRPr sz="2600">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E.	Temple finished </a:t>
            </a:r>
            <a:r>
              <a:rPr sz="2600">
                <a:solidFill>
                  <a:srgbClr val="011993"/>
                </a:solidFill>
                <a:uFill>
                  <a:solidFill>
                    <a:srgbClr val="000000"/>
                  </a:solidFill>
                </a:uFill>
              </a:rPr>
              <a:t>516 B.C.</a:t>
            </a:r>
            <a:endParaRPr sz="2600">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F.	Ezra returns with second group </a:t>
            </a:r>
            <a:r>
              <a:rPr sz="2600">
                <a:solidFill>
                  <a:srgbClr val="011993"/>
                </a:solidFill>
                <a:uFill>
                  <a:solidFill>
                    <a:srgbClr val="000000"/>
                  </a:solidFill>
                </a:uFill>
              </a:rPr>
              <a:t>458 B.C.</a:t>
            </a:r>
            <a:endParaRPr sz="2600">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G.	Nehemiah returns &amp; restores the walls of Jerusalem </a:t>
            </a:r>
            <a:r>
              <a:rPr sz="2600">
                <a:solidFill>
                  <a:srgbClr val="011993"/>
                </a:solidFill>
                <a:uFill>
                  <a:solidFill>
                    <a:srgbClr val="000000"/>
                  </a:solidFill>
                </a:uFill>
              </a:rPr>
              <a:t>446 B.C.</a:t>
            </a:r>
            <a:endParaRPr sz="2600">
              <a:uFill>
                <a:solidFill>
                  <a:srgbClr val="000000"/>
                </a:solidFill>
              </a:uFill>
            </a:endParaRPr>
          </a:p>
          <a:p>
            <a:pPr marL="419100" indent="-4191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600">
                <a:uFill>
                  <a:solidFill>
                    <a:srgbClr val="000000"/>
                  </a:solidFill>
                </a:uFill>
              </a:rPr>
              <a:t>H.	A second spiritual remnant </a:t>
            </a:r>
            <a:r>
              <a:rPr sz="2600">
                <a:solidFill>
                  <a:srgbClr val="FF2600"/>
                </a:solidFill>
                <a:uFill>
                  <a:solidFill>
                    <a:srgbClr val="000000"/>
                  </a:solidFill>
                </a:uFill>
              </a:rPr>
              <a:t>Isa. 11:11-12;  Rom. 15:12;               Rom. 9:27, 28, 29;  11:5</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4" name="droppedImage.pdf" descr="droppedImage.pdf"/>
          <p:cNvPicPr>
            <a:picLocks noChangeAspect="1"/>
          </p:cNvPicPr>
          <p:nvPr/>
        </p:nvPicPr>
        <p:blipFill>
          <a:blip r:embed="rId2">
            <a:extLst/>
          </a:blip>
          <a:stretch>
            <a:fillRect/>
          </a:stretch>
        </p:blipFill>
        <p:spPr>
          <a:xfrm>
            <a:off x="1130300" y="1447800"/>
            <a:ext cx="8128000" cy="609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6" name="droppedImage.pdf" descr="droppedImage.pdf"/>
          <p:cNvPicPr>
            <a:picLocks noChangeAspect="1"/>
          </p:cNvPicPr>
          <p:nvPr/>
        </p:nvPicPr>
        <p:blipFill>
          <a:blip r:embed="rId2">
            <a:extLst/>
          </a:blip>
          <a:stretch>
            <a:fillRect/>
          </a:stretch>
        </p:blipFill>
        <p:spPr>
          <a:xfrm>
            <a:off x="2032000" y="762000"/>
            <a:ext cx="6096000" cy="609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8" name="droppedImage.pdf" descr="droppedImage.pdf"/>
          <p:cNvPicPr>
            <a:picLocks noChangeAspect="1"/>
          </p:cNvPicPr>
          <p:nvPr/>
        </p:nvPicPr>
        <p:blipFill>
          <a:blip r:embed="rId2">
            <a:extLst/>
          </a:blip>
          <a:stretch>
            <a:fillRect/>
          </a:stretch>
        </p:blipFill>
        <p:spPr>
          <a:xfrm>
            <a:off x="1016000" y="762000"/>
            <a:ext cx="8128000" cy="609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29 In his days Pharaoh Neco king of Egypt went up to the king of Assyria to the river Euphrates. And King Josiah went to meet him, and when Pharaoh Neco saw him he killed him at Megiddo.…"/>
          <p:cNvSpPr/>
          <p:nvPr/>
        </p:nvSpPr>
        <p:spPr>
          <a:xfrm>
            <a:off x="139700" y="279400"/>
            <a:ext cx="4267200" cy="6235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29</a:t>
            </a:r>
            <a:r>
              <a:rPr sz="2400">
                <a:uFill>
                  <a:solidFill>
                    <a:srgbClr val="000000"/>
                  </a:solidFill>
                </a:uFill>
                <a:latin typeface="Times"/>
                <a:ea typeface="Times"/>
                <a:cs typeface="Times"/>
                <a:sym typeface="Times"/>
              </a:rPr>
              <a:t> In his days Pharaoh Neco king of Egypt went up to the king of Assyria to the river Euphrates. And King Josiah went to meet him, and when </a:t>
            </a:r>
            <a:r>
              <a:rPr i="1" sz="2400">
                <a:uFill>
                  <a:solidFill>
                    <a:srgbClr val="000000"/>
                  </a:solidFill>
                </a:uFill>
                <a:latin typeface="Times"/>
                <a:ea typeface="Times"/>
                <a:cs typeface="Times"/>
                <a:sym typeface="Times"/>
              </a:rPr>
              <a:t>Pharaoh Neco</a:t>
            </a:r>
            <a:r>
              <a:rPr sz="2400">
                <a:uFill>
                  <a:solidFill>
                    <a:srgbClr val="000000"/>
                  </a:solidFill>
                </a:uFill>
                <a:latin typeface="Times"/>
                <a:ea typeface="Times"/>
                <a:cs typeface="Times"/>
                <a:sym typeface="Times"/>
              </a:rPr>
              <a:t> saw him he killed him at Megiddo.</a:t>
            </a:r>
            <a:endParaRPr sz="2400">
              <a:uFill>
                <a:solidFill>
                  <a:srgbClr val="000000"/>
                </a:solidFill>
              </a:uFill>
              <a:latin typeface="Times"/>
              <a:ea typeface="Times"/>
              <a:cs typeface="Times"/>
              <a:sym typeface="Times"/>
            </a:endParaRPr>
          </a:p>
          <a:p>
            <a:pPr marL="419100" indent="-419100" algn="l">
              <a:spcBef>
                <a:spcPts val="21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chemeClr val="accent5">
                    <a:hueOff val="-82419"/>
                    <a:satOff val="-9513"/>
                    <a:lumOff val="-16343"/>
                  </a:schemeClr>
                </a:solidFill>
                <a:uFill>
                  <a:solidFill>
                    <a:srgbClr val="000000"/>
                  </a:solidFill>
                </a:uFill>
                <a:latin typeface="Times"/>
                <a:ea typeface="Times"/>
                <a:cs typeface="Times"/>
                <a:sym typeface="Times"/>
              </a:rPr>
              <a:t>30</a:t>
            </a:r>
            <a:r>
              <a:rPr sz="2400">
                <a:uFill>
                  <a:solidFill>
                    <a:srgbClr val="000000"/>
                  </a:solidFill>
                </a:uFill>
                <a:latin typeface="Times"/>
                <a:ea typeface="Times"/>
                <a:cs typeface="Times"/>
                <a:sym typeface="Times"/>
              </a:rPr>
              <a:t>  And his servants drove his body in a chariot from Megiddo, and brought him to Jerusalem and buried him in his own tomb. Then the people of the land took Jehoahaz the son of Josiah and anointed him and made him king in place of his father.</a:t>
            </a:r>
          </a:p>
        </p:txBody>
      </p:sp>
      <p:pic>
        <p:nvPicPr>
          <p:cNvPr id="149" name="droppedImage.pdf" descr="droppedImage.pdf"/>
          <p:cNvPicPr>
            <a:picLocks noChangeAspect="1"/>
          </p:cNvPicPr>
          <p:nvPr/>
        </p:nvPicPr>
        <p:blipFill>
          <a:blip r:embed="rId2">
            <a:extLst/>
          </a:blip>
          <a:stretch>
            <a:fillRect/>
          </a:stretch>
        </p:blipFill>
        <p:spPr>
          <a:xfrm>
            <a:off x="4595283" y="-76200"/>
            <a:ext cx="5425018" cy="75438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Death of Josiah 2 C 35:21-25…"/>
          <p:cNvSpPr/>
          <p:nvPr/>
        </p:nvSpPr>
        <p:spPr>
          <a:xfrm>
            <a:off x="63500" y="152400"/>
            <a:ext cx="6238231" cy="300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a:solidFill>
                  <a:srgbClr val="010E68"/>
                </a:solidFill>
                <a:uFill>
                  <a:solidFill>
                    <a:srgbClr val="010E68"/>
                  </a:solidFill>
                </a:uFill>
              </a:rPr>
              <a:t>     Death of Josiah </a:t>
            </a:r>
            <a:r>
              <a:rPr b="1" sz="2400">
                <a:solidFill>
                  <a:srgbClr val="FF2600"/>
                </a:solidFill>
                <a:uFill>
                  <a:solidFill>
                    <a:srgbClr val="010E68"/>
                  </a:solidFill>
                </a:uFill>
              </a:rPr>
              <a:t>2 C 35:21-25 </a:t>
            </a:r>
            <a:endParaRPr b="1" sz="2400">
              <a:solidFill>
                <a:srgbClr val="FF2600"/>
              </a:solidFill>
              <a:uFill>
                <a:solidFill>
                  <a:srgbClr val="010E68"/>
                </a:solidFill>
              </a:uFill>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But Neco sent messengers to him, saying, "What have we to do with each other, O King of Judah? </a:t>
            </a:r>
            <a:r>
              <a:rPr i="1" sz="2400">
                <a:uFill>
                  <a:solidFill>
                    <a:srgbClr val="000000"/>
                  </a:solidFill>
                </a:uFill>
                <a:latin typeface="Times"/>
                <a:ea typeface="Times"/>
                <a:cs typeface="Times"/>
                <a:sym typeface="Times"/>
              </a:rPr>
              <a:t>I am</a:t>
            </a:r>
            <a:r>
              <a:rPr sz="2400">
                <a:uFill>
                  <a:solidFill>
                    <a:srgbClr val="000000"/>
                  </a:solidFill>
                </a:uFill>
                <a:latin typeface="Times"/>
                <a:ea typeface="Times"/>
                <a:cs typeface="Times"/>
                <a:sym typeface="Times"/>
              </a:rPr>
              <a:t> not </a:t>
            </a:r>
            <a:r>
              <a:rPr i="1" sz="2400">
                <a:uFill>
                  <a:solidFill>
                    <a:srgbClr val="000000"/>
                  </a:solidFill>
                </a:uFill>
                <a:latin typeface="Times"/>
                <a:ea typeface="Times"/>
                <a:cs typeface="Times"/>
                <a:sym typeface="Times"/>
              </a:rPr>
              <a:t>coming</a:t>
            </a:r>
            <a:r>
              <a:rPr sz="2400">
                <a:uFill>
                  <a:solidFill>
                    <a:srgbClr val="000000"/>
                  </a:solidFill>
                </a:uFill>
                <a:latin typeface="Times"/>
                <a:ea typeface="Times"/>
                <a:cs typeface="Times"/>
                <a:sym typeface="Times"/>
              </a:rPr>
              <a:t> against you today but against the house with which I am at war, and God has ordered me to hurry. Stop for your own sake from </a:t>
            </a:r>
            <a:r>
              <a:rPr i="1" sz="2400">
                <a:uFill>
                  <a:solidFill>
                    <a:srgbClr val="000000"/>
                  </a:solidFill>
                </a:uFill>
                <a:latin typeface="Times"/>
                <a:ea typeface="Times"/>
                <a:cs typeface="Times"/>
                <a:sym typeface="Times"/>
              </a:rPr>
              <a:t>interfering with</a:t>
            </a:r>
            <a:r>
              <a:rPr sz="2400">
                <a:uFill>
                  <a:solidFill>
                    <a:srgbClr val="000000"/>
                  </a:solidFill>
                </a:uFill>
                <a:latin typeface="Times"/>
                <a:ea typeface="Times"/>
                <a:cs typeface="Times"/>
                <a:sym typeface="Times"/>
              </a:rPr>
              <a:t> God who is with me, that He may not destroy you."</a:t>
            </a:r>
          </a:p>
        </p:txBody>
      </p:sp>
      <p:pic>
        <p:nvPicPr>
          <p:cNvPr id="152" name="droppedImage.pdf" descr="droppedImage.pdf"/>
          <p:cNvPicPr>
            <a:picLocks noChangeAspect="1"/>
          </p:cNvPicPr>
          <p:nvPr/>
        </p:nvPicPr>
        <p:blipFill>
          <a:blip r:embed="rId2">
            <a:extLst/>
          </a:blip>
          <a:stretch>
            <a:fillRect/>
          </a:stretch>
        </p:blipFill>
        <p:spPr>
          <a:xfrm>
            <a:off x="5473700" y="3479465"/>
            <a:ext cx="4597400" cy="3266575"/>
          </a:xfrm>
          <a:prstGeom prst="rect">
            <a:avLst/>
          </a:prstGeom>
          <a:ln w="12700">
            <a:miter lim="400000"/>
          </a:ln>
        </p:spPr>
      </p:pic>
      <p:sp>
        <p:nvSpPr>
          <p:cNvPr id="153" name="22 However, Josiah would not turn away from him, but disguised himself in order to make war with him; nor did he listen to the words of Neco from the mouth of God, but came to make war on the plain of Megiddo.…"/>
          <p:cNvSpPr/>
          <p:nvPr/>
        </p:nvSpPr>
        <p:spPr>
          <a:xfrm>
            <a:off x="76200" y="3390900"/>
            <a:ext cx="5397500" cy="372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However, Josiah would not turn away from him, but disguised himself in order to make war with him; nor did he listen to the words of Neco from the mouth of God, but came to make war on the plain of Megiddo.</a:t>
            </a:r>
            <a:endParaRPr sz="2400">
              <a:uFill>
                <a:solidFill>
                  <a:srgbClr val="000000"/>
                </a:solidFill>
              </a:uFill>
              <a:latin typeface="Times"/>
              <a:ea typeface="Times"/>
              <a:cs typeface="Times"/>
              <a:sym typeface="Times"/>
            </a:endParaRPr>
          </a:p>
          <a:p>
            <a:pPr marL="419100" indent="-419100" algn="l">
              <a:spcBef>
                <a:spcPts val="2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And the archers shot King Josiah, and the king said to his servants, "Take me away, for I am badly wounded."</a:t>
            </a:r>
          </a:p>
        </p:txBody>
      </p:sp>
      <p:pic>
        <p:nvPicPr>
          <p:cNvPr id="154" name="droppedImage.pdf" descr="droppedImage.pdf"/>
          <p:cNvPicPr>
            <a:picLocks noChangeAspect="1"/>
          </p:cNvPicPr>
          <p:nvPr/>
        </p:nvPicPr>
        <p:blipFill>
          <a:blip r:embed="rId3">
            <a:extLst/>
          </a:blip>
          <a:srcRect l="1270" t="4419" r="516" b="552"/>
          <a:stretch>
            <a:fillRect/>
          </a:stretch>
        </p:blipFill>
        <p:spPr>
          <a:xfrm>
            <a:off x="6392617" y="254000"/>
            <a:ext cx="3653083" cy="27083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24 So his servants took him out of the chariot and carried him in the second chariot which he had, and brought him to Jerusalem where he died and was buried in the tombs of his fathers. And all Judah and Jerusalem mourned for Josiah.…"/>
          <p:cNvSpPr/>
          <p:nvPr/>
        </p:nvSpPr>
        <p:spPr>
          <a:xfrm>
            <a:off x="406400" y="279400"/>
            <a:ext cx="8813800" cy="339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So his servants took him out of the chariot and carried him in the second chariot which he had, and brought him to Jerusalem where he died and was buried in the tombs of his fathers. And all Judah and Jerusalem mourned for Josiah.</a:t>
            </a:r>
            <a:endParaRPr sz="2400">
              <a:uFill>
                <a:solidFill>
                  <a:srgbClr val="000000"/>
                </a:solidFill>
              </a:uFill>
              <a:latin typeface="Times"/>
              <a:ea typeface="Times"/>
              <a:cs typeface="Times"/>
              <a:sym typeface="Times"/>
            </a:endParaRPr>
          </a:p>
          <a:p>
            <a:pPr marL="419100" indent="-419100" algn="l">
              <a:tabLst>
                <a:tab pos="711200" algn="l"/>
                <a:tab pos="1066800" algn="l"/>
                <a:tab pos="1422400" algn="l"/>
                <a:tab pos="1778000" algn="l"/>
                <a:tab pos="2133600" algn="l"/>
                <a:tab pos="2489200" algn="l"/>
                <a:tab pos="2844800" algn="l"/>
                <a:tab pos="3200400" algn="l"/>
                <a:tab pos="3556000" algn="l"/>
                <a:tab pos="3911600" algn="l"/>
                <a:tab pos="4267200" algn="l"/>
              </a:tabLst>
            </a:pPr>
            <a:endParaRPr sz="2400">
              <a:uFill>
                <a:solidFill>
                  <a:srgbClr val="000000"/>
                </a:solidFill>
              </a:uFill>
              <a:latin typeface="Times"/>
              <a:ea typeface="Times"/>
              <a:cs typeface="Times"/>
              <a:sym typeface="Times"/>
            </a:endParaRPr>
          </a:p>
          <a:p>
            <a:pPr marL="419100" indent="-4191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Then Jeremiah chanted a lament for Josiah. And all the male and female singers speak about Josiah in their lamentations to this day. And they made them an ordinance in Israel; behold, they are also written in the Lamentations.</a:t>
            </a:r>
          </a:p>
        </p:txBody>
      </p:sp>
      <p:pic>
        <p:nvPicPr>
          <p:cNvPr id="157" name="Image" descr="Image"/>
          <p:cNvPicPr>
            <a:picLocks noChangeAspect="1"/>
          </p:cNvPicPr>
          <p:nvPr/>
        </p:nvPicPr>
        <p:blipFill>
          <a:blip r:embed="rId2">
            <a:extLst/>
          </a:blip>
          <a:stretch>
            <a:fillRect/>
          </a:stretch>
        </p:blipFill>
        <p:spPr>
          <a:xfrm>
            <a:off x="862756" y="3867298"/>
            <a:ext cx="4527028" cy="3390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B.  The reign and removal of Jehoahaz 23:31-35"/>
          <p:cNvSpPr txBox="1"/>
          <p:nvPr>
            <p:ph type="title"/>
          </p:nvPr>
        </p:nvSpPr>
        <p:spPr>
          <a:xfrm>
            <a:off x="863600" y="203200"/>
            <a:ext cx="8305800" cy="635000"/>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pPr>
            <a:r>
              <a:rPr>
                <a:solidFill>
                  <a:srgbClr val="032CE4"/>
                </a:solidFill>
              </a:rPr>
              <a:t>B.	 The reign and removal of Jehoahaz </a:t>
            </a:r>
            <a:r>
              <a:rPr>
                <a:solidFill>
                  <a:srgbClr val="FF2600"/>
                </a:solidFill>
              </a:rPr>
              <a:t>23:31-35</a:t>
            </a:r>
          </a:p>
        </p:txBody>
      </p:sp>
      <p:sp>
        <p:nvSpPr>
          <p:cNvPr id="160" name="31  Jehoahaz was twenty-three years old when he became king, and he reigned three months in Jerusalem; and his mother’s name was Hamutal [huh-myoo’tuhl] the daughter of Jeremiah of Libnah.…"/>
          <p:cNvSpPr/>
          <p:nvPr/>
        </p:nvSpPr>
        <p:spPr>
          <a:xfrm>
            <a:off x="215900" y="1054100"/>
            <a:ext cx="6575376" cy="448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Jehoahaz was twenty-three years old when he became king, and he reigned three months in Jerusalem; and his mother’s name was Hamutal </a:t>
            </a:r>
            <a:r>
              <a:rPr sz="2400">
                <a:solidFill>
                  <a:schemeClr val="accent1">
                    <a:hueOff val="114395"/>
                    <a:lumOff val="-24975"/>
                  </a:schemeClr>
                </a:solidFill>
                <a:uFill>
                  <a:solidFill>
                    <a:srgbClr val="000000"/>
                  </a:solidFill>
                </a:uFill>
                <a:latin typeface="Times"/>
                <a:ea typeface="Times"/>
                <a:cs typeface="Times"/>
                <a:sym typeface="Times"/>
              </a:rPr>
              <a:t>[huh-myoo’tuhl] </a:t>
            </a:r>
            <a:r>
              <a:rPr sz="2400">
                <a:uFill>
                  <a:solidFill>
                    <a:srgbClr val="000000"/>
                  </a:solidFill>
                </a:uFill>
                <a:latin typeface="Times"/>
                <a:ea typeface="Times"/>
                <a:cs typeface="Times"/>
                <a:sym typeface="Times"/>
              </a:rPr>
              <a:t>the daughter of Jeremiah of Libnah.</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And he did evil in the sight of the LORD, according to all that his fathers had done.</a:t>
            </a:r>
            <a:endParaRPr sz="2400">
              <a:uFill>
                <a:solidFill>
                  <a:srgbClr val="000000"/>
                </a:solidFill>
              </a:uFill>
              <a:latin typeface="Times"/>
              <a:ea typeface="Times"/>
              <a:cs typeface="Times"/>
              <a:sym typeface="Times"/>
            </a:endParaRPr>
          </a:p>
          <a:p>
            <a:pPr marL="419100" indent="-419100" algn="l">
              <a:spcBef>
                <a:spcPts val="14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And Pharaoh Neco imprisoned him at Riblah in the land of Hamath, that he might not reign in Jerusalem; and he imposed on the land a fine of one hundred talents of silver and a talent of gold.</a:t>
            </a:r>
          </a:p>
        </p:txBody>
      </p:sp>
      <p:pic>
        <p:nvPicPr>
          <p:cNvPr id="161" name="Image" descr="Image"/>
          <p:cNvPicPr>
            <a:picLocks noChangeAspect="1"/>
          </p:cNvPicPr>
          <p:nvPr/>
        </p:nvPicPr>
        <p:blipFill>
          <a:blip r:embed="rId2">
            <a:extLst/>
          </a:blip>
          <a:stretch>
            <a:fillRect/>
          </a:stretch>
        </p:blipFill>
        <p:spPr>
          <a:xfrm>
            <a:off x="6794981" y="1160410"/>
            <a:ext cx="3245079" cy="52991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jpeg"/></Relationships>

</file>

<file path=ppt/theme/_rels/theme2.xml.rels><?xml version="1.0" encoding="UTF-8"?>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