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def" i="de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de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def" i="de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de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Baskerville"/>
          <a:ea typeface="Baskerville"/>
          <a:cs typeface="Baskerville"/>
        </a:font>
        <a:srgbClr val="6F6A5A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BB96">
              <a:alpha val="33000"/>
            </a:srgbClr>
          </a:solidFill>
        </a:fill>
      </a:tcStyle>
    </a:band2H>
    <a:firstCol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  <a:effectLst>
            <a:outerShdw sx="100000" sy="100000" kx="0" ky="0" algn="b" rotWithShape="0" blurRad="25400" dist="50800" dir="13500000">
              <a:srgbClr val="424242">
                <a:alpha val="50000"/>
              </a:srgbClr>
            </a:outerShdw>
          </a:effectLst>
        </p:spPr>
        <p:txBody>
          <a:bodyPr anchor="b"/>
          <a:lstStyle>
            <a:lvl1pPr>
              <a:defRPr sz="10500">
                <a:solidFill>
                  <a:srgbClr val="FFFC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/>
          <p:nvPr>
            <p:ph type="pic" sz="quarter" idx="13"/>
          </p:nvPr>
        </p:nvSpPr>
        <p:spPr>
          <a:xfrm>
            <a:off x="7410450" y="2806699"/>
            <a:ext cx="4267200" cy="5638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7797800" y="2768600"/>
            <a:ext cx="4191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</a:lvl1pPr>
            <a:lvl2pPr>
              <a:spcBef>
                <a:spcPts val="3000"/>
              </a:spcBef>
            </a:lvl2pPr>
            <a:lvl3pPr>
              <a:spcBef>
                <a:spcPts val="3000"/>
              </a:spcBef>
            </a:lvl3pPr>
            <a:lvl4pPr>
              <a:spcBef>
                <a:spcPts val="3000"/>
              </a:spcBef>
            </a:lvl4pPr>
            <a:lvl5pPr>
              <a:spcBef>
                <a:spcPts val="3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 numCol="2" spcCol="548640" anchor="t"/>
          <a:lstStyle>
            <a:lvl1pPr>
              <a:spcBef>
                <a:spcPts val="3400"/>
              </a:spcBef>
              <a:defRPr sz="3400"/>
            </a:lvl1pPr>
            <a:lvl2pPr>
              <a:spcBef>
                <a:spcPts val="3400"/>
              </a:spcBef>
              <a:defRPr sz="3400"/>
            </a:lvl2pPr>
            <a:lvl3pPr>
              <a:spcBef>
                <a:spcPts val="3400"/>
              </a:spcBef>
              <a:defRPr sz="3400"/>
            </a:lvl3pPr>
            <a:lvl4pPr>
              <a:spcBef>
                <a:spcPts val="3400"/>
              </a:spcBef>
              <a:defRPr sz="3400"/>
            </a:lvl4pPr>
            <a:lvl5pPr>
              <a:spcBef>
                <a:spcPts val="34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  <a:effectLst>
            <a:outerShdw sx="100000" sy="100000" kx="0" ky="0" algn="b" rotWithShape="0" blurRad="25400" dist="508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 sz="10500">
                <a:solidFill>
                  <a:srgbClr val="FFFC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819399" y="1384300"/>
            <a:ext cx="7366001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016000" y="7797800"/>
            <a:ext cx="10972800" cy="1524000"/>
          </a:xfrm>
          <a:prstGeom prst="rect">
            <a:avLst/>
          </a:prstGeom>
          <a:effectLst>
            <a:outerShdw sx="100000" sy="100000" kx="0" ky="0" algn="b" rotWithShape="0" blurRad="25400" dist="508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 sz="8200">
                <a:solidFill>
                  <a:srgbClr val="FFFC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7150100" y="1904999"/>
            <a:ext cx="4445000" cy="5918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381000" y="1397000"/>
            <a:ext cx="5969000" cy="3708400"/>
          </a:xfrm>
          <a:prstGeom prst="rect">
            <a:avLst/>
          </a:prstGeom>
          <a:effectLst>
            <a:outerShdw sx="100000" sy="100000" kx="0" ky="0" algn="b" rotWithShape="0" blurRad="25400" dist="50800" dir="13500000">
              <a:srgbClr val="424242">
                <a:alpha val="50000"/>
              </a:srgbClr>
            </a:outerShdw>
          </a:effectLst>
        </p:spPr>
        <p:txBody>
          <a:bodyPr anchor="b"/>
          <a:lstStyle>
            <a:lvl1pPr>
              <a:defRPr sz="7000">
                <a:solidFill>
                  <a:srgbClr val="FFFCF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381000" y="5219700"/>
            <a:ext cx="5969000" cy="3238500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  <a:effectLst>
            <a:outerShdw sx="100000" sy="100000" kx="0" ky="0" algn="b" rotWithShape="0" blurRad="25400" dist="25400" dir="1350000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004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11430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5875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20320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24765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8321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31877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5433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898900" marR="0" indent="-381000" algn="l" defTabSz="584200" rtl="0" latinLnBrk="0">
        <a:lnSpc>
          <a:spcPct val="100000"/>
        </a:lnSpc>
        <a:spcBef>
          <a:spcPts val="53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9712"/>
          <a:stretch>
            <a:fillRect/>
          </a:stretch>
        </p:blipFill>
        <p:spPr>
          <a:xfrm>
            <a:off x="3284946" y="748"/>
            <a:ext cx="7284167" cy="9752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earn The Work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Learn The Work Of Deacons</a:t>
            </a:r>
          </a:p>
        </p:txBody>
      </p:sp>
      <p:sp>
        <p:nvSpPr>
          <p:cNvPr id="155" name="diakonos - a servant or minister…"/>
          <p:cNvSpPr txBox="1"/>
          <p:nvPr>
            <p:ph type="body" idx="1"/>
          </p:nvPr>
        </p:nvSpPr>
        <p:spPr>
          <a:xfrm>
            <a:off x="419100" y="1816100"/>
            <a:ext cx="12153900" cy="74930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4100"/>
              </a:spcBef>
              <a:defRPr b="1" sz="3100"/>
            </a:pPr>
            <a:r>
              <a:rPr i="1">
                <a:solidFill>
                  <a:srgbClr val="000000"/>
                </a:solidFill>
              </a:rPr>
              <a:t>diakonos</a:t>
            </a:r>
            <a:r>
              <a:rPr>
                <a:solidFill>
                  <a:srgbClr val="000000"/>
                </a:solidFill>
              </a:rPr>
              <a:t> - a servant or minister</a:t>
            </a:r>
            <a:endParaRPr>
              <a:solidFill>
                <a:srgbClr val="000000"/>
              </a:solidFill>
            </a:endParaRPr>
          </a:p>
          <a:p>
            <a:pPr marL="295275" indent="-295275">
              <a:spcBef>
                <a:spcPts val="4100"/>
              </a:spcBef>
              <a:defRPr sz="3100"/>
            </a:pPr>
            <a:r>
              <a:rPr b="1">
                <a:solidFill>
                  <a:srgbClr val="000000"/>
                </a:solidFill>
              </a:rPr>
              <a:t>Overseers &amp; servants - placed side by side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 Phil. 1:1; 1 Tim. 3:1, 8</a:t>
            </a:r>
            <a:endParaRPr b="1" sz="26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95275" indent="-295275">
              <a:spcBef>
                <a:spcPts val="4100"/>
              </a:spcBef>
              <a:defRPr b="1" sz="3100">
                <a:solidFill>
                  <a:srgbClr val="000000"/>
                </a:solidFill>
              </a:defRPr>
            </a:pPr>
            <a:r>
              <a:t>Deacons do not oversee - they serve</a:t>
            </a:r>
          </a:p>
          <a:p>
            <a:pPr lvl="1" marL="660400">
              <a:spcBef>
                <a:spcPts val="4100"/>
              </a:spcBef>
              <a:buChar char="-"/>
              <a:defRPr sz="3100">
                <a:solidFill>
                  <a:srgbClr val="000000"/>
                </a:solidFill>
              </a:defRPr>
            </a:pPr>
            <a:r>
              <a:t>A certain amount of oversight in any work assigned</a:t>
            </a:r>
          </a:p>
          <a:p>
            <a:pPr lvl="1" marL="660400">
              <a:spcBef>
                <a:spcPts val="4100"/>
              </a:spcBef>
              <a:buChar char="-"/>
              <a:defRPr sz="3100">
                <a:solidFill>
                  <a:srgbClr val="000000"/>
                </a:solidFill>
              </a:defRPr>
            </a:pPr>
            <a:r>
              <a:t>Example of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</a:t>
            </a:r>
            <a:r>
              <a:t> - deacons appointed to serve in areas other than prayer &amp; the ministry of the word</a:t>
            </a:r>
          </a:p>
          <a:p>
            <a:pPr lvl="1" marL="660400">
              <a:spcBef>
                <a:spcPts val="4100"/>
              </a:spcBef>
              <a:buChar char="-"/>
              <a:defRPr sz="3100">
                <a:solidFill>
                  <a:srgbClr val="000000"/>
                </a:solidFill>
              </a:defRPr>
            </a:pPr>
            <a:r>
              <a:t>They are special servants of the elders and the church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earn The Work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Learn The Work Of Deacons</a:t>
            </a:r>
          </a:p>
        </p:txBody>
      </p:sp>
      <p:sp>
        <p:nvSpPr>
          <p:cNvPr id="158" name="Served tables, provided the needs of the widows Acts 6…"/>
          <p:cNvSpPr txBox="1"/>
          <p:nvPr>
            <p:ph type="body" idx="1"/>
          </p:nvPr>
        </p:nvSpPr>
        <p:spPr>
          <a:xfrm>
            <a:off x="419100" y="1816100"/>
            <a:ext cx="12153900" cy="74994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3300"/>
              </a:spcBef>
              <a:defRPr sz="3100">
                <a:solidFill>
                  <a:srgbClr val="000000"/>
                </a:solidFill>
              </a:defRPr>
            </a:pPr>
            <a:r>
              <a:rPr b="1"/>
              <a:t>Served tables, provided the needs of the widows </a:t>
            </a:r>
            <a:r>
              <a:rPr b="1">
                <a:solidFill>
                  <a:srgbClr val="FF2600"/>
                </a:solidFill>
              </a:rPr>
              <a:t>Acts 6</a:t>
            </a:r>
          </a:p>
          <a:p>
            <a:pPr marL="295275" indent="-295275">
              <a:spcBef>
                <a:spcPts val="3300"/>
              </a:spcBef>
              <a:defRPr sz="3100">
                <a:solidFill>
                  <a:srgbClr val="000000"/>
                </a:solidFill>
              </a:defRPr>
            </a:pPr>
            <a:r>
              <a:rPr b="1"/>
              <a:t>The qualifications provide some clues as to their work</a:t>
            </a:r>
          </a:p>
        </p:txBody>
      </p:sp>
      <p:pic>
        <p:nvPicPr>
          <p:cNvPr id="159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823" y="3935359"/>
            <a:ext cx="7874001" cy="5208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62" name="Men of dignity - semnos - worthy of respect or honor, noble, dignified, serious, poise &amp; self-respect; stateliness &amp; reserve in deportment &amp; appearance, aware of his influence &amp; reputation…"/>
          <p:cNvSpPr txBox="1"/>
          <p:nvPr>
            <p:ph type="body" idx="1"/>
          </p:nvPr>
        </p:nvSpPr>
        <p:spPr>
          <a:xfrm>
            <a:off x="419100" y="3848100"/>
            <a:ext cx="12153900" cy="54610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50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Men of dignity</a:t>
            </a:r>
            <a:r>
              <a:t> - </a:t>
            </a:r>
            <a:r>
              <a:rPr i="1"/>
              <a:t>semnos </a:t>
            </a:r>
            <a:r>
              <a:t>- worthy of respect or honor, noble, dignified, serious, poise &amp; self-respect; stateliness &amp; reserve in deportment &amp; appearance, aware of his influence &amp; reputation</a:t>
            </a:r>
          </a:p>
          <a:p>
            <a:pPr marL="295275" indent="-295275">
              <a:spcBef>
                <a:spcPts val="50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Not double-tongued</a:t>
            </a:r>
            <a:r>
              <a:t> - </a:t>
            </a:r>
            <a:r>
              <a:rPr i="1"/>
              <a:t>dilogos</a:t>
            </a:r>
            <a:r>
              <a:t> - double-faced, insincere; saying one thing with one person, another with another (with the intent to deceive) - speak the truth always in a straightforward way</a:t>
            </a:r>
          </a:p>
        </p:txBody>
      </p:sp>
      <p:sp>
        <p:nvSpPr>
          <p:cNvPr id="163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64" name="8   Deacons likewise must be men of dignity, not double-tongued, or addicted to much wine or fond of sordid gain,…"/>
          <p:cNvSpPr/>
          <p:nvPr/>
        </p:nvSpPr>
        <p:spPr>
          <a:xfrm>
            <a:off x="571500" y="2184400"/>
            <a:ext cx="12039600" cy="133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8</a:t>
            </a:r>
            <a:r>
              <a:rPr>
                <a:uFill>
                  <a:solidFill>
                    <a:srgbClr val="000000"/>
                  </a:solidFill>
                </a:uFill>
              </a:rPr>
              <a:t>   Deacons likewise </a:t>
            </a:r>
            <a:r>
              <a:rPr>
                <a:uFill>
                  <a:solidFill>
                    <a:srgbClr val="000000"/>
                  </a:solidFill>
                </a:uFill>
              </a:rPr>
              <a:t>must be</a:t>
            </a:r>
            <a:r>
              <a:rPr>
                <a:uFill>
                  <a:solidFill>
                    <a:srgbClr val="000000"/>
                  </a:solidFill>
                </a:uFill>
              </a:rPr>
              <a:t> men of dignity, not double-tongued, or addicted to much wine or fond of sordid gain,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9</a:t>
            </a:r>
            <a:r>
              <a:rPr>
                <a:uFill>
                  <a:solidFill>
                    <a:srgbClr val="000000"/>
                  </a:solidFill>
                </a:uFill>
              </a:rPr>
              <a:t>   </a:t>
            </a:r>
            <a:r>
              <a:rPr>
                <a:uFill>
                  <a:solidFill>
                    <a:srgbClr val="000000"/>
                  </a:solidFill>
                </a:uFill>
              </a:rPr>
              <a:t>but</a:t>
            </a:r>
            <a:r>
              <a:rPr>
                <a:uFill>
                  <a:solidFill>
                    <a:srgbClr val="000000"/>
                  </a:solidFill>
                </a:uFill>
              </a:rPr>
              <a:t> holding to the mystery of the faith with a clear conscience.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67" name="Not addicted to much wine - not beside wine, not sitting at wine, not with wine; a man who has to drink should not be appointed…"/>
          <p:cNvSpPr txBox="1"/>
          <p:nvPr>
            <p:ph type="body" idx="1"/>
          </p:nvPr>
        </p:nvSpPr>
        <p:spPr>
          <a:xfrm>
            <a:off x="336550" y="3600450"/>
            <a:ext cx="12331700" cy="5742782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0"/>
              </a:spcBef>
              <a:defRPr sz="2800">
                <a:solidFill>
                  <a:srgbClr val="212121"/>
                </a:solidFill>
              </a:defRPr>
            </a:pPr>
            <a:r>
              <a:rPr u="sng"/>
              <a:t>Not addicted to much wine</a:t>
            </a:r>
            <a:r>
              <a:t> - not beside wine, not sitting at wine, not with wine; a man who has to drink should not be appointed</a:t>
            </a:r>
          </a:p>
          <a:p>
            <a:pPr lvl="1" marL="647700" indent="-292100">
              <a:spcBef>
                <a:spcPts val="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KJV, ASV, NKJV - not given to much wine </a:t>
            </a:r>
          </a:p>
          <a:p>
            <a:pPr lvl="1" marL="647700" indent="-292100">
              <a:spcBef>
                <a:spcPts val="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NIV - not indulging in much wine  NEB - not given to excessive drinking</a:t>
            </a:r>
          </a:p>
          <a:p>
            <a:pPr lvl="1" marL="647700" indent="-292100">
              <a:spcBef>
                <a:spcPts val="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RWP - Not holding the mind on much wine - leads to over-indulgence</a:t>
            </a:r>
          </a:p>
          <a:p>
            <a:pPr lvl="1" marL="647700" indent="-292100">
              <a:spcBef>
                <a:spcPts val="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Wine: grape juice, some alcoholic wine weakened by water, some drugged wines, etc.</a:t>
            </a:r>
          </a:p>
          <a:p>
            <a:pPr lvl="1" marL="647700" indent="-292100">
              <a:spcBef>
                <a:spcPts val="8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Grape juice - No glutton</a:t>
            </a:r>
          </a:p>
          <a:p>
            <a:pPr lvl="1" marL="647700" indent="-292100">
              <a:spcBef>
                <a:spcPts val="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Alcoholic - condemning excess does not mean that a little is o.k. </a:t>
            </a:r>
          </a:p>
          <a:p>
            <a:pPr lvl="2" marL="952500" indent="-292100">
              <a:spcBef>
                <a:spcPts val="3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excess of riot, incessant lying, etc... </a:t>
            </a:r>
          </a:p>
          <a:p>
            <a:pPr lvl="1" marL="774700">
              <a:spcBef>
                <a:spcPts val="4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Non-drinker with self-control - (Bible principles: be sober, not drunk)</a:t>
            </a:r>
          </a:p>
        </p:txBody>
      </p:sp>
      <p:sp>
        <p:nvSpPr>
          <p:cNvPr id="168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69" name="8   Deacons likewise must be men of dignity, not double-tongued, or addicted to much wine or fond of sordid gain,…"/>
          <p:cNvSpPr/>
          <p:nvPr/>
        </p:nvSpPr>
        <p:spPr>
          <a:xfrm>
            <a:off x="571500" y="2184400"/>
            <a:ext cx="12039600" cy="133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8</a:t>
            </a:r>
            <a:r>
              <a:rPr>
                <a:uFill>
                  <a:solidFill>
                    <a:srgbClr val="000000"/>
                  </a:solidFill>
                </a:uFill>
              </a:rPr>
              <a:t>   Deacons likewise </a:t>
            </a:r>
            <a:r>
              <a:rPr>
                <a:uFill>
                  <a:solidFill>
                    <a:srgbClr val="000000"/>
                  </a:solidFill>
                </a:uFill>
              </a:rPr>
              <a:t>must be</a:t>
            </a:r>
            <a:r>
              <a:rPr>
                <a:uFill>
                  <a:solidFill>
                    <a:srgbClr val="000000"/>
                  </a:solidFill>
                </a:uFill>
              </a:rPr>
              <a:t> men of dignity, not double-tongued, or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addicted to much wine</a:t>
            </a:r>
            <a:r>
              <a:rPr>
                <a:uFill>
                  <a:solidFill>
                    <a:srgbClr val="000000"/>
                  </a:solidFill>
                </a:uFill>
              </a:rPr>
              <a:t> or fond of sordid gain,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9</a:t>
            </a:r>
            <a:r>
              <a:rPr>
                <a:uFill>
                  <a:solidFill>
                    <a:srgbClr val="000000"/>
                  </a:solidFill>
                </a:uFill>
              </a:rPr>
              <a:t>   </a:t>
            </a:r>
            <a:r>
              <a:rPr>
                <a:uFill>
                  <a:solidFill>
                    <a:srgbClr val="000000"/>
                  </a:solidFill>
                </a:uFill>
              </a:rPr>
              <a:t>but</a:t>
            </a:r>
            <a:r>
              <a:rPr>
                <a:uFill>
                  <a:solidFill>
                    <a:srgbClr val="000000"/>
                  </a:solidFill>
                </a:uFill>
              </a:rPr>
              <a:t> holding to the mystery of the faith with a clear conscience.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72" name="Not fond of sordid gain - aischrokerdēs - base gain; greedy for dishonest gain…"/>
          <p:cNvSpPr txBox="1"/>
          <p:nvPr>
            <p:ph type="body" idx="1"/>
          </p:nvPr>
        </p:nvSpPr>
        <p:spPr>
          <a:xfrm>
            <a:off x="425450" y="3600450"/>
            <a:ext cx="12153900" cy="5720805"/>
          </a:xfrm>
          <a:prstGeom prst="rect">
            <a:avLst/>
          </a:prstGeom>
          <a:solidFill>
            <a:srgbClr val="FFFFFF"/>
          </a:solidFill>
        </p:spPr>
        <p:txBody>
          <a:bodyPr lIns="228600" tIns="228600" rIns="228600" bIns="228600" anchor="t"/>
          <a:lstStyle/>
          <a:p>
            <a:pPr>
              <a:spcBef>
                <a:spcPts val="8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Not fond of sordid gain</a:t>
            </a:r>
            <a:r>
              <a:t> - </a:t>
            </a:r>
            <a:r>
              <a:rPr i="1"/>
              <a:t>aischrokerdēs</a:t>
            </a:r>
            <a:r>
              <a:t> - base gain; greedy for dishonest gain</a:t>
            </a: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Balaam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Num. 22; 2 Pet. 2:15</a:t>
            </a:r>
            <a:r>
              <a:t> </a:t>
            </a: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Gehazi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2 Kings 5</a:t>
            </a: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 Judas Iscariot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Mt. 26:15</a:t>
            </a:r>
            <a:endParaRPr b="1" sz="26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Achan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Josh. 6:18, 19; 7:21 </a:t>
            </a:r>
            <a:endParaRPr b="1" sz="26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When money is the price of wrong, it is filthy</a:t>
            </a: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When gain is sought where none is due, it is filthy</a:t>
            </a:r>
          </a:p>
          <a:p>
            <a:pPr lvl="1" marL="774700">
              <a:spcBef>
                <a:spcPts val="11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When the desire of just gains is excessive, it ceases to be clean</a:t>
            </a:r>
          </a:p>
        </p:txBody>
      </p:sp>
      <p:sp>
        <p:nvSpPr>
          <p:cNvPr id="173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74" name="8   Deacons likewise must be men of dignity, not double-tongued, or addicted to much wine or fond of sordid gain,…"/>
          <p:cNvSpPr/>
          <p:nvPr/>
        </p:nvSpPr>
        <p:spPr>
          <a:xfrm>
            <a:off x="571500" y="2184400"/>
            <a:ext cx="12039600" cy="133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8</a:t>
            </a:r>
            <a:r>
              <a:rPr>
                <a:uFill>
                  <a:solidFill>
                    <a:srgbClr val="000000"/>
                  </a:solidFill>
                </a:uFill>
              </a:rPr>
              <a:t>   Deacons likewise </a:t>
            </a:r>
            <a:r>
              <a:rPr>
                <a:uFill>
                  <a:solidFill>
                    <a:srgbClr val="000000"/>
                  </a:solidFill>
                </a:uFill>
              </a:rPr>
              <a:t>must be</a:t>
            </a:r>
            <a:r>
              <a:rPr>
                <a:uFill>
                  <a:solidFill>
                    <a:srgbClr val="000000"/>
                  </a:solidFill>
                </a:uFill>
              </a:rPr>
              <a:t> men of dignity, not double-tongued, or addicted to much wine or fond of sordid gain,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9</a:t>
            </a:r>
            <a:r>
              <a:rPr>
                <a:uFill>
                  <a:solidFill>
                    <a:srgbClr val="000000"/>
                  </a:solidFill>
                </a:uFill>
              </a:rPr>
              <a:t>   </a:t>
            </a:r>
            <a:r>
              <a:rPr>
                <a:uFill>
                  <a:solidFill>
                    <a:srgbClr val="000000"/>
                  </a:solidFill>
                </a:uFill>
              </a:rPr>
              <a:t>but</a:t>
            </a:r>
            <a:r>
              <a:rPr>
                <a:uFill>
                  <a:solidFill>
                    <a:srgbClr val="000000"/>
                  </a:solidFill>
                </a:uFill>
              </a:rPr>
              <a:t> holding to the mystery of the faith with a clear conscience.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208" y="4430762"/>
            <a:ext cx="4899484" cy="2799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chan"/>
          <p:cNvSpPr txBox="1"/>
          <p:nvPr/>
        </p:nvSpPr>
        <p:spPr>
          <a:xfrm>
            <a:off x="9236161" y="4267199"/>
            <a:ext cx="104757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Achan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79" name="Holding to the mystery of the faith with a clear conscience…"/>
          <p:cNvSpPr txBox="1"/>
          <p:nvPr>
            <p:ph type="body" idx="1"/>
          </p:nvPr>
        </p:nvSpPr>
        <p:spPr>
          <a:xfrm>
            <a:off x="425450" y="3600450"/>
            <a:ext cx="12153900" cy="55118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Holding to the mystery of the faith with a clear conscience</a:t>
            </a:r>
          </a:p>
          <a:p>
            <a:pPr lvl="1" marL="774700">
              <a:spcBef>
                <a:spcPts val="35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Holding to the truth sincerely</a:t>
            </a:r>
          </a:p>
          <a:p>
            <a:pPr lvl="1" marL="774700">
              <a:spcBef>
                <a:spcPts val="35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Nothing about them being able to teach</a:t>
            </a:r>
          </a:p>
          <a:p>
            <a:pPr lvl="1" marL="774700">
              <a:spcBef>
                <a:spcPts val="3500"/>
              </a:spcBef>
              <a:buClrTx/>
              <a:buChar char="-"/>
              <a:defRPr sz="3100">
                <a:solidFill>
                  <a:srgbClr val="212121"/>
                </a:solidFill>
              </a:defRPr>
            </a:pPr>
            <a:r>
              <a:t>Both Stephen &amp; Philip did teach - not an essential part of their work as deacons</a:t>
            </a:r>
          </a:p>
        </p:txBody>
      </p:sp>
      <p:sp>
        <p:nvSpPr>
          <p:cNvPr id="180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81" name="8   Deacons likewise must be men of dignity, not double-tongued, or addicted to much wine or fond of sordid gain,…"/>
          <p:cNvSpPr/>
          <p:nvPr/>
        </p:nvSpPr>
        <p:spPr>
          <a:xfrm>
            <a:off x="571500" y="2184400"/>
            <a:ext cx="12039600" cy="133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8</a:t>
            </a:r>
            <a:r>
              <a:rPr>
                <a:uFill>
                  <a:solidFill>
                    <a:srgbClr val="000000"/>
                  </a:solidFill>
                </a:uFill>
              </a:rPr>
              <a:t>   Deacons likewise </a:t>
            </a:r>
            <a:r>
              <a:rPr>
                <a:uFill>
                  <a:solidFill>
                    <a:srgbClr val="000000"/>
                  </a:solidFill>
                </a:uFill>
              </a:rPr>
              <a:t>must be</a:t>
            </a:r>
            <a:r>
              <a:rPr>
                <a:uFill>
                  <a:solidFill>
                    <a:srgbClr val="000000"/>
                  </a:solidFill>
                </a:uFill>
              </a:rPr>
              <a:t> men of dignity, not double-tongued, or addicted to much wine or fond of sordid gain,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9</a:t>
            </a:r>
            <a:r>
              <a:rPr>
                <a:uFill>
                  <a:solidFill>
                    <a:srgbClr val="000000"/>
                  </a:solidFill>
                </a:uFill>
              </a:rPr>
              <a:t>   </a:t>
            </a:r>
            <a:r>
              <a:rPr>
                <a:uFill>
                  <a:solidFill>
                    <a:srgbClr val="000000"/>
                  </a:solidFill>
                </a:uFill>
              </a:rPr>
              <a:t>but</a:t>
            </a:r>
            <a:r>
              <a:rPr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holding to the mystery of the faith with a clear conscience</a:t>
            </a:r>
            <a:r>
              <a:rPr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84" name="Let these also first be tested…"/>
          <p:cNvSpPr txBox="1"/>
          <p:nvPr>
            <p:ph type="body" idx="1"/>
          </p:nvPr>
        </p:nvSpPr>
        <p:spPr>
          <a:xfrm>
            <a:off x="425450" y="3289300"/>
            <a:ext cx="12153900" cy="5905500"/>
          </a:xfrm>
          <a:prstGeom prst="rect">
            <a:avLst/>
          </a:prstGeom>
          <a:solidFill>
            <a:srgbClr val="FFFFFF"/>
          </a:solidFill>
        </p:spPr>
        <p:txBody>
          <a:bodyPr lIns="254000" tIns="254000" rIns="254000" bIns="254000" anchor="t"/>
          <a:lstStyle/>
          <a:p>
            <a:pPr>
              <a:spcBef>
                <a:spcPts val="800"/>
              </a:spcBef>
              <a:defRPr sz="2800">
                <a:solidFill>
                  <a:srgbClr val="212121"/>
                </a:solidFill>
              </a:defRPr>
            </a:pPr>
            <a:r>
              <a:rPr u="sng"/>
              <a:t>Let these also first be tested</a:t>
            </a:r>
          </a:p>
          <a:p>
            <a:pPr lvl="1" marL="774700">
              <a:spcBef>
                <a:spcPts val="8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Put to the test, examined, proved</a:t>
            </a:r>
          </a:p>
          <a:p>
            <a:pPr lvl="1" marL="774700">
              <a:spcBef>
                <a:spcPts val="8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Examine their life &amp; work prior to appointment</a:t>
            </a:r>
          </a:p>
          <a:p>
            <a:pPr lvl="1" marL="774700">
              <a:spcBef>
                <a:spcPts val="38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Indicates some time for maturing</a:t>
            </a:r>
          </a:p>
          <a:p>
            <a:pPr>
              <a:spcBef>
                <a:spcPts val="1300"/>
              </a:spcBef>
              <a:defRPr sz="2800">
                <a:solidFill>
                  <a:srgbClr val="212121"/>
                </a:solidFill>
              </a:defRPr>
            </a:pPr>
            <a:r>
              <a:rPr u="sng"/>
              <a:t>Beyond reproach</a:t>
            </a:r>
            <a:r>
              <a:t> - </a:t>
            </a:r>
            <a:r>
              <a:rPr i="1"/>
              <a:t>aneglētos</a:t>
            </a:r>
            <a:r>
              <a:t> - that cannot be called in account, unreprovable, unaccused, blameless; irreproachable; implies not merely acquittal, but the absence of even a charge or accusation against a person</a:t>
            </a:r>
          </a:p>
          <a:p>
            <a:pPr lvl="1" marL="774700">
              <a:spcBef>
                <a:spcPts val="13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No man is absolutely blameless - A relative sense - not shown an unrighteous or ungodly man</a:t>
            </a:r>
          </a:p>
          <a:p>
            <a:pPr lvl="1" marL="774700">
              <a:spcBef>
                <a:spcPts val="1300"/>
              </a:spcBef>
              <a:buChar char="-"/>
              <a:defRPr sz="2800">
                <a:solidFill>
                  <a:srgbClr val="212121"/>
                </a:solidFill>
              </a:defRPr>
            </a:pPr>
            <a:r>
              <a:t>Has a good reputation &amp; deserves it</a:t>
            </a:r>
          </a:p>
        </p:txBody>
      </p:sp>
      <p:sp>
        <p:nvSpPr>
          <p:cNvPr id="185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86" name="10 And let these also first be tested; then let them serve as deacons if they are beyond reproach."/>
          <p:cNvSpPr/>
          <p:nvPr/>
        </p:nvSpPr>
        <p:spPr>
          <a:xfrm>
            <a:off x="571500" y="2184400"/>
            <a:ext cx="12039600" cy="927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10</a:t>
            </a:r>
            <a:r>
              <a:rPr>
                <a:uFill>
                  <a:solidFill>
                    <a:srgbClr val="000000"/>
                  </a:solidFill>
                </a:uFill>
              </a:rPr>
              <a:t> And let these also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first be tested</a:t>
            </a:r>
            <a:r>
              <a:rPr>
                <a:uFill>
                  <a:solidFill>
                    <a:srgbClr val="000000"/>
                  </a:solidFill>
                </a:uFill>
              </a:rPr>
              <a:t>; then let them serve as deacons if they are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beyond reproach</a:t>
            </a:r>
            <a:r>
              <a:rPr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8968" y="3352800"/>
            <a:ext cx="3075132" cy="2046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 Qualification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The Qualification of Deacons</a:t>
            </a:r>
          </a:p>
        </p:txBody>
      </p:sp>
      <p:sp>
        <p:nvSpPr>
          <p:cNvPr id="190" name="Husbands of only one wife - a married man - rules out a single man as well as a polygamist…"/>
          <p:cNvSpPr txBox="1"/>
          <p:nvPr>
            <p:ph type="body" idx="1"/>
          </p:nvPr>
        </p:nvSpPr>
        <p:spPr>
          <a:xfrm>
            <a:off x="425450" y="3194050"/>
            <a:ext cx="12153900" cy="59055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47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Husbands of only one wife</a:t>
            </a:r>
            <a:r>
              <a:t> - a married man - rules out a single man as well as a polygamist</a:t>
            </a:r>
          </a:p>
          <a:p>
            <a:pPr>
              <a:spcBef>
                <a:spcPts val="24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Good managers of their children &amp; their own households</a:t>
            </a:r>
          </a:p>
          <a:p>
            <a:pPr lvl="1" marL="774700">
              <a:spcBef>
                <a:spcPts val="24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Must exercise the headship in his own home</a:t>
            </a:r>
          </a:p>
          <a:p>
            <a:pPr lvl="1" marL="774700">
              <a:spcBef>
                <a:spcPts val="24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managers - ruling - </a:t>
            </a:r>
            <a:r>
              <a:rPr i="1"/>
              <a:t>proistemi</a:t>
            </a:r>
            <a:r>
              <a:t> - to rule; to be over, to superintend, preside over, direct, discipline, administrator, delegate</a:t>
            </a:r>
          </a:p>
          <a:p>
            <a:pPr lvl="1" marL="774700">
              <a:spcBef>
                <a:spcPts val="47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Nothing said about the children being "believers" </a:t>
            </a:r>
          </a:p>
        </p:txBody>
      </p:sp>
      <p:sp>
        <p:nvSpPr>
          <p:cNvPr id="191" name="1 Timothy 3:8-13"/>
          <p:cNvSpPr/>
          <p:nvPr/>
        </p:nvSpPr>
        <p:spPr>
          <a:xfrm>
            <a:off x="685800" y="1581150"/>
            <a:ext cx="118745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 Timothy 3:8-13</a:t>
            </a:r>
          </a:p>
        </p:txBody>
      </p:sp>
      <p:sp>
        <p:nvSpPr>
          <p:cNvPr id="192" name="12 Let deacons be husbands of only one wife, and good managers of their children and their own households."/>
          <p:cNvSpPr/>
          <p:nvPr/>
        </p:nvSpPr>
        <p:spPr>
          <a:xfrm>
            <a:off x="571500" y="2184400"/>
            <a:ext cx="12039600" cy="927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12</a:t>
            </a:r>
            <a:r>
              <a:rPr>
                <a:uFill>
                  <a:solidFill>
                    <a:srgbClr val="000000"/>
                  </a:solidFill>
                </a:uFill>
              </a:rPr>
              <a:t> Let deacons be husbands of only one wife, and good managers of their children and their own households.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qualifications mentioned in Acts 6:1-6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4300"/>
            </a:pPr>
            <a:r>
              <a:t>qualifications mentioned in </a:t>
            </a:r>
            <a:r>
              <a:rPr>
                <a:solidFill>
                  <a:srgbClr val="FF2600"/>
                </a:solidFill>
              </a:rPr>
              <a:t>Acts 6:1-6</a:t>
            </a:r>
          </a:p>
        </p:txBody>
      </p:sp>
      <p:sp>
        <p:nvSpPr>
          <p:cNvPr id="195" name="Good reputation  - congregation must have full confidence to entrust its work &amp; resources to them…"/>
          <p:cNvSpPr txBox="1"/>
          <p:nvPr>
            <p:ph type="body" idx="1"/>
          </p:nvPr>
        </p:nvSpPr>
        <p:spPr>
          <a:xfrm>
            <a:off x="425450" y="3035300"/>
            <a:ext cx="12153900" cy="59055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23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Good reputation</a:t>
            </a:r>
            <a:r>
              <a:t>  - congregation must have full confidence to entrust its work &amp; resources to them</a:t>
            </a:r>
          </a:p>
          <a:p>
            <a:pPr lvl="1" marL="774700">
              <a:spcBef>
                <a:spcPts val="23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Reputation must be established before his appointment</a:t>
            </a:r>
          </a:p>
          <a:p>
            <a:pPr lvl="1" marL="774700">
              <a:spcBef>
                <a:spcPts val="52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Good report both inside &amp; outside the church</a:t>
            </a:r>
          </a:p>
          <a:p>
            <a:pPr>
              <a:spcBef>
                <a:spcPts val="2300"/>
              </a:spcBef>
              <a:defRPr sz="3100">
                <a:solidFill>
                  <a:srgbClr val="212121"/>
                </a:solidFill>
              </a:defRPr>
            </a:pPr>
            <a:r>
              <a:rPr u="sng"/>
              <a:t>Full of the Spirit</a:t>
            </a:r>
            <a:r>
              <a:t> - the fruits of a holy life</a:t>
            </a:r>
          </a:p>
          <a:p>
            <a:pPr lvl="1" marL="774700">
              <a:spcBef>
                <a:spcPts val="23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"fruit of the Spirit"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Gal. 5:22, 23</a:t>
            </a:r>
            <a:endParaRPr b="1" sz="26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1" marL="774700">
              <a:spcBef>
                <a:spcPts val="23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Led by the Spirit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Rom. 8:14</a:t>
            </a:r>
          </a:p>
        </p:txBody>
      </p:sp>
      <p:sp>
        <p:nvSpPr>
          <p:cNvPr id="196" name="3  &quot;But select from among you, brethren, seven men of good reputation, full of the Spirit and of wisdom, whom we may put in charge of this task."/>
          <p:cNvSpPr/>
          <p:nvPr/>
        </p:nvSpPr>
        <p:spPr>
          <a:xfrm>
            <a:off x="622300" y="1790700"/>
            <a:ext cx="12039600" cy="927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>
                <a:uFill>
                  <a:solidFill>
                    <a:srgbClr val="000000"/>
                  </a:solidFill>
                </a:uFill>
              </a:rPr>
              <a:t>  "But select from among you, brethren, seven men of good reputation, full of the Spirit and of wisdom, whom we may put in charge of this task.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qualifications mentioned in Acts 6:3, 5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4300"/>
            </a:pPr>
            <a:r>
              <a:t>qualifications mentioned in </a:t>
            </a:r>
            <a:r>
              <a:rPr>
                <a:solidFill>
                  <a:srgbClr val="FF2600"/>
                </a:solidFill>
              </a:rPr>
              <a:t>Acts 6:3, 5</a:t>
            </a:r>
          </a:p>
        </p:txBody>
      </p:sp>
      <p:sp>
        <p:nvSpPr>
          <p:cNvPr id="199" name="Full of wisdom - practical good sense which enables men to manage complicated business affairs with satisfaction…"/>
          <p:cNvSpPr txBox="1"/>
          <p:nvPr>
            <p:ph type="body" idx="1"/>
          </p:nvPr>
        </p:nvSpPr>
        <p:spPr>
          <a:xfrm>
            <a:off x="425450" y="2933700"/>
            <a:ext cx="12153900" cy="59055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defRPr sz="3100">
                <a:solidFill>
                  <a:srgbClr val="212121"/>
                </a:solidFill>
              </a:defRPr>
            </a:pPr>
            <a:r>
              <a:rPr u="sng"/>
              <a:t>Full of wisdom</a:t>
            </a:r>
            <a:r>
              <a:t> - practical good sense which enables men to manage complicated business affairs with satisfaction</a:t>
            </a:r>
          </a:p>
          <a:p>
            <a:pPr>
              <a:defRPr sz="3100">
                <a:solidFill>
                  <a:srgbClr val="212121"/>
                </a:solidFill>
              </a:defRPr>
            </a:pPr>
            <a:r>
              <a:t>Stephen was </a:t>
            </a:r>
            <a:r>
              <a:rPr u="sng"/>
              <a:t>full of faith</a:t>
            </a:r>
            <a:r>
              <a:t>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6:5</a:t>
            </a:r>
            <a:r>
              <a:rPr b="1" sz="2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And the statement found approval with the whole congregation; and they chose </a:t>
            </a:r>
            <a:r>
              <a:rPr b="1" sz="2600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Stephen, a man full of faith and of the Holy Spirit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and Philip, Prochorus, Nicanor, Timon, Parmenas and Nicolas, a proselyte from Antioch.</a:t>
            </a:r>
            <a:endParaRPr b="1" sz="2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defRPr sz="3100">
                <a:solidFill>
                  <a:srgbClr val="212121"/>
                </a:solidFill>
              </a:defRPr>
            </a:pPr>
            <a:r>
              <a:t>The man who does not meet God’s standard cannot be a deacon</a:t>
            </a:r>
          </a:p>
          <a:p>
            <a:pPr>
              <a:defRPr sz="3100">
                <a:solidFill>
                  <a:srgbClr val="212121"/>
                </a:solidFill>
              </a:defRPr>
            </a:pPr>
            <a:r>
              <a:t>For a pure church &amp; effective work we must have qualified men</a:t>
            </a:r>
          </a:p>
        </p:txBody>
      </p:sp>
      <p:sp>
        <p:nvSpPr>
          <p:cNvPr id="200" name="3  &quot;But select from among you, brethren, seven men of good reputation, full of the Spirit and of wisdom, whom we may put in charge of this task."/>
          <p:cNvSpPr/>
          <p:nvPr/>
        </p:nvSpPr>
        <p:spPr>
          <a:xfrm>
            <a:off x="622300" y="1790700"/>
            <a:ext cx="12039600" cy="927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>
                <a:uFill>
                  <a:solidFill>
                    <a:srgbClr val="000000"/>
                  </a:solidFill>
                </a:uFill>
              </a:rPr>
              <a:t>  "But select from among you, brethren, seven men of good reputation, full of the Spirit and of wisdom, whom we may put in charge of this task.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/>
            <a:r>
              <a:t>Deacons</a:t>
            </a:r>
          </a:p>
        </p:txBody>
      </p:sp>
      <p:sp>
        <p:nvSpPr>
          <p:cNvPr id="121" name="N.T. church - a group of men set apart to do a special work…"/>
          <p:cNvSpPr txBox="1"/>
          <p:nvPr>
            <p:ph type="body" idx="1"/>
          </p:nvPr>
        </p:nvSpPr>
        <p:spPr>
          <a:xfrm>
            <a:off x="419100" y="2197100"/>
            <a:ext cx="12153900" cy="7112000"/>
          </a:xfrm>
          <a:prstGeom prst="rect">
            <a:avLst/>
          </a:prstGeom>
          <a:solidFill>
            <a:srgbClr val="FFFFFF"/>
          </a:solidFill>
        </p:spPr>
        <p:txBody>
          <a:bodyPr lIns="241300" tIns="241300" rIns="241300" bIns="241300" anchor="t"/>
          <a:lstStyle/>
          <a:p>
            <a:pPr marL="408214" indent="-408214">
              <a:spcBef>
                <a:spcPts val="1800"/>
              </a:spcBef>
              <a:defRPr sz="2800"/>
            </a:pPr>
            <a:r>
              <a:rPr b="1" sz="3000"/>
              <a:t>N.T. church - a group of men set apart to do a special work</a:t>
            </a:r>
            <a:endParaRPr b="1" sz="3000"/>
          </a:p>
          <a:p>
            <a:pPr marL="408214" indent="-408214">
              <a:spcBef>
                <a:spcPts val="1800"/>
              </a:spcBef>
              <a:defRPr sz="2800"/>
            </a:pPr>
            <a:r>
              <a:rPr b="1" sz="3000"/>
              <a:t>Mentioned by name in only two passages</a:t>
            </a:r>
            <a:r>
              <a:rPr b="1" sz="30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                                           Phil. 1:1 </a:t>
            </a:r>
            <a:r>
              <a:rPr b="1"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Paul and Timothy, bond-servants of Christ Jesus, to all the saints in Christ Jesus who are in Philippi, including the overseers and </a:t>
            </a:r>
            <a:r>
              <a:rPr b="1" sz="3000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 b="1" sz="30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08214" indent="-408214">
              <a:spcBef>
                <a:spcPts val="1800"/>
              </a:spcBef>
              <a:defRPr sz="2800"/>
            </a:pPr>
            <a:r>
              <a:rPr b="1" sz="30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 1 Tim. 3:8, 12 </a:t>
            </a:r>
            <a:endParaRPr b="1" sz="30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2" marL="0" indent="457200">
              <a:spcBef>
                <a:spcPts val="1800"/>
              </a:spcBef>
              <a:buClrTx/>
              <a:buSzTx/>
              <a:buNone/>
              <a:defRPr sz="2800"/>
            </a:pPr>
            <a:r>
              <a:rPr b="1" sz="30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8 </a:t>
            </a:r>
            <a:r>
              <a:rPr b="1" sz="3000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likewise must be men of dignity, not double-tongued, or addicted to much wine or fond of sordid gain,</a:t>
            </a:r>
            <a:endParaRPr b="1" sz="30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lvl="2" marL="0" indent="457200">
              <a:spcBef>
                <a:spcPts val="1800"/>
              </a:spcBef>
              <a:buClrTx/>
              <a:buSzTx/>
              <a:buNone/>
              <a:defRPr sz="2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12</a:t>
            </a:r>
            <a:r>
              <a:rPr b="1" sz="3000">
                <a:latin typeface="Times"/>
                <a:ea typeface="Times"/>
                <a:cs typeface="Times"/>
                <a:sym typeface="Times"/>
              </a:rPr>
              <a:t> Let </a:t>
            </a:r>
            <a:r>
              <a:rPr b="1" sz="3000" u="sng"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3000">
                <a:latin typeface="Times"/>
                <a:ea typeface="Times"/>
                <a:cs typeface="Times"/>
                <a:sym typeface="Times"/>
              </a:rPr>
              <a:t> be husbands of only one wife, and good managers of their children and their own households.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DDITIONAL FACTS ABOUT THE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300"/>
            </a:lvl1pPr>
          </a:lstStyle>
          <a:p>
            <a:pPr/>
            <a:r>
              <a:t>ADDITIONAL FACTS ABOUT THE WORK</a:t>
            </a:r>
          </a:p>
        </p:txBody>
      </p:sp>
      <p:sp>
        <p:nvSpPr>
          <p:cNvPr id="203" name="Based on the qualifications…"/>
          <p:cNvSpPr txBox="1"/>
          <p:nvPr>
            <p:ph type="body" idx="1"/>
          </p:nvPr>
        </p:nvSpPr>
        <p:spPr>
          <a:xfrm>
            <a:off x="425450" y="1841500"/>
            <a:ext cx="12153900" cy="72644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7600"/>
              </a:spcBef>
              <a:defRPr sz="3100">
                <a:solidFill>
                  <a:srgbClr val="212121"/>
                </a:solidFill>
              </a:defRPr>
            </a:pPr>
            <a:r>
              <a:t>Based on the qualifications</a:t>
            </a:r>
          </a:p>
          <a:p>
            <a:pPr lvl="1" marL="774700">
              <a:spcBef>
                <a:spcPts val="76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 u="sng"/>
              <a:t>Not double-tongued</a:t>
            </a:r>
            <a:r>
              <a:t> - dealing with various people in need</a:t>
            </a:r>
            <a:endParaRPr u="sng"/>
          </a:p>
          <a:p>
            <a:pPr lvl="1" marL="774700">
              <a:spcBef>
                <a:spcPts val="76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 u="sng"/>
              <a:t>Not given to much wine</a:t>
            </a:r>
            <a:r>
              <a:t> - Wine was part of the hospitality</a:t>
            </a:r>
            <a:endParaRPr u="sng"/>
          </a:p>
          <a:p>
            <a:pPr lvl="1" marL="774700">
              <a:spcBef>
                <a:spcPts val="76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 u="sng"/>
              <a:t>Not fond of sordid gain</a:t>
            </a:r>
            <a:r>
              <a:t> - likely to be handling the church's money as they care for the needy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DDITIONAL FACTS ABOUT THE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300"/>
            </a:lvl1pPr>
          </a:lstStyle>
          <a:p>
            <a:pPr/>
            <a:r>
              <a:t>ADDITIONAL FACTS ABOUT THE WORK</a:t>
            </a:r>
          </a:p>
        </p:txBody>
      </p:sp>
      <p:sp>
        <p:nvSpPr>
          <p:cNvPr id="206" name="Not his work to preach, although some did (Philip, Stephen)…"/>
          <p:cNvSpPr txBox="1"/>
          <p:nvPr>
            <p:ph type="body" idx="1"/>
          </p:nvPr>
        </p:nvSpPr>
        <p:spPr>
          <a:xfrm>
            <a:off x="419100" y="2044700"/>
            <a:ext cx="12153900" cy="72644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t>Not his work to preach, although some did (Philip, Stephen)</a:t>
            </a:r>
          </a:p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t>Not to rule or oversee the congregation</a:t>
            </a:r>
          </a:p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t>Not to organize &amp; promote schemes &amp; organizations unknown in the New Testament</a:t>
            </a:r>
          </a:p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t>To attend to the secular necessities of the church</a:t>
            </a:r>
          </a:p>
          <a:p>
            <a:pPr>
              <a:spcBef>
                <a:spcPts val="3500"/>
              </a:spcBef>
              <a:defRPr sz="3100">
                <a:solidFill>
                  <a:srgbClr val="212121"/>
                </a:solidFill>
              </a:defRPr>
            </a:pPr>
            <a:r>
              <a:t>Prime purpose - to care for the sick &amp; needy of the congregation             -  to relieve the elders &amp; preachers from "serving tables" so they may attend to the spiritual needs of the church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DDITIONAL FACTS ABOUT THE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300"/>
            </a:lvl1pPr>
          </a:lstStyle>
          <a:p>
            <a:pPr/>
            <a:r>
              <a:t>ADDITIONAL FACTS ABOUT THE WORK</a:t>
            </a:r>
          </a:p>
        </p:txBody>
      </p:sp>
      <p:sp>
        <p:nvSpPr>
          <p:cNvPr id="209" name="Many other special tasks which need to be performed…"/>
          <p:cNvSpPr txBox="1"/>
          <p:nvPr>
            <p:ph type="body" idx="1"/>
          </p:nvPr>
        </p:nvSpPr>
        <p:spPr>
          <a:xfrm>
            <a:off x="419100" y="2222500"/>
            <a:ext cx="12153900" cy="70866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t>Many other special tasks which need to be performed</a:t>
            </a:r>
          </a:p>
          <a:p>
            <a:pPr lvl="1" marL="774700"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t>The church &amp; the elders need men they can depend to look after many of the affairs of the church</a:t>
            </a:r>
          </a:p>
          <a:p>
            <a:pPr lvl="1" marL="774700"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t>Might include: care of the building, securing supplies for the building &amp; for classes, serving as treasurer, preparation for baptizing, etc.</a:t>
            </a:r>
          </a:p>
          <a:p>
            <a:pPr lvl="1" marL="774700"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t>Specific duties are assigned by the elders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E REWARD OF FAITHFUL SERVICE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300"/>
            </a:lvl1pPr>
          </a:lstStyle>
          <a:p>
            <a:pPr/>
            <a:r>
              <a:t>THE REWARD OF FAITHFUL SERVICE</a:t>
            </a:r>
          </a:p>
        </p:txBody>
      </p:sp>
      <p:sp>
        <p:nvSpPr>
          <p:cNvPr id="212" name="Obtain a high (or good) standing…"/>
          <p:cNvSpPr txBox="1"/>
          <p:nvPr>
            <p:ph type="body" idx="1"/>
          </p:nvPr>
        </p:nvSpPr>
        <p:spPr>
          <a:xfrm>
            <a:off x="425450" y="3111500"/>
            <a:ext cx="12153900" cy="59055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2800"/>
              </a:spcBef>
              <a:defRPr sz="3100">
                <a:solidFill>
                  <a:srgbClr val="212121"/>
                </a:solidFill>
              </a:defRPr>
            </a:pPr>
            <a:r>
              <a:rPr b="1">
                <a:solidFill>
                  <a:srgbClr val="000000"/>
                </a:solidFill>
              </a:rPr>
              <a:t>Obtain a high (or good) standing</a:t>
            </a:r>
            <a:endParaRPr>
              <a:solidFill>
                <a:srgbClr val="000000"/>
              </a:solidFill>
            </a:endParaRPr>
          </a:p>
          <a:p>
            <a:pPr lvl="1" marL="774700">
              <a:spcBef>
                <a:spcPts val="2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In the eyes of the church &amp; with God</a:t>
            </a:r>
            <a:endParaRPr>
              <a:solidFill>
                <a:srgbClr val="000000"/>
              </a:solidFill>
            </a:endParaRPr>
          </a:p>
          <a:p>
            <a:pPr lvl="1" marL="774700">
              <a:spcBef>
                <a:spcPts val="2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A great work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Mt. 20:26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It is not so among you, but whoever wishes to become great among you shall be your servant,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2800"/>
              </a:spcBef>
              <a:defRPr sz="3100">
                <a:solidFill>
                  <a:srgbClr val="212121"/>
                </a:solidFill>
              </a:defRPr>
            </a:pPr>
            <a:r>
              <a:rPr b="1">
                <a:solidFill>
                  <a:srgbClr val="000000"/>
                </a:solidFill>
              </a:rPr>
              <a:t>Confidence in the faith</a:t>
            </a:r>
            <a:endParaRPr>
              <a:solidFill>
                <a:srgbClr val="000000"/>
              </a:solidFill>
            </a:endParaRPr>
          </a:p>
          <a:p>
            <a:pPr lvl="1" marL="774700">
              <a:spcBef>
                <a:spcPts val="2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Grow </a:t>
            </a:r>
            <a:r>
              <a:t>in their faith as a result of the good work they do</a:t>
            </a:r>
          </a:p>
          <a:p>
            <a:pPr lvl="1" marL="774700">
              <a:spcBef>
                <a:spcPts val="2800"/>
              </a:spcBef>
              <a:buChar char="-"/>
              <a:defRPr sz="3100">
                <a:solidFill>
                  <a:srgbClr val="212121"/>
                </a:solidFill>
              </a:defRPr>
            </a:pPr>
            <a:r>
              <a:t>Eternal joys &amp; rewards will be great</a:t>
            </a:r>
          </a:p>
        </p:txBody>
      </p:sp>
      <p:sp>
        <p:nvSpPr>
          <p:cNvPr id="213" name="1 Tim. 3:13  For those who have served well as deacons obtain for themselves a high standing and great confidence in the faith that is in Christ Jesus."/>
          <p:cNvSpPr/>
          <p:nvPr/>
        </p:nvSpPr>
        <p:spPr>
          <a:xfrm>
            <a:off x="622300" y="1981200"/>
            <a:ext cx="12039600" cy="927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1 Tim. 3:13</a:t>
            </a:r>
            <a:r>
              <a:rPr>
                <a:uFill>
                  <a:solidFill>
                    <a:srgbClr val="000000"/>
                  </a:solidFill>
                </a:uFill>
              </a:rPr>
              <a:t>  For those who have served well as deacons obtain for themselves a high standing and great confidence in the faith that is in Christ Jesus.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LECTION &amp; APPOINTMENT OF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3800"/>
            </a:lvl1pPr>
          </a:lstStyle>
          <a:p>
            <a:pPr/>
            <a:r>
              <a:t>SELECTION &amp; APPOINTMENT OF DEACONS</a:t>
            </a:r>
          </a:p>
        </p:txBody>
      </p:sp>
      <p:sp>
        <p:nvSpPr>
          <p:cNvPr id="216" name="No specific procedure set forth in N.T.…"/>
          <p:cNvSpPr txBox="1"/>
          <p:nvPr>
            <p:ph type="body" sz="half" idx="1"/>
          </p:nvPr>
        </p:nvSpPr>
        <p:spPr>
          <a:xfrm>
            <a:off x="457200" y="4673600"/>
            <a:ext cx="8331200" cy="44958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No specific procedure set forth in N.T.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The only example in N.T. </a:t>
            </a:r>
            <a:r>
              <a:rPr b="1" sz="28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</a:t>
            </a:r>
            <a:endParaRPr b="1" sz="28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The group of believers selected from among them men who met the qualifications set forth</a:t>
            </a:r>
          </a:p>
        </p:txBody>
      </p:sp>
      <p:sp>
        <p:nvSpPr>
          <p:cNvPr id="217" name="Acts 6:5, 6"/>
          <p:cNvSpPr/>
          <p:nvPr/>
        </p:nvSpPr>
        <p:spPr>
          <a:xfrm>
            <a:off x="647700" y="1568450"/>
            <a:ext cx="117094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spcBef>
                <a:spcPts val="3200"/>
              </a:spcBef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6:5, 6</a:t>
            </a:r>
          </a:p>
        </p:txBody>
      </p:sp>
      <p:sp>
        <p:nvSpPr>
          <p:cNvPr id="218" name="5   And the statement found approval with the whole congregation; and they chose Stephen, a man full of faith and of the Holy Spirit, and Philip, Prochorus, Nicanor, Timon, Parmenas and Nicolas, a proselyte from Antioch.…"/>
          <p:cNvSpPr/>
          <p:nvPr/>
        </p:nvSpPr>
        <p:spPr>
          <a:xfrm>
            <a:off x="596900" y="2120900"/>
            <a:ext cx="12039600" cy="2324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5  </a:t>
            </a:r>
            <a:r>
              <a:rPr>
                <a:uFill>
                  <a:solidFill>
                    <a:srgbClr val="000000"/>
                  </a:solidFill>
                </a:uFill>
              </a:rPr>
              <a:t> And the statement found approval with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the whole congregation</a:t>
            </a:r>
            <a:r>
              <a:rPr>
                <a:uFill>
                  <a:solidFill>
                    <a:srgbClr val="000000"/>
                  </a:solidFill>
                </a:uFill>
              </a:rPr>
              <a:t>; and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they chose</a:t>
            </a:r>
            <a:r>
              <a:rPr>
                <a:uFill>
                  <a:solidFill>
                    <a:srgbClr val="000000"/>
                  </a:solidFill>
                </a:uFill>
              </a:rPr>
              <a:t> Stephen, a man full of faith and of the Holy Spirit, and Philip, Prochorus, Nicanor, Timon, Parmenas and Nicolas, a proselyte from Antioch.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6   </a:t>
            </a:r>
            <a:r>
              <a:rPr>
                <a:uFill>
                  <a:solidFill>
                    <a:srgbClr val="000000"/>
                  </a:solidFill>
                </a:uFill>
              </a:rPr>
              <a:t>And these they brought before the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apostles</a:t>
            </a:r>
            <a:r>
              <a:rPr>
                <a:uFill>
                  <a:solidFill>
                    <a:srgbClr val="000000"/>
                  </a:solidFill>
                </a:uFill>
              </a:rPr>
              <a:t>; and after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praying</a:t>
            </a:r>
            <a:r>
              <a:rPr>
                <a:uFill>
                  <a:solidFill>
                    <a:srgbClr val="000000"/>
                  </a:solidFill>
                </a:uFill>
              </a:rPr>
              <a:t>, they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laid their hands on them</a:t>
            </a:r>
            <a:r>
              <a:rPr>
                <a:uFill>
                  <a:solidFill>
                    <a:srgbClr val="000000"/>
                  </a:solidFill>
                </a:uFill>
              </a:rPr>
              <a:t>.</a:t>
            </a:r>
          </a:p>
        </p:txBody>
      </p:sp>
      <p:pic>
        <p:nvPicPr>
          <p:cNvPr id="21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rcRect l="1904" t="0" r="634" b="1015"/>
          <a:stretch>
            <a:fillRect/>
          </a:stretch>
        </p:blipFill>
        <p:spPr>
          <a:xfrm>
            <a:off x="8851900" y="4673600"/>
            <a:ext cx="38989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ONCLUSION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3800"/>
            </a:lvl1pPr>
          </a:lstStyle>
          <a:p>
            <a:pPr/>
            <a:r>
              <a:t>CONCLUSION</a:t>
            </a:r>
          </a:p>
        </p:txBody>
      </p:sp>
      <p:sp>
        <p:nvSpPr>
          <p:cNvPr id="222" name="Many things for the welfare of a church need to be done…"/>
          <p:cNvSpPr txBox="1"/>
          <p:nvPr>
            <p:ph type="body" idx="1"/>
          </p:nvPr>
        </p:nvSpPr>
        <p:spPr>
          <a:xfrm>
            <a:off x="425450" y="1739900"/>
            <a:ext cx="12153900" cy="74168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Many things for the welfare of a church need to be done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Wise elders assign these tasks to qualified men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This leaves the elders free to tend, feed &amp; watch the flock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Sometimes preachers spend their time doing deacon work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Men who cannot preach are robbed of opportunities to serve &amp; grow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God's plan for church organization is best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3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Let us follow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uties of Church To The Deacon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3800"/>
            </a:lvl1pPr>
          </a:lstStyle>
          <a:p>
            <a:pPr/>
            <a:r>
              <a:t>Duties of Church To The Deacons</a:t>
            </a:r>
          </a:p>
        </p:txBody>
      </p:sp>
      <p:sp>
        <p:nvSpPr>
          <p:cNvPr id="225" name="Recognize as qualified &amp; faithful &amp; willing servants…"/>
          <p:cNvSpPr txBox="1"/>
          <p:nvPr>
            <p:ph type="body" idx="1"/>
          </p:nvPr>
        </p:nvSpPr>
        <p:spPr>
          <a:xfrm>
            <a:off x="419100" y="1892300"/>
            <a:ext cx="12153900" cy="74168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Recognize as qualified &amp; faithful &amp; willing servants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See as good examples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Esteem for their work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Cooperate with them to fullest of our ability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Give appreciation &amp; thanks for their labor &amp; time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800"/>
              </a:spcBef>
              <a:defRPr sz="3100">
                <a:solidFill>
                  <a:srgbClr val="212121"/>
                </a:solidFill>
              </a:defRPr>
            </a:pPr>
            <a:r>
              <a:rPr>
                <a:solidFill>
                  <a:srgbClr val="000000"/>
                </a:solidFill>
              </a:rPr>
              <a:t>Show love for our elders &amp; deacons</a:t>
            </a:r>
          </a:p>
        </p:txBody>
      </p:sp>
      <p:pic>
        <p:nvPicPr>
          <p:cNvPr id="22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468" y="3027589"/>
            <a:ext cx="4368801" cy="284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I. THE MEANING OF THE WORD DEAC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I. THE MEANING OF THE WORD DEACON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acon - diakono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/>
            <a:r>
              <a:t>Deacon - </a:t>
            </a:r>
            <a:r>
              <a:rPr i="1" sz="6000">
                <a:latin typeface="Palatino"/>
                <a:ea typeface="Palatino"/>
                <a:cs typeface="Palatino"/>
                <a:sym typeface="Palatino"/>
              </a:rPr>
              <a:t>diakonos</a:t>
            </a:r>
          </a:p>
        </p:txBody>
      </p:sp>
      <p:sp>
        <p:nvSpPr>
          <p:cNvPr id="126" name="BAG - servant, helper, or minister…"/>
          <p:cNvSpPr txBox="1"/>
          <p:nvPr>
            <p:ph type="body" idx="1"/>
          </p:nvPr>
        </p:nvSpPr>
        <p:spPr>
          <a:xfrm>
            <a:off x="419100" y="1816100"/>
            <a:ext cx="12153900" cy="74930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 b="1"/>
              <a:t>BAG</a:t>
            </a:r>
            <a:r>
              <a:t> - servant, helper, or minister  </a:t>
            </a:r>
          </a:p>
          <a:p>
            <a:pPr marL="295275" indent="-295275"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 b="1"/>
              <a:t>Thayer</a:t>
            </a:r>
            <a:r>
              <a:t> - one who executes the commands of another, especially of a minister; a servant, attendant, minister</a:t>
            </a:r>
          </a:p>
          <a:p>
            <a:pPr marL="295275" indent="-295275"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 b="1"/>
              <a:t>Vine</a:t>
            </a:r>
            <a:r>
              <a:t> - generally speaking, to be distinguished from </a:t>
            </a:r>
            <a:r>
              <a:rPr i="1"/>
              <a:t>doulos</a:t>
            </a:r>
            <a:r>
              <a:t>, a bondservant, slave; </a:t>
            </a:r>
            <a:r>
              <a:rPr i="1"/>
              <a:t>diakonos</a:t>
            </a:r>
            <a:r>
              <a:t> views a servant in relationship to his work; </a:t>
            </a:r>
            <a:r>
              <a:rPr i="1"/>
              <a:t>doulos</a:t>
            </a:r>
            <a:r>
              <a:t> views him in relationship to his master.</a:t>
            </a:r>
          </a:p>
          <a:p>
            <a:pPr marL="295275" indent="-295275">
              <a:spcBef>
                <a:spcPts val="5400"/>
              </a:spcBef>
              <a:defRPr sz="3100">
                <a:solidFill>
                  <a:srgbClr val="212121"/>
                </a:solidFill>
              </a:defRPr>
            </a:pPr>
            <a:r>
              <a:rPr b="1"/>
              <a:t>The New International Dictionary of the Christian Church</a:t>
            </a:r>
            <a:r>
              <a:t>: means 'servant,' with an emphasis on usefulness rather than inferiority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hecker dir="horz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eacon - diakonos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/>
            <a:r>
              <a:t>Deacon - </a:t>
            </a:r>
            <a:r>
              <a:rPr i="1" sz="6000">
                <a:latin typeface="Palatino"/>
                <a:ea typeface="Palatino"/>
                <a:cs typeface="Palatino"/>
                <a:sym typeface="Palatino"/>
              </a:rPr>
              <a:t>diakonos</a:t>
            </a:r>
          </a:p>
        </p:txBody>
      </p:sp>
      <p:sp>
        <p:nvSpPr>
          <p:cNvPr id="129" name="Special sense - a particular class of servants - deacons…"/>
          <p:cNvSpPr txBox="1"/>
          <p:nvPr>
            <p:ph type="body" idx="1"/>
          </p:nvPr>
        </p:nvSpPr>
        <p:spPr>
          <a:xfrm>
            <a:off x="419100" y="1816100"/>
            <a:ext cx="12153900" cy="74930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>
              <a:spcBef>
                <a:spcPts val="800"/>
              </a:spcBef>
              <a:defRPr sz="3100"/>
            </a:pPr>
            <a:r>
              <a:rPr b="1"/>
              <a:t>Special sense - a particular class of servants - deacons</a:t>
            </a:r>
            <a:r>
              <a:t> </a:t>
            </a:r>
          </a:p>
          <a:p>
            <a:pPr marL="0" indent="0">
              <a:spcBef>
                <a:spcPts val="2300"/>
              </a:spcBef>
              <a:buSzTx/>
              <a:buNone/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Phil. 1:1 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Paul and Timothy, bond-servants of Christ Jesus, to all the saints in Christ Jesus who are in Philippi, including the </a:t>
            </a:r>
            <a:r>
              <a:rPr b="1" sz="2600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overseers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and </a:t>
            </a:r>
            <a:r>
              <a:rPr b="1" sz="2600" u="sng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1" sz="2600">
              <a:solidFill>
                <a:srgbClr val="FF26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indent="0">
              <a:spcBef>
                <a:spcPts val="3300"/>
              </a:spcBef>
              <a:buSzTx/>
              <a:buNone/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1 Tim. 3:8, 12                                                                                                                 </a:t>
            </a:r>
            <a:r>
              <a:rPr b="1" sz="26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8</a:t>
            </a:r>
            <a:r>
              <a:rPr b="1"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b="1"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likewise must be men of dignity, not double-tongued, or addicted to much wine or fond of sordid gain,                                                                             </a:t>
            </a:r>
            <a:r>
              <a:rPr b="1" sz="26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12</a:t>
            </a:r>
            <a:r>
              <a:rPr b="1"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 Let </a:t>
            </a:r>
            <a:r>
              <a:rPr b="1" sz="2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deacons</a:t>
            </a:r>
            <a:r>
              <a:rPr b="1" sz="2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be husbands of only one wife, and good managers of their children and their own households.</a:t>
            </a:r>
          </a:p>
          <a:p>
            <a:pPr>
              <a:spcBef>
                <a:spcPts val="1900"/>
              </a:spcBef>
              <a:defRPr b="1" sz="3100"/>
            </a:pPr>
            <a:r>
              <a:t>A deacon is an qualified &amp; authorized servant.</a:t>
            </a:r>
          </a:p>
          <a:p>
            <a:pPr>
              <a:spcBef>
                <a:spcPts val="1900"/>
              </a:spcBef>
              <a:defRPr b="1" sz="3100"/>
            </a:pPr>
            <a:r>
              <a:t>Other Christians may do similar work.</a:t>
            </a:r>
          </a:p>
          <a:p>
            <a:pPr>
              <a:spcBef>
                <a:spcPts val="1900"/>
              </a:spcBef>
              <a:defRPr b="1" sz="3100"/>
            </a:pPr>
            <a:r>
              <a:t>A deacon does the work with special authority.</a:t>
            </a:r>
          </a:p>
          <a:p>
            <a:pPr>
              <a:spcBef>
                <a:spcPts val="1900"/>
              </a:spcBef>
              <a:defRPr b="1" sz="3100"/>
            </a:pPr>
            <a:r>
              <a:t>The office (work) of deacons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arliest Account of Their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Earliest Account of Their Work</a:t>
            </a:r>
          </a:p>
        </p:txBody>
      </p:sp>
      <p:sp>
        <p:nvSpPr>
          <p:cNvPr id="132" name="Acts 6:1-6"/>
          <p:cNvSpPr/>
          <p:nvPr/>
        </p:nvSpPr>
        <p:spPr>
          <a:xfrm>
            <a:off x="647700" y="1568450"/>
            <a:ext cx="117094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spcBef>
                <a:spcPts val="3200"/>
              </a:spcBef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6:1-6</a:t>
            </a:r>
          </a:p>
        </p:txBody>
      </p:sp>
      <p:sp>
        <p:nvSpPr>
          <p:cNvPr id="133" name="1   Now at this time while the disciples were increasing in number, a complaint arose on the part of the Hellenistic Jews against the native Hebrews, because their widows were being overlooked in the daily serving of food."/>
          <p:cNvSpPr/>
          <p:nvPr/>
        </p:nvSpPr>
        <p:spPr>
          <a:xfrm>
            <a:off x="596900" y="2120900"/>
            <a:ext cx="12039600" cy="133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1</a:t>
            </a:r>
            <a:r>
              <a:rPr>
                <a:uFill>
                  <a:solidFill>
                    <a:srgbClr val="000000"/>
                  </a:solidFill>
                </a:uFill>
              </a:rPr>
              <a:t>   Now at this time while the disciples were increasing in number, a complaint arose on the part of the Hellenistic Jews against the native Hebrews, because their widows were being overlooked in the daily serving of food.</a:t>
            </a:r>
          </a:p>
        </p:txBody>
      </p:sp>
      <p:pic>
        <p:nvPicPr>
          <p:cNvPr id="13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2353" y="3860800"/>
            <a:ext cx="7048501" cy="519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arliest Account of Their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Earliest Account of Their Work</a:t>
            </a:r>
          </a:p>
        </p:txBody>
      </p:sp>
      <p:sp>
        <p:nvSpPr>
          <p:cNvPr id="137" name="Apostles needed to devote their time to teaching…"/>
          <p:cNvSpPr txBox="1"/>
          <p:nvPr>
            <p:ph type="body" sz="half" idx="1"/>
          </p:nvPr>
        </p:nvSpPr>
        <p:spPr>
          <a:xfrm>
            <a:off x="647700" y="6146800"/>
            <a:ext cx="11925300" cy="31623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Apostles needed to devote their time to teaching  </a:t>
            </a:r>
            <a:endParaRPr b="1"/>
          </a:p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Seven men appointed to care for the material needs</a:t>
            </a:r>
          </a:p>
        </p:txBody>
      </p:sp>
      <p:sp>
        <p:nvSpPr>
          <p:cNvPr id="138" name="Acts 6:1-6"/>
          <p:cNvSpPr/>
          <p:nvPr/>
        </p:nvSpPr>
        <p:spPr>
          <a:xfrm>
            <a:off x="647700" y="1568450"/>
            <a:ext cx="117094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spcBef>
                <a:spcPts val="3200"/>
              </a:spcBef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6:1-6</a:t>
            </a:r>
          </a:p>
        </p:txBody>
      </p:sp>
      <p:pic>
        <p:nvPicPr>
          <p:cNvPr id="13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6523" y="2264033"/>
            <a:ext cx="4622801" cy="3418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2   And the twelve summoned the congregation of the disciples and said, &quot;It is not desirable for us to neglect the word of God in order to serve tables.…"/>
          <p:cNvSpPr/>
          <p:nvPr/>
        </p:nvSpPr>
        <p:spPr>
          <a:xfrm>
            <a:off x="596900" y="2120900"/>
            <a:ext cx="7696200" cy="3721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2</a:t>
            </a:r>
            <a:r>
              <a:rPr>
                <a:uFill>
                  <a:solidFill>
                    <a:srgbClr val="000000"/>
                  </a:solidFill>
                </a:uFill>
              </a:rPr>
              <a:t>   And the twelve summoned the congregation of the disciples and said, "It is not desirable for us to neglect the word of God in order to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serve</a:t>
            </a:r>
            <a:r>
              <a:rPr>
                <a:uFill>
                  <a:solidFill>
                    <a:srgbClr val="000000"/>
                  </a:solidFill>
                </a:uFill>
              </a:rPr>
              <a:t> tables.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>
                <a:uFill>
                  <a:solidFill>
                    <a:srgbClr val="000000"/>
                  </a:solidFill>
                </a:uFill>
              </a:rPr>
              <a:t>  "But select from among you, brethren, seven men of good reputation, full of the Spirit and of wisdom, whom we may put in charge of this task.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4</a:t>
            </a:r>
            <a:r>
              <a:rPr>
                <a:uFill>
                  <a:solidFill>
                    <a:srgbClr val="000000"/>
                  </a:solidFill>
                </a:uFill>
              </a:rPr>
              <a:t>  "But we will devote ourselves to prayer, and to the ministry of the word."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arliest Account of Their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Earliest Account of Their Work</a:t>
            </a:r>
          </a:p>
        </p:txBody>
      </p:sp>
      <p:sp>
        <p:nvSpPr>
          <p:cNvPr id="143" name="Congregation to select men to take care of this need…"/>
          <p:cNvSpPr txBox="1"/>
          <p:nvPr>
            <p:ph type="body" sz="half" idx="1"/>
          </p:nvPr>
        </p:nvSpPr>
        <p:spPr>
          <a:xfrm>
            <a:off x="647700" y="6146800"/>
            <a:ext cx="11925300" cy="31623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Congregation to select men to take care of this need  </a:t>
            </a:r>
            <a:endParaRPr b="1"/>
          </a:p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Apostles nor elders can do all that needs to be done</a:t>
            </a:r>
            <a:endParaRPr b="1"/>
          </a:p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They need helpers - Moses &amp; Jethro</a:t>
            </a:r>
            <a:r>
              <a:t> 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Ex. 18:14-26 </a:t>
            </a:r>
          </a:p>
        </p:txBody>
      </p:sp>
      <p:sp>
        <p:nvSpPr>
          <p:cNvPr id="144" name="Acts 6:1-6"/>
          <p:cNvSpPr/>
          <p:nvPr/>
        </p:nvSpPr>
        <p:spPr>
          <a:xfrm>
            <a:off x="647700" y="1568450"/>
            <a:ext cx="117094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spcBef>
                <a:spcPts val="3200"/>
              </a:spcBef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6:1-6</a:t>
            </a:r>
          </a:p>
        </p:txBody>
      </p:sp>
      <p:pic>
        <p:nvPicPr>
          <p:cNvPr id="14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6523" y="2264033"/>
            <a:ext cx="4622801" cy="341807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2   And the twelve summoned the congregation of the disciples and said, &quot;It is not desirable for us to neglect the word of God in order to serve tables.…"/>
          <p:cNvSpPr/>
          <p:nvPr/>
        </p:nvSpPr>
        <p:spPr>
          <a:xfrm>
            <a:off x="596900" y="2120900"/>
            <a:ext cx="7696200" cy="3721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2</a:t>
            </a:r>
            <a:r>
              <a:rPr>
                <a:uFill>
                  <a:solidFill>
                    <a:srgbClr val="000000"/>
                  </a:solidFill>
                </a:uFill>
              </a:rPr>
              <a:t>   And the twelve summoned the congregation of the disciples and said, "It is not desirable for us to neglect the word of God in order to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serve</a:t>
            </a:r>
            <a:r>
              <a:rPr>
                <a:uFill>
                  <a:solidFill>
                    <a:srgbClr val="000000"/>
                  </a:solidFill>
                </a:uFill>
              </a:rPr>
              <a:t> tables.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>
                <a:uFill>
                  <a:solidFill>
                    <a:srgbClr val="000000"/>
                  </a:solidFill>
                </a:uFill>
              </a:rPr>
              <a:t>  "But select from among you, brethren, seven men of good reputation, full of the Spirit and of wisdom, whom we may put in charge of this task.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4</a:t>
            </a:r>
            <a:r>
              <a:rPr>
                <a:uFill>
                  <a:solidFill>
                    <a:srgbClr val="000000"/>
                  </a:solidFill>
                </a:uFill>
              </a:rPr>
              <a:t>  "But we will devote ourselves to prayer, and to the ministry of the word."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arliest Account of Their Work"/>
          <p:cNvSpPr txBox="1"/>
          <p:nvPr>
            <p:ph type="title"/>
          </p:nvPr>
        </p:nvSpPr>
        <p:spPr>
          <a:xfrm>
            <a:off x="1016000" y="546100"/>
            <a:ext cx="109728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900"/>
            </a:lvl1pPr>
          </a:lstStyle>
          <a:p>
            <a:pPr/>
            <a:r>
              <a:t>Earliest Account of Their Work</a:t>
            </a:r>
          </a:p>
        </p:txBody>
      </p:sp>
      <p:sp>
        <p:nvSpPr>
          <p:cNvPr id="149" name="Noun diakonos - not used in this text…"/>
          <p:cNvSpPr txBox="1"/>
          <p:nvPr>
            <p:ph type="body" sz="half" idx="1"/>
          </p:nvPr>
        </p:nvSpPr>
        <p:spPr>
          <a:xfrm>
            <a:off x="647700" y="6146800"/>
            <a:ext cx="11925300" cy="3162300"/>
          </a:xfrm>
          <a:prstGeom prst="rect">
            <a:avLst/>
          </a:prstGeom>
          <a:solidFill>
            <a:srgbClr val="FFFFFF"/>
          </a:solidFill>
        </p:spPr>
        <p:txBody>
          <a:bodyPr lIns="330200" tIns="330200" rIns="330200" bIns="330200" anchor="t"/>
          <a:lstStyle/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Noun </a:t>
            </a:r>
            <a:r>
              <a:rPr b="1" i="1"/>
              <a:t>diakonos</a:t>
            </a:r>
            <a:r>
              <a:rPr b="1"/>
              <a:t> - not used in this text</a:t>
            </a:r>
            <a:endParaRPr b="1"/>
          </a:p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Related noun, </a:t>
            </a:r>
            <a:r>
              <a:rPr b="1" i="1"/>
              <a:t>diakonia</a:t>
            </a:r>
            <a:r>
              <a:rPr b="1"/>
              <a:t>, is used </a:t>
            </a:r>
            <a:r>
              <a:rPr b="1" sz="28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vs. 1</a:t>
            </a:r>
            <a:endParaRPr b="1"/>
          </a:p>
          <a:p>
            <a:pPr marL="295275" indent="-295275">
              <a:spcBef>
                <a:spcPts val="3200"/>
              </a:spcBef>
              <a:defRPr sz="3100"/>
            </a:pPr>
            <a:r>
              <a:rPr b="1"/>
              <a:t>The verb </a:t>
            </a:r>
            <a:r>
              <a:rPr b="1" i="1"/>
              <a:t>diakoneō</a:t>
            </a:r>
            <a:r>
              <a:rPr b="1"/>
              <a:t>, to serve </a:t>
            </a:r>
            <a:r>
              <a:rPr b="1" sz="28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vs. 2</a:t>
            </a: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150" name="Acts 6:1-6"/>
          <p:cNvSpPr/>
          <p:nvPr/>
        </p:nvSpPr>
        <p:spPr>
          <a:xfrm>
            <a:off x="647700" y="1568450"/>
            <a:ext cx="117094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spcBef>
                <a:spcPts val="3200"/>
              </a:spcBef>
              <a:defRPr sz="3100"/>
            </a:pPr>
            <a:r>
              <a:rPr b="1" sz="2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Acts 6:1-6</a:t>
            </a:r>
          </a:p>
        </p:txBody>
      </p:sp>
      <p:sp>
        <p:nvSpPr>
          <p:cNvPr id="151" name="1   Now at this time while the disciples were increasing in number, a complaint arose on the part of the Hellenistic Jews against the native Hebrews, because their widows were being overlooked in the daily serving of food.…"/>
          <p:cNvSpPr/>
          <p:nvPr/>
        </p:nvSpPr>
        <p:spPr>
          <a:xfrm>
            <a:off x="596900" y="2120900"/>
            <a:ext cx="7696200" cy="3543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1</a:t>
            </a:r>
            <a:r>
              <a:rPr>
                <a:uFill>
                  <a:solidFill>
                    <a:srgbClr val="000000"/>
                  </a:solidFill>
                </a:uFill>
              </a:rPr>
              <a:t>   Now at this time while the disciples were increasing in number, a complaint arose on the part of the Hellenistic Jews against the native Hebrews, because their widows were being overlooked in the daily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serving</a:t>
            </a:r>
            <a:r>
              <a:rPr>
                <a:uFill>
                  <a:solidFill>
                    <a:srgbClr val="000000"/>
                  </a:solidFill>
                </a:uFill>
              </a:rPr>
              <a:t> of food. 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418084" indent="-418084" algn="l" defTabSz="457200">
              <a:spcBef>
                <a:spcPts val="1400"/>
              </a:spcBef>
              <a:buClrTx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</a:rPr>
              <a:t>2</a:t>
            </a:r>
            <a:r>
              <a:rPr>
                <a:uFill>
                  <a:solidFill>
                    <a:srgbClr val="000000"/>
                  </a:solidFill>
                </a:uFill>
              </a:rPr>
              <a:t>   And the twelve summoned the congregation of the disciples and said, "It is not desirable for us to neglect the word of God in order to 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serve</a:t>
            </a:r>
            <a:r>
              <a:rPr>
                <a:uFill>
                  <a:solidFill>
                    <a:srgbClr val="000000"/>
                  </a:solidFill>
                </a:uFill>
              </a:rPr>
              <a:t> tables.</a:t>
            </a:r>
          </a:p>
        </p:txBody>
      </p:sp>
      <p:pic>
        <p:nvPicPr>
          <p:cNvPr id="15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2117969"/>
            <a:ext cx="4546600" cy="2098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