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p:cNvGrpSpPr/>
          <p:nvPr/>
        </p:nvGrpSpPr>
        <p:grpSpPr>
          <a:xfrm>
            <a:off x="1485900" y="4838700"/>
            <a:ext cx="10033000" cy="88901"/>
            <a:chOff x="0" y="0"/>
            <a:chExt cx="10033000" cy="88900"/>
          </a:xfrm>
        </p:grpSpPr>
        <p:pic>
          <p:nvPicPr>
            <p:cNvPr id="12" name="typesetflourish_shape_big.pdf" descr="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descr="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descr="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Title Text"/>
          <p:cNvSpPr txBox="1"/>
          <p:nvPr>
            <p:ph type="title"/>
          </p:nvPr>
        </p:nvSpPr>
        <p:spPr>
          <a:xfrm>
            <a:off x="1117600" y="2209800"/>
            <a:ext cx="10769600" cy="2540000"/>
          </a:xfrm>
          <a:prstGeom prst="rect">
            <a:avLst/>
          </a:prstGeom>
        </p:spPr>
        <p:txBody>
          <a:bodyPr anchor="b"/>
          <a:lstStyle/>
          <a:p>
            <a:pPr/>
            <a:r>
              <a:t>Title Text</a:t>
            </a:r>
          </a:p>
        </p:txBody>
      </p:sp>
      <p:sp>
        <p:nvSpPr>
          <p:cNvPr id="17" name="Body Level One…"/>
          <p:cNvSpPr txBox="1"/>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Johnny Appleseed"/>
          <p:cNvSpPr txBox="1"/>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8" name="“Type a quote here.”"/>
          <p:cNvSpPr txBox="1"/>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lide Number"/>
          <p:cNvSpPr txBox="1"/>
          <p:nvPr>
            <p:ph type="sldNum" sz="quarter" idx="2"/>
          </p:nvPr>
        </p:nvSpPr>
        <p:spPr>
          <a:xfrm>
            <a:off x="6366789" y="9245599"/>
            <a:ext cx="283922" cy="3810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p:cNvGrpSpPr/>
          <p:nvPr/>
        </p:nvGrpSpPr>
        <p:grpSpPr>
          <a:xfrm>
            <a:off x="1485900" y="2070100"/>
            <a:ext cx="10033000" cy="88901"/>
            <a:chOff x="0" y="0"/>
            <a:chExt cx="10033000" cy="88900"/>
          </a:xfrm>
        </p:grpSpPr>
        <p:pic>
          <p:nvPicPr>
            <p:cNvPr id="25" name="typesetflourish_shape_big.pdf" descr="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descr="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descr="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Image"/>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Title Text"/>
          <p:cNvSpPr txBox="1"/>
          <p:nvPr>
            <p:ph type="title"/>
          </p:nvPr>
        </p:nvSpPr>
        <p:spPr>
          <a:xfrm>
            <a:off x="1117600" y="838200"/>
            <a:ext cx="10769600" cy="1143000"/>
          </a:xfrm>
          <a:prstGeom prst="rect">
            <a:avLst/>
          </a:prstGeom>
        </p:spPr>
        <p:txBody>
          <a:bodyPr/>
          <a:lstStyle/>
          <a:p>
            <a:pPr/>
            <a:r>
              <a:t>Title Text</a:t>
            </a:r>
          </a:p>
        </p:txBody>
      </p:sp>
      <p:sp>
        <p:nvSpPr>
          <p:cNvPr id="31" name="Body Level One…"/>
          <p:cNvSpPr txBox="1"/>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Title Text"/>
          <p:cNvSpPr txBox="1"/>
          <p:nvPr>
            <p:ph type="title"/>
          </p:nvPr>
        </p:nvSpPr>
        <p:spPr>
          <a:xfrm>
            <a:off x="1117600" y="3606800"/>
            <a:ext cx="10769600" cy="2540000"/>
          </a:xfrm>
          <a:prstGeom prst="rect">
            <a:avLst/>
          </a:prstGeom>
        </p:spPr>
        <p:txBody>
          <a:bodyPr/>
          <a:lstStyle/>
          <a:p>
            <a:pPr/>
            <a:r>
              <a:t>Title Text</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p:cNvGrpSpPr/>
          <p:nvPr/>
        </p:nvGrpSpPr>
        <p:grpSpPr>
          <a:xfrm>
            <a:off x="1638300" y="4889500"/>
            <a:ext cx="4368801" cy="88901"/>
            <a:chOff x="0" y="0"/>
            <a:chExt cx="4368800" cy="88900"/>
          </a:xfrm>
        </p:grpSpPr>
        <p:pic>
          <p:nvPicPr>
            <p:cNvPr id="47" name="typesetflourish_shape_big.pdf" descr="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descr="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descr="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Image"/>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Title Text"/>
          <p:cNvSpPr txBox="1"/>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Body Level One…"/>
          <p:cNvSpPr txBox="1"/>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1" name="Title Text"/>
          <p:cNvSpPr txBox="1"/>
          <p:nvPr>
            <p:ph type="title"/>
          </p:nvPr>
        </p:nvSpPr>
        <p:spPr>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9" name="Line"/>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Image"/>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Title Text"/>
          <p:cNvSpPr txBox="1"/>
          <p:nvPr>
            <p:ph type="title"/>
          </p:nvPr>
        </p:nvSpPr>
        <p:spPr>
          <a:prstGeom prst="rect">
            <a:avLst/>
          </a:prstGeom>
        </p:spPr>
        <p:txBody>
          <a:bodyPr/>
          <a:lstStyle/>
          <a:p>
            <a:pPr/>
            <a:r>
              <a:t>Title Text</a:t>
            </a:r>
          </a:p>
        </p:txBody>
      </p:sp>
      <p:sp>
        <p:nvSpPr>
          <p:cNvPr id="81" name="Body Level One…"/>
          <p:cNvSpPr txBox="1"/>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Body Level One…"/>
          <p:cNvSpPr txBox="1"/>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Image"/>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Image"/>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Image"/>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lide Number"/>
          <p:cNvSpPr txBox="1"/>
          <p:nvPr>
            <p:ph type="sldNum" sz="quarter" idx="2"/>
          </p:nvPr>
        </p:nvSpPr>
        <p:spPr>
          <a:xfrm>
            <a:off x="6366789" y="9245599"/>
            <a:ext cx="283922" cy="381001"/>
          </a:xfrm>
          <a:prstGeom prst="rect">
            <a:avLst/>
          </a:prstGeom>
          <a:noFill/>
        </p:spPr>
        <p:txBody>
          <a:bodyPr anchor="b"/>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Title Text"/>
          <p:cNvSpPr txBox="1"/>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tif"/><Relationship Id="rId4" Type="http://schemas.openxmlformats.org/officeDocument/2006/relationships/image" Target="../media/image6.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7.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Overcoming Impatience"/>
          <p:cNvSpPr txBox="1"/>
          <p:nvPr>
            <p:ph type="ctrTitle"/>
          </p:nvPr>
        </p:nvSpPr>
        <p:spPr>
          <a:prstGeom prst="rect">
            <a:avLst/>
          </a:prstGeom>
        </p:spPr>
        <p:txBody>
          <a:bodyPr/>
          <a:lstStyle/>
          <a:p>
            <a:pPr/>
            <a:r>
              <a:t>Overcoming Impatience</a:t>
            </a:r>
          </a:p>
        </p:txBody>
      </p:sp>
      <p:sp>
        <p:nvSpPr>
          <p:cNvPr id="134"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Christ is patient"/>
          <p:cNvSpPr txBox="1"/>
          <p:nvPr>
            <p:ph type="title"/>
          </p:nvPr>
        </p:nvSpPr>
        <p:spPr>
          <a:prstGeom prst="rect">
            <a:avLst/>
          </a:prstGeom>
        </p:spPr>
        <p:txBody>
          <a:bodyPr/>
          <a:lstStyle>
            <a:lvl1pPr defTabSz="537463">
              <a:defRPr cap="none" sz="6440"/>
            </a:lvl1pPr>
          </a:lstStyle>
          <a:p>
            <a:pPr/>
            <a:r>
              <a:t>Christ is patient</a:t>
            </a:r>
          </a:p>
        </p:txBody>
      </p:sp>
      <p:sp>
        <p:nvSpPr>
          <p:cNvPr id="160" name="Heb. 12:1, 2 Therefore, since we have so great a cloud of witnesses surrounding us, let us also lay aside every encumbrance, and the sin which so easily entangles us, and let us run with endurance the race that is set before us, fixing our eyes on Jesus, the author and perfecter of faith, who for the joy set before Him endured the cross, despising the shame, and has sat down at the right hand of the throne of God.…"/>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Heb. 12:1, 2</a:t>
            </a:r>
            <a:r>
              <a:t> Therefore, since we have so great a cloud of witnesses surrounding us, let us also lay aside every encumbrance, and the sin which so easily entangles us, and let us </a:t>
            </a:r>
            <a:r>
              <a:rPr u="sng"/>
              <a:t>run with endurance the race</a:t>
            </a:r>
            <a:r>
              <a:t> that is set before us, fixing our eyes on Jesus, the author and perfecter of faith, who for the joy set before Him </a:t>
            </a:r>
            <a:r>
              <a:rPr u="sng"/>
              <a:t>endured the cross</a:t>
            </a:r>
            <a:r>
              <a:t>, despising the shame, and has sat down at the right hand of the throne of God.</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2 Thess. 3:5</a:t>
            </a:r>
            <a:r>
              <a:t> And may the Lord direct your hearts into the love of God and into the </a:t>
            </a:r>
            <a:r>
              <a:rPr u="sng"/>
              <a:t>steadfastness of Christ</a:t>
            </a:r>
            <a:r>
              <a:t>.</a:t>
            </a:r>
          </a:p>
          <a:p>
            <a:pPr marL="444500" indent="-444500">
              <a:lnSpc>
                <a:spcPct val="100000"/>
              </a:lnSpc>
              <a:spcBef>
                <a:spcPts val="2100"/>
              </a:spcBef>
              <a:buBlip>
                <a:blip r:embed="rId2"/>
              </a:buBlip>
              <a:defRPr sz="3200"/>
            </a:pPr>
            <a:r>
              <a:t>The patience Christ shown in His trials </a:t>
            </a:r>
          </a:p>
          <a:p>
            <a:pPr marL="444500" indent="-444500">
              <a:lnSpc>
                <a:spcPct val="100000"/>
              </a:lnSpc>
              <a:spcBef>
                <a:spcPts val="2100"/>
              </a:spcBef>
              <a:buBlip>
                <a:blip r:embed="rId2"/>
              </a:buBlip>
              <a:defRPr sz="3200"/>
            </a:pPr>
            <a:r>
              <a:t>Patient with slow-to-learn-&amp;-believe disciples</a:t>
            </a:r>
            <a:r>
              <a:rPr b="1">
                <a:solidFill>
                  <a:schemeClr val="accent5">
                    <a:satOff val="14285"/>
                    <a:lumOff val="-13364"/>
                  </a:schemeClr>
                </a:solidFill>
                <a:latin typeface="Times"/>
                <a:ea typeface="Times"/>
                <a:cs typeface="Times"/>
                <a:sym typeface="Times"/>
              </a:rPr>
              <a:t> Jn. 14:8, 9 </a:t>
            </a:r>
          </a:p>
          <a:p>
            <a:pPr marL="444500" indent="-444500">
              <a:lnSpc>
                <a:spcPct val="100000"/>
              </a:lnSpc>
              <a:spcBef>
                <a:spcPts val="2100"/>
              </a:spcBef>
              <a:buBlip>
                <a:blip r:embed="rId2"/>
              </a:buBlip>
              <a:defRPr sz="3200"/>
            </a:pPr>
            <a:r>
              <a:t>Spurgeon - “The disciples of a patient Savior should be patient themselves.”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Old Testament examples"/>
          <p:cNvSpPr txBox="1"/>
          <p:nvPr>
            <p:ph type="title"/>
          </p:nvPr>
        </p:nvSpPr>
        <p:spPr>
          <a:prstGeom prst="rect">
            <a:avLst/>
          </a:prstGeom>
        </p:spPr>
        <p:txBody>
          <a:bodyPr/>
          <a:lstStyle>
            <a:lvl1pPr defTabSz="537463">
              <a:defRPr cap="none" sz="6440"/>
            </a:lvl1pPr>
          </a:lstStyle>
          <a:p>
            <a:pPr/>
            <a:r>
              <a:t>Old Testament examples</a:t>
            </a:r>
          </a:p>
        </p:txBody>
      </p:sp>
      <p:sp>
        <p:nvSpPr>
          <p:cNvPr id="163" name="The prophets Jas. 5:10 As an example, brethren, of suffering and patience, take the prophets who spoke in the name of the Lord.…"/>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The prophets </a:t>
            </a:r>
            <a:r>
              <a:rPr b="1" sz="2800">
                <a:solidFill>
                  <a:schemeClr val="accent5">
                    <a:satOff val="14285"/>
                    <a:lumOff val="-13364"/>
                  </a:schemeClr>
                </a:solidFill>
                <a:latin typeface="Times"/>
                <a:ea typeface="Times"/>
                <a:cs typeface="Times"/>
                <a:sym typeface="Times"/>
              </a:rPr>
              <a:t>Jas. 5:10</a:t>
            </a:r>
            <a:r>
              <a:rPr b="1" sz="2800">
                <a:solidFill>
                  <a:srgbClr val="000000"/>
                </a:solidFill>
                <a:latin typeface="Times"/>
                <a:ea typeface="Times"/>
                <a:cs typeface="Times"/>
                <a:sym typeface="Times"/>
              </a:rPr>
              <a:t> As an example, brethren, of suffering and patience, take the prophets who spoke in the name of the Lord. </a:t>
            </a:r>
          </a:p>
          <a:p>
            <a:pPr marL="444500" indent="-444500">
              <a:lnSpc>
                <a:spcPct val="100000"/>
              </a:lnSpc>
              <a:spcBef>
                <a:spcPts val="2100"/>
              </a:spcBef>
              <a:buBlip>
                <a:blip r:embed="rId2"/>
              </a:buBlip>
              <a:defRPr sz="3200"/>
            </a:pPr>
            <a:r>
              <a:t>Job </a:t>
            </a:r>
            <a:r>
              <a:rPr b="1" sz="2800">
                <a:solidFill>
                  <a:schemeClr val="accent5">
                    <a:satOff val="14285"/>
                    <a:lumOff val="-13364"/>
                  </a:schemeClr>
                </a:solidFill>
                <a:latin typeface="Times"/>
                <a:ea typeface="Times"/>
                <a:cs typeface="Times"/>
                <a:sym typeface="Times"/>
              </a:rPr>
              <a:t>Jas. 5:11</a:t>
            </a:r>
            <a:r>
              <a:rPr b="1" sz="2800">
                <a:solidFill>
                  <a:srgbClr val="000000"/>
                </a:solidFill>
                <a:latin typeface="Times"/>
                <a:ea typeface="Times"/>
                <a:cs typeface="Times"/>
                <a:sym typeface="Times"/>
              </a:rPr>
              <a:t> Behold, we count those blessed who endured. You have heard of </a:t>
            </a:r>
            <a:r>
              <a:rPr b="1" sz="2800" u="sng">
                <a:solidFill>
                  <a:srgbClr val="000000"/>
                </a:solidFill>
                <a:latin typeface="Times"/>
                <a:ea typeface="Times"/>
                <a:cs typeface="Times"/>
                <a:sym typeface="Times"/>
              </a:rPr>
              <a:t>the endurance of Job</a:t>
            </a:r>
            <a:r>
              <a:rPr b="1" sz="2800">
                <a:solidFill>
                  <a:srgbClr val="000000"/>
                </a:solidFill>
                <a:latin typeface="Times"/>
                <a:ea typeface="Times"/>
                <a:cs typeface="Times"/>
                <a:sym typeface="Times"/>
              </a:rPr>
              <a:t> and have seen the outcome of the Lord's dealings, that the Lord is full of compassion and is merciful.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New Testament examples"/>
          <p:cNvSpPr txBox="1"/>
          <p:nvPr>
            <p:ph type="title"/>
          </p:nvPr>
        </p:nvSpPr>
        <p:spPr>
          <a:prstGeom prst="rect">
            <a:avLst/>
          </a:prstGeom>
        </p:spPr>
        <p:txBody>
          <a:bodyPr/>
          <a:lstStyle>
            <a:lvl1pPr defTabSz="537463">
              <a:defRPr cap="none" sz="6440"/>
            </a:lvl1pPr>
          </a:lstStyle>
          <a:p>
            <a:pPr/>
            <a:r>
              <a:t>New Testament examples</a:t>
            </a:r>
          </a:p>
        </p:txBody>
      </p:sp>
      <p:sp>
        <p:nvSpPr>
          <p:cNvPr id="166" name="Paul 2 Tim. 3:10 But you followed my teaching, conduct, purpose, faith, patience love, persevera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Paul </a:t>
            </a:r>
            <a:r>
              <a:rPr b="1" sz="2800">
                <a:solidFill>
                  <a:schemeClr val="accent5">
                    <a:satOff val="14285"/>
                    <a:lumOff val="-13364"/>
                  </a:schemeClr>
                </a:solidFill>
                <a:latin typeface="Times"/>
                <a:ea typeface="Times"/>
                <a:cs typeface="Times"/>
                <a:sym typeface="Times"/>
              </a:rPr>
              <a:t>2 Tim. 3:10</a:t>
            </a:r>
            <a:r>
              <a:rPr b="1" sz="2800">
                <a:solidFill>
                  <a:srgbClr val="000000"/>
                </a:solidFill>
                <a:latin typeface="Times"/>
                <a:ea typeface="Times"/>
                <a:cs typeface="Times"/>
                <a:sym typeface="Times"/>
              </a:rPr>
              <a:t> But you followed my teaching, conduct, purpose, faith, patience love, perseverance</a:t>
            </a:r>
          </a:p>
          <a:p>
            <a:pPr marL="444500" indent="-444500">
              <a:lnSpc>
                <a:spcPct val="100000"/>
              </a:lnSpc>
              <a:spcBef>
                <a:spcPts val="2100"/>
              </a:spcBef>
              <a:buBlip>
                <a:blip r:embed="rId2"/>
              </a:buBlip>
              <a:defRPr sz="3200"/>
            </a:pPr>
            <a:r>
              <a:t>church in Ephesus </a:t>
            </a:r>
            <a:r>
              <a:rPr b="1" sz="2800">
                <a:solidFill>
                  <a:schemeClr val="accent5">
                    <a:satOff val="14285"/>
                    <a:lumOff val="-13364"/>
                  </a:schemeClr>
                </a:solidFill>
                <a:latin typeface="Times"/>
                <a:ea typeface="Times"/>
                <a:cs typeface="Times"/>
                <a:sym typeface="Times"/>
              </a:rPr>
              <a:t>Rev. 2:2, 3</a:t>
            </a:r>
            <a:r>
              <a:rPr b="1" sz="2800">
                <a:solidFill>
                  <a:srgbClr val="000000"/>
                </a:solidFill>
                <a:latin typeface="Times"/>
                <a:ea typeface="Times"/>
                <a:cs typeface="Times"/>
                <a:sym typeface="Times"/>
              </a:rPr>
              <a:t> 'I know your deeds and your toil and perseverance and that you cannot endure evil men, and you put to the test those who call themselves apostles, and they are not, and you found them to be false; and you have perseverance and have endured for My name's sake, and have not grown weary.</a:t>
            </a:r>
            <a:endParaRPr b="1" sz="2800">
              <a:solidFill>
                <a:schemeClr val="accent5">
                  <a:satOff val="14285"/>
                  <a:lumOff val="-13364"/>
                </a:schemeClr>
              </a:solidFill>
              <a:latin typeface="Times"/>
              <a:ea typeface="Times"/>
              <a:cs typeface="Times"/>
              <a:sym typeface="Times"/>
            </a:endParaRPr>
          </a:p>
          <a:p>
            <a:pPr marL="444500" indent="-444500">
              <a:lnSpc>
                <a:spcPct val="100000"/>
              </a:lnSpc>
              <a:spcBef>
                <a:spcPts val="2100"/>
              </a:spcBef>
              <a:buBlip>
                <a:blip r:embed="rId2"/>
              </a:buBlip>
              <a:defRPr sz="3200"/>
            </a:pPr>
            <a:r>
              <a:t>church in Thyatira </a:t>
            </a:r>
            <a:r>
              <a:rPr b="1" sz="2800">
                <a:solidFill>
                  <a:schemeClr val="accent5">
                    <a:satOff val="14285"/>
                    <a:lumOff val="-13364"/>
                  </a:schemeClr>
                </a:solidFill>
                <a:latin typeface="Times"/>
                <a:ea typeface="Times"/>
                <a:cs typeface="Times"/>
                <a:sym typeface="Times"/>
              </a:rPr>
              <a:t>Rev. 2:19</a:t>
            </a:r>
          </a:p>
          <a:p>
            <a:pPr marL="444500" indent="-444500">
              <a:lnSpc>
                <a:spcPct val="100000"/>
              </a:lnSpc>
              <a:spcBef>
                <a:spcPts val="2100"/>
              </a:spcBef>
              <a:buBlip>
                <a:blip r:embed="rId2"/>
              </a:buBlip>
              <a:defRPr sz="3200"/>
            </a:pPr>
            <a:r>
              <a:t>church in Thessalonica </a:t>
            </a:r>
            <a:r>
              <a:rPr b="1" sz="2800">
                <a:solidFill>
                  <a:schemeClr val="accent5">
                    <a:satOff val="14285"/>
                    <a:lumOff val="-13364"/>
                  </a:schemeClr>
                </a:solidFill>
                <a:latin typeface="Times"/>
                <a:ea typeface="Times"/>
                <a:cs typeface="Times"/>
                <a:sym typeface="Times"/>
              </a:rPr>
              <a:t>2 Thess. 1:4</a:t>
            </a:r>
            <a:r>
              <a:rPr b="1" sz="2800">
                <a:solidFill>
                  <a:srgbClr val="000000"/>
                </a:solidFill>
                <a:latin typeface="Times"/>
                <a:ea typeface="Times"/>
                <a:cs typeface="Times"/>
                <a:sym typeface="Times"/>
              </a:rPr>
              <a:t> therefore, we ourselves speak proudly of you among the churches of God for your perseverance and faith in the midst of all your persecutions and afflictions which you endure.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Areas Where We Need To Exercise Patience"/>
          <p:cNvSpPr txBox="1"/>
          <p:nvPr>
            <p:ph type="title"/>
          </p:nvPr>
        </p:nvSpPr>
        <p:spPr>
          <a:prstGeom prst="rect">
            <a:avLst/>
          </a:prstGeom>
        </p:spPr>
        <p:txBody>
          <a:bodyPr/>
          <a:lstStyle>
            <a:lvl1pPr>
              <a:defRPr cap="none"/>
            </a:lvl1pPr>
          </a:lstStyle>
          <a:p>
            <a:pPr/>
            <a:r>
              <a:t>Areas Where We Need To Exercise Patience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need to be patient with ourselves"/>
          <p:cNvSpPr txBox="1"/>
          <p:nvPr>
            <p:ph type="title"/>
          </p:nvPr>
        </p:nvSpPr>
        <p:spPr>
          <a:prstGeom prst="rect">
            <a:avLst/>
          </a:prstGeom>
        </p:spPr>
        <p:txBody>
          <a:bodyPr/>
          <a:lstStyle>
            <a:lvl1pPr defTabSz="479044">
              <a:defRPr cap="none" sz="5740"/>
            </a:lvl1pPr>
          </a:lstStyle>
          <a:p>
            <a:pPr/>
            <a:r>
              <a:t>need to be patient with ourselves</a:t>
            </a:r>
          </a:p>
        </p:txBody>
      </p:sp>
      <p:sp>
        <p:nvSpPr>
          <p:cNvPr id="171" name="Lk. 21:19 &quot;By your endurance you will gain your lives.…"/>
          <p:cNvSpPr txBox="1"/>
          <p:nvPr>
            <p:ph type="body" idx="1"/>
          </p:nvPr>
        </p:nvSpPr>
        <p:spPr>
          <a:xfrm>
            <a:off x="483294" y="2554461"/>
            <a:ext cx="12038212" cy="6752878"/>
          </a:xfrm>
          <a:prstGeom prst="rect">
            <a:avLst/>
          </a:prstGeom>
        </p:spPr>
        <p:txBody>
          <a:bodyPr anchor="t"/>
          <a:lstStyle/>
          <a:p>
            <a:pPr marL="388937" indent="-388937">
              <a:lnSpc>
                <a:spcPct val="100000"/>
              </a:lnSpc>
              <a:spcBef>
                <a:spcPts val="2100"/>
              </a:spcBef>
              <a:buBlip>
                <a:blip r:embed="rId2"/>
              </a:buBlip>
              <a:defRPr sz="3200">
                <a:latin typeface="Times"/>
                <a:ea typeface="Times"/>
                <a:cs typeface="Times"/>
                <a:sym typeface="Times"/>
              </a:defRPr>
            </a:pPr>
            <a:r>
              <a:rPr b="1" sz="2800">
                <a:solidFill>
                  <a:schemeClr val="accent5">
                    <a:satOff val="14285"/>
                    <a:lumOff val="-13364"/>
                  </a:schemeClr>
                </a:solidFill>
              </a:rPr>
              <a:t>Lk. 21:19</a:t>
            </a:r>
            <a:r>
              <a:rPr b="1" sz="2800">
                <a:solidFill>
                  <a:srgbClr val="000000"/>
                </a:solidFill>
              </a:rPr>
              <a:t> "By your endurance you will gain your lives.</a:t>
            </a:r>
            <a:endParaRPr b="1" sz="2800">
              <a:solidFill>
                <a:srgbClr val="000000"/>
              </a:solidFill>
            </a:endParaRPr>
          </a:p>
          <a:p>
            <a:pPr marL="444500" indent="-444500">
              <a:lnSpc>
                <a:spcPct val="100000"/>
              </a:lnSpc>
              <a:spcBef>
                <a:spcPts val="2100"/>
              </a:spcBef>
              <a:buBlip>
                <a:blip r:embed="rId2"/>
              </a:buBlip>
              <a:defRPr sz="3200"/>
            </a:pPr>
            <a:r>
              <a:t>Patient with ourselves in sickness, reverses, failures, etc. </a:t>
            </a:r>
          </a:p>
          <a:p>
            <a:pPr marL="444500" indent="-444500">
              <a:lnSpc>
                <a:spcPct val="100000"/>
              </a:lnSpc>
              <a:spcBef>
                <a:spcPts val="2100"/>
              </a:spcBef>
              <a:buBlip>
                <a:blip r:embed="rId2"/>
              </a:buBlip>
              <a:defRPr sz="3200"/>
            </a:pPr>
            <a:r>
              <a:t>In developing spiritual maturity</a:t>
            </a:r>
          </a:p>
          <a:p>
            <a:pPr marL="444500" indent="-444500">
              <a:lnSpc>
                <a:spcPct val="100000"/>
              </a:lnSpc>
              <a:spcBef>
                <a:spcPts val="2100"/>
              </a:spcBef>
              <a:buBlip>
                <a:blip r:embed="rId2"/>
              </a:buBlip>
              <a:defRPr sz="3200"/>
            </a:pPr>
            <a:r>
              <a:t>The Christian life is a process of growth &amp; development. </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1 Pet. 2:1-3</a:t>
            </a:r>
            <a:r>
              <a:t> Therefore, putting aside all malice and all guile and hypocrisy and envy and all slander, like newborn babes, long for the pure milk of the word, that by it you may grow in respect to salvation, if you have tasted the kindness of the Lord. </a:t>
            </a:r>
          </a:p>
          <a:p>
            <a:pPr marL="444500" indent="-444500">
              <a:lnSpc>
                <a:spcPct val="100000"/>
              </a:lnSpc>
              <a:spcBef>
                <a:spcPts val="2100"/>
              </a:spcBef>
              <a:buBlip>
                <a:blip r:embed="rId2"/>
              </a:buBlip>
              <a:defRPr sz="3200"/>
            </a:pPr>
            <a:r>
              <a:t>We did not learn to walk or talk in a day. </a:t>
            </a:r>
          </a:p>
          <a:p>
            <a:pPr marL="444500" indent="-444500">
              <a:lnSpc>
                <a:spcPct val="100000"/>
              </a:lnSpc>
              <a:spcBef>
                <a:spcPts val="2100"/>
              </a:spcBef>
              <a:buBlip>
                <a:blip r:embed="rId2"/>
              </a:buBlip>
              <a:defRPr sz="3200"/>
            </a:pPr>
            <a:r>
              <a:t>Requires a 100 years for an acorn to produce a giant oak</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need to be patient in our homes"/>
          <p:cNvSpPr txBox="1"/>
          <p:nvPr>
            <p:ph type="title"/>
          </p:nvPr>
        </p:nvSpPr>
        <p:spPr>
          <a:prstGeom prst="rect">
            <a:avLst/>
          </a:prstGeom>
        </p:spPr>
        <p:txBody>
          <a:bodyPr/>
          <a:lstStyle>
            <a:lvl1pPr defTabSz="502412">
              <a:defRPr cap="none" sz="6020"/>
            </a:lvl1pPr>
          </a:lstStyle>
          <a:p>
            <a:pPr/>
            <a:r>
              <a:t>need to be patient in our homes</a:t>
            </a:r>
          </a:p>
        </p:txBody>
      </p:sp>
      <p:sp>
        <p:nvSpPr>
          <p:cNvPr id="174" name="Husbands &amp; wives - Neither should expect perfection…"/>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Husbands &amp; wives - Neither should expect perfection </a:t>
            </a:r>
          </a:p>
          <a:p>
            <a:pPr marL="444500" indent="-444500">
              <a:lnSpc>
                <a:spcPct val="100000"/>
              </a:lnSpc>
              <a:spcBef>
                <a:spcPts val="4100"/>
              </a:spcBef>
              <a:buBlip>
                <a:blip r:embed="rId2"/>
              </a:buBlip>
              <a:defRPr sz="3200"/>
            </a:pPr>
            <a:r>
              <a:t>Understanding should rule. </a:t>
            </a:r>
          </a:p>
          <a:p>
            <a:pPr marL="444500" indent="-444500">
              <a:lnSpc>
                <a:spcPct val="100000"/>
              </a:lnSpc>
              <a:spcBef>
                <a:spcPts val="4100"/>
              </a:spcBef>
              <a:buBlip>
                <a:blip r:embed="rId2"/>
              </a:buBlip>
              <a:defRPr sz="3200"/>
            </a:pPr>
            <a:r>
              <a:t>Young couples - exercise patience - blending their lives into one. </a:t>
            </a:r>
          </a:p>
          <a:p>
            <a:pPr marL="444500" indent="-444500">
              <a:lnSpc>
                <a:spcPct val="100000"/>
              </a:lnSpc>
              <a:spcBef>
                <a:spcPts val="4100"/>
              </a:spcBef>
              <a:buBlip>
                <a:blip r:embed="rId2"/>
              </a:buBlip>
              <a:defRPr sz="3200"/>
            </a:pPr>
            <a:r>
              <a:t>Exercise of patience &amp; avoid divorce</a:t>
            </a:r>
          </a:p>
          <a:p>
            <a:pPr marL="444500" indent="-444500">
              <a:lnSpc>
                <a:spcPct val="100000"/>
              </a:lnSpc>
              <a:spcBef>
                <a:spcPts val="4100"/>
              </a:spcBef>
              <a:buBlip>
                <a:blip r:embed="rId2"/>
              </a:buBlip>
              <a:defRPr sz="3200"/>
            </a:pPr>
            <a:r>
              <a:t>Patience in dealing with children.</a:t>
            </a:r>
          </a:p>
          <a:p>
            <a:pPr marL="444500" indent="-444500">
              <a:lnSpc>
                <a:spcPct val="100000"/>
              </a:lnSpc>
              <a:spcBef>
                <a:spcPts val="4100"/>
              </a:spcBef>
              <a:buBlip>
                <a:blip r:embed="rId2"/>
              </a:buBlip>
              <a:defRPr sz="3200"/>
            </a:pPr>
            <a:r>
              <a:t>Just children, never expecting a man's head on a child's shoulders</a:t>
            </a:r>
          </a:p>
        </p:txBody>
      </p:sp>
      <p:pic>
        <p:nvPicPr>
          <p:cNvPr id="175" name="Image" descr="Image"/>
          <p:cNvPicPr>
            <a:picLocks noChangeAspect="1"/>
          </p:cNvPicPr>
          <p:nvPr/>
        </p:nvPicPr>
        <p:blipFill>
          <a:blip r:embed="rId3">
            <a:extLst/>
          </a:blip>
          <a:stretch>
            <a:fillRect/>
          </a:stretch>
        </p:blipFill>
        <p:spPr>
          <a:xfrm>
            <a:off x="10795358" y="2524212"/>
            <a:ext cx="1665675" cy="1928676"/>
          </a:xfrm>
          <a:prstGeom prst="rect">
            <a:avLst/>
          </a:prstGeom>
          <a:ln w="12700">
            <a:miter lim="400000"/>
          </a:ln>
        </p:spPr>
      </p:pic>
      <p:pic>
        <p:nvPicPr>
          <p:cNvPr id="176" name="Image" descr="Image"/>
          <p:cNvPicPr>
            <a:picLocks noChangeAspect="1"/>
          </p:cNvPicPr>
          <p:nvPr/>
        </p:nvPicPr>
        <p:blipFill>
          <a:blip r:embed="rId4">
            <a:extLst/>
          </a:blip>
          <a:stretch>
            <a:fillRect/>
          </a:stretch>
        </p:blipFill>
        <p:spPr>
          <a:xfrm>
            <a:off x="10239176" y="5286672"/>
            <a:ext cx="2259672" cy="226976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need to be patient in our homes"/>
          <p:cNvSpPr txBox="1"/>
          <p:nvPr>
            <p:ph type="title"/>
          </p:nvPr>
        </p:nvSpPr>
        <p:spPr>
          <a:prstGeom prst="rect">
            <a:avLst/>
          </a:prstGeom>
        </p:spPr>
        <p:txBody>
          <a:bodyPr/>
          <a:lstStyle>
            <a:lvl1pPr defTabSz="502412">
              <a:defRPr cap="none" sz="6020"/>
            </a:lvl1pPr>
          </a:lstStyle>
          <a:p>
            <a:pPr/>
            <a:r>
              <a:t>need to be patient in our homes</a:t>
            </a:r>
          </a:p>
        </p:txBody>
      </p:sp>
      <p:sp>
        <p:nvSpPr>
          <p:cNvPr id="179" name="O! Give me patience when little hands,…"/>
          <p:cNvSpPr txBox="1"/>
          <p:nvPr>
            <p:ph type="body" idx="1"/>
          </p:nvPr>
        </p:nvSpPr>
        <p:spPr>
          <a:xfrm>
            <a:off x="483294" y="2554461"/>
            <a:ext cx="12038212" cy="6752878"/>
          </a:xfrm>
          <a:prstGeom prst="rect">
            <a:avLst/>
          </a:prstGeom>
        </p:spPr>
        <p:txBody>
          <a:bodyPr anchor="t"/>
          <a:lstStyle/>
          <a:p>
            <a:pPr lvl="3" marL="0" indent="685800">
              <a:lnSpc>
                <a:spcPct val="100000"/>
              </a:lnSpc>
              <a:spcBef>
                <a:spcPts val="2100"/>
              </a:spcBef>
              <a:buSzTx/>
              <a:buNone/>
              <a:defRPr sz="3200"/>
            </a:pPr>
            <a:r>
              <a:t>O! Give me patience when little hands, </a:t>
            </a:r>
          </a:p>
          <a:p>
            <a:pPr lvl="3" marL="0" indent="685800">
              <a:lnSpc>
                <a:spcPct val="100000"/>
              </a:lnSpc>
              <a:spcBef>
                <a:spcPts val="2100"/>
              </a:spcBef>
              <a:buSzTx/>
              <a:buNone/>
              <a:defRPr sz="3200"/>
            </a:pPr>
            <a:r>
              <a:t>Tug at me with ceaseless small demands. </a:t>
            </a:r>
          </a:p>
          <a:p>
            <a:pPr lvl="3" marL="0" indent="685800">
              <a:lnSpc>
                <a:spcPct val="100000"/>
              </a:lnSpc>
              <a:spcBef>
                <a:spcPts val="2100"/>
              </a:spcBef>
              <a:buSzTx/>
              <a:buNone/>
              <a:defRPr sz="3200"/>
            </a:pPr>
            <a:r>
              <a:t>O! Give me gentle words and smiling eyes, </a:t>
            </a:r>
          </a:p>
          <a:p>
            <a:pPr lvl="3" marL="0" indent="685800">
              <a:lnSpc>
                <a:spcPct val="100000"/>
              </a:lnSpc>
              <a:spcBef>
                <a:spcPts val="2100"/>
              </a:spcBef>
              <a:buSzTx/>
              <a:buNone/>
              <a:defRPr sz="3200"/>
            </a:pPr>
            <a:r>
              <a:t>And, keep my lips from hasty, sharp replies, </a:t>
            </a:r>
          </a:p>
          <a:p>
            <a:pPr lvl="3" marL="0" indent="685800">
              <a:lnSpc>
                <a:spcPct val="100000"/>
              </a:lnSpc>
              <a:spcBef>
                <a:spcPts val="2100"/>
              </a:spcBef>
              <a:buSzTx/>
              <a:buNone/>
              <a:defRPr sz="3200"/>
            </a:pPr>
            <a:r>
              <a:t>Let me not in weariness, confusion, or noise, </a:t>
            </a:r>
          </a:p>
          <a:p>
            <a:pPr lvl="3" marL="0" indent="685800">
              <a:lnSpc>
                <a:spcPct val="100000"/>
              </a:lnSpc>
              <a:spcBef>
                <a:spcPts val="2100"/>
              </a:spcBef>
              <a:buSzTx/>
              <a:buNone/>
              <a:defRPr sz="3200"/>
            </a:pPr>
            <a:r>
              <a:t>Obscure my vision from life's few fleeting joys. </a:t>
            </a:r>
          </a:p>
          <a:p>
            <a:pPr lvl="3" marL="0" indent="685800">
              <a:lnSpc>
                <a:spcPct val="100000"/>
              </a:lnSpc>
              <a:spcBef>
                <a:spcPts val="2100"/>
              </a:spcBef>
              <a:buSzTx/>
              <a:buNone/>
              <a:defRPr sz="3200"/>
            </a:pPr>
            <a:r>
              <a:t>Then when in years to come, my house is still, </a:t>
            </a:r>
          </a:p>
          <a:p>
            <a:pPr lvl="3" marL="0" indent="685800">
              <a:lnSpc>
                <a:spcPct val="100000"/>
              </a:lnSpc>
              <a:spcBef>
                <a:spcPts val="2100"/>
              </a:spcBef>
              <a:buSzTx/>
              <a:buNone/>
              <a:defRPr sz="3200"/>
            </a:pPr>
            <a:r>
              <a:t>No bitter memories its rooms may fill.</a:t>
            </a:r>
          </a:p>
        </p:txBody>
      </p:sp>
      <p:pic>
        <p:nvPicPr>
          <p:cNvPr id="180" name="Image" descr="Image"/>
          <p:cNvPicPr>
            <a:picLocks noChangeAspect="1"/>
          </p:cNvPicPr>
          <p:nvPr/>
        </p:nvPicPr>
        <p:blipFill>
          <a:blip r:embed="rId2">
            <a:extLst/>
          </a:blip>
          <a:stretch>
            <a:fillRect/>
          </a:stretch>
        </p:blipFill>
        <p:spPr>
          <a:xfrm>
            <a:off x="9673505" y="2565449"/>
            <a:ext cx="2849340" cy="284934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need to be patient in soul-winning"/>
          <p:cNvSpPr txBox="1"/>
          <p:nvPr>
            <p:ph type="title"/>
          </p:nvPr>
        </p:nvSpPr>
        <p:spPr>
          <a:prstGeom prst="rect">
            <a:avLst/>
          </a:prstGeom>
        </p:spPr>
        <p:txBody>
          <a:bodyPr/>
          <a:lstStyle>
            <a:lvl1pPr defTabSz="461518">
              <a:defRPr cap="none" sz="5530"/>
            </a:lvl1pPr>
          </a:lstStyle>
          <a:p>
            <a:pPr/>
            <a:r>
              <a:t>need to be patient in soul-winning</a:t>
            </a:r>
          </a:p>
        </p:txBody>
      </p:sp>
      <p:sp>
        <p:nvSpPr>
          <p:cNvPr id="183" name="Remember Noah 2 Pet. 2:5 and did not spare the ancient world, but preserved Noah, a preacher of righteousness, with seven others, when He brought a flood upon the world of the ungodly; 1 Pet. 3:20 who once were disobedient, when the patience of God kept waiting in the days of Noah, during the construction of the ark, in which a few, that is, eight persons, were brought safely through the water.…"/>
          <p:cNvSpPr txBox="1"/>
          <p:nvPr>
            <p:ph type="body" idx="1"/>
          </p:nvPr>
        </p:nvSpPr>
        <p:spPr>
          <a:xfrm>
            <a:off x="483294" y="4442943"/>
            <a:ext cx="12038212" cy="4864396"/>
          </a:xfrm>
          <a:prstGeom prst="rect">
            <a:avLst/>
          </a:prstGeom>
        </p:spPr>
        <p:txBody>
          <a:bodyPr anchor="t"/>
          <a:lstStyle/>
          <a:p>
            <a:pPr marL="444500" indent="-444500">
              <a:lnSpc>
                <a:spcPct val="100000"/>
              </a:lnSpc>
              <a:spcBef>
                <a:spcPts val="2100"/>
              </a:spcBef>
              <a:buBlip>
                <a:blip r:embed="rId2"/>
              </a:buBlip>
              <a:defRPr sz="3200"/>
            </a:pPr>
            <a:r>
              <a:t>Remember Noah </a:t>
            </a:r>
            <a:r>
              <a:rPr b="1" sz="2800">
                <a:solidFill>
                  <a:schemeClr val="accent5">
                    <a:satOff val="14285"/>
                    <a:lumOff val="-13364"/>
                  </a:schemeClr>
                </a:solidFill>
                <a:latin typeface="Times"/>
                <a:ea typeface="Times"/>
                <a:cs typeface="Times"/>
                <a:sym typeface="Times"/>
              </a:rPr>
              <a:t>2 Pet. 2:5</a:t>
            </a:r>
            <a:r>
              <a:rPr b="1" sz="2800">
                <a:solidFill>
                  <a:srgbClr val="000000"/>
                </a:solidFill>
                <a:latin typeface="Times"/>
                <a:ea typeface="Times"/>
                <a:cs typeface="Times"/>
                <a:sym typeface="Times"/>
              </a:rPr>
              <a:t> and did not spare the ancient world, but preserved Noah, a preacher of righteousness, with seven others, when He brought a flood upon the world of the ungodly; </a:t>
            </a:r>
            <a:r>
              <a:rPr b="1" sz="2800">
                <a:solidFill>
                  <a:schemeClr val="accent5">
                    <a:satOff val="14285"/>
                    <a:lumOff val="-13364"/>
                  </a:schemeClr>
                </a:solidFill>
                <a:latin typeface="Times"/>
                <a:ea typeface="Times"/>
                <a:cs typeface="Times"/>
                <a:sym typeface="Times"/>
              </a:rPr>
              <a:t>1 Pet. 3:20</a:t>
            </a:r>
            <a:r>
              <a:rPr b="1" sz="2800">
                <a:solidFill>
                  <a:srgbClr val="000000"/>
                </a:solidFill>
                <a:latin typeface="Times"/>
                <a:ea typeface="Times"/>
                <a:cs typeface="Times"/>
                <a:sym typeface="Times"/>
              </a:rPr>
              <a:t> who once were disobedient, when </a:t>
            </a:r>
            <a:r>
              <a:rPr b="1" sz="2800" u="sng">
                <a:solidFill>
                  <a:srgbClr val="000000"/>
                </a:solidFill>
                <a:latin typeface="Times"/>
                <a:ea typeface="Times"/>
                <a:cs typeface="Times"/>
                <a:sym typeface="Times"/>
              </a:rPr>
              <a:t>the patience of God kept waiting in the days of Noah</a:t>
            </a:r>
            <a:r>
              <a:rPr b="1" sz="2800">
                <a:solidFill>
                  <a:srgbClr val="000000"/>
                </a:solidFill>
                <a:latin typeface="Times"/>
                <a:ea typeface="Times"/>
                <a:cs typeface="Times"/>
                <a:sym typeface="Times"/>
              </a:rPr>
              <a:t>, during the construction of the ark, in which a few, that is, eight persons, were brought safely through the water.</a:t>
            </a:r>
            <a:r>
              <a:rPr sz="2800"/>
              <a:t> </a:t>
            </a:r>
          </a:p>
          <a:p>
            <a:pPr marL="444500" indent="-444500">
              <a:lnSpc>
                <a:spcPct val="100000"/>
              </a:lnSpc>
              <a:spcBef>
                <a:spcPts val="2100"/>
              </a:spcBef>
              <a:buBlip>
                <a:blip r:embed="rId2"/>
              </a:buBlip>
              <a:defRPr sz="3200"/>
            </a:pPr>
            <a:r>
              <a:t>Evangelists </a:t>
            </a:r>
            <a:r>
              <a:rPr b="1" sz="2800">
                <a:solidFill>
                  <a:schemeClr val="accent5">
                    <a:satOff val="14285"/>
                    <a:lumOff val="-13364"/>
                  </a:schemeClr>
                </a:solidFill>
                <a:latin typeface="Times"/>
                <a:ea typeface="Times"/>
                <a:cs typeface="Times"/>
                <a:sym typeface="Times"/>
              </a:rPr>
              <a:t>2 Tim. 4:2</a:t>
            </a:r>
            <a:r>
              <a:rPr b="1" sz="2800">
                <a:solidFill>
                  <a:srgbClr val="000000"/>
                </a:solidFill>
                <a:latin typeface="Times"/>
                <a:ea typeface="Times"/>
                <a:cs typeface="Times"/>
                <a:sym typeface="Times"/>
              </a:rPr>
              <a:t> preach the word; be ready in season and out of season; reprove, rebuke, exhort, </a:t>
            </a:r>
            <a:r>
              <a:rPr b="1" sz="2800" u="sng">
                <a:solidFill>
                  <a:srgbClr val="000000"/>
                </a:solidFill>
                <a:latin typeface="Times"/>
                <a:ea typeface="Times"/>
                <a:cs typeface="Times"/>
                <a:sym typeface="Times"/>
              </a:rPr>
              <a:t>with great patience</a:t>
            </a:r>
            <a:r>
              <a:rPr b="1" sz="2800">
                <a:solidFill>
                  <a:srgbClr val="000000"/>
                </a:solidFill>
                <a:latin typeface="Times"/>
                <a:ea typeface="Times"/>
                <a:cs typeface="Times"/>
                <a:sym typeface="Times"/>
              </a:rPr>
              <a:t> and instruction. </a:t>
            </a:r>
          </a:p>
          <a:p>
            <a:pPr marL="444500" indent="-444500">
              <a:lnSpc>
                <a:spcPct val="100000"/>
              </a:lnSpc>
              <a:spcBef>
                <a:spcPts val="2100"/>
              </a:spcBef>
              <a:buBlip>
                <a:blip r:embed="rId2"/>
              </a:buBlip>
              <a:defRPr sz="3200"/>
            </a:pPr>
            <a:r>
              <a:t>Baptism - “I've been waiting years &amp; years for this.”</a:t>
            </a:r>
          </a:p>
        </p:txBody>
      </p:sp>
      <p:pic>
        <p:nvPicPr>
          <p:cNvPr id="184" name="Image" descr="Image"/>
          <p:cNvPicPr>
            <a:picLocks noChangeAspect="1"/>
          </p:cNvPicPr>
          <p:nvPr/>
        </p:nvPicPr>
        <p:blipFill>
          <a:blip r:embed="rId3">
            <a:extLst/>
          </a:blip>
          <a:stretch>
            <a:fillRect/>
          </a:stretch>
        </p:blipFill>
        <p:spPr>
          <a:xfrm>
            <a:off x="10655805" y="2157263"/>
            <a:ext cx="1736667" cy="2236617"/>
          </a:xfrm>
          <a:prstGeom prst="rect">
            <a:avLst/>
          </a:prstGeom>
          <a:ln w="12700">
            <a:miter lim="400000"/>
          </a:ln>
        </p:spPr>
      </p:pic>
      <p:sp>
        <p:nvSpPr>
          <p:cNvPr id="185" name="C. F. Kettering - You can send a message around the world in one-7th of a second, yet it may take years to force an idea through a quarter-inch skull."/>
          <p:cNvSpPr txBox="1"/>
          <p:nvPr/>
        </p:nvSpPr>
        <p:spPr>
          <a:xfrm>
            <a:off x="572194" y="2611961"/>
            <a:ext cx="10237441" cy="16638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marL="444500" indent="-444500" algn="l">
              <a:spcBef>
                <a:spcPts val="2100"/>
              </a:spcBef>
              <a:buSzPct val="45000"/>
              <a:buBlip>
                <a:blip r:embed="rId2"/>
              </a:buBlip>
              <a:defRPr sz="3200"/>
            </a:lvl1pPr>
          </a:lstStyle>
          <a:p>
            <a:pPr/>
            <a:r>
              <a:t>C. F. Kettering - You can send a message around the world in one-7th of a second, yet it may take years to force an idea through a quarter-inch skull.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need to be patient in soul-winning"/>
          <p:cNvSpPr txBox="1"/>
          <p:nvPr>
            <p:ph type="title"/>
          </p:nvPr>
        </p:nvSpPr>
        <p:spPr>
          <a:prstGeom prst="rect">
            <a:avLst/>
          </a:prstGeom>
        </p:spPr>
        <p:txBody>
          <a:bodyPr/>
          <a:lstStyle>
            <a:lvl1pPr defTabSz="461518">
              <a:defRPr cap="none" sz="5530"/>
            </a:lvl1pPr>
          </a:lstStyle>
          <a:p>
            <a:pPr/>
            <a:r>
              <a:t>need to be patient in soul-winning</a:t>
            </a:r>
          </a:p>
        </p:txBody>
      </p:sp>
      <p:sp>
        <p:nvSpPr>
          <p:cNvPr id="188" name="Elders - soul saving Heb. 13:17 Obey your leaders, and submit to them; for they keep watch over your souls, as those who will give an account. Let them do this with joy and not with grief, for this would be unprofitable for you.…"/>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Elders - soul saving </a:t>
            </a:r>
            <a:r>
              <a:rPr b="1" sz="2800">
                <a:solidFill>
                  <a:schemeClr val="accent5">
                    <a:satOff val="14285"/>
                    <a:lumOff val="-13364"/>
                  </a:schemeClr>
                </a:solidFill>
                <a:latin typeface="Times"/>
                <a:ea typeface="Times"/>
                <a:cs typeface="Times"/>
                <a:sym typeface="Times"/>
              </a:rPr>
              <a:t>Heb. 13:17</a:t>
            </a:r>
            <a:r>
              <a:rPr b="1" sz="2800">
                <a:solidFill>
                  <a:srgbClr val="000000"/>
                </a:solidFill>
                <a:latin typeface="Times"/>
                <a:ea typeface="Times"/>
                <a:cs typeface="Times"/>
                <a:sym typeface="Times"/>
              </a:rPr>
              <a:t> Obey your leaders, and submit to them; for they </a:t>
            </a:r>
            <a:r>
              <a:rPr b="1" sz="2800" u="sng">
                <a:solidFill>
                  <a:srgbClr val="000000"/>
                </a:solidFill>
                <a:latin typeface="Times"/>
                <a:ea typeface="Times"/>
                <a:cs typeface="Times"/>
                <a:sym typeface="Times"/>
              </a:rPr>
              <a:t>keep watch over your souls</a:t>
            </a:r>
            <a:r>
              <a:rPr b="1" sz="2800">
                <a:solidFill>
                  <a:srgbClr val="000000"/>
                </a:solidFill>
                <a:latin typeface="Times"/>
                <a:ea typeface="Times"/>
                <a:cs typeface="Times"/>
                <a:sym typeface="Times"/>
              </a:rPr>
              <a:t>, as those who will give an account. Let them do this with joy and not with grief, for this would be unprofitable for you.</a:t>
            </a:r>
            <a:r>
              <a:t> </a:t>
            </a:r>
          </a:p>
          <a:p>
            <a:pPr marL="444500" indent="-444500">
              <a:lnSpc>
                <a:spcPct val="100000"/>
              </a:lnSpc>
              <a:spcBef>
                <a:spcPts val="2100"/>
              </a:spcBef>
              <a:buBlip>
                <a:blip r:embed="rId2"/>
              </a:buBlip>
              <a:defRPr sz="3200"/>
            </a:pPr>
            <a:r>
              <a:t>A constant responsibility toward others in Christ </a:t>
            </a:r>
            <a:r>
              <a:rPr b="1" sz="2800">
                <a:solidFill>
                  <a:schemeClr val="accent5">
                    <a:satOff val="14285"/>
                    <a:lumOff val="-13364"/>
                  </a:schemeClr>
                </a:solidFill>
                <a:latin typeface="Times"/>
                <a:ea typeface="Times"/>
                <a:cs typeface="Times"/>
                <a:sym typeface="Times"/>
              </a:rPr>
              <a:t>1 Thess. 5:14</a:t>
            </a:r>
            <a:r>
              <a:rPr b="1" sz="2800">
                <a:solidFill>
                  <a:srgbClr val="000000"/>
                </a:solidFill>
                <a:latin typeface="Times"/>
                <a:ea typeface="Times"/>
                <a:cs typeface="Times"/>
                <a:sym typeface="Times"/>
              </a:rPr>
              <a:t> And we urge you, brethren, admonish the unruly, encourage the fainthearted, help the weak, </a:t>
            </a:r>
            <a:r>
              <a:rPr b="1" sz="2800" u="sng">
                <a:solidFill>
                  <a:srgbClr val="000000"/>
                </a:solidFill>
                <a:latin typeface="Times"/>
                <a:ea typeface="Times"/>
                <a:cs typeface="Times"/>
                <a:sym typeface="Times"/>
              </a:rPr>
              <a:t>be patient with all men</a:t>
            </a:r>
            <a:r>
              <a:rPr b="1" sz="2800">
                <a:solidFill>
                  <a:srgbClr val="000000"/>
                </a:solidFill>
                <a:latin typeface="Times"/>
                <a:ea typeface="Times"/>
                <a:cs typeface="Times"/>
                <a:sym typeface="Times"/>
              </a:rPr>
              <a:t>. </a:t>
            </a:r>
            <a:endParaRPr b="1" sz="2800">
              <a:solidFill>
                <a:srgbClr val="000000"/>
              </a:solidFill>
              <a:latin typeface="Times"/>
              <a:ea typeface="Times"/>
              <a:cs typeface="Times"/>
              <a:sym typeface="Times"/>
            </a:endParaRPr>
          </a:p>
          <a:p>
            <a:pPr marL="444500" indent="-444500">
              <a:lnSpc>
                <a:spcPct val="100000"/>
              </a:lnSpc>
              <a:spcBef>
                <a:spcPts val="2100"/>
              </a:spcBef>
              <a:buBlip>
                <a:blip r:embed="rId2"/>
              </a:buBlip>
              <a:defRPr sz="3200"/>
            </a:pPr>
            <a:r>
              <a:t>Many things to tax the energy of the spiritually minded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need to be patient in soul-winning"/>
          <p:cNvSpPr txBox="1"/>
          <p:nvPr>
            <p:ph type="title"/>
          </p:nvPr>
        </p:nvSpPr>
        <p:spPr>
          <a:prstGeom prst="rect">
            <a:avLst/>
          </a:prstGeom>
        </p:spPr>
        <p:txBody>
          <a:bodyPr/>
          <a:lstStyle>
            <a:lvl1pPr defTabSz="461518">
              <a:defRPr cap="none" sz="5530"/>
            </a:lvl1pPr>
          </a:lstStyle>
          <a:p>
            <a:pPr/>
            <a:r>
              <a:t>need to be patient in soul-winning</a:t>
            </a:r>
          </a:p>
        </p:txBody>
      </p:sp>
      <p:sp>
        <p:nvSpPr>
          <p:cNvPr id="191" name="Babes in Christ need patie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Babes in Christ need patience</a:t>
            </a:r>
          </a:p>
          <a:p>
            <a:pPr marL="444500" indent="-444500">
              <a:lnSpc>
                <a:spcPct val="100000"/>
              </a:lnSpc>
              <a:spcBef>
                <a:spcPts val="2100"/>
              </a:spcBef>
              <a:buBlip>
                <a:blip r:embed="rId2"/>
              </a:buBlip>
              <a:defRPr sz="3200"/>
            </a:pPr>
            <a:r>
              <a:t>Give them time for growth</a:t>
            </a:r>
          </a:p>
          <a:p>
            <a:pPr marL="444500" indent="-444500">
              <a:lnSpc>
                <a:spcPct val="100000"/>
              </a:lnSpc>
              <a:spcBef>
                <a:spcPts val="2100"/>
              </a:spcBef>
              <a:buBlip>
                <a:blip r:embed="rId2"/>
              </a:buBlip>
              <a:defRPr sz="3200"/>
            </a:pPr>
            <a:r>
              <a:t>Reclamation &amp; salvation of backsliding members</a:t>
            </a:r>
          </a:p>
          <a:p>
            <a:pPr marL="444500" indent="-444500">
              <a:lnSpc>
                <a:spcPct val="100000"/>
              </a:lnSpc>
              <a:spcBef>
                <a:spcPts val="2100"/>
              </a:spcBef>
              <a:buBlip>
                <a:blip r:embed="rId2"/>
              </a:buBlip>
              <a:defRPr sz="3200"/>
            </a:pPr>
            <a:r>
              <a:t>Not to be equated with sanctioning or tolerating apostasy </a:t>
            </a:r>
          </a:p>
          <a:p>
            <a:pPr marL="444500" indent="-444500">
              <a:lnSpc>
                <a:spcPct val="100000"/>
              </a:lnSpc>
              <a:spcBef>
                <a:spcPts val="2100"/>
              </a:spcBef>
              <a:buBlip>
                <a:blip r:embed="rId2"/>
              </a:buBlip>
              <a:defRPr sz="3200"/>
            </a:pPr>
            <a:r>
              <a:t>Time needed for exhorting, praying, teaching &amp; other efforts designed for reclamation</a:t>
            </a:r>
          </a:p>
          <a:p>
            <a:pPr marL="444500" indent="-444500">
              <a:lnSpc>
                <a:spcPct val="100000"/>
              </a:lnSpc>
              <a:spcBef>
                <a:spcPts val="2100"/>
              </a:spcBef>
              <a:buBlip>
                <a:blip r:embed="rId2"/>
              </a:buBlip>
              <a:defRPr sz="3200"/>
            </a:pPr>
            <a:r>
              <a:t>Unrepentant must be disciplined </a:t>
            </a:r>
            <a:r>
              <a:rPr b="1" sz="2800">
                <a:solidFill>
                  <a:schemeClr val="accent5">
                    <a:satOff val="14285"/>
                    <a:lumOff val="-13364"/>
                  </a:schemeClr>
                </a:solidFill>
                <a:latin typeface="Times"/>
                <a:ea typeface="Times"/>
                <a:cs typeface="Times"/>
                <a:sym typeface="Times"/>
              </a:rPr>
              <a:t>2 Thess. 3:6</a:t>
            </a:r>
            <a:r>
              <a:rPr b="1" sz="2800">
                <a:solidFill>
                  <a:srgbClr val="000000"/>
                </a:solidFill>
                <a:latin typeface="Times"/>
                <a:ea typeface="Times"/>
                <a:cs typeface="Times"/>
                <a:sym typeface="Times"/>
              </a:rPr>
              <a:t> Now we command you, brethren, in the name of our Lord Jesus Christ, that you keep aloof from every brother who leads an unruly life and not according to the tradition which you received from us.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Patience - Impatience"/>
          <p:cNvSpPr txBox="1"/>
          <p:nvPr>
            <p:ph type="title"/>
          </p:nvPr>
        </p:nvSpPr>
        <p:spPr>
          <a:prstGeom prst="rect">
            <a:avLst/>
          </a:prstGeom>
        </p:spPr>
        <p:txBody>
          <a:bodyPr/>
          <a:lstStyle>
            <a:lvl1pPr defTabSz="537463">
              <a:defRPr cap="none" sz="6440"/>
            </a:lvl1pPr>
          </a:lstStyle>
          <a:p>
            <a:pPr/>
            <a:r>
              <a:t>Patience - Impatience</a:t>
            </a:r>
          </a:p>
        </p:txBody>
      </p:sp>
      <p:sp>
        <p:nvSpPr>
          <p:cNvPr id="137" name="Impatient - not patient - being unable to wait patiently or tolerate delay; restless. Being unable to endure irritation or opposition; intolerant…"/>
          <p:cNvSpPr txBox="1"/>
          <p:nvPr>
            <p:ph type="body" idx="1"/>
          </p:nvPr>
        </p:nvSpPr>
        <p:spPr>
          <a:xfrm>
            <a:off x="557658" y="2549723"/>
            <a:ext cx="12038212" cy="6752879"/>
          </a:xfrm>
          <a:prstGeom prst="rect">
            <a:avLst/>
          </a:prstGeom>
        </p:spPr>
        <p:txBody>
          <a:bodyPr anchor="t"/>
          <a:lstStyle/>
          <a:p>
            <a:pPr marL="444500" indent="-444500">
              <a:buBlip>
                <a:blip r:embed="rId2"/>
              </a:buBlip>
              <a:defRPr sz="3200"/>
            </a:pPr>
            <a:r>
              <a:rPr u="sng"/>
              <a:t>Impatient</a:t>
            </a:r>
            <a:r>
              <a:t> - not patient - being unable to wait patiently or tolerate delay; restless. Being unable to endure irritation or opposition; intolerant</a:t>
            </a:r>
          </a:p>
          <a:p>
            <a:pPr marL="395111" indent="-395111">
              <a:buBlip>
                <a:blip r:embed="rId2"/>
              </a:buBlip>
              <a:defRPr sz="3600"/>
            </a:pPr>
            <a:r>
              <a:rPr b="1" sz="3200"/>
              <a:t>Solomon</a:t>
            </a:r>
            <a:r>
              <a:rPr sz="3200"/>
              <a:t> - </a:t>
            </a:r>
            <a:r>
              <a:rPr b="1" sz="2900">
                <a:solidFill>
                  <a:schemeClr val="accent5">
                    <a:satOff val="14285"/>
                    <a:lumOff val="-13364"/>
                  </a:schemeClr>
                </a:solidFill>
                <a:latin typeface="Times"/>
                <a:ea typeface="Times"/>
                <a:cs typeface="Times"/>
                <a:sym typeface="Times"/>
              </a:rPr>
              <a:t>Ecc. 7:8 </a:t>
            </a:r>
            <a:r>
              <a:rPr b="1" sz="2900">
                <a:solidFill>
                  <a:srgbClr val="000000"/>
                </a:solidFill>
                <a:latin typeface="Times"/>
                <a:ea typeface="Times"/>
                <a:cs typeface="Times"/>
                <a:sym typeface="Times"/>
              </a:rPr>
              <a:t>The end of a matter is better than its beginning; Patience of spirit is better than haughtiness of spirit. </a:t>
            </a:r>
            <a:endParaRPr b="1">
              <a:solidFill>
                <a:srgbClr val="000000"/>
              </a:solidFill>
              <a:latin typeface="Times"/>
              <a:ea typeface="Times"/>
              <a:cs typeface="Times"/>
              <a:sym typeface="Times"/>
            </a:endParaRPr>
          </a:p>
          <a:p>
            <a:pPr marL="444500" indent="-444500">
              <a:buBlip>
                <a:blip r:embed="rId2"/>
              </a:buBlip>
              <a:defRPr sz="3200"/>
            </a:pPr>
            <a:r>
              <a:rPr b="1"/>
              <a:t>Chrysostom</a:t>
            </a:r>
            <a:r>
              <a:t> - “The Queen of the Virtues.” </a:t>
            </a:r>
          </a:p>
          <a:p>
            <a:pPr marL="444500" indent="-444500">
              <a:buBlip>
                <a:blip r:embed="rId2"/>
              </a:buBlip>
              <a:defRPr sz="3200"/>
            </a:pPr>
            <a:r>
              <a:rPr b="1"/>
              <a:t>Old Dutch proverb</a:t>
            </a:r>
            <a:r>
              <a:t> - “A handful of patience is worth more than a bushel of brains.”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We need to be patient in persecution"/>
          <p:cNvSpPr txBox="1"/>
          <p:nvPr>
            <p:ph type="title"/>
          </p:nvPr>
        </p:nvSpPr>
        <p:spPr>
          <a:prstGeom prst="rect">
            <a:avLst/>
          </a:prstGeom>
        </p:spPr>
        <p:txBody>
          <a:bodyPr/>
          <a:lstStyle>
            <a:lvl1pPr defTabSz="438150">
              <a:defRPr cap="none" sz="5250"/>
            </a:lvl1pPr>
          </a:lstStyle>
          <a:p>
            <a:pPr/>
            <a:r>
              <a:t>We need to be patient in persecution</a:t>
            </a:r>
          </a:p>
        </p:txBody>
      </p:sp>
      <p:sp>
        <p:nvSpPr>
          <p:cNvPr id="194" name="2 Cor. 6:4-10 but in everything commending ourselves as servants of God, in much endurance, in afflictions, in hardships, in distresses, in beatings, in imprisonments, in tumults, in labors, in sleeplessness, in hunger, in purity, in knowledge, in patience, in kindness, in the Holy Spirit, in genuine love, in the word of truth, in the power of God; by the weapons of righteousness for the right hand and the left, by glory and dishonor, by evil report and good report; regarded as deceivers and yet true; as unknown yet well-known, as dying yet behold, we live; as punished yet not put to death, as sorrowful yet always rejoicing, as poor yet making many rich, as having nothing yet possessing all things.…"/>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2 Cor. 6:4-10 </a:t>
            </a:r>
            <a:r>
              <a:t>but in everything </a:t>
            </a:r>
            <a:r>
              <a:rPr u="sng"/>
              <a:t>commending ourselves as servants of God</a:t>
            </a:r>
            <a:r>
              <a:t>, </a:t>
            </a:r>
            <a:r>
              <a:rPr u="sng"/>
              <a:t>in much endurance</a:t>
            </a:r>
            <a:r>
              <a:t>, in afflictions, in hardships, in distresses, in beatings, in imprisonments, in tumults, in labors, in sleeplessness, in hunger, in purity, in knowledge, </a:t>
            </a:r>
            <a:r>
              <a:rPr u="sng"/>
              <a:t>in patience</a:t>
            </a:r>
            <a:r>
              <a:t>, in kindness, in the Holy Spirit, in genuine love, in the word of truth, in the power of God; by the weapons of righteousness for the right hand and the left, by glory and dishonor, by evil report and good report; regarded as deceivers and yet true; as unknown yet well-known, as dying yet behold, we live; as punished yet not put to death, as sorrowful yet always rejoicing, as poor yet making many rich, as having nothing yet possessing all things. </a:t>
            </a:r>
          </a:p>
          <a:p>
            <a:pPr marL="444500" indent="-444500">
              <a:lnSpc>
                <a:spcPct val="100000"/>
              </a:lnSpc>
              <a:spcBef>
                <a:spcPts val="2100"/>
              </a:spcBef>
              <a:buBlip>
                <a:blip r:embed="rId2"/>
              </a:buBlip>
              <a:defRPr sz="3200"/>
            </a:pPr>
            <a:r>
              <a:t>Blessed because theirs is the kingdom of heaven, heavenly reward is great &amp; fellowship with the prophets </a:t>
            </a:r>
            <a:r>
              <a:rPr b="1" sz="2800">
                <a:solidFill>
                  <a:schemeClr val="accent5">
                    <a:satOff val="14285"/>
                    <a:lumOff val="-13364"/>
                  </a:schemeClr>
                </a:solidFill>
                <a:latin typeface="Times"/>
                <a:ea typeface="Times"/>
                <a:cs typeface="Times"/>
                <a:sym typeface="Times"/>
              </a:rPr>
              <a:t>Matt. 5:10-12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need to be patient in trial"/>
          <p:cNvSpPr txBox="1"/>
          <p:nvPr>
            <p:ph type="title"/>
          </p:nvPr>
        </p:nvSpPr>
        <p:spPr>
          <a:prstGeom prst="rect">
            <a:avLst/>
          </a:prstGeom>
        </p:spPr>
        <p:txBody>
          <a:bodyPr/>
          <a:lstStyle>
            <a:lvl1pPr defTabSz="537463">
              <a:defRPr cap="none" sz="6440"/>
            </a:lvl1pPr>
          </a:lstStyle>
          <a:p>
            <a:pPr/>
            <a:r>
              <a:t>need to be patient in trial </a:t>
            </a:r>
          </a:p>
        </p:txBody>
      </p:sp>
      <p:sp>
        <p:nvSpPr>
          <p:cNvPr id="197" name="Jas. 1:2-4 Consider it all joy, my brethren, when you encounter various trials, knowing that the testing of your faith produces endurance. And let endurance have its perfect result, that you may be perfect and complete, lacking in nothing.…"/>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Jas. 1:2-4</a:t>
            </a:r>
            <a:r>
              <a:t> Consider it all joy, my brethren, when you encounter </a:t>
            </a:r>
            <a:r>
              <a:rPr u="sng"/>
              <a:t>various trials</a:t>
            </a:r>
            <a:r>
              <a:t>, knowing that the </a:t>
            </a:r>
            <a:r>
              <a:rPr u="sng"/>
              <a:t>testing of your faith</a:t>
            </a:r>
            <a:r>
              <a:t> produces </a:t>
            </a:r>
            <a:r>
              <a:rPr u="sng"/>
              <a:t>endurance</a:t>
            </a:r>
            <a:r>
              <a:t>. And let endurance have its perfect result, that you may be perfect and complete, lacking in nothing.</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12:12</a:t>
            </a:r>
            <a:r>
              <a:t> rejoicing in hope, </a:t>
            </a:r>
            <a:r>
              <a:rPr u="sng"/>
              <a:t>persevering in tribulation</a:t>
            </a:r>
            <a:r>
              <a:t>, devoted to prayer, </a:t>
            </a:r>
          </a:p>
          <a:p>
            <a:pPr marL="444500" indent="-444500">
              <a:lnSpc>
                <a:spcPct val="100000"/>
              </a:lnSpc>
              <a:spcBef>
                <a:spcPts val="2100"/>
              </a:spcBef>
              <a:buBlip>
                <a:blip r:embed="rId2"/>
              </a:buBlip>
              <a:defRPr sz="3200"/>
            </a:pPr>
            <a:r>
              <a:t>Fire removes the dross - trials remove imperfections from faith </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1 Pet. 1:7</a:t>
            </a:r>
            <a:r>
              <a:t> that the </a:t>
            </a:r>
            <a:r>
              <a:rPr u="sng"/>
              <a:t>proof of your faith</a:t>
            </a:r>
            <a:r>
              <a:t>, being more precious than gold which is perishable, even though tested by fire, may be found to </a:t>
            </a:r>
            <a:r>
              <a:rPr u="sng"/>
              <a:t>result in praise and glory and honor</a:t>
            </a:r>
            <a:r>
              <a:t> at the revelation of Jesus Christ; </a:t>
            </a:r>
          </a:p>
          <a:p>
            <a:pPr marL="444500" indent="-444500">
              <a:lnSpc>
                <a:spcPct val="100000"/>
              </a:lnSpc>
              <a:spcBef>
                <a:spcPts val="2100"/>
              </a:spcBef>
              <a:buBlip>
                <a:blip r:embed="rId2"/>
              </a:buBlip>
              <a:defRPr sz="3200"/>
            </a:pPr>
            <a:r>
              <a:t>We can be patient in the midst of trial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need to be patient regarding church growth"/>
          <p:cNvSpPr txBox="1"/>
          <p:nvPr>
            <p:ph type="title"/>
          </p:nvPr>
        </p:nvSpPr>
        <p:spPr>
          <a:prstGeom prst="rect">
            <a:avLst/>
          </a:prstGeom>
        </p:spPr>
        <p:txBody>
          <a:bodyPr/>
          <a:lstStyle>
            <a:lvl1pPr defTabSz="362204">
              <a:defRPr cap="none" sz="4340"/>
            </a:lvl1pPr>
          </a:lstStyle>
          <a:p>
            <a:pPr/>
            <a:r>
              <a:t>need to be patient regarding church growth</a:t>
            </a:r>
          </a:p>
        </p:txBody>
      </p:sp>
      <p:sp>
        <p:nvSpPr>
          <p:cNvPr id="200" name="Can't plant corn in the morning &amp; have roasting ears for dinner…"/>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3600"/>
              </a:spcBef>
              <a:buBlip>
                <a:blip r:embed="rId2"/>
              </a:buBlip>
              <a:defRPr sz="3200"/>
            </a:pPr>
            <a:r>
              <a:t>Can't plant corn in the morning &amp; have roasting ears for dinner 	</a:t>
            </a:r>
          </a:p>
          <a:p>
            <a:pPr marL="444500" indent="-444500">
              <a:lnSpc>
                <a:spcPct val="100000"/>
              </a:lnSpc>
              <a:spcBef>
                <a:spcPts val="3600"/>
              </a:spcBef>
              <a:buBlip>
                <a:blip r:embed="rId2"/>
              </a:buBlip>
              <a:defRPr sz="3200"/>
            </a:pPr>
            <a:r>
              <a:t>Must not rationalize ourselves out of indolence &amp; stagnation</a:t>
            </a:r>
          </a:p>
          <a:p>
            <a:pPr marL="444500" indent="-444500">
              <a:lnSpc>
                <a:spcPct val="100000"/>
              </a:lnSpc>
              <a:spcBef>
                <a:spcPts val="3600"/>
              </a:spcBef>
              <a:buBlip>
                <a:blip r:embed="rId2"/>
              </a:buBlip>
              <a:defRPr sz="3200"/>
            </a:pPr>
            <a:r>
              <a:t>Mushroom growth will usually fade when the sun goes down 	</a:t>
            </a:r>
          </a:p>
          <a:p>
            <a:pPr marL="444500" indent="-444500">
              <a:lnSpc>
                <a:spcPct val="100000"/>
              </a:lnSpc>
              <a:spcBef>
                <a:spcPts val="3600"/>
              </a:spcBef>
              <a:buBlip>
                <a:blip r:embed="rId2"/>
              </a:buBlip>
              <a:defRPr sz="3200"/>
            </a:pPr>
            <a:r>
              <a:t>Steady-growth is usually the solid &amp; enduring type growth 	</a:t>
            </a:r>
          </a:p>
          <a:p>
            <a:pPr marL="444500" indent="-444500">
              <a:lnSpc>
                <a:spcPct val="100000"/>
              </a:lnSpc>
              <a:spcBef>
                <a:spcPts val="3600"/>
              </a:spcBef>
              <a:buBlip>
                <a:blip r:embed="rId2"/>
              </a:buBlip>
              <a:defRPr sz="3200"/>
            </a:pPr>
            <a:r>
              <a:t>God gives the increase, </a:t>
            </a:r>
            <a:r>
              <a:rPr b="1" sz="2800">
                <a:solidFill>
                  <a:schemeClr val="accent5">
                    <a:satOff val="14285"/>
                    <a:lumOff val="-13364"/>
                  </a:schemeClr>
                </a:solidFill>
                <a:latin typeface="Times"/>
                <a:ea typeface="Times"/>
                <a:cs typeface="Times"/>
                <a:sym typeface="Times"/>
              </a:rPr>
              <a:t>1 Cor. 3:6</a:t>
            </a:r>
            <a:r>
              <a:t> </a:t>
            </a:r>
          </a:p>
          <a:p>
            <a:pPr marL="444500" indent="-444500">
              <a:lnSpc>
                <a:spcPct val="100000"/>
              </a:lnSpc>
              <a:spcBef>
                <a:spcPts val="3600"/>
              </a:spcBef>
              <a:buBlip>
                <a:blip r:embed="rId2"/>
              </a:buBlip>
              <a:defRPr sz="3200"/>
            </a:pPr>
            <a:r>
              <a:t>Ours part is to plant &amp; water</a:t>
            </a:r>
          </a:p>
          <a:p>
            <a:pPr marL="444500" indent="-444500">
              <a:lnSpc>
                <a:spcPct val="100000"/>
              </a:lnSpc>
              <a:spcBef>
                <a:spcPts val="3600"/>
              </a:spcBef>
              <a:buBlip>
                <a:blip r:embed="rId2"/>
              </a:buBlip>
              <a:defRPr sz="3200"/>
            </a:pPr>
            <a:r>
              <a:t>There are other evidences of growth besides numerical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need to be patient regarding the coming the Lord"/>
          <p:cNvSpPr txBox="1"/>
          <p:nvPr>
            <p:ph type="title"/>
          </p:nvPr>
        </p:nvSpPr>
        <p:spPr>
          <a:prstGeom prst="rect">
            <a:avLst/>
          </a:prstGeom>
        </p:spPr>
        <p:txBody>
          <a:bodyPr/>
          <a:lstStyle>
            <a:lvl1pPr defTabSz="327152">
              <a:defRPr cap="none" sz="3920"/>
            </a:lvl1pPr>
          </a:lstStyle>
          <a:p>
            <a:pPr/>
            <a:r>
              <a:t>need to be patient regarding the coming the Lord</a:t>
            </a:r>
          </a:p>
        </p:txBody>
      </p:sp>
      <p:sp>
        <p:nvSpPr>
          <p:cNvPr id="203" name="Heb. 6:12 that you may not be sluggish, but imitators of those who through faith and patience inherit the promises.…"/>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Heb. 6:12</a:t>
            </a:r>
            <a:r>
              <a:t> that you may </a:t>
            </a:r>
            <a:r>
              <a:rPr u="sng"/>
              <a:t>not be sluggish</a:t>
            </a:r>
            <a:r>
              <a:t>, but imitators of those who through faith and </a:t>
            </a:r>
            <a:r>
              <a:rPr u="sng"/>
              <a:t>patience</a:t>
            </a:r>
            <a:r>
              <a:t> inherit the promises. </a:t>
            </a:r>
          </a:p>
          <a:p>
            <a:pPr marL="444500" indent="-444500">
              <a:lnSpc>
                <a:spcPct val="100000"/>
              </a:lnSpc>
              <a:spcBef>
                <a:spcPts val="2100"/>
              </a:spcBef>
              <a:buBlip>
                <a:blip r:embed="rId2"/>
              </a:buBlip>
              <a:defRPr sz="3200"/>
            </a:pPr>
            <a:r>
              <a:t>Heaven is our hope </a:t>
            </a:r>
            <a:r>
              <a:rPr b="1" sz="2800">
                <a:solidFill>
                  <a:schemeClr val="accent5">
                    <a:satOff val="14285"/>
                    <a:lumOff val="-13364"/>
                  </a:schemeClr>
                </a:solidFill>
                <a:latin typeface="Times"/>
                <a:ea typeface="Times"/>
                <a:cs typeface="Times"/>
                <a:sym typeface="Times"/>
              </a:rPr>
              <a:t>1 Pet. 1:3, 4</a:t>
            </a:r>
            <a:r>
              <a:rPr b="1" sz="2800">
                <a:solidFill>
                  <a:srgbClr val="000000"/>
                </a:solidFill>
                <a:latin typeface="Times"/>
                <a:ea typeface="Times"/>
                <a:cs typeface="Times"/>
                <a:sym typeface="Times"/>
              </a:rPr>
              <a:t> Blessed be the God and Father of our Lord Jesus Christ, who according to His great mercy has caused us to be born again to </a:t>
            </a:r>
            <a:r>
              <a:rPr b="1" sz="2800" u="sng">
                <a:solidFill>
                  <a:srgbClr val="000000"/>
                </a:solidFill>
                <a:latin typeface="Times"/>
                <a:ea typeface="Times"/>
                <a:cs typeface="Times"/>
                <a:sym typeface="Times"/>
              </a:rPr>
              <a:t>a living hope</a:t>
            </a:r>
            <a:r>
              <a:rPr b="1" sz="2800">
                <a:solidFill>
                  <a:srgbClr val="000000"/>
                </a:solidFill>
                <a:latin typeface="Times"/>
                <a:ea typeface="Times"/>
                <a:cs typeface="Times"/>
                <a:sym typeface="Times"/>
              </a:rPr>
              <a:t> through the resurrection of Jesus Christ from the dead, to obtain </a:t>
            </a:r>
            <a:r>
              <a:rPr b="1" sz="2800" u="sng">
                <a:solidFill>
                  <a:srgbClr val="000000"/>
                </a:solidFill>
                <a:latin typeface="Times"/>
                <a:ea typeface="Times"/>
                <a:cs typeface="Times"/>
                <a:sym typeface="Times"/>
              </a:rPr>
              <a:t>an inheritance</a:t>
            </a:r>
            <a:r>
              <a:rPr b="1" sz="2800">
                <a:solidFill>
                  <a:srgbClr val="000000"/>
                </a:solidFill>
                <a:latin typeface="Times"/>
                <a:ea typeface="Times"/>
                <a:cs typeface="Times"/>
                <a:sym typeface="Times"/>
              </a:rPr>
              <a:t> which is </a:t>
            </a:r>
            <a:r>
              <a:rPr b="1" sz="2800" u="sng">
                <a:solidFill>
                  <a:srgbClr val="000000"/>
                </a:solidFill>
                <a:latin typeface="Times"/>
                <a:ea typeface="Times"/>
                <a:cs typeface="Times"/>
                <a:sym typeface="Times"/>
              </a:rPr>
              <a:t>imperishable</a:t>
            </a:r>
            <a:r>
              <a:rPr b="1" sz="2800">
                <a:solidFill>
                  <a:srgbClr val="000000"/>
                </a:solidFill>
                <a:latin typeface="Times"/>
                <a:ea typeface="Times"/>
                <a:cs typeface="Times"/>
                <a:sym typeface="Times"/>
              </a:rPr>
              <a:t> and </a:t>
            </a:r>
            <a:r>
              <a:rPr b="1" sz="2800" u="sng">
                <a:solidFill>
                  <a:srgbClr val="000000"/>
                </a:solidFill>
                <a:latin typeface="Times"/>
                <a:ea typeface="Times"/>
                <a:cs typeface="Times"/>
                <a:sym typeface="Times"/>
              </a:rPr>
              <a:t>undefiled</a:t>
            </a:r>
            <a:r>
              <a:rPr b="1" sz="2800">
                <a:solidFill>
                  <a:srgbClr val="000000"/>
                </a:solidFill>
                <a:latin typeface="Times"/>
                <a:ea typeface="Times"/>
                <a:cs typeface="Times"/>
                <a:sym typeface="Times"/>
              </a:rPr>
              <a:t> and </a:t>
            </a:r>
            <a:r>
              <a:rPr b="1" sz="2800" u="sng">
                <a:solidFill>
                  <a:srgbClr val="000000"/>
                </a:solidFill>
                <a:latin typeface="Times"/>
                <a:ea typeface="Times"/>
                <a:cs typeface="Times"/>
                <a:sym typeface="Times"/>
              </a:rPr>
              <a:t>will not fade away</a:t>
            </a:r>
            <a:r>
              <a:rPr b="1" sz="2800">
                <a:solidFill>
                  <a:srgbClr val="000000"/>
                </a:solidFill>
                <a:latin typeface="Times"/>
                <a:ea typeface="Times"/>
                <a:cs typeface="Times"/>
                <a:sym typeface="Times"/>
              </a:rPr>
              <a:t>, reserved in heaven for you,</a:t>
            </a:r>
            <a:r>
              <a:t> </a:t>
            </a:r>
          </a:p>
          <a:p>
            <a:pPr marL="444500" indent="-444500">
              <a:lnSpc>
                <a:spcPct val="100000"/>
              </a:lnSpc>
              <a:spcBef>
                <a:spcPts val="2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8:25</a:t>
            </a:r>
            <a:r>
              <a:t> But if we hope for what we do not see, </a:t>
            </a:r>
            <a:r>
              <a:rPr u="sng"/>
              <a:t>with perseverance</a:t>
            </a:r>
            <a:r>
              <a:t> we wait eagerly for it. </a:t>
            </a:r>
          </a:p>
          <a:p>
            <a:pPr marL="444500" indent="-444500">
              <a:lnSpc>
                <a:spcPct val="100000"/>
              </a:lnSpc>
              <a:spcBef>
                <a:spcPts val="2100"/>
              </a:spcBef>
              <a:buBlip>
                <a:blip r:embed="rId2"/>
              </a:buBlip>
              <a:defRPr sz="3200"/>
            </a:pPr>
            <a:r>
              <a:t>Heaven is worth waiting for!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need to be patient in prayer"/>
          <p:cNvSpPr txBox="1"/>
          <p:nvPr>
            <p:ph type="title"/>
          </p:nvPr>
        </p:nvSpPr>
        <p:spPr>
          <a:prstGeom prst="rect">
            <a:avLst/>
          </a:prstGeom>
        </p:spPr>
        <p:txBody>
          <a:bodyPr/>
          <a:lstStyle>
            <a:lvl1pPr defTabSz="537463">
              <a:defRPr cap="none" sz="6440"/>
            </a:lvl1pPr>
          </a:lstStyle>
          <a:p>
            <a:pPr/>
            <a:r>
              <a:t>need to be patient in prayer</a:t>
            </a:r>
          </a:p>
        </p:txBody>
      </p:sp>
      <p:sp>
        <p:nvSpPr>
          <p:cNvPr id="206" name="God sometimes says, “Wait awhil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400"/>
              </a:spcBef>
              <a:buBlip>
                <a:blip r:embed="rId2"/>
              </a:buBlip>
              <a:defRPr sz="3200"/>
            </a:pPr>
            <a:r>
              <a:t>God sometimes says, “Wait awhile” 	</a:t>
            </a:r>
          </a:p>
          <a:p>
            <a:pPr marL="444500" indent="-444500">
              <a:lnSpc>
                <a:spcPct val="100000"/>
              </a:lnSpc>
              <a:spcBef>
                <a:spcPts val="4400"/>
              </a:spcBef>
              <a:buBlip>
                <a:blip r:embed="rId2"/>
              </a:buBlip>
              <a:defRPr sz="3200"/>
            </a:pPr>
            <a:r>
              <a:t>Chooses to take time to work the wonders of His will. </a:t>
            </a:r>
            <a:r>
              <a:rPr b="1" sz="2800">
                <a:solidFill>
                  <a:schemeClr val="accent5">
                    <a:satOff val="14285"/>
                    <a:lumOff val="-13364"/>
                  </a:schemeClr>
                </a:solidFill>
                <a:latin typeface="Times"/>
                <a:ea typeface="Times"/>
                <a:cs typeface="Times"/>
                <a:sym typeface="Times"/>
              </a:rPr>
              <a:t>Gal. 4:4</a:t>
            </a:r>
            <a:r>
              <a:t> 	</a:t>
            </a:r>
          </a:p>
          <a:p>
            <a:pPr marL="444500" indent="-444500">
              <a:lnSpc>
                <a:spcPct val="100000"/>
              </a:lnSpc>
              <a:spcBef>
                <a:spcPts val="4400"/>
              </a:spcBef>
              <a:buBlip>
                <a:blip r:embed="rId2"/>
              </a:buBlip>
              <a:defRPr sz="3200"/>
            </a:pPr>
            <a:r>
              <a:t>From Chislev to Nisan - three months                                                                                  </a:t>
            </a:r>
            <a:r>
              <a:rPr b="1" sz="2800">
                <a:solidFill>
                  <a:schemeClr val="accent5">
                    <a:satOff val="14285"/>
                    <a:lumOff val="-13364"/>
                  </a:schemeClr>
                </a:solidFill>
                <a:latin typeface="Times"/>
                <a:ea typeface="Times"/>
                <a:cs typeface="Times"/>
                <a:sym typeface="Times"/>
              </a:rPr>
              <a:t>Neh. 1:1; 2:1</a:t>
            </a:r>
            <a:r>
              <a:t>	</a:t>
            </a:r>
          </a:p>
          <a:p>
            <a:pPr marL="444500" indent="-444500">
              <a:lnSpc>
                <a:spcPct val="100000"/>
              </a:lnSpc>
              <a:spcBef>
                <a:spcPts val="4400"/>
              </a:spcBef>
              <a:buBlip>
                <a:blip r:embed="rId2"/>
              </a:buBlip>
              <a:defRPr sz="3200"/>
            </a:pPr>
            <a:r>
              <a:t>Three months before Nehemiah's prayer began to be answered. 	</a:t>
            </a:r>
          </a:p>
          <a:p>
            <a:pPr marL="444500" indent="-444500">
              <a:lnSpc>
                <a:spcPct val="100000"/>
              </a:lnSpc>
              <a:spcBef>
                <a:spcPts val="4400"/>
              </a:spcBef>
              <a:buBlip>
                <a:blip r:embed="rId2"/>
              </a:buBlip>
              <a:defRPr sz="3200"/>
            </a:pPr>
            <a:r>
              <a:t>The Lord waited ten days to answer Jeremiah                                         </a:t>
            </a:r>
            <a:r>
              <a:rPr b="1" sz="2800">
                <a:solidFill>
                  <a:schemeClr val="accent5">
                    <a:satOff val="14285"/>
                    <a:lumOff val="-13364"/>
                  </a:schemeClr>
                </a:solidFill>
                <a:latin typeface="Times"/>
                <a:ea typeface="Times"/>
                <a:cs typeface="Times"/>
                <a:sym typeface="Times"/>
              </a:rPr>
              <a:t>Jer. 42:4-7</a:t>
            </a:r>
            <a:r>
              <a:rPr b="1">
                <a:solidFill>
                  <a:schemeClr val="accent5">
                    <a:satOff val="14285"/>
                    <a:lumOff val="-13364"/>
                  </a:schemeClr>
                </a:solidFill>
                <a:latin typeface="Times"/>
                <a:ea typeface="Times"/>
                <a:cs typeface="Times"/>
                <a:sym typeface="Times"/>
              </a:rPr>
              <a:t> </a:t>
            </a:r>
          </a:p>
        </p:txBody>
      </p:sp>
      <p:pic>
        <p:nvPicPr>
          <p:cNvPr id="207" name="Image" descr="Image"/>
          <p:cNvPicPr>
            <a:picLocks noChangeAspect="1"/>
          </p:cNvPicPr>
          <p:nvPr/>
        </p:nvPicPr>
        <p:blipFill>
          <a:blip r:embed="rId3">
            <a:extLst/>
          </a:blip>
          <a:stretch>
            <a:fillRect/>
          </a:stretch>
        </p:blipFill>
        <p:spPr>
          <a:xfrm>
            <a:off x="8693794" y="4147889"/>
            <a:ext cx="3937001" cy="2070101"/>
          </a:xfrm>
          <a:prstGeom prst="rect">
            <a:avLst/>
          </a:prstGeom>
          <a:ln w="12700">
            <a:miter lim="400000"/>
          </a:ln>
        </p:spPr>
      </p:pic>
      <p:pic>
        <p:nvPicPr>
          <p:cNvPr id="208" name="Image" descr="Image"/>
          <p:cNvPicPr>
            <a:picLocks noChangeAspect="1"/>
          </p:cNvPicPr>
          <p:nvPr/>
        </p:nvPicPr>
        <p:blipFill>
          <a:blip r:embed="rId4">
            <a:extLst/>
          </a:blip>
          <a:stretch>
            <a:fillRect/>
          </a:stretch>
        </p:blipFill>
        <p:spPr>
          <a:xfrm>
            <a:off x="9313912" y="6849318"/>
            <a:ext cx="3289301" cy="24638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need to be patient in prayer"/>
          <p:cNvSpPr txBox="1"/>
          <p:nvPr>
            <p:ph type="title"/>
          </p:nvPr>
        </p:nvSpPr>
        <p:spPr>
          <a:prstGeom prst="rect">
            <a:avLst/>
          </a:prstGeom>
        </p:spPr>
        <p:txBody>
          <a:bodyPr/>
          <a:lstStyle>
            <a:lvl1pPr defTabSz="537463">
              <a:defRPr cap="none" sz="6440"/>
            </a:lvl1pPr>
          </a:lstStyle>
          <a:p>
            <a:pPr/>
            <a:r>
              <a:t>need to be patient in prayer</a:t>
            </a:r>
          </a:p>
        </p:txBody>
      </p:sp>
      <p:sp>
        <p:nvSpPr>
          <p:cNvPr id="211" name="Delay in the answering prayers may be due to:…"/>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Delay in the answering prayers may be due to: 	</a:t>
            </a:r>
          </a:p>
          <a:p>
            <a:pPr lvl="1" marL="812800" indent="-368300">
              <a:lnSpc>
                <a:spcPct val="100000"/>
              </a:lnSpc>
              <a:spcBef>
                <a:spcPts val="4100"/>
              </a:spcBef>
              <a:buSzPct val="100000"/>
              <a:buChar char="-"/>
              <a:defRPr sz="3200"/>
            </a:pPr>
            <a:r>
              <a:t>Our not quite being ready to receive 	</a:t>
            </a:r>
          </a:p>
          <a:p>
            <a:pPr lvl="1" marL="812800" indent="-368300">
              <a:lnSpc>
                <a:spcPct val="100000"/>
              </a:lnSpc>
              <a:spcBef>
                <a:spcPts val="4100"/>
              </a:spcBef>
              <a:buSzPct val="100000"/>
              <a:buChar char="-"/>
              <a:defRPr sz="3200"/>
            </a:pPr>
            <a:r>
              <a:t>Our faith needing to be tried to remove imperfections </a:t>
            </a:r>
          </a:p>
          <a:p>
            <a:pPr lvl="1" marL="812800" indent="-368300">
              <a:lnSpc>
                <a:spcPct val="100000"/>
              </a:lnSpc>
              <a:spcBef>
                <a:spcPts val="4100"/>
              </a:spcBef>
              <a:buSzPct val="100000"/>
              <a:buChar char="-"/>
              <a:defRPr sz="3200"/>
            </a:pPr>
            <a:r>
              <a:t>His working through His unchangeable laws - time is imperative</a:t>
            </a:r>
          </a:p>
          <a:p>
            <a:pPr marL="444500" indent="-444500">
              <a:lnSpc>
                <a:spcPct val="100000"/>
              </a:lnSpc>
              <a:spcBef>
                <a:spcPts val="4100"/>
              </a:spcBef>
              <a:buBlip>
                <a:blip r:embed="rId2"/>
              </a:buBlip>
              <a:defRPr sz="3200"/>
            </a:pPr>
            <a:r>
              <a:t>DeBuffon - "Never think that God's delays are God's denials.  Hold on! Hold fast! Hold out! Patience is genius.”</a:t>
            </a:r>
          </a:p>
        </p:txBody>
      </p:sp>
      <p:pic>
        <p:nvPicPr>
          <p:cNvPr id="212" name="Image" descr="Image"/>
          <p:cNvPicPr>
            <a:picLocks noChangeAspect="1"/>
          </p:cNvPicPr>
          <p:nvPr/>
        </p:nvPicPr>
        <p:blipFill>
          <a:blip r:embed="rId3">
            <a:extLst/>
          </a:blip>
          <a:stretch>
            <a:fillRect/>
          </a:stretch>
        </p:blipFill>
        <p:spPr>
          <a:xfrm>
            <a:off x="9545836" y="2465585"/>
            <a:ext cx="3121918" cy="194570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need to be patient in prayer"/>
          <p:cNvSpPr txBox="1"/>
          <p:nvPr>
            <p:ph type="title"/>
          </p:nvPr>
        </p:nvSpPr>
        <p:spPr>
          <a:prstGeom prst="rect">
            <a:avLst/>
          </a:prstGeom>
        </p:spPr>
        <p:txBody>
          <a:bodyPr/>
          <a:lstStyle>
            <a:lvl1pPr defTabSz="537463">
              <a:defRPr cap="none" sz="6440"/>
            </a:lvl1pPr>
          </a:lstStyle>
          <a:p>
            <a:pPr/>
            <a:r>
              <a:t>need to be patient in prayer</a:t>
            </a:r>
          </a:p>
        </p:txBody>
      </p:sp>
      <p:sp>
        <p:nvSpPr>
          <p:cNvPr id="215" name="We must sometimes &quot;wait for the Lord.&quot;…"/>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We must sometimes "wait for the Lord."</a:t>
            </a:r>
          </a:p>
          <a:p>
            <a:pPr marL="444500" indent="-444500">
              <a:lnSpc>
                <a:spcPct val="100000"/>
              </a:lnSpc>
              <a:spcBef>
                <a:spcPts val="4100"/>
              </a:spcBef>
              <a:buBlip>
                <a:blip r:embed="rId2"/>
              </a:buBlip>
              <a:defRPr b="1" sz="3200">
                <a:solidFill>
                  <a:srgbClr val="000000"/>
                </a:solidFill>
                <a:latin typeface="Times"/>
                <a:ea typeface="Times"/>
                <a:cs typeface="Times"/>
                <a:sym typeface="Times"/>
              </a:defRPr>
            </a:pPr>
            <a:r>
              <a:rPr>
                <a:solidFill>
                  <a:schemeClr val="accent5">
                    <a:satOff val="14285"/>
                    <a:lumOff val="-13364"/>
                  </a:schemeClr>
                </a:solidFill>
              </a:rPr>
              <a:t>Isa. 40:31</a:t>
            </a:r>
            <a:r>
              <a:t> Yet </a:t>
            </a:r>
            <a:r>
              <a:rPr u="sng"/>
              <a:t>those who wait</a:t>
            </a:r>
            <a:r>
              <a:t> for the LORD                                   Will gain new strength;                                                                    They will mount up with wings like eagles,                                  They will run and not get tired,                                                      They will walk and not become weary. </a:t>
            </a:r>
          </a:p>
          <a:p>
            <a:pPr marL="444500" indent="-444500">
              <a:lnSpc>
                <a:spcPct val="100000"/>
              </a:lnSpc>
              <a:spcBef>
                <a:spcPts val="4100"/>
              </a:spcBef>
              <a:buBlip>
                <a:blip r:embed="rId2"/>
              </a:buBlip>
              <a:defRPr b="1" sz="3200">
                <a:solidFill>
                  <a:srgbClr val="000000"/>
                </a:solidFill>
                <a:latin typeface="Times"/>
                <a:ea typeface="Times"/>
                <a:cs typeface="Times"/>
                <a:sym typeface="Times"/>
              </a:defRPr>
            </a:pPr>
            <a:r>
              <a:rPr>
                <a:solidFill>
                  <a:schemeClr val="accent5">
                    <a:satOff val="14285"/>
                    <a:lumOff val="-13364"/>
                  </a:schemeClr>
                </a:solidFill>
              </a:rPr>
              <a:t>Ps. 40:1</a:t>
            </a:r>
            <a:r>
              <a:t> I </a:t>
            </a:r>
            <a:r>
              <a:rPr u="sng"/>
              <a:t>waited patiently for the LORD</a:t>
            </a:r>
            <a:r>
              <a:t>;                                       And He inclined to me, and heard my cry.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need to be patient with others in general"/>
          <p:cNvSpPr txBox="1"/>
          <p:nvPr>
            <p:ph type="title"/>
          </p:nvPr>
        </p:nvSpPr>
        <p:spPr>
          <a:prstGeom prst="rect">
            <a:avLst/>
          </a:prstGeom>
        </p:spPr>
        <p:txBody>
          <a:bodyPr/>
          <a:lstStyle>
            <a:lvl1pPr defTabSz="385572">
              <a:defRPr cap="none" sz="4620"/>
            </a:lvl1pPr>
          </a:lstStyle>
          <a:p>
            <a:pPr/>
            <a:r>
              <a:t>need to be patient with others in general</a:t>
            </a:r>
          </a:p>
        </p:txBody>
      </p:sp>
      <p:sp>
        <p:nvSpPr>
          <p:cNvPr id="218" name="&quot;When tempted to lose patience with the other fellow, just pause - &amp; think how patient God has been with you.&quot;…"/>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"When tempted to lose patience with the other fellow, just pause - &amp; think how patient God has been with you." </a:t>
            </a:r>
          </a:p>
          <a:p>
            <a:pPr marL="444500" indent="-444500">
              <a:lnSpc>
                <a:spcPct val="100000"/>
              </a:lnSpc>
              <a:spcBef>
                <a:spcPts val="4100"/>
              </a:spcBef>
              <a:buBlip>
                <a:blip r:embed="rId2"/>
              </a:buBlip>
              <a:defRPr sz="3200"/>
            </a:pPr>
            <a:r>
              <a:t>We need to bear &amp; forbear &amp; be patient.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Eph. 4:2</a:t>
            </a:r>
            <a:r>
              <a:t> with all humility and gentleness, </a:t>
            </a:r>
            <a:r>
              <a:rPr u="sng"/>
              <a:t>with patience</a:t>
            </a:r>
            <a:r>
              <a:t>, showing forbearance to one another in love,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Col. 3:12, 13</a:t>
            </a:r>
            <a:r>
              <a:t> And so, as those who have been chosen of God, holy and beloved, put on a heart of compassion, kindness, humility, gentleness and </a:t>
            </a:r>
            <a:r>
              <a:rPr u="sng"/>
              <a:t>patience</a:t>
            </a:r>
            <a:r>
              <a:t> bearing with one another, and forgiving each other, whoever has a complaint against anyone; just as the Lord forgave you, so also should you.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need to be patient with others in general"/>
          <p:cNvSpPr txBox="1"/>
          <p:nvPr>
            <p:ph type="title"/>
          </p:nvPr>
        </p:nvSpPr>
        <p:spPr>
          <a:prstGeom prst="rect">
            <a:avLst/>
          </a:prstGeom>
        </p:spPr>
        <p:txBody>
          <a:bodyPr/>
          <a:lstStyle>
            <a:lvl1pPr defTabSz="385572">
              <a:defRPr cap="none" sz="4620"/>
            </a:lvl1pPr>
          </a:lstStyle>
          <a:p>
            <a:pPr/>
            <a:r>
              <a:t>need to be patient with others in general</a:t>
            </a:r>
          </a:p>
        </p:txBody>
      </p:sp>
      <p:sp>
        <p:nvSpPr>
          <p:cNvPr id="221" name="Keep from misjudging &amp; misunderstanding &amp; under-valuing…"/>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sz="3200"/>
            </a:pPr>
            <a:r>
              <a:t>Keep from misjudging &amp; misunderstanding &amp; under-valuing </a:t>
            </a:r>
          </a:p>
          <a:p>
            <a:pPr marL="444500" indent="-444500">
              <a:lnSpc>
                <a:spcPct val="100000"/>
              </a:lnSpc>
              <a:spcBef>
                <a:spcPts val="4100"/>
              </a:spcBef>
              <a:buBlip>
                <a:blip r:embed="rId2"/>
              </a:buBlip>
              <a:defRPr sz="3200"/>
            </a:pPr>
            <a:r>
              <a:t>Dr. Blaikie, the Scottish professor, once spoke severely to one of his reciting students for not holding the book in his right hand </a:t>
            </a:r>
          </a:p>
          <a:p>
            <a:pPr marL="444500" indent="-444500">
              <a:lnSpc>
                <a:spcPct val="100000"/>
              </a:lnSpc>
              <a:spcBef>
                <a:spcPts val="4100"/>
              </a:spcBef>
              <a:buBlip>
                <a:blip r:embed="rId2"/>
              </a:buBlip>
              <a:defRPr sz="3200"/>
            </a:pPr>
            <a:r>
              <a:t>Would not have been so harsh in his dealings if he had only understood he had no right hand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How Is Patience Produced Or Acquired?"/>
          <p:cNvSpPr txBox="1"/>
          <p:nvPr>
            <p:ph type="title"/>
          </p:nvPr>
        </p:nvSpPr>
        <p:spPr>
          <a:prstGeom prst="rect">
            <a:avLst/>
          </a:prstGeom>
        </p:spPr>
        <p:txBody>
          <a:bodyPr/>
          <a:lstStyle>
            <a:lvl1pPr>
              <a:defRPr cap="none"/>
            </a:lvl1pPr>
          </a:lstStyle>
          <a:p>
            <a:pPr/>
            <a:r>
              <a:t>How Is Patience Produced Or Acquired?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Patience - Impatience"/>
          <p:cNvSpPr txBox="1"/>
          <p:nvPr>
            <p:ph type="title"/>
          </p:nvPr>
        </p:nvSpPr>
        <p:spPr>
          <a:prstGeom prst="rect">
            <a:avLst/>
          </a:prstGeom>
        </p:spPr>
        <p:txBody>
          <a:bodyPr/>
          <a:lstStyle>
            <a:lvl1pPr defTabSz="537463">
              <a:defRPr cap="none" sz="6440"/>
            </a:lvl1pPr>
          </a:lstStyle>
          <a:p>
            <a:pPr/>
            <a:r>
              <a:t>Patience - Impatience</a:t>
            </a:r>
          </a:p>
        </p:txBody>
      </p:sp>
      <p:sp>
        <p:nvSpPr>
          <p:cNvPr id="140" name="Shakespeare - &quot;How poor are they that have not patience!    What wound did ever heal but by degrees?&quot;…"/>
          <p:cNvSpPr txBox="1"/>
          <p:nvPr>
            <p:ph type="body" idx="1"/>
          </p:nvPr>
        </p:nvSpPr>
        <p:spPr>
          <a:xfrm>
            <a:off x="557658" y="2549723"/>
            <a:ext cx="12038212" cy="6752879"/>
          </a:xfrm>
          <a:prstGeom prst="rect">
            <a:avLst/>
          </a:prstGeom>
        </p:spPr>
        <p:txBody>
          <a:bodyPr anchor="t"/>
          <a:lstStyle/>
          <a:p>
            <a:pPr marL="444500" indent="-444500">
              <a:buBlip>
                <a:blip r:embed="rId2"/>
              </a:buBlip>
              <a:defRPr sz="3200"/>
            </a:pPr>
            <a:r>
              <a:rPr b="1"/>
              <a:t>Shakespeare</a:t>
            </a:r>
            <a:r>
              <a:t> - "How poor are they that have not patience!    What wound did ever heal but by degrees?" </a:t>
            </a:r>
          </a:p>
          <a:p>
            <a:pPr marL="444500" indent="-444500">
              <a:buBlip>
                <a:blip r:embed="rId2"/>
              </a:buBlip>
              <a:defRPr sz="3200"/>
            </a:pPr>
            <a:r>
              <a:rPr b="1"/>
              <a:t>William Pitts</a:t>
            </a:r>
            <a:r>
              <a:t>, Prime Minister - the 1st qualification of being Prime Minister said, "Patience." The 2nd, "Patience." The 3rd, "Patience." </a:t>
            </a:r>
          </a:p>
          <a:p>
            <a:pPr marL="444500" indent="-444500">
              <a:buBlip>
                <a:blip r:embed="rId2"/>
              </a:buBlip>
              <a:defRPr sz="3200"/>
            </a:pPr>
            <a:r>
              <a:rPr b="1"/>
              <a:t>Vaughn Monroe</a:t>
            </a:r>
            <a:r>
              <a:t> - 'This would be a fine world if men showed as much patience all the time as they do while they are waiting for a fish to bite."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God's word produces patience"/>
          <p:cNvSpPr txBox="1"/>
          <p:nvPr>
            <p:ph type="title"/>
          </p:nvPr>
        </p:nvSpPr>
        <p:spPr>
          <a:prstGeom prst="rect">
            <a:avLst/>
          </a:prstGeom>
        </p:spPr>
        <p:txBody>
          <a:bodyPr/>
          <a:lstStyle>
            <a:lvl1pPr defTabSz="537463">
              <a:defRPr cap="none" sz="6440"/>
            </a:lvl1pPr>
          </a:lstStyle>
          <a:p>
            <a:pPr/>
            <a:r>
              <a:t>God's word produces patience</a:t>
            </a:r>
          </a:p>
        </p:txBody>
      </p:sp>
      <p:sp>
        <p:nvSpPr>
          <p:cNvPr id="226" name="Rom. 15:4 For whatever was written in earlier times was written for our instruction, that through perseverance and the encouragement of the Scriptures we might have hop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15:4</a:t>
            </a:r>
            <a:r>
              <a:t> For </a:t>
            </a:r>
            <a:r>
              <a:rPr u="sng"/>
              <a:t>whatever was written</a:t>
            </a:r>
            <a:r>
              <a:t> in earlier times was written </a:t>
            </a:r>
            <a:r>
              <a:rPr u="sng"/>
              <a:t>for our instruction</a:t>
            </a:r>
            <a:r>
              <a:t>, that </a:t>
            </a:r>
            <a:r>
              <a:rPr u="sng"/>
              <a:t>through perseveranc</a:t>
            </a:r>
            <a:r>
              <a:t>e and the encouragement </a:t>
            </a:r>
            <a:r>
              <a:rPr u="sng"/>
              <a:t>of the Scriptures</a:t>
            </a:r>
            <a:r>
              <a:t> we might have hope.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Rev. 3:10 </a:t>
            </a:r>
            <a:r>
              <a:t>'</a:t>
            </a:r>
            <a:r>
              <a:rPr u="sng"/>
              <a:t>Because you have kept the word of My perseverance</a:t>
            </a:r>
            <a:r>
              <a:t> I also will keep you from the hour of testing, that hour which is about to come upon the whole world, to test those who dwell upon the earth. </a:t>
            </a:r>
          </a:p>
          <a:p>
            <a:pPr marL="444500" indent="-444500">
              <a:lnSpc>
                <a:spcPct val="100000"/>
              </a:lnSpc>
              <a:spcBef>
                <a:spcPts val="4100"/>
              </a:spcBef>
              <a:buBlip>
                <a:blip r:embed="rId2"/>
              </a:buBlip>
              <a:defRPr sz="3200"/>
            </a:pPr>
            <a:r>
              <a:t>Letting the word of the Lord run &amp; have free course - patience will result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Tribulation produces patience"/>
          <p:cNvSpPr txBox="1"/>
          <p:nvPr>
            <p:ph type="title"/>
          </p:nvPr>
        </p:nvSpPr>
        <p:spPr>
          <a:prstGeom prst="rect">
            <a:avLst/>
          </a:prstGeom>
        </p:spPr>
        <p:txBody>
          <a:bodyPr/>
          <a:lstStyle>
            <a:lvl1pPr defTabSz="537463">
              <a:defRPr cap="none" sz="6440"/>
            </a:lvl1pPr>
          </a:lstStyle>
          <a:p>
            <a:pPr/>
            <a:r>
              <a:t>Tribulation produces patience</a:t>
            </a:r>
          </a:p>
        </p:txBody>
      </p:sp>
      <p:sp>
        <p:nvSpPr>
          <p:cNvPr id="229" name="Rom. 5:3 And not only this, but we also exult in our tribulations, knowing that tribulation brings about persevera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5:3</a:t>
            </a:r>
            <a:r>
              <a:t> And not only this, but we also exult in our tribulations, knowing that </a:t>
            </a:r>
            <a:r>
              <a:rPr u="sng"/>
              <a:t>tribulation brings about perseverance</a:t>
            </a:r>
            <a:r>
              <a:t>;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Jas. 1:2-4</a:t>
            </a:r>
            <a:r>
              <a:t> Consider it all joy, my brethren, when you encounter various trials, knowing that </a:t>
            </a:r>
            <a:r>
              <a:rPr u="sng"/>
              <a:t>the testing of your faith produces endurance</a:t>
            </a:r>
            <a:r>
              <a:t>. And let endurance have its perfect result, so that you may be perfect and complete, lacking in nothing.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Tribulation produces patience"/>
          <p:cNvSpPr txBox="1"/>
          <p:nvPr>
            <p:ph type="title"/>
          </p:nvPr>
        </p:nvSpPr>
        <p:spPr>
          <a:prstGeom prst="rect">
            <a:avLst/>
          </a:prstGeom>
        </p:spPr>
        <p:txBody>
          <a:bodyPr/>
          <a:lstStyle>
            <a:lvl1pPr defTabSz="537463">
              <a:defRPr cap="none" sz="6440"/>
            </a:lvl1pPr>
          </a:lstStyle>
          <a:p>
            <a:pPr/>
            <a:r>
              <a:t>Tribulation produces patience</a:t>
            </a:r>
          </a:p>
        </p:txBody>
      </p:sp>
      <p:sp>
        <p:nvSpPr>
          <p:cNvPr id="232" name="Rom. 5:3 And not only this, but we also exult in our tribulations, knowing that tribulation brings about persevera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5:3</a:t>
            </a:r>
            <a:r>
              <a:t> And not only this, but we also exult in our tribulations, knowing that </a:t>
            </a:r>
            <a:r>
              <a:rPr u="sng"/>
              <a:t>tribulation brings about perseverance</a:t>
            </a:r>
            <a:r>
              <a:t>; </a:t>
            </a:r>
          </a:p>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Jas. 1:2-4</a:t>
            </a:r>
            <a:r>
              <a:t> Consider it all joy, my brethren, when you encounter various trials, knowing that </a:t>
            </a:r>
            <a:r>
              <a:rPr u="sng"/>
              <a:t>the testing of your faith produces endurance</a:t>
            </a:r>
            <a:r>
              <a:t>. And let endurance have its perfect result, so that you may be perfect and complete, lacking in nothing.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Pray for patience"/>
          <p:cNvSpPr txBox="1"/>
          <p:nvPr>
            <p:ph type="title"/>
          </p:nvPr>
        </p:nvSpPr>
        <p:spPr>
          <a:prstGeom prst="rect">
            <a:avLst/>
          </a:prstGeom>
        </p:spPr>
        <p:txBody>
          <a:bodyPr/>
          <a:lstStyle>
            <a:lvl1pPr defTabSz="537463">
              <a:defRPr cap="none" sz="6440"/>
            </a:lvl1pPr>
          </a:lstStyle>
          <a:p>
            <a:pPr/>
            <a:r>
              <a:t>Pray for patience</a:t>
            </a:r>
          </a:p>
        </p:txBody>
      </p:sp>
      <p:sp>
        <p:nvSpPr>
          <p:cNvPr id="235" name="Col. 1:9-11 For this reason also, since the day we heard of it, we have not ceased to pray for you and to ask that you may be filled with the knowledge of His will in all spiritual wisdom and understanding, so that you may walk in a manner worthy of the Lord, to please Him in all respects, bearing fruit in every good work and increasing in the knowledge of God; strengthened with all power, according to His glorious might, for the attaining of all steadfastness and patie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Col. 1:9-11</a:t>
            </a:r>
            <a:r>
              <a:t> For this reason also, since the day we heard of it, </a:t>
            </a:r>
            <a:r>
              <a:rPr u="sng"/>
              <a:t>we have not ceased to pray for you and to ask</a:t>
            </a:r>
            <a:r>
              <a:t> that you may be filled with the knowledge of His will in all spiritual wisdom and understanding, so that you may walk in a manner worthy of the Lord, to please Him in all respects, bearing fruit in every good work and increasing in the knowledge of God; strengthened with all power, according to His glorious might, </a:t>
            </a:r>
            <a:r>
              <a:rPr u="sng"/>
              <a:t>for the attaining of all steadfastness and patience;</a:t>
            </a:r>
          </a:p>
          <a:p>
            <a:pPr marL="444500" indent="-444500">
              <a:lnSpc>
                <a:spcPct val="100000"/>
              </a:lnSpc>
              <a:spcBef>
                <a:spcPts val="4100"/>
              </a:spcBef>
              <a:buBlip>
                <a:blip r:embed="rId2"/>
              </a:buBlip>
              <a:defRPr sz="3200"/>
            </a:pPr>
            <a:r>
              <a:t>Pray &amp; really desire it</a:t>
            </a:r>
          </a:p>
          <a:p>
            <a:pPr marL="444500" indent="-444500">
              <a:lnSpc>
                <a:spcPct val="100000"/>
              </a:lnSpc>
              <a:spcBef>
                <a:spcPts val="4100"/>
              </a:spcBef>
              <a:buBlip>
                <a:blip r:embed="rId2"/>
              </a:buBlip>
              <a:defRPr sz="3200"/>
            </a:pPr>
            <a:r>
              <a:t>Truing praying &amp; not just saying a prayer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Hope produces patience"/>
          <p:cNvSpPr txBox="1"/>
          <p:nvPr>
            <p:ph type="title"/>
          </p:nvPr>
        </p:nvSpPr>
        <p:spPr>
          <a:prstGeom prst="rect">
            <a:avLst/>
          </a:prstGeom>
        </p:spPr>
        <p:txBody>
          <a:bodyPr/>
          <a:lstStyle>
            <a:lvl1pPr defTabSz="537463">
              <a:defRPr cap="none" sz="6440"/>
            </a:lvl1pPr>
          </a:lstStyle>
          <a:p>
            <a:pPr/>
            <a:r>
              <a:t>Hope produces patience</a:t>
            </a:r>
          </a:p>
        </p:txBody>
      </p:sp>
      <p:sp>
        <p:nvSpPr>
          <p:cNvPr id="238" name="1 Thess. 1:3 constantly bearing in mind your work of faith and labor of love and steadfastness of hope in our Lord Jesus Christ in the presence of our God and Father, As faith finds expression in work, and love in labor, so hope expresses itself in patie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41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1 Thess. 1:3</a:t>
            </a:r>
            <a:r>
              <a:t> constantly bearing in mind your work of faith and labor of love and </a:t>
            </a:r>
            <a:r>
              <a:rPr u="sng"/>
              <a:t>steadfastness of hope</a:t>
            </a:r>
            <a:r>
              <a:t> in our Lord Jesus Christ in the presence of our God and Father, As faith finds expression in work, and love in labor, so hope expresses itself in patience.</a:t>
            </a:r>
          </a:p>
          <a:p>
            <a:pPr marL="444500" indent="-444500">
              <a:lnSpc>
                <a:spcPct val="100000"/>
              </a:lnSpc>
              <a:spcBef>
                <a:spcPts val="4100"/>
              </a:spcBef>
              <a:buBlip>
                <a:blip r:embed="rId2"/>
              </a:buBlip>
              <a:defRPr sz="3200"/>
            </a:pPr>
            <a:r>
              <a:t>P</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The Patient Will Be Rewarded"/>
          <p:cNvSpPr txBox="1"/>
          <p:nvPr>
            <p:ph type="title"/>
          </p:nvPr>
        </p:nvSpPr>
        <p:spPr>
          <a:prstGeom prst="rect">
            <a:avLst/>
          </a:prstGeom>
        </p:spPr>
        <p:txBody>
          <a:bodyPr/>
          <a:lstStyle>
            <a:lvl1pPr defTabSz="537463">
              <a:defRPr cap="none" sz="6440"/>
            </a:lvl1pPr>
          </a:lstStyle>
          <a:p>
            <a:pPr/>
            <a:r>
              <a:t>The Patient Will Be Rewarded</a:t>
            </a:r>
          </a:p>
        </p:txBody>
      </p:sp>
      <p:sp>
        <p:nvSpPr>
          <p:cNvPr id="241" name="Heb. 6:12  “…who through faith and patience inherit the promises.&quot;…"/>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Heb. 6:12</a:t>
            </a:r>
            <a:r>
              <a:t>  “…who through faith and patience inherit the promises."</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2:7</a:t>
            </a:r>
            <a:r>
              <a:t> to those who </a:t>
            </a:r>
            <a:r>
              <a:rPr u="sng"/>
              <a:t>by perseverance</a:t>
            </a:r>
            <a:r>
              <a:t> in doing good seek for glory and honor and immortality, </a:t>
            </a:r>
            <a:r>
              <a:rPr u="sng"/>
              <a:t>eternal life</a:t>
            </a:r>
            <a:r>
              <a:t>; </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Gal. 6:9</a:t>
            </a:r>
            <a:r>
              <a:t> “And let us not be weary in well doing: for in due season </a:t>
            </a:r>
            <a:r>
              <a:rPr u="sng"/>
              <a:t>we shall reap</a:t>
            </a:r>
            <a:r>
              <a:t>, if we faint not.”</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Matt. 10:22</a:t>
            </a:r>
            <a:r>
              <a:t> "And you will be hated by all on account of My name, but it is the one who has</a:t>
            </a:r>
            <a:r>
              <a:rPr u="sng"/>
              <a:t> endured to the end who will be saved</a:t>
            </a:r>
            <a:r>
              <a:t>.” </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Matt. 24:13</a:t>
            </a:r>
            <a:r>
              <a:t> "But the one who </a:t>
            </a:r>
            <a:r>
              <a:rPr u="sng"/>
              <a:t>endures</a:t>
            </a:r>
            <a:r>
              <a:t> to the end, he </a:t>
            </a:r>
            <a:r>
              <a:rPr u="sng"/>
              <a:t>shall be saved</a:t>
            </a:r>
            <a:r>
              <a:t>.” </a:t>
            </a:r>
          </a:p>
          <a:p>
            <a:pPr marL="444500" indent="-444500">
              <a:lnSpc>
                <a:spcPct val="100000"/>
              </a:lnSpc>
              <a:spcBef>
                <a:spcPts val="2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Jas. 1:12</a:t>
            </a:r>
            <a:r>
              <a:t> </a:t>
            </a:r>
            <a:r>
              <a:rPr u="sng"/>
              <a:t>Blessed is a man who perseveres</a:t>
            </a:r>
            <a:r>
              <a:t> under trial; for once he has been approved, he </a:t>
            </a:r>
            <a:r>
              <a:rPr u="sng"/>
              <a:t>will receive the crown of life</a:t>
            </a:r>
            <a:r>
              <a:t> which the Lord has promised to those who love Him.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Conclusion"/>
          <p:cNvSpPr txBox="1"/>
          <p:nvPr>
            <p:ph type="title"/>
          </p:nvPr>
        </p:nvSpPr>
        <p:spPr>
          <a:prstGeom prst="rect">
            <a:avLst/>
          </a:prstGeom>
        </p:spPr>
        <p:txBody>
          <a:bodyPr/>
          <a:lstStyle>
            <a:lvl1pPr defTabSz="537463">
              <a:defRPr cap="none" sz="6440"/>
            </a:lvl1pPr>
          </a:lstStyle>
          <a:p>
            <a:pPr/>
            <a:r>
              <a:t>Conclusion</a:t>
            </a:r>
          </a:p>
        </p:txBody>
      </p:sp>
      <p:sp>
        <p:nvSpPr>
          <p:cNvPr id="244" name="Horne said, &quot;Patience strengthens the spirit, sweetens the temper, stifles anger, extinguishes envy, subdues pride, bridles the tongue, restrains the hand, &amp; tramples upon temptations.&quot;"/>
          <p:cNvSpPr txBox="1"/>
          <p:nvPr>
            <p:ph type="body" idx="1"/>
          </p:nvPr>
        </p:nvSpPr>
        <p:spPr>
          <a:xfrm>
            <a:off x="483294" y="2554461"/>
            <a:ext cx="12038212" cy="6752878"/>
          </a:xfrm>
          <a:prstGeom prst="rect">
            <a:avLst/>
          </a:prstGeom>
        </p:spPr>
        <p:txBody>
          <a:bodyPr anchor="t"/>
          <a:lstStyle>
            <a:lvl1pPr marL="444500" indent="-444500">
              <a:lnSpc>
                <a:spcPct val="100000"/>
              </a:lnSpc>
              <a:spcBef>
                <a:spcPts val="4100"/>
              </a:spcBef>
              <a:buBlip>
                <a:blip r:embed="rId2"/>
              </a:buBlip>
              <a:defRPr sz="3200"/>
            </a:lvl1pPr>
          </a:lstStyle>
          <a:p>
            <a:pPr/>
            <a:r>
              <a:t>Horne said, "Patience strengthens the spirit, sweetens the temper, stifles anger, extinguishes envy, subdues pride, bridles the tongue, restrains the hand, &amp; tramples upon temptations."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Areas Where We Need To Exercise Patience"/>
          <p:cNvSpPr txBox="1"/>
          <p:nvPr>
            <p:ph type="title"/>
          </p:nvPr>
        </p:nvSpPr>
        <p:spPr>
          <a:prstGeom prst="rect">
            <a:avLst/>
          </a:prstGeom>
        </p:spPr>
        <p:txBody>
          <a:bodyPr/>
          <a:lstStyle>
            <a:lvl1pPr defTabSz="385572">
              <a:defRPr cap="none" sz="4620"/>
            </a:lvl1pPr>
          </a:lstStyle>
          <a:p>
            <a:pPr/>
            <a:r>
              <a:t>Areas Where We Need To Exercise Patience</a:t>
            </a:r>
          </a:p>
        </p:txBody>
      </p:sp>
      <p:sp>
        <p:nvSpPr>
          <p:cNvPr id="247" name="Soul-winning…"/>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Soul-winning</a:t>
            </a:r>
          </a:p>
          <a:p>
            <a:pPr marL="444500" indent="-444500">
              <a:lnSpc>
                <a:spcPct val="100000"/>
              </a:lnSpc>
              <a:spcBef>
                <a:spcPts val="2100"/>
              </a:spcBef>
              <a:buBlip>
                <a:blip r:embed="rId2"/>
              </a:buBlip>
              <a:defRPr sz="3200"/>
            </a:pPr>
            <a:r>
              <a:t>Babes in Christ </a:t>
            </a:r>
          </a:p>
          <a:p>
            <a:pPr marL="444500" indent="-444500">
              <a:lnSpc>
                <a:spcPct val="100000"/>
              </a:lnSpc>
              <a:spcBef>
                <a:spcPts val="2100"/>
              </a:spcBef>
              <a:buBlip>
                <a:blip r:embed="rId2"/>
              </a:buBlip>
              <a:defRPr sz="3200"/>
            </a:pPr>
            <a:r>
              <a:t>Backsliding members</a:t>
            </a:r>
          </a:p>
          <a:p>
            <a:pPr marL="444500" indent="-444500">
              <a:lnSpc>
                <a:spcPct val="100000"/>
              </a:lnSpc>
              <a:spcBef>
                <a:spcPts val="2100"/>
              </a:spcBef>
              <a:buBlip>
                <a:blip r:embed="rId2"/>
              </a:buBlip>
              <a:defRPr sz="3200"/>
            </a:pPr>
            <a:r>
              <a:t>In persecution</a:t>
            </a:r>
          </a:p>
          <a:p>
            <a:pPr marL="444500" indent="-444500">
              <a:lnSpc>
                <a:spcPct val="100000"/>
              </a:lnSpc>
              <a:spcBef>
                <a:spcPts val="2100"/>
              </a:spcBef>
              <a:buBlip>
                <a:blip r:embed="rId2"/>
              </a:buBlip>
              <a:defRPr sz="3200"/>
            </a:pPr>
            <a:r>
              <a:t>In trials</a:t>
            </a:r>
          </a:p>
          <a:p>
            <a:pPr marL="444500" indent="-444500">
              <a:lnSpc>
                <a:spcPct val="100000"/>
              </a:lnSpc>
              <a:spcBef>
                <a:spcPts val="2100"/>
              </a:spcBef>
              <a:buBlip>
                <a:blip r:embed="rId2"/>
              </a:buBlip>
              <a:defRPr sz="3200"/>
            </a:pPr>
            <a:r>
              <a:t>Church growth</a:t>
            </a:r>
          </a:p>
          <a:p>
            <a:pPr marL="444500" indent="-444500">
              <a:lnSpc>
                <a:spcPct val="100000"/>
              </a:lnSpc>
              <a:spcBef>
                <a:spcPts val="2100"/>
              </a:spcBef>
              <a:buBlip>
                <a:blip r:embed="rId2"/>
              </a:buBlip>
              <a:defRPr sz="3200"/>
            </a:pPr>
            <a:r>
              <a:t>The coming of the Lord</a:t>
            </a:r>
          </a:p>
          <a:p>
            <a:pPr marL="444500" indent="-444500">
              <a:lnSpc>
                <a:spcPct val="100000"/>
              </a:lnSpc>
              <a:spcBef>
                <a:spcPts val="2100"/>
              </a:spcBef>
              <a:buBlip>
                <a:blip r:embed="rId2"/>
              </a:buBlip>
              <a:defRPr sz="3200"/>
            </a:pPr>
            <a:r>
              <a:t>In prayer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How Patience Is produced"/>
          <p:cNvSpPr txBox="1"/>
          <p:nvPr>
            <p:ph type="title"/>
          </p:nvPr>
        </p:nvSpPr>
        <p:spPr>
          <a:prstGeom prst="rect">
            <a:avLst/>
          </a:prstGeom>
        </p:spPr>
        <p:txBody>
          <a:bodyPr/>
          <a:lstStyle>
            <a:lvl1pPr defTabSz="537463">
              <a:defRPr cap="none" sz="6440"/>
            </a:lvl1pPr>
          </a:lstStyle>
          <a:p>
            <a:pPr/>
            <a:r>
              <a:t>How Patience Is produced</a:t>
            </a:r>
          </a:p>
        </p:txBody>
      </p:sp>
      <p:sp>
        <p:nvSpPr>
          <p:cNvPr id="250" name="The word of God…"/>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The word of God</a:t>
            </a:r>
          </a:p>
          <a:p>
            <a:pPr marL="444500" indent="-444500">
              <a:lnSpc>
                <a:spcPct val="100000"/>
              </a:lnSpc>
              <a:spcBef>
                <a:spcPts val="2100"/>
              </a:spcBef>
              <a:buBlip>
                <a:blip r:embed="rId2"/>
              </a:buBlip>
              <a:defRPr sz="3200"/>
            </a:pPr>
            <a:r>
              <a:t>Tribulations</a:t>
            </a:r>
          </a:p>
          <a:p>
            <a:pPr marL="444500" indent="-444500">
              <a:lnSpc>
                <a:spcPct val="100000"/>
              </a:lnSpc>
              <a:spcBef>
                <a:spcPts val="2100"/>
              </a:spcBef>
              <a:buBlip>
                <a:blip r:embed="rId2"/>
              </a:buBlip>
              <a:defRPr sz="3200"/>
            </a:pPr>
            <a:r>
              <a:t>Prayer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The Patient will be Rewarded"/>
          <p:cNvSpPr txBox="1"/>
          <p:nvPr>
            <p:ph type="title"/>
          </p:nvPr>
        </p:nvSpPr>
        <p:spPr>
          <a:prstGeom prst="rect">
            <a:avLst/>
          </a:prstGeom>
        </p:spPr>
        <p:txBody>
          <a:bodyPr/>
          <a:lstStyle>
            <a:lvl1pPr defTabSz="537463">
              <a:defRPr cap="none" sz="6440"/>
            </a:lvl1pPr>
          </a:lstStyle>
          <a:p>
            <a:pPr/>
            <a:r>
              <a:t>The Patient will be Rewarded</a:t>
            </a:r>
          </a:p>
        </p:txBody>
      </p:sp>
      <p:sp>
        <p:nvSpPr>
          <p:cNvPr id="253" name="Inherit promises…"/>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2100"/>
              </a:spcBef>
              <a:buBlip>
                <a:blip r:embed="rId2"/>
              </a:buBlip>
              <a:defRPr sz="3200"/>
            </a:pPr>
            <a:r>
              <a:t>Inherit promises</a:t>
            </a:r>
          </a:p>
          <a:p>
            <a:pPr marL="444500" indent="-444500">
              <a:lnSpc>
                <a:spcPct val="100000"/>
              </a:lnSpc>
              <a:spcBef>
                <a:spcPts val="2100"/>
              </a:spcBef>
              <a:buBlip>
                <a:blip r:embed="rId2"/>
              </a:buBlip>
              <a:defRPr sz="3200"/>
            </a:pPr>
            <a:r>
              <a:t>Eternal life</a:t>
            </a:r>
          </a:p>
          <a:p>
            <a:pPr marL="444500" indent="-444500">
              <a:lnSpc>
                <a:spcPct val="100000"/>
              </a:lnSpc>
              <a:spcBef>
                <a:spcPts val="2100"/>
              </a:spcBef>
              <a:buBlip>
                <a:blip r:embed="rId2"/>
              </a:buBlip>
              <a:defRPr sz="3200"/>
            </a:pPr>
            <a:r>
              <a:t>Will reap</a:t>
            </a:r>
          </a:p>
          <a:p>
            <a:pPr marL="444500" indent="-444500">
              <a:lnSpc>
                <a:spcPct val="100000"/>
              </a:lnSpc>
              <a:spcBef>
                <a:spcPts val="2100"/>
              </a:spcBef>
              <a:buBlip>
                <a:blip r:embed="rId2"/>
              </a:buBlip>
              <a:defRPr sz="3200"/>
            </a:pPr>
            <a:r>
              <a:t>Saved</a:t>
            </a:r>
          </a:p>
          <a:p>
            <a:pPr marL="444500" indent="-444500">
              <a:lnSpc>
                <a:spcPct val="100000"/>
              </a:lnSpc>
              <a:spcBef>
                <a:spcPts val="2100"/>
              </a:spcBef>
              <a:buBlip>
                <a:blip r:embed="rId2"/>
              </a:buBlip>
              <a:defRPr sz="3200"/>
            </a:pPr>
            <a:r>
              <a:t>Receive the crown of life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Patience Defined"/>
          <p:cNvSpPr txBox="1"/>
          <p:nvPr>
            <p:ph type="title"/>
          </p:nvPr>
        </p:nvSpPr>
        <p:spPr>
          <a:prstGeom prst="rect">
            <a:avLst/>
          </a:prstGeom>
        </p:spPr>
        <p:txBody>
          <a:bodyPr/>
          <a:lstStyle>
            <a:lvl1pPr defTabSz="537463">
              <a:defRPr cap="none" sz="6440"/>
            </a:lvl1pPr>
          </a:lstStyle>
          <a:p>
            <a:pPr/>
            <a:r>
              <a:t>Patience Defined</a:t>
            </a:r>
          </a:p>
        </p:txBody>
      </p:sp>
      <p:sp>
        <p:nvSpPr>
          <p:cNvPr id="143" name="Webster's  - bearing pains or trials calmly or without complaint; manifesting forbearance under provocation or strain; not hasty or impetuous; steadfast despite opposition, difficulty or adversity; able or willing to bear.…"/>
          <p:cNvSpPr txBox="1"/>
          <p:nvPr>
            <p:ph type="body" idx="1"/>
          </p:nvPr>
        </p:nvSpPr>
        <p:spPr>
          <a:xfrm>
            <a:off x="557658" y="2549723"/>
            <a:ext cx="12038212" cy="6752879"/>
          </a:xfrm>
          <a:prstGeom prst="rect">
            <a:avLst/>
          </a:prstGeom>
        </p:spPr>
        <p:txBody>
          <a:bodyPr anchor="t"/>
          <a:lstStyle/>
          <a:p>
            <a:pPr marL="444500" indent="-444500">
              <a:lnSpc>
                <a:spcPct val="100000"/>
              </a:lnSpc>
              <a:spcBef>
                <a:spcPts val="2100"/>
              </a:spcBef>
              <a:buBlip>
                <a:blip r:embed="rId2"/>
              </a:buBlip>
              <a:defRPr sz="3200"/>
            </a:pPr>
            <a:r>
              <a:rPr b="1"/>
              <a:t>Webster's</a:t>
            </a:r>
            <a:r>
              <a:t>  - bearing pains or trials calmly or without complaint; manifesting forbearance under provocation or strain; not hasty or impetuous; steadfast despite opposition, difficulty or adversity; able or willing to bear.</a:t>
            </a:r>
          </a:p>
          <a:p>
            <a:pPr marL="444500" indent="-444500">
              <a:lnSpc>
                <a:spcPct val="100000"/>
              </a:lnSpc>
              <a:spcBef>
                <a:spcPts val="2100"/>
              </a:spcBef>
              <a:buBlip>
                <a:blip r:embed="rId2"/>
              </a:buBlip>
              <a:defRPr sz="3200"/>
            </a:pPr>
            <a:r>
              <a:rPr b="1" i="1"/>
              <a:t>hupomone</a:t>
            </a:r>
            <a:r>
              <a:t> - remain + under - patience, perseverance - the characteristic of a man who is not swerved from his deliberate purpose &amp; his loyalty to faith &amp; piety by even the greatest trials &amp; sufferings; patiently, &amp; steadfastly; a patient, steadfast waiting for; a patient enduring, sustaining, perseverance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Patience Defined"/>
          <p:cNvSpPr txBox="1"/>
          <p:nvPr>
            <p:ph type="title"/>
          </p:nvPr>
        </p:nvSpPr>
        <p:spPr>
          <a:prstGeom prst="rect">
            <a:avLst/>
          </a:prstGeom>
        </p:spPr>
        <p:txBody>
          <a:bodyPr/>
          <a:lstStyle>
            <a:lvl1pPr defTabSz="537463">
              <a:defRPr cap="none" sz="6440"/>
            </a:lvl1pPr>
          </a:lstStyle>
          <a:p>
            <a:pPr/>
            <a:r>
              <a:t>Patience Defined</a:t>
            </a:r>
          </a:p>
        </p:txBody>
      </p:sp>
      <p:sp>
        <p:nvSpPr>
          <p:cNvPr id="146" name="A Greek synonym for hupomone is makrothumia…"/>
          <p:cNvSpPr txBox="1"/>
          <p:nvPr>
            <p:ph type="body" idx="1"/>
          </p:nvPr>
        </p:nvSpPr>
        <p:spPr>
          <a:xfrm>
            <a:off x="557658" y="2549723"/>
            <a:ext cx="12038212" cy="6752879"/>
          </a:xfrm>
          <a:prstGeom prst="rect">
            <a:avLst/>
          </a:prstGeom>
        </p:spPr>
        <p:txBody>
          <a:bodyPr anchor="t"/>
          <a:lstStyle/>
          <a:p>
            <a:pPr marL="444500" indent="-444500">
              <a:lnSpc>
                <a:spcPct val="100000"/>
              </a:lnSpc>
              <a:spcBef>
                <a:spcPts val="2100"/>
              </a:spcBef>
              <a:buBlip>
                <a:blip r:embed="rId2"/>
              </a:buBlip>
              <a:defRPr sz="3200"/>
            </a:pPr>
            <a:r>
              <a:t>A Greek synonym for </a:t>
            </a:r>
            <a:r>
              <a:rPr b="1" i="1"/>
              <a:t>hupomone</a:t>
            </a:r>
            <a:r>
              <a:t> is </a:t>
            </a:r>
            <a:r>
              <a:rPr b="1" i="1"/>
              <a:t>makrothumia</a:t>
            </a:r>
          </a:p>
          <a:p>
            <a:pPr marL="444500" indent="-444500">
              <a:lnSpc>
                <a:spcPct val="100000"/>
              </a:lnSpc>
              <a:spcBef>
                <a:spcPts val="2100"/>
              </a:spcBef>
              <a:buBlip>
                <a:blip r:embed="rId2"/>
              </a:buBlip>
              <a:defRPr sz="3200"/>
            </a:pPr>
            <a:r>
              <a:t>patience, longsuffering</a:t>
            </a:r>
          </a:p>
          <a:p>
            <a:pPr marL="444500" indent="-444500">
              <a:lnSpc>
                <a:spcPct val="100000"/>
              </a:lnSpc>
              <a:spcBef>
                <a:spcPts val="2100"/>
              </a:spcBef>
              <a:buBlip>
                <a:blip r:embed="rId2"/>
              </a:buBlip>
              <a:defRPr sz="3200"/>
            </a:pPr>
            <a:r>
              <a:rPr b="1" i="1"/>
              <a:t>makrothumia</a:t>
            </a:r>
            <a:r>
              <a:t> - patience, endurance, constancy, steadfastness, perseverance; forbearance, longsuffering, slowness in avenging wrongs </a:t>
            </a:r>
          </a:p>
          <a:p>
            <a:pPr marL="444500" indent="-444500">
              <a:lnSpc>
                <a:spcPct val="100000"/>
              </a:lnSpc>
              <a:spcBef>
                <a:spcPts val="2100"/>
              </a:spcBef>
              <a:buBlip>
                <a:blip r:embed="rId2"/>
              </a:buBlip>
              <a:defRPr sz="3200"/>
            </a:pPr>
            <a:r>
              <a:t>Patience in circumstances &amp; with people </a:t>
            </a:r>
          </a:p>
          <a:p>
            <a:pPr marL="444500" indent="-444500">
              <a:lnSpc>
                <a:spcPct val="100000"/>
              </a:lnSpc>
              <a:spcBef>
                <a:spcPts val="2100"/>
              </a:spcBef>
              <a:buBlip>
                <a:blip r:embed="rId2"/>
              </a:buBlip>
              <a:defRPr sz="3200"/>
            </a:pPr>
            <a:r>
              <a:t>Steadfastness, endurance, perseverance, forbearance &amp; waiting.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We Are Required to Be Patient"/>
          <p:cNvSpPr txBox="1"/>
          <p:nvPr>
            <p:ph type="title"/>
          </p:nvPr>
        </p:nvSpPr>
        <p:spPr>
          <a:prstGeom prst="rect">
            <a:avLst/>
          </a:prstGeom>
        </p:spPr>
        <p:txBody>
          <a:bodyPr/>
          <a:lstStyle>
            <a:lvl1pPr defTabSz="525779">
              <a:defRPr cap="none" sz="6300"/>
            </a:lvl1pPr>
          </a:lstStyle>
          <a:p>
            <a:pPr/>
            <a:r>
              <a:t>We Are Required to Be Patient</a:t>
            </a:r>
          </a:p>
        </p:txBody>
      </p:sp>
      <p:sp>
        <p:nvSpPr>
          <p:cNvPr id="149" name="Add perseverance 2 Pet. 1:5-11…"/>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3800"/>
              </a:spcBef>
              <a:buBlip>
                <a:blip r:embed="rId2"/>
              </a:buBlip>
              <a:defRPr sz="3200"/>
            </a:pPr>
            <a:r>
              <a:t>Add perseverance </a:t>
            </a:r>
            <a:r>
              <a:rPr b="1">
                <a:solidFill>
                  <a:schemeClr val="accent5">
                    <a:satOff val="14285"/>
                    <a:lumOff val="-13364"/>
                  </a:schemeClr>
                </a:solidFill>
                <a:latin typeface="Times"/>
                <a:ea typeface="Times"/>
                <a:cs typeface="Times"/>
                <a:sym typeface="Times"/>
              </a:rPr>
              <a:t>2 Pet. 1:5-11</a:t>
            </a:r>
            <a:endParaRPr b="1">
              <a:solidFill>
                <a:schemeClr val="accent5">
                  <a:satOff val="14285"/>
                  <a:lumOff val="-13364"/>
                </a:schemeClr>
              </a:solidFill>
              <a:latin typeface="Times"/>
              <a:ea typeface="Times"/>
              <a:cs typeface="Times"/>
              <a:sym typeface="Times"/>
            </a:endParaRPr>
          </a:p>
          <a:p>
            <a:pPr marL="444500" indent="-444500">
              <a:lnSpc>
                <a:spcPct val="100000"/>
              </a:lnSpc>
              <a:spcBef>
                <a:spcPts val="3800"/>
              </a:spcBef>
              <a:buBlip>
                <a:blip r:embed="rId2"/>
              </a:buBlip>
              <a:defRPr sz="3200"/>
            </a:pPr>
            <a:r>
              <a:t>Pursue perseverance </a:t>
            </a:r>
            <a:r>
              <a:rPr b="1">
                <a:solidFill>
                  <a:schemeClr val="accent5">
                    <a:satOff val="14285"/>
                    <a:lumOff val="-13364"/>
                  </a:schemeClr>
                </a:solidFill>
                <a:latin typeface="Times"/>
                <a:ea typeface="Times"/>
                <a:cs typeface="Times"/>
                <a:sym typeface="Times"/>
              </a:rPr>
              <a:t>1 Tim. 6:11</a:t>
            </a:r>
            <a:r>
              <a:t> </a:t>
            </a:r>
          </a:p>
          <a:p>
            <a:pPr marL="444500" indent="-444500">
              <a:lnSpc>
                <a:spcPct val="100000"/>
              </a:lnSpc>
              <a:spcBef>
                <a:spcPts val="3800"/>
              </a:spcBef>
              <a:buBlip>
                <a:blip r:embed="rId2"/>
              </a:buBlip>
              <a:defRPr sz="3200"/>
            </a:pPr>
            <a:r>
              <a:t>Be sound in perseverance </a:t>
            </a:r>
            <a:r>
              <a:rPr b="1">
                <a:solidFill>
                  <a:schemeClr val="accent5">
                    <a:satOff val="14285"/>
                    <a:lumOff val="-13364"/>
                  </a:schemeClr>
                </a:solidFill>
                <a:latin typeface="Times"/>
                <a:ea typeface="Times"/>
                <a:cs typeface="Times"/>
                <a:sym typeface="Times"/>
              </a:rPr>
              <a:t>Tit. 2:2</a:t>
            </a:r>
            <a:r>
              <a:rPr b="1">
                <a:solidFill>
                  <a:srgbClr val="000000"/>
                </a:solidFill>
                <a:latin typeface="Times"/>
                <a:ea typeface="Times"/>
                <a:cs typeface="Times"/>
                <a:sym typeface="Times"/>
              </a:rPr>
              <a:t> Older men are to be temperate, dignified, sensible, sound in faith, in love, in perseverance.</a:t>
            </a:r>
            <a:r>
              <a:rPr>
                <a:solidFill>
                  <a:srgbClr val="000000"/>
                </a:solidFill>
              </a:rPr>
              <a:t> </a:t>
            </a:r>
            <a:endParaRPr>
              <a:solidFill>
                <a:srgbClr val="000000"/>
              </a:solidFill>
            </a:endParaRPr>
          </a:p>
          <a:p>
            <a:pPr marL="444500" indent="-444500">
              <a:lnSpc>
                <a:spcPct val="100000"/>
              </a:lnSpc>
              <a:spcBef>
                <a:spcPts val="3800"/>
              </a:spcBef>
              <a:buBlip>
                <a:blip r:embed="rId2"/>
              </a:buBlip>
              <a:defRPr sz="3200"/>
            </a:pPr>
            <a:r>
              <a:t>Run the race with endurance </a:t>
            </a:r>
            <a:r>
              <a:rPr b="1">
                <a:solidFill>
                  <a:schemeClr val="accent5">
                    <a:satOff val="14285"/>
                    <a:lumOff val="-13364"/>
                  </a:schemeClr>
                </a:solidFill>
                <a:latin typeface="Times"/>
                <a:ea typeface="Times"/>
                <a:cs typeface="Times"/>
                <a:sym typeface="Times"/>
              </a:rPr>
              <a:t>Heb. 12:1, 2</a:t>
            </a:r>
            <a:r>
              <a:t> </a:t>
            </a:r>
          </a:p>
          <a:p>
            <a:pPr marL="444500" indent="-444500">
              <a:lnSpc>
                <a:spcPct val="100000"/>
              </a:lnSpc>
              <a:spcBef>
                <a:spcPts val="3800"/>
              </a:spcBef>
              <a:buBlip>
                <a:blip r:embed="rId2"/>
              </a:buBlip>
              <a:defRPr sz="3200"/>
            </a:pPr>
            <a:r>
              <a:t>We have need of endurance </a:t>
            </a:r>
            <a:r>
              <a:rPr b="1">
                <a:solidFill>
                  <a:schemeClr val="accent5">
                    <a:satOff val="14285"/>
                    <a:lumOff val="-13364"/>
                  </a:schemeClr>
                </a:solidFill>
                <a:latin typeface="Times"/>
                <a:ea typeface="Times"/>
                <a:cs typeface="Times"/>
                <a:sym typeface="Times"/>
              </a:rPr>
              <a:t>Heb. 10:36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We Are Required to Be Patient"/>
          <p:cNvSpPr txBox="1"/>
          <p:nvPr>
            <p:ph type="title"/>
          </p:nvPr>
        </p:nvSpPr>
        <p:spPr>
          <a:prstGeom prst="rect">
            <a:avLst/>
          </a:prstGeom>
        </p:spPr>
        <p:txBody>
          <a:bodyPr/>
          <a:lstStyle>
            <a:lvl1pPr defTabSz="525779">
              <a:defRPr cap="none" sz="6300"/>
            </a:lvl1pPr>
          </a:lstStyle>
          <a:p>
            <a:pPr/>
            <a:r>
              <a:t>We Are Required to Be Patient</a:t>
            </a:r>
          </a:p>
        </p:txBody>
      </p:sp>
      <p:sp>
        <p:nvSpPr>
          <p:cNvPr id="152" name="A characteristic of a saint…"/>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3800"/>
              </a:spcBef>
              <a:buBlip>
                <a:blip r:embed="rId2"/>
              </a:buBlip>
              <a:defRPr sz="3200"/>
            </a:pPr>
            <a:r>
              <a:t>A characteristic of a saint </a:t>
            </a:r>
          </a:p>
          <a:p>
            <a:pPr marL="444500" indent="-444500">
              <a:lnSpc>
                <a:spcPct val="100000"/>
              </a:lnSpc>
              <a:spcBef>
                <a:spcPts val="3800"/>
              </a:spcBef>
              <a:buBlip>
                <a:blip r:embed="rId2"/>
              </a:buBlip>
              <a:defRPr b="1" sz="3200">
                <a:solidFill>
                  <a:srgbClr val="000000"/>
                </a:solidFill>
                <a:latin typeface="Times"/>
                <a:ea typeface="Times"/>
                <a:cs typeface="Times"/>
                <a:sym typeface="Times"/>
              </a:defRPr>
            </a:pPr>
            <a:r>
              <a:rPr>
                <a:solidFill>
                  <a:schemeClr val="accent5">
                    <a:satOff val="14285"/>
                    <a:lumOff val="-13364"/>
                  </a:schemeClr>
                </a:solidFill>
              </a:rPr>
              <a:t>Rev. 13:10</a:t>
            </a:r>
            <a:r>
              <a:t> If anyone is destined for captivity, to captivity he goes; if anyone kills with the sword, with the sword he must be killed. Here is the perseverance and the faith of the saints. </a:t>
            </a:r>
          </a:p>
          <a:p>
            <a:pPr marL="444500" indent="-444500">
              <a:lnSpc>
                <a:spcPct val="100000"/>
              </a:lnSpc>
              <a:spcBef>
                <a:spcPts val="3800"/>
              </a:spcBef>
              <a:buBlip>
                <a:blip r:embed="rId2"/>
              </a:buBlip>
              <a:defRPr b="1" sz="3200">
                <a:solidFill>
                  <a:srgbClr val="000000"/>
                </a:solidFill>
                <a:latin typeface="Times"/>
                <a:ea typeface="Times"/>
                <a:cs typeface="Times"/>
                <a:sym typeface="Times"/>
              </a:defRPr>
            </a:pPr>
            <a:r>
              <a:rPr>
                <a:solidFill>
                  <a:schemeClr val="accent5">
                    <a:satOff val="14285"/>
                    <a:lumOff val="-13364"/>
                  </a:schemeClr>
                </a:solidFill>
              </a:rPr>
              <a:t>Rev. 14:12</a:t>
            </a:r>
            <a:r>
              <a:t> Here is the perseverance of the saints who keep the commandments of God and their faith in Jesus.</a:t>
            </a:r>
          </a:p>
          <a:p>
            <a:pPr marL="444500" indent="-444500">
              <a:lnSpc>
                <a:spcPct val="100000"/>
              </a:lnSpc>
              <a:spcBef>
                <a:spcPts val="3800"/>
              </a:spcBef>
              <a:buBlip>
                <a:blip r:embed="rId2"/>
              </a:buBlip>
              <a:defRPr sz="3200"/>
            </a:pPr>
            <a:r>
              <a:t>A little girl who went fishing - no bite for quite a while, threw her pole down impatiently &amp; said, "I quit." </a:t>
            </a:r>
          </a:p>
          <a:p>
            <a:pPr marL="444500" indent="-444500">
              <a:lnSpc>
                <a:spcPct val="100000"/>
              </a:lnSpc>
              <a:spcBef>
                <a:spcPts val="3800"/>
              </a:spcBef>
              <a:buBlip>
                <a:blip r:embed="rId2"/>
              </a:buBlip>
              <a:defRPr sz="3200"/>
            </a:pPr>
            <a:r>
              <a:t>What was wrong, "I can't seem to get waited 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Biblical Examples of Patience"/>
          <p:cNvSpPr txBox="1"/>
          <p:nvPr>
            <p:ph type="title"/>
          </p:nvPr>
        </p:nvSpPr>
        <p:spPr>
          <a:prstGeom prst="rect">
            <a:avLst/>
          </a:prstGeom>
        </p:spPr>
        <p:txBody>
          <a:bodyPr/>
          <a:lstStyle>
            <a:lvl1pPr>
              <a:defRPr cap="none"/>
            </a:lvl1pPr>
          </a:lstStyle>
          <a:p>
            <a:pPr/>
            <a:r>
              <a:t>Biblical Examples of Patience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ageCurlDouble"/>
      </p:transition>
    </mc:Choice>
    <mc:Choice xmlns:p14="http://schemas.microsoft.com/office/powerpoint/2010/main" Requires="p14">
      <p:transition spd="slow" advClick="1" p14:dur="1500">
        <p14:prism di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God is patient"/>
          <p:cNvSpPr txBox="1"/>
          <p:nvPr>
            <p:ph type="title"/>
          </p:nvPr>
        </p:nvSpPr>
        <p:spPr>
          <a:prstGeom prst="rect">
            <a:avLst/>
          </a:prstGeom>
        </p:spPr>
        <p:txBody>
          <a:bodyPr/>
          <a:lstStyle>
            <a:lvl1pPr defTabSz="537463">
              <a:defRPr cap="none" sz="6440"/>
            </a:lvl1pPr>
          </a:lstStyle>
          <a:p>
            <a:pPr/>
            <a:r>
              <a:t>God is patient</a:t>
            </a:r>
          </a:p>
        </p:txBody>
      </p:sp>
      <p:sp>
        <p:nvSpPr>
          <p:cNvPr id="157" name="Rom. 2:4 Or do you think lightly of the riches of His kindness and forbearance and patience, not knowing that the kindness of God leads you to repentance?…"/>
          <p:cNvSpPr txBox="1"/>
          <p:nvPr>
            <p:ph type="body" idx="1"/>
          </p:nvPr>
        </p:nvSpPr>
        <p:spPr>
          <a:xfrm>
            <a:off x="483294" y="2554461"/>
            <a:ext cx="12038212" cy="6752878"/>
          </a:xfrm>
          <a:prstGeom prst="rect">
            <a:avLst/>
          </a:prstGeom>
        </p:spPr>
        <p:txBody>
          <a:bodyPr anchor="t"/>
          <a:lstStyle/>
          <a:p>
            <a:pPr marL="444500" indent="-444500">
              <a:lnSpc>
                <a:spcPct val="100000"/>
              </a:lnSpc>
              <a:spcBef>
                <a:spcPts val="3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Rom. 2:4 </a:t>
            </a:r>
            <a:r>
              <a:t>Or do you think lightly of the riches of His </a:t>
            </a:r>
            <a:r>
              <a:rPr u="sng"/>
              <a:t>kindness</a:t>
            </a:r>
            <a:r>
              <a:t> and </a:t>
            </a:r>
            <a:r>
              <a:rPr u="sng"/>
              <a:t>forbearance</a:t>
            </a:r>
            <a:r>
              <a:t> and </a:t>
            </a:r>
            <a:r>
              <a:rPr u="sng"/>
              <a:t>patience</a:t>
            </a:r>
            <a:r>
              <a:t>, not knowing that the kindness of God leads you to repentance?</a:t>
            </a:r>
            <a:r>
              <a:rPr>
                <a:solidFill>
                  <a:schemeClr val="accent5">
                    <a:satOff val="14285"/>
                    <a:lumOff val="-13364"/>
                  </a:schemeClr>
                </a:solidFill>
              </a:rPr>
              <a:t> 	</a:t>
            </a:r>
            <a:endParaRPr>
              <a:solidFill>
                <a:schemeClr val="accent5">
                  <a:satOff val="14285"/>
                  <a:lumOff val="-13364"/>
                </a:schemeClr>
              </a:solidFill>
            </a:endParaRPr>
          </a:p>
          <a:p>
            <a:pPr marL="444500" indent="-444500">
              <a:lnSpc>
                <a:spcPct val="100000"/>
              </a:lnSpc>
              <a:spcBef>
                <a:spcPts val="3800"/>
              </a:spcBef>
              <a:buBlip>
                <a:blip r:embed="rId2"/>
              </a:buBlip>
              <a:defRPr b="1" sz="2800">
                <a:solidFill>
                  <a:srgbClr val="000000"/>
                </a:solidFill>
                <a:latin typeface="Times"/>
                <a:ea typeface="Times"/>
                <a:cs typeface="Times"/>
                <a:sym typeface="Times"/>
              </a:defRPr>
            </a:pPr>
            <a:r>
              <a:rPr>
                <a:solidFill>
                  <a:schemeClr val="accent5">
                    <a:satOff val="14285"/>
                    <a:lumOff val="-13364"/>
                  </a:schemeClr>
                </a:solidFill>
              </a:rPr>
              <a:t>Num. 14:18 </a:t>
            </a:r>
            <a:r>
              <a:t>'The LORD is </a:t>
            </a:r>
            <a:r>
              <a:rPr u="sng"/>
              <a:t>slow to anger</a:t>
            </a:r>
            <a:r>
              <a:t> and abundant in lovingkindness, forgiving iniquity and transgression; but He will by no means clear the guilty, visiting the iniquity of the fathers on the children to the third and the fourth generations.'</a:t>
            </a:r>
            <a:r>
              <a:rPr>
                <a:solidFill>
                  <a:schemeClr val="accent5">
                    <a:satOff val="14285"/>
                    <a:lumOff val="-13364"/>
                  </a:schemeClr>
                </a:solidFill>
              </a:rPr>
              <a:t> Ex. 34:6; 1 Pet. 3:20; 2 Pet. 3:15; 3:9</a:t>
            </a:r>
          </a:p>
          <a:p>
            <a:pPr marL="444500" indent="-444500">
              <a:lnSpc>
                <a:spcPct val="100000"/>
              </a:lnSpc>
              <a:spcBef>
                <a:spcPts val="3800"/>
              </a:spcBef>
              <a:buBlip>
                <a:blip r:embed="rId2"/>
              </a:buBlip>
              <a:defRPr sz="3200"/>
            </a:pPr>
            <a:r>
              <a:t>Atheist, Robert Ingersoll - "I'll give God five minutes to strike me dead for the things I've said." </a:t>
            </a:r>
          </a:p>
          <a:p>
            <a:pPr marL="444500" indent="-444500">
              <a:lnSpc>
                <a:spcPct val="100000"/>
              </a:lnSpc>
              <a:spcBef>
                <a:spcPts val="3800"/>
              </a:spcBef>
              <a:buBlip>
                <a:blip r:embed="rId2"/>
              </a:buBlip>
              <a:defRPr sz="3200"/>
            </a:pPr>
            <a:r>
              <a:t>Old preacher - "Did Ingersoll think he could exhaust the patience of the Eternal God in five minutes?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14:prism dir="d"/>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