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36390F"/>
        </a:fontRef>
        <a:srgbClr val="36390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wholeTbl>
    <a:band2H>
      <a:tcTxStyle b="def" i="def"/>
      <a:tcStyle>
        <a:tcBdr/>
        <a:fill>
          <a:solidFill>
            <a:srgbClr val="C7D39B">
              <a:alpha val="30000"/>
            </a:srgbClr>
          </a:solidFill>
        </a:fill>
      </a:tcStyle>
    </a:band2H>
    <a:firstCol>
      <a:tcTxStyle b="off" i="off">
        <a:fontRef idx="minor">
          <a:srgbClr val="FFFFFF"/>
        </a:fontRef>
        <a:srgbClr val="FFFFF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Col>
    <a:lastRow>
      <a:tcTxStyle b="off" i="off">
        <a:fontRef idx="minor">
          <a:srgbClr val="FFFFFF"/>
        </a:fontRef>
        <a:srgbClr val="FFFFF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lastRow>
    <a:firstRow>
      <a:tcTxStyle b="off" i="off">
        <a:fontRef idx="minor">
          <a:srgbClr val="FFFFFF"/>
        </a:fontRef>
        <a:srgbClr val="FFFFF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Nations and Peoples - plural - heathen nations</a:t>
            </a:r>
          </a:p>
          <a:p>
            <a:pPr/>
            <a:r>
              <a:t>The Lord's anointed (quoted in </a:t>
            </a:r>
            <a:r>
              <a:rPr b="1"/>
              <a:t>Acts 4:24-28</a:t>
            </a:r>
            <a:r>
              <a:t> and applied to Jesus) </a:t>
            </a:r>
          </a:p>
          <a:p>
            <a:pPr/>
            <a:r>
              <a:t>Crucifixion according to His purpose and predestinations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God looks with contempt on their vain efforts to resist Him.</a:t>
            </a:r>
          </a:p>
          <a:p>
            <a:pPr/>
            <a:r>
              <a:t>God will calmly carry out His plans in spite of all the attempts of men to thwart them.</a:t>
            </a:r>
          </a:p>
          <a:p>
            <a:pPr/>
            <a:r>
              <a:t>He makes them His own instruments in carrying out His plan.</a:t>
            </a:r>
          </a:p>
          <a:p>
            <a:pPr/>
            <a:r>
              <a:t>In righteous indignation, He will speak forth His word of judgment.</a:t>
            </a:r>
          </a:p>
          <a:p>
            <a:pPr/>
            <a:r>
              <a:t>The effect of His voice and burning anger will cause His enemies to tremble.</a:t>
            </a:r>
          </a:p>
          <a:p>
            <a:pPr/>
            <a:r>
              <a:t>The king that belongs to God - The Messiah has been installed.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defRPr sz="2000"/>
            </a:pPr>
            <a:r>
              <a:rPr>
                <a:latin typeface="Helvetica"/>
                <a:ea typeface="Helvetica"/>
                <a:cs typeface="Helvetica"/>
                <a:sym typeface="Helvetica"/>
              </a:rPr>
              <a:t>He was begotten from the grave to be the king in heaven.</a:t>
            </a:r>
            <a:endParaRPr>
              <a:latin typeface="Helvetica"/>
              <a:ea typeface="Helvetica"/>
              <a:cs typeface="Helvetica"/>
              <a:sym typeface="Helvetica"/>
            </a:endParaRPr>
          </a:p>
          <a:p>
            <a:pPr>
              <a:defRPr sz="2000"/>
            </a:pPr>
            <a:r>
              <a:rPr b="1">
                <a:latin typeface="Times"/>
                <a:ea typeface="Times"/>
                <a:cs typeface="Times"/>
                <a:sym typeface="Times"/>
              </a:rPr>
              <a:t>Acts 13:33; Heb. 1</a:t>
            </a:r>
            <a:r>
              <a:t> </a:t>
            </a:r>
          </a:p>
          <a:p>
            <a:pPr>
              <a:defRPr sz="2000"/>
            </a:pPr>
            <a:r>
              <a:t>The heathen nation will be destroyed by the Son of God.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defRPr sz="2000"/>
            </a:pPr>
            <a:r>
              <a:rPr>
                <a:latin typeface="Helvetica"/>
                <a:ea typeface="Helvetica"/>
                <a:cs typeface="Helvetica"/>
                <a:sym typeface="Helvetica"/>
              </a:rPr>
              <a:t>Rule over the heathen nations (rules with a rod of iron) </a:t>
            </a:r>
            <a:r>
              <a:rPr b="1">
                <a:latin typeface="Times"/>
                <a:ea typeface="Times"/>
                <a:cs typeface="Times"/>
                <a:sym typeface="Times"/>
              </a:rPr>
              <a:t>10-12a</a:t>
            </a:r>
            <a:endParaRPr b="1">
              <a:latin typeface="Times"/>
              <a:ea typeface="Times"/>
              <a:cs typeface="Times"/>
              <a:sym typeface="Times"/>
            </a:endParaRPr>
          </a:p>
          <a:p>
            <a:pPr>
              <a:defRPr sz="2000"/>
            </a:pPr>
            <a:r>
              <a:t>Blessings to those who take refuge in Him, </a:t>
            </a:r>
            <a:r>
              <a:rPr b="1">
                <a:latin typeface="Times"/>
                <a:ea typeface="Times"/>
                <a:cs typeface="Times"/>
                <a:sym typeface="Times"/>
              </a:rPr>
              <a:t>12b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defRPr sz="2000"/>
            </a:pPr>
            <a:r>
              <a:rPr>
                <a:latin typeface="Helvetica"/>
                <a:ea typeface="Helvetica"/>
                <a:cs typeface="Helvetica"/>
                <a:sym typeface="Helvetica"/>
              </a:rPr>
              <a:t>vv. 6-7 Quoted in Heb. 1:8, 9 applied to Jesus Christ.</a:t>
            </a:r>
            <a:endParaRPr>
              <a:latin typeface="Helvetica"/>
              <a:ea typeface="Helvetica"/>
              <a:cs typeface="Helvetica"/>
              <a:sym typeface="Helvetica"/>
            </a:endParaRPr>
          </a:p>
          <a:p>
            <a:pPr>
              <a:defRPr sz="2000"/>
            </a:pPr>
            <a:endParaRPr>
              <a:latin typeface="Helvetica"/>
              <a:ea typeface="Helvetica"/>
              <a:cs typeface="Helvetica"/>
              <a:sym typeface="Helvetica"/>
            </a:endParaRPr>
          </a:p>
          <a:p>
            <a:pPr>
              <a:defRPr sz="2000"/>
            </a:pPr>
            <a:r>
              <a:rPr>
                <a:latin typeface="Helvetica"/>
                <a:ea typeface="Helvetica"/>
                <a:cs typeface="Helvetica"/>
                <a:sym typeface="Helvetica"/>
              </a:rPr>
              <a:t>An upright kingdom with a scepter, anointed by God, forever and ever.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defRPr sz="2000"/>
            </a:pPr>
            <a:r>
              <a:rPr>
                <a:latin typeface="Helvetica"/>
                <a:ea typeface="Helvetica"/>
                <a:cs typeface="Helvetica"/>
                <a:sym typeface="Helvetica"/>
              </a:rPr>
              <a:t>vv. 3, 4 - reference to 2 Sam. 7:11-16</a:t>
            </a:r>
            <a:endParaRPr>
              <a:latin typeface="Helvetica"/>
              <a:ea typeface="Helvetica"/>
              <a:cs typeface="Helvetica"/>
              <a:sym typeface="Helvetica"/>
            </a:endParaRPr>
          </a:p>
          <a:p>
            <a:pPr>
              <a:defRPr sz="2000"/>
            </a:pPr>
            <a:r>
              <a:rPr>
                <a:latin typeface="Helvetica"/>
                <a:ea typeface="Helvetica"/>
                <a:cs typeface="Helvetica"/>
                <a:sym typeface="Helvetica"/>
              </a:rPr>
              <a:t>Promise about Christ the seed of David will be fulfilled</a:t>
            </a:r>
            <a:endParaRPr>
              <a:latin typeface="Helvetica"/>
              <a:ea typeface="Helvetica"/>
              <a:cs typeface="Helvetica"/>
              <a:sym typeface="Helvetic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defRPr sz="2000"/>
            </a:pPr>
            <a:r>
              <a:rPr>
                <a:latin typeface="Helvetica"/>
                <a:ea typeface="Helvetica"/>
                <a:cs typeface="Helvetica"/>
                <a:sym typeface="Helvetica"/>
              </a:rPr>
              <a:t>vv. 6-7 Quoted in Heb. 1:8, 9 applied to Jesus Christ.</a:t>
            </a:r>
            <a:endParaRPr>
              <a:latin typeface="Helvetica"/>
              <a:ea typeface="Helvetica"/>
              <a:cs typeface="Helvetica"/>
              <a:sym typeface="Helvetica"/>
            </a:endParaRPr>
          </a:p>
          <a:p>
            <a:pPr>
              <a:defRPr sz="2000"/>
            </a:pPr>
            <a:endParaRPr>
              <a:latin typeface="Helvetica"/>
              <a:ea typeface="Helvetica"/>
              <a:cs typeface="Helvetica"/>
              <a:sym typeface="Helvetica"/>
            </a:endParaRPr>
          </a:p>
          <a:p>
            <a:pPr>
              <a:defRPr sz="2000"/>
            </a:pPr>
            <a:r>
              <a:rPr>
                <a:latin typeface="Helvetica"/>
                <a:ea typeface="Helvetica"/>
                <a:cs typeface="Helvetica"/>
                <a:sym typeface="Helvetica"/>
              </a:rPr>
              <a:t>An upright kingdom with a scepter, anointed by God, forever and ever.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sz="2000"/>
            </a:pPr>
            <a:r>
              <a:rPr>
                <a:latin typeface="Helvetica"/>
                <a:ea typeface="Helvetica"/>
                <a:cs typeface="Helvetica"/>
                <a:sym typeface="Helvetica"/>
              </a:rPr>
              <a:t>Rev. 1:5 and from Jesus Christ, the faithful witness, the first-born of the dead, and the ruler of the kings of the earth. To Him who loves us, and released us from our sins by His blood,</a:t>
            </a:r>
            <a:endParaRPr>
              <a:latin typeface="Helvetica"/>
              <a:ea typeface="Helvetica"/>
              <a:cs typeface="Helvetica"/>
              <a:sym typeface="Helvetica"/>
            </a:endParaRPr>
          </a:p>
          <a:p>
            <a:pPr>
              <a:defRPr sz="2000"/>
            </a:pPr>
            <a:endParaRPr>
              <a:latin typeface="Helvetica"/>
              <a:ea typeface="Helvetica"/>
              <a:cs typeface="Helvetica"/>
              <a:sym typeface="Helvetica"/>
            </a:endParaRPr>
          </a:p>
          <a:p>
            <a:pPr>
              <a:defRPr sz="2000"/>
            </a:pPr>
            <a:r>
              <a:rPr>
                <a:latin typeface="Helvetica"/>
                <a:ea typeface="Helvetica"/>
                <a:cs typeface="Helvetica"/>
                <a:sym typeface="Helvetica"/>
              </a:rPr>
              <a:t>1 Cor. 15:24* then comes the end, when He delivers up the kingdom to the God and Father, when He has abolished all rule and all authority and power.</a:t>
            </a:r>
            <a:endParaRPr>
              <a:latin typeface="Helvetica"/>
              <a:ea typeface="Helvetica"/>
              <a:cs typeface="Helvetica"/>
              <a:sym typeface="Helvetica"/>
            </a:endParaRPr>
          </a:p>
          <a:p>
            <a:pPr>
              <a:defRPr sz="2000"/>
            </a:pPr>
            <a:r>
              <a:rPr>
                <a:latin typeface="Helvetica"/>
                <a:ea typeface="Helvetica"/>
                <a:cs typeface="Helvetica"/>
                <a:sym typeface="Helvetica"/>
              </a:rPr>
              <a:t>25* For He must reign until He has put all His enemies under His feet.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The ungodly will be ruled by one arrayed in armor of iron and the staff of a spear.</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half"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Image"/>
          <p:cNvSpPr/>
          <p:nvPr>
            <p:ph type="pic" sz="quarter" idx="13"/>
          </p:nvPr>
        </p:nvSpPr>
        <p:spPr>
          <a:xfrm>
            <a:off x="7391400" y="2971800"/>
            <a:ext cx="3860800" cy="5397500"/>
          </a:xfrm>
          <a:prstGeom prst="rect">
            <a:avLst/>
          </a:prstGeom>
          <a:ln w="9525">
            <a:round/>
          </a:ln>
          <a:effectLst/>
        </p:spPr>
        <p:txBody>
          <a:bodyPr lIns="91439" tIns="45719" rIns="91439" bIns="45719"/>
          <a:lstStyle/>
          <a:p>
            <a:pPr/>
          </a:p>
        </p:txBody>
      </p:sp>
      <p:sp>
        <p:nvSpPr>
          <p:cNvPr id="89" name="Title Text"/>
          <p:cNvSpPr txBox="1"/>
          <p:nvPr>
            <p:ph type="title"/>
          </p:nvPr>
        </p:nvSpPr>
        <p:spPr>
          <a:xfrm>
            <a:off x="2044700" y="152400"/>
            <a:ext cx="9575800" cy="2590800"/>
          </a:xfrm>
          <a:prstGeom prst="rect">
            <a:avLst/>
          </a:prstGeom>
          <a:effectLst>
            <a:outerShdw sx="100000" sy="100000" kx="0" ky="0" algn="b" rotWithShape="0" blurRad="25400" dist="25400" dir="2700000">
              <a:srgbClr val="FFFFFF">
                <a:alpha val="75000"/>
              </a:srgbClr>
            </a:outerShdw>
          </a:effectLst>
        </p:spPr>
        <p:txBody>
          <a:bodyPr anchor="ctr"/>
          <a:lstStyle>
            <a:lvl1pPr>
              <a:defRPr sz="8400">
                <a:solidFill>
                  <a:srgbClr val="363929"/>
                </a:solidFill>
              </a:defRPr>
            </a:lvl1pPr>
          </a:lstStyle>
          <a:p>
            <a:pPr/>
            <a:r>
              <a:t>Title Text</a:t>
            </a:r>
          </a:p>
        </p:txBody>
      </p:sp>
      <p:sp>
        <p:nvSpPr>
          <p:cNvPr id="90" name="Body Level One…"/>
          <p:cNvSpPr txBox="1"/>
          <p:nvPr>
            <p:ph type="body" sz="half" idx="1"/>
          </p:nvPr>
        </p:nvSpPr>
        <p:spPr>
          <a:xfrm>
            <a:off x="2044700" y="2743200"/>
            <a:ext cx="43942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a:effectLst/>
        </p:spPr>
        <p:txBody>
          <a:bodyPr/>
          <a:lstStyle>
            <a:lvl1pPr>
              <a:defRPr>
                <a:solidFill>
                  <a:srgbClr val="36392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Title Text"/>
          <p:cNvSpPr txBox="1"/>
          <p:nvPr>
            <p:ph type="title"/>
          </p:nvPr>
        </p:nvSpPr>
        <p:spPr>
          <a:xfrm>
            <a:off x="2044700" y="152400"/>
            <a:ext cx="9575800" cy="2590800"/>
          </a:xfrm>
          <a:prstGeom prst="rect">
            <a:avLst/>
          </a:prstGeom>
          <a:effectLst>
            <a:outerShdw sx="100000" sy="100000" kx="0" ky="0" algn="b" rotWithShape="0" blurRad="25400" dist="25400" dir="2700000">
              <a:srgbClr val="FFFFFF">
                <a:alpha val="75000"/>
              </a:srgbClr>
            </a:outerShdw>
          </a:effectLst>
        </p:spPr>
        <p:txBody>
          <a:bodyPr anchor="ctr"/>
          <a:lstStyle>
            <a:lvl1pPr>
              <a:defRPr sz="8400">
                <a:solidFill>
                  <a:srgbClr val="363929"/>
                </a:solidFill>
              </a:defRPr>
            </a:lvl1pPr>
          </a:lstStyle>
          <a:p>
            <a:pPr/>
            <a:r>
              <a:t>Title Text</a:t>
            </a:r>
          </a:p>
        </p:txBody>
      </p:sp>
      <p:sp>
        <p:nvSpPr>
          <p:cNvPr id="99" name="Body Level One…"/>
          <p:cNvSpPr txBox="1"/>
          <p:nvPr>
            <p:ph type="body" sz="half" idx="1"/>
          </p:nvPr>
        </p:nvSpPr>
        <p:spPr>
          <a:xfrm>
            <a:off x="2044700" y="2743200"/>
            <a:ext cx="43942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a:effectLst/>
        </p:spPr>
        <p:txBody>
          <a:bodyPr/>
          <a:lstStyle>
            <a:lvl1pPr>
              <a:defRPr>
                <a:solidFill>
                  <a:srgbClr val="56533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Title Text"/>
          <p:cNvSpPr txBox="1"/>
          <p:nvPr>
            <p:ph type="title"/>
          </p:nvPr>
        </p:nvSpPr>
        <p:spPr>
          <a:xfrm>
            <a:off x="2044700" y="152400"/>
            <a:ext cx="9575800" cy="2590800"/>
          </a:xfrm>
          <a:prstGeom prst="rect">
            <a:avLst/>
          </a:prstGeom>
          <a:effectLst>
            <a:outerShdw sx="100000" sy="100000" kx="0" ky="0" algn="b" rotWithShape="0" blurRad="25400" dist="25400" dir="2700000">
              <a:srgbClr val="FFFFFF">
                <a:alpha val="75000"/>
              </a:srgbClr>
            </a:outerShdw>
          </a:effectLst>
        </p:spPr>
        <p:txBody>
          <a:bodyPr anchor="ctr"/>
          <a:lstStyle>
            <a:lvl1pPr>
              <a:defRPr sz="8400">
                <a:solidFill>
                  <a:srgbClr val="363929"/>
                </a:solidFill>
              </a:defRPr>
            </a:lvl1pPr>
          </a:lstStyle>
          <a:p>
            <a:pPr/>
            <a:r>
              <a:t>Title Text</a:t>
            </a:r>
          </a:p>
        </p:txBody>
      </p:sp>
      <p:sp>
        <p:nvSpPr>
          <p:cNvPr id="108" name="Body Level One…"/>
          <p:cNvSpPr txBox="1"/>
          <p:nvPr>
            <p:ph type="body" sz="quarter" idx="1"/>
          </p:nvPr>
        </p:nvSpPr>
        <p:spPr>
          <a:xfrm>
            <a:off x="8064500" y="2743200"/>
            <a:ext cx="35560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prstGeom prst="rect">
            <a:avLst/>
          </a:prstGeom>
          <a:effectLst/>
        </p:spPr>
        <p:txBody>
          <a:bodyPr/>
          <a:lstStyle>
            <a:lvl1pPr>
              <a:defRPr>
                <a:solidFill>
                  <a:srgbClr val="36392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Title Text"/>
          <p:cNvSpPr txBox="1"/>
          <p:nvPr>
            <p:ph type="title"/>
          </p:nvPr>
        </p:nvSpPr>
        <p:spPr>
          <a:xfrm>
            <a:off x="2044700" y="152400"/>
            <a:ext cx="9575800" cy="2590800"/>
          </a:xfrm>
          <a:prstGeom prst="rect">
            <a:avLst/>
          </a:prstGeom>
          <a:effectLst/>
        </p:spPr>
        <p:txBody>
          <a:bodyPr anchor="ctr"/>
          <a:lstStyle>
            <a:lvl1pPr>
              <a:defRPr sz="8400">
                <a:solidFill>
                  <a:srgbClr val="363929"/>
                </a:solidFill>
              </a:defRPr>
            </a:lvl1pPr>
          </a:lstStyle>
          <a:p>
            <a:pPr/>
            <a:r>
              <a:t>Title Text</a:t>
            </a:r>
          </a:p>
        </p:txBody>
      </p:sp>
      <p:sp>
        <p:nvSpPr>
          <p:cNvPr id="21" name="Body Level One…"/>
          <p:cNvSpPr txBox="1"/>
          <p:nvPr>
            <p:ph type="body" idx="1"/>
          </p:nvPr>
        </p:nvSpPr>
        <p:spPr>
          <a:xfrm>
            <a:off x="2044700" y="2743200"/>
            <a:ext cx="95758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a:effectLst/>
        </p:spPr>
        <p:txBody>
          <a:bodyPr/>
          <a:lstStyle>
            <a:lvl1pPr>
              <a:defRPr>
                <a:solidFill>
                  <a:srgbClr val="56533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2044700" y="152400"/>
            <a:ext cx="9575800" cy="2590800"/>
          </a:xfrm>
          <a:prstGeom prst="rect">
            <a:avLst/>
          </a:prstGeom>
          <a:effectLst>
            <a:outerShdw sx="100000" sy="100000" kx="0" ky="0" algn="b" rotWithShape="0" blurRad="25400" dist="25400" dir="2700000">
              <a:srgbClr val="FFFFFF">
                <a:alpha val="75000"/>
              </a:srgbClr>
            </a:outerShdw>
          </a:effectLst>
        </p:spPr>
        <p:txBody>
          <a:bodyPr anchor="ctr"/>
          <a:lstStyle>
            <a:lvl1pPr>
              <a:defRPr sz="8400">
                <a:solidFill>
                  <a:srgbClr val="363929"/>
                </a:solidFill>
              </a:defRPr>
            </a:lvl1pPr>
          </a:lstStyle>
          <a:p>
            <a:pPr/>
            <a:r>
              <a:t>Title Text</a:t>
            </a:r>
          </a:p>
        </p:txBody>
      </p:sp>
      <p:sp>
        <p:nvSpPr>
          <p:cNvPr id="30" name="Body Level One…"/>
          <p:cNvSpPr txBox="1"/>
          <p:nvPr>
            <p:ph type="body" idx="1"/>
          </p:nvPr>
        </p:nvSpPr>
        <p:spPr>
          <a:xfrm>
            <a:off x="2044700" y="2743200"/>
            <a:ext cx="9575800" cy="5842000"/>
          </a:xfrm>
          <a:prstGeom prst="rect">
            <a:avLst/>
          </a:prstGeom>
          <a:effectLst/>
        </p:spPr>
        <p:txBody>
          <a:bodyPr numCol="2" spcCol="478790"/>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a:effectLst/>
        </p:spPr>
        <p:txBody>
          <a:bodyPr/>
          <a:lstStyle>
            <a:lvl1pPr>
              <a:defRPr>
                <a:solidFill>
                  <a:srgbClr val="56533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Body Level One…"/>
          <p:cNvSpPr txBox="1"/>
          <p:nvPr>
            <p:ph type="body" idx="1"/>
          </p:nvPr>
        </p:nvSpPr>
        <p:spPr>
          <a:xfrm>
            <a:off x="2044700" y="1168400"/>
            <a:ext cx="9575800" cy="7416800"/>
          </a:xfrm>
          <a:prstGeom prst="rect">
            <a:avLst/>
          </a:prstGeom>
          <a:effectLst/>
        </p:spPr>
        <p:txBody>
          <a:bodyPr anchor="ctr"/>
          <a:lstStyle>
            <a:lvl1pPr marL="739538" indent="-447438" algn="l">
              <a:spcBef>
                <a:spcPts val="6400"/>
              </a:spcBef>
              <a:buSzPct val="125000"/>
              <a:buChar char="•"/>
              <a:defRPr sz="3000">
                <a:solidFill>
                  <a:srgbClr val="363929"/>
                </a:solidFill>
              </a:defRPr>
            </a:lvl1pPr>
            <a:lvl2pPr marL="1247538" indent="-447438" algn="l">
              <a:spcBef>
                <a:spcPts val="6400"/>
              </a:spcBef>
              <a:buSzPct val="125000"/>
              <a:buChar char="•"/>
              <a:defRPr sz="3000">
                <a:solidFill>
                  <a:srgbClr val="363929"/>
                </a:solidFill>
              </a:defRPr>
            </a:lvl2pPr>
            <a:lvl3pPr marL="1772471" indent="-447438" algn="l">
              <a:spcBef>
                <a:spcPts val="6400"/>
              </a:spcBef>
              <a:buSzPct val="125000"/>
              <a:buChar char="•"/>
              <a:defRPr sz="3000">
                <a:solidFill>
                  <a:srgbClr val="363929"/>
                </a:solidFill>
              </a:defRPr>
            </a:lvl3pPr>
            <a:lvl4pPr marL="2297405" indent="-447438" algn="l">
              <a:spcBef>
                <a:spcPts val="6400"/>
              </a:spcBef>
              <a:buSzPct val="125000"/>
              <a:buChar char="•"/>
              <a:defRPr sz="3000">
                <a:solidFill>
                  <a:srgbClr val="363929"/>
                </a:solidFill>
              </a:defRPr>
            </a:lvl4pPr>
            <a:lvl5pPr marL="2822338" indent="-447438" algn="l">
              <a:spcBef>
                <a:spcPts val="6400"/>
              </a:spcBef>
              <a:buSzPct val="125000"/>
              <a:buChar char="•"/>
              <a:defRPr sz="3000">
                <a:solidFill>
                  <a:srgbClr val="363929"/>
                </a:solidFill>
              </a:defRPr>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a:effectLst/>
        </p:spPr>
        <p:txBody>
          <a:bodyPr/>
          <a:lstStyle>
            <a:lvl1pPr>
              <a:defRPr>
                <a:solidFill>
                  <a:srgbClr val="36392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a:effectLst/>
        </p:spPr>
        <p:txBody>
          <a:bodyPr/>
          <a:lstStyle>
            <a:lvl1pPr>
              <a:defRPr>
                <a:solidFill>
                  <a:srgbClr val="36392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 name="Title Text"/>
          <p:cNvSpPr txBox="1"/>
          <p:nvPr>
            <p:ph type="title"/>
          </p:nvPr>
        </p:nvSpPr>
        <p:spPr>
          <a:xfrm>
            <a:off x="2044700" y="152400"/>
            <a:ext cx="9575800" cy="2590800"/>
          </a:xfrm>
          <a:prstGeom prst="rect">
            <a:avLst/>
          </a:prstGeom>
          <a:effectLst/>
        </p:spPr>
        <p:txBody>
          <a:bodyPr anchor="ctr"/>
          <a:lstStyle>
            <a:lvl1pPr>
              <a:defRPr sz="8400">
                <a:solidFill>
                  <a:srgbClr val="56533A"/>
                </a:solidFill>
              </a:defRPr>
            </a:lvl1pPr>
          </a:lstStyle>
          <a:p>
            <a:pPr/>
            <a:r>
              <a:t>Title Text</a:t>
            </a:r>
          </a:p>
        </p:txBody>
      </p:sp>
      <p:sp>
        <p:nvSpPr>
          <p:cNvPr id="54" name="Slide Number"/>
          <p:cNvSpPr txBox="1"/>
          <p:nvPr>
            <p:ph type="sldNum" sz="quarter" idx="2"/>
          </p:nvPr>
        </p:nvSpPr>
        <p:spPr>
          <a:prstGeom prst="rect">
            <a:avLst/>
          </a:prstGeom>
          <a:effectLst/>
        </p:spPr>
        <p:txBody>
          <a:bodyPr/>
          <a:lstStyle>
            <a:lvl1pPr>
              <a:defRPr>
                <a:solidFill>
                  <a:srgbClr val="56533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600200" y="3314700"/>
            <a:ext cx="10464800" cy="3124200"/>
          </a:xfrm>
          <a:prstGeom prst="rect">
            <a:avLst/>
          </a:prstGeom>
        </p:spPr>
        <p:txBody>
          <a:bodyPr anchor="ct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quarter" idx="13"/>
          </p:nvPr>
        </p:nvSpPr>
        <p:spPr>
          <a:xfrm>
            <a:off x="4127500" y="2724150"/>
            <a:ext cx="5410200" cy="4064000"/>
          </a:xfrm>
          <a:prstGeom prst="rect">
            <a:avLst/>
          </a:prstGeom>
          <a:ln w="9525">
            <a:round/>
          </a:ln>
          <a:effectLst/>
        </p:spPr>
        <p:txBody>
          <a:bodyPr lIns="91439" tIns="45719" rIns="91439" bIns="45719"/>
          <a:lstStyle/>
          <a:p>
            <a:pPr/>
          </a:p>
        </p:txBody>
      </p:sp>
      <p:sp>
        <p:nvSpPr>
          <p:cNvPr id="70" name="Title Text"/>
          <p:cNvSpPr txBox="1"/>
          <p:nvPr>
            <p:ph type="title"/>
          </p:nvPr>
        </p:nvSpPr>
        <p:spPr>
          <a:xfrm>
            <a:off x="1600200" y="7124700"/>
            <a:ext cx="10464800" cy="2019300"/>
          </a:xfrm>
          <a:prstGeom prst="rect">
            <a:avLst/>
          </a:prstGeom>
        </p:spPr>
        <p:txBody>
          <a:bodyPr anchor="ctr"/>
          <a:lstStyle>
            <a:lvl1pPr>
              <a:defRPr sz="8400"/>
            </a:lvl1p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78" name="Image"/>
          <p:cNvSpPr/>
          <p:nvPr>
            <p:ph type="pic" sz="quarter" idx="13"/>
          </p:nvPr>
        </p:nvSpPr>
        <p:spPr>
          <a:xfrm>
            <a:off x="7289800" y="2038350"/>
            <a:ext cx="4038600" cy="5410200"/>
          </a:xfrm>
          <a:prstGeom prst="rect">
            <a:avLst/>
          </a:prstGeom>
          <a:ln w="9525">
            <a:round/>
          </a:ln>
          <a:effectLst/>
        </p:spPr>
        <p:txBody>
          <a:bodyPr lIns="91439" tIns="45719" rIns="91439" bIns="45719"/>
          <a:lstStyle/>
          <a:p>
            <a:pPr/>
          </a:p>
        </p:txBody>
      </p:sp>
      <p:sp>
        <p:nvSpPr>
          <p:cNvPr id="79" name="Title Text"/>
          <p:cNvSpPr txBox="1"/>
          <p:nvPr>
            <p:ph type="title"/>
          </p:nvPr>
        </p:nvSpPr>
        <p:spPr>
          <a:xfrm>
            <a:off x="736600" y="1765300"/>
            <a:ext cx="6299200" cy="3124200"/>
          </a:xfrm>
          <a:prstGeom prst="rect">
            <a:avLst/>
          </a:prstGeom>
        </p:spPr>
        <p:txBody>
          <a:bodyPr/>
          <a:lstStyle>
            <a:lvl1pPr>
              <a:defRPr sz="8400"/>
            </a:lvl1pPr>
          </a:lstStyle>
          <a:p>
            <a:pPr/>
            <a:r>
              <a:t>Title Text</a:t>
            </a:r>
          </a:p>
        </p:txBody>
      </p:sp>
      <p:sp>
        <p:nvSpPr>
          <p:cNvPr id="80" name="Body Level One…"/>
          <p:cNvSpPr txBox="1"/>
          <p:nvPr>
            <p:ph type="body" sz="quarter" idx="1"/>
          </p:nvPr>
        </p:nvSpPr>
        <p:spPr>
          <a:xfrm>
            <a:off x="736600" y="5029200"/>
            <a:ext cx="6299200" cy="2857500"/>
          </a:xfrm>
          <a:prstGeom prst="rect">
            <a:avLst/>
          </a:prstGeom>
        </p:spPr>
        <p:txBody>
          <a:bodyPr/>
          <a:lstStyle>
            <a:lvl1pPr>
              <a:defRPr sz="3600"/>
            </a:lvl1pPr>
            <a:lvl2pPr>
              <a:defRPr sz="3600"/>
            </a:lvl2pPr>
            <a:lvl3pPr>
              <a:defRPr sz="3600"/>
            </a:lvl3pPr>
            <a:lvl4pPr>
              <a:defRPr sz="3600"/>
            </a:lvl4pPr>
            <a:lvl5pPr>
              <a:defRPr sz="3600"/>
            </a:lvl5pPr>
          </a:lstStyle>
          <a:p>
            <a:pPr/>
            <a:r>
              <a:t>Body Level One</a:t>
            </a:r>
          </a:p>
          <a:p>
            <a:pPr lvl="1"/>
            <a:r>
              <a:t>Body Level Two</a:t>
            </a:r>
          </a:p>
          <a:p>
            <a:pPr lvl="2"/>
            <a:r>
              <a:t>Body Level Three</a:t>
            </a:r>
          </a:p>
          <a:p>
            <a:pPr lvl="3"/>
            <a:r>
              <a:t>Body Level Four</a:t>
            </a:r>
          </a:p>
          <a:p>
            <a:pPr lvl="4"/>
            <a:r>
              <a:t>Body Level Five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600200" y="1765300"/>
            <a:ext cx="10464800" cy="3124200"/>
          </a:xfrm>
          <a:prstGeom prst="rect">
            <a:avLst/>
          </a:prstGeom>
          <a:ln w="12700">
            <a:miter lim="400000"/>
          </a:ln>
          <a:effectLst>
            <a:outerShdw sx="100000" sy="100000" kx="0" ky="0" algn="b" rotWithShape="0" blurRad="25400" dist="25400" dir="2700000">
              <a:srgbClr val="FFFFFF">
                <a:alpha val="50000"/>
              </a:srgbClr>
            </a:outerShdw>
          </a:effectLst>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3" name="Body Level One…"/>
          <p:cNvSpPr txBox="1"/>
          <p:nvPr>
            <p:ph type="body" idx="1"/>
          </p:nvPr>
        </p:nvSpPr>
        <p:spPr>
          <a:xfrm>
            <a:off x="1600200" y="5029200"/>
            <a:ext cx="10464800" cy="2857500"/>
          </a:xfrm>
          <a:prstGeom prst="rect">
            <a:avLst/>
          </a:prstGeom>
          <a:ln w="12700">
            <a:miter lim="400000"/>
          </a:ln>
          <a:effectLst>
            <a:outerShdw sx="100000" sy="100000" kx="0" ky="0" algn="b" rotWithShape="0" blurRad="25400" dist="25400" dir="2700000">
              <a:srgbClr val="FFFFFF">
                <a:alpha val="50000"/>
              </a:srgbClr>
            </a:outerShdw>
          </a:effectLst>
          <a:extLst>
            <a:ext uri="{C572A759-6A51-4108-AA02-DFA0A04FC94B}">
              <ma14:wrappingTextBoxFlag xmlns:ma14="http://schemas.microsoft.com/office/mac/drawingml/2011/main" val="1"/>
            </a:ext>
          </a:extLst>
        </p:spPr>
        <p:txBody>
          <a:bodyPr lIns="50800" tIns="50800" rIns="50800" bIns="50800"/>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153899" y="9166859"/>
            <a:ext cx="453239" cy="462282"/>
          </a:xfrm>
          <a:prstGeom prst="rect">
            <a:avLst/>
          </a:prstGeom>
          <a:ln w="12700">
            <a:miter lim="400000"/>
          </a:ln>
          <a:effectLst>
            <a:outerShdw sx="100000" sy="100000" kx="0" ky="0" algn="b" rotWithShape="0" blurRad="25400" dist="25400" dir="2700000">
              <a:srgbClr val="FFFFFF">
                <a:alpha val="50000"/>
              </a:srgbClr>
            </a:outerShdw>
          </a:effectLst>
        </p:spPr>
        <p:txBody>
          <a:bodyPr wrap="none" lIns="50800" tIns="50800" rIns="50800" bIns="50800" anchor="ctr">
            <a:spAutoFit/>
          </a:bodyPr>
          <a:lstStyle>
            <a:lvl1pPr algn="r">
              <a:defRPr sz="2400">
                <a:solidFill>
                  <a:srgbClr val="35382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9200" u="none">
          <a:ln>
            <a:noFill/>
          </a:ln>
          <a:solidFill>
            <a:srgbClr val="353825"/>
          </a:solidFill>
          <a:uFillTx/>
          <a:latin typeface="+mn-lt"/>
          <a:ea typeface="+mn-ea"/>
          <a:cs typeface="+mn-cs"/>
          <a:sym typeface="Optima"/>
        </a:defRPr>
      </a:lvl9pPr>
    </p:titleStyle>
    <p:bodyStyle>
      <a:lvl1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1pPr>
      <a:lvl2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2pPr>
      <a:lvl3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3pPr>
      <a:lvl4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4pPr>
      <a:lvl5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5pPr>
      <a:lvl6pPr marL="0" marR="0" indent="3556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6pPr>
      <a:lvl7pPr marL="0" marR="0" indent="7112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7pPr>
      <a:lvl8pPr marL="0" marR="0" indent="10668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8pPr>
      <a:lvl9pPr marL="0" marR="0" indent="14224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53825"/>
          </a:solidFill>
          <a:uFillTx/>
          <a:latin typeface="+mn-lt"/>
          <a:ea typeface="+mn-ea"/>
          <a:cs typeface="+mn-cs"/>
          <a:sym typeface="Optima"/>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1pPr>
      <a:lvl2pPr marL="0" marR="0" indent="2286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2pPr>
      <a:lvl3pPr marL="0" marR="0" indent="4572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3pPr>
      <a:lvl4pPr marL="0" marR="0" indent="6858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4pPr>
      <a:lvl5pPr marL="0" marR="0" indent="9144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5pPr>
      <a:lvl6pPr marL="0" marR="0" indent="11430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6pPr>
      <a:lvl7pPr marL="0" marR="0" indent="13716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7pPr>
      <a:lvl8pPr marL="0" marR="0" indent="16002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8pPr>
      <a:lvl9pPr marL="0" marR="0" indent="18288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Jesus Christ Reigns Over  the Kingdoms of Men"/>
          <p:cNvSpPr txBox="1"/>
          <p:nvPr>
            <p:ph type="ctrTitle"/>
          </p:nvPr>
        </p:nvSpPr>
        <p:spPr>
          <a:xfrm>
            <a:off x="1600200" y="1765300"/>
            <a:ext cx="10464800" cy="4330700"/>
          </a:xfrm>
          <a:prstGeom prst="rect">
            <a:avLst/>
          </a:prstGeom>
        </p:spPr>
        <p:txBody>
          <a:bodyPr/>
          <a:lstStyle/>
          <a:p>
            <a:pPr>
              <a:defRPr sz="5900"/>
            </a:pPr>
            <a:r>
              <a:t>Jesus Christ Reigns Over </a:t>
            </a:r>
          </a:p>
          <a:p>
            <a:pPr>
              <a:defRPr sz="5900"/>
            </a:pPr>
            <a:r>
              <a:t>the Kingdoms of Men</a:t>
            </a:r>
          </a:p>
        </p:txBody>
      </p:sp>
      <p:sp>
        <p:nvSpPr>
          <p:cNvPr id="119" name="Old Testament Prophecies"/>
          <p:cNvSpPr txBox="1"/>
          <p:nvPr>
            <p:ph type="subTitle" sz="quarter" idx="1"/>
          </p:nvPr>
        </p:nvSpPr>
        <p:spPr>
          <a:xfrm>
            <a:off x="1600200" y="6756400"/>
            <a:ext cx="10464800" cy="1130300"/>
          </a:xfrm>
          <a:prstGeom prst="rect">
            <a:avLst/>
          </a:prstGeom>
        </p:spPr>
        <p:txBody>
          <a:bodyPr/>
          <a:lstStyle/>
          <a:p>
            <a:pPr/>
            <a:r>
              <a:t>Old Testament Prophecies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Ps. 89"/>
          <p:cNvSpPr txBox="1"/>
          <p:nvPr>
            <p:ph type="title"/>
          </p:nvPr>
        </p:nvSpPr>
        <p:spPr>
          <a:xfrm>
            <a:off x="2044700" y="1524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Ps. 89</a:t>
            </a:r>
          </a:p>
        </p:txBody>
      </p:sp>
      <p:sp>
        <p:nvSpPr>
          <p:cNvPr id="166" name="David’s seed 26, 27"/>
          <p:cNvSpPr txBox="1"/>
          <p:nvPr>
            <p:ph type="body" sz="quarter" idx="1"/>
          </p:nvPr>
        </p:nvSpPr>
        <p:spPr>
          <a:xfrm>
            <a:off x="939800" y="1701800"/>
            <a:ext cx="11633200" cy="787400"/>
          </a:xfrm>
          <a:prstGeom prst="rect">
            <a:avLst/>
          </a:prstGeom>
        </p:spPr>
        <p:txBody>
          <a:bodyPr anchor="t"/>
          <a:lstStyle/>
          <a:p>
            <a:pPr>
              <a:spcBef>
                <a:spcPts val="3800"/>
              </a:spcBef>
              <a:defRPr sz="3200"/>
            </a:pPr>
            <a:r>
              <a:t>David’s seed </a:t>
            </a:r>
            <a:r>
              <a:rPr>
                <a:solidFill>
                  <a:srgbClr val="FF2600"/>
                </a:solidFill>
              </a:rPr>
              <a:t>26, 27</a:t>
            </a:r>
          </a:p>
        </p:txBody>
      </p:sp>
      <p:sp>
        <p:nvSpPr>
          <p:cNvPr id="167" name="26 “He will cry to Me, ‘Thou art my Father,                                       My God, and the rock of my salvation.’…"/>
          <p:cNvSpPr/>
          <p:nvPr/>
        </p:nvSpPr>
        <p:spPr>
          <a:xfrm>
            <a:off x="1498600" y="2298700"/>
            <a:ext cx="10502900" cy="22225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26</a:t>
            </a:r>
            <a:r>
              <a:t> “He will cry to Me, ‘Thou art my Father,                                       My God, and the rock of my salvation.’</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27</a:t>
            </a:r>
            <a:r>
              <a:t> “I also shall make him My first-born,                                             The highest of the kings of the earth.</a:t>
            </a:r>
          </a:p>
        </p:txBody>
      </p:sp>
      <p:sp>
        <p:nvSpPr>
          <p:cNvPr id="168" name="Reign forever 28, 29"/>
          <p:cNvSpPr/>
          <p:nvPr/>
        </p:nvSpPr>
        <p:spPr>
          <a:xfrm>
            <a:off x="1092200" y="4775200"/>
            <a:ext cx="11633200"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7438" indent="-447438" algn="l">
              <a:spcBef>
                <a:spcPts val="3800"/>
              </a:spcBef>
              <a:buSzPct val="125000"/>
              <a:buChar char="•"/>
              <a:defRPr sz="3200"/>
            </a:pPr>
            <a:r>
              <a:t>Reign forever </a:t>
            </a:r>
            <a:r>
              <a:rPr>
                <a:solidFill>
                  <a:srgbClr val="FF2600"/>
                </a:solidFill>
              </a:rPr>
              <a:t>28, 29</a:t>
            </a:r>
          </a:p>
        </p:txBody>
      </p:sp>
      <p:sp>
        <p:nvSpPr>
          <p:cNvPr id="169" name="28  “My lovingkindness I will keep for him forever,                          And My covenant shall be confirmed to him.…"/>
          <p:cNvSpPr/>
          <p:nvPr/>
        </p:nvSpPr>
        <p:spPr>
          <a:xfrm>
            <a:off x="1574800" y="5651500"/>
            <a:ext cx="10502900" cy="22225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28</a:t>
            </a:r>
            <a:r>
              <a:t>  “My lovingkindness I will keep for him forever,                          And My covenant shall be confirmed to him.</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29</a:t>
            </a:r>
            <a:r>
              <a:t>  “So I will establish his descendants forever,                                  And his throne as the days of heaven.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Ps. 89"/>
          <p:cNvSpPr txBox="1"/>
          <p:nvPr>
            <p:ph type="title"/>
          </p:nvPr>
        </p:nvSpPr>
        <p:spPr>
          <a:xfrm>
            <a:off x="2044700" y="1524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Ps. 89</a:t>
            </a:r>
          </a:p>
        </p:txBody>
      </p:sp>
      <p:sp>
        <p:nvSpPr>
          <p:cNvPr id="174" name="Permanence of rule 34-37"/>
          <p:cNvSpPr txBox="1"/>
          <p:nvPr>
            <p:ph type="body" sz="quarter" idx="1"/>
          </p:nvPr>
        </p:nvSpPr>
        <p:spPr>
          <a:xfrm>
            <a:off x="939800" y="1701800"/>
            <a:ext cx="11633200" cy="787400"/>
          </a:xfrm>
          <a:prstGeom prst="rect">
            <a:avLst/>
          </a:prstGeom>
        </p:spPr>
        <p:txBody>
          <a:bodyPr anchor="t"/>
          <a:lstStyle/>
          <a:p>
            <a:pPr>
              <a:spcBef>
                <a:spcPts val="3800"/>
              </a:spcBef>
              <a:defRPr sz="3200"/>
            </a:pPr>
            <a:r>
              <a:t>Permanence of rule </a:t>
            </a:r>
            <a:r>
              <a:rPr>
                <a:solidFill>
                  <a:srgbClr val="FF2600"/>
                </a:solidFill>
              </a:rPr>
              <a:t>34-37</a:t>
            </a:r>
          </a:p>
        </p:txBody>
      </p:sp>
      <p:sp>
        <p:nvSpPr>
          <p:cNvPr id="175" name="34 “My covenant I will not violate,                                                       Nor will I alter the utterance of My lips.…"/>
          <p:cNvSpPr/>
          <p:nvPr/>
        </p:nvSpPr>
        <p:spPr>
          <a:xfrm>
            <a:off x="1498600" y="2298700"/>
            <a:ext cx="10502900" cy="47498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34</a:t>
            </a:r>
            <a:r>
              <a:t> “My covenant I will not violate,                                                       Nor will I alter the utterance of My lips.</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35</a:t>
            </a:r>
            <a:r>
              <a:t>  “Once I have sworn by My holiness; I will not lie to David.</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36</a:t>
            </a:r>
            <a:r>
              <a:t>  “His descendants shall endure forever,                                           And his throne as the sun before Me.</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37</a:t>
            </a:r>
            <a:r>
              <a:t> “It shall be established forever like the moon,                                And the witness in the sky is faithful.” </a:t>
            </a:r>
          </a:p>
          <a:p>
            <a:pPr marL="525272" indent="-520191" algn="l">
              <a:spcBef>
                <a:spcPts val="2100"/>
              </a:spcBef>
              <a:defRPr b="1" sz="2800">
                <a:solidFill>
                  <a:srgbClr val="FF2600"/>
                </a:solidFill>
                <a:latin typeface="Times"/>
                <a:ea typeface="Times"/>
                <a:cs typeface="Times"/>
                <a:sym typeface="Times"/>
              </a:defRPr>
            </a:pPr>
            <a:r>
              <a:t>Rev. 1:5; 1 Cor. 15:24, 25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Ps. 110"/>
          <p:cNvSpPr txBox="1"/>
          <p:nvPr>
            <p:ph type="title"/>
          </p:nvPr>
        </p:nvSpPr>
        <p:spPr>
          <a:xfrm>
            <a:off x="2044700" y="1524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Ps. 110</a:t>
            </a:r>
          </a:p>
        </p:txBody>
      </p:sp>
      <p:sp>
        <p:nvSpPr>
          <p:cNvPr id="180" name="He will rule in the midst of His enemies 1-2"/>
          <p:cNvSpPr txBox="1"/>
          <p:nvPr>
            <p:ph type="body" sz="quarter" idx="1"/>
          </p:nvPr>
        </p:nvSpPr>
        <p:spPr>
          <a:xfrm>
            <a:off x="863600" y="1955800"/>
            <a:ext cx="11264900" cy="787400"/>
          </a:xfrm>
          <a:prstGeom prst="rect">
            <a:avLst/>
          </a:prstGeom>
        </p:spPr>
        <p:txBody>
          <a:bodyPr anchor="t"/>
          <a:lstStyle/>
          <a:p>
            <a:pPr marL="829026" indent="-536926">
              <a:spcBef>
                <a:spcPts val="3800"/>
              </a:spcBef>
              <a:defRPr sz="3600"/>
            </a:pPr>
            <a:r>
              <a:t>He will rule in the midst of His enemies</a:t>
            </a:r>
            <a:r>
              <a:rPr b="1" sz="3200">
                <a:solidFill>
                  <a:srgbClr val="FF2600"/>
                </a:solidFill>
                <a:latin typeface="Times"/>
                <a:ea typeface="Times"/>
                <a:cs typeface="Times"/>
                <a:sym typeface="Times"/>
              </a:rPr>
              <a:t> 1-2</a:t>
            </a:r>
          </a:p>
        </p:txBody>
      </p:sp>
      <p:sp>
        <p:nvSpPr>
          <p:cNvPr id="181" name="1  The LORD says to my Lord: &quot;Sit at My right hand Until I make Your enemies a footstool for Your feet.&quot;…"/>
          <p:cNvSpPr/>
          <p:nvPr/>
        </p:nvSpPr>
        <p:spPr>
          <a:xfrm>
            <a:off x="1422400" y="2654300"/>
            <a:ext cx="10502900" cy="22225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1</a:t>
            </a:r>
            <a:r>
              <a:t> 	The LORD says to my Lord: "Sit at My right hand Until I make Your enemies a footstool for Your feet."</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a:t>
            </a:r>
            <a:r>
              <a:t> 	The LORD will stretch forth Your strong scepter from Zion, saying, "Rule in the midst of Your enemies."</a:t>
            </a:r>
          </a:p>
        </p:txBody>
      </p:sp>
      <p:sp>
        <p:nvSpPr>
          <p:cNvPr id="182" name="His people volunteer, 3"/>
          <p:cNvSpPr/>
          <p:nvPr/>
        </p:nvSpPr>
        <p:spPr>
          <a:xfrm>
            <a:off x="863600" y="5448300"/>
            <a:ext cx="11264900"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7438" indent="-447438" algn="l">
              <a:spcBef>
                <a:spcPts val="3800"/>
              </a:spcBef>
              <a:buSzPct val="125000"/>
              <a:buChar char="•"/>
              <a:defRPr sz="3600"/>
            </a:pPr>
            <a:r>
              <a:t>His people volunteer, </a:t>
            </a:r>
            <a:r>
              <a:rPr b="1" sz="3200">
                <a:solidFill>
                  <a:srgbClr val="FF2600"/>
                </a:solidFill>
                <a:latin typeface="Times"/>
                <a:ea typeface="Times"/>
                <a:cs typeface="Times"/>
                <a:sym typeface="Times"/>
              </a:rPr>
              <a:t>3</a:t>
            </a:r>
          </a:p>
        </p:txBody>
      </p:sp>
      <p:sp>
        <p:nvSpPr>
          <p:cNvPr id="183" name="3  Your people will volunteer freely in the day of Your power;         In holy array, from the womb of the dawn,                                Your youth are to You as the dew."/>
          <p:cNvSpPr/>
          <p:nvPr/>
        </p:nvSpPr>
        <p:spPr>
          <a:xfrm>
            <a:off x="1422400" y="6223000"/>
            <a:ext cx="10502900" cy="15240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3</a:t>
            </a:r>
            <a:r>
              <a:t> 	Your people will volunteer freely in the day of Your power;         In holy array, from the womb of the dawn,                                Your youth are to You as the dew.</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Ps. 110"/>
          <p:cNvSpPr txBox="1"/>
          <p:nvPr>
            <p:ph type="title"/>
          </p:nvPr>
        </p:nvSpPr>
        <p:spPr>
          <a:xfrm>
            <a:off x="2044700" y="1524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Ps. 110</a:t>
            </a:r>
          </a:p>
        </p:txBody>
      </p:sp>
      <p:sp>
        <p:nvSpPr>
          <p:cNvPr id="186" name="Works as a priest &amp; king for His people 4-7"/>
          <p:cNvSpPr txBox="1"/>
          <p:nvPr>
            <p:ph type="body" sz="quarter" idx="1"/>
          </p:nvPr>
        </p:nvSpPr>
        <p:spPr>
          <a:xfrm>
            <a:off x="863600" y="1955800"/>
            <a:ext cx="11264900" cy="787400"/>
          </a:xfrm>
          <a:prstGeom prst="rect">
            <a:avLst/>
          </a:prstGeom>
        </p:spPr>
        <p:txBody>
          <a:bodyPr anchor="t"/>
          <a:lstStyle/>
          <a:p>
            <a:pPr marL="829026" indent="-536926">
              <a:spcBef>
                <a:spcPts val="3800"/>
              </a:spcBef>
              <a:defRPr sz="3600"/>
            </a:pPr>
            <a:r>
              <a:t>Works as a priest &amp; king for His people</a:t>
            </a:r>
            <a:r>
              <a:rPr>
                <a:solidFill>
                  <a:srgbClr val="FF2600"/>
                </a:solidFill>
              </a:rPr>
              <a:t> 4-7</a:t>
            </a:r>
          </a:p>
        </p:txBody>
      </p:sp>
      <p:sp>
        <p:nvSpPr>
          <p:cNvPr id="187" name="4  The LORD has sworn and will not change His mind,               &quot;You are a priest forever                                                      According to the order of Melchizedek.&quot;…"/>
          <p:cNvSpPr/>
          <p:nvPr/>
        </p:nvSpPr>
        <p:spPr>
          <a:xfrm>
            <a:off x="1422400" y="2654300"/>
            <a:ext cx="10502900" cy="49149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4</a:t>
            </a:r>
            <a:r>
              <a:t> 	The LORD has sworn and will not change His mind,               "You are a priest forever                                                      According to the order of Melchizedek."</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5</a:t>
            </a:r>
            <a:r>
              <a:t> 	The Lord is at Your right hand;                                                       He will shatter kings in the day of His wrath.</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6</a:t>
            </a:r>
            <a:r>
              <a:t> 	He will judge among the nations, He will fill them with corpses,           He will shatter the chief men over a broad country.</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7</a:t>
            </a:r>
            <a:r>
              <a:t> 	He will drink from the brook by the wayside;                    Therefore He will lift up His head.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David's last Psalm 2 Samuel 23"/>
          <p:cNvSpPr txBox="1"/>
          <p:nvPr>
            <p:ph type="title"/>
          </p:nvPr>
        </p:nvSpPr>
        <p:spPr>
          <a:xfrm>
            <a:off x="2044700" y="152400"/>
            <a:ext cx="9575800" cy="1930400"/>
          </a:xfrm>
          <a:prstGeom prst="rect">
            <a:avLst/>
          </a:prstGeom>
        </p:spPr>
        <p:txBody>
          <a:bodyPr/>
          <a:lstStyle/>
          <a:p>
            <a:pPr>
              <a:defRPr sz="5100"/>
            </a:pPr>
            <a:r>
              <a:t>David's last Psalm </a:t>
            </a:r>
            <a:r>
              <a:rPr b="1" sz="4400">
                <a:solidFill>
                  <a:srgbClr val="FF2600"/>
                </a:solidFill>
                <a:latin typeface="Times"/>
                <a:ea typeface="Times"/>
                <a:cs typeface="Times"/>
                <a:sym typeface="Times"/>
              </a:rPr>
              <a:t>2 Samuel 23</a:t>
            </a:r>
          </a:p>
        </p:txBody>
      </p:sp>
      <p:sp>
        <p:nvSpPr>
          <p:cNvPr id="190" name="God is speaking through him 1-2"/>
          <p:cNvSpPr txBox="1"/>
          <p:nvPr>
            <p:ph type="body" sz="quarter" idx="1"/>
          </p:nvPr>
        </p:nvSpPr>
        <p:spPr>
          <a:xfrm>
            <a:off x="863600" y="1955800"/>
            <a:ext cx="11264900" cy="787400"/>
          </a:xfrm>
          <a:prstGeom prst="rect">
            <a:avLst/>
          </a:prstGeom>
        </p:spPr>
        <p:txBody>
          <a:bodyPr anchor="t"/>
          <a:lstStyle/>
          <a:p>
            <a:pPr marL="829026" indent="-536926">
              <a:spcBef>
                <a:spcPts val="3800"/>
              </a:spcBef>
              <a:defRPr sz="3600"/>
            </a:pPr>
            <a:r>
              <a:t>God is speaking through him</a:t>
            </a:r>
            <a:r>
              <a:rPr>
                <a:solidFill>
                  <a:srgbClr val="FF2600"/>
                </a:solidFill>
              </a:rPr>
              <a:t> 1-2</a:t>
            </a:r>
          </a:p>
        </p:txBody>
      </p:sp>
      <p:sp>
        <p:nvSpPr>
          <p:cNvPr id="191" name="1 Now these are the last words of David.                                      David the son of Jesse declares,                                                       The man who was raised on high declares,                                             The anointed of the God of Jacob,                                                And the sweet psalmist of Israel,…"/>
          <p:cNvSpPr/>
          <p:nvPr/>
        </p:nvSpPr>
        <p:spPr>
          <a:xfrm>
            <a:off x="1422400" y="2654300"/>
            <a:ext cx="10502900" cy="35179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1</a:t>
            </a:r>
            <a:r>
              <a:t>	Now these are the last words of David.                                      David the son of Jesse declares,                                                       The man who was raised on high declares,                                             The anointed of the God of Jacob, 	                                              And the sweet psalmist of Israel,</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a:t>
            </a:r>
            <a:r>
              <a:t> 	"The Spirit of the LORD spoke by me,                                          And His word was on my tongue.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David's last Psalm 2 Samuel 23"/>
          <p:cNvSpPr txBox="1"/>
          <p:nvPr>
            <p:ph type="title"/>
          </p:nvPr>
        </p:nvSpPr>
        <p:spPr>
          <a:xfrm>
            <a:off x="2044700" y="152400"/>
            <a:ext cx="9575800" cy="1930400"/>
          </a:xfrm>
          <a:prstGeom prst="rect">
            <a:avLst/>
          </a:prstGeom>
        </p:spPr>
        <p:txBody>
          <a:bodyPr/>
          <a:lstStyle/>
          <a:p>
            <a:pPr>
              <a:defRPr sz="5100"/>
            </a:pPr>
            <a:r>
              <a:t>David's last Psalm </a:t>
            </a:r>
            <a:r>
              <a:rPr b="1" sz="4400">
                <a:solidFill>
                  <a:srgbClr val="FF2600"/>
                </a:solidFill>
                <a:latin typeface="Times"/>
                <a:ea typeface="Times"/>
                <a:cs typeface="Times"/>
                <a:sym typeface="Times"/>
              </a:rPr>
              <a:t>2 Samuel 23</a:t>
            </a:r>
          </a:p>
        </p:txBody>
      </p:sp>
      <p:sp>
        <p:nvSpPr>
          <p:cNvPr id="194" name="Ideal ruler (A great blessing to His people) 3, 4"/>
          <p:cNvSpPr txBox="1"/>
          <p:nvPr>
            <p:ph type="body" sz="quarter" idx="1"/>
          </p:nvPr>
        </p:nvSpPr>
        <p:spPr>
          <a:xfrm>
            <a:off x="863600" y="1955800"/>
            <a:ext cx="11264900" cy="787400"/>
          </a:xfrm>
          <a:prstGeom prst="rect">
            <a:avLst/>
          </a:prstGeom>
        </p:spPr>
        <p:txBody>
          <a:bodyPr anchor="t"/>
          <a:lstStyle/>
          <a:p>
            <a:pPr marL="829026" indent="-536926">
              <a:spcBef>
                <a:spcPts val="3800"/>
              </a:spcBef>
              <a:defRPr sz="3600"/>
            </a:pPr>
            <a:r>
              <a:t>Ideal ruler (A great blessing to His people)</a:t>
            </a:r>
            <a:r>
              <a:rPr>
                <a:solidFill>
                  <a:srgbClr val="FF2600"/>
                </a:solidFill>
              </a:rPr>
              <a:t> 3, 4</a:t>
            </a:r>
          </a:p>
        </p:txBody>
      </p:sp>
      <p:sp>
        <p:nvSpPr>
          <p:cNvPr id="195" name="3  &quot;The God of Israel said,                                                                   The Rock of Israel spoke to me,                                                     'He who rules over men righteously,                                                  Who rules in the fear of God,…"/>
          <p:cNvSpPr/>
          <p:nvPr/>
        </p:nvSpPr>
        <p:spPr>
          <a:xfrm>
            <a:off x="1422400" y="2654300"/>
            <a:ext cx="10502900" cy="39497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3</a:t>
            </a:r>
            <a:r>
              <a:t> 	"The God of Israel said,                                                                   The Rock of Israel spoke to me,                                                     'He who rules over men righteously,                                                  Who rules in the fear of God,</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4</a:t>
            </a:r>
            <a:r>
              <a:t> 	Is as the light of the morning when the sun rises,                             A morning without clouds,                                                            When the tender grass springs out of the earth,                     Through sunshine after rain.'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David's last Psalm 2 Samuel 23"/>
          <p:cNvSpPr txBox="1"/>
          <p:nvPr>
            <p:ph type="title"/>
          </p:nvPr>
        </p:nvSpPr>
        <p:spPr>
          <a:xfrm>
            <a:off x="2044700" y="152400"/>
            <a:ext cx="9575800" cy="1930400"/>
          </a:xfrm>
          <a:prstGeom prst="rect">
            <a:avLst/>
          </a:prstGeom>
        </p:spPr>
        <p:txBody>
          <a:bodyPr/>
          <a:lstStyle/>
          <a:p>
            <a:pPr>
              <a:defRPr sz="5100"/>
            </a:pPr>
            <a:r>
              <a:t>David's last Psalm </a:t>
            </a:r>
            <a:r>
              <a:rPr b="1" sz="4400">
                <a:solidFill>
                  <a:srgbClr val="FF2600"/>
                </a:solidFill>
                <a:latin typeface="Times"/>
                <a:ea typeface="Times"/>
                <a:cs typeface="Times"/>
                <a:sym typeface="Times"/>
              </a:rPr>
              <a:t>2 Samuel 23</a:t>
            </a:r>
          </a:p>
        </p:txBody>
      </p:sp>
      <p:sp>
        <p:nvSpPr>
          <p:cNvPr id="198" name="Solomon fulfilled this to a limited degree, but its full meaning is found in Christ, 5"/>
          <p:cNvSpPr txBox="1"/>
          <p:nvPr>
            <p:ph type="body" sz="quarter" idx="1"/>
          </p:nvPr>
        </p:nvSpPr>
        <p:spPr>
          <a:xfrm>
            <a:off x="863600" y="1955800"/>
            <a:ext cx="11264900" cy="1422400"/>
          </a:xfrm>
          <a:prstGeom prst="rect">
            <a:avLst/>
          </a:prstGeom>
        </p:spPr>
        <p:txBody>
          <a:bodyPr anchor="t"/>
          <a:lstStyle/>
          <a:p>
            <a:pPr marL="829026" indent="-536926">
              <a:spcBef>
                <a:spcPts val="3800"/>
              </a:spcBef>
              <a:defRPr sz="3600"/>
            </a:pPr>
            <a:r>
              <a:t>Solomon fulfilled this to a limited degree, but its full meaning is found in Christ, </a:t>
            </a:r>
            <a:r>
              <a:rPr>
                <a:solidFill>
                  <a:srgbClr val="FF2600"/>
                </a:solidFill>
              </a:rPr>
              <a:t>5</a:t>
            </a:r>
          </a:p>
        </p:txBody>
      </p:sp>
      <p:sp>
        <p:nvSpPr>
          <p:cNvPr id="199" name="5  &quot;Truly is not my house so with God?                                             For He has made an everlasting covenant with me,             Ordered in all things, and secured;                                                For all my salvation and all my desire,                                          Will He not indeed make it grow?"/>
          <p:cNvSpPr/>
          <p:nvPr/>
        </p:nvSpPr>
        <p:spPr>
          <a:xfrm>
            <a:off x="1574800" y="3390900"/>
            <a:ext cx="10502900" cy="23876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5 </a:t>
            </a:r>
            <a:r>
              <a:t>	"Truly is not my house so with God?                                             For He has made an everlasting covenant with me,             Ordered in all things, and secured;                                                For all my salvation and all my desire,                                          Will He not indeed make it grow?</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David's last Psalm 2 Samuel 23"/>
          <p:cNvSpPr txBox="1"/>
          <p:nvPr>
            <p:ph type="title"/>
          </p:nvPr>
        </p:nvSpPr>
        <p:spPr>
          <a:xfrm>
            <a:off x="2044700" y="152400"/>
            <a:ext cx="9575800" cy="1930400"/>
          </a:xfrm>
          <a:prstGeom prst="rect">
            <a:avLst/>
          </a:prstGeom>
        </p:spPr>
        <p:txBody>
          <a:bodyPr/>
          <a:lstStyle/>
          <a:p>
            <a:pPr>
              <a:defRPr sz="5100"/>
            </a:pPr>
            <a:r>
              <a:t>David's last Psalm </a:t>
            </a:r>
            <a:r>
              <a:rPr b="1" sz="4400">
                <a:solidFill>
                  <a:srgbClr val="FF2600"/>
                </a:solidFill>
                <a:latin typeface="Times"/>
                <a:ea typeface="Times"/>
                <a:cs typeface="Times"/>
                <a:sym typeface="Times"/>
              </a:rPr>
              <a:t>2 Samuel 23</a:t>
            </a:r>
          </a:p>
        </p:txBody>
      </p:sp>
      <p:sp>
        <p:nvSpPr>
          <p:cNvPr id="202" name="The wicked will be crushed with iron 6, 7"/>
          <p:cNvSpPr txBox="1"/>
          <p:nvPr>
            <p:ph type="body" sz="quarter" idx="1"/>
          </p:nvPr>
        </p:nvSpPr>
        <p:spPr>
          <a:xfrm>
            <a:off x="863600" y="1955800"/>
            <a:ext cx="11264900" cy="838200"/>
          </a:xfrm>
          <a:prstGeom prst="rect">
            <a:avLst/>
          </a:prstGeom>
        </p:spPr>
        <p:txBody>
          <a:bodyPr anchor="t"/>
          <a:lstStyle/>
          <a:p>
            <a:pPr marL="829026" indent="-536926">
              <a:spcBef>
                <a:spcPts val="3800"/>
              </a:spcBef>
              <a:defRPr sz="3600"/>
            </a:pPr>
            <a:r>
              <a:t>The wicked will be crushed with iron</a:t>
            </a:r>
            <a:r>
              <a:rPr>
                <a:solidFill>
                  <a:srgbClr val="FF2600"/>
                </a:solidFill>
              </a:rPr>
              <a:t> 6, 7</a:t>
            </a:r>
          </a:p>
        </p:txBody>
      </p:sp>
      <p:sp>
        <p:nvSpPr>
          <p:cNvPr id="203" name="6  &quot;But the worthless, every one of them will be thrust away like thorns,                                                                                        Because they cannot be taken in hand;…"/>
          <p:cNvSpPr/>
          <p:nvPr/>
        </p:nvSpPr>
        <p:spPr>
          <a:xfrm>
            <a:off x="1574800" y="3035300"/>
            <a:ext cx="10502900" cy="30861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6</a:t>
            </a:r>
            <a:r>
              <a:t> 	"But the worthless, every one of them will be thrust away like thorns,                                                                                        Because they cannot be taken in hand;</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7</a:t>
            </a:r>
            <a:r>
              <a:t> 	But the man who touches them                                                    Must be armed with iron and the shaft of a spear,                                                                          And they will be completely burned with fire in their place."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Isaiah 11:1-4"/>
          <p:cNvSpPr txBox="1"/>
          <p:nvPr>
            <p:ph type="title"/>
          </p:nvPr>
        </p:nvSpPr>
        <p:spPr>
          <a:xfrm>
            <a:off x="2051050" y="-3683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Isaiah 11:1-4</a:t>
            </a:r>
          </a:p>
        </p:txBody>
      </p:sp>
      <p:sp>
        <p:nvSpPr>
          <p:cNvPr id="208" name="Poor &amp; afflicted are rescued &amp; wicked are struck &amp; slain"/>
          <p:cNvSpPr txBox="1"/>
          <p:nvPr>
            <p:ph type="body" sz="quarter" idx="1"/>
          </p:nvPr>
        </p:nvSpPr>
        <p:spPr>
          <a:xfrm>
            <a:off x="869950" y="851668"/>
            <a:ext cx="11264900" cy="838201"/>
          </a:xfrm>
          <a:prstGeom prst="rect">
            <a:avLst/>
          </a:prstGeom>
        </p:spPr>
        <p:txBody>
          <a:bodyPr anchor="t"/>
          <a:lstStyle>
            <a:lvl1pPr>
              <a:spcBef>
                <a:spcPts val="3800"/>
              </a:spcBef>
              <a:defRPr sz="3400"/>
            </a:lvl1pPr>
          </a:lstStyle>
          <a:p>
            <a:pPr/>
            <a:r>
              <a:t>Poor &amp; afflicted are rescued &amp; wicked are struck &amp; slain</a:t>
            </a:r>
          </a:p>
        </p:txBody>
      </p:sp>
      <p:sp>
        <p:nvSpPr>
          <p:cNvPr id="209" name="1 Then a shoot will spring from the stem of Jesse,                          And a branch from his roots will bear fruit.…"/>
          <p:cNvSpPr/>
          <p:nvPr/>
        </p:nvSpPr>
        <p:spPr>
          <a:xfrm>
            <a:off x="1581150" y="1377265"/>
            <a:ext cx="10502900" cy="7772401"/>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1</a:t>
            </a:r>
            <a:r>
              <a:t>	Then a shoot will spring from the stem of Jesse,                          And a branch from his roots will bear fruit.</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a:t>
            </a:r>
            <a:r>
              <a:t> 	The Spirit of the LORD will rest on Him,                                                   The spirit of wisdom and understanding,                                                  The spirit of counsel and strength,                                                  The spirit of knowledge and the fear of the LORD.</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3</a:t>
            </a:r>
            <a:r>
              <a:t> 	And He will delight in the fear of the LORD,                                                  And He will not judge by what His eyes see,                                                  Nor make a decision by what His ears hear;</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4</a:t>
            </a:r>
            <a:r>
              <a:t> 	But with righteousness He will judge the poor,                         And decide with fairness for the afflicted of the earth;                         And He will strike the earth with the rod of His mouth,                         And with the breath of His lips He will slay the wicked.</a:t>
            </a:r>
          </a:p>
          <a:p>
            <a:pPr marL="525272" indent="-520191" algn="l">
              <a:spcBef>
                <a:spcPts val="2100"/>
              </a:spcBef>
              <a:defRPr b="1" sz="2800">
                <a:solidFill>
                  <a:srgbClr val="000000"/>
                </a:solidFill>
                <a:latin typeface="Times"/>
                <a:ea typeface="Times"/>
                <a:cs typeface="Times"/>
                <a:sym typeface="Times"/>
              </a:defRPr>
            </a:pPr>
            <a:r>
              <a:rPr>
                <a:solidFill>
                  <a:schemeClr val="accent5">
                    <a:hueOff val="-82419"/>
                    <a:satOff val="-9513"/>
                    <a:lumOff val="-16343"/>
                  </a:schemeClr>
                </a:solidFill>
              </a:rPr>
              <a:t>5</a:t>
            </a:r>
            <a:r>
              <a:t>    Also righteousness will be the belt about His loins,                      And faithfulness the belt about His waist.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Isaiah 11:10-12"/>
          <p:cNvSpPr txBox="1"/>
          <p:nvPr>
            <p:ph type="title"/>
          </p:nvPr>
        </p:nvSpPr>
        <p:spPr>
          <a:xfrm>
            <a:off x="2051050" y="-3683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Isaiah 11:10-12</a:t>
            </a:r>
          </a:p>
        </p:txBody>
      </p:sp>
      <p:sp>
        <p:nvSpPr>
          <p:cNvPr id="212" name="Christ the rallying point"/>
          <p:cNvSpPr txBox="1"/>
          <p:nvPr>
            <p:ph type="body" sz="quarter" idx="1"/>
          </p:nvPr>
        </p:nvSpPr>
        <p:spPr>
          <a:xfrm>
            <a:off x="869950" y="1257300"/>
            <a:ext cx="11264900" cy="838200"/>
          </a:xfrm>
          <a:prstGeom prst="rect">
            <a:avLst/>
          </a:prstGeom>
        </p:spPr>
        <p:txBody>
          <a:bodyPr anchor="t"/>
          <a:lstStyle>
            <a:lvl1pPr>
              <a:spcBef>
                <a:spcPts val="3800"/>
              </a:spcBef>
              <a:defRPr sz="3400"/>
            </a:lvl1pPr>
          </a:lstStyle>
          <a:p>
            <a:pPr/>
            <a:r>
              <a:t>Christ the rallying point</a:t>
            </a:r>
          </a:p>
        </p:txBody>
      </p:sp>
      <p:sp>
        <p:nvSpPr>
          <p:cNvPr id="213" name="10  Then in that day The nations will resort to the root of Jesse, Who will stand as a signal for the peoples; And His resting place will be glorious.  Rom. 15:12…"/>
          <p:cNvSpPr/>
          <p:nvPr/>
        </p:nvSpPr>
        <p:spPr>
          <a:xfrm>
            <a:off x="1581150" y="1930400"/>
            <a:ext cx="10502900" cy="66421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t>10  Then in that day The nations will resort to the root of Jesse, Who will stand as a signal for the peoples; And His resting place will be glorious.  </a:t>
            </a:r>
            <a:r>
              <a:rPr>
                <a:solidFill>
                  <a:schemeClr val="accent5">
                    <a:hueOff val="-82419"/>
                    <a:satOff val="-9513"/>
                    <a:lumOff val="-16343"/>
                  </a:schemeClr>
                </a:solidFill>
              </a:rPr>
              <a:t>Rom. 15:12</a:t>
            </a:r>
          </a:p>
          <a:p>
            <a:pPr marL="525272" indent="-520191" algn="l">
              <a:spcBef>
                <a:spcPts val="2100"/>
              </a:spcBef>
              <a:defRPr b="1" sz="2800">
                <a:solidFill>
                  <a:srgbClr val="000000"/>
                </a:solidFill>
                <a:latin typeface="Times"/>
                <a:ea typeface="Times"/>
                <a:cs typeface="Times"/>
                <a:sym typeface="Times"/>
              </a:defRPr>
            </a:pPr>
            <a:r>
              <a:t>11  Then it will happen on that day that the Lord Will again recover the second time with His hand The remnant of His people, who will remain, From Assyria, Egypt, Pathros, Cush, Elam, Shinar, Hamath, And from the islands of the sea.</a:t>
            </a:r>
          </a:p>
          <a:p>
            <a:pPr marL="525272" indent="-520191" algn="l">
              <a:spcBef>
                <a:spcPts val="2100"/>
              </a:spcBef>
              <a:defRPr b="1" sz="2800">
                <a:solidFill>
                  <a:srgbClr val="000000"/>
                </a:solidFill>
                <a:latin typeface="Times"/>
                <a:ea typeface="Times"/>
                <a:cs typeface="Times"/>
                <a:sym typeface="Times"/>
              </a:defRPr>
            </a:pPr>
            <a:r>
              <a:t>12  And He will lift up a standard for the nations And assemble the banished ones of Israel, And will gather the dispersed of Judah From the four corners of the earth.</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Providence"/>
          <p:cNvSpPr txBox="1"/>
          <p:nvPr>
            <p:ph type="title"/>
          </p:nvPr>
        </p:nvSpPr>
        <p:spPr>
          <a:xfrm>
            <a:off x="2044700" y="152400"/>
            <a:ext cx="9575800" cy="1397000"/>
          </a:xfrm>
          <a:prstGeom prst="rect">
            <a:avLst/>
          </a:prstGeom>
        </p:spPr>
        <p:txBody>
          <a:bodyPr/>
          <a:lstStyle>
            <a:lvl1pPr>
              <a:defRPr sz="6200"/>
            </a:lvl1pPr>
          </a:lstStyle>
          <a:p>
            <a:pPr/>
            <a:r>
              <a:t>Providence</a:t>
            </a:r>
          </a:p>
        </p:txBody>
      </p:sp>
      <p:sp>
        <p:nvSpPr>
          <p:cNvPr id="122" name="God’s control over nature through laws…"/>
          <p:cNvSpPr txBox="1"/>
          <p:nvPr>
            <p:ph type="body" idx="1"/>
          </p:nvPr>
        </p:nvSpPr>
        <p:spPr>
          <a:xfrm>
            <a:off x="1066800" y="1816100"/>
            <a:ext cx="11264900" cy="7696200"/>
          </a:xfrm>
          <a:prstGeom prst="rect">
            <a:avLst/>
          </a:prstGeom>
        </p:spPr>
        <p:txBody>
          <a:bodyPr anchor="t"/>
          <a:lstStyle/>
          <a:p>
            <a:pPr>
              <a:spcBef>
                <a:spcPts val="3800"/>
              </a:spcBef>
            </a:pPr>
            <a:r>
              <a:t>God’s control over nature through laws</a:t>
            </a:r>
          </a:p>
          <a:p>
            <a:pPr>
              <a:spcBef>
                <a:spcPts val="3800"/>
              </a:spcBef>
            </a:pPr>
            <a:r>
              <a:t>God’s control over Israel brought Christ</a:t>
            </a:r>
          </a:p>
          <a:p>
            <a:pPr>
              <a:spcBef>
                <a:spcPts val="3800"/>
              </a:spcBef>
            </a:pPr>
            <a:r>
              <a:t>God’s control over the heathen nations allowed Him to fulfill His purpose</a:t>
            </a:r>
          </a:p>
          <a:p>
            <a:pPr>
              <a:spcBef>
                <a:spcPts val="3800"/>
              </a:spcBef>
            </a:pPr>
            <a:r>
              <a:t>Fullness of times: Synagogues, Greek language, Peace &amp; travel</a:t>
            </a:r>
          </a:p>
          <a:p>
            <a:pPr>
              <a:spcBef>
                <a:spcPts val="3800"/>
              </a:spcBef>
            </a:pPr>
            <a:r>
              <a:t>Same work today through His Son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Micah 5"/>
          <p:cNvSpPr txBox="1"/>
          <p:nvPr>
            <p:ph type="title"/>
          </p:nvPr>
        </p:nvSpPr>
        <p:spPr>
          <a:xfrm>
            <a:off x="2051050" y="-3683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Micah 5</a:t>
            </a:r>
          </a:p>
        </p:txBody>
      </p:sp>
      <p:sp>
        <p:nvSpPr>
          <p:cNvPr id="216" name="In the latter days of the Christ"/>
          <p:cNvSpPr txBox="1"/>
          <p:nvPr>
            <p:ph type="body" sz="quarter" idx="1"/>
          </p:nvPr>
        </p:nvSpPr>
        <p:spPr>
          <a:xfrm>
            <a:off x="869950" y="1257300"/>
            <a:ext cx="11264900" cy="838200"/>
          </a:xfrm>
          <a:prstGeom prst="rect">
            <a:avLst/>
          </a:prstGeom>
        </p:spPr>
        <p:txBody>
          <a:bodyPr anchor="t"/>
          <a:lstStyle>
            <a:lvl1pPr>
              <a:spcBef>
                <a:spcPts val="3800"/>
              </a:spcBef>
              <a:defRPr sz="3400"/>
            </a:lvl1pPr>
          </a:lstStyle>
          <a:p>
            <a:pPr/>
            <a:r>
              <a:t>In the latter days of the Christ </a:t>
            </a:r>
          </a:p>
        </p:txBody>
      </p:sp>
      <p:sp>
        <p:nvSpPr>
          <p:cNvPr id="217" name="15 “And I will execute vengeance in anger and wrath                         On the nations which have not obeyed.”"/>
          <p:cNvSpPr/>
          <p:nvPr/>
        </p:nvSpPr>
        <p:spPr>
          <a:xfrm>
            <a:off x="1581150" y="1930400"/>
            <a:ext cx="10502900" cy="66421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chemeClr val="accent5">
                    <a:hueOff val="-82419"/>
                    <a:satOff val="-9513"/>
                    <a:lumOff val="-16343"/>
                  </a:schemeClr>
                </a:solidFill>
              </a:rPr>
              <a:t>15</a:t>
            </a:r>
            <a:r>
              <a:t> “And I will execute vengeance in anger and wrath                         On the nations which have not obeyed.”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II.  The New Testament"/>
          <p:cNvSpPr txBox="1"/>
          <p:nvPr>
            <p:ph type="title"/>
          </p:nvPr>
        </p:nvSpPr>
        <p:spPr>
          <a:xfrm>
            <a:off x="1498600" y="1714500"/>
            <a:ext cx="10464800" cy="4991100"/>
          </a:xfrm>
          <a:prstGeom prst="rect">
            <a:avLst/>
          </a:prstGeom>
        </p:spPr>
        <p:txBody>
          <a:bodyPr/>
          <a:lstStyle/>
          <a:p>
            <a:pPr/>
            <a:r>
              <a:rPr sz="6400">
                <a:latin typeface="Times"/>
                <a:ea typeface="Times"/>
                <a:cs typeface="Times"/>
                <a:sym typeface="Times"/>
              </a:rPr>
              <a:t>II. 	The New Testament</a:t>
            </a:r>
            <a: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I.  O.T. Prophecies relating to the reign of Christ -…"/>
          <p:cNvSpPr txBox="1"/>
          <p:nvPr>
            <p:ph type="title"/>
          </p:nvPr>
        </p:nvSpPr>
        <p:spPr>
          <a:xfrm>
            <a:off x="1600200" y="2673265"/>
            <a:ext cx="10464800" cy="4991101"/>
          </a:xfrm>
          <a:prstGeom prst="rect">
            <a:avLst/>
          </a:prstGeom>
        </p:spPr>
        <p:txBody>
          <a:bodyPr anchor="t"/>
          <a:lstStyle/>
          <a:p>
            <a:pPr/>
            <a:r>
              <a:rPr sz="6400">
                <a:latin typeface="Times"/>
                <a:ea typeface="Times"/>
                <a:cs typeface="Times"/>
                <a:sym typeface="Times"/>
              </a:rPr>
              <a:t>I. 	O.T. </a:t>
            </a:r>
            <a:r>
              <a:rPr sz="6400">
                <a:latin typeface="Times"/>
                <a:ea typeface="Times"/>
                <a:cs typeface="Times"/>
                <a:sym typeface="Times"/>
              </a:rPr>
              <a:t>Prophecies relating to the reign of Christ -</a:t>
            </a:r>
            <a:endParaRPr sz="6400">
              <a:latin typeface="Times"/>
              <a:ea typeface="Times"/>
              <a:cs typeface="Times"/>
              <a:sym typeface="Times"/>
            </a:endParaRPr>
          </a:p>
          <a:p>
            <a:pPr>
              <a:defRPr sz="4000">
                <a:latin typeface="Times"/>
                <a:ea typeface="Times"/>
                <a:cs typeface="Times"/>
                <a:sym typeface="Times"/>
              </a:defRPr>
            </a:pPr>
            <a:r>
              <a:t>Would rule in both political &amp; spiritual Kingdoms</a:t>
            </a:r>
            <a: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Jesus, the king, rules over the nations &amp; in His people Ps. 2"/>
          <p:cNvSpPr txBox="1"/>
          <p:nvPr>
            <p:ph type="title"/>
          </p:nvPr>
        </p:nvSpPr>
        <p:spPr>
          <a:xfrm>
            <a:off x="2044700" y="152400"/>
            <a:ext cx="9575800" cy="1930400"/>
          </a:xfrm>
          <a:prstGeom prst="rect">
            <a:avLst/>
          </a:prstGeom>
        </p:spPr>
        <p:txBody>
          <a:bodyPr/>
          <a:lstStyle/>
          <a:p>
            <a:pPr>
              <a:defRPr sz="5100"/>
            </a:pPr>
            <a:r>
              <a:t>Jesus, the king, rules over the nations &amp; in His people</a:t>
            </a:r>
            <a:r>
              <a:rPr b="1" sz="4400">
                <a:solidFill>
                  <a:srgbClr val="FF2600"/>
                </a:solidFill>
                <a:latin typeface="Times"/>
                <a:ea typeface="Times"/>
                <a:cs typeface="Times"/>
                <a:sym typeface="Times"/>
              </a:rPr>
              <a:t> Ps. 2</a:t>
            </a:r>
          </a:p>
        </p:txBody>
      </p:sp>
      <p:sp>
        <p:nvSpPr>
          <p:cNvPr id="127" name="The nations try to stop the reign of Christ"/>
          <p:cNvSpPr txBox="1"/>
          <p:nvPr>
            <p:ph type="body" sz="quarter" idx="1"/>
          </p:nvPr>
        </p:nvSpPr>
        <p:spPr>
          <a:xfrm>
            <a:off x="863600" y="2235200"/>
            <a:ext cx="11264900" cy="889000"/>
          </a:xfrm>
          <a:prstGeom prst="rect">
            <a:avLst/>
          </a:prstGeom>
        </p:spPr>
        <p:txBody>
          <a:bodyPr anchor="t"/>
          <a:lstStyle>
            <a:lvl1pPr marL="829026" indent="-536926">
              <a:spcBef>
                <a:spcPts val="3800"/>
              </a:spcBef>
              <a:defRPr sz="3600"/>
            </a:lvl1pPr>
          </a:lstStyle>
          <a:p>
            <a:pPr/>
            <a:r>
              <a:t>The nations try to stop the reign of Christ</a:t>
            </a:r>
          </a:p>
        </p:txBody>
      </p:sp>
      <p:sp>
        <p:nvSpPr>
          <p:cNvPr id="128" name="1  Why are the nations in an uproar                                                   And the peoples devising a vain thing?…"/>
          <p:cNvSpPr/>
          <p:nvPr/>
        </p:nvSpPr>
        <p:spPr>
          <a:xfrm>
            <a:off x="1346200" y="3048000"/>
            <a:ext cx="10502900" cy="37846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1</a:t>
            </a:r>
            <a:r>
              <a:t> 	Why are the nations in an uproar                                                   And the peoples devising a vain thing?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a:t>
            </a:r>
            <a:r>
              <a:t> 	The kings of the earth take their stand                                         And the rulers take counsel together                                       Against the LORD and against His Anointed, saying,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3</a:t>
            </a:r>
            <a:r>
              <a:t> 	"Let us tear their fetters apart                                                          And cast away their cords from us!" </a:t>
            </a:r>
          </a:p>
        </p:txBody>
      </p:sp>
      <p:sp>
        <p:nvSpPr>
          <p:cNvPr id="129" name="Acts 4:27 &quot;For truly in this city there were gathered together against Thy holy servant Jesus, whom Thou didst anoint, both Herod and Pontius Pilate, along with the Gentiles and the peoples of Israel,"/>
          <p:cNvSpPr txBox="1"/>
          <p:nvPr/>
        </p:nvSpPr>
        <p:spPr>
          <a:xfrm>
            <a:off x="1611483" y="7062328"/>
            <a:ext cx="10571923" cy="14097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sz="2800">
                <a:latin typeface="Times"/>
                <a:ea typeface="Times"/>
                <a:cs typeface="Times"/>
                <a:sym typeface="Times"/>
              </a:defRPr>
            </a:pPr>
            <a:r>
              <a:rPr>
                <a:solidFill>
                  <a:schemeClr val="accent5">
                    <a:hueOff val="-82419"/>
                    <a:satOff val="-9513"/>
                    <a:lumOff val="-16343"/>
                  </a:schemeClr>
                </a:solidFill>
              </a:rPr>
              <a:t>Acts 4:27</a:t>
            </a:r>
            <a:r>
              <a:t> </a:t>
            </a:r>
            <a:r>
              <a:rPr>
                <a:solidFill>
                  <a:srgbClr val="000000"/>
                </a:solidFill>
              </a:rPr>
              <a:t>"For truly in this city there were gathered together against Thy holy servant Jesus, whom Thou didst anoint, both Herod and Pontius Pilate, along with the Gentiles and the peoples of Israel,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Jesus, the king, rules over the nations &amp; in His people Ps. 2"/>
          <p:cNvSpPr txBox="1"/>
          <p:nvPr>
            <p:ph type="title"/>
          </p:nvPr>
        </p:nvSpPr>
        <p:spPr>
          <a:xfrm>
            <a:off x="2044700" y="152400"/>
            <a:ext cx="9575800" cy="1930400"/>
          </a:xfrm>
          <a:prstGeom prst="rect">
            <a:avLst/>
          </a:prstGeom>
        </p:spPr>
        <p:txBody>
          <a:bodyPr/>
          <a:lstStyle/>
          <a:p>
            <a:pPr>
              <a:defRPr sz="5100"/>
            </a:pPr>
            <a:r>
              <a:t>Jesus, the king, rules over the nations &amp; in His people</a:t>
            </a:r>
            <a:r>
              <a:rPr b="1" sz="4400">
                <a:solidFill>
                  <a:srgbClr val="FF2600"/>
                </a:solidFill>
                <a:latin typeface="Times"/>
                <a:ea typeface="Times"/>
                <a:cs typeface="Times"/>
                <a:sym typeface="Times"/>
              </a:rPr>
              <a:t> Ps. 2</a:t>
            </a:r>
          </a:p>
        </p:txBody>
      </p:sp>
      <p:sp>
        <p:nvSpPr>
          <p:cNvPr id="134" name="God will install His king 4-6"/>
          <p:cNvSpPr txBox="1"/>
          <p:nvPr>
            <p:ph type="body" sz="quarter" idx="1"/>
          </p:nvPr>
        </p:nvSpPr>
        <p:spPr>
          <a:xfrm>
            <a:off x="863600" y="2235200"/>
            <a:ext cx="11264900" cy="889000"/>
          </a:xfrm>
          <a:prstGeom prst="rect">
            <a:avLst/>
          </a:prstGeom>
        </p:spPr>
        <p:txBody>
          <a:bodyPr anchor="t"/>
          <a:lstStyle/>
          <a:p>
            <a:pPr marL="829026" indent="-536926">
              <a:spcBef>
                <a:spcPts val="3800"/>
              </a:spcBef>
              <a:defRPr sz="3600"/>
            </a:pPr>
            <a:r>
              <a:t>God will install His king </a:t>
            </a:r>
            <a:r>
              <a:rPr b="1" sz="3200">
                <a:solidFill>
                  <a:srgbClr val="FF2600"/>
                </a:solidFill>
                <a:latin typeface="Times"/>
                <a:ea typeface="Times"/>
                <a:cs typeface="Times"/>
                <a:sym typeface="Times"/>
              </a:rPr>
              <a:t>4-6</a:t>
            </a:r>
          </a:p>
        </p:txBody>
      </p:sp>
      <p:sp>
        <p:nvSpPr>
          <p:cNvPr id="135" name="4  He who sits in the heavens laughs,                                                  The Lord scoffs at them.…"/>
          <p:cNvSpPr/>
          <p:nvPr/>
        </p:nvSpPr>
        <p:spPr>
          <a:xfrm>
            <a:off x="1346200" y="3048000"/>
            <a:ext cx="10502900" cy="33528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4</a:t>
            </a:r>
            <a:r>
              <a:t> 	He who sits in the heavens laughs,                                                  The Lord scoffs at them.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5</a:t>
            </a:r>
            <a:r>
              <a:t> 	Then He will speak to them in His anger                                       And terrify them in His fury, saying,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6</a:t>
            </a:r>
            <a:r>
              <a:t> 	"But as for Me, I have installed My King Upon Zion,                  My holy mountain.” </a:t>
            </a:r>
            <a:r>
              <a:rPr>
                <a:solidFill>
                  <a:schemeClr val="accent5">
                    <a:hueOff val="-82419"/>
                    <a:satOff val="-9513"/>
                    <a:lumOff val="-16343"/>
                  </a:schemeClr>
                </a:solidFill>
              </a:rPr>
              <a:t>Acts 2:33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Jesus, the king, rules over the nations &amp; in His people Ps. 2"/>
          <p:cNvSpPr txBox="1"/>
          <p:nvPr>
            <p:ph type="title"/>
          </p:nvPr>
        </p:nvSpPr>
        <p:spPr>
          <a:xfrm>
            <a:off x="2044700" y="152400"/>
            <a:ext cx="9575800" cy="1930400"/>
          </a:xfrm>
          <a:prstGeom prst="rect">
            <a:avLst/>
          </a:prstGeom>
        </p:spPr>
        <p:txBody>
          <a:bodyPr/>
          <a:lstStyle/>
          <a:p>
            <a:pPr>
              <a:defRPr sz="5100"/>
            </a:pPr>
            <a:r>
              <a:t>Jesus, the king, rules over the nations &amp; in His people</a:t>
            </a:r>
            <a:r>
              <a:rPr b="1" sz="4400">
                <a:solidFill>
                  <a:srgbClr val="FF2600"/>
                </a:solidFill>
                <a:latin typeface="Times"/>
                <a:ea typeface="Times"/>
                <a:cs typeface="Times"/>
                <a:sym typeface="Times"/>
              </a:rPr>
              <a:t> Ps. 2</a:t>
            </a:r>
          </a:p>
        </p:txBody>
      </p:sp>
      <p:sp>
        <p:nvSpPr>
          <p:cNvPr id="140" name="The Son speaks 7-9"/>
          <p:cNvSpPr txBox="1"/>
          <p:nvPr>
            <p:ph type="body" sz="quarter" idx="1"/>
          </p:nvPr>
        </p:nvSpPr>
        <p:spPr>
          <a:xfrm>
            <a:off x="863600" y="2235200"/>
            <a:ext cx="11264900" cy="889000"/>
          </a:xfrm>
          <a:prstGeom prst="rect">
            <a:avLst/>
          </a:prstGeom>
        </p:spPr>
        <p:txBody>
          <a:bodyPr anchor="t"/>
          <a:lstStyle/>
          <a:p>
            <a:pPr marL="829026" indent="-536926">
              <a:spcBef>
                <a:spcPts val="3800"/>
              </a:spcBef>
              <a:defRPr sz="3600"/>
            </a:pPr>
            <a:r>
              <a:t>The Son speaks </a:t>
            </a:r>
            <a:r>
              <a:rPr b="1" sz="3200">
                <a:solidFill>
                  <a:srgbClr val="FF2600"/>
                </a:solidFill>
                <a:latin typeface="Times"/>
                <a:ea typeface="Times"/>
                <a:cs typeface="Times"/>
                <a:sym typeface="Times"/>
              </a:rPr>
              <a:t>7-9</a:t>
            </a:r>
          </a:p>
        </p:txBody>
      </p:sp>
      <p:sp>
        <p:nvSpPr>
          <p:cNvPr id="141" name="7 &quot;I will surely tell of the decree of the LORD:                                 He said to Me, 'You are My Son, Today I have begotten You.               Acts 13:33; Rom. 1:4; Eph. 1:20-22…"/>
          <p:cNvSpPr/>
          <p:nvPr/>
        </p:nvSpPr>
        <p:spPr>
          <a:xfrm>
            <a:off x="1346200" y="3048000"/>
            <a:ext cx="10799614" cy="46482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7</a:t>
            </a:r>
            <a:r>
              <a:t>	"I will surely tell of the decree of the LORD:                                 He said to Me, 'You are My Son, Today I have begotten You.               </a:t>
            </a:r>
            <a:r>
              <a:rPr>
                <a:solidFill>
                  <a:schemeClr val="accent5">
                    <a:hueOff val="-82419"/>
                    <a:satOff val="-9513"/>
                    <a:lumOff val="-16343"/>
                  </a:schemeClr>
                </a:solidFill>
              </a:rPr>
              <a:t>Acts 13:33; Rom. 1:4; Eph. 1:20-22</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8</a:t>
            </a:r>
            <a:r>
              <a:t> 	'Ask of Me, and I will surely give the nations as Your inheritance,                                                                                       And the very ends of the earth as Your possession.                                </a:t>
            </a:r>
            <a:r>
              <a:rPr>
                <a:solidFill>
                  <a:schemeClr val="accent5">
                    <a:hueOff val="-82419"/>
                    <a:satOff val="-9513"/>
                    <a:lumOff val="-16343"/>
                  </a:schemeClr>
                </a:solidFill>
              </a:rPr>
              <a:t>Heb. 1:2, 4; Rev. 17:14; 19:16</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9</a:t>
            </a:r>
            <a:r>
              <a:t> 	'You shall break them with a rod of iron,                                       You shall shatter them like earthenware.”                                                 </a:t>
            </a:r>
            <a:r>
              <a:rPr>
                <a:solidFill>
                  <a:schemeClr val="accent5">
                    <a:hueOff val="-82419"/>
                    <a:satOff val="-9513"/>
                    <a:lumOff val="-16343"/>
                  </a:schemeClr>
                </a:solidFill>
              </a:rPr>
              <a:t>Rev. 12:5; 19:15</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Jesus, the king, rules over the nations &amp; in His people Ps. 2"/>
          <p:cNvSpPr txBox="1"/>
          <p:nvPr>
            <p:ph type="title"/>
          </p:nvPr>
        </p:nvSpPr>
        <p:spPr>
          <a:xfrm>
            <a:off x="2044700" y="152400"/>
            <a:ext cx="9575800" cy="1930400"/>
          </a:xfrm>
          <a:prstGeom prst="rect">
            <a:avLst/>
          </a:prstGeom>
        </p:spPr>
        <p:txBody>
          <a:bodyPr/>
          <a:lstStyle/>
          <a:p>
            <a:pPr>
              <a:defRPr sz="5100"/>
            </a:pPr>
            <a:r>
              <a:t>Jesus, the king, rules over the nations &amp; in His people</a:t>
            </a:r>
            <a:r>
              <a:rPr b="1" sz="4400">
                <a:solidFill>
                  <a:srgbClr val="FF2600"/>
                </a:solidFill>
                <a:latin typeface="Times"/>
                <a:ea typeface="Times"/>
                <a:cs typeface="Times"/>
                <a:sym typeface="Times"/>
              </a:rPr>
              <a:t> Ps. 2</a:t>
            </a:r>
          </a:p>
        </p:txBody>
      </p:sp>
      <p:sp>
        <p:nvSpPr>
          <p:cNvPr id="146" name="Double rule of the King 10-12"/>
          <p:cNvSpPr txBox="1"/>
          <p:nvPr>
            <p:ph type="body" sz="quarter" idx="1"/>
          </p:nvPr>
        </p:nvSpPr>
        <p:spPr>
          <a:xfrm>
            <a:off x="863600" y="2235200"/>
            <a:ext cx="11264900" cy="889000"/>
          </a:xfrm>
          <a:prstGeom prst="rect">
            <a:avLst/>
          </a:prstGeom>
        </p:spPr>
        <p:txBody>
          <a:bodyPr anchor="t"/>
          <a:lstStyle/>
          <a:p>
            <a:pPr marL="829026" indent="-536926">
              <a:spcBef>
                <a:spcPts val="3800"/>
              </a:spcBef>
              <a:defRPr sz="3600"/>
            </a:pPr>
            <a:r>
              <a:t>Double rule of the King </a:t>
            </a:r>
            <a:r>
              <a:rPr b="1" sz="3200">
                <a:solidFill>
                  <a:srgbClr val="FF2600"/>
                </a:solidFill>
                <a:latin typeface="Times"/>
                <a:ea typeface="Times"/>
                <a:cs typeface="Times"/>
                <a:sym typeface="Times"/>
              </a:rPr>
              <a:t>10-12</a:t>
            </a:r>
          </a:p>
        </p:txBody>
      </p:sp>
      <p:sp>
        <p:nvSpPr>
          <p:cNvPr id="147" name="10  Now therefore, 0 kings, show discernment;                                Take warning, 0 judges of the earth.…"/>
          <p:cNvSpPr/>
          <p:nvPr/>
        </p:nvSpPr>
        <p:spPr>
          <a:xfrm>
            <a:off x="1346200" y="3048000"/>
            <a:ext cx="10502900" cy="49149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10</a:t>
            </a:r>
            <a:r>
              <a:t> 	Now therefore, 0 kings, show discernment;                                Take warning, 0 judges of the earth.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11</a:t>
            </a:r>
            <a:r>
              <a:t> 	Worship the LORD with reverence                                                                 And rejoice with trembling.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12</a:t>
            </a:r>
            <a:r>
              <a:t> 	Do homage to the Son, that He not become angry, and you perish in the way,                                                                                                For His wrath may soon be kindled.                                 Blessings to those who take refuge in Him.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12b</a:t>
            </a:r>
            <a:r>
              <a:t> How blessed are all who take refuge in Him!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Ps. 45:1-9"/>
          <p:cNvSpPr txBox="1"/>
          <p:nvPr>
            <p:ph type="title"/>
          </p:nvPr>
        </p:nvSpPr>
        <p:spPr>
          <a:xfrm>
            <a:off x="2044700" y="1524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Ps. 45:1-9</a:t>
            </a:r>
          </a:p>
        </p:txBody>
      </p:sp>
      <p:sp>
        <p:nvSpPr>
          <p:cNvPr id="152" name="Destroy nations that oppose Him - God’s anointed"/>
          <p:cNvSpPr txBox="1"/>
          <p:nvPr>
            <p:ph type="body" sz="quarter" idx="1"/>
          </p:nvPr>
        </p:nvSpPr>
        <p:spPr>
          <a:xfrm>
            <a:off x="863600" y="1955800"/>
            <a:ext cx="11264900" cy="787400"/>
          </a:xfrm>
          <a:prstGeom prst="rect">
            <a:avLst/>
          </a:prstGeom>
        </p:spPr>
        <p:txBody>
          <a:bodyPr anchor="t"/>
          <a:lstStyle>
            <a:lvl1pPr marL="829026" indent="-536926">
              <a:spcBef>
                <a:spcPts val="3800"/>
              </a:spcBef>
              <a:defRPr sz="3600"/>
            </a:lvl1pPr>
          </a:lstStyle>
          <a:p>
            <a:pPr/>
            <a:r>
              <a:t>Destroy nations that oppose Him - God’s anointed</a:t>
            </a:r>
          </a:p>
        </p:txBody>
      </p:sp>
      <p:sp>
        <p:nvSpPr>
          <p:cNvPr id="153" name="5  Your arrows are sharp; The peoples fall under You;              Your arrows are in the heart of the King's enemies.…"/>
          <p:cNvSpPr/>
          <p:nvPr/>
        </p:nvSpPr>
        <p:spPr>
          <a:xfrm>
            <a:off x="1422400" y="2984500"/>
            <a:ext cx="10502900" cy="37846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5</a:t>
            </a:r>
            <a:r>
              <a:t> 	Your arrows are sharp; The peoples fall under You;              Your arrows are in the heart of the King's enemies.</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6</a:t>
            </a:r>
            <a:r>
              <a:t> 	Your throne, 0 God, is forever and ever;                                            A scepter of uprightness is the scepter of Your kingdom. </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7</a:t>
            </a:r>
            <a:r>
              <a:t> 	You have loved righteousness and hated wickedness;      Therefore God, Your God, has anointed You                              With the oil of joy above Your fellows.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Ps. 89"/>
          <p:cNvSpPr txBox="1"/>
          <p:nvPr>
            <p:ph type="title"/>
          </p:nvPr>
        </p:nvSpPr>
        <p:spPr>
          <a:xfrm>
            <a:off x="2044700" y="-63500"/>
            <a:ext cx="9575800" cy="1930400"/>
          </a:xfrm>
          <a:prstGeom prst="rect">
            <a:avLst/>
          </a:prstGeom>
        </p:spPr>
        <p:txBody>
          <a:bodyPr/>
          <a:lstStyle>
            <a:lvl1pPr>
              <a:defRPr b="1" sz="4400">
                <a:solidFill>
                  <a:srgbClr val="FF2600"/>
                </a:solidFill>
                <a:latin typeface="Times"/>
                <a:ea typeface="Times"/>
                <a:cs typeface="Times"/>
                <a:sym typeface="Times"/>
              </a:defRPr>
            </a:lvl1pPr>
          </a:lstStyle>
          <a:p>
            <a:pPr>
              <a:defRPr b="0" sz="5100">
                <a:solidFill>
                  <a:srgbClr val="363929"/>
                </a:solidFill>
                <a:latin typeface="+mn-lt"/>
                <a:ea typeface="+mn-ea"/>
                <a:cs typeface="+mn-cs"/>
                <a:sym typeface="Optima"/>
              </a:defRPr>
            </a:pPr>
            <a:r>
              <a:rPr b="1" sz="4400">
                <a:solidFill>
                  <a:srgbClr val="FF2600"/>
                </a:solidFill>
                <a:latin typeface="Times"/>
                <a:ea typeface="Times"/>
                <a:cs typeface="Times"/>
                <a:sym typeface="Times"/>
              </a:rPr>
              <a:t>Ps. 89</a:t>
            </a:r>
          </a:p>
        </p:txBody>
      </p:sp>
      <p:sp>
        <p:nvSpPr>
          <p:cNvPr id="158" name="Praises the LORD’s loving‑kindness, faithfulness &amp; mercy 1, 2"/>
          <p:cNvSpPr txBox="1"/>
          <p:nvPr>
            <p:ph type="body" sz="quarter" idx="1"/>
          </p:nvPr>
        </p:nvSpPr>
        <p:spPr>
          <a:xfrm>
            <a:off x="933450" y="1498600"/>
            <a:ext cx="11633200" cy="787400"/>
          </a:xfrm>
          <a:prstGeom prst="rect">
            <a:avLst/>
          </a:prstGeom>
        </p:spPr>
        <p:txBody>
          <a:bodyPr anchor="t"/>
          <a:lstStyle/>
          <a:p>
            <a:pPr>
              <a:spcBef>
                <a:spcPts val="3800"/>
              </a:spcBef>
              <a:defRPr sz="3200"/>
            </a:pPr>
            <a:r>
              <a:t>Praises the LORD’s loving‑kindness, faithfulness &amp; mercy </a:t>
            </a:r>
            <a:r>
              <a:rPr>
                <a:solidFill>
                  <a:srgbClr val="FF2600"/>
                </a:solidFill>
              </a:rPr>
              <a:t>1, 2</a:t>
            </a:r>
          </a:p>
        </p:txBody>
      </p:sp>
      <p:sp>
        <p:nvSpPr>
          <p:cNvPr id="159" name="1   I will sing of the lovingkindness of the LORD forever;                    To all generations I will make known Thy faithfulness with my mouth.…"/>
          <p:cNvSpPr/>
          <p:nvPr/>
        </p:nvSpPr>
        <p:spPr>
          <a:xfrm>
            <a:off x="1498600" y="2108200"/>
            <a:ext cx="10502900" cy="26543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1</a:t>
            </a:r>
            <a:r>
              <a:t>   I will sing of the lovingkindness of the LORD forever;                    To all generations I will make known Thy faithfulness with my mouth.</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2</a:t>
            </a:r>
            <a:r>
              <a:t>   For I have said, “Lovingkindness will be built up forever;             In the heavens Thou wilt establish Thy faithfulness.”</a:t>
            </a:r>
          </a:p>
        </p:txBody>
      </p:sp>
      <p:sp>
        <p:nvSpPr>
          <p:cNvPr id="160" name="Quotes the LORD about the seed of David 3, 4"/>
          <p:cNvSpPr/>
          <p:nvPr/>
        </p:nvSpPr>
        <p:spPr>
          <a:xfrm>
            <a:off x="1092200" y="5168900"/>
            <a:ext cx="11633200"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7438" indent="-447438" algn="l">
              <a:spcBef>
                <a:spcPts val="3800"/>
              </a:spcBef>
              <a:buSzPct val="125000"/>
              <a:buChar char="•"/>
              <a:defRPr sz="3200"/>
            </a:pPr>
            <a:r>
              <a:t>Quotes the LORD about the seed of David </a:t>
            </a:r>
            <a:r>
              <a:rPr>
                <a:solidFill>
                  <a:srgbClr val="FF2600"/>
                </a:solidFill>
              </a:rPr>
              <a:t>3, 4</a:t>
            </a:r>
          </a:p>
        </p:txBody>
      </p:sp>
      <p:sp>
        <p:nvSpPr>
          <p:cNvPr id="161" name="3   “I have made a covenant with My chosen;                                          I have sworn to David My servant,…"/>
          <p:cNvSpPr/>
          <p:nvPr/>
        </p:nvSpPr>
        <p:spPr>
          <a:xfrm>
            <a:off x="1651000" y="5829300"/>
            <a:ext cx="10502900" cy="2222500"/>
          </a:xfrm>
          <a:prstGeom prst="rect">
            <a:avLst/>
          </a:prstGeom>
          <a:ln w="12700">
            <a:miter lim="400000"/>
          </a:ln>
          <a:extLst>
            <a:ext uri="{C572A759-6A51-4108-AA02-DFA0A04FC94B}">
              <ma14:wrappingTextBoxFlag xmlns:ma14="http://schemas.microsoft.com/office/mac/drawingml/2011/main" val="1"/>
            </a:ext>
          </a:extLst>
        </p:spPr>
        <p:txBody>
          <a:bodyPr lIns="114300" tIns="114300" rIns="114300" bIns="114300">
            <a:spAutoFit/>
          </a:bodyPr>
          <a:lstStyle/>
          <a:p>
            <a:pPr marL="525272" indent="-520191" algn="l">
              <a:spcBef>
                <a:spcPts val="2100"/>
              </a:spcBef>
              <a:defRPr b="1" sz="2800">
                <a:solidFill>
                  <a:srgbClr val="000000"/>
                </a:solidFill>
                <a:latin typeface="Times"/>
                <a:ea typeface="Times"/>
                <a:cs typeface="Times"/>
                <a:sym typeface="Times"/>
              </a:defRPr>
            </a:pPr>
            <a:r>
              <a:rPr>
                <a:solidFill>
                  <a:srgbClr val="FF2600"/>
                </a:solidFill>
              </a:rPr>
              <a:t>3</a:t>
            </a:r>
            <a:r>
              <a:t>   “I have made a covenant with My chosen;                                          I have sworn to David My servant,</a:t>
            </a:r>
          </a:p>
          <a:p>
            <a:pPr marL="525272" indent="-520191" algn="l">
              <a:spcBef>
                <a:spcPts val="2100"/>
              </a:spcBef>
              <a:defRPr b="1" sz="2800">
                <a:solidFill>
                  <a:srgbClr val="000000"/>
                </a:solidFill>
                <a:latin typeface="Times"/>
                <a:ea typeface="Times"/>
                <a:cs typeface="Times"/>
                <a:sym typeface="Times"/>
              </a:defRPr>
            </a:pPr>
            <a:r>
              <a:rPr>
                <a:solidFill>
                  <a:srgbClr val="FF2600"/>
                </a:solidFill>
              </a:rPr>
              <a:t>4</a:t>
            </a:r>
            <a:r>
              <a:t>   I will establish your seed forever,                                                     And build up your throne to all generations.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363929"/>
      </a:dk1>
      <a:lt1>
        <a:srgbClr val="191039"/>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tima"/>
        <a:ea typeface="Optima"/>
        <a:cs typeface="Optim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tima"/>
        <a:ea typeface="Optima"/>
        <a:cs typeface="Optim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