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pc="208" sz="10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/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5" name="Image"/>
          <p:cNvSpPr/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6" name="Image"/>
          <p:cNvSpPr/>
          <p:nvPr>
            <p:ph type="pic" sz="half" idx="15"/>
          </p:nvPr>
        </p:nvSpPr>
        <p:spPr>
          <a:xfrm>
            <a:off x="897846" y="1079500"/>
            <a:ext cx="4978401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/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5" name="Image"/>
          <p:cNvSpPr/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6335522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/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pc="52" sz="2600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pPr/>
            <a:r>
              <a:t>— Johnny Appleseed</a:t>
            </a:r>
          </a:p>
        </p:txBody>
      </p:sp>
      <p:sp>
        <p:nvSpPr>
          <p:cNvPr id="124" name="Type a quote here."/>
          <p:cNvSpPr txBox="1"/>
          <p:nvPr>
            <p:ph type="body" sz="quarter" idx="14"/>
          </p:nvPr>
        </p:nvSpPr>
        <p:spPr>
          <a:xfrm>
            <a:off x="673100" y="5317839"/>
            <a:ext cx="11658600" cy="105756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464" sz="5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”"/>
          <p:cNvSpPr txBox="1"/>
          <p:nvPr>
            <p:ph type="body" sz="quarter" idx="15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pc="180" sz="9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26" name="“"/>
          <p:cNvSpPr txBox="1"/>
          <p:nvPr>
            <p:ph type="body" sz="quarter" idx="16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pc="180" sz="9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5645" y="0"/>
            <a:ext cx="130048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148" sz="7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pc="208" sz="10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pc="208" sz="104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/>
          <p:nvPr>
            <p:ph type="pic" sz="half" idx="13"/>
          </p:nvPr>
        </p:nvSpPr>
        <p:spPr>
          <a:xfrm>
            <a:off x="6191619" y="1082886"/>
            <a:ext cx="5880101" cy="7747001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148" sz="74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/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/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/>
          <p:nvPr>
            <p:ph type="pic" sz="half" idx="13"/>
          </p:nvPr>
        </p:nvSpPr>
        <p:spPr>
          <a:xfrm>
            <a:off x="6172200" y="2324089"/>
            <a:ext cx="5943600" cy="6568573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donec quis nunc"/>
          <p:cNvSpPr txBox="1"/>
          <p:nvPr>
            <p:ph type="body" sz="quarter" idx="14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8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pc="48" sz="2400"/>
            </a:lvl1pPr>
            <a:lvl2pPr>
              <a:spcBef>
                <a:spcPts val="2800"/>
              </a:spcBef>
              <a:defRPr spc="48" sz="2400"/>
            </a:lvl2pPr>
            <a:lvl3pPr>
              <a:spcBef>
                <a:spcPts val="2800"/>
              </a:spcBef>
              <a:defRPr spc="48" sz="2400"/>
            </a:lvl3pPr>
            <a:lvl4pPr>
              <a:spcBef>
                <a:spcPts val="2800"/>
              </a:spcBef>
              <a:defRPr spc="48" sz="2400"/>
            </a:lvl4pPr>
            <a:lvl5pPr>
              <a:spcBef>
                <a:spcPts val="2800"/>
              </a:spcBef>
              <a:defRPr spc="48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cap="all" spc="28" sz="140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HE GOOD SHEPHERD…"/>
          <p:cNvSpPr txBox="1"/>
          <p:nvPr>
            <p:ph type="ctrTitle"/>
          </p:nvPr>
        </p:nvSpPr>
        <p:spPr>
          <a:xfrm>
            <a:off x="673100" y="1993900"/>
            <a:ext cx="11658600" cy="3886200"/>
          </a:xfrm>
          <a:prstGeom prst="rect">
            <a:avLst/>
          </a:prstGeom>
        </p:spPr>
        <p:txBody>
          <a:bodyPr/>
          <a:lstStyle/>
          <a:p>
            <a:pPr defTabSz="356615">
              <a:defRPr cap="none" spc="162" sz="8111"/>
            </a:pPr>
            <a:r>
              <a:t>THE GOOD SHEPHERD</a:t>
            </a:r>
          </a:p>
          <a:p>
            <a:pPr defTabSz="356615">
              <a:defRPr b="1" cap="none" spc="162" sz="8111">
                <a:latin typeface="Times"/>
                <a:ea typeface="Times"/>
                <a:cs typeface="Times"/>
                <a:sym typeface="Times"/>
              </a:defRPr>
            </a:pPr>
            <a:r>
              <a:t>John 10:1-21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9824" y="4833639"/>
            <a:ext cx="3586249" cy="4642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recious Promises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Precious Promises</a:t>
            </a:r>
          </a:p>
        </p:txBody>
      </p:sp>
      <p:sp>
        <p:nvSpPr>
          <p:cNvPr id="200" name="to go in and out - follow ordinary procedure of daily living…"/>
          <p:cNvSpPr txBox="1"/>
          <p:nvPr>
            <p:ph type="body" idx="1"/>
          </p:nvPr>
        </p:nvSpPr>
        <p:spPr>
          <a:xfrm>
            <a:off x="614188" y="2968848"/>
            <a:ext cx="11776424" cy="723919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u="sng"/>
              <a:t>to go in and out</a:t>
            </a:r>
            <a:r>
              <a:t> - follow ordinary procedure of daily living</a:t>
            </a:r>
          </a:p>
          <a:p>
            <a:pPr>
              <a:spcBef>
                <a:spcPts val="1200"/>
              </a:spcBef>
            </a:pPr>
            <a:r>
              <a:rPr u="sng"/>
              <a:t>Enter by the door</a:t>
            </a:r>
            <a:r>
              <a:t>: salvation, liberty &amp; nutrition</a:t>
            </a:r>
          </a:p>
          <a:p>
            <a:pPr>
              <a:spcBef>
                <a:spcPts val="1200"/>
              </a:spcBef>
            </a:pPr>
            <a:r>
              <a:rPr u="sng"/>
              <a:t>Saved</a:t>
            </a:r>
            <a:r>
              <a:t> from danger - forgiveness &amp; release from bondage to Satan </a:t>
            </a:r>
          </a:p>
          <a:p>
            <a:pPr>
              <a:spcBef>
                <a:spcPts val="1200"/>
              </a:spcBef>
            </a:pPr>
            <a:r>
              <a:rPr u="sng"/>
              <a:t>Liberty</a:t>
            </a:r>
            <a:r>
              <a:t> - choose your service field for personal gifts to glorify God</a:t>
            </a:r>
          </a:p>
          <a:p>
            <a:pPr>
              <a:spcBef>
                <a:spcPts val="1200"/>
              </a:spcBef>
            </a:pPr>
            <a:r>
              <a:rPr u="sng"/>
              <a:t>Nutrition</a:t>
            </a:r>
            <a:r>
              <a:t> - spiritual food &amp; blessings for the soul </a:t>
            </a:r>
          </a:p>
          <a:p>
            <a:pPr>
              <a:spcBef>
                <a:spcPts val="1200"/>
              </a:spcBef>
            </a:pPr>
            <a:r>
              <a:t>The church has a tender Shepherd</a:t>
            </a:r>
          </a:p>
          <a:p>
            <a:pPr>
              <a:spcBef>
                <a:spcPts val="1200"/>
              </a:spcBef>
            </a:pPr>
            <a:r>
              <a:t>false teachers - selfish, harmful</a:t>
            </a:r>
          </a:p>
          <a:p>
            <a:pPr>
              <a:spcBef>
                <a:spcPts val="1200"/>
              </a:spcBef>
            </a:pPr>
            <a:r>
              <a:rPr u="sng"/>
              <a:t>life abundant</a:t>
            </a:r>
            <a:r>
              <a:t> - overflowing, never-ceasing</a:t>
            </a:r>
          </a:p>
        </p:txBody>
      </p:sp>
      <p:sp>
        <p:nvSpPr>
          <p:cNvPr id="201" name="9    “I am the door; if anyone enters through Me, he will be saved, and will go in and out and find pasture.…"/>
          <p:cNvSpPr txBox="1"/>
          <p:nvPr/>
        </p:nvSpPr>
        <p:spPr>
          <a:xfrm>
            <a:off x="782370" y="1016000"/>
            <a:ext cx="8948243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9</a:t>
            </a:r>
            <a:r>
              <a:t>    “I am the door; if anyone enters through Me, he will be saved, and will go in and out and find pasture.</a:t>
            </a:r>
          </a:p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10</a:t>
            </a:r>
            <a:r>
              <a:t>  “The thief comes only to steal and kill and destroy; I came that they may have life, and have it abundantly.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5063" y="6118770"/>
            <a:ext cx="4516426" cy="33829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92391" y="435932"/>
            <a:ext cx="3047225" cy="23031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erfect Self-sacrifice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Perfect Self-sacrifice</a:t>
            </a:r>
          </a:p>
        </p:txBody>
      </p:sp>
      <p:sp>
        <p:nvSpPr>
          <p:cNvPr id="206" name="the good shepherd - not a good shepherd - unique…"/>
          <p:cNvSpPr txBox="1"/>
          <p:nvPr>
            <p:ph type="body" idx="1"/>
          </p:nvPr>
        </p:nvSpPr>
        <p:spPr>
          <a:xfrm>
            <a:off x="456759" y="1993800"/>
            <a:ext cx="11776424" cy="7239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</a:pPr>
            <a:r>
              <a:rPr u="sng"/>
              <a:t>the good shepherd</a:t>
            </a:r>
            <a:r>
              <a:t> - not a good shepherd - unique</a:t>
            </a:r>
          </a:p>
          <a:p>
            <a:pPr>
              <a:spcBef>
                <a:spcPts val="2400"/>
              </a:spcBef>
            </a:pPr>
            <a:r>
              <a:t>Greek - literally, </a:t>
            </a:r>
            <a:r>
              <a:rPr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"the shepherd the good one"</a:t>
            </a:r>
            <a:r>
              <a:t> </a:t>
            </a:r>
          </a:p>
          <a:p>
            <a:pPr>
              <a:spcBef>
                <a:spcPts val="2400"/>
              </a:spcBef>
            </a:pPr>
            <a:r>
              <a:rPr u="sng"/>
              <a:t>good</a:t>
            </a:r>
            <a:r>
              <a:t> -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halos</a:t>
            </a:r>
            <a:r>
              <a:t> - beautiful; excellent in nature, well-adapted to its end: competent, able, such as one ought to be</a:t>
            </a:r>
          </a:p>
          <a:p>
            <a:pPr>
              <a:spcBef>
                <a:spcPts val="2400"/>
              </a:spcBef>
            </a:pPr>
            <a:r>
              <a:t>Above all other shepherds, good or bad. </a:t>
            </a:r>
          </a:p>
          <a:p>
            <a:pPr>
              <a:spcBef>
                <a:spcPts val="2400"/>
              </a:spcBef>
            </a:pPr>
            <a:r>
              <a:t>Even faithful shepherds (teachers) are weak &amp; imperfect</a:t>
            </a:r>
          </a:p>
          <a:p>
            <a:pPr>
              <a:spcBef>
                <a:spcPts val="2400"/>
              </a:spcBef>
            </a:pPr>
            <a:r>
              <a:t>Christ claims the confidence &amp; admiration of all</a:t>
            </a:r>
          </a:p>
          <a:p>
            <a:pPr>
              <a:spcBef>
                <a:spcPts val="2400"/>
              </a:spcBef>
            </a:pPr>
            <a:r>
              <a:t>Gives His life to save sheep - robbers, wolves, lions, bears</a:t>
            </a:r>
          </a:p>
          <a:p>
            <a:pPr>
              <a:spcBef>
                <a:spcPts val="2400"/>
              </a:spcBef>
            </a:pPr>
            <a:r>
              <a:rPr u="sng"/>
              <a:t>for</a:t>
            </a:r>
            <a:r>
              <a:t> -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hoper</a:t>
            </a:r>
            <a:r>
              <a:t> - on behalf of, on behalf of - substitutionary death       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15:13; 1 Jn. 3:16; Matt. 20:28</a:t>
            </a:r>
          </a:p>
        </p:txBody>
      </p:sp>
      <p:sp>
        <p:nvSpPr>
          <p:cNvPr id="207" name="11 “I am the good shepherd; the good shepherd lays down His life for the sheep."/>
          <p:cNvSpPr txBox="1"/>
          <p:nvPr/>
        </p:nvSpPr>
        <p:spPr>
          <a:xfrm>
            <a:off x="782370" y="1016000"/>
            <a:ext cx="11658601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11</a:t>
            </a:r>
            <a:r>
              <a:t> “I am the good shepherd; the good shepherd lays down His life for the sheep.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62245" y="4286812"/>
            <a:ext cx="2155813" cy="28892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he Hired hand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the Hired hand</a:t>
            </a:r>
          </a:p>
        </p:txBody>
      </p:sp>
      <p:sp>
        <p:nvSpPr>
          <p:cNvPr id="211" name="Works for pay (wages) - chief consideration - not the sheep - think only care for his own well-being &amp; selfish ends…"/>
          <p:cNvSpPr txBox="1"/>
          <p:nvPr>
            <p:ph type="body" idx="1"/>
          </p:nvPr>
        </p:nvSpPr>
        <p:spPr>
          <a:xfrm>
            <a:off x="723459" y="3478981"/>
            <a:ext cx="11776424" cy="59162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t>Works for pay (wages) - chief consideration - not the sheep - think only care for his own well-being &amp; selfish ends</a:t>
            </a:r>
          </a:p>
          <a:p>
            <a:pPr>
              <a:spcBef>
                <a:spcPts val="1200"/>
              </a:spcBef>
            </a:pPr>
            <a:r>
              <a:t>chief priests &amp; Pharisees - pretended shepherds - selfish interests</a:t>
            </a:r>
          </a:p>
          <a:p>
            <a:pPr>
              <a:spcBef>
                <a:spcPts val="1200"/>
              </a:spcBef>
            </a:pPr>
            <a:r>
              <a:t>Leaves sheep to be scattered &amp; killed</a:t>
            </a:r>
          </a:p>
          <a:p>
            <a:pPr>
              <a:spcBef>
                <a:spcPts val="1200"/>
              </a:spcBef>
            </a:pPr>
            <a:r>
              <a:t>wolves - destroyers - Satan &amp; his servants</a:t>
            </a:r>
          </a:p>
          <a:p>
            <a:pPr>
              <a:spcBef>
                <a:spcPts val="1200"/>
              </a:spcBef>
            </a:pPr>
            <a:r>
              <a:t>Individuals &amp; organizations prey on people by religion</a:t>
            </a:r>
          </a:p>
          <a:p>
            <a:pPr>
              <a:spcBef>
                <a:spcPts val="1200"/>
              </a:spcBef>
            </a:pPr>
            <a:r>
              <a:t>Many will not defend the truth against false teachers &amp; godless philosophies &amp; denominationalism </a:t>
            </a:r>
          </a:p>
        </p:txBody>
      </p:sp>
      <p:sp>
        <p:nvSpPr>
          <p:cNvPr id="212" name="12  “He who is a hired hand, and not a shepherd, who is not the owner of the sheep, sees the wolf coming, and leaves the sheep and flees, and the wolf snatches them and scatters them.…"/>
          <p:cNvSpPr txBox="1"/>
          <p:nvPr/>
        </p:nvSpPr>
        <p:spPr>
          <a:xfrm>
            <a:off x="782370" y="1016000"/>
            <a:ext cx="11658601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12</a:t>
            </a:r>
            <a:r>
              <a:t>  “He who is a hired hand, and not a shepherd, who is not the owner of the sheep, sees the wolf coming, and leaves the sheep and flees, and the wolf snatches them and scatters </a:t>
            </a:r>
            <a:r>
              <a:rPr i="1"/>
              <a:t>them</a:t>
            </a:r>
            <a:r>
              <a:t>.</a:t>
            </a:r>
          </a:p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13</a:t>
            </a:r>
            <a:r>
              <a:t>  “</a:t>
            </a:r>
            <a:r>
              <a:rPr i="1"/>
              <a:t>He flees</a:t>
            </a:r>
            <a:r>
              <a:t> because he is a hired hand and is not concerned about the sheep.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lationship to His Flock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Relationship to His Flock</a:t>
            </a:r>
          </a:p>
        </p:txBody>
      </p:sp>
      <p:sp>
        <p:nvSpPr>
          <p:cNvPr id="215" name="Contrast between Jesus vs. the hireling…"/>
          <p:cNvSpPr txBox="1"/>
          <p:nvPr>
            <p:ph type="body" idx="1"/>
          </p:nvPr>
        </p:nvSpPr>
        <p:spPr>
          <a:xfrm>
            <a:off x="723459" y="2614041"/>
            <a:ext cx="11776424" cy="678120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700"/>
              </a:spcBef>
            </a:pPr>
            <a:r>
              <a:t>Contrast between Jesus vs. the hireling</a:t>
            </a:r>
          </a:p>
          <a:p>
            <a:pPr>
              <a:spcBef>
                <a:spcPts val="3700"/>
              </a:spcBef>
            </a:pPr>
            <a:r>
              <a:t>Happy relationship of mutual regard &amp; understanding</a:t>
            </a:r>
          </a:p>
          <a:p>
            <a:pPr>
              <a:spcBef>
                <a:spcPts val="3700"/>
              </a:spcBef>
            </a:pPr>
            <a:r>
              <a:t>Like what exists between the Father&amp; the Son</a:t>
            </a:r>
          </a:p>
          <a:p>
            <a:pPr>
              <a:spcBef>
                <a:spcPts val="3700"/>
              </a:spcBef>
            </a:pPr>
            <a:r>
              <a:t>Fellowship of understanding, love &amp; regard  </a:t>
            </a:r>
          </a:p>
          <a:p>
            <a:pPr>
              <a:spcBef>
                <a:spcPts val="3700"/>
              </a:spcBef>
            </a:pPr>
            <a:r>
              <a:t>Lays down His life for the sheep </a:t>
            </a:r>
          </a:p>
          <a:p>
            <a:pPr>
              <a:spcBef>
                <a:spcPts val="3700"/>
              </a:spcBef>
            </a:pPr>
            <a:r>
              <a:t>Made human to do this for us</a:t>
            </a:r>
          </a:p>
          <a:p>
            <a:pPr>
              <a:spcBef>
                <a:spcPts val="3700"/>
              </a:spcBef>
            </a:pPr>
            <a:r>
              <a:t>Gave up physical life so we might have spiritual life in Him </a:t>
            </a:r>
          </a:p>
        </p:txBody>
      </p:sp>
      <p:sp>
        <p:nvSpPr>
          <p:cNvPr id="216" name="14  “I am the good shepherd, and I know My own and My own know Me,…"/>
          <p:cNvSpPr txBox="1"/>
          <p:nvPr/>
        </p:nvSpPr>
        <p:spPr>
          <a:xfrm>
            <a:off x="782370" y="1016000"/>
            <a:ext cx="116586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14</a:t>
            </a:r>
            <a:r>
              <a:t>  “I am the good shepherd, and I know My own and My own know Me,</a:t>
            </a:r>
          </a:p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15</a:t>
            </a:r>
            <a:r>
              <a:t>  even as the Father knows Me and I know the Father; and I lay down My life for the sheep.</a:t>
            </a:r>
          </a:p>
        </p:txBody>
      </p:sp>
      <p:pic>
        <p:nvPicPr>
          <p:cNvPr id="217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1860" y="5750396"/>
            <a:ext cx="4044640" cy="2282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Other sheep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Other sheep</a:t>
            </a:r>
          </a:p>
        </p:txBody>
      </p:sp>
      <p:sp>
        <p:nvSpPr>
          <p:cNvPr id="220" name="other sheep - not of the Jewish fold - the Gentiles…"/>
          <p:cNvSpPr txBox="1"/>
          <p:nvPr>
            <p:ph type="body" idx="1"/>
          </p:nvPr>
        </p:nvSpPr>
        <p:spPr>
          <a:xfrm>
            <a:off x="723459" y="2603723"/>
            <a:ext cx="11776424" cy="679152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</a:pPr>
            <a:r>
              <a:rPr u="sng"/>
              <a:t>other sheep</a:t>
            </a:r>
            <a:r>
              <a:t> - not of the Jewish fold - the Gentiles</a:t>
            </a:r>
          </a:p>
          <a:p>
            <a:pPr>
              <a:spcBef>
                <a:spcPts val="2400"/>
              </a:spcBef>
            </a:pPr>
            <a:r>
              <a:t>Came to establish a world-wide system for honest men of all nations to seek &amp; find salvation,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3:16; Matt. 8:11; Lk. 13:28</a:t>
            </a:r>
            <a:endParaRPr b="1">
              <a:solidFill>
                <a:schemeClr val="accent5">
                  <a:satOff val="-8700"/>
                  <a:lumOff val="-21853"/>
                </a:schemeClr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400"/>
              </a:spcBef>
            </a:pPr>
            <a:r>
              <a:t>Anticipated &amp; predicted in the O.T.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Isa. 42:6; 49:6; Mic. 4: 1-5</a:t>
            </a:r>
          </a:p>
          <a:p>
            <a:pPr>
              <a:spcBef>
                <a:spcPts val="2400"/>
              </a:spcBef>
            </a:pPr>
            <a:r>
              <a:t>Not another fold or body - other sheep merged </a:t>
            </a:r>
          </a:p>
          <a:p>
            <a:pPr>
              <a:spcBef>
                <a:spcPts val="2400"/>
              </a:spcBef>
            </a:pPr>
            <a:r>
              <a:t>Jew &amp; Gentile disciples become one flock, one church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Eph. 4:4-6 </a:t>
            </a:r>
          </a:p>
          <a:p>
            <a:pPr>
              <a:spcBef>
                <a:spcPts val="2400"/>
              </a:spcBef>
            </a:pPr>
            <a:r>
              <a:t>His sheep, by anticipation - people who would willingly receive him when the gospel was preached to them,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Acts 18:10</a:t>
            </a:r>
          </a:p>
        </p:txBody>
      </p:sp>
      <p:sp>
        <p:nvSpPr>
          <p:cNvPr id="221" name="16  “I have other sheep, which are not of this fold; I must bring them also, and they will hear My voice; and they will become one flock with one shepherd."/>
          <p:cNvSpPr txBox="1"/>
          <p:nvPr/>
        </p:nvSpPr>
        <p:spPr>
          <a:xfrm>
            <a:off x="782370" y="1016000"/>
            <a:ext cx="116586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16</a:t>
            </a:r>
            <a:r>
              <a:t>  “I have other sheep, which are not of this fold; I must bring them also, and they will hear My voice; and they will become one flock with one shepherd.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Other sheep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Other sheep</a:t>
            </a:r>
          </a:p>
        </p:txBody>
      </p:sp>
      <p:sp>
        <p:nvSpPr>
          <p:cNvPr id="224" name="Christ died for all men - all races or nationalities…"/>
          <p:cNvSpPr txBox="1"/>
          <p:nvPr>
            <p:ph type="body" idx="1"/>
          </p:nvPr>
        </p:nvSpPr>
        <p:spPr>
          <a:xfrm>
            <a:off x="647036" y="2591023"/>
            <a:ext cx="11929270" cy="679152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300"/>
              </a:spcBef>
            </a:pPr>
            <a:r>
              <a:t>Christ died for all men - all races or nationalities </a:t>
            </a:r>
          </a:p>
          <a:p>
            <a:pPr>
              <a:spcBef>
                <a:spcPts val="2300"/>
              </a:spcBef>
            </a:pPr>
            <a:r>
              <a:t>All are called to salvation - those who hear are saved </a:t>
            </a:r>
          </a:p>
          <a:p>
            <a:pPr>
              <a:spcBef>
                <a:spcPts val="2300"/>
              </a:spcBef>
            </a:pPr>
            <a:r>
              <a:t>God sent his Son to save the world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3:16, 17</a:t>
            </a:r>
          </a:p>
          <a:p>
            <a:pPr>
              <a:spcBef>
                <a:spcPts val="2300"/>
              </a:spcBef>
            </a:pPr>
            <a:r>
              <a:t>Gave knowledge of life &amp; salvation to Samaritans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4:39-42</a:t>
            </a:r>
          </a:p>
          <a:p>
            <a:pPr>
              <a:spcBef>
                <a:spcPts val="2300"/>
              </a:spcBef>
            </a:pPr>
            <a:r>
              <a:t>Great Commission - to all the world                                                        &amp; every creature                                                                                 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Matt. 28:18-20; Mk. 16:15, 16</a:t>
            </a:r>
            <a:endParaRPr b="1">
              <a:solidFill>
                <a:schemeClr val="accent5">
                  <a:satOff val="-8700"/>
                  <a:lumOff val="-21853"/>
                </a:schemeClr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300"/>
              </a:spcBef>
            </a:pPr>
            <a:r>
              <a:t>Invitation extends to all humanity:                                                                 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Matt. 11:28; Rev. 22:17</a:t>
            </a:r>
          </a:p>
        </p:txBody>
      </p:sp>
      <p:sp>
        <p:nvSpPr>
          <p:cNvPr id="225" name="16  “I have other sheep, which are not of this fold; I must bring them also, and they will hear My voice; and they will become one flock with one shepherd."/>
          <p:cNvSpPr txBox="1"/>
          <p:nvPr/>
        </p:nvSpPr>
        <p:spPr>
          <a:xfrm>
            <a:off x="782370" y="1016000"/>
            <a:ext cx="116586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16</a:t>
            </a:r>
            <a:r>
              <a:t>  “I have other sheep, which are not of this fold; I must bring them also, and they will hear My voice; and they will become one flock with one shepherd.</a:t>
            </a:r>
          </a:p>
        </p:txBody>
      </p:sp>
      <p:pic>
        <p:nvPicPr>
          <p:cNvPr id="22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9898" y="5588694"/>
            <a:ext cx="5495782" cy="3673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he Shepherd Dies for His Sheep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The Shepherd Dies for His Sheep</a:t>
            </a:r>
          </a:p>
        </p:txBody>
      </p:sp>
      <p:sp>
        <p:nvSpPr>
          <p:cNvPr id="229" name="The Father loves His Son - will gladly give up His life                        for His followers…"/>
          <p:cNvSpPr txBox="1"/>
          <p:nvPr>
            <p:ph type="body" idx="1"/>
          </p:nvPr>
        </p:nvSpPr>
        <p:spPr>
          <a:xfrm>
            <a:off x="723459" y="3500363"/>
            <a:ext cx="11776424" cy="589488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0"/>
              </a:spcBef>
            </a:pPr>
            <a:r>
              <a:t>The Father loves His Son - will gladly give up His life                        for His followers</a:t>
            </a:r>
          </a:p>
          <a:p>
            <a:pPr>
              <a:spcBef>
                <a:spcPts val="4000"/>
              </a:spcBef>
            </a:pPr>
            <a:r>
              <a:t>Valid sacrifice - willing offering, out of love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Heb. 9:14</a:t>
            </a:r>
          </a:p>
          <a:p>
            <a:pPr>
              <a:spcBef>
                <a:spcPts val="4000"/>
              </a:spcBef>
            </a:pPr>
            <a:r>
              <a:t>His resurrection was as much a part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 Rom. 4:25</a:t>
            </a:r>
          </a:p>
          <a:p>
            <a:pPr>
              <a:spcBef>
                <a:spcPts val="4000"/>
              </a:spcBef>
            </a:pPr>
            <a:r>
              <a:t>Laid it down as a sacrifice for world’s sins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1 Pet. 2:24</a:t>
            </a:r>
          </a:p>
          <a:p>
            <a:pPr>
              <a:spcBef>
                <a:spcPts val="4000"/>
              </a:spcBef>
            </a:pPr>
            <a:r>
              <a:t>Took it up again - triumphant over death, sin &amp; Satan </a:t>
            </a:r>
          </a:p>
        </p:txBody>
      </p:sp>
      <p:sp>
        <p:nvSpPr>
          <p:cNvPr id="230" name="17  “For this reason the Father loves Me, because I lay down My life so that I may take it again.…"/>
          <p:cNvSpPr txBox="1"/>
          <p:nvPr/>
        </p:nvSpPr>
        <p:spPr>
          <a:xfrm>
            <a:off x="782370" y="1016000"/>
            <a:ext cx="11658601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17</a:t>
            </a:r>
            <a:r>
              <a:t>  “For this reason the Father loves Me, because I lay down My life so that I may take it again.</a:t>
            </a:r>
          </a:p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18</a:t>
            </a:r>
            <a:r>
              <a:t>  “No one has taken it away from Me, but I lay it down on My own initiative. I have authority to lay it down, and I have authority to take it up again. This commandment I received from My Father.”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31541" b="0"/>
          <a:stretch>
            <a:fillRect/>
          </a:stretch>
        </p:blipFill>
        <p:spPr>
          <a:xfrm>
            <a:off x="10464006" y="3333948"/>
            <a:ext cx="2217044" cy="2501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5012" t="0" r="25012" b="0"/>
          <a:stretch>
            <a:fillRect/>
          </a:stretch>
        </p:blipFill>
        <p:spPr>
          <a:xfrm>
            <a:off x="10419971" y="5989637"/>
            <a:ext cx="2305181" cy="3454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he Shepherd Dies for His Sheep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/>
          <a:p>
            <a:pPr>
              <a:defRPr cap="none"/>
            </a:pPr>
            <a:r>
              <a:t>The Shepherd Dies for </a:t>
            </a:r>
            <a:r>
              <a:t>His</a:t>
            </a:r>
            <a:r>
              <a:t> Sheep</a:t>
            </a:r>
          </a:p>
        </p:txBody>
      </p:sp>
      <p:sp>
        <p:nvSpPr>
          <p:cNvPr id="235" name="No one could take his life away - could have delivered Himself…"/>
          <p:cNvSpPr txBox="1"/>
          <p:nvPr>
            <p:ph type="body" idx="1"/>
          </p:nvPr>
        </p:nvSpPr>
        <p:spPr>
          <a:xfrm>
            <a:off x="723459" y="3500363"/>
            <a:ext cx="11776424" cy="589488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0"/>
              </a:spcBef>
            </a:pPr>
            <a:r>
              <a:t>No one could take his life away - could have delivered Himself</a:t>
            </a:r>
          </a:p>
          <a:p>
            <a:pPr>
              <a:spcBef>
                <a:spcPts val="3000"/>
              </a:spcBef>
            </a:pPr>
            <a:r>
              <a:t>Not forced to leave heaven or suffer by wicked men</a:t>
            </a:r>
          </a:p>
          <a:p>
            <a:pPr>
              <a:spcBef>
                <a:spcPts val="3000"/>
              </a:spcBef>
            </a:pPr>
            <a:r>
              <a:t>Did all voluntarily to fulfill the Father’s will to save men </a:t>
            </a:r>
          </a:p>
          <a:p>
            <a:pPr>
              <a:spcBef>
                <a:spcPts val="3000"/>
              </a:spcBef>
            </a:pPr>
            <a:r>
              <a:t>Gave His life at the command of God</a:t>
            </a:r>
          </a:p>
          <a:p>
            <a:pPr>
              <a:spcBef>
                <a:spcPts val="3000"/>
              </a:spcBef>
            </a:pPr>
            <a:r>
              <a:t>To accomplish atonement</a:t>
            </a:r>
          </a:p>
          <a:p>
            <a:pPr>
              <a:spcBef>
                <a:spcPts val="3000"/>
              </a:spcBef>
            </a:pPr>
            <a:r>
              <a:t>Freely submitted out of love for the Father</a:t>
            </a:r>
          </a:p>
        </p:txBody>
      </p:sp>
      <p:sp>
        <p:nvSpPr>
          <p:cNvPr id="236" name="17  “For this reason the Father loves Me, because I lay down My life so that I may take it again.…"/>
          <p:cNvSpPr txBox="1"/>
          <p:nvPr/>
        </p:nvSpPr>
        <p:spPr>
          <a:xfrm>
            <a:off x="782370" y="1016000"/>
            <a:ext cx="11658601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17</a:t>
            </a:r>
            <a:r>
              <a:t>  “For this reason the Father loves Me, because I lay down My life so that I may take it again.</a:t>
            </a:r>
          </a:p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18</a:t>
            </a:r>
            <a:r>
              <a:t>  “No one has taken it away from Me, but I lay it down on My own initiative. I have authority to lay it down, and I have authority to take it up again. This commandment I received from My Father.”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4087" y="5821015"/>
            <a:ext cx="3247526" cy="37447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Divided Counsel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Divided Counsel</a:t>
            </a:r>
          </a:p>
        </p:txBody>
      </p:sp>
      <p:sp>
        <p:nvSpPr>
          <p:cNvPr id="240" name="Differences arose among the leaders…"/>
          <p:cNvSpPr txBox="1"/>
          <p:nvPr>
            <p:ph type="body" idx="1"/>
          </p:nvPr>
        </p:nvSpPr>
        <p:spPr>
          <a:xfrm>
            <a:off x="494859" y="2625948"/>
            <a:ext cx="11776424" cy="679469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500"/>
              </a:spcBef>
            </a:pPr>
            <a:r>
              <a:t>Differences arose among the leaders</a:t>
            </a:r>
          </a:p>
          <a:p>
            <a:pPr>
              <a:spcBef>
                <a:spcPts val="3500"/>
              </a:spcBef>
            </a:pPr>
            <a:r>
              <a:t>Some were influenced by the Lord's words to believe in Him</a:t>
            </a:r>
          </a:p>
          <a:p>
            <a:pPr>
              <a:spcBef>
                <a:spcPts val="3500"/>
              </a:spcBef>
            </a:pPr>
            <a:r>
              <a:t>Some more conscientious &amp; honest &amp; open-minded</a:t>
            </a:r>
          </a:p>
          <a:p>
            <a:pPr>
              <a:spcBef>
                <a:spcPts val="3500"/>
              </a:spcBef>
            </a:pPr>
            <a:r>
              <a:t>Division about Jesus not unusual                                                          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9:16; 10:19, 24, 41; 11:41; 12:19, 29, 42 </a:t>
            </a:r>
            <a:endParaRPr b="1">
              <a:solidFill>
                <a:schemeClr val="accent5">
                  <a:satOff val="-8700"/>
                  <a:lumOff val="-21853"/>
                </a:schemeClr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3500"/>
              </a:spcBef>
            </a:pPr>
            <a:r>
              <a:t>Those who opposed Him more vocal </a:t>
            </a:r>
          </a:p>
          <a:p>
            <a:pPr>
              <a:spcBef>
                <a:spcPts val="3500"/>
              </a:spcBef>
            </a:pPr>
            <a:r>
              <a:t>Quick to minimize any effect on                                                          the multitude by those defending Jesus </a:t>
            </a:r>
          </a:p>
        </p:txBody>
      </p:sp>
      <p:sp>
        <p:nvSpPr>
          <p:cNvPr id="241" name="19  A division occurred again among the Jews because of these words.…"/>
          <p:cNvSpPr txBox="1"/>
          <p:nvPr/>
        </p:nvSpPr>
        <p:spPr>
          <a:xfrm>
            <a:off x="782370" y="1016000"/>
            <a:ext cx="116586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19</a:t>
            </a:r>
            <a:r>
              <a:t>  A division occurred again among the Jews because of these words.</a:t>
            </a:r>
          </a:p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20</a:t>
            </a:r>
            <a:r>
              <a:t>  Many of them were saying, “He has a demon and is insane. Why do you listen to Him?”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7328" y="5207446"/>
            <a:ext cx="4778993" cy="31115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Attempt to undermine His Reputation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Attempt to undermine His Reputation</a:t>
            </a:r>
          </a:p>
        </p:txBody>
      </p:sp>
      <p:sp>
        <p:nvSpPr>
          <p:cNvPr id="245" name="many - most still opposed - more hardened…"/>
          <p:cNvSpPr txBox="1"/>
          <p:nvPr>
            <p:ph type="body" idx="1"/>
          </p:nvPr>
        </p:nvSpPr>
        <p:spPr>
          <a:xfrm>
            <a:off x="723459" y="2600548"/>
            <a:ext cx="11776424" cy="679469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300"/>
              </a:spcBef>
            </a:pPr>
            <a:r>
              <a:rPr u="sng"/>
              <a:t>many</a:t>
            </a:r>
            <a:r>
              <a:t> - most still opposed - more hardened</a:t>
            </a:r>
          </a:p>
          <a:p>
            <a:pPr>
              <a:spcBef>
                <a:spcPts val="3300"/>
              </a:spcBef>
            </a:pPr>
            <a:r>
              <a:t>Repeated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8:48</a:t>
            </a:r>
            <a:r>
              <a:t> - demon possessed                                                        - a madman </a:t>
            </a:r>
          </a:p>
          <a:p>
            <a:pPr>
              <a:spcBef>
                <a:spcPts val="3300"/>
              </a:spcBef>
            </a:pPr>
            <a:r>
              <a:t>Try to explain the healing of the blind man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Matt. 12:24</a:t>
            </a:r>
          </a:p>
          <a:p>
            <a:pPr>
              <a:spcBef>
                <a:spcPts val="3300"/>
              </a:spcBef>
            </a:pPr>
            <a:r>
              <a:t>Try to destroy His influence - unable to refute teaching</a:t>
            </a:r>
          </a:p>
          <a:p>
            <a:pPr>
              <a:spcBef>
                <a:spcPts val="3300"/>
              </a:spcBef>
            </a:pPr>
            <a:r>
              <a:t>Common device against good &amp; great men</a:t>
            </a:r>
          </a:p>
          <a:p>
            <a:pPr>
              <a:spcBef>
                <a:spcPts val="3300"/>
              </a:spcBef>
            </a:pPr>
            <a:r>
              <a:t>An effective instrument of the devil</a:t>
            </a:r>
          </a:p>
        </p:txBody>
      </p:sp>
      <p:sp>
        <p:nvSpPr>
          <p:cNvPr id="246" name="19  A division occurred again among the Jews because of these words.…"/>
          <p:cNvSpPr txBox="1"/>
          <p:nvPr/>
        </p:nvSpPr>
        <p:spPr>
          <a:xfrm>
            <a:off x="782370" y="1016000"/>
            <a:ext cx="116586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19</a:t>
            </a:r>
            <a:r>
              <a:t>  A division occurred again among the Jews because of these words.</a:t>
            </a:r>
          </a:p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20</a:t>
            </a:r>
            <a:r>
              <a:t>  Many of them were saying, “He has a demon and is insane. Why do you listen to Him?”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7646" y="6371431"/>
            <a:ext cx="3909540" cy="31307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646" y="2110878"/>
            <a:ext cx="3909540" cy="27425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he Later Judean Ministry"/>
          <p:cNvSpPr txBox="1"/>
          <p:nvPr>
            <p:ph type="title"/>
          </p:nvPr>
        </p:nvSpPr>
        <p:spPr>
          <a:xfrm>
            <a:off x="673100" y="1905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The Later Judean Ministry</a:t>
            </a:r>
          </a:p>
        </p:txBody>
      </p:sp>
      <p:sp>
        <p:nvSpPr>
          <p:cNvPr id="162" name="From Tabernacles to Dedication, Oct. — Dec. 29 AD                      Jn. 7:11—10:21; Lk. 10:1—13:21; Jn. 10:22-42…"/>
          <p:cNvSpPr txBox="1"/>
          <p:nvPr>
            <p:ph type="body" idx="1"/>
          </p:nvPr>
        </p:nvSpPr>
        <p:spPr>
          <a:xfrm>
            <a:off x="673100" y="876300"/>
            <a:ext cx="11658600" cy="858093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600"/>
              </a:spcBef>
            </a:pPr>
            <a:r>
              <a:t>From Tabernacles to Dedication, Oct. — Dec. 29 AD                     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7:11—10:21; Lk. 10:1—13:21; Jn. 10:22-42</a:t>
            </a:r>
          </a:p>
          <a:p>
            <a:pPr lvl="1">
              <a:spcBef>
                <a:spcPts val="2600"/>
              </a:spcBef>
              <a:buChar char="‣"/>
            </a:pPr>
            <a:r>
              <a:t>Feast of Tabernacles &amp; woman taken in adultery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7:11—8:11 </a:t>
            </a:r>
            <a:r>
              <a:t>Jerusalem, Oct. 29 AD  </a:t>
            </a:r>
          </a:p>
          <a:p>
            <a:pPr lvl="1">
              <a:spcBef>
                <a:spcPts val="2600"/>
              </a:spcBef>
              <a:buChar char="‣"/>
            </a:pPr>
            <a:r>
              <a:t>After the feast - in Jerusalem - Sermon on the light of the world - Messianic claims met by attempts to stone Jesus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8:12-59</a:t>
            </a:r>
          </a:p>
          <a:p>
            <a:pPr lvl="1">
              <a:spcBef>
                <a:spcPts val="2600"/>
              </a:spcBef>
              <a:buChar char="‣"/>
            </a:pPr>
            <a:r>
              <a:t>The healing of the man born blind,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9</a:t>
            </a:r>
            <a:endParaRPr b="1">
              <a:solidFill>
                <a:schemeClr val="accent5">
                  <a:satOff val="-8700"/>
                  <a:lumOff val="-21853"/>
                </a:schemeClr>
              </a:solidFill>
              <a:latin typeface="Times"/>
              <a:ea typeface="Times"/>
              <a:cs typeface="Times"/>
              <a:sym typeface="Times"/>
            </a:endParaRPr>
          </a:p>
          <a:p>
            <a:pPr lvl="1">
              <a:spcBef>
                <a:spcPts val="2600"/>
              </a:spcBef>
              <a:buChar char="‣"/>
            </a:pPr>
            <a:r>
              <a:t>The Good Shepherd - Jerusalem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10:1-21</a:t>
            </a:r>
            <a:endParaRPr b="1">
              <a:solidFill>
                <a:schemeClr val="accent5">
                  <a:satOff val="-8700"/>
                  <a:lumOff val="-21853"/>
                </a:schemeClr>
              </a:solidFill>
              <a:latin typeface="Times"/>
              <a:ea typeface="Times"/>
              <a:cs typeface="Times"/>
              <a:sym typeface="Times"/>
            </a:endParaRPr>
          </a:p>
          <a:p>
            <a:pPr lvl="1">
              <a:spcBef>
                <a:spcPts val="2600"/>
              </a:spcBef>
              <a:buChar char="‣"/>
            </a:pPr>
            <a:r>
              <a:t>Teaching in Judea: Mission of 70, Good Samaritan, Prayer, Further Controversies, Fear of men vs. trust in God, Warning concerning judgment day 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Lk. 10:1—13:21</a:t>
            </a:r>
            <a:endParaRPr b="1">
              <a:solidFill>
                <a:schemeClr val="accent5">
                  <a:satOff val="-8700"/>
                  <a:lumOff val="-21853"/>
                </a:schemeClr>
              </a:solidFill>
              <a:latin typeface="Times"/>
              <a:ea typeface="Times"/>
              <a:cs typeface="Times"/>
              <a:sym typeface="Times"/>
            </a:endParaRPr>
          </a:p>
          <a:p>
            <a:pPr lvl="1">
              <a:spcBef>
                <a:spcPts val="2600"/>
              </a:spcBef>
              <a:buChar char="‣"/>
            </a:pPr>
            <a:r>
              <a:t>Feast of Dedication - Jerusalem - Dec.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Jn. 10:22-42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Miracles impossible for a demon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Miracles impossible for a demon</a:t>
            </a:r>
          </a:p>
        </p:txBody>
      </p:sp>
      <p:sp>
        <p:nvSpPr>
          <p:cNvPr id="251" name="Defenders of Jesus were not deceived…"/>
          <p:cNvSpPr txBox="1"/>
          <p:nvPr>
            <p:ph type="body" idx="1"/>
          </p:nvPr>
        </p:nvSpPr>
        <p:spPr>
          <a:xfrm>
            <a:off x="723459" y="2156048"/>
            <a:ext cx="7881889" cy="723919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</a:pPr>
            <a:r>
              <a:t>Defenders of Jesus were not deceived </a:t>
            </a:r>
          </a:p>
          <a:p>
            <a:pPr>
              <a:spcBef>
                <a:spcPts val="2000"/>
              </a:spcBef>
            </a:pPr>
            <a:r>
              <a:t>Jesus’ saying were not those of a demon or insane man</a:t>
            </a:r>
          </a:p>
          <a:p>
            <a:pPr>
              <a:spcBef>
                <a:spcPts val="2000"/>
              </a:spcBef>
            </a:pPr>
            <a:r>
              <a:t>His teachings were irrefutable </a:t>
            </a:r>
          </a:p>
          <a:p>
            <a:pPr>
              <a:spcBef>
                <a:spcPts val="2000"/>
              </a:spcBef>
            </a:pPr>
            <a:r>
              <a:t>Power to heal a blind man was not possible for a demon - never do good</a:t>
            </a:r>
          </a:p>
          <a:p>
            <a:pPr>
              <a:spcBef>
                <a:spcPts val="2000"/>
              </a:spcBef>
            </a:pPr>
            <a:r>
              <a:t>The unbelieving Jews could not answer it</a:t>
            </a:r>
          </a:p>
          <a:p>
            <a:pPr>
              <a:spcBef>
                <a:spcPts val="2000"/>
              </a:spcBef>
            </a:pPr>
            <a:r>
              <a:t>Quick to point out what Jesus was not</a:t>
            </a:r>
          </a:p>
          <a:p>
            <a:pPr>
              <a:spcBef>
                <a:spcPts val="2000"/>
              </a:spcBef>
            </a:pPr>
            <a:r>
              <a:t>Did not acknowledge Him for what He is</a:t>
            </a:r>
          </a:p>
          <a:p>
            <a:pPr>
              <a:spcBef>
                <a:spcPts val="2000"/>
              </a:spcBef>
            </a:pPr>
            <a:r>
              <a:t>Let us confess Him as Lord &amp; Savior </a:t>
            </a:r>
          </a:p>
        </p:txBody>
      </p:sp>
      <p:sp>
        <p:nvSpPr>
          <p:cNvPr id="252" name="21  Others were saying, “These are not the sayings of one demon-possessed. A demon cannot open the eyes of the blind, can he?”"/>
          <p:cNvSpPr txBox="1"/>
          <p:nvPr/>
        </p:nvSpPr>
        <p:spPr>
          <a:xfrm>
            <a:off x="782370" y="1016000"/>
            <a:ext cx="11658601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63829" indent="-5638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21</a:t>
            </a:r>
            <a:r>
              <a:t>  Others were saying, “These are not the sayings of one demon-possessed. A demon cannot open the eyes of the blind, can he?”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6860" y="2155676"/>
            <a:ext cx="3644855" cy="26369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5287" y="5125442"/>
            <a:ext cx="3588002" cy="35880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ermon’s Two Divisions"/>
          <p:cNvSpPr txBox="1"/>
          <p:nvPr>
            <p:ph type="title"/>
          </p:nvPr>
        </p:nvSpPr>
        <p:spPr>
          <a:xfrm>
            <a:off x="673100" y="5842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Sermon’s Two Divisions</a:t>
            </a:r>
          </a:p>
        </p:txBody>
      </p:sp>
      <p:sp>
        <p:nvSpPr>
          <p:cNvPr id="165" name="The Good Shepherd &amp; the Sheep 10:1-6…"/>
          <p:cNvSpPr txBox="1"/>
          <p:nvPr>
            <p:ph type="body" idx="1"/>
          </p:nvPr>
        </p:nvSpPr>
        <p:spPr>
          <a:xfrm>
            <a:off x="673100" y="1803400"/>
            <a:ext cx="11658600" cy="7523858"/>
          </a:xfrm>
          <a:prstGeom prst="rect">
            <a:avLst/>
          </a:prstGeom>
        </p:spPr>
        <p:txBody>
          <a:bodyPr/>
          <a:lstStyle/>
          <a:p>
            <a:pPr/>
            <a:r>
              <a:t>The Good Shepherd &amp; the Sheep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10:1-6</a:t>
            </a:r>
          </a:p>
          <a:p>
            <a:pPr/>
            <a:r>
              <a:t>The Good Shepherd &amp; the Hirelings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10:7-18</a:t>
            </a:r>
          </a:p>
          <a:p>
            <a:pPr/>
            <a:r>
              <a:t>The aftermath of the sermon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10:19-21</a:t>
            </a:r>
          </a:p>
          <a:p>
            <a:pPr/>
            <a:r>
              <a:t>Two key words - shepherd &amp; door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58275" y="1818481"/>
            <a:ext cx="3695767" cy="5875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eep Folds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Sheep Folds</a:t>
            </a:r>
          </a:p>
        </p:txBody>
      </p:sp>
      <p:sp>
        <p:nvSpPr>
          <p:cNvPr id="169" name="To protect sheep from wild animals &amp; robbers or wandering off…"/>
          <p:cNvSpPr txBox="1"/>
          <p:nvPr>
            <p:ph type="body" idx="1"/>
          </p:nvPr>
        </p:nvSpPr>
        <p:spPr>
          <a:xfrm>
            <a:off x="673100" y="2187798"/>
            <a:ext cx="11658600" cy="6851204"/>
          </a:xfrm>
          <a:prstGeom prst="rect">
            <a:avLst/>
          </a:prstGeom>
        </p:spPr>
        <p:txBody>
          <a:bodyPr/>
          <a:lstStyle/>
          <a:p>
            <a:pPr/>
            <a:r>
              <a:t>To protect sheep from wild animals &amp; robbers or wandering off</a:t>
            </a:r>
          </a:p>
          <a:p>
            <a:pPr/>
            <a:r>
              <a:t>A solid wall</a:t>
            </a:r>
          </a:p>
          <a:p>
            <a:pPr/>
            <a:r>
              <a:t>Long branches of thorns placed on top</a:t>
            </a:r>
          </a:p>
          <a:p>
            <a:pPr/>
            <a:r>
              <a:t>Deterred a wolf from                                                        surmounting the wall</a:t>
            </a:r>
          </a:p>
        </p:txBody>
      </p:sp>
      <p:sp>
        <p:nvSpPr>
          <p:cNvPr id="170" name="1  “Truly, truly, I say to you, he who does not enter by the door into the fold of the sheep, but climbs up some other way, he is a thief and a robber."/>
          <p:cNvSpPr txBox="1"/>
          <p:nvPr/>
        </p:nvSpPr>
        <p:spPr>
          <a:xfrm>
            <a:off x="795070" y="1104900"/>
            <a:ext cx="11658601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 </a:t>
            </a:r>
            <a:r>
              <a:t> “Truly, truly, I say to you, he who does not enter by the door into the fold of the sheep, but climbs up some other way, he is a thief and a robber.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1962" y="4888589"/>
            <a:ext cx="7835120" cy="46634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hief &amp; Robber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Thief &amp; Robber</a:t>
            </a:r>
          </a:p>
        </p:txBody>
      </p:sp>
      <p:sp>
        <p:nvSpPr>
          <p:cNvPr id="174" name="One with good purposes would enter by the door…"/>
          <p:cNvSpPr txBox="1"/>
          <p:nvPr>
            <p:ph type="body" idx="1"/>
          </p:nvPr>
        </p:nvSpPr>
        <p:spPr>
          <a:xfrm>
            <a:off x="673100" y="2187798"/>
            <a:ext cx="11658600" cy="6851204"/>
          </a:xfrm>
          <a:prstGeom prst="rect">
            <a:avLst/>
          </a:prstGeom>
        </p:spPr>
        <p:txBody>
          <a:bodyPr/>
          <a:lstStyle/>
          <a:p>
            <a:pPr marL="373380" indent="-373380" defTabSz="448055">
              <a:spcBef>
                <a:spcPts val="3300"/>
              </a:spcBef>
              <a:defRPr spc="54" sz="2744"/>
            </a:pPr>
            <a:r>
              <a:t>One with good purposes would enter by the door</a:t>
            </a:r>
          </a:p>
          <a:p>
            <a:pPr marL="373380" indent="-373380" defTabSz="448055">
              <a:spcBef>
                <a:spcPts val="3300"/>
              </a:spcBef>
              <a:defRPr spc="54" sz="2744"/>
            </a:pPr>
            <a:r>
              <a:t>Climbing over barrier - evil purposes</a:t>
            </a:r>
          </a:p>
          <a:p>
            <a:pPr marL="373380" indent="-373380" defTabSz="448055">
              <a:spcBef>
                <a:spcPts val="3300"/>
              </a:spcBef>
              <a:defRPr spc="54" sz="2744"/>
            </a:pPr>
            <a:r>
              <a:t>Stole the sheep - used deception &amp; violence</a:t>
            </a:r>
          </a:p>
          <a:p>
            <a:pPr marL="373380" indent="-373380" defTabSz="448055">
              <a:spcBef>
                <a:spcPts val="3300"/>
              </a:spcBef>
              <a:defRPr spc="54" sz="2744"/>
            </a:pPr>
            <a:r>
              <a:t>O.T. speaks of false shepherds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Ezek. 34:1-6;                                         Jer. 33:1-6; Zech. 11:4-11</a:t>
            </a:r>
            <a:endParaRPr b="1">
              <a:solidFill>
                <a:schemeClr val="accent5">
                  <a:satOff val="-8700"/>
                  <a:lumOff val="-21853"/>
                </a:schemeClr>
              </a:solidFill>
              <a:latin typeface="Times"/>
              <a:ea typeface="Times"/>
              <a:cs typeface="Times"/>
              <a:sym typeface="Times"/>
            </a:endParaRPr>
          </a:p>
          <a:p>
            <a:pPr marL="373380" indent="-373380" defTabSz="448055">
              <a:spcBef>
                <a:spcPts val="3300"/>
              </a:spcBef>
              <a:defRPr spc="54" sz="2744"/>
            </a:pPr>
            <a:r>
              <a:t>Jesus came the proper &amp; appointed way</a:t>
            </a:r>
          </a:p>
          <a:p>
            <a:pPr marL="373380" indent="-373380" defTabSz="448055">
              <a:spcBef>
                <a:spcPts val="3300"/>
              </a:spcBef>
              <a:defRPr spc="54" sz="2744"/>
            </a:pPr>
            <a:r>
              <a:t>Pharisees cast out the blindman - tried to gain                                   control by violence &amp; intimidation</a:t>
            </a:r>
          </a:p>
          <a:p>
            <a:pPr marL="373380" indent="-373380" defTabSz="448055">
              <a:spcBef>
                <a:spcPts val="3300"/>
              </a:spcBef>
              <a:defRPr spc="54" sz="2744"/>
            </a:pPr>
            <a:r>
              <a:t>Parable explains &amp; application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vv. 7-18</a:t>
            </a:r>
          </a:p>
        </p:txBody>
      </p:sp>
      <p:sp>
        <p:nvSpPr>
          <p:cNvPr id="175" name="1  “Truly, truly, I say to you, he who does not enter by the door into the fold of the sheep, but climbs up some other way, he is a thief and a robber."/>
          <p:cNvSpPr txBox="1"/>
          <p:nvPr/>
        </p:nvSpPr>
        <p:spPr>
          <a:xfrm>
            <a:off x="795070" y="1104900"/>
            <a:ext cx="11658601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1 </a:t>
            </a:r>
            <a:r>
              <a:t> “Truly, truly, I say to you, he who does not enter by the door into the fold of the sheep, but climbs up some other way, he is a thief and a robber.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1223"/>
          <a:stretch>
            <a:fillRect/>
          </a:stretch>
        </p:blipFill>
        <p:spPr>
          <a:xfrm>
            <a:off x="8780804" y="2937371"/>
            <a:ext cx="3900742" cy="44200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he Shepherd - The door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The Shepherd - The door</a:t>
            </a:r>
          </a:p>
        </p:txBody>
      </p:sp>
      <p:sp>
        <p:nvSpPr>
          <p:cNvPr id="179" name="Christ is the true Shepherd &amp; God’s way for man's redemption…"/>
          <p:cNvSpPr txBox="1"/>
          <p:nvPr>
            <p:ph type="body" idx="1"/>
          </p:nvPr>
        </p:nvSpPr>
        <p:spPr>
          <a:xfrm>
            <a:off x="673100" y="2697286"/>
            <a:ext cx="11658600" cy="6341716"/>
          </a:xfrm>
          <a:prstGeom prst="rect">
            <a:avLst/>
          </a:prstGeom>
        </p:spPr>
        <p:txBody>
          <a:bodyPr/>
          <a:lstStyle/>
          <a:p>
            <a:pPr/>
            <a:r>
              <a:t>Christ is the true Shepherd &amp; God’s way for man's redemption</a:t>
            </a:r>
          </a:p>
          <a:p>
            <a:pPr/>
            <a:r>
              <a:t>The promised good shepherd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Jer. 23:1-5</a:t>
            </a:r>
          </a:p>
          <a:p>
            <a:pPr/>
            <a:r>
              <a:t>Christ is the door &amp; shepherd</a:t>
            </a:r>
          </a:p>
          <a:p>
            <a:pPr/>
            <a:r>
              <a:t>the doorkeeper - part of imagery                                                               or God</a:t>
            </a:r>
          </a:p>
        </p:txBody>
      </p:sp>
      <p:sp>
        <p:nvSpPr>
          <p:cNvPr id="180" name="2  “But he who enters by the door is a shepherd of the sheep.…"/>
          <p:cNvSpPr txBox="1"/>
          <p:nvPr/>
        </p:nvSpPr>
        <p:spPr>
          <a:xfrm>
            <a:off x="795070" y="1041400"/>
            <a:ext cx="116586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2</a:t>
            </a:r>
            <a:r>
              <a:t>  “But he who enters by the door is a shepherd of the sheep.</a:t>
            </a:r>
          </a:p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3</a:t>
            </a:r>
            <a:r>
              <a:t>  “To him the doorkeeper opens, and the sheep hear his voice, and he calls his own sheep by name and leads them out.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3548" y="4179663"/>
            <a:ext cx="5784235" cy="45695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he Sheep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The Sheep</a:t>
            </a:r>
          </a:p>
        </p:txBody>
      </p:sp>
      <p:sp>
        <p:nvSpPr>
          <p:cNvPr id="184" name="Honest hearts, like the blindman, recognize His voice…"/>
          <p:cNvSpPr txBox="1"/>
          <p:nvPr>
            <p:ph type="body" sz="half" idx="1"/>
          </p:nvPr>
        </p:nvSpPr>
        <p:spPr>
          <a:xfrm>
            <a:off x="673100" y="2697286"/>
            <a:ext cx="11658600" cy="3602683"/>
          </a:xfrm>
          <a:prstGeom prst="rect">
            <a:avLst/>
          </a:prstGeom>
        </p:spPr>
        <p:txBody>
          <a:bodyPr/>
          <a:lstStyle/>
          <a:p>
            <a:pPr/>
            <a:r>
              <a:t>Honest hearts, like the blindman, recognize His voice</a:t>
            </a:r>
          </a:p>
          <a:p>
            <a:pPr/>
            <a:r>
              <a:t>Sheep know His voice &amp; habits - Christ’s word </a:t>
            </a:r>
          </a:p>
          <a:p>
            <a:pPr/>
            <a:r>
              <a:t>Shepherd know each sheep by name</a:t>
            </a:r>
          </a:p>
          <a:p>
            <a:pPr/>
            <a:r>
              <a:t>Cares for His sheep individually</a:t>
            </a:r>
          </a:p>
        </p:txBody>
      </p:sp>
      <p:sp>
        <p:nvSpPr>
          <p:cNvPr id="185" name="2  “But he who enters by the door is a shepherd of the sheep.…"/>
          <p:cNvSpPr txBox="1"/>
          <p:nvPr/>
        </p:nvSpPr>
        <p:spPr>
          <a:xfrm>
            <a:off x="795070" y="1041400"/>
            <a:ext cx="116586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2</a:t>
            </a:r>
            <a:r>
              <a:t>  “But he who enters by the door is a shepherd of the sheep.</a:t>
            </a:r>
          </a:p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3</a:t>
            </a:r>
            <a:r>
              <a:t>  “To him the doorkeeper opens, and the sheep hear his voice, and he calls his own sheep by name and leads them out.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0003" t="6948" r="10003" b="8691"/>
          <a:stretch>
            <a:fillRect/>
          </a:stretch>
        </p:blipFill>
        <p:spPr>
          <a:xfrm>
            <a:off x="8928546" y="3284339"/>
            <a:ext cx="3850198" cy="50704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187" name="Knows your name &amp; the hairs of your head                               Matt. 10:29-30 Are not two sparrows sold for a cent? And yet not one of them will fall to the ground apart from your Father. But the very hairs of your head are all numbered."/>
          <p:cNvSpPr txBox="1"/>
          <p:nvPr/>
        </p:nvSpPr>
        <p:spPr>
          <a:xfrm>
            <a:off x="673100" y="6380286"/>
            <a:ext cx="8232379" cy="2695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81000" indent="-381000" algn="l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pc="56" sz="2800"/>
            </a:pPr>
            <a:r>
              <a:t>Knows your name &amp; the hairs of your head                              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Matt. 10:29-30</a:t>
            </a:r>
            <a:r>
              <a:rPr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Are not two sparrows sold for a cent? And yet not one of them will fall to the ground apart from your Father. But the very hairs of your head are all numbered.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he Comradeship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The Comradeship</a:t>
            </a:r>
          </a:p>
        </p:txBody>
      </p:sp>
      <p:sp>
        <p:nvSpPr>
          <p:cNvPr id="190" name="The shepherd leads them to the best pastures…"/>
          <p:cNvSpPr txBox="1"/>
          <p:nvPr>
            <p:ph type="body" idx="1"/>
          </p:nvPr>
        </p:nvSpPr>
        <p:spPr>
          <a:xfrm>
            <a:off x="673100" y="2956842"/>
            <a:ext cx="11658600" cy="6082160"/>
          </a:xfrm>
          <a:prstGeom prst="rect">
            <a:avLst/>
          </a:prstGeom>
        </p:spPr>
        <p:txBody>
          <a:bodyPr/>
          <a:lstStyle/>
          <a:p>
            <a:pPr/>
            <a:r>
              <a:t>The shepherd leads them to the best pastures</a:t>
            </a:r>
          </a:p>
          <a:p>
            <a:pPr/>
            <a:r>
              <a:t>He will meet the dangers first</a:t>
            </a:r>
          </a:p>
          <a:p>
            <a:pPr/>
            <a:r>
              <a:t>Jesus leads us to heaven </a:t>
            </a:r>
          </a:p>
          <a:p>
            <a:pPr/>
            <a:r>
              <a:t>The sheep trustingly follow</a:t>
            </a:r>
          </a:p>
          <a:p>
            <a:pPr/>
            <a:r>
              <a:t>Know shepherd’s voice - trust &amp; obey</a:t>
            </a:r>
          </a:p>
          <a:p>
            <a:pPr/>
            <a:r>
              <a:t>Will not follow a stranger </a:t>
            </a:r>
          </a:p>
          <a:p>
            <a:pPr/>
            <a:r>
              <a:t>The voice of Jesus is revealed in the word, </a:t>
            </a:r>
            <a:r>
              <a:rPr b="1">
                <a:solidFill>
                  <a:schemeClr val="accent5">
                    <a:satOff val="-8700"/>
                    <a:lumOff val="-21853"/>
                  </a:schemeClr>
                </a:solidFill>
                <a:latin typeface="Times"/>
                <a:ea typeface="Times"/>
                <a:cs typeface="Times"/>
                <a:sym typeface="Times"/>
              </a:rPr>
              <a:t>Heb. 1:1-3; 2:1-4</a:t>
            </a:r>
          </a:p>
        </p:txBody>
      </p:sp>
      <p:sp>
        <p:nvSpPr>
          <p:cNvPr id="191" name="4  “When he puts forth all his own, he goes ahead of them, and the sheep follow him because they know his voice.…"/>
          <p:cNvSpPr txBox="1"/>
          <p:nvPr/>
        </p:nvSpPr>
        <p:spPr>
          <a:xfrm>
            <a:off x="795070" y="1041400"/>
            <a:ext cx="11658601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4</a:t>
            </a:r>
            <a:r>
              <a:t>  “When he puts forth all his own, he goes ahead of them, and the sheep follow him because they know his voice.</a:t>
            </a:r>
          </a:p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5</a:t>
            </a:r>
            <a:r>
              <a:t>  “A stranger they simply will not follow, but will flee from him, because they do not know the voice of strangers.”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5303" y="3564876"/>
            <a:ext cx="5326148" cy="3702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rue &amp; False Leaders"/>
          <p:cNvSpPr txBox="1"/>
          <p:nvPr>
            <p:ph type="title"/>
          </p:nvPr>
        </p:nvSpPr>
        <p:spPr>
          <a:xfrm>
            <a:off x="673100" y="292100"/>
            <a:ext cx="11658600" cy="8903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/>
            <a:r>
              <a:t>True &amp; False Leaders</a:t>
            </a:r>
          </a:p>
        </p:txBody>
      </p:sp>
      <p:sp>
        <p:nvSpPr>
          <p:cNvPr id="195" name="figure of speech - paroimia -                                                                           wayside saying, simile or allegory…"/>
          <p:cNvSpPr txBox="1"/>
          <p:nvPr>
            <p:ph type="body" idx="1"/>
          </p:nvPr>
        </p:nvSpPr>
        <p:spPr>
          <a:xfrm>
            <a:off x="508000" y="3692748"/>
            <a:ext cx="11658600" cy="585817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300"/>
              </a:spcBef>
            </a:pPr>
            <a:r>
              <a:rPr u="sng"/>
              <a:t>figure of speech</a:t>
            </a:r>
            <a:r>
              <a:t> -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paroimia</a:t>
            </a:r>
            <a:r>
              <a:t> -                                                                           wayside saying, simile or allegory</a:t>
            </a:r>
          </a:p>
          <a:p>
            <a:pPr>
              <a:spcBef>
                <a:spcPts val="2300"/>
              </a:spcBef>
            </a:pPr>
            <a:r>
              <a:t>Both the door &amp; the shepherd</a:t>
            </a:r>
          </a:p>
          <a:p>
            <a:pPr>
              <a:spcBef>
                <a:spcPts val="2300"/>
              </a:spcBef>
            </a:pPr>
            <a:r>
              <a:rPr u="sng"/>
              <a:t>The Door</a:t>
            </a:r>
            <a:r>
              <a:t>, only one - way of salvation</a:t>
            </a:r>
          </a:p>
          <a:p>
            <a:pPr>
              <a:spcBef>
                <a:spcPts val="2300"/>
              </a:spcBef>
            </a:pPr>
            <a:r>
              <a:t>Pharisees - false leadership, false teachers - led the nation astray by materialistic hopes, hypocrisy &amp; perversion of the Scripture</a:t>
            </a:r>
          </a:p>
          <a:p>
            <a:pPr>
              <a:spcBef>
                <a:spcPts val="2300"/>
              </a:spcBef>
            </a:pPr>
            <a:r>
              <a:t>false Christs - sought to lead the nation into fatal rebellions</a:t>
            </a:r>
          </a:p>
          <a:p>
            <a:pPr>
              <a:spcBef>
                <a:spcPts val="2300"/>
              </a:spcBef>
            </a:pPr>
            <a:r>
              <a:t>Christ’s authority - unique &amp; final &amp; supreme</a:t>
            </a:r>
          </a:p>
        </p:txBody>
      </p:sp>
      <p:sp>
        <p:nvSpPr>
          <p:cNvPr id="196" name="6  This figure of speech Jesus spoke to them, but they did not understand what those things were which He had been saying to them.…"/>
          <p:cNvSpPr txBox="1"/>
          <p:nvPr/>
        </p:nvSpPr>
        <p:spPr>
          <a:xfrm>
            <a:off x="458520" y="1016000"/>
            <a:ext cx="12243893" cy="269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6</a:t>
            </a:r>
            <a:r>
              <a:t>  This figure of speech Jesus spoke to them, but they did not understand what those things were which He had been saying to them.</a:t>
            </a:r>
          </a:p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7</a:t>
            </a:r>
            <a:r>
              <a:t>  So Jesus said to them again, “Truly, truly, I say to you, I am the door of the sheep.</a:t>
            </a:r>
          </a:p>
          <a:p>
            <a:pPr marL="373329" indent="-373329" algn="l">
              <a:defRPr b="1" sz="2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chemeClr val="accent5">
                    <a:satOff val="-8700"/>
                    <a:lumOff val="-21853"/>
                  </a:schemeClr>
                </a:solidFill>
              </a:rPr>
              <a:t>8</a:t>
            </a:r>
            <a:r>
              <a:t>  “All who came before Me are thieves and robbers, but the sheep did not hear them.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2258" y="3530600"/>
            <a:ext cx="5384800" cy="2692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2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2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