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787400" y="1511300"/>
            <a:ext cx="11430000" cy="3810000"/>
          </a:xfrm>
          <a:prstGeom prst="rect">
            <a:avLst/>
          </a:prstGeom>
        </p:spPr>
        <p:txBody>
          <a:bodyPr anchor="b"/>
          <a:lstStyle>
            <a:lvl1pPr>
              <a:defRPr>
                <a:solidFill>
                  <a:srgbClr val="276D6D"/>
                </a:solidFill>
              </a:defRPr>
            </a:lvl1pPr>
          </a:lstStyle>
          <a:p>
            <a:pPr/>
            <a:r>
              <a:t>Title Text</a:t>
            </a:r>
          </a:p>
        </p:txBody>
      </p:sp>
      <p:sp>
        <p:nvSpPr>
          <p:cNvPr id="12" name="Body Level One…"/>
          <p:cNvSpPr txBox="1"/>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i="1" sz="2800"/>
            </a:lvl1pPr>
          </a:lstStyle>
          <a:p>
            <a:pPr/>
            <a:r>
              <a:t>–Johnny Appleseed</a:t>
            </a:r>
          </a:p>
        </p:txBody>
      </p:sp>
      <p:sp>
        <p:nvSpPr>
          <p:cNvPr id="94" name="“Type a quote here.”"/>
          <p:cNvSpPr txBox="1"/>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2489200" y="889000"/>
            <a:ext cx="8051800" cy="60833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21" name="Title Text"/>
          <p:cNvSpPr txBox="1"/>
          <p:nvPr>
            <p:ph type="title"/>
          </p:nvPr>
        </p:nvSpPr>
        <p:spPr>
          <a:xfrm>
            <a:off x="787400" y="7188200"/>
            <a:ext cx="11430000" cy="1270000"/>
          </a:xfrm>
          <a:prstGeom prst="rect">
            <a:avLst/>
          </a:prstGeom>
        </p:spPr>
        <p:txBody>
          <a:bodyPr anchor="b"/>
          <a:lstStyle>
            <a:lvl1pPr>
              <a:defRPr>
                <a:solidFill>
                  <a:srgbClr val="276D6D"/>
                </a:solidFill>
              </a:defRPr>
            </a:lvl1pPr>
          </a:lstStyle>
          <a:p>
            <a:pPr/>
            <a:r>
              <a:t>Title Text</a:t>
            </a:r>
          </a:p>
        </p:txBody>
      </p:sp>
      <p:sp>
        <p:nvSpPr>
          <p:cNvPr id="22" name="Body Level One…"/>
          <p:cNvSpPr txBox="1"/>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787400" y="3657600"/>
            <a:ext cx="11430000" cy="24384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484788" y="1206500"/>
            <a:ext cx="5465912" cy="72771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39" name="Title Text"/>
          <p:cNvSpPr txBox="1"/>
          <p:nvPr>
            <p:ph type="title"/>
          </p:nvPr>
        </p:nvSpPr>
        <p:spPr>
          <a:xfrm>
            <a:off x="457200" y="1244600"/>
            <a:ext cx="5600700" cy="3467100"/>
          </a:xfrm>
          <a:prstGeom prst="rect">
            <a:avLst/>
          </a:prstGeom>
        </p:spPr>
        <p:txBody>
          <a:bodyPr anchor="b"/>
          <a:lstStyle/>
          <a:p>
            <a:pPr/>
            <a:r>
              <a:t>Title Text</a:t>
            </a:r>
          </a:p>
        </p:txBody>
      </p:sp>
      <p:sp>
        <p:nvSpPr>
          <p:cNvPr id="40" name="Body Level One…"/>
          <p:cNvSpPr txBox="1"/>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7556500" y="2933700"/>
            <a:ext cx="3987347" cy="5308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3 - Up">
    <p:spTree>
      <p:nvGrpSpPr>
        <p:cNvPr id="1" name=""/>
        <p:cNvGrpSpPr/>
        <p:nvPr/>
      </p:nvGrpSpPr>
      <p:grpSpPr>
        <a:xfrm>
          <a:off x="0" y="0"/>
          <a:ext cx="0" cy="0"/>
          <a:chOff x="0" y="0"/>
          <a:chExt cx="0" cy="0"/>
        </a:xfrm>
      </p:grpSpPr>
      <p:sp>
        <p:nvSpPr>
          <p:cNvPr id="83" name="Image"/>
          <p:cNvSpPr/>
          <p:nvPr>
            <p:ph type="pic" idx="13"/>
          </p:nvPr>
        </p:nvSpPr>
        <p:spPr>
          <a:xfrm>
            <a:off x="787400" y="685800"/>
            <a:ext cx="6184900" cy="8229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4" name="Image"/>
          <p:cNvSpPr/>
          <p:nvPr>
            <p:ph type="pic" sz="quarter" idx="14"/>
          </p:nvPr>
        </p:nvSpPr>
        <p:spPr>
          <a:xfrm>
            <a:off x="7645400" y="685800"/>
            <a:ext cx="4572000" cy="29845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5" name="Image"/>
          <p:cNvSpPr/>
          <p:nvPr>
            <p:ph type="pic" sz="quarter" idx="15"/>
          </p:nvPr>
        </p:nvSpPr>
        <p:spPr>
          <a:xfrm>
            <a:off x="7645400" y="4381500"/>
            <a:ext cx="4572000" cy="4546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 Id="rId4" Type="http://schemas.openxmlformats.org/officeDocument/2006/relationships/image" Target="../media/image4.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image" Target="../media/image8.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tif"/><Relationship Id="rId4"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tif"/><Relationship Id="rId4" Type="http://schemas.openxmlformats.org/officeDocument/2006/relationships/image" Target="../media/image14.t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5.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Relationship Id="rId3" Type="http://schemas.openxmlformats.org/officeDocument/2006/relationships/image" Target="../media/image17.tif"/></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Overcoming Discouragement &amp; Frustration"/>
          <p:cNvSpPr txBox="1"/>
          <p:nvPr>
            <p:ph type="ctrTitle"/>
          </p:nvPr>
        </p:nvSpPr>
        <p:spPr>
          <a:xfrm>
            <a:off x="787400" y="2705100"/>
            <a:ext cx="11430000" cy="3810000"/>
          </a:xfrm>
          <a:prstGeom prst="rect">
            <a:avLst/>
          </a:prstGeom>
        </p:spPr>
        <p:txBody>
          <a:bodyPr/>
          <a:lstStyle/>
          <a:p>
            <a:pPr/>
            <a:r>
              <a:t>Overcoming Discouragement &amp; Frustration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Discouragement because of loved one’s death"/>
          <p:cNvSpPr txBox="1"/>
          <p:nvPr>
            <p:ph type="title"/>
          </p:nvPr>
        </p:nvSpPr>
        <p:spPr>
          <a:xfrm>
            <a:off x="787400" y="254000"/>
            <a:ext cx="11430000" cy="1316286"/>
          </a:xfrm>
          <a:prstGeom prst="rect">
            <a:avLst/>
          </a:prstGeom>
        </p:spPr>
        <p:txBody>
          <a:bodyPr/>
          <a:lstStyle>
            <a:lvl1pPr defTabSz="461518">
              <a:defRPr sz="4582">
                <a:effectLst>
                  <a:outerShdw sx="100000" sy="100000" kx="0" ky="0" algn="b" rotWithShape="0" blurRad="50165" dist="10033" dir="5400000">
                    <a:srgbClr val="000000">
                      <a:alpha val="30000"/>
                    </a:srgbClr>
                  </a:outerShdw>
                </a:effectLst>
              </a:defRPr>
            </a:lvl1pPr>
          </a:lstStyle>
          <a:p>
            <a:pPr/>
            <a:r>
              <a:t>Discouragement because of loved one’s death</a:t>
            </a:r>
          </a:p>
        </p:txBody>
      </p:sp>
      <p:sp>
        <p:nvSpPr>
          <p:cNvPr id="148" name="Death is certain - we will all experience this loss…"/>
          <p:cNvSpPr txBox="1"/>
          <p:nvPr>
            <p:ph type="body" idx="1"/>
          </p:nvPr>
        </p:nvSpPr>
        <p:spPr>
          <a:xfrm>
            <a:off x="468213" y="1551533"/>
            <a:ext cx="9330631" cy="8149134"/>
          </a:xfrm>
          <a:prstGeom prst="rect">
            <a:avLst/>
          </a:prstGeom>
        </p:spPr>
        <p:txBody>
          <a:bodyPr anchor="t"/>
          <a:lstStyle/>
          <a:p>
            <a:pPr marL="349955" indent="-349955">
              <a:spcBef>
                <a:spcPts val="1700"/>
              </a:spcBef>
              <a:buBlip>
                <a:blip r:embed="rId2"/>
              </a:buBlip>
            </a:pPr>
            <a:r>
              <a:rPr sz="3200"/>
              <a:t>Death is certain - we will all experience this loss</a:t>
            </a:r>
            <a:endParaRPr sz="3200"/>
          </a:p>
          <a:p>
            <a:pPr lvl="1" marL="622300" indent="-228600">
              <a:spcBef>
                <a:spcPts val="1700"/>
              </a:spcBef>
              <a:buSzPct val="100000"/>
              <a:buChar char="-"/>
            </a:pPr>
            <a:r>
              <a:rPr sz="3200"/>
              <a:t>The Shunamite </a:t>
            </a:r>
            <a:r>
              <a:rPr b="1" sz="2800">
                <a:solidFill>
                  <a:schemeClr val="accent3">
                    <a:hueOff val="-216589"/>
                    <a:satOff val="-8555"/>
                    <a:lumOff val="-17601"/>
                  </a:schemeClr>
                </a:solidFill>
                <a:latin typeface="Times"/>
                <a:ea typeface="Times"/>
                <a:cs typeface="Times"/>
                <a:sym typeface="Times"/>
              </a:rPr>
              <a:t>2 Kgs. 4:20 </a:t>
            </a:r>
            <a:r>
              <a:rPr b="1" sz="2800">
                <a:solidFill>
                  <a:srgbClr val="000000"/>
                </a:solidFill>
                <a:latin typeface="Times"/>
                <a:ea typeface="Times"/>
                <a:cs typeface="Times"/>
                <a:sym typeface="Times"/>
              </a:rPr>
              <a:t>When he had taken him and brought him to his mother, he sat on her lap until noon, and then died.</a:t>
            </a:r>
            <a:endParaRPr b="1" sz="2800">
              <a:solidFill>
                <a:schemeClr val="accent3">
                  <a:hueOff val="-216589"/>
                  <a:satOff val="-8555"/>
                  <a:lumOff val="-17601"/>
                </a:schemeClr>
              </a:solidFill>
              <a:latin typeface="Times"/>
              <a:ea typeface="Times"/>
              <a:cs typeface="Times"/>
              <a:sym typeface="Times"/>
            </a:endParaRPr>
          </a:p>
          <a:p>
            <a:pPr lvl="1" marL="622300" indent="-228600">
              <a:spcBef>
                <a:spcPts val="1700"/>
              </a:spcBef>
              <a:buSzPct val="100000"/>
              <a:buChar char="-"/>
            </a:pPr>
            <a:r>
              <a:rPr sz="3200"/>
              <a:t>David </a:t>
            </a:r>
            <a:r>
              <a:rPr b="1" sz="2800">
                <a:solidFill>
                  <a:schemeClr val="accent3">
                    <a:hueOff val="-216589"/>
                    <a:satOff val="-8555"/>
                    <a:lumOff val="-17601"/>
                  </a:schemeClr>
                </a:solidFill>
                <a:latin typeface="Times"/>
                <a:ea typeface="Times"/>
                <a:cs typeface="Times"/>
                <a:sym typeface="Times"/>
              </a:rPr>
              <a:t>2 Sam. 12:18 </a:t>
            </a:r>
            <a:r>
              <a:rPr b="1" sz="2800">
                <a:solidFill>
                  <a:srgbClr val="000000"/>
                </a:solidFill>
                <a:latin typeface="Times"/>
                <a:ea typeface="Times"/>
                <a:cs typeface="Times"/>
                <a:sym typeface="Times"/>
              </a:rPr>
              <a:t>Then it happened on the seventh day that the child died. And the servants of David were afraid to tell him that the child was dead, for they said, “Behold, while the child was still alive, we spoke to him and he did not listen to our voice. How then can we tell him that the child is dead, since he might do himself harm!”</a:t>
            </a:r>
            <a:endParaRPr sz="3200"/>
          </a:p>
          <a:p>
            <a:pPr lvl="1" marL="622300" indent="-228600">
              <a:spcBef>
                <a:spcPts val="1700"/>
              </a:spcBef>
              <a:buSzPct val="100000"/>
              <a:buChar char="-"/>
            </a:pPr>
            <a:r>
              <a:rPr sz="3200"/>
              <a:t>Lazarus’ friends </a:t>
            </a:r>
            <a:r>
              <a:rPr b="1" sz="2800">
                <a:solidFill>
                  <a:schemeClr val="accent3">
                    <a:hueOff val="-216589"/>
                    <a:satOff val="-8555"/>
                    <a:lumOff val="-17601"/>
                  </a:schemeClr>
                </a:solidFill>
                <a:latin typeface="Times"/>
                <a:ea typeface="Times"/>
                <a:cs typeface="Times"/>
                <a:sym typeface="Times"/>
              </a:rPr>
              <a:t>Jn. 11:14 </a:t>
            </a:r>
            <a:r>
              <a:rPr b="1" sz="2800">
                <a:solidFill>
                  <a:srgbClr val="000000"/>
                </a:solidFill>
                <a:latin typeface="Times"/>
                <a:ea typeface="Times"/>
                <a:cs typeface="Times"/>
                <a:sym typeface="Times"/>
              </a:rPr>
              <a:t>So Jesus then said to them plainly, “Lazarus is dead,</a:t>
            </a:r>
          </a:p>
        </p:txBody>
      </p:sp>
      <p:pic>
        <p:nvPicPr>
          <p:cNvPr id="149" name="Image" descr="Image"/>
          <p:cNvPicPr>
            <a:picLocks noChangeAspect="1"/>
          </p:cNvPicPr>
          <p:nvPr/>
        </p:nvPicPr>
        <p:blipFill>
          <a:blip r:embed="rId3">
            <a:extLst/>
          </a:blip>
          <a:stretch>
            <a:fillRect/>
          </a:stretch>
        </p:blipFill>
        <p:spPr>
          <a:xfrm>
            <a:off x="9757717" y="4694485"/>
            <a:ext cx="2692401" cy="3022601"/>
          </a:xfrm>
          <a:prstGeom prst="rect">
            <a:avLst/>
          </a:prstGeom>
          <a:ln w="12700">
            <a:miter lim="400000"/>
          </a:ln>
        </p:spPr>
      </p:pic>
      <p:pic>
        <p:nvPicPr>
          <p:cNvPr id="150" name="Image" descr="Image"/>
          <p:cNvPicPr>
            <a:picLocks noChangeAspect="1"/>
          </p:cNvPicPr>
          <p:nvPr/>
        </p:nvPicPr>
        <p:blipFill>
          <a:blip r:embed="rId4">
            <a:extLst/>
          </a:blip>
          <a:stretch>
            <a:fillRect/>
          </a:stretch>
        </p:blipFill>
        <p:spPr>
          <a:xfrm>
            <a:off x="10146676" y="1621085"/>
            <a:ext cx="2316170" cy="3022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Remember The god of comfort"/>
          <p:cNvSpPr txBox="1"/>
          <p:nvPr>
            <p:ph type="title"/>
          </p:nvPr>
        </p:nvSpPr>
        <p:spPr>
          <a:xfrm>
            <a:off x="787400" y="254000"/>
            <a:ext cx="11430000" cy="1316286"/>
          </a:xfrm>
          <a:prstGeom prst="rect">
            <a:avLst/>
          </a:prstGeom>
        </p:spPr>
        <p:txBody>
          <a:bodyPr/>
          <a:lstStyle>
            <a:lvl1pPr>
              <a:defRPr sz="5800"/>
            </a:lvl1pPr>
          </a:lstStyle>
          <a:p>
            <a:pPr/>
            <a:r>
              <a:t>Remember The god of comfort</a:t>
            </a:r>
          </a:p>
        </p:txBody>
      </p:sp>
      <p:sp>
        <p:nvSpPr>
          <p:cNvPr id="153" name="2 Cor. 1:3-5 Blessed be the God and Father of our Lord Jesus Christ, the Father of mercies and God of all comfort, who comforts us in all our affliction so that we will be able to comfort those who are in any affliction with the comfort with which we ourselves are comforted by God. For just as the sufferings of Christ are ours in abundance, so also our comfort is abundant through Christ.…"/>
          <p:cNvSpPr txBox="1"/>
          <p:nvPr>
            <p:ph type="body" idx="1"/>
          </p:nvPr>
        </p:nvSpPr>
        <p:spPr>
          <a:xfrm>
            <a:off x="468213" y="1551533"/>
            <a:ext cx="12271574" cy="8149134"/>
          </a:xfrm>
          <a:prstGeom prst="rect">
            <a:avLst/>
          </a:prstGeom>
        </p:spPr>
        <p:txBody>
          <a:bodyPr anchor="t"/>
          <a:lstStyle/>
          <a:p>
            <a:pPr marL="393699" indent="-393699">
              <a:spcBef>
                <a:spcPts val="17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2 Cor. 1:3-5</a:t>
            </a:r>
            <a:r>
              <a:t> Blessed be the God and Father of our Lord Jesus Christ, </a:t>
            </a:r>
            <a:r>
              <a:rPr u="sng"/>
              <a:t>the Father of mercies and God of all comfort</a:t>
            </a:r>
            <a:r>
              <a:t>, who </a:t>
            </a:r>
            <a:r>
              <a:rPr u="sng"/>
              <a:t>comforts us in all our affliction</a:t>
            </a:r>
            <a:r>
              <a:t> so that we will be able to comfort those who are in any affliction with the comfort with which </a:t>
            </a:r>
            <a:r>
              <a:rPr u="sng"/>
              <a:t>we ourselves are comforted by God</a:t>
            </a:r>
            <a:r>
              <a:t>. For just as the sufferings of Christ are ours in abundance, so also our comfort is abundant through Christ.</a:t>
            </a:r>
          </a:p>
          <a:p>
            <a:pPr marL="393699" indent="-393699">
              <a:spcBef>
                <a:spcPts val="17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Ps. 147:3</a:t>
            </a:r>
            <a:r>
              <a:t> He heals the brokenhearted And binds up their wounds.</a:t>
            </a:r>
            <a:endParaRPr sz="3200"/>
          </a:p>
          <a:p>
            <a:pPr marL="393699" indent="-393699">
              <a:spcBef>
                <a:spcPts val="17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Isa. 66:13</a:t>
            </a:r>
            <a:r>
              <a:t> “As one whom his mother comforts, so I will comfort you;              And you will be comforted in Jerusalem.”</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Through what does God Comforts Us"/>
          <p:cNvSpPr txBox="1"/>
          <p:nvPr>
            <p:ph type="title"/>
          </p:nvPr>
        </p:nvSpPr>
        <p:spPr>
          <a:xfrm>
            <a:off x="787400" y="254000"/>
            <a:ext cx="11430000" cy="1316286"/>
          </a:xfrm>
          <a:prstGeom prst="rect">
            <a:avLst/>
          </a:prstGeom>
        </p:spPr>
        <p:txBody>
          <a:bodyPr/>
          <a:lstStyle>
            <a:lvl1pPr defTabSz="566674">
              <a:defRPr sz="5626">
                <a:effectLst>
                  <a:outerShdw sx="100000" sy="100000" kx="0" ky="0" algn="b" rotWithShape="0" blurRad="61595" dist="12319" dir="5400000">
                    <a:srgbClr val="000000">
                      <a:alpha val="30000"/>
                    </a:srgbClr>
                  </a:outerShdw>
                </a:effectLst>
              </a:defRPr>
            </a:lvl1pPr>
          </a:lstStyle>
          <a:p>
            <a:pPr/>
            <a:r>
              <a:t>Through what does God Comforts Us</a:t>
            </a:r>
          </a:p>
        </p:txBody>
      </p:sp>
      <p:sp>
        <p:nvSpPr>
          <p:cNvPr id="156" name="His word 1 Thess. 4:18 Therefore comfort one another with these words.…"/>
          <p:cNvSpPr txBox="1"/>
          <p:nvPr>
            <p:ph type="body" idx="1"/>
          </p:nvPr>
        </p:nvSpPr>
        <p:spPr>
          <a:xfrm>
            <a:off x="468213" y="1718220"/>
            <a:ext cx="12271574" cy="7485560"/>
          </a:xfrm>
          <a:prstGeom prst="rect">
            <a:avLst/>
          </a:prstGeom>
        </p:spPr>
        <p:txBody>
          <a:bodyPr anchor="t"/>
          <a:lstStyle/>
          <a:p>
            <a:pPr marL="349955" indent="-349955">
              <a:spcBef>
                <a:spcPts val="3300"/>
              </a:spcBef>
              <a:buBlip>
                <a:blip r:embed="rId2"/>
              </a:buBlip>
            </a:pPr>
            <a:r>
              <a:rPr b="1" sz="3200" u="sng"/>
              <a:t>His word</a:t>
            </a:r>
            <a:r>
              <a:rPr sz="3200"/>
              <a:t> </a:t>
            </a:r>
            <a:r>
              <a:rPr b="1" sz="2800">
                <a:solidFill>
                  <a:schemeClr val="accent3">
                    <a:hueOff val="-216589"/>
                    <a:satOff val="-8555"/>
                    <a:lumOff val="-17601"/>
                  </a:schemeClr>
                </a:solidFill>
                <a:latin typeface="Times"/>
                <a:ea typeface="Times"/>
                <a:cs typeface="Times"/>
                <a:sym typeface="Times"/>
              </a:rPr>
              <a:t>1 Thess. 4:18</a:t>
            </a:r>
            <a:r>
              <a:rPr b="1" sz="2800">
                <a:solidFill>
                  <a:srgbClr val="000000"/>
                </a:solidFill>
                <a:latin typeface="Times"/>
                <a:ea typeface="Times"/>
                <a:cs typeface="Times"/>
                <a:sym typeface="Times"/>
              </a:rPr>
              <a:t> Therefore comfort one another with these words.</a:t>
            </a:r>
            <a:endParaRPr b="1" sz="2800">
              <a:solidFill>
                <a:srgbClr val="000000"/>
              </a:solidFill>
              <a:latin typeface="Times"/>
              <a:ea typeface="Times"/>
              <a:cs typeface="Times"/>
              <a:sym typeface="Times"/>
            </a:endParaRPr>
          </a:p>
          <a:p>
            <a:pPr marL="349955" indent="-349955">
              <a:spcBef>
                <a:spcPts val="3300"/>
              </a:spcBef>
              <a:buBlip>
                <a:blip r:embed="rId2"/>
              </a:buBlip>
            </a:pPr>
            <a:r>
              <a:rPr b="1" sz="3200" u="sng"/>
              <a:t>His people</a:t>
            </a:r>
            <a:r>
              <a:rPr sz="3200"/>
              <a:t> </a:t>
            </a:r>
            <a:r>
              <a:rPr b="1" sz="2800">
                <a:solidFill>
                  <a:schemeClr val="accent3">
                    <a:hueOff val="-216589"/>
                    <a:satOff val="-8555"/>
                    <a:lumOff val="-17601"/>
                  </a:schemeClr>
                </a:solidFill>
                <a:latin typeface="Times"/>
                <a:ea typeface="Times"/>
                <a:cs typeface="Times"/>
                <a:sym typeface="Times"/>
              </a:rPr>
              <a:t>Rom. 12:15</a:t>
            </a:r>
            <a:r>
              <a:rPr b="1" sz="2800">
                <a:solidFill>
                  <a:srgbClr val="000000"/>
                </a:solidFill>
                <a:latin typeface="Times"/>
                <a:ea typeface="Times"/>
                <a:cs typeface="Times"/>
                <a:sym typeface="Times"/>
              </a:rPr>
              <a:t> Rejoice with those who rejoice, and weep with those who weep.</a:t>
            </a:r>
            <a:endParaRPr b="1" sz="2800">
              <a:solidFill>
                <a:srgbClr val="000000"/>
              </a:solidFill>
              <a:latin typeface="Times"/>
              <a:ea typeface="Times"/>
              <a:cs typeface="Times"/>
              <a:sym typeface="Times"/>
            </a:endParaRPr>
          </a:p>
          <a:p>
            <a:pPr marL="349955" indent="-349955">
              <a:spcBef>
                <a:spcPts val="3300"/>
              </a:spcBef>
              <a:buBlip>
                <a:blip r:embed="rId2"/>
              </a:buBlip>
            </a:pPr>
            <a:r>
              <a:rPr b="1" sz="3200" u="sng"/>
              <a:t>Prayer</a:t>
            </a:r>
            <a:r>
              <a:rPr sz="3200"/>
              <a:t> </a:t>
            </a:r>
            <a:r>
              <a:rPr b="1" sz="2800">
                <a:solidFill>
                  <a:schemeClr val="accent3">
                    <a:hueOff val="-216589"/>
                    <a:satOff val="-8555"/>
                    <a:lumOff val="-17601"/>
                  </a:schemeClr>
                </a:solidFill>
              </a:rPr>
              <a:t>1 Pet. 5:7</a:t>
            </a:r>
            <a:r>
              <a:rPr b="1" sz="2800">
                <a:solidFill>
                  <a:srgbClr val="000000"/>
                </a:solidFill>
              </a:rPr>
              <a:t> casting all your anxiety on Him, because He cares for you.</a:t>
            </a:r>
            <a:endParaRPr b="1" sz="2800">
              <a:solidFill>
                <a:srgbClr val="000000"/>
              </a:solidFill>
            </a:endParaRPr>
          </a:p>
          <a:p>
            <a:pPr marL="349955" indent="-349955">
              <a:spcBef>
                <a:spcPts val="3300"/>
              </a:spcBef>
              <a:buBlip>
                <a:blip r:embed="rId2"/>
              </a:buBlip>
            </a:pPr>
            <a:r>
              <a:rPr b="1" sz="3200" u="sng"/>
              <a:t>Hope of the resurrection</a:t>
            </a:r>
            <a:r>
              <a:rPr sz="3200"/>
              <a:t> </a:t>
            </a:r>
            <a:r>
              <a:rPr b="1" sz="2800">
                <a:solidFill>
                  <a:schemeClr val="accent3">
                    <a:hueOff val="-216589"/>
                    <a:satOff val="-8555"/>
                    <a:lumOff val="-17601"/>
                  </a:schemeClr>
                </a:solidFill>
                <a:latin typeface="Times"/>
                <a:ea typeface="Times"/>
                <a:cs typeface="Times"/>
                <a:sym typeface="Times"/>
              </a:rPr>
              <a:t>1 Thess. 4:13-18</a:t>
            </a:r>
            <a:endParaRPr b="1" sz="2800">
              <a:solidFill>
                <a:srgbClr val="000000"/>
              </a:solidFill>
            </a:endParaRPr>
          </a:p>
          <a:p>
            <a:pPr lvl="1" marL="788811" indent="-395111">
              <a:spcBef>
                <a:spcPts val="1700"/>
              </a:spcBef>
              <a:buSzPct val="100000"/>
              <a:buChar char="-"/>
            </a:pPr>
            <a:r>
              <a:rPr sz="3200"/>
              <a:t>Mary and Martha </a:t>
            </a:r>
            <a:r>
              <a:rPr b="1" sz="2800">
                <a:solidFill>
                  <a:schemeClr val="accent3">
                    <a:hueOff val="-216589"/>
                    <a:satOff val="-8555"/>
                    <a:lumOff val="-17601"/>
                  </a:schemeClr>
                </a:solidFill>
                <a:latin typeface="Times"/>
                <a:ea typeface="Times"/>
                <a:cs typeface="Times"/>
                <a:sym typeface="Times"/>
              </a:rPr>
              <a:t>Jn. 11:35</a:t>
            </a:r>
            <a:endParaRPr b="1" sz="2800">
              <a:solidFill>
                <a:schemeClr val="accent3">
                  <a:hueOff val="-216589"/>
                  <a:satOff val="-8555"/>
                  <a:lumOff val="-17601"/>
                </a:schemeClr>
              </a:solidFill>
              <a:latin typeface="Times"/>
              <a:ea typeface="Times"/>
              <a:cs typeface="Times"/>
              <a:sym typeface="Times"/>
            </a:endParaRPr>
          </a:p>
          <a:p>
            <a:pPr lvl="1" marL="788811" indent="-395111">
              <a:spcBef>
                <a:spcPts val="1700"/>
              </a:spcBef>
              <a:buSzPct val="100000"/>
              <a:buChar char="-"/>
            </a:pPr>
            <a:r>
              <a:rPr sz="3200"/>
              <a:t>Widow of Nain </a:t>
            </a:r>
            <a:r>
              <a:rPr b="1" sz="2800">
                <a:solidFill>
                  <a:schemeClr val="accent3">
                    <a:hueOff val="-216589"/>
                    <a:satOff val="-8555"/>
                    <a:lumOff val="-17601"/>
                  </a:schemeClr>
                </a:solidFill>
                <a:latin typeface="Times"/>
                <a:ea typeface="Times"/>
                <a:cs typeface="Times"/>
                <a:sym typeface="Times"/>
              </a:rPr>
              <a:t>Lk. 7:11-18</a:t>
            </a:r>
            <a:endParaRPr b="1" sz="2800">
              <a:solidFill>
                <a:schemeClr val="accent3">
                  <a:hueOff val="-216589"/>
                  <a:satOff val="-8555"/>
                  <a:lumOff val="-17601"/>
                </a:schemeClr>
              </a:solidFill>
              <a:latin typeface="Times"/>
              <a:ea typeface="Times"/>
              <a:cs typeface="Times"/>
              <a:sym typeface="Times"/>
            </a:endParaRPr>
          </a:p>
          <a:p>
            <a:pPr lvl="1" marL="788811" indent="-395111">
              <a:spcBef>
                <a:spcPts val="1700"/>
              </a:spcBef>
              <a:buSzPct val="100000"/>
              <a:buChar char="-"/>
            </a:pPr>
            <a:r>
              <a:rPr sz="3200"/>
              <a:t>Friends of Dorcas </a:t>
            </a:r>
            <a:r>
              <a:rPr b="1" sz="2800">
                <a:solidFill>
                  <a:schemeClr val="accent3">
                    <a:hueOff val="-216589"/>
                    <a:satOff val="-8555"/>
                    <a:lumOff val="-17601"/>
                  </a:schemeClr>
                </a:solidFill>
                <a:latin typeface="Times"/>
                <a:ea typeface="Times"/>
                <a:cs typeface="Times"/>
                <a:sym typeface="Times"/>
              </a:rPr>
              <a:t>Acts 9:36-43</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Discouragement because of material losses"/>
          <p:cNvSpPr txBox="1"/>
          <p:nvPr>
            <p:ph type="title"/>
          </p:nvPr>
        </p:nvSpPr>
        <p:spPr>
          <a:xfrm>
            <a:off x="787400" y="254000"/>
            <a:ext cx="11430000" cy="1316286"/>
          </a:xfrm>
          <a:prstGeom prst="rect">
            <a:avLst/>
          </a:prstGeom>
        </p:spPr>
        <p:txBody>
          <a:bodyPr/>
          <a:lstStyle>
            <a:lvl1pPr defTabSz="502412">
              <a:defRPr sz="4988">
                <a:effectLst>
                  <a:outerShdw sx="100000" sy="100000" kx="0" ky="0" algn="b" rotWithShape="0" blurRad="54610" dist="10922" dir="5400000">
                    <a:srgbClr val="000000">
                      <a:alpha val="30000"/>
                    </a:srgbClr>
                  </a:outerShdw>
                </a:effectLst>
              </a:defRPr>
            </a:lvl1pPr>
          </a:lstStyle>
          <a:p>
            <a:pPr/>
            <a:r>
              <a:t>Discouragement because of material losses</a:t>
            </a:r>
          </a:p>
        </p:txBody>
      </p:sp>
      <p:sp>
        <p:nvSpPr>
          <p:cNvPr id="159" name="All belong’s to God                                                                                    Job 1:21 He said, “Naked I came from my mother’s womb,     And naked I shall return there. The LORD gave and the LORD has taken away. Blessed be the name of the LORD.”…"/>
          <p:cNvSpPr txBox="1"/>
          <p:nvPr>
            <p:ph type="body" idx="1"/>
          </p:nvPr>
        </p:nvSpPr>
        <p:spPr>
          <a:xfrm>
            <a:off x="468213" y="1718220"/>
            <a:ext cx="12271574" cy="7485560"/>
          </a:xfrm>
          <a:prstGeom prst="rect">
            <a:avLst/>
          </a:prstGeom>
        </p:spPr>
        <p:txBody>
          <a:bodyPr anchor="t"/>
          <a:lstStyle/>
          <a:p>
            <a:pPr marL="349955" indent="-349955">
              <a:spcBef>
                <a:spcPts val="3300"/>
              </a:spcBef>
              <a:buBlip>
                <a:blip r:embed="rId2"/>
              </a:buBlip>
            </a:pPr>
            <a:r>
              <a:rPr b="1" sz="3200" u="sng"/>
              <a:t>All belong’s to God</a:t>
            </a:r>
            <a:r>
              <a:rPr sz="3200"/>
              <a:t>                                                                                    </a:t>
            </a:r>
            <a:r>
              <a:rPr b="1" sz="2800">
                <a:solidFill>
                  <a:schemeClr val="accent3">
                    <a:hueOff val="-216589"/>
                    <a:satOff val="-8555"/>
                    <a:lumOff val="-17601"/>
                  </a:schemeClr>
                </a:solidFill>
                <a:latin typeface="Times"/>
                <a:ea typeface="Times"/>
                <a:cs typeface="Times"/>
                <a:sym typeface="Times"/>
              </a:rPr>
              <a:t>Job 1:21</a:t>
            </a:r>
            <a:r>
              <a:rPr b="1" sz="2800">
                <a:solidFill>
                  <a:srgbClr val="000000"/>
                </a:solidFill>
                <a:latin typeface="Times"/>
                <a:ea typeface="Times"/>
                <a:cs typeface="Times"/>
                <a:sym typeface="Times"/>
              </a:rPr>
              <a:t> He said, “Naked I came from my mother’s womb, 				And naked I shall return there. The LORD gave and the LORD has taken away. Blessed be the name of the LORD.”</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Hag. 2:8</a:t>
            </a:r>
            <a:r>
              <a:rPr b="1" sz="2800">
                <a:solidFill>
                  <a:srgbClr val="000000"/>
                </a:solidFill>
                <a:latin typeface="Times"/>
                <a:ea typeface="Times"/>
                <a:cs typeface="Times"/>
                <a:sym typeface="Times"/>
              </a:rPr>
              <a:t> ‘The silver is Mine and the gold is Mine,’ declares the LORD of hosts.</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1 Tim. 6:7</a:t>
            </a:r>
            <a:r>
              <a:rPr b="1" sz="2800">
                <a:solidFill>
                  <a:srgbClr val="000000"/>
                </a:solidFill>
                <a:latin typeface="Times"/>
                <a:ea typeface="Times"/>
                <a:cs typeface="Times"/>
                <a:sym typeface="Times"/>
              </a:rPr>
              <a:t> For we have brought nothing into the world, so we cannot take anything out of it either.</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Discouragement because of material losses"/>
          <p:cNvSpPr txBox="1"/>
          <p:nvPr>
            <p:ph type="title"/>
          </p:nvPr>
        </p:nvSpPr>
        <p:spPr>
          <a:xfrm>
            <a:off x="787400" y="254000"/>
            <a:ext cx="11430000" cy="1316286"/>
          </a:xfrm>
          <a:prstGeom prst="rect">
            <a:avLst/>
          </a:prstGeom>
        </p:spPr>
        <p:txBody>
          <a:bodyPr/>
          <a:lstStyle>
            <a:lvl1pPr defTabSz="502412">
              <a:defRPr sz="4988">
                <a:effectLst>
                  <a:outerShdw sx="100000" sy="100000" kx="0" ky="0" algn="b" rotWithShape="0" blurRad="54610" dist="10922" dir="5400000">
                    <a:srgbClr val="000000">
                      <a:alpha val="30000"/>
                    </a:srgbClr>
                  </a:outerShdw>
                </a:effectLst>
              </a:defRPr>
            </a:lvl1pPr>
          </a:lstStyle>
          <a:p>
            <a:pPr/>
            <a:r>
              <a:t>Discouragement because of material losses</a:t>
            </a:r>
          </a:p>
        </p:txBody>
      </p:sp>
      <p:sp>
        <p:nvSpPr>
          <p:cNvPr id="162" name="God will still provide for our material needs                                                                                   Matt. 6:33 “But seek first His kingdom and His righteousness, and all these things will be added to you.…"/>
          <p:cNvSpPr txBox="1"/>
          <p:nvPr>
            <p:ph type="body" idx="1"/>
          </p:nvPr>
        </p:nvSpPr>
        <p:spPr>
          <a:xfrm>
            <a:off x="468213" y="1718220"/>
            <a:ext cx="11954670" cy="7485560"/>
          </a:xfrm>
          <a:prstGeom prst="rect">
            <a:avLst/>
          </a:prstGeom>
        </p:spPr>
        <p:txBody>
          <a:bodyPr anchor="t"/>
          <a:lstStyle/>
          <a:p>
            <a:pPr marL="349955" indent="-349955">
              <a:spcBef>
                <a:spcPts val="3300"/>
              </a:spcBef>
              <a:buBlip>
                <a:blip r:embed="rId2"/>
              </a:buBlip>
            </a:pPr>
            <a:r>
              <a:rPr b="1" sz="3200" u="sng"/>
              <a:t>God will still provide for our material needs</a:t>
            </a:r>
            <a:r>
              <a:rPr sz="3200"/>
              <a:t>                                                                                   </a:t>
            </a:r>
            <a:r>
              <a:rPr b="1" sz="2800">
                <a:solidFill>
                  <a:schemeClr val="accent3">
                    <a:hueOff val="-216589"/>
                    <a:satOff val="-8555"/>
                    <a:lumOff val="-17601"/>
                  </a:schemeClr>
                </a:solidFill>
                <a:latin typeface="Times"/>
                <a:ea typeface="Times"/>
                <a:cs typeface="Times"/>
                <a:sym typeface="Times"/>
              </a:rPr>
              <a:t>Matt. 6:33</a:t>
            </a:r>
            <a:r>
              <a:rPr b="1" sz="2800">
                <a:solidFill>
                  <a:srgbClr val="000000"/>
                </a:solidFill>
                <a:latin typeface="Times"/>
                <a:ea typeface="Times"/>
                <a:cs typeface="Times"/>
                <a:sym typeface="Times"/>
              </a:rPr>
              <a:t> “But seek first His kingdom and His righteousness, and all these things will be added to you.</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Heb. 13:5</a:t>
            </a:r>
            <a:r>
              <a:rPr b="1" sz="2800">
                <a:solidFill>
                  <a:srgbClr val="000000"/>
                </a:solidFill>
                <a:latin typeface="Times"/>
                <a:ea typeface="Times"/>
                <a:cs typeface="Times"/>
                <a:sym typeface="Times"/>
              </a:rPr>
              <a:t> Make sure that your character is free from the love of money, being content with what you have; for He Himself has said, “I WILL NEVER DESERT YOU, NOR WILL I EVER FORSAKE YOU,”</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Ps. 37:25</a:t>
            </a:r>
            <a:r>
              <a:rPr b="1" sz="2800">
                <a:solidFill>
                  <a:srgbClr val="000000"/>
                </a:solidFill>
                <a:latin typeface="Times"/>
                <a:ea typeface="Times"/>
                <a:cs typeface="Times"/>
                <a:sym typeface="Times"/>
              </a:rPr>
              <a:t> I have been young and now I am old,                                                      Yet I have not seen the righteous forsaken                                                                Or his descendants begging bread.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Discouragement because of a sense of insecurity"/>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Discouragement because of a sense of insecurity</a:t>
            </a:r>
          </a:p>
        </p:txBody>
      </p:sp>
      <p:sp>
        <p:nvSpPr>
          <p:cNvPr id="165" name="God promised to provide for our every need                                    Ps. 84:11 For the LORD God is a sun and shield; The LORD gives grace and glory; No good thing does He withhold from those who walk uprightly. Phil. 4:19 And my God will supply all your needs according to His riches in glory in Christ Jesus.…"/>
          <p:cNvSpPr txBox="1"/>
          <p:nvPr>
            <p:ph type="body" idx="1"/>
          </p:nvPr>
        </p:nvSpPr>
        <p:spPr>
          <a:xfrm>
            <a:off x="468213" y="1718220"/>
            <a:ext cx="11954670" cy="7485560"/>
          </a:xfrm>
          <a:prstGeom prst="rect">
            <a:avLst/>
          </a:prstGeom>
        </p:spPr>
        <p:txBody>
          <a:bodyPr anchor="t"/>
          <a:lstStyle/>
          <a:p>
            <a:pPr marL="349955" indent="-349955">
              <a:spcBef>
                <a:spcPts val="3300"/>
              </a:spcBef>
              <a:buBlip>
                <a:blip r:embed="rId2"/>
              </a:buBlip>
            </a:pPr>
            <a:r>
              <a:rPr b="1" sz="3200"/>
              <a:t>God promised to provide for our every need</a:t>
            </a:r>
            <a:r>
              <a:rPr b="1" sz="2800">
                <a:solidFill>
                  <a:srgbClr val="000000"/>
                </a:solidFill>
                <a:latin typeface="Times"/>
                <a:ea typeface="Times"/>
                <a:cs typeface="Times"/>
                <a:sym typeface="Times"/>
              </a:rPr>
              <a:t>                                    </a:t>
            </a:r>
            <a:r>
              <a:rPr b="1" sz="2800">
                <a:solidFill>
                  <a:schemeClr val="accent3">
                    <a:hueOff val="-216589"/>
                    <a:satOff val="-8555"/>
                    <a:lumOff val="-17601"/>
                  </a:schemeClr>
                </a:solidFill>
                <a:latin typeface="Times"/>
                <a:ea typeface="Times"/>
                <a:cs typeface="Times"/>
                <a:sym typeface="Times"/>
              </a:rPr>
              <a:t>Ps. 84:11 </a:t>
            </a:r>
            <a:r>
              <a:rPr b="1" sz="2800">
                <a:solidFill>
                  <a:srgbClr val="000000"/>
                </a:solidFill>
                <a:latin typeface="Times"/>
                <a:ea typeface="Times"/>
                <a:cs typeface="Times"/>
                <a:sym typeface="Times"/>
              </a:rPr>
              <a:t>For the LORD God is a sun and shield; The LORD gives grace and glory; No good thing does He withhold from those who walk uprightly.</a:t>
            </a:r>
            <a:r>
              <a:rPr b="1" sz="2800">
                <a:solidFill>
                  <a:schemeClr val="accent3">
                    <a:hueOff val="-216589"/>
                    <a:satOff val="-8555"/>
                    <a:lumOff val="-17601"/>
                  </a:schemeClr>
                </a:solidFill>
                <a:latin typeface="Times"/>
                <a:ea typeface="Times"/>
                <a:cs typeface="Times"/>
                <a:sym typeface="Times"/>
              </a:rPr>
              <a:t> Phil. 4:19 </a:t>
            </a:r>
            <a:r>
              <a:rPr b="1" sz="2800">
                <a:solidFill>
                  <a:srgbClr val="000000"/>
                </a:solidFill>
                <a:latin typeface="Times"/>
                <a:ea typeface="Times"/>
                <a:cs typeface="Times"/>
                <a:sym typeface="Times"/>
              </a:rPr>
              <a:t>And my God will supply all your needs according to His riches in glory in Christ Jesus.</a:t>
            </a:r>
            <a:r>
              <a:rPr sz="3200">
                <a:solidFill>
                  <a:srgbClr val="000000"/>
                </a:solidFill>
              </a:rPr>
              <a:t>     </a:t>
            </a:r>
            <a:r>
              <a:rPr sz="3200"/>
              <a:t>                                                                      </a:t>
            </a:r>
            <a:endParaRPr sz="3200"/>
          </a:p>
          <a:p>
            <a:pPr marL="349955" indent="-349955">
              <a:spcBef>
                <a:spcPts val="3300"/>
              </a:spcBef>
              <a:buBlip>
                <a:blip r:embed="rId2"/>
              </a:buBlip>
            </a:pPr>
            <a:r>
              <a:rPr b="1" sz="3200"/>
              <a:t>Provided for Elijah </a:t>
            </a:r>
            <a:r>
              <a:rPr b="1" sz="2800">
                <a:solidFill>
                  <a:schemeClr val="accent3">
                    <a:hueOff val="-216589"/>
                    <a:satOff val="-8555"/>
                    <a:lumOff val="-17601"/>
                  </a:schemeClr>
                </a:solidFill>
                <a:latin typeface="Times"/>
                <a:ea typeface="Times"/>
                <a:cs typeface="Times"/>
                <a:sym typeface="Times"/>
              </a:rPr>
              <a:t>1 Kgs. 17:1-7</a:t>
            </a:r>
            <a:endParaRPr b="1" sz="3200"/>
          </a:p>
          <a:p>
            <a:pPr marL="349955" indent="-349955">
              <a:spcBef>
                <a:spcPts val="3300"/>
              </a:spcBef>
              <a:buBlip>
                <a:blip r:embed="rId2"/>
              </a:buBlip>
            </a:pPr>
            <a:r>
              <a:rPr b="1" sz="3200"/>
              <a:t>Widow of Zarephath </a:t>
            </a:r>
            <a:r>
              <a:rPr b="1" sz="2800">
                <a:solidFill>
                  <a:schemeClr val="accent3">
                    <a:hueOff val="-216589"/>
                    <a:satOff val="-8555"/>
                    <a:lumOff val="-17601"/>
                  </a:schemeClr>
                </a:solidFill>
                <a:latin typeface="Times"/>
                <a:ea typeface="Times"/>
                <a:cs typeface="Times"/>
                <a:sym typeface="Times"/>
              </a:rPr>
              <a:t>1 Kgs. 17:8-16</a:t>
            </a:r>
          </a:p>
        </p:txBody>
      </p:sp>
      <p:pic>
        <p:nvPicPr>
          <p:cNvPr id="166" name="Image" descr="Image"/>
          <p:cNvPicPr>
            <a:picLocks noChangeAspect="1"/>
          </p:cNvPicPr>
          <p:nvPr/>
        </p:nvPicPr>
        <p:blipFill>
          <a:blip r:embed="rId3">
            <a:extLst/>
          </a:blip>
          <a:stretch>
            <a:fillRect/>
          </a:stretch>
        </p:blipFill>
        <p:spPr>
          <a:xfrm>
            <a:off x="7802016" y="3789652"/>
            <a:ext cx="4502151" cy="484536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Discouragement because of a sense of insecurity"/>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Discouragement because of a sense of insecurity</a:t>
            </a:r>
          </a:p>
        </p:txBody>
      </p:sp>
      <p:sp>
        <p:nvSpPr>
          <p:cNvPr id="169" name="Provided for Christ Matt. 4:11…"/>
          <p:cNvSpPr txBox="1"/>
          <p:nvPr>
            <p:ph type="body" idx="1"/>
          </p:nvPr>
        </p:nvSpPr>
        <p:spPr>
          <a:xfrm>
            <a:off x="468213" y="1718220"/>
            <a:ext cx="11954670" cy="7485560"/>
          </a:xfrm>
          <a:prstGeom prst="rect">
            <a:avLst/>
          </a:prstGeom>
        </p:spPr>
        <p:txBody>
          <a:bodyPr anchor="t"/>
          <a:lstStyle/>
          <a:p>
            <a:pPr marL="349955" indent="-349955">
              <a:spcBef>
                <a:spcPts val="10500"/>
              </a:spcBef>
              <a:buBlip>
                <a:blip r:embed="rId2"/>
              </a:buBlip>
            </a:pPr>
            <a:r>
              <a:rPr b="1" sz="3200"/>
              <a:t>Provided for Christ </a:t>
            </a:r>
            <a:r>
              <a:rPr b="1" sz="2800">
                <a:solidFill>
                  <a:schemeClr val="accent3">
                    <a:hueOff val="-216589"/>
                    <a:satOff val="-8555"/>
                    <a:lumOff val="-17601"/>
                  </a:schemeClr>
                </a:solidFill>
                <a:latin typeface="Times"/>
                <a:ea typeface="Times"/>
                <a:cs typeface="Times"/>
                <a:sym typeface="Times"/>
              </a:rPr>
              <a:t>Matt. 4:11</a:t>
            </a:r>
            <a:endParaRPr b="1" sz="3200"/>
          </a:p>
          <a:p>
            <a:pPr marL="349955" indent="-349955">
              <a:spcBef>
                <a:spcPts val="10500"/>
              </a:spcBef>
              <a:buBlip>
                <a:blip r:embed="rId2"/>
              </a:buBlip>
            </a:pPr>
            <a:r>
              <a:rPr b="1" sz="3200"/>
              <a:t>The multitude </a:t>
            </a:r>
            <a:r>
              <a:rPr b="1" sz="2800">
                <a:solidFill>
                  <a:schemeClr val="accent3">
                    <a:hueOff val="-216589"/>
                    <a:satOff val="-8555"/>
                    <a:lumOff val="-17601"/>
                  </a:schemeClr>
                </a:solidFill>
                <a:latin typeface="Times"/>
                <a:ea typeface="Times"/>
                <a:cs typeface="Times"/>
                <a:sym typeface="Times"/>
              </a:rPr>
              <a:t>Matt. 14:21; Jn. 6:1-14</a:t>
            </a:r>
            <a:endParaRPr b="1" sz="3200"/>
          </a:p>
          <a:p>
            <a:pPr marL="349955" indent="-349955">
              <a:spcBef>
                <a:spcPts val="10500"/>
              </a:spcBef>
              <a:buBlip>
                <a:blip r:embed="rId2"/>
              </a:buBlip>
            </a:pPr>
            <a:r>
              <a:rPr b="1" sz="3200"/>
              <a:t>The twelve </a:t>
            </a:r>
            <a:r>
              <a:rPr b="1" sz="2800">
                <a:solidFill>
                  <a:schemeClr val="accent3">
                    <a:hueOff val="-216589"/>
                    <a:satOff val="-8555"/>
                    <a:lumOff val="-17601"/>
                  </a:schemeClr>
                </a:solidFill>
                <a:latin typeface="Times"/>
                <a:ea typeface="Times"/>
                <a:cs typeface="Times"/>
                <a:sym typeface="Times"/>
              </a:rPr>
              <a:t>Matt. 10:9, 10</a:t>
            </a:r>
            <a:r>
              <a:rPr b="1" sz="3200"/>
              <a:t>                                                                                       The seventy </a:t>
            </a:r>
            <a:r>
              <a:rPr b="1" sz="2800">
                <a:solidFill>
                  <a:schemeClr val="accent3">
                    <a:hueOff val="-216589"/>
                    <a:satOff val="-8555"/>
                    <a:lumOff val="-17601"/>
                  </a:schemeClr>
                </a:solidFill>
                <a:latin typeface="Times"/>
                <a:ea typeface="Times"/>
                <a:cs typeface="Times"/>
                <a:sym typeface="Times"/>
              </a:rPr>
              <a:t>Lk. 10:4, 7</a:t>
            </a:r>
            <a:r>
              <a:rPr b="1" sz="3200"/>
              <a:t> </a:t>
            </a:r>
          </a:p>
        </p:txBody>
      </p:sp>
      <p:pic>
        <p:nvPicPr>
          <p:cNvPr id="170" name="Image" descr="Image"/>
          <p:cNvPicPr>
            <a:picLocks noChangeAspect="1"/>
          </p:cNvPicPr>
          <p:nvPr/>
        </p:nvPicPr>
        <p:blipFill>
          <a:blip r:embed="rId3">
            <a:extLst/>
          </a:blip>
          <a:stretch>
            <a:fillRect/>
          </a:stretch>
        </p:blipFill>
        <p:spPr>
          <a:xfrm>
            <a:off x="4891385" y="6483548"/>
            <a:ext cx="4318082" cy="2657282"/>
          </a:xfrm>
          <a:prstGeom prst="rect">
            <a:avLst/>
          </a:prstGeom>
          <a:ln w="12700">
            <a:miter lim="400000"/>
          </a:ln>
        </p:spPr>
      </p:pic>
      <p:pic>
        <p:nvPicPr>
          <p:cNvPr id="171" name="Image" descr="Image"/>
          <p:cNvPicPr>
            <a:picLocks noChangeAspect="1"/>
          </p:cNvPicPr>
          <p:nvPr/>
        </p:nvPicPr>
        <p:blipFill>
          <a:blip r:embed="rId4">
            <a:extLst/>
          </a:blip>
          <a:stretch>
            <a:fillRect/>
          </a:stretch>
        </p:blipFill>
        <p:spPr>
          <a:xfrm>
            <a:off x="9196817" y="3776953"/>
            <a:ext cx="3654171" cy="2823027"/>
          </a:xfrm>
          <a:prstGeom prst="rect">
            <a:avLst/>
          </a:prstGeom>
          <a:ln w="12700">
            <a:miter lim="400000"/>
          </a:ln>
        </p:spPr>
      </p:pic>
      <p:pic>
        <p:nvPicPr>
          <p:cNvPr id="172" name="Image" descr="Image"/>
          <p:cNvPicPr>
            <a:picLocks noChangeAspect="1"/>
          </p:cNvPicPr>
          <p:nvPr/>
        </p:nvPicPr>
        <p:blipFill>
          <a:blip r:embed="rId5">
            <a:extLst/>
          </a:blip>
          <a:stretch>
            <a:fillRect/>
          </a:stretch>
        </p:blipFill>
        <p:spPr>
          <a:xfrm>
            <a:off x="8392219" y="1597669"/>
            <a:ext cx="2940309" cy="220239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Discouragement because of a sense of insecurity"/>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Discouragement because of a sense of insecurity</a:t>
            </a:r>
          </a:p>
        </p:txBody>
      </p:sp>
      <p:sp>
        <p:nvSpPr>
          <p:cNvPr id="175" name="Israel while in the wilderness Ps. 78:23-29…"/>
          <p:cNvSpPr txBox="1"/>
          <p:nvPr>
            <p:ph type="body" idx="1"/>
          </p:nvPr>
        </p:nvSpPr>
        <p:spPr>
          <a:xfrm>
            <a:off x="525065" y="1578520"/>
            <a:ext cx="11954670" cy="7485560"/>
          </a:xfrm>
          <a:prstGeom prst="rect">
            <a:avLst/>
          </a:prstGeom>
        </p:spPr>
        <p:txBody>
          <a:bodyPr anchor="t"/>
          <a:lstStyle/>
          <a:p>
            <a:pPr marL="349955" indent="-349955">
              <a:spcBef>
                <a:spcPts val="0"/>
              </a:spcBef>
              <a:buBlip>
                <a:blip r:embed="rId2"/>
              </a:buBlip>
            </a:pPr>
            <a:r>
              <a:rPr b="1" sz="3200"/>
              <a:t>Israel while in the wilderness </a:t>
            </a:r>
            <a:r>
              <a:rPr b="1" sz="2800">
                <a:solidFill>
                  <a:schemeClr val="accent3">
                    <a:hueOff val="-216589"/>
                    <a:satOff val="-8555"/>
                    <a:lumOff val="-17601"/>
                  </a:schemeClr>
                </a:solidFill>
                <a:latin typeface="Times"/>
                <a:ea typeface="Times"/>
                <a:cs typeface="Times"/>
                <a:sym typeface="Times"/>
              </a:rPr>
              <a:t>Ps. 78:23-29</a:t>
            </a:r>
            <a:endParaRPr b="1" sz="2800">
              <a:solidFill>
                <a:schemeClr val="accent3">
                  <a:hueOff val="-216589"/>
                  <a:satOff val="-8555"/>
                  <a:lumOff val="-17601"/>
                </a:schemeClr>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23  </a:t>
            </a:r>
            <a:r>
              <a:rPr b="1" sz="2800">
                <a:solidFill>
                  <a:srgbClr val="000000"/>
                </a:solidFill>
                <a:latin typeface="Times"/>
                <a:ea typeface="Times"/>
                <a:cs typeface="Times"/>
                <a:sym typeface="Times"/>
              </a:rPr>
              <a:t>Yet He commanded the clouds above And opened the doors of heaven;</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24  </a:t>
            </a:r>
            <a:r>
              <a:rPr b="1" sz="2800">
                <a:solidFill>
                  <a:srgbClr val="000000"/>
                </a:solidFill>
                <a:latin typeface="Times"/>
                <a:ea typeface="Times"/>
                <a:cs typeface="Times"/>
                <a:sym typeface="Times"/>
              </a:rPr>
              <a:t>He rained down manna upon them to eat                                                     And gave them food from heaven.</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25  </a:t>
            </a:r>
            <a:r>
              <a:rPr b="1" sz="2800">
                <a:solidFill>
                  <a:srgbClr val="000000"/>
                </a:solidFill>
                <a:latin typeface="Times"/>
                <a:ea typeface="Times"/>
                <a:cs typeface="Times"/>
                <a:sym typeface="Times"/>
              </a:rPr>
              <a:t>Man did eat the bread of angels; He sent them food in abundance.</a:t>
            </a:r>
            <a:endParaRPr b="1" sz="2800">
              <a:solidFill>
                <a:schemeClr val="accent3">
                  <a:hueOff val="-216589"/>
                  <a:satOff val="-8555"/>
                  <a:lumOff val="-17601"/>
                </a:schemeClr>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26  </a:t>
            </a:r>
            <a:r>
              <a:rPr b="1" sz="2800">
                <a:solidFill>
                  <a:srgbClr val="000000"/>
                </a:solidFill>
                <a:latin typeface="Times"/>
                <a:ea typeface="Times"/>
                <a:cs typeface="Times"/>
                <a:sym typeface="Times"/>
              </a:rPr>
              <a:t>He caused the east wind to blow in the heavens                                        And by His power He directed the south wind.</a:t>
            </a:r>
            <a:endParaRPr b="1" sz="2800">
              <a:solidFill>
                <a:schemeClr val="accent3">
                  <a:hueOff val="-216589"/>
                  <a:satOff val="-8555"/>
                  <a:lumOff val="-17601"/>
                </a:schemeClr>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27  </a:t>
            </a:r>
            <a:r>
              <a:rPr b="1" sz="2800">
                <a:solidFill>
                  <a:srgbClr val="000000"/>
                </a:solidFill>
                <a:latin typeface="Times"/>
                <a:ea typeface="Times"/>
                <a:cs typeface="Times"/>
                <a:sym typeface="Times"/>
              </a:rPr>
              <a:t>When He rained meat upon them like the dust,                                       Even winged fowl like the sand of the seas,</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28  </a:t>
            </a:r>
            <a:r>
              <a:rPr b="1" sz="2800">
                <a:solidFill>
                  <a:srgbClr val="000000"/>
                </a:solidFill>
                <a:latin typeface="Times"/>
                <a:ea typeface="Times"/>
                <a:cs typeface="Times"/>
                <a:sym typeface="Times"/>
              </a:rPr>
              <a:t>Then He let them fall in the midst of their camp,                                       Round about their dwellings.</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29  </a:t>
            </a:r>
            <a:r>
              <a:rPr b="1" sz="2800">
                <a:solidFill>
                  <a:srgbClr val="000000"/>
                </a:solidFill>
                <a:latin typeface="Times"/>
                <a:ea typeface="Times"/>
                <a:cs typeface="Times"/>
                <a:sym typeface="Times"/>
              </a:rPr>
              <a:t>So they ate and were well filled, And their desire He gave to them.</a:t>
            </a:r>
            <a:endParaRPr b="1" sz="2800">
              <a:solidFill>
                <a:schemeClr val="accent3">
                  <a:hueOff val="-216589"/>
                  <a:satOff val="-8555"/>
                  <a:lumOff val="-17601"/>
                </a:schemeClr>
              </a:solidFill>
              <a:latin typeface="Times"/>
              <a:ea typeface="Times"/>
              <a:cs typeface="Times"/>
              <a:sym typeface="Times"/>
            </a:endParaRPr>
          </a:p>
          <a:p>
            <a:pPr marL="306211" indent="-306211">
              <a:spcBef>
                <a:spcPts val="3000"/>
              </a:spcBef>
              <a:buBlip>
                <a:blip r:embed="rId2"/>
              </a:buBlip>
            </a:pPr>
            <a:r>
              <a:rPr b="1" sz="2800">
                <a:solidFill>
                  <a:schemeClr val="accent3">
                    <a:hueOff val="-216589"/>
                    <a:satOff val="-8555"/>
                    <a:lumOff val="-17601"/>
                  </a:schemeClr>
                </a:solidFill>
                <a:latin typeface="Times"/>
                <a:ea typeface="Times"/>
                <a:cs typeface="Times"/>
                <a:sym typeface="Times"/>
              </a:rPr>
              <a:t>Neh. 9:21 </a:t>
            </a:r>
            <a:r>
              <a:rPr b="1" sz="2800">
                <a:solidFill>
                  <a:srgbClr val="000000"/>
                </a:solidFill>
                <a:latin typeface="Times"/>
                <a:ea typeface="Times"/>
                <a:cs typeface="Times"/>
                <a:sym typeface="Times"/>
              </a:rPr>
              <a:t>Indeed, forty years You provided for them in the wilderness and they were not in want; Their clothes did not wear out, nor did their feet swell.</a:t>
            </a:r>
            <a:r>
              <a:rPr b="1" sz="3200"/>
              <a:t>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Discouragement - friends turning on you"/>
          <p:cNvSpPr txBox="1"/>
          <p:nvPr>
            <p:ph type="title"/>
          </p:nvPr>
        </p:nvSpPr>
        <p:spPr>
          <a:xfrm>
            <a:off x="787400" y="254000"/>
            <a:ext cx="11430000" cy="1316286"/>
          </a:xfrm>
          <a:prstGeom prst="rect">
            <a:avLst/>
          </a:prstGeom>
        </p:spPr>
        <p:txBody>
          <a:bodyPr/>
          <a:lstStyle>
            <a:lvl1pPr defTabSz="525779">
              <a:defRPr sz="5219">
                <a:effectLst>
                  <a:outerShdw sx="100000" sy="100000" kx="0" ky="0" algn="b" rotWithShape="0" blurRad="57150" dist="11430" dir="5400000">
                    <a:srgbClr val="000000">
                      <a:alpha val="30000"/>
                    </a:srgbClr>
                  </a:outerShdw>
                </a:effectLst>
              </a:defRPr>
            </a:lvl1pPr>
          </a:lstStyle>
          <a:p>
            <a:pPr/>
            <a:r>
              <a:t>Discouragement - friends turning on you</a:t>
            </a:r>
          </a:p>
        </p:txBody>
      </p:sp>
      <p:sp>
        <p:nvSpPr>
          <p:cNvPr id="178" name="Christ's friend lifted Ps. 41:9 Even my close friend in whom I trusted, Who ate my bread, Has lifted up his heel against me.…"/>
          <p:cNvSpPr txBox="1"/>
          <p:nvPr>
            <p:ph type="body" idx="1"/>
          </p:nvPr>
        </p:nvSpPr>
        <p:spPr>
          <a:xfrm>
            <a:off x="468213" y="1718220"/>
            <a:ext cx="11954670" cy="7485560"/>
          </a:xfrm>
          <a:prstGeom prst="rect">
            <a:avLst/>
          </a:prstGeom>
        </p:spPr>
        <p:txBody>
          <a:bodyPr anchor="t"/>
          <a:lstStyle/>
          <a:p>
            <a:pPr marL="349955" indent="-349955">
              <a:spcBef>
                <a:spcPts val="4400"/>
              </a:spcBef>
              <a:buBlip>
                <a:blip r:embed="rId2"/>
              </a:buBlip>
            </a:pPr>
            <a:r>
              <a:rPr b="1" sz="3200"/>
              <a:t>Christ's friend lifted </a:t>
            </a:r>
            <a:r>
              <a:rPr b="1" sz="2800">
                <a:solidFill>
                  <a:schemeClr val="accent3">
                    <a:hueOff val="-216589"/>
                    <a:satOff val="-8555"/>
                    <a:lumOff val="-17601"/>
                  </a:schemeClr>
                </a:solidFill>
                <a:latin typeface="Times"/>
                <a:ea typeface="Times"/>
                <a:cs typeface="Times"/>
                <a:sym typeface="Times"/>
              </a:rPr>
              <a:t>Ps. 41:9</a:t>
            </a:r>
            <a:r>
              <a:rPr b="1" sz="2800">
                <a:solidFill>
                  <a:srgbClr val="000000"/>
                </a:solidFill>
                <a:latin typeface="Times"/>
                <a:ea typeface="Times"/>
                <a:cs typeface="Times"/>
                <a:sym typeface="Times"/>
              </a:rPr>
              <a:t> Even my close friend in whom I trusted, Who ate my bread, Has lifted up his heel against me.</a:t>
            </a:r>
            <a:r>
              <a:rPr b="1" sz="3200"/>
              <a:t> </a:t>
            </a:r>
            <a:endParaRPr b="1" sz="3200"/>
          </a:p>
          <a:p>
            <a:pPr marL="349955" indent="-349955">
              <a:spcBef>
                <a:spcPts val="4400"/>
              </a:spcBef>
              <a:buBlip>
                <a:blip r:embed="rId2"/>
              </a:buBlip>
            </a:pPr>
            <a:r>
              <a:rPr b="1" sz="3200"/>
              <a:t>Demas forsook Paul </a:t>
            </a:r>
            <a:r>
              <a:rPr b="1" sz="2800">
                <a:solidFill>
                  <a:schemeClr val="accent3">
                    <a:hueOff val="-216589"/>
                    <a:satOff val="-8555"/>
                    <a:lumOff val="-17601"/>
                  </a:schemeClr>
                </a:solidFill>
                <a:latin typeface="Times"/>
                <a:ea typeface="Times"/>
                <a:cs typeface="Times"/>
                <a:sym typeface="Times"/>
              </a:rPr>
              <a:t>2 Tim. 4:10 </a:t>
            </a:r>
            <a:r>
              <a:rPr b="1" sz="2800">
                <a:solidFill>
                  <a:srgbClr val="000000"/>
                </a:solidFill>
                <a:latin typeface="Times"/>
                <a:ea typeface="Times"/>
                <a:cs typeface="Times"/>
                <a:sym typeface="Times"/>
              </a:rPr>
              <a:t>for Demas, having loved this present world, has deserted me and gone to Thessalonica; 				</a:t>
            </a:r>
            <a:endParaRPr b="1" sz="3200"/>
          </a:p>
          <a:p>
            <a:pPr marL="349955" indent="-349955">
              <a:spcBef>
                <a:spcPts val="4400"/>
              </a:spcBef>
              <a:buBlip>
                <a:blip r:embed="rId2"/>
              </a:buBlip>
            </a:pPr>
            <a:r>
              <a:rPr b="1" sz="3200"/>
              <a:t>Remember Christ </a:t>
            </a:r>
            <a:r>
              <a:rPr b="1" sz="2800">
                <a:solidFill>
                  <a:schemeClr val="accent3">
                    <a:hueOff val="-216589"/>
                    <a:satOff val="-8555"/>
                    <a:lumOff val="-17601"/>
                  </a:schemeClr>
                </a:solidFill>
                <a:latin typeface="Times"/>
                <a:ea typeface="Times"/>
                <a:cs typeface="Times"/>
                <a:sym typeface="Times"/>
              </a:rPr>
              <a:t>Prov. 18:24 </a:t>
            </a:r>
            <a:r>
              <a:rPr b="1" sz="2800">
                <a:solidFill>
                  <a:srgbClr val="000000"/>
                </a:solidFill>
                <a:latin typeface="Times"/>
                <a:ea typeface="Times"/>
                <a:cs typeface="Times"/>
                <a:sym typeface="Times"/>
              </a:rPr>
              <a:t>A man of too many friends comes to ruin, But there is </a:t>
            </a:r>
            <a:r>
              <a:rPr b="1" sz="2800" u="sng">
                <a:solidFill>
                  <a:srgbClr val="000000"/>
                </a:solidFill>
                <a:latin typeface="Times"/>
                <a:ea typeface="Times"/>
                <a:cs typeface="Times"/>
                <a:sym typeface="Times"/>
              </a:rPr>
              <a:t>a friend who sticks closer than a brother</a:t>
            </a:r>
            <a:r>
              <a:rPr b="1" sz="2800">
                <a:solidFill>
                  <a:srgbClr val="000000"/>
                </a:solidFill>
                <a:latin typeface="Times"/>
                <a:ea typeface="Times"/>
                <a:cs typeface="Times"/>
                <a:sym typeface="Times"/>
              </a:rPr>
              <a:t>.</a:t>
            </a:r>
            <a:endParaRPr b="1" sz="2800">
              <a:solidFill>
                <a:schemeClr val="accent3">
                  <a:hueOff val="-216589"/>
                  <a:satOff val="-8555"/>
                  <a:lumOff val="-17601"/>
                </a:schemeClr>
              </a:solidFill>
              <a:latin typeface="Times"/>
              <a:ea typeface="Times"/>
              <a:cs typeface="Times"/>
              <a:sym typeface="Times"/>
            </a:endParaRPr>
          </a:p>
          <a:p>
            <a:pPr marL="349955" indent="-349955">
              <a:spcBef>
                <a:spcPts val="4400"/>
              </a:spcBef>
              <a:buBlip>
                <a:blip r:embed="rId2"/>
              </a:buBlip>
            </a:pPr>
            <a:r>
              <a:rPr b="1" sz="3200"/>
              <a:t>Count your friends who have not turned on you</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Discouragement - blighted hopes &amp; dreams"/>
          <p:cNvSpPr txBox="1"/>
          <p:nvPr>
            <p:ph type="title"/>
          </p:nvPr>
        </p:nvSpPr>
        <p:spPr>
          <a:xfrm>
            <a:off x="787400" y="254000"/>
            <a:ext cx="11430000" cy="1316286"/>
          </a:xfrm>
          <a:prstGeom prst="rect">
            <a:avLst/>
          </a:prstGeom>
        </p:spPr>
        <p:txBody>
          <a:bodyPr/>
          <a:lstStyle>
            <a:lvl1pPr defTabSz="496570">
              <a:defRPr sz="4930">
                <a:effectLst>
                  <a:outerShdw sx="100000" sy="100000" kx="0" ky="0" algn="b" rotWithShape="0" blurRad="53975" dist="10795" dir="5400000">
                    <a:srgbClr val="000000">
                      <a:alpha val="30000"/>
                    </a:srgbClr>
                  </a:outerShdw>
                </a:effectLst>
              </a:defRPr>
            </a:lvl1pPr>
          </a:lstStyle>
          <a:p>
            <a:pPr/>
            <a:r>
              <a:t>Discouragement - blighted hopes &amp; dreams</a:t>
            </a:r>
          </a:p>
        </p:txBody>
      </p:sp>
      <p:sp>
        <p:nvSpPr>
          <p:cNvPr id="181" name="Business failed, lost job, college education eluded you.…"/>
          <p:cNvSpPr txBox="1"/>
          <p:nvPr>
            <p:ph type="body" idx="1"/>
          </p:nvPr>
        </p:nvSpPr>
        <p:spPr>
          <a:xfrm>
            <a:off x="468213" y="1718220"/>
            <a:ext cx="11954670" cy="7485560"/>
          </a:xfrm>
          <a:prstGeom prst="rect">
            <a:avLst/>
          </a:prstGeom>
        </p:spPr>
        <p:txBody>
          <a:bodyPr anchor="t"/>
          <a:lstStyle/>
          <a:p>
            <a:pPr>
              <a:spcBef>
                <a:spcPts val="4400"/>
              </a:spcBef>
              <a:buBlip>
                <a:blip r:embed="rId2"/>
              </a:buBlip>
            </a:pPr>
            <a:r>
              <a:rPr b="1"/>
              <a:t>B</a:t>
            </a:r>
            <a:r>
              <a:rPr b="1" sz="3200"/>
              <a:t>usiness failed, lost job, college education eluded you. </a:t>
            </a:r>
            <a:endParaRPr b="1" sz="3200"/>
          </a:p>
          <a:p>
            <a:pPr marL="349955" indent="-349955">
              <a:spcBef>
                <a:spcPts val="4400"/>
              </a:spcBef>
              <a:buBlip>
                <a:blip r:embed="rId2"/>
              </a:buBlip>
            </a:pPr>
            <a:r>
              <a:rPr b="1" sz="3200"/>
              <a:t>Despondency &amp; despair setting in. </a:t>
            </a:r>
            <a:endParaRPr b="1" sz="3200"/>
          </a:p>
          <a:p>
            <a:pPr marL="349955" indent="-349955">
              <a:spcBef>
                <a:spcPts val="4400"/>
              </a:spcBef>
              <a:buBlip>
                <a:blip r:embed="rId2"/>
              </a:buBlip>
            </a:pPr>
            <a:r>
              <a:rPr b="1" sz="3200"/>
              <a:t>Can turn disappointments into His appointments </a:t>
            </a:r>
            <a:endParaRPr b="1" sz="3200"/>
          </a:p>
          <a:p>
            <a:pPr marL="349955" indent="-349955">
              <a:spcBef>
                <a:spcPts val="4400"/>
              </a:spcBef>
              <a:buBlip>
                <a:blip r:embed="rId2"/>
              </a:buBlip>
            </a:pPr>
            <a:r>
              <a:rPr b="1" sz="3200"/>
              <a:t>Paul not allowed to go into Bithynia, but establishment the cause of Christ in European</a:t>
            </a:r>
            <a:r>
              <a:rPr b="1" sz="3200">
                <a:solidFill>
                  <a:schemeClr val="accent3">
                    <a:hueOff val="-216589"/>
                    <a:satOff val="-8555"/>
                    <a:lumOff val="-17601"/>
                  </a:schemeClr>
                </a:solidFill>
                <a:latin typeface="Times"/>
                <a:ea typeface="Times"/>
                <a:cs typeface="Times"/>
                <a:sym typeface="Times"/>
              </a:rPr>
              <a:t> Acts 16:7-40</a:t>
            </a:r>
            <a:r>
              <a:rPr b="1" sz="3200"/>
              <a:t>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Common Heart Problem"/>
          <p:cNvSpPr txBox="1"/>
          <p:nvPr>
            <p:ph type="title"/>
          </p:nvPr>
        </p:nvSpPr>
        <p:spPr>
          <a:xfrm>
            <a:off x="787400" y="254000"/>
            <a:ext cx="11430000" cy="1316286"/>
          </a:xfrm>
          <a:prstGeom prst="rect">
            <a:avLst/>
          </a:prstGeom>
        </p:spPr>
        <p:txBody>
          <a:bodyPr/>
          <a:lstStyle>
            <a:lvl1pPr>
              <a:defRPr sz="6000"/>
            </a:lvl1pPr>
          </a:lstStyle>
          <a:p>
            <a:pPr/>
            <a:r>
              <a:t>Common Heart Problem</a:t>
            </a:r>
          </a:p>
        </p:txBody>
      </p:sp>
      <p:sp>
        <p:nvSpPr>
          <p:cNvPr id="122" name="The best people get discouraged &amp; frustrated - get the blues…"/>
          <p:cNvSpPr txBox="1"/>
          <p:nvPr>
            <p:ph type="body" idx="1"/>
          </p:nvPr>
        </p:nvSpPr>
        <p:spPr>
          <a:xfrm>
            <a:off x="787400" y="1814909"/>
            <a:ext cx="11430000" cy="6668691"/>
          </a:xfrm>
          <a:prstGeom prst="rect">
            <a:avLst/>
          </a:prstGeom>
        </p:spPr>
        <p:txBody>
          <a:bodyPr anchor="t"/>
          <a:lstStyle/>
          <a:p>
            <a:pPr marL="393700" indent="-393700">
              <a:buBlip>
                <a:blip r:embed="rId2"/>
              </a:buBlip>
              <a:defRPr sz="3000"/>
            </a:pPr>
            <a:r>
              <a:t>The best people get discouraged &amp; frustrated - get the blues</a:t>
            </a:r>
          </a:p>
          <a:p>
            <a:pPr marL="393700" indent="-393700">
              <a:buBlip>
                <a:blip r:embed="rId2"/>
              </a:buBlip>
              <a:defRPr sz="3000"/>
            </a:pPr>
            <a:r>
              <a:t>Finest Bible characters - Elders, preachers, teachers, parents - everybody</a:t>
            </a:r>
          </a:p>
          <a:p>
            <a:pPr marL="393700" indent="-393700">
              <a:buBlip>
                <a:blip r:embed="rId2"/>
              </a:buBlip>
              <a:defRPr sz="3000"/>
            </a:pPr>
            <a:r>
              <a:t>Life cannot be lived exclusively on an incline. </a:t>
            </a:r>
          </a:p>
          <a:p>
            <a:pPr marL="393700" indent="-393700">
              <a:buBlip>
                <a:blip r:embed="rId2"/>
              </a:buBlip>
              <a:defRPr sz="3000"/>
            </a:pPr>
            <a:r>
              <a:t>The problem: getting into a valley &amp; not getting out -leads to depression </a:t>
            </a:r>
          </a:p>
          <a:p>
            <a:pPr marL="328083" indent="-328083">
              <a:buBlip>
                <a:blip r:embed="rId2"/>
              </a:buBlip>
            </a:pPr>
            <a:r>
              <a:rPr sz="3000"/>
              <a:t>God says “Take courage” </a:t>
            </a:r>
            <a:r>
              <a:rPr b="1" sz="2800">
                <a:solidFill>
                  <a:schemeClr val="accent3">
                    <a:hueOff val="-616588"/>
                    <a:satOff val="-15819"/>
                    <a:lumOff val="-29181"/>
                  </a:schemeClr>
                </a:solidFill>
                <a:latin typeface="Times"/>
                <a:ea typeface="Times"/>
                <a:cs typeface="Times"/>
                <a:sym typeface="Times"/>
              </a:rPr>
              <a:t>Matt. 14:27; Mk. 6:50; Jn. 16:33; Acts 23:11; Matt. 9:22; Lk. 8:48; Mk. 10:49</a:t>
            </a:r>
            <a:endParaRPr sz="3200"/>
          </a:p>
          <a:p>
            <a:pPr marL="349955" indent="-349955">
              <a:buBlip>
                <a:blip r:embed="rId2"/>
              </a:buBlip>
            </a:pPr>
            <a:r>
              <a:rPr sz="3200"/>
              <a:t>Keep up your courage </a:t>
            </a:r>
            <a:r>
              <a:rPr b="1" sz="2800">
                <a:solidFill>
                  <a:schemeClr val="accent3">
                    <a:hueOff val="-616588"/>
                    <a:satOff val="-15819"/>
                    <a:lumOff val="-29181"/>
                  </a:schemeClr>
                </a:solidFill>
                <a:latin typeface="Times"/>
                <a:ea typeface="Times"/>
                <a:cs typeface="Times"/>
                <a:sym typeface="Times"/>
              </a:rPr>
              <a:t>Acts 27:22-25, 36</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Discouragement - handicaps"/>
          <p:cNvSpPr txBox="1"/>
          <p:nvPr>
            <p:ph type="title"/>
          </p:nvPr>
        </p:nvSpPr>
        <p:spPr>
          <a:xfrm>
            <a:off x="787400" y="254000"/>
            <a:ext cx="11430000" cy="1316286"/>
          </a:xfrm>
          <a:prstGeom prst="rect">
            <a:avLst/>
          </a:prstGeom>
        </p:spPr>
        <p:txBody>
          <a:bodyPr/>
          <a:lstStyle>
            <a:lvl1pPr>
              <a:defRPr sz="5800"/>
            </a:lvl1pPr>
          </a:lstStyle>
          <a:p>
            <a:pPr/>
            <a:r>
              <a:t>Discouragement - handicaps</a:t>
            </a:r>
          </a:p>
        </p:txBody>
      </p:sp>
      <p:sp>
        <p:nvSpPr>
          <p:cNvPr id="184" name="Handicaps need not handicap…"/>
          <p:cNvSpPr txBox="1"/>
          <p:nvPr>
            <p:ph type="body" idx="1"/>
          </p:nvPr>
        </p:nvSpPr>
        <p:spPr>
          <a:xfrm>
            <a:off x="468213" y="1718220"/>
            <a:ext cx="11954670" cy="7485560"/>
          </a:xfrm>
          <a:prstGeom prst="rect">
            <a:avLst/>
          </a:prstGeom>
        </p:spPr>
        <p:txBody>
          <a:bodyPr anchor="t"/>
          <a:lstStyle/>
          <a:p>
            <a:pPr marL="366140" indent="-366140" defTabSz="543305">
              <a:spcBef>
                <a:spcPts val="4000"/>
              </a:spcBef>
              <a:buBlip>
                <a:blip r:embed="rId2"/>
              </a:buBlip>
              <a:defRPr sz="3348"/>
            </a:pPr>
            <a:r>
              <a:rPr b="1"/>
              <a:t>Handicaps need not handicap </a:t>
            </a:r>
            <a:endParaRPr b="1"/>
          </a:p>
          <a:p>
            <a:pPr marL="366140" indent="-366140" defTabSz="543305">
              <a:spcBef>
                <a:spcPts val="4000"/>
              </a:spcBef>
              <a:buBlip>
                <a:blip r:embed="rId2"/>
              </a:buBlip>
              <a:defRPr sz="3348"/>
            </a:pPr>
            <a:r>
              <a:rPr b="1"/>
              <a:t>Paul &amp; Zacchaeus had handicaps</a:t>
            </a:r>
            <a:r>
              <a:rPr b="1">
                <a:solidFill>
                  <a:schemeClr val="accent3">
                    <a:hueOff val="-216589"/>
                    <a:satOff val="-8555"/>
                    <a:lumOff val="-17601"/>
                  </a:schemeClr>
                </a:solidFill>
                <a:latin typeface="Times"/>
                <a:ea typeface="Times"/>
                <a:cs typeface="Times"/>
                <a:sym typeface="Times"/>
              </a:rPr>
              <a:t> 2 Cor. 12:7-10; Lk. 19:1-9</a:t>
            </a:r>
            <a:r>
              <a:rPr b="1"/>
              <a:t> </a:t>
            </a:r>
            <a:endParaRPr b="1"/>
          </a:p>
          <a:p>
            <a:pPr marL="366140" indent="-366140" defTabSz="543305">
              <a:spcBef>
                <a:spcPts val="4000"/>
              </a:spcBef>
              <a:buBlip>
                <a:blip r:embed="rId2"/>
              </a:buBlip>
              <a:defRPr sz="3348"/>
            </a:pPr>
            <a:r>
              <a:rPr b="1"/>
              <a:t>Helen Keller - blind, deaf &amp; dumb - did not let these infirmities handicap her </a:t>
            </a:r>
            <a:endParaRPr b="1"/>
          </a:p>
          <a:p>
            <a:pPr marL="366140" indent="-366140" defTabSz="543305">
              <a:spcBef>
                <a:spcPts val="4000"/>
              </a:spcBef>
              <a:buBlip>
                <a:blip r:embed="rId2"/>
              </a:buBlip>
              <a:defRPr sz="3348"/>
            </a:pPr>
            <a:r>
              <a:rPr b="1"/>
              <a:t>Caesar had epilepsy </a:t>
            </a:r>
            <a:endParaRPr b="1"/>
          </a:p>
          <a:p>
            <a:pPr marL="366140" indent="-366140" defTabSz="543305">
              <a:spcBef>
                <a:spcPts val="4000"/>
              </a:spcBef>
              <a:buBlip>
                <a:blip r:embed="rId2"/>
              </a:buBlip>
              <a:defRPr sz="3348"/>
            </a:pPr>
            <a:r>
              <a:rPr b="1"/>
              <a:t>Beethoven became deaf </a:t>
            </a:r>
            <a:endParaRPr b="1"/>
          </a:p>
          <a:p>
            <a:pPr marL="366140" indent="-366140" defTabSz="543305">
              <a:spcBef>
                <a:spcPts val="4000"/>
              </a:spcBef>
              <a:buBlip>
                <a:blip r:embed="rId2"/>
              </a:buBlip>
              <a:defRPr sz="3348"/>
            </a:pPr>
            <a:r>
              <a:rPr b="1"/>
              <a:t>R. L. Stevenson had tuberculosis </a:t>
            </a:r>
            <a:endParaRPr b="1"/>
          </a:p>
          <a:p>
            <a:pPr marL="366140" indent="-366140" defTabSz="543305">
              <a:spcBef>
                <a:spcPts val="4000"/>
              </a:spcBef>
              <a:buBlip>
                <a:blip r:embed="rId2"/>
              </a:buBlip>
              <a:defRPr sz="3348"/>
            </a:pPr>
            <a:r>
              <a:rPr b="1"/>
              <a:t>Still made their mark on the world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Overcoming Discouragement &amp; Frustration"/>
          <p:cNvSpPr txBox="1"/>
          <p:nvPr>
            <p:ph type="ctrTitle"/>
          </p:nvPr>
        </p:nvSpPr>
        <p:spPr>
          <a:xfrm>
            <a:off x="787400" y="2705100"/>
            <a:ext cx="11430000" cy="3810000"/>
          </a:xfrm>
          <a:prstGeom prst="rect">
            <a:avLst/>
          </a:prstGeom>
        </p:spPr>
        <p:txBody>
          <a:bodyPr/>
          <a:lstStyle/>
          <a:p>
            <a:pPr/>
            <a:r>
              <a:t>Overcoming Discouragement &amp; Frustration</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Get up &amp; out &amp; do something for someone else"/>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Get up &amp; out &amp; do something for someone else</a:t>
            </a:r>
          </a:p>
        </p:txBody>
      </p:sp>
      <p:sp>
        <p:nvSpPr>
          <p:cNvPr id="189" name="Elijah  1 Kgs. 19:4, 15-21…"/>
          <p:cNvSpPr txBox="1"/>
          <p:nvPr>
            <p:ph type="body" idx="1"/>
          </p:nvPr>
        </p:nvSpPr>
        <p:spPr>
          <a:xfrm>
            <a:off x="468213" y="1718220"/>
            <a:ext cx="11954670" cy="7485560"/>
          </a:xfrm>
          <a:prstGeom prst="rect">
            <a:avLst/>
          </a:prstGeom>
        </p:spPr>
        <p:txBody>
          <a:bodyPr anchor="t"/>
          <a:lstStyle/>
          <a:p>
            <a:pPr>
              <a:spcBef>
                <a:spcPts val="4400"/>
              </a:spcBef>
              <a:buBlip>
                <a:blip r:embed="rId2"/>
              </a:buBlip>
            </a:pPr>
            <a:r>
              <a:rPr b="1"/>
              <a:t>Elijah</a:t>
            </a:r>
            <a:r>
              <a:rPr b="1">
                <a:solidFill>
                  <a:schemeClr val="accent3">
                    <a:hueOff val="-216589"/>
                    <a:satOff val="-8555"/>
                    <a:lumOff val="-17601"/>
                  </a:schemeClr>
                </a:solidFill>
                <a:latin typeface="Times"/>
                <a:ea typeface="Times"/>
                <a:cs typeface="Times"/>
                <a:sym typeface="Times"/>
              </a:rPr>
              <a:t>  1 Kgs. 19:4, 15-21</a:t>
            </a:r>
            <a:r>
              <a:rPr b="1"/>
              <a:t> </a:t>
            </a:r>
            <a:endParaRPr b="1"/>
          </a:p>
          <a:p>
            <a:pPr lvl="1" marL="622300" indent="-228600">
              <a:spcBef>
                <a:spcPts val="1900"/>
              </a:spcBef>
              <a:buClr>
                <a:srgbClr val="5E5E5E"/>
              </a:buClr>
              <a:buSzPct val="100000"/>
              <a:buChar char="-"/>
              <a:defRPr sz="3200"/>
            </a:pPr>
            <a:r>
              <a:t>Most discouragements are in an overactive mind &amp; an under-active body. </a:t>
            </a:r>
          </a:p>
          <a:p>
            <a:pPr lvl="1" marL="622300" indent="-228600">
              <a:spcBef>
                <a:spcPts val="1900"/>
              </a:spcBef>
              <a:buClr>
                <a:srgbClr val="5E5E5E"/>
              </a:buClr>
              <a:buSzPct val="100000"/>
              <a:buChar char="-"/>
              <a:defRPr sz="3200"/>
            </a:pPr>
            <a:r>
              <a:t>The ten rules for getting rid of the blues</a:t>
            </a:r>
          </a:p>
          <a:p>
            <a:pPr lvl="1" marL="596900" indent="-203200">
              <a:spcBef>
                <a:spcPts val="1900"/>
              </a:spcBef>
              <a:buClr>
                <a:srgbClr val="5E5E5E"/>
              </a:buClr>
              <a:buSzPct val="100000"/>
              <a:buChar char="-"/>
            </a:pPr>
            <a:r>
              <a:rPr sz="3200"/>
              <a:t>Go out &amp; do something for someone else - &amp; repeat it 10x.</a:t>
            </a:r>
            <a:r>
              <a:t> </a:t>
            </a:r>
            <a:endParaRPr b="1"/>
          </a:p>
          <a:p>
            <a:pPr marL="306211" indent="-306211">
              <a:spcBef>
                <a:spcPts val="4400"/>
              </a:spcBef>
              <a:buBlip>
                <a:blip r:embed="rId2"/>
              </a:buBlip>
            </a:pPr>
            <a:r>
              <a:rPr b="1" sz="2800">
                <a:solidFill>
                  <a:schemeClr val="accent3">
                    <a:hueOff val="-216589"/>
                    <a:satOff val="-8555"/>
                    <a:lumOff val="-17601"/>
                  </a:schemeClr>
                </a:solidFill>
                <a:latin typeface="Times"/>
                <a:ea typeface="Times"/>
                <a:cs typeface="Times"/>
                <a:sym typeface="Times"/>
              </a:rPr>
              <a:t>Matt. 10:39</a:t>
            </a:r>
            <a:r>
              <a:rPr b="1" sz="2800">
                <a:latin typeface="Times"/>
                <a:ea typeface="Times"/>
                <a:cs typeface="Times"/>
                <a:sym typeface="Times"/>
              </a:rPr>
              <a:t> He who has found his life will lose it, and he who has lost his life for My sake will find it.</a:t>
            </a:r>
            <a:r>
              <a:rPr b="1"/>
              <a:t> </a:t>
            </a:r>
            <a:endParaRPr b="1"/>
          </a:p>
          <a:p>
            <a:pPr lvl="1" marL="609600" indent="-228600">
              <a:spcBef>
                <a:spcPts val="700"/>
              </a:spcBef>
              <a:buSzPct val="100000"/>
              <a:buChar char="-"/>
              <a:defRPr sz="3200"/>
            </a:pPr>
            <a:r>
              <a:t>Dig someone else out of his troubles &amp; you will make a hole to bury your own.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things are always as bright as the promises of God"/>
          <p:cNvSpPr txBox="1"/>
          <p:nvPr>
            <p:ph type="title"/>
          </p:nvPr>
        </p:nvSpPr>
        <p:spPr>
          <a:xfrm>
            <a:off x="787400" y="254000"/>
            <a:ext cx="11430000" cy="1316286"/>
          </a:xfrm>
          <a:prstGeom prst="rect">
            <a:avLst/>
          </a:prstGeom>
        </p:spPr>
        <p:txBody>
          <a:bodyPr/>
          <a:lstStyle>
            <a:lvl1pPr defTabSz="426466">
              <a:defRPr sz="4234">
                <a:effectLst>
                  <a:outerShdw sx="100000" sy="100000" kx="0" ky="0" algn="b" rotWithShape="0" blurRad="46355" dist="9271" dir="5400000">
                    <a:srgbClr val="000000">
                      <a:alpha val="30000"/>
                    </a:srgbClr>
                  </a:outerShdw>
                </a:effectLst>
              </a:defRPr>
            </a:lvl1pPr>
          </a:lstStyle>
          <a:p>
            <a:pPr/>
            <a:r>
              <a:t>things are always as bright as the promises of God</a:t>
            </a:r>
          </a:p>
        </p:txBody>
      </p:sp>
      <p:sp>
        <p:nvSpPr>
          <p:cNvPr id="192" name="Trust God &amp; His promises…"/>
          <p:cNvSpPr txBox="1"/>
          <p:nvPr>
            <p:ph type="body" idx="1"/>
          </p:nvPr>
        </p:nvSpPr>
        <p:spPr>
          <a:xfrm>
            <a:off x="468213" y="1718220"/>
            <a:ext cx="11954670" cy="7485560"/>
          </a:xfrm>
          <a:prstGeom prst="rect">
            <a:avLst/>
          </a:prstGeom>
        </p:spPr>
        <p:txBody>
          <a:bodyPr anchor="t"/>
          <a:lstStyle/>
          <a:p>
            <a:pPr marL="393700" indent="-393700">
              <a:spcBef>
                <a:spcPts val="1300"/>
              </a:spcBef>
              <a:buBlip>
                <a:blip r:embed="rId2"/>
              </a:buBlip>
              <a:defRPr sz="3200"/>
            </a:pPr>
            <a:r>
              <a:rPr b="1"/>
              <a:t>Trust God &amp; His promises </a:t>
            </a:r>
            <a:endParaRPr b="1"/>
          </a:p>
          <a:p>
            <a:pPr marL="0" indent="0">
              <a:spcBef>
                <a:spcPts val="1300"/>
              </a:spcBef>
              <a:buSzTx/>
              <a:buNone/>
            </a:pPr>
            <a:r>
              <a:rPr b="1" sz="2800">
                <a:solidFill>
                  <a:schemeClr val="accent3">
                    <a:hueOff val="-216589"/>
                    <a:satOff val="-8555"/>
                    <a:lumOff val="-17601"/>
                  </a:schemeClr>
                </a:solidFill>
                <a:latin typeface="Times"/>
                <a:ea typeface="Times"/>
                <a:cs typeface="Times"/>
                <a:sym typeface="Times"/>
              </a:rPr>
              <a:t>2 Pet. 3:9 </a:t>
            </a:r>
            <a:r>
              <a:rPr b="1" sz="2800">
                <a:solidFill>
                  <a:srgbClr val="000000"/>
                </a:solidFill>
                <a:latin typeface="Times"/>
                <a:ea typeface="Times"/>
                <a:cs typeface="Times"/>
                <a:sym typeface="Times"/>
              </a:rPr>
              <a:t>The Lord is </a:t>
            </a:r>
            <a:r>
              <a:rPr b="1" sz="2800" u="sng">
                <a:solidFill>
                  <a:srgbClr val="000000"/>
                </a:solidFill>
                <a:latin typeface="Times"/>
                <a:ea typeface="Times"/>
                <a:cs typeface="Times"/>
                <a:sym typeface="Times"/>
              </a:rPr>
              <a:t>not slow about His promise</a:t>
            </a:r>
            <a:r>
              <a:rPr b="1" sz="2800">
                <a:solidFill>
                  <a:srgbClr val="000000"/>
                </a:solidFill>
                <a:latin typeface="Times"/>
                <a:ea typeface="Times"/>
                <a:cs typeface="Times"/>
                <a:sym typeface="Times"/>
              </a:rPr>
              <a:t>, as some count slowness, but is patient toward you, not wishing for any to perish but for all to come to repentance.</a:t>
            </a:r>
            <a:endParaRPr b="1" sz="2800">
              <a:solidFill>
                <a:srgbClr val="000000"/>
              </a:solidFill>
              <a:latin typeface="Times"/>
              <a:ea typeface="Times"/>
              <a:cs typeface="Times"/>
              <a:sym typeface="Times"/>
            </a:endParaRPr>
          </a:p>
          <a:p>
            <a:pPr marL="0" indent="0">
              <a:spcBef>
                <a:spcPts val="1300"/>
              </a:spcBef>
              <a:buSzTx/>
              <a:buNone/>
            </a:pPr>
            <a:r>
              <a:rPr b="1" sz="2800">
                <a:solidFill>
                  <a:schemeClr val="accent3">
                    <a:hueOff val="-216589"/>
                    <a:satOff val="-8555"/>
                    <a:lumOff val="-17601"/>
                  </a:schemeClr>
                </a:solidFill>
                <a:latin typeface="Times"/>
                <a:ea typeface="Times"/>
                <a:cs typeface="Times"/>
                <a:sym typeface="Times"/>
              </a:rPr>
              <a:t>Isa. 26:3 </a:t>
            </a:r>
            <a:r>
              <a:rPr b="1" sz="2800">
                <a:solidFill>
                  <a:srgbClr val="000000"/>
                </a:solidFill>
                <a:latin typeface="Times"/>
                <a:ea typeface="Times"/>
                <a:cs typeface="Times"/>
                <a:sym typeface="Times"/>
              </a:rPr>
              <a:t>The steadfast of mind You will keep in </a:t>
            </a:r>
            <a:r>
              <a:rPr b="1" sz="2800" u="sng">
                <a:solidFill>
                  <a:srgbClr val="000000"/>
                </a:solidFill>
                <a:latin typeface="Times"/>
                <a:ea typeface="Times"/>
                <a:cs typeface="Times"/>
                <a:sym typeface="Times"/>
              </a:rPr>
              <a:t>perfect peace</a:t>
            </a:r>
            <a:r>
              <a:rPr b="1" sz="2800">
                <a:solidFill>
                  <a:srgbClr val="000000"/>
                </a:solidFill>
                <a:latin typeface="Times"/>
                <a:ea typeface="Times"/>
                <a:cs typeface="Times"/>
                <a:sym typeface="Times"/>
              </a:rPr>
              <a:t>,             Because he </a:t>
            </a:r>
            <a:r>
              <a:rPr b="1" sz="2800" u="sng">
                <a:solidFill>
                  <a:srgbClr val="000000"/>
                </a:solidFill>
                <a:latin typeface="Times"/>
                <a:ea typeface="Times"/>
                <a:cs typeface="Times"/>
                <a:sym typeface="Times"/>
              </a:rPr>
              <a:t>trusts in You</a:t>
            </a:r>
            <a:r>
              <a:rPr b="1" sz="2800">
                <a:solidFill>
                  <a:srgbClr val="000000"/>
                </a:solidFill>
                <a:latin typeface="Times"/>
                <a:ea typeface="Times"/>
                <a:cs typeface="Times"/>
                <a:sym typeface="Times"/>
              </a:rPr>
              <a:t>.</a:t>
            </a:r>
            <a:endParaRPr b="1" sz="2800">
              <a:solidFill>
                <a:srgbClr val="000000"/>
              </a:solidFill>
              <a:latin typeface="Times"/>
              <a:ea typeface="Times"/>
              <a:cs typeface="Times"/>
              <a:sym typeface="Times"/>
            </a:endParaRPr>
          </a:p>
          <a:p>
            <a:pPr marL="0" indent="0">
              <a:spcBef>
                <a:spcPts val="1300"/>
              </a:spcBef>
              <a:buSzTx/>
              <a:buNone/>
            </a:pPr>
            <a:r>
              <a:rPr b="1" sz="2800">
                <a:solidFill>
                  <a:schemeClr val="accent3">
                    <a:hueOff val="-216589"/>
                    <a:satOff val="-8555"/>
                    <a:lumOff val="-17601"/>
                  </a:schemeClr>
                </a:solidFill>
                <a:latin typeface="Times"/>
                <a:ea typeface="Times"/>
                <a:cs typeface="Times"/>
                <a:sym typeface="Times"/>
              </a:rPr>
              <a:t>Isa. 40:28-31 </a:t>
            </a:r>
            <a:r>
              <a:rPr b="1" sz="2800">
                <a:solidFill>
                  <a:srgbClr val="000000"/>
                </a:solidFill>
                <a:latin typeface="Times"/>
                <a:ea typeface="Times"/>
                <a:cs typeface="Times"/>
                <a:sym typeface="Times"/>
              </a:rPr>
              <a:t>Do you not know? Have you not heard?                                  The Everlasting God, </a:t>
            </a:r>
            <a:r>
              <a:rPr b="1" sz="2800" u="sng">
                <a:solidFill>
                  <a:srgbClr val="000000"/>
                </a:solidFill>
                <a:latin typeface="Times"/>
                <a:ea typeface="Times"/>
                <a:cs typeface="Times"/>
                <a:sym typeface="Times"/>
              </a:rPr>
              <a:t>the LORD</a:t>
            </a:r>
            <a:r>
              <a:rPr b="1" sz="2800">
                <a:solidFill>
                  <a:srgbClr val="000000"/>
                </a:solidFill>
                <a:latin typeface="Times"/>
                <a:ea typeface="Times"/>
                <a:cs typeface="Times"/>
                <a:sym typeface="Times"/>
              </a:rPr>
              <a:t>, the Creator He </a:t>
            </a:r>
            <a:r>
              <a:rPr b="1" sz="2800" u="sng">
                <a:solidFill>
                  <a:srgbClr val="000000"/>
                </a:solidFill>
                <a:latin typeface="Times"/>
                <a:ea typeface="Times"/>
                <a:cs typeface="Times"/>
                <a:sym typeface="Times"/>
              </a:rPr>
              <a:t>gives strength to the weary</a:t>
            </a:r>
            <a:r>
              <a:rPr b="1" sz="2800">
                <a:solidFill>
                  <a:srgbClr val="000000"/>
                </a:solidFill>
                <a:latin typeface="Times"/>
                <a:ea typeface="Times"/>
                <a:cs typeface="Times"/>
                <a:sym typeface="Times"/>
              </a:rPr>
              <a:t>, And to him who lacks might He increases power.                         Though youths grow weary and tired,                                                             And vigorous young men stumble badly,                                                           Yet those who wait for the LORD Will gain new strength;                           They will mount up with wings like eagles,                                                    They will run and not get tired, They will walk and not become weary.</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beneath causes of discouragement are blessings"/>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beneath causes of discouragement are blessings</a:t>
            </a:r>
          </a:p>
        </p:txBody>
      </p:sp>
      <p:sp>
        <p:nvSpPr>
          <p:cNvPr id="195" name="Flooding - brings fertility to the soil…"/>
          <p:cNvSpPr txBox="1"/>
          <p:nvPr>
            <p:ph type="body" idx="1"/>
          </p:nvPr>
        </p:nvSpPr>
        <p:spPr>
          <a:xfrm>
            <a:off x="468213" y="1718220"/>
            <a:ext cx="11954670" cy="7485560"/>
          </a:xfrm>
          <a:prstGeom prst="rect">
            <a:avLst/>
          </a:prstGeom>
        </p:spPr>
        <p:txBody>
          <a:bodyPr anchor="t"/>
          <a:lstStyle/>
          <a:p>
            <a:pPr marL="393700" indent="-393700">
              <a:spcBef>
                <a:spcPts val="1300"/>
              </a:spcBef>
              <a:buBlip>
                <a:blip r:embed="rId2"/>
              </a:buBlip>
              <a:defRPr sz="3200"/>
            </a:pPr>
            <a:r>
              <a:rPr b="1"/>
              <a:t>Flooding - brings fertility to the soil </a:t>
            </a:r>
            <a:endParaRPr b="1"/>
          </a:p>
          <a:p>
            <a:pPr marL="393700" indent="-393700">
              <a:spcBef>
                <a:spcPts val="1300"/>
              </a:spcBef>
              <a:buBlip>
                <a:blip r:embed="rId2"/>
              </a:buBlip>
              <a:defRPr sz="3200"/>
            </a:pPr>
            <a:r>
              <a:rPr b="1"/>
              <a:t>Remember there are blessings attached to our burdens</a:t>
            </a:r>
            <a:endParaRPr b="1"/>
          </a:p>
          <a:p>
            <a:pPr marL="393700" indent="-393700">
              <a:spcBef>
                <a:spcPts val="1300"/>
              </a:spcBef>
              <a:buBlip>
                <a:blip r:embed="rId2"/>
              </a:buBlip>
              <a:defRPr sz="3200"/>
            </a:pPr>
            <a:r>
              <a:rPr b="1"/>
              <a:t>An ant uses his burden as a bridge </a:t>
            </a:r>
            <a:endParaRPr b="1"/>
          </a:p>
          <a:p>
            <a:pPr marL="393700" indent="-393700">
              <a:spcBef>
                <a:spcPts val="1300"/>
              </a:spcBef>
              <a:buBlip>
                <a:blip r:embed="rId2"/>
              </a:buBlip>
              <a:defRPr sz="3200"/>
            </a:pPr>
            <a:r>
              <a:rPr b="1"/>
              <a:t>Obstacles can be opportunities </a:t>
            </a:r>
            <a:endParaRPr b="1"/>
          </a:p>
          <a:p>
            <a:pPr marL="0" indent="0">
              <a:spcBef>
                <a:spcPts val="13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Phil. 1:12</a:t>
            </a:r>
            <a:r>
              <a:rPr b="1"/>
              <a:t> Now I want you to know, brethren, that </a:t>
            </a:r>
            <a:r>
              <a:rPr b="1" u="sng"/>
              <a:t>my circumstances</a:t>
            </a:r>
            <a:r>
              <a:rPr b="1"/>
              <a:t> have turned out for the greater progress of the gospel,</a:t>
            </a:r>
            <a:endParaRPr b="1"/>
          </a:p>
          <a:p>
            <a:pPr marL="0" indent="0">
              <a:spcBef>
                <a:spcPts val="13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2 Cor. 4:16-18</a:t>
            </a:r>
            <a:r>
              <a:rPr b="1"/>
              <a:t> Therefore we do not lose heart, but though our outer man is decaying, yet our </a:t>
            </a:r>
            <a:r>
              <a:rPr b="1" u="sng"/>
              <a:t>inner man</a:t>
            </a:r>
            <a:r>
              <a:rPr b="1"/>
              <a:t> is being </a:t>
            </a:r>
            <a:r>
              <a:rPr b="1" u="sng"/>
              <a:t>renewed</a:t>
            </a:r>
            <a:r>
              <a:rPr b="1"/>
              <a:t> day by day. For momentary, light affliction is producing for us an </a:t>
            </a:r>
            <a:r>
              <a:rPr b="1" u="sng"/>
              <a:t>eternal weight of glory</a:t>
            </a:r>
            <a:r>
              <a:rPr b="1"/>
              <a:t> far beyond all comparison, while we look not at the things which are seen, but at the things which are not seen; for the things which are seen are temporal, but the things which are not seen are eternal.</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Rest Awhile"/>
          <p:cNvSpPr txBox="1"/>
          <p:nvPr>
            <p:ph type="title"/>
          </p:nvPr>
        </p:nvSpPr>
        <p:spPr>
          <a:xfrm>
            <a:off x="787400" y="254000"/>
            <a:ext cx="11430000" cy="1316286"/>
          </a:xfrm>
          <a:prstGeom prst="rect">
            <a:avLst/>
          </a:prstGeom>
        </p:spPr>
        <p:txBody>
          <a:bodyPr/>
          <a:lstStyle>
            <a:lvl1pPr>
              <a:defRPr sz="5800"/>
            </a:lvl1pPr>
          </a:lstStyle>
          <a:p>
            <a:pPr/>
            <a:r>
              <a:t>Rest Awhile</a:t>
            </a:r>
          </a:p>
        </p:txBody>
      </p:sp>
      <p:sp>
        <p:nvSpPr>
          <p:cNvPr id="198" name="Physical &amp; emotional exhaustion result in despondency…"/>
          <p:cNvSpPr txBox="1"/>
          <p:nvPr>
            <p:ph type="body" idx="1"/>
          </p:nvPr>
        </p:nvSpPr>
        <p:spPr>
          <a:xfrm>
            <a:off x="525065" y="1451520"/>
            <a:ext cx="11954670" cy="7485560"/>
          </a:xfrm>
          <a:prstGeom prst="rect">
            <a:avLst/>
          </a:prstGeom>
        </p:spPr>
        <p:txBody>
          <a:bodyPr anchor="t"/>
          <a:lstStyle/>
          <a:p>
            <a:pPr marL="393700" indent="-393700">
              <a:spcBef>
                <a:spcPts val="7300"/>
              </a:spcBef>
              <a:buBlip>
                <a:blip r:embed="rId2"/>
              </a:buBlip>
              <a:defRPr sz="3200"/>
            </a:pPr>
            <a:r>
              <a:rPr b="1"/>
              <a:t>Physical &amp; emotional exhaustion result in despondency</a:t>
            </a:r>
            <a:endParaRPr b="1"/>
          </a:p>
          <a:p>
            <a:pPr marL="393700" indent="-393700">
              <a:spcBef>
                <a:spcPts val="7300"/>
              </a:spcBef>
              <a:buBlip>
                <a:blip r:embed="rId2"/>
              </a:buBlip>
              <a:defRPr sz="3200"/>
            </a:pPr>
            <a:r>
              <a:rPr b="1"/>
              <a:t>"Satan covets a tired man &amp; uses him.                                            God rests a tired man &amp; inspires him." </a:t>
            </a:r>
            <a:endParaRPr b="1"/>
          </a:p>
          <a:p>
            <a:pPr marL="393700" indent="-393700">
              <a:spcBef>
                <a:spcPts val="7300"/>
              </a:spcBef>
              <a:buBlip>
                <a:blip r:embed="rId2"/>
              </a:buBlip>
              <a:defRPr sz="3200"/>
            </a:pPr>
            <a:r>
              <a:rPr b="1"/>
              <a:t>When he became physically spent, Elijah became discouraged &amp; requested to die </a:t>
            </a:r>
            <a:r>
              <a:rPr b="1" sz="2800">
                <a:solidFill>
                  <a:schemeClr val="accent3">
                    <a:hueOff val="-216589"/>
                    <a:satOff val="-8555"/>
                    <a:lumOff val="-17601"/>
                  </a:schemeClr>
                </a:solidFill>
                <a:latin typeface="Times"/>
                <a:ea typeface="Times"/>
                <a:cs typeface="Times"/>
                <a:sym typeface="Times"/>
              </a:rPr>
              <a:t>1 Kgs. 19:4</a:t>
            </a:r>
            <a:endParaRPr b="1"/>
          </a:p>
          <a:p>
            <a:pPr marL="0" indent="0">
              <a:spcBef>
                <a:spcPts val="21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Mk. 6:31</a:t>
            </a:r>
            <a:r>
              <a:rPr b="1"/>
              <a:t> And He said to them, “Come away by yourselves to a secluded place and rest a while.” (For there were many people coming and going, and they did not even have time to eat.)</a:t>
            </a:r>
          </a:p>
        </p:txBody>
      </p:sp>
      <p:pic>
        <p:nvPicPr>
          <p:cNvPr id="199" name="Image" descr="Image"/>
          <p:cNvPicPr>
            <a:picLocks noChangeAspect="1"/>
          </p:cNvPicPr>
          <p:nvPr/>
        </p:nvPicPr>
        <p:blipFill>
          <a:blip r:embed="rId3">
            <a:extLst/>
          </a:blip>
          <a:stretch>
            <a:fillRect/>
          </a:stretch>
        </p:blipFill>
        <p:spPr>
          <a:xfrm>
            <a:off x="9105848" y="2258863"/>
            <a:ext cx="1775225" cy="1815208"/>
          </a:xfrm>
          <a:prstGeom prst="rect">
            <a:avLst/>
          </a:prstGeom>
          <a:ln w="12700">
            <a:miter lim="400000"/>
          </a:ln>
        </p:spPr>
      </p:pic>
      <p:pic>
        <p:nvPicPr>
          <p:cNvPr id="200" name="droppedImage.pdf" descr="droppedImage.pdf"/>
          <p:cNvPicPr>
            <a:picLocks noChangeAspect="1"/>
          </p:cNvPicPr>
          <p:nvPr/>
        </p:nvPicPr>
        <p:blipFill>
          <a:blip r:embed="rId4">
            <a:extLst/>
          </a:blip>
          <a:srcRect l="33430" t="13274" r="0" b="0"/>
          <a:stretch>
            <a:fillRect/>
          </a:stretch>
        </p:blipFill>
        <p:spPr>
          <a:xfrm>
            <a:off x="7103169" y="6997700"/>
            <a:ext cx="5571431" cy="2489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Talk to yourself"/>
          <p:cNvSpPr txBox="1"/>
          <p:nvPr>
            <p:ph type="title"/>
          </p:nvPr>
        </p:nvSpPr>
        <p:spPr>
          <a:xfrm>
            <a:off x="787400" y="254000"/>
            <a:ext cx="11430000" cy="1316286"/>
          </a:xfrm>
          <a:prstGeom prst="rect">
            <a:avLst/>
          </a:prstGeom>
        </p:spPr>
        <p:txBody>
          <a:bodyPr/>
          <a:lstStyle>
            <a:lvl1pPr>
              <a:defRPr sz="5800"/>
            </a:lvl1pPr>
          </a:lstStyle>
          <a:p>
            <a:pPr/>
            <a:r>
              <a:t>Talk to yourself </a:t>
            </a:r>
          </a:p>
        </p:txBody>
      </p:sp>
      <p:sp>
        <p:nvSpPr>
          <p:cNvPr id="203" name="The woman with the issue of blood - said nothing negative…"/>
          <p:cNvSpPr txBox="1"/>
          <p:nvPr>
            <p:ph type="body" idx="1"/>
          </p:nvPr>
        </p:nvSpPr>
        <p:spPr>
          <a:xfrm>
            <a:off x="468213" y="1718220"/>
            <a:ext cx="11954670" cy="7485560"/>
          </a:xfrm>
          <a:prstGeom prst="rect">
            <a:avLst/>
          </a:prstGeom>
        </p:spPr>
        <p:txBody>
          <a:bodyPr anchor="t"/>
          <a:lstStyle/>
          <a:p>
            <a:pPr marL="393700" indent="-393700">
              <a:spcBef>
                <a:spcPts val="3700"/>
              </a:spcBef>
              <a:buBlip>
                <a:blip r:embed="rId2"/>
              </a:buBlip>
              <a:defRPr sz="3200"/>
            </a:pPr>
            <a:r>
              <a:rPr b="1"/>
              <a:t>The woman with the issue of blood - said nothing negative</a:t>
            </a:r>
            <a:endParaRPr b="1"/>
          </a:p>
          <a:p>
            <a:pPr marL="0" indent="0">
              <a:spcBef>
                <a:spcPts val="37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9:20-22 </a:t>
            </a:r>
            <a:r>
              <a:rPr b="1"/>
              <a:t>And a woman who had been suffering from a hemorrhage for twelve years, came up behind Him and touched the fringe of His cloak; for she was saying to herself, “</a:t>
            </a:r>
            <a:r>
              <a:rPr b="1" u="sng"/>
              <a:t>If I only touch His garment, I will get well</a:t>
            </a:r>
            <a:r>
              <a:rPr b="1"/>
              <a:t>.” But Jesus turning and seeing her said, “Daughter, </a:t>
            </a:r>
            <a:r>
              <a:rPr b="1" u="sng"/>
              <a:t>take courage; your faith has made you well</a:t>
            </a:r>
            <a:r>
              <a:rPr b="1"/>
              <a:t>.” At once the woman was made well.</a:t>
            </a:r>
            <a:endParaRPr b="1"/>
          </a:p>
          <a:p>
            <a:pPr marL="393700" indent="-393700">
              <a:spcBef>
                <a:spcPts val="3700"/>
              </a:spcBef>
              <a:buBlip>
                <a:blip r:embed="rId2"/>
              </a:buBlip>
              <a:defRPr sz="3200"/>
            </a:pPr>
            <a:r>
              <a:rPr b="1"/>
              <a:t>Avoid talking to yourself discouragingly: a failure, nobody cares, not appreciated, a nobody… </a:t>
            </a:r>
            <a:endParaRPr b="1"/>
          </a:p>
          <a:p>
            <a:pPr marL="393700" indent="-393700">
              <a:spcBef>
                <a:spcPts val="3700"/>
              </a:spcBef>
              <a:buBlip>
                <a:blip r:embed="rId2"/>
              </a:buBlip>
              <a:defRPr sz="3200"/>
            </a:pPr>
            <a:r>
              <a:rPr b="1"/>
              <a:t>Tell yourself - not a failure, people do care, are appreciated &amp; have a vital role to play in life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Fight &amp; conquer sell-pity"/>
          <p:cNvSpPr txBox="1"/>
          <p:nvPr>
            <p:ph type="title"/>
          </p:nvPr>
        </p:nvSpPr>
        <p:spPr>
          <a:xfrm>
            <a:off x="787400" y="254000"/>
            <a:ext cx="11430000" cy="1316286"/>
          </a:xfrm>
          <a:prstGeom prst="rect">
            <a:avLst/>
          </a:prstGeom>
        </p:spPr>
        <p:txBody>
          <a:bodyPr/>
          <a:lstStyle>
            <a:lvl1pPr>
              <a:defRPr sz="5800"/>
            </a:lvl1pPr>
          </a:lstStyle>
          <a:p>
            <a:pPr/>
            <a:r>
              <a:t>Fight &amp; conquer sell-pity</a:t>
            </a:r>
          </a:p>
        </p:txBody>
      </p:sp>
      <p:sp>
        <p:nvSpPr>
          <p:cNvPr id="206" name="Born of self-concern &amp; self-esteem…"/>
          <p:cNvSpPr txBox="1"/>
          <p:nvPr>
            <p:ph type="body" idx="1"/>
          </p:nvPr>
        </p:nvSpPr>
        <p:spPr>
          <a:xfrm>
            <a:off x="430113" y="1527720"/>
            <a:ext cx="11954670" cy="7485560"/>
          </a:xfrm>
          <a:prstGeom prst="rect">
            <a:avLst/>
          </a:prstGeom>
        </p:spPr>
        <p:txBody>
          <a:bodyPr anchor="t"/>
          <a:lstStyle/>
          <a:p>
            <a:pPr marL="393700" indent="-393700">
              <a:spcBef>
                <a:spcPts val="3700"/>
              </a:spcBef>
              <a:buBlip>
                <a:blip r:embed="rId2"/>
              </a:buBlip>
              <a:defRPr sz="3200"/>
            </a:pPr>
            <a:r>
              <a:rPr b="1"/>
              <a:t>Born of self-concern &amp; self-esteem</a:t>
            </a:r>
            <a:endParaRPr b="1"/>
          </a:p>
          <a:p>
            <a:pPr marL="393700" indent="-393700">
              <a:spcBef>
                <a:spcPts val="3700"/>
              </a:spcBef>
              <a:buBlip>
                <a:blip r:embed="rId2"/>
              </a:buBlip>
              <a:defRPr sz="3200"/>
            </a:pPr>
            <a:r>
              <a:rPr b="1"/>
              <a:t>Must crucify self </a:t>
            </a:r>
            <a:endParaRPr b="1"/>
          </a:p>
          <a:p>
            <a:pPr marL="0" indent="0">
              <a:spcBef>
                <a:spcPts val="1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16:24</a:t>
            </a:r>
            <a:r>
              <a:rPr b="1"/>
              <a:t> Then Jesus said to His disciples, “If anyone wishes to come after Me, he </a:t>
            </a:r>
            <a:r>
              <a:rPr b="1" u="sng"/>
              <a:t>must deny himself</a:t>
            </a:r>
            <a:r>
              <a:rPr b="1"/>
              <a:t>, and take up his cross and follow Me.</a:t>
            </a:r>
            <a:endParaRPr b="1"/>
          </a:p>
          <a:p>
            <a:pPr marL="0" indent="0">
              <a:spcBef>
                <a:spcPts val="1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Gal. 2:20</a:t>
            </a:r>
            <a:r>
              <a:rPr b="1"/>
              <a:t> “</a:t>
            </a:r>
            <a:r>
              <a:rPr b="1" u="sng"/>
              <a:t>I have been crucified with Christ</a:t>
            </a:r>
            <a:r>
              <a:rPr b="1"/>
              <a:t>; and it is no longer I who live, but Christ lives in me; and the life which I now live in the flesh I live by faith in the Son of God, who loved me and gave Himself up for me.”</a:t>
            </a:r>
            <a:endParaRPr b="1"/>
          </a:p>
          <a:p>
            <a:pPr marL="393700" indent="-393700">
              <a:spcBef>
                <a:spcPts val="3700"/>
              </a:spcBef>
              <a:buBlip>
                <a:blip r:embed="rId2"/>
              </a:buBlip>
              <a:defRPr sz="3200"/>
            </a:pPr>
            <a:r>
              <a:rPr b="1"/>
              <a:t>Gen. William F. Dean - Korean War prisoner</a:t>
            </a:r>
            <a:r>
              <a:t>:                             “I never felt sorry for myself &amp; that was what licked it.                                    Self-pity whips more people than anything else." </a:t>
            </a:r>
          </a:p>
        </p:txBody>
      </p:sp>
      <p:pic>
        <p:nvPicPr>
          <p:cNvPr id="207" name="Image" descr="Image"/>
          <p:cNvPicPr>
            <a:picLocks noChangeAspect="1"/>
          </p:cNvPicPr>
          <p:nvPr/>
        </p:nvPicPr>
        <p:blipFill>
          <a:blip r:embed="rId3">
            <a:extLst/>
          </a:blip>
          <a:stretch>
            <a:fillRect/>
          </a:stretch>
        </p:blipFill>
        <p:spPr>
          <a:xfrm>
            <a:off x="10325496" y="5818534"/>
            <a:ext cx="2476501" cy="3289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you Have intrinsic value &amp; are desperately needed"/>
          <p:cNvSpPr txBox="1"/>
          <p:nvPr>
            <p:ph type="title"/>
          </p:nvPr>
        </p:nvSpPr>
        <p:spPr>
          <a:xfrm>
            <a:off x="787400" y="254000"/>
            <a:ext cx="11430000" cy="1316286"/>
          </a:xfrm>
          <a:prstGeom prst="rect">
            <a:avLst/>
          </a:prstGeom>
        </p:spPr>
        <p:txBody>
          <a:bodyPr/>
          <a:lstStyle>
            <a:lvl1pPr defTabSz="426466">
              <a:defRPr sz="4234">
                <a:effectLst>
                  <a:outerShdw sx="100000" sy="100000" kx="0" ky="0" algn="b" rotWithShape="0" blurRad="46355" dist="9271" dir="5400000">
                    <a:srgbClr val="000000">
                      <a:alpha val="30000"/>
                    </a:srgbClr>
                  </a:outerShdw>
                </a:effectLst>
              </a:defRPr>
            </a:lvl1pPr>
          </a:lstStyle>
          <a:p>
            <a:pPr/>
            <a:r>
              <a:t>you Have intrinsic value &amp; are desperately needed</a:t>
            </a:r>
          </a:p>
        </p:txBody>
      </p:sp>
      <p:sp>
        <p:nvSpPr>
          <p:cNvPr id="210" name="&quot;Nobody knows that I'm alive.&quot;…"/>
          <p:cNvSpPr txBox="1"/>
          <p:nvPr>
            <p:ph type="body" idx="1"/>
          </p:nvPr>
        </p:nvSpPr>
        <p:spPr>
          <a:xfrm>
            <a:off x="468213" y="1718220"/>
            <a:ext cx="11954670" cy="7485560"/>
          </a:xfrm>
          <a:prstGeom prst="rect">
            <a:avLst/>
          </a:prstGeom>
        </p:spPr>
        <p:txBody>
          <a:bodyPr anchor="t"/>
          <a:lstStyle/>
          <a:p>
            <a:pPr marL="393700" indent="-393700">
              <a:spcBef>
                <a:spcPts val="0"/>
              </a:spcBef>
              <a:buBlip>
                <a:blip r:embed="rId2"/>
              </a:buBlip>
              <a:defRPr sz="3200"/>
            </a:pPr>
            <a:r>
              <a:rPr b="1"/>
              <a:t>"Nobody knows that I'm alive." </a:t>
            </a:r>
            <a:endParaRPr b="1"/>
          </a:p>
          <a:p>
            <a:pPr marL="0" indent="0">
              <a:spcBef>
                <a:spcPts val="0"/>
              </a:spcBef>
              <a:buSzTx/>
              <a:buNone/>
              <a:defRPr sz="3200"/>
            </a:pPr>
            <a:r>
              <a:rPr b="1"/>
              <a:t>"Nobody cares anything about me." </a:t>
            </a:r>
            <a:endParaRPr b="1"/>
          </a:p>
          <a:p>
            <a:pPr marL="0" indent="0">
              <a:spcBef>
                <a:spcPts val="0"/>
              </a:spcBef>
              <a:buSzTx/>
              <a:buNone/>
              <a:defRPr sz="3200"/>
            </a:pPr>
            <a:r>
              <a:rPr b="1"/>
              <a:t>"I am of no value to anyone." </a:t>
            </a:r>
            <a:endParaRPr b="1"/>
          </a:p>
          <a:p>
            <a:pPr marL="0" indent="0">
              <a:spcBef>
                <a:spcPts val="1200"/>
              </a:spcBef>
              <a:buSzTx/>
              <a:buNone/>
              <a:defRPr sz="3200"/>
            </a:pPr>
            <a:r>
              <a:rPr b="1" sz="2800">
                <a:solidFill>
                  <a:schemeClr val="accent3">
                    <a:hueOff val="-216589"/>
                    <a:satOff val="-8555"/>
                    <a:lumOff val="-17601"/>
                  </a:schemeClr>
                </a:solidFill>
                <a:latin typeface="Times"/>
                <a:ea typeface="Times"/>
                <a:cs typeface="Times"/>
                <a:sym typeface="Times"/>
              </a:rPr>
              <a:t>Mk. 11:3 </a:t>
            </a:r>
            <a:r>
              <a:rPr b="1" sz="2800">
                <a:solidFill>
                  <a:srgbClr val="000000"/>
                </a:solidFill>
                <a:latin typeface="Times"/>
                <a:ea typeface="Times"/>
                <a:cs typeface="Times"/>
                <a:sym typeface="Times"/>
              </a:rPr>
              <a:t>“If anyone says to you, ‘Why are you doing this?’ you say, ‘The Lord has need of it’; and immediately he will send it back here.”</a:t>
            </a:r>
            <a:endParaRPr b="1" sz="2800">
              <a:solidFill>
                <a:schemeClr val="accent3">
                  <a:hueOff val="-216589"/>
                  <a:satOff val="-8555"/>
                  <a:lumOff val="-17601"/>
                </a:schemeClr>
              </a:solidFill>
              <a:latin typeface="Times"/>
              <a:ea typeface="Times"/>
              <a:cs typeface="Times"/>
              <a:sym typeface="Times"/>
            </a:endParaRPr>
          </a:p>
          <a:p>
            <a:pPr marL="0" indent="0">
              <a:spcBef>
                <a:spcPts val="1200"/>
              </a:spcBef>
              <a:buSzTx/>
              <a:buNone/>
              <a:defRPr sz="3200"/>
            </a:pPr>
            <a:r>
              <a:rPr b="1" sz="2800">
                <a:solidFill>
                  <a:schemeClr val="accent3">
                    <a:hueOff val="-216589"/>
                    <a:satOff val="-8555"/>
                    <a:lumOff val="-17601"/>
                  </a:schemeClr>
                </a:solidFill>
                <a:latin typeface="Times"/>
                <a:ea typeface="Times"/>
                <a:cs typeface="Times"/>
                <a:sym typeface="Times"/>
              </a:rPr>
              <a:t>Matt. 10:31 </a:t>
            </a:r>
            <a:r>
              <a:rPr b="1" sz="2800">
                <a:solidFill>
                  <a:srgbClr val="000000"/>
                </a:solidFill>
                <a:latin typeface="Times"/>
                <a:ea typeface="Times"/>
                <a:cs typeface="Times"/>
                <a:sym typeface="Times"/>
              </a:rPr>
              <a:t>“So do not fear; you are more valuable than many sparrows.</a:t>
            </a:r>
            <a:r>
              <a:rPr b="1">
                <a:solidFill>
                  <a:srgbClr val="000000"/>
                </a:solidFill>
              </a:rPr>
              <a:t> </a:t>
            </a:r>
            <a:endParaRPr b="1"/>
          </a:p>
          <a:p>
            <a:pPr marL="393700" indent="-393700">
              <a:spcBef>
                <a:spcPts val="3700"/>
              </a:spcBef>
              <a:buBlip>
                <a:blip r:embed="rId2"/>
              </a:buBlip>
              <a:defRPr sz="3200"/>
            </a:pPr>
            <a:r>
              <a:rPr b="1"/>
              <a:t>His one talent was needed </a:t>
            </a:r>
            <a:r>
              <a:rPr b="1" sz="2800">
                <a:solidFill>
                  <a:schemeClr val="accent3">
                    <a:hueOff val="-216589"/>
                    <a:satOff val="-8555"/>
                    <a:lumOff val="-17601"/>
                  </a:schemeClr>
                </a:solidFill>
                <a:latin typeface="Times"/>
                <a:ea typeface="Times"/>
                <a:cs typeface="Times"/>
                <a:sym typeface="Times"/>
              </a:rPr>
              <a:t>Matt. 25:14-30 </a:t>
            </a:r>
            <a:endParaRPr b="1"/>
          </a:p>
          <a:p>
            <a:pPr marL="393700" indent="-393700">
              <a:spcBef>
                <a:spcPts val="3700"/>
              </a:spcBef>
              <a:buBlip>
                <a:blip r:embed="rId2"/>
              </a:buBlip>
              <a:defRPr sz="3200"/>
            </a:pPr>
            <a:r>
              <a:rPr b="1"/>
              <a:t>Do you remember his destiny? </a:t>
            </a:r>
            <a:endParaRPr b="1"/>
          </a:p>
          <a:p>
            <a:pPr marL="393700" indent="-393700">
              <a:spcBef>
                <a:spcPts val="3700"/>
              </a:spcBef>
              <a:buBlip>
                <a:blip r:embed="rId2"/>
              </a:buBlip>
              <a:defRPr sz="3200"/>
            </a:pPr>
            <a:r>
              <a:rPr b="1"/>
              <a:t>In the body every member is important </a:t>
            </a:r>
            <a:r>
              <a:rPr b="1" sz="2800">
                <a:solidFill>
                  <a:schemeClr val="accent3">
                    <a:hueOff val="-216589"/>
                    <a:satOff val="-8555"/>
                    <a:lumOff val="-17601"/>
                  </a:schemeClr>
                </a:solidFill>
                <a:latin typeface="Times"/>
                <a:ea typeface="Times"/>
                <a:cs typeface="Times"/>
                <a:sym typeface="Times"/>
              </a:rPr>
              <a:t>1 Cor. 12:13-27</a:t>
            </a:r>
            <a:r>
              <a:rPr b="1"/>
              <a:t>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Be perpetually optimistic"/>
          <p:cNvSpPr txBox="1"/>
          <p:nvPr>
            <p:ph type="title"/>
          </p:nvPr>
        </p:nvSpPr>
        <p:spPr>
          <a:xfrm>
            <a:off x="787400" y="254000"/>
            <a:ext cx="11430000" cy="1316286"/>
          </a:xfrm>
          <a:prstGeom prst="rect">
            <a:avLst/>
          </a:prstGeom>
        </p:spPr>
        <p:txBody>
          <a:bodyPr/>
          <a:lstStyle>
            <a:lvl1pPr>
              <a:defRPr sz="5800"/>
            </a:lvl1pPr>
          </a:lstStyle>
          <a:p>
            <a:pPr/>
            <a:r>
              <a:t>Be perpetually optimistic</a:t>
            </a:r>
          </a:p>
        </p:txBody>
      </p:sp>
      <p:sp>
        <p:nvSpPr>
          <p:cNvPr id="213" name="Two shoe salesmen went to Africa:…"/>
          <p:cNvSpPr txBox="1"/>
          <p:nvPr>
            <p:ph type="body" idx="1"/>
          </p:nvPr>
        </p:nvSpPr>
        <p:spPr>
          <a:xfrm>
            <a:off x="468213" y="1718220"/>
            <a:ext cx="11954670" cy="7485560"/>
          </a:xfrm>
          <a:prstGeom prst="rect">
            <a:avLst/>
          </a:prstGeom>
        </p:spPr>
        <p:txBody>
          <a:bodyPr anchor="t"/>
          <a:lstStyle/>
          <a:p>
            <a:pPr marL="393700" indent="-393700">
              <a:spcBef>
                <a:spcPts val="4300"/>
              </a:spcBef>
              <a:buBlip>
                <a:blip r:embed="rId2"/>
              </a:buBlip>
              <a:defRPr sz="3200"/>
            </a:pPr>
            <a:r>
              <a:rPr b="1"/>
              <a:t>Two shoe salesmen went to Africa: </a:t>
            </a:r>
            <a:endParaRPr b="1"/>
          </a:p>
          <a:p>
            <a:pPr marL="393700" indent="-393700">
              <a:spcBef>
                <a:spcPts val="4300"/>
              </a:spcBef>
              <a:buBlip>
                <a:blip r:embed="rId2"/>
              </a:buBlip>
              <a:defRPr sz="3200"/>
            </a:pPr>
            <a:r>
              <a:rPr b="1"/>
              <a:t>One discouraged - “No market. No one wears shoes." </a:t>
            </a:r>
            <a:endParaRPr b="1"/>
          </a:p>
          <a:p>
            <a:pPr marL="393700" indent="-393700">
              <a:spcBef>
                <a:spcPts val="4300"/>
              </a:spcBef>
              <a:buBlip>
                <a:blip r:embed="rId2"/>
              </a:buBlip>
              <a:defRPr sz="3200"/>
            </a:pPr>
            <a:r>
              <a:rPr b="1"/>
              <a:t>Other optimistic - "Market unlimited. No one has shoes over here!</a:t>
            </a:r>
            <a:endParaRPr b="1"/>
          </a:p>
          <a:p>
            <a:pPr marL="393700" indent="-393700">
              <a:spcBef>
                <a:spcPts val="4300"/>
              </a:spcBef>
              <a:buBlip>
                <a:blip r:embed="rId2"/>
              </a:buBlip>
              <a:defRPr sz="3200"/>
            </a:pPr>
            <a:r>
              <a:rPr b="1"/>
              <a:t>Live on the summit, not in the valley. </a:t>
            </a:r>
            <a:endParaRPr b="1"/>
          </a:p>
          <a:p>
            <a:pPr marL="393700" indent="-393700">
              <a:spcBef>
                <a:spcPts val="4300"/>
              </a:spcBef>
              <a:buBlip>
                <a:blip r:embed="rId2"/>
              </a:buBlip>
              <a:defRPr sz="3200"/>
            </a:pPr>
            <a:r>
              <a:rPr b="1"/>
              <a:t>See opportunities &amp; not obstacles.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Biblical Characters Who Became Discouraged"/>
          <p:cNvSpPr txBox="1"/>
          <p:nvPr>
            <p:ph type="title"/>
          </p:nvPr>
        </p:nvSpPr>
        <p:spPr>
          <a:prstGeom prst="rect">
            <a:avLst/>
          </a:prstGeom>
        </p:spPr>
        <p:txBody>
          <a:bodyPr/>
          <a:lstStyle/>
          <a:p>
            <a:pPr/>
            <a:r>
              <a:t>Biblical Characters Who Became Discouraged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We are to be encouragers of men"/>
          <p:cNvSpPr txBox="1"/>
          <p:nvPr>
            <p:ph type="title"/>
          </p:nvPr>
        </p:nvSpPr>
        <p:spPr>
          <a:xfrm>
            <a:off x="787400" y="254000"/>
            <a:ext cx="11430000" cy="1316286"/>
          </a:xfrm>
          <a:prstGeom prst="rect">
            <a:avLst/>
          </a:prstGeom>
        </p:spPr>
        <p:txBody>
          <a:bodyPr/>
          <a:lstStyle>
            <a:lvl1pPr>
              <a:defRPr sz="5800"/>
            </a:lvl1pPr>
          </a:lstStyle>
          <a:p>
            <a:pPr/>
            <a:r>
              <a:t>We are to be encouragers of men</a:t>
            </a:r>
          </a:p>
        </p:txBody>
      </p:sp>
      <p:sp>
        <p:nvSpPr>
          <p:cNvPr id="216" name="1 Thess. 5:11-14 Therefore encourage one another and build up one another, just as you also are doing. But we request of you, brethren, that you appreciate those who diligently labor among you, and have charge over you in the Lord and give you instruction, and that you esteem them very highly in love because of their work. Live in peace with one another. We urge you, brethren, admonish the unruly, encourage the fainthearted, help the weak, be patient with everyone.…"/>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1 Thess. 5:11-14</a:t>
            </a:r>
            <a:r>
              <a:rPr b="1"/>
              <a:t> Therefore </a:t>
            </a:r>
            <a:r>
              <a:rPr b="1" u="sng"/>
              <a:t>encourage one another and build up one another</a:t>
            </a:r>
            <a:r>
              <a:rPr b="1"/>
              <a:t>, just as you also are doing. But we request of you, brethren, that you </a:t>
            </a:r>
            <a:r>
              <a:rPr b="1" u="sng"/>
              <a:t>appreciate</a:t>
            </a:r>
            <a:r>
              <a:rPr b="1"/>
              <a:t> those who diligently labor among you, and have charge over you in the Lord and give you instruction, and that you esteem them very highly in love because of their work. Live in peace with one another. We urge you, brethren, </a:t>
            </a:r>
            <a:r>
              <a:rPr b="1" u="sng"/>
              <a:t>admonish</a:t>
            </a:r>
            <a:r>
              <a:rPr b="1"/>
              <a:t> the unruly, </a:t>
            </a:r>
            <a:r>
              <a:rPr b="1" u="sng"/>
              <a:t>encourage</a:t>
            </a:r>
            <a:r>
              <a:rPr b="1"/>
              <a:t> the fainthearted, </a:t>
            </a:r>
            <a:r>
              <a:rPr b="1" u="sng"/>
              <a:t>help</a:t>
            </a:r>
            <a:r>
              <a:rPr b="1"/>
              <a:t> the weak, be patient with everyone.</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Isa. 35:3, 4</a:t>
            </a:r>
            <a:r>
              <a:rPr b="1"/>
              <a:t> </a:t>
            </a:r>
            <a:r>
              <a:rPr b="1" u="sng"/>
              <a:t>Encourage the exhausted</a:t>
            </a:r>
            <a:r>
              <a:rPr b="1"/>
              <a:t>, and </a:t>
            </a:r>
            <a:r>
              <a:rPr b="1" u="sng"/>
              <a:t>strengthen the feeble</a:t>
            </a:r>
            <a:r>
              <a:rPr b="1"/>
              <a:t>. Say to those with anxious heart, “Take courage, fear not. Behold, your God will come with vengeance; The recompense of God will come, But He will save you.”</a:t>
            </a:r>
            <a:endParaRPr b="1"/>
          </a:p>
          <a:p>
            <a:pPr marL="393700" indent="-393700">
              <a:spcBef>
                <a:spcPts val="2000"/>
              </a:spcBef>
              <a:buBlip>
                <a:blip r:embed="rId2"/>
              </a:buBlip>
              <a:defRPr sz="3200"/>
            </a:pPr>
            <a:r>
              <a:rPr b="1"/>
              <a:t>Useless if we are discouraged</a:t>
            </a:r>
          </a:p>
        </p:txBody>
      </p:sp>
      <p:pic>
        <p:nvPicPr>
          <p:cNvPr id="217" name="Image" descr="Image"/>
          <p:cNvPicPr>
            <a:picLocks noChangeAspect="1"/>
          </p:cNvPicPr>
          <p:nvPr/>
        </p:nvPicPr>
        <p:blipFill>
          <a:blip r:embed="rId3">
            <a:extLst/>
          </a:blip>
          <a:stretch>
            <a:fillRect/>
          </a:stretch>
        </p:blipFill>
        <p:spPr>
          <a:xfrm>
            <a:off x="7451476" y="6408985"/>
            <a:ext cx="5270575" cy="29515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you are never alone"/>
          <p:cNvSpPr txBox="1"/>
          <p:nvPr>
            <p:ph type="title"/>
          </p:nvPr>
        </p:nvSpPr>
        <p:spPr>
          <a:xfrm>
            <a:off x="787400" y="254000"/>
            <a:ext cx="11430000" cy="1316286"/>
          </a:xfrm>
          <a:prstGeom prst="rect">
            <a:avLst/>
          </a:prstGeom>
        </p:spPr>
        <p:txBody>
          <a:bodyPr/>
          <a:lstStyle>
            <a:lvl1pPr>
              <a:defRPr sz="5800"/>
            </a:lvl1pPr>
          </a:lstStyle>
          <a:p>
            <a:pPr/>
            <a:r>
              <a:t>you are never alone</a:t>
            </a:r>
          </a:p>
        </p:txBody>
      </p:sp>
      <p:sp>
        <p:nvSpPr>
          <p:cNvPr id="220" name="Heb. 13:5, 6  Make sure that your character is free from the love of money, being content with what you have; for He Himself has said, “I WILL NEVER DESERT YOU, NOR WILL I EVER FORSAKE YOU,” so that we confidently say, “THE LORD IS MY HELPER, I WILL NOT BE AFRAID. WHAT WILL MAN DO TO ME?”"/>
          <p:cNvSpPr txBox="1"/>
          <p:nvPr>
            <p:ph type="body" sz="half" idx="1"/>
          </p:nvPr>
        </p:nvSpPr>
        <p:spPr>
          <a:xfrm>
            <a:off x="328513" y="1451520"/>
            <a:ext cx="12347774" cy="3998219"/>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Heb. 13:5, 6</a:t>
            </a:r>
            <a:r>
              <a:rPr b="1"/>
              <a:t>  Make sure that your character is free from the love of money, being content with what you have; for He Himself has said, “</a:t>
            </a:r>
            <a:r>
              <a:rPr b="1" u="sng"/>
              <a:t>I WILL NEVER DESERT YOU</a:t>
            </a:r>
            <a:r>
              <a:rPr b="1"/>
              <a:t>, NOR WILL I EVER FORSAKE YOU,” so that we confidently say, “THE LORD IS MY HELPER, I WILL NOT BE AFRAID. WHAT WILL MAN DO TO ME?”</a:t>
            </a:r>
          </a:p>
        </p:txBody>
      </p:sp>
      <p:pic>
        <p:nvPicPr>
          <p:cNvPr id="221" name="Image" descr="Image"/>
          <p:cNvPicPr>
            <a:picLocks noChangeAspect="1"/>
          </p:cNvPicPr>
          <p:nvPr/>
        </p:nvPicPr>
        <p:blipFill>
          <a:blip r:embed="rId2">
            <a:extLst/>
          </a:blip>
          <a:stretch>
            <a:fillRect/>
          </a:stretch>
        </p:blipFill>
        <p:spPr>
          <a:xfrm>
            <a:off x="8436381" y="3547268"/>
            <a:ext cx="4278303" cy="5682463"/>
          </a:xfrm>
          <a:prstGeom prst="rect">
            <a:avLst/>
          </a:prstGeom>
          <a:ln w="12700">
            <a:miter lim="400000"/>
          </a:ln>
        </p:spPr>
      </p:pic>
      <p:sp>
        <p:nvSpPr>
          <p:cNvPr id="222" name="Dan. 3:25  He said, “Look! I see four men loosed and walking about in the midst of the fire without harm, and the appearance of the fourth is like a son of the gods!”"/>
          <p:cNvSpPr txBox="1"/>
          <p:nvPr/>
        </p:nvSpPr>
        <p:spPr>
          <a:xfrm>
            <a:off x="328513" y="3966120"/>
            <a:ext cx="8286999" cy="39982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spcBef>
                <a:spcPts val="2000"/>
              </a:spcBef>
              <a:defRPr sz="2800">
                <a:solidFill>
                  <a:srgbClr val="000000"/>
                </a:solidFill>
                <a:latin typeface="Times"/>
                <a:ea typeface="Times"/>
                <a:cs typeface="Times"/>
                <a:sym typeface="Times"/>
              </a:defRPr>
            </a:pPr>
            <a:r>
              <a:rPr b="1">
                <a:solidFill>
                  <a:schemeClr val="accent3">
                    <a:hueOff val="-216589"/>
                    <a:satOff val="-8555"/>
                    <a:lumOff val="-17601"/>
                  </a:schemeClr>
                </a:solidFill>
              </a:rPr>
              <a:t>Dan. 3:25</a:t>
            </a:r>
            <a:r>
              <a:rPr b="1"/>
              <a:t>  He said, “Look! I see </a:t>
            </a:r>
            <a:r>
              <a:rPr b="1" u="sng"/>
              <a:t>four men loosed and walking about</a:t>
            </a:r>
            <a:r>
              <a:rPr b="1"/>
              <a:t> in the midst of the fire without harm, and the appearance of the fourth is like a son of the gods!”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you are never alone"/>
          <p:cNvSpPr txBox="1"/>
          <p:nvPr>
            <p:ph type="title"/>
          </p:nvPr>
        </p:nvSpPr>
        <p:spPr>
          <a:xfrm>
            <a:off x="787400" y="254000"/>
            <a:ext cx="11430000" cy="1316286"/>
          </a:xfrm>
          <a:prstGeom prst="rect">
            <a:avLst/>
          </a:prstGeom>
        </p:spPr>
        <p:txBody>
          <a:bodyPr/>
          <a:lstStyle>
            <a:lvl1pPr>
              <a:defRPr sz="5800"/>
            </a:lvl1pPr>
          </a:lstStyle>
          <a:p>
            <a:pPr/>
            <a:r>
              <a:t>you are never alone</a:t>
            </a:r>
          </a:p>
        </p:txBody>
      </p:sp>
      <p:sp>
        <p:nvSpPr>
          <p:cNvPr id="225" name="Psa. 23:4 Even though I walk through the valley of the shadow of death, I fear no evil, for You are with me; Your rod and Your staff, they comfort me.…"/>
          <p:cNvSpPr txBox="1"/>
          <p:nvPr>
            <p:ph type="body" idx="1"/>
          </p:nvPr>
        </p:nvSpPr>
        <p:spPr>
          <a:xfrm>
            <a:off x="328513" y="1766540"/>
            <a:ext cx="7689752" cy="7719120"/>
          </a:xfrm>
          <a:prstGeom prst="rect">
            <a:avLst/>
          </a:prstGeom>
        </p:spPr>
        <p:txBody>
          <a:bodyPr anchor="t"/>
          <a:lstStyle/>
          <a:p>
            <a:pPr marL="0" indent="0">
              <a:spcBef>
                <a:spcPts val="47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Psa. 23:4 </a:t>
            </a:r>
            <a:r>
              <a:rPr b="1"/>
              <a:t>Even though I walk through the valley of the shadow of death, I fear no evil, for You are with me; Your rod and Your staff, they comfort me. </a:t>
            </a:r>
            <a:endParaRPr b="1"/>
          </a:p>
          <a:p>
            <a:pPr marL="393700" indent="-393700">
              <a:spcBef>
                <a:spcPts val="4700"/>
              </a:spcBef>
              <a:buBlip>
                <a:blip r:embed="rId2"/>
              </a:buBlip>
              <a:defRPr sz="3200"/>
            </a:pPr>
            <a:r>
              <a:rPr b="1"/>
              <a:t>WWII soldier to worried father - "God never overlooks anybody.''		</a:t>
            </a:r>
            <a:endParaRPr b="1"/>
          </a:p>
          <a:p>
            <a:pPr marL="393700" indent="-393700">
              <a:spcBef>
                <a:spcPts val="4700"/>
              </a:spcBef>
              <a:buBlip>
                <a:blip r:embed="rId2"/>
              </a:buBlip>
              <a:defRPr sz="3200"/>
            </a:pPr>
            <a:r>
              <a:rPr b="1"/>
              <a:t>Little girl could have a wound sewn up if her father held her hand </a:t>
            </a:r>
          </a:p>
        </p:txBody>
      </p:sp>
      <p:pic>
        <p:nvPicPr>
          <p:cNvPr id="226" name="Image" descr="Image"/>
          <p:cNvPicPr>
            <a:picLocks noChangeAspect="1"/>
          </p:cNvPicPr>
          <p:nvPr/>
        </p:nvPicPr>
        <p:blipFill>
          <a:blip r:embed="rId3">
            <a:extLst/>
          </a:blip>
          <a:srcRect l="4449" t="0" r="4449" b="28673"/>
          <a:stretch>
            <a:fillRect/>
          </a:stretch>
        </p:blipFill>
        <p:spPr>
          <a:xfrm>
            <a:off x="8063719" y="1861492"/>
            <a:ext cx="4651261" cy="2039307"/>
          </a:xfrm>
          <a:prstGeom prst="rect">
            <a:avLst/>
          </a:prstGeom>
          <a:ln w="12700">
            <a:miter lim="400000"/>
          </a:ln>
        </p:spPr>
      </p:pic>
      <p:pic>
        <p:nvPicPr>
          <p:cNvPr id="227" name="Image" descr="Image"/>
          <p:cNvPicPr>
            <a:picLocks noChangeAspect="1"/>
          </p:cNvPicPr>
          <p:nvPr/>
        </p:nvPicPr>
        <p:blipFill>
          <a:blip r:embed="rId4">
            <a:extLst/>
          </a:blip>
          <a:stretch>
            <a:fillRect/>
          </a:stretch>
        </p:blipFill>
        <p:spPr>
          <a:xfrm>
            <a:off x="8277175" y="5618013"/>
            <a:ext cx="3729162" cy="37291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causes of discouragement - only temporary"/>
          <p:cNvSpPr txBox="1"/>
          <p:nvPr>
            <p:ph type="title"/>
          </p:nvPr>
        </p:nvSpPr>
        <p:spPr>
          <a:xfrm>
            <a:off x="787400" y="254000"/>
            <a:ext cx="11430000" cy="1316286"/>
          </a:xfrm>
          <a:prstGeom prst="rect">
            <a:avLst/>
          </a:prstGeom>
        </p:spPr>
        <p:txBody>
          <a:bodyPr/>
          <a:lstStyle>
            <a:lvl1pPr defTabSz="484886">
              <a:defRPr sz="4814">
                <a:effectLst>
                  <a:outerShdw sx="100000" sy="100000" kx="0" ky="0" algn="b" rotWithShape="0" blurRad="52705" dist="10541" dir="5400000">
                    <a:srgbClr val="000000">
                      <a:alpha val="30000"/>
                    </a:srgbClr>
                  </a:outerShdw>
                </a:effectLst>
              </a:defRPr>
            </a:lvl1pPr>
          </a:lstStyle>
          <a:p>
            <a:pPr/>
            <a:r>
              <a:t>causes of discouragement - only temporary</a:t>
            </a:r>
          </a:p>
        </p:txBody>
      </p:sp>
      <p:sp>
        <p:nvSpPr>
          <p:cNvPr id="230" name="Ps. 30:5 For His anger is but for a moment, His favor is for a lifetime; Weeping may last for the night, But a shout of joy comes in the morning.…"/>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Ps. 30:5</a:t>
            </a:r>
            <a:r>
              <a:rPr b="1"/>
              <a:t> For His anger is but for a moment, His favor is for a lifetime; Weeping may last for the night, But a shout of joy comes in the morning.</a:t>
            </a:r>
            <a:endParaRPr b="1"/>
          </a:p>
          <a:p>
            <a:pPr marL="393700" indent="-393700">
              <a:spcBef>
                <a:spcPts val="2000"/>
              </a:spcBef>
              <a:buBlip>
                <a:blip r:embed="rId2"/>
              </a:buBlip>
              <a:defRPr sz="3200"/>
            </a:pPr>
            <a:r>
              <a:rPr b="1"/>
              <a:t>Favorite text: "It came to pass.’'</a:t>
            </a:r>
          </a:p>
        </p:txBody>
      </p:sp>
      <p:pic>
        <p:nvPicPr>
          <p:cNvPr id="231" name="Image" descr="Image"/>
          <p:cNvPicPr>
            <a:picLocks noChangeAspect="1"/>
          </p:cNvPicPr>
          <p:nvPr/>
        </p:nvPicPr>
        <p:blipFill>
          <a:blip r:embed="rId3">
            <a:extLst/>
          </a:blip>
          <a:stretch>
            <a:fillRect/>
          </a:stretch>
        </p:blipFill>
        <p:spPr>
          <a:xfrm>
            <a:off x="7109226" y="2672159"/>
            <a:ext cx="5582367" cy="32468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you will always have the power to endure"/>
          <p:cNvSpPr txBox="1"/>
          <p:nvPr>
            <p:ph type="title"/>
          </p:nvPr>
        </p:nvSpPr>
        <p:spPr>
          <a:xfrm>
            <a:off x="787400" y="254000"/>
            <a:ext cx="11430000" cy="1316286"/>
          </a:xfrm>
          <a:prstGeom prst="rect">
            <a:avLst/>
          </a:prstGeom>
        </p:spPr>
        <p:txBody>
          <a:bodyPr/>
          <a:lstStyle>
            <a:lvl1pPr defTabSz="502412">
              <a:defRPr sz="4988">
                <a:effectLst>
                  <a:outerShdw sx="100000" sy="100000" kx="0" ky="0" algn="b" rotWithShape="0" blurRad="54610" dist="10922" dir="5400000">
                    <a:srgbClr val="000000">
                      <a:alpha val="30000"/>
                    </a:srgbClr>
                  </a:outerShdw>
                </a:effectLst>
              </a:defRPr>
            </a:lvl1pPr>
          </a:lstStyle>
          <a:p>
            <a:pPr/>
            <a:r>
              <a:t>you will always have the power to endure</a:t>
            </a:r>
          </a:p>
        </p:txBody>
      </p:sp>
      <p:sp>
        <p:nvSpPr>
          <p:cNvPr id="234" name="1 Cor. 10:13 No temptation has overtaken you but such as is common to man; and God is faithful, who will not allow you to be tempted beyond what you are able, but with the temptation will provide the way of escape also, so that you will be able to endure it.…"/>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1 Cor. 10:13</a:t>
            </a:r>
            <a:r>
              <a:rPr b="1"/>
              <a:t> No temptation has overtaken you but such as is common to man; and God is faithful, </a:t>
            </a:r>
            <a:r>
              <a:rPr b="1" u="sng"/>
              <a:t>who will not allow you to be tempted beyond what you are able</a:t>
            </a:r>
            <a:r>
              <a:rPr b="1"/>
              <a:t>, but with the temptation will provide the way of escape also, so that you will be able to endure it.</a:t>
            </a:r>
            <a:endParaRPr b="1"/>
          </a:p>
          <a:p>
            <a:pPr marL="393700" indent="-393700">
              <a:spcBef>
                <a:spcPts val="2000"/>
              </a:spcBef>
              <a:buBlip>
                <a:blip r:embed="rId2"/>
              </a:buBlip>
              <a:defRPr sz="3200"/>
            </a:pPr>
            <a:r>
              <a:rPr b="1"/>
              <a:t>God can be depended upon! </a:t>
            </a:r>
            <a:endParaRPr b="1"/>
          </a:p>
          <a:p>
            <a:pPr marL="393700" indent="-393700">
              <a:spcBef>
                <a:spcPts val="2000"/>
              </a:spcBef>
              <a:buBlip>
                <a:blip r:embed="rId2"/>
              </a:buBlip>
              <a:defRPr sz="3200"/>
            </a:pPr>
            <a:r>
              <a:rPr b="1"/>
              <a:t>Enough of God's grace to endure trial. </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2 Cor. 12:8, 9</a:t>
            </a:r>
            <a:r>
              <a:rPr b="1"/>
              <a:t> Concerning this I implored the Lord three times that it might leave me. And He has said to me, “</a:t>
            </a:r>
            <a:r>
              <a:rPr b="1" u="sng"/>
              <a:t>My grace is sufficient for you</a:t>
            </a:r>
            <a:r>
              <a:rPr b="1"/>
              <a:t>, for power is perfected in weakness.” Most gladly, therefore, I will rather boast about my weaknesses, so that the power of Christ may dwell in me.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Pray"/>
          <p:cNvSpPr txBox="1"/>
          <p:nvPr>
            <p:ph type="title"/>
          </p:nvPr>
        </p:nvSpPr>
        <p:spPr>
          <a:xfrm>
            <a:off x="787400" y="254000"/>
            <a:ext cx="11430000" cy="1316286"/>
          </a:xfrm>
          <a:prstGeom prst="rect">
            <a:avLst/>
          </a:prstGeom>
        </p:spPr>
        <p:txBody>
          <a:bodyPr/>
          <a:lstStyle>
            <a:lvl1pPr>
              <a:defRPr sz="5800"/>
            </a:lvl1pPr>
          </a:lstStyle>
          <a:p>
            <a:pPr/>
            <a:r>
              <a:t>Pray</a:t>
            </a:r>
          </a:p>
        </p:txBody>
      </p:sp>
      <p:sp>
        <p:nvSpPr>
          <p:cNvPr id="237" name="1 Sam. 30:6 Moreover David was greatly distressed because the people spoke of stoning him, for all the people were embittered, each one because of his sons and his daughters. But David strengthened himself in the LORD his God.…"/>
          <p:cNvSpPr txBox="1"/>
          <p:nvPr>
            <p:ph type="body" idx="1"/>
          </p:nvPr>
        </p:nvSpPr>
        <p:spPr>
          <a:xfrm>
            <a:off x="328513" y="1451520"/>
            <a:ext cx="8140205"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1 Sam. 30:6</a:t>
            </a:r>
            <a:r>
              <a:rPr b="1"/>
              <a:t> Moreover David was greatly distressed because the people spoke of stoning him, for all the people were embittered, each one because of his sons and his daughters. </a:t>
            </a:r>
            <a:r>
              <a:rPr b="1" u="sng"/>
              <a:t>But David strengthened himself in the LORD his God</a:t>
            </a:r>
            <a:r>
              <a:rPr b="1"/>
              <a:t>.</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Phil. 4:6, 7 </a:t>
            </a:r>
            <a:r>
              <a:rPr b="1"/>
              <a:t>Be anxious for nothing, but in everything </a:t>
            </a:r>
            <a:r>
              <a:rPr b="1" u="sng"/>
              <a:t>by prayer</a:t>
            </a:r>
            <a:r>
              <a:rPr b="1"/>
              <a:t> and supplication with thanksgiving </a:t>
            </a:r>
            <a:r>
              <a:rPr b="1" u="sng"/>
              <a:t>let your requests be made known to God</a:t>
            </a:r>
            <a:r>
              <a:rPr b="1"/>
              <a:t>. And the peace of God, which surpasses all comprehension, will guard your hearts and your minds in Christ Jesus.</a:t>
            </a:r>
          </a:p>
        </p:txBody>
      </p:sp>
      <p:pic>
        <p:nvPicPr>
          <p:cNvPr id="238" name="Image" descr="Image"/>
          <p:cNvPicPr>
            <a:picLocks noChangeAspect="1"/>
          </p:cNvPicPr>
          <p:nvPr/>
        </p:nvPicPr>
        <p:blipFill>
          <a:blip r:embed="rId2">
            <a:extLst/>
          </a:blip>
          <a:stretch>
            <a:fillRect/>
          </a:stretch>
        </p:blipFill>
        <p:spPr>
          <a:xfrm>
            <a:off x="8489701" y="1125190"/>
            <a:ext cx="4177648" cy="3129203"/>
          </a:xfrm>
          <a:prstGeom prst="rect">
            <a:avLst/>
          </a:prstGeom>
          <a:ln w="12700">
            <a:miter lim="400000"/>
          </a:ln>
        </p:spPr>
      </p:pic>
      <p:pic>
        <p:nvPicPr>
          <p:cNvPr id="239" name="Image" descr="Image"/>
          <p:cNvPicPr>
            <a:picLocks noChangeAspect="1"/>
          </p:cNvPicPr>
          <p:nvPr/>
        </p:nvPicPr>
        <p:blipFill>
          <a:blip r:embed="rId3">
            <a:extLst/>
          </a:blip>
          <a:stretch>
            <a:fillRect/>
          </a:stretch>
        </p:blipFill>
        <p:spPr>
          <a:xfrm>
            <a:off x="8500417" y="4868564"/>
            <a:ext cx="4156216" cy="23352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Do Not Fatalistic Give Up"/>
          <p:cNvSpPr txBox="1"/>
          <p:nvPr>
            <p:ph type="title"/>
          </p:nvPr>
        </p:nvSpPr>
        <p:spPr>
          <a:xfrm>
            <a:off x="787400" y="254000"/>
            <a:ext cx="11430000" cy="1316286"/>
          </a:xfrm>
          <a:prstGeom prst="rect">
            <a:avLst/>
          </a:prstGeom>
        </p:spPr>
        <p:txBody>
          <a:bodyPr/>
          <a:lstStyle>
            <a:lvl1pPr>
              <a:defRPr sz="5800"/>
            </a:lvl1pPr>
          </a:lstStyle>
          <a:p>
            <a:pPr/>
            <a:r>
              <a:t>Do Not Fatalistic Give Up</a:t>
            </a:r>
          </a:p>
        </p:txBody>
      </p:sp>
      <p:sp>
        <p:nvSpPr>
          <p:cNvPr id="242" name="Matt. 24:13 “But the one who endures to the end, he will be saved.…"/>
          <p:cNvSpPr txBox="1"/>
          <p:nvPr>
            <p:ph type="body" idx="1"/>
          </p:nvPr>
        </p:nvSpPr>
        <p:spPr>
          <a:xfrm>
            <a:off x="600323" y="1451520"/>
            <a:ext cx="1207596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24:13</a:t>
            </a:r>
            <a:r>
              <a:rPr b="1"/>
              <a:t> “But the one who endures to the end, he will be saved.</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Jas. 5:11 </a:t>
            </a:r>
            <a:r>
              <a:rPr b="1"/>
              <a:t>We count those blessed who endured. You have heard of the endurance of Job and have seen the outcome of the Lord’s dealings, that the Lord is full of compassion and is merciful.</a:t>
            </a:r>
            <a:endParaRPr b="1"/>
          </a:p>
          <a:p>
            <a:pPr marL="393700" indent="-393700">
              <a:spcBef>
                <a:spcPts val="2000"/>
              </a:spcBef>
              <a:buBlip>
                <a:blip r:embed="rId2"/>
              </a:buBlip>
              <a:defRPr sz="3200"/>
            </a:pPr>
            <a:r>
              <a:rPr b="1"/>
              <a:t>Three rules for success</a:t>
            </a:r>
            <a:r>
              <a:t>: go on, go on, go on.</a:t>
            </a:r>
            <a:r>
              <a:rPr b="1"/>
              <a:t>  </a:t>
            </a:r>
            <a:endParaRPr b="1"/>
          </a:p>
          <a:p>
            <a:pPr marL="393700" indent="-393700">
              <a:spcBef>
                <a:spcPts val="2000"/>
              </a:spcBef>
              <a:buBlip>
                <a:blip r:embed="rId2"/>
              </a:buBlip>
              <a:defRPr sz="3200"/>
            </a:pPr>
            <a:r>
              <a:rPr b="1"/>
              <a:t>Trying times are no time to quit trying. </a:t>
            </a:r>
            <a:endParaRPr b="1"/>
          </a:p>
          <a:p>
            <a:pPr marL="393700" indent="-393700">
              <a:spcBef>
                <a:spcPts val="2000"/>
              </a:spcBef>
              <a:buBlip>
                <a:blip r:embed="rId2"/>
              </a:buBlip>
              <a:defRPr sz="3200"/>
            </a:pPr>
            <a:r>
              <a:rPr b="1"/>
              <a:t>Quitters never win &amp; winners never quit. </a:t>
            </a:r>
            <a:endParaRPr b="1"/>
          </a:p>
          <a:p>
            <a:pPr marL="393700" indent="-393700">
              <a:spcBef>
                <a:spcPts val="2000"/>
              </a:spcBef>
              <a:buBlip>
                <a:blip r:embed="rId2"/>
              </a:buBlip>
              <a:defRPr sz="3200"/>
            </a:pPr>
            <a:r>
              <a:rPr b="1"/>
              <a:t>Abraham Lincoln</a:t>
            </a:r>
            <a:r>
              <a:t>: failed in business twice, defeated in 8 elections -became president </a:t>
            </a:r>
          </a:p>
          <a:p>
            <a:pPr marL="393700" indent="-393700">
              <a:spcBef>
                <a:spcPts val="2000"/>
              </a:spcBef>
              <a:buBlip>
                <a:blip r:embed="rId2"/>
              </a:buBlip>
              <a:defRPr sz="3200"/>
            </a:pPr>
            <a:r>
              <a:rPr b="1"/>
              <a:t>Robert E. Peary </a:t>
            </a:r>
            <a:r>
              <a:t>- 7 failures &amp; 23 years of searching, discovered the North Pole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Conclusion"/>
          <p:cNvSpPr txBox="1"/>
          <p:nvPr>
            <p:ph type="title"/>
          </p:nvPr>
        </p:nvSpPr>
        <p:spPr>
          <a:xfrm>
            <a:off x="787400" y="254000"/>
            <a:ext cx="11430000" cy="1316286"/>
          </a:xfrm>
          <a:prstGeom prst="rect">
            <a:avLst/>
          </a:prstGeom>
        </p:spPr>
        <p:txBody>
          <a:bodyPr/>
          <a:lstStyle>
            <a:lvl1pPr>
              <a:defRPr sz="5800"/>
            </a:lvl1pPr>
          </a:lstStyle>
          <a:p>
            <a:pPr/>
            <a:r>
              <a:t>Conclusion</a:t>
            </a:r>
          </a:p>
        </p:txBody>
      </p:sp>
      <p:sp>
        <p:nvSpPr>
          <p:cNvPr id="245" name="God’s love: will not let us down…"/>
          <p:cNvSpPr txBox="1"/>
          <p:nvPr>
            <p:ph type="body" idx="1"/>
          </p:nvPr>
        </p:nvSpPr>
        <p:spPr>
          <a:xfrm>
            <a:off x="600323" y="1451520"/>
            <a:ext cx="12075964" cy="7719121"/>
          </a:xfrm>
          <a:prstGeom prst="rect">
            <a:avLst/>
          </a:prstGeom>
        </p:spPr>
        <p:txBody>
          <a:bodyPr anchor="t"/>
          <a:lstStyle/>
          <a:p>
            <a:pPr marL="393700" indent="-393700">
              <a:spcBef>
                <a:spcPts val="2000"/>
              </a:spcBef>
              <a:buBlip>
                <a:blip r:embed="rId2"/>
              </a:buBlip>
              <a:defRPr sz="3200"/>
            </a:pPr>
            <a:r>
              <a:rPr b="1"/>
              <a:t>God’s love: </a:t>
            </a:r>
            <a:r>
              <a:t>will not let us down</a:t>
            </a:r>
          </a:p>
          <a:p>
            <a:pPr lvl="1" marL="622300" indent="-228600">
              <a:spcBef>
                <a:spcPts val="2000"/>
              </a:spcBef>
              <a:buSzPct val="100000"/>
              <a:buChar char="-"/>
              <a:defRPr sz="3200"/>
            </a:pPr>
            <a:r>
              <a:t>Will not let us go</a:t>
            </a:r>
          </a:p>
          <a:p>
            <a:pPr lvl="1" marL="622300" indent="-228600">
              <a:spcBef>
                <a:spcPts val="2000"/>
              </a:spcBef>
              <a:buSzPct val="100000"/>
              <a:buChar char="-"/>
              <a:defRPr sz="3200"/>
            </a:pPr>
            <a:r>
              <a:t>Nor will it let us off </a:t>
            </a:r>
          </a:p>
          <a:p>
            <a:pPr marL="393700" indent="-393700">
              <a:spcBef>
                <a:spcPts val="20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Heb. 12:12</a:t>
            </a:r>
            <a:r>
              <a:t> Therefore, strengthen the hands that are weak and the knees that are feeble,</a:t>
            </a:r>
          </a:p>
          <a:p>
            <a:pPr marL="393700" indent="-393700">
              <a:spcBef>
                <a:spcPts val="20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Acts 28:15</a:t>
            </a:r>
            <a:r>
              <a:t> And the brethren, when they heard about us, came from there as far as the Market of Appius and Three Inns to meet us; and when Paul saw them, </a:t>
            </a:r>
            <a:r>
              <a:rPr u="sng"/>
              <a:t>he thanked God and took courage</a:t>
            </a:r>
            <a:r>
              <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Elijah became discouraged"/>
          <p:cNvSpPr txBox="1"/>
          <p:nvPr>
            <p:ph type="title"/>
          </p:nvPr>
        </p:nvSpPr>
        <p:spPr>
          <a:xfrm>
            <a:off x="787400" y="254000"/>
            <a:ext cx="11430000" cy="1316286"/>
          </a:xfrm>
          <a:prstGeom prst="rect">
            <a:avLst/>
          </a:prstGeom>
        </p:spPr>
        <p:txBody>
          <a:bodyPr/>
          <a:lstStyle>
            <a:lvl1pPr>
              <a:defRPr sz="6000"/>
            </a:lvl1pPr>
          </a:lstStyle>
          <a:p>
            <a:pPr/>
            <a:r>
              <a:t>Elijah became discouraged</a:t>
            </a:r>
          </a:p>
        </p:txBody>
      </p:sp>
      <p:sp>
        <p:nvSpPr>
          <p:cNvPr id="127" name="l Kings 19:4 But he himself went a day’s journey into the wilderness, and came and sat down under a juniper tree; and he requested for himself that he might die, and said, “It is enough; now, O LORD, take my life, for I am not better than my fathers.”…"/>
          <p:cNvSpPr txBox="1"/>
          <p:nvPr>
            <p:ph type="body" idx="1"/>
          </p:nvPr>
        </p:nvSpPr>
        <p:spPr>
          <a:xfrm>
            <a:off x="787400" y="1814909"/>
            <a:ext cx="11430000" cy="6668691"/>
          </a:xfrm>
          <a:prstGeom prst="rect">
            <a:avLst/>
          </a:prstGeom>
        </p:spPr>
        <p:txBody>
          <a:bodyPr anchor="t"/>
          <a:lstStyle/>
          <a:p>
            <a:pPr marL="393700" indent="-393700">
              <a:buBlip>
                <a:blip r:embed="rId2"/>
              </a:buBlip>
              <a:defRPr b="1" sz="3000">
                <a:solidFill>
                  <a:srgbClr val="000000"/>
                </a:solidFill>
                <a:latin typeface="Times"/>
                <a:ea typeface="Times"/>
                <a:cs typeface="Times"/>
                <a:sym typeface="Times"/>
              </a:defRPr>
            </a:pPr>
            <a:r>
              <a:rPr>
                <a:solidFill>
                  <a:schemeClr val="accent3">
                    <a:hueOff val="-616588"/>
                    <a:satOff val="-15819"/>
                    <a:lumOff val="-29181"/>
                  </a:schemeClr>
                </a:solidFill>
              </a:rPr>
              <a:t>l Kings 19:4</a:t>
            </a:r>
            <a:r>
              <a:t> But he himself went a day’s journey into the wilderness, and came and sat down under a juniper tree; and he requested for himself that he might die, and said, “It is enough; now, O LORD, take my life, for I am not better than my fathers.” </a:t>
            </a:r>
          </a:p>
          <a:p>
            <a:pPr lvl="1" marL="622300" indent="-228600">
              <a:buSzPct val="100000"/>
              <a:buChar char="-"/>
              <a:defRPr sz="3000"/>
            </a:pPr>
            <a:r>
              <a:t>Physical exhaustion</a:t>
            </a:r>
          </a:p>
          <a:p>
            <a:pPr lvl="1" marL="622300" indent="-228600">
              <a:buSzPct val="100000"/>
              <a:buChar char="-"/>
              <a:defRPr sz="3000"/>
            </a:pPr>
            <a:r>
              <a:t>Tried to keep books for the Lord</a:t>
            </a:r>
          </a:p>
          <a:p>
            <a:pPr lvl="1" marL="622300" indent="-228600">
              <a:buSzPct val="100000"/>
              <a:buChar char="-"/>
              <a:defRPr sz="3000"/>
            </a:pPr>
            <a:r>
              <a:t>Lost faith in others </a:t>
            </a:r>
          </a:p>
          <a:p>
            <a:pPr lvl="1" marL="622300" indent="-228600">
              <a:buSzPct val="100000"/>
              <a:buChar char="-"/>
              <a:defRPr sz="3000"/>
            </a:pPr>
            <a:r>
              <a:rPr b="1">
                <a:solidFill>
                  <a:schemeClr val="accent3">
                    <a:hueOff val="-616588"/>
                    <a:satOff val="-15819"/>
                    <a:lumOff val="-29181"/>
                  </a:schemeClr>
                </a:solidFill>
                <a:latin typeface="Times"/>
                <a:ea typeface="Times"/>
                <a:cs typeface="Times"/>
                <a:sym typeface="Times"/>
              </a:rPr>
              <a:t>1 Kings 19:3-18</a:t>
            </a:r>
            <a:r>
              <a:t> </a:t>
            </a:r>
          </a:p>
        </p:txBody>
      </p:sp>
      <p:pic>
        <p:nvPicPr>
          <p:cNvPr id="128" name="Image" descr="Image"/>
          <p:cNvPicPr>
            <a:picLocks noChangeAspect="1"/>
          </p:cNvPicPr>
          <p:nvPr/>
        </p:nvPicPr>
        <p:blipFill>
          <a:blip r:embed="rId3">
            <a:extLst/>
          </a:blip>
          <a:stretch>
            <a:fillRect/>
          </a:stretch>
        </p:blipFill>
        <p:spPr>
          <a:xfrm>
            <a:off x="6945529" y="4130209"/>
            <a:ext cx="5687201" cy="3554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David became discouraged"/>
          <p:cNvSpPr txBox="1"/>
          <p:nvPr>
            <p:ph type="title"/>
          </p:nvPr>
        </p:nvSpPr>
        <p:spPr>
          <a:xfrm>
            <a:off x="787400" y="254000"/>
            <a:ext cx="11430000" cy="1316286"/>
          </a:xfrm>
          <a:prstGeom prst="rect">
            <a:avLst/>
          </a:prstGeom>
        </p:spPr>
        <p:txBody>
          <a:bodyPr/>
          <a:lstStyle>
            <a:lvl1pPr>
              <a:defRPr sz="6000"/>
            </a:lvl1pPr>
          </a:lstStyle>
          <a:p>
            <a:pPr/>
            <a:r>
              <a:t>David became discouraged</a:t>
            </a:r>
          </a:p>
        </p:txBody>
      </p:sp>
      <p:sp>
        <p:nvSpPr>
          <p:cNvPr id="131" name="Ps. 42:5 Why are you in despair, O my soul?                                                                       And why have you become disturbed within me?                                                              Hope in God, for I shall again praise Him                                                             For the help of His presence.…"/>
          <p:cNvSpPr txBox="1"/>
          <p:nvPr>
            <p:ph type="body" idx="1"/>
          </p:nvPr>
        </p:nvSpPr>
        <p:spPr>
          <a:xfrm>
            <a:off x="595213" y="1551533"/>
            <a:ext cx="12271574" cy="8149134"/>
          </a:xfrm>
          <a:prstGeom prst="rect">
            <a:avLst/>
          </a:prstGeom>
        </p:spPr>
        <p:txBody>
          <a:bodyPr anchor="t"/>
          <a:lstStyle/>
          <a:p>
            <a:pPr marL="367453" indent="-367453">
              <a:spcBef>
                <a:spcPts val="2000"/>
              </a:spcBef>
              <a:buBlip>
                <a:blip r:embed="rId2"/>
              </a:buBlip>
              <a:defRPr sz="3000"/>
            </a:pPr>
            <a:r>
              <a:rPr b="1" sz="2800">
                <a:solidFill>
                  <a:schemeClr val="accent3">
                    <a:hueOff val="-616588"/>
                    <a:satOff val="-15819"/>
                    <a:lumOff val="-29181"/>
                  </a:schemeClr>
                </a:solidFill>
                <a:latin typeface="Times"/>
                <a:ea typeface="Times"/>
                <a:cs typeface="Times"/>
                <a:sym typeface="Times"/>
              </a:rPr>
              <a:t>Ps. 42:5 </a:t>
            </a:r>
            <a:r>
              <a:rPr b="1" sz="2800">
                <a:solidFill>
                  <a:srgbClr val="000000"/>
                </a:solidFill>
                <a:latin typeface="Times"/>
                <a:ea typeface="Times"/>
                <a:cs typeface="Times"/>
                <a:sym typeface="Times"/>
              </a:rPr>
              <a:t>Why are you in despair, O my soul?                                                                       And why have you become disturbed within me?                                                              </a:t>
            </a:r>
            <a:r>
              <a:rPr b="1" sz="2800" u="sng">
                <a:solidFill>
                  <a:srgbClr val="000000"/>
                </a:solidFill>
                <a:latin typeface="Times"/>
                <a:ea typeface="Times"/>
                <a:cs typeface="Times"/>
                <a:sym typeface="Times"/>
              </a:rPr>
              <a:t>Hope in God</a:t>
            </a:r>
            <a:r>
              <a:rPr b="1" sz="2800">
                <a:solidFill>
                  <a:srgbClr val="000000"/>
                </a:solidFill>
                <a:latin typeface="Times"/>
                <a:ea typeface="Times"/>
                <a:cs typeface="Times"/>
                <a:sym typeface="Times"/>
              </a:rPr>
              <a:t>, for I shall again praise Him                                                             For </a:t>
            </a:r>
            <a:r>
              <a:rPr b="1" sz="2800" u="sng">
                <a:solidFill>
                  <a:srgbClr val="000000"/>
                </a:solidFill>
                <a:latin typeface="Times"/>
                <a:ea typeface="Times"/>
                <a:cs typeface="Times"/>
                <a:sym typeface="Times"/>
              </a:rPr>
              <a:t>the help of His presence</a:t>
            </a:r>
            <a:r>
              <a:rPr b="1" sz="2800">
                <a:solidFill>
                  <a:srgbClr val="000000"/>
                </a:solidFill>
                <a:latin typeface="Times"/>
                <a:ea typeface="Times"/>
                <a:cs typeface="Times"/>
                <a:sym typeface="Times"/>
              </a:rPr>
              <a:t>.</a:t>
            </a:r>
            <a:endParaRPr b="1" sz="2800">
              <a:solidFill>
                <a:srgbClr val="000000"/>
              </a:solidFill>
              <a:latin typeface="Times"/>
              <a:ea typeface="Times"/>
              <a:cs typeface="Times"/>
              <a:sym typeface="Times"/>
            </a:endParaRPr>
          </a:p>
          <a:p>
            <a:pPr marL="0" indent="419100">
              <a:spcBef>
                <a:spcPts val="2000"/>
              </a:spcBef>
              <a:buSzTx/>
              <a:buNone/>
              <a:defRPr sz="3000"/>
            </a:pPr>
            <a:r>
              <a:rPr b="1" sz="2800">
                <a:solidFill>
                  <a:schemeClr val="accent3">
                    <a:hueOff val="-616588"/>
                    <a:satOff val="-15819"/>
                    <a:lumOff val="-29181"/>
                  </a:schemeClr>
                </a:solidFill>
                <a:latin typeface="Times"/>
                <a:ea typeface="Times"/>
                <a:cs typeface="Times"/>
                <a:sym typeface="Times"/>
              </a:rPr>
              <a:t>6 </a:t>
            </a:r>
            <a:r>
              <a:rPr b="1" sz="2800">
                <a:solidFill>
                  <a:srgbClr val="000000"/>
                </a:solidFill>
                <a:latin typeface="Times"/>
                <a:ea typeface="Times"/>
                <a:cs typeface="Times"/>
                <a:sym typeface="Times"/>
              </a:rPr>
              <a:t>O my God, my soul is in despair within me;                                                       Therefore </a:t>
            </a:r>
            <a:r>
              <a:rPr b="1" sz="2800" u="sng">
                <a:solidFill>
                  <a:srgbClr val="000000"/>
                </a:solidFill>
                <a:latin typeface="Times"/>
                <a:ea typeface="Times"/>
                <a:cs typeface="Times"/>
                <a:sym typeface="Times"/>
              </a:rPr>
              <a:t>I remember You</a:t>
            </a:r>
            <a:r>
              <a:rPr b="1" sz="2800">
                <a:solidFill>
                  <a:srgbClr val="000000"/>
                </a:solidFill>
                <a:latin typeface="Times"/>
                <a:ea typeface="Times"/>
                <a:cs typeface="Times"/>
                <a:sym typeface="Times"/>
              </a:rPr>
              <a:t> from the land of the Jordan                                                         And the peaks of Hermon, from Mount Mizar.</a:t>
            </a:r>
            <a:endParaRPr b="1" sz="2800">
              <a:solidFill>
                <a:schemeClr val="accent3">
                  <a:hueOff val="-616588"/>
                  <a:satOff val="-15819"/>
                  <a:lumOff val="-29181"/>
                </a:schemeClr>
              </a:solidFill>
              <a:latin typeface="Times"/>
              <a:ea typeface="Times"/>
              <a:cs typeface="Times"/>
              <a:sym typeface="Times"/>
            </a:endParaRPr>
          </a:p>
          <a:p>
            <a:pPr marL="0" indent="419100">
              <a:spcBef>
                <a:spcPts val="2000"/>
              </a:spcBef>
              <a:buSzTx/>
              <a:buNone/>
              <a:defRPr sz="3000"/>
            </a:pPr>
            <a:r>
              <a:rPr b="1" sz="2800">
                <a:solidFill>
                  <a:schemeClr val="accent3">
                    <a:hueOff val="-616588"/>
                    <a:satOff val="-15819"/>
                    <a:lumOff val="-29181"/>
                  </a:schemeClr>
                </a:solidFill>
                <a:latin typeface="Times"/>
                <a:ea typeface="Times"/>
                <a:cs typeface="Times"/>
                <a:sym typeface="Times"/>
              </a:rPr>
              <a:t>8 </a:t>
            </a:r>
            <a:r>
              <a:rPr b="1" sz="2800">
                <a:solidFill>
                  <a:srgbClr val="000000"/>
                </a:solidFill>
                <a:latin typeface="Times"/>
                <a:ea typeface="Times"/>
                <a:cs typeface="Times"/>
                <a:sym typeface="Times"/>
              </a:rPr>
              <a:t>The LORD will command His </a:t>
            </a:r>
            <a:r>
              <a:rPr b="1" sz="2800" u="sng">
                <a:solidFill>
                  <a:srgbClr val="000000"/>
                </a:solidFill>
                <a:latin typeface="Times"/>
                <a:ea typeface="Times"/>
                <a:cs typeface="Times"/>
                <a:sym typeface="Times"/>
              </a:rPr>
              <a:t>lovingkindness</a:t>
            </a:r>
            <a:r>
              <a:rPr b="1" sz="2800">
                <a:solidFill>
                  <a:srgbClr val="000000"/>
                </a:solidFill>
                <a:latin typeface="Times"/>
                <a:ea typeface="Times"/>
                <a:cs typeface="Times"/>
                <a:sym typeface="Times"/>
              </a:rPr>
              <a:t> in the daytime;                                  And His song will be with me in the night,                                                              A </a:t>
            </a:r>
            <a:r>
              <a:rPr b="1" sz="2800" u="sng">
                <a:solidFill>
                  <a:srgbClr val="000000"/>
                </a:solidFill>
                <a:latin typeface="Times"/>
                <a:ea typeface="Times"/>
                <a:cs typeface="Times"/>
                <a:sym typeface="Times"/>
              </a:rPr>
              <a:t>prayer</a:t>
            </a:r>
            <a:r>
              <a:rPr b="1" sz="2800">
                <a:solidFill>
                  <a:srgbClr val="000000"/>
                </a:solidFill>
                <a:latin typeface="Times"/>
                <a:ea typeface="Times"/>
                <a:cs typeface="Times"/>
                <a:sym typeface="Times"/>
              </a:rPr>
              <a:t> to the God of my life.</a:t>
            </a:r>
            <a:endParaRPr b="1" sz="2800">
              <a:solidFill>
                <a:schemeClr val="accent3">
                  <a:hueOff val="-616588"/>
                  <a:satOff val="-15819"/>
                  <a:lumOff val="-29181"/>
                </a:schemeClr>
              </a:solidFill>
              <a:latin typeface="Times"/>
              <a:ea typeface="Times"/>
              <a:cs typeface="Times"/>
              <a:sym typeface="Times"/>
            </a:endParaRPr>
          </a:p>
          <a:p>
            <a:pPr marL="0" indent="419100">
              <a:spcBef>
                <a:spcPts val="2000"/>
              </a:spcBef>
              <a:buSzTx/>
              <a:buNone/>
              <a:defRPr sz="3000"/>
            </a:pPr>
            <a:r>
              <a:rPr b="1" sz="2800">
                <a:solidFill>
                  <a:schemeClr val="accent3">
                    <a:hueOff val="-616588"/>
                    <a:satOff val="-15819"/>
                    <a:lumOff val="-29181"/>
                  </a:schemeClr>
                </a:solidFill>
                <a:latin typeface="Times"/>
                <a:ea typeface="Times"/>
                <a:cs typeface="Times"/>
                <a:sym typeface="Times"/>
              </a:rPr>
              <a:t>11 </a:t>
            </a:r>
            <a:r>
              <a:rPr b="1" sz="2800">
                <a:solidFill>
                  <a:srgbClr val="000000"/>
                </a:solidFill>
                <a:latin typeface="Times"/>
                <a:ea typeface="Times"/>
                <a:cs typeface="Times"/>
                <a:sym typeface="Times"/>
              </a:rPr>
              <a:t>Why are you in despair, O my soul?                                                                                 And why have you become disturbed within me?                                                                       </a:t>
            </a:r>
            <a:r>
              <a:rPr b="1" sz="2800" u="sng">
                <a:solidFill>
                  <a:srgbClr val="000000"/>
                </a:solidFill>
                <a:latin typeface="Times"/>
                <a:ea typeface="Times"/>
                <a:cs typeface="Times"/>
                <a:sym typeface="Times"/>
              </a:rPr>
              <a:t>Hope in God</a:t>
            </a:r>
            <a:r>
              <a:rPr b="1" sz="2800">
                <a:solidFill>
                  <a:srgbClr val="000000"/>
                </a:solidFill>
                <a:latin typeface="Times"/>
                <a:ea typeface="Times"/>
                <a:cs typeface="Times"/>
                <a:sym typeface="Times"/>
              </a:rPr>
              <a:t>, for I shall yet praise Him,                                                              The help of my countenance and my God.</a:t>
            </a:r>
          </a:p>
        </p:txBody>
      </p:sp>
      <p:pic>
        <p:nvPicPr>
          <p:cNvPr id="132" name="droppedImage.pdf" descr="droppedImage.pdf"/>
          <p:cNvPicPr>
            <a:picLocks noChangeAspect="1"/>
          </p:cNvPicPr>
          <p:nvPr/>
        </p:nvPicPr>
        <p:blipFill>
          <a:blip r:embed="rId3">
            <a:extLst/>
          </a:blip>
          <a:stretch>
            <a:fillRect/>
          </a:stretch>
        </p:blipFill>
        <p:spPr>
          <a:xfrm>
            <a:off x="10248307" y="1473200"/>
            <a:ext cx="2375494" cy="35949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John the Baptist became discouraged"/>
          <p:cNvSpPr txBox="1"/>
          <p:nvPr>
            <p:ph type="title"/>
          </p:nvPr>
        </p:nvSpPr>
        <p:spPr>
          <a:xfrm>
            <a:off x="787400" y="254000"/>
            <a:ext cx="11430000" cy="1316286"/>
          </a:xfrm>
          <a:prstGeom prst="rect">
            <a:avLst/>
          </a:prstGeom>
        </p:spPr>
        <p:txBody>
          <a:bodyPr/>
          <a:lstStyle>
            <a:lvl1pPr defTabSz="572516">
              <a:defRPr sz="5880">
                <a:effectLst>
                  <a:outerShdw sx="100000" sy="100000" kx="0" ky="0" algn="b" rotWithShape="0" blurRad="62230" dist="12446" dir="5400000">
                    <a:srgbClr val="000000">
                      <a:alpha val="30000"/>
                    </a:srgbClr>
                  </a:outerShdw>
                </a:effectLst>
              </a:defRPr>
            </a:lvl1pPr>
          </a:lstStyle>
          <a:p>
            <a:pPr/>
            <a:r>
              <a:t>John the Baptist became discouraged</a:t>
            </a:r>
          </a:p>
        </p:txBody>
      </p:sp>
      <p:sp>
        <p:nvSpPr>
          <p:cNvPr id="135" name="Became discouraged while imprisoned Matt. 11:2-6…"/>
          <p:cNvSpPr txBox="1"/>
          <p:nvPr>
            <p:ph type="body" idx="1"/>
          </p:nvPr>
        </p:nvSpPr>
        <p:spPr>
          <a:xfrm>
            <a:off x="353913" y="1677689"/>
            <a:ext cx="9163646" cy="8149135"/>
          </a:xfrm>
          <a:prstGeom prst="rect">
            <a:avLst/>
          </a:prstGeom>
        </p:spPr>
        <p:txBody>
          <a:bodyPr anchor="t"/>
          <a:lstStyle/>
          <a:p>
            <a:pPr marL="349955" indent="-349955">
              <a:spcBef>
                <a:spcPts val="700"/>
              </a:spcBef>
              <a:buBlip>
                <a:blip r:embed="rId2"/>
              </a:buBlip>
            </a:pPr>
            <a:r>
              <a:rPr sz="3200"/>
              <a:t>Became discouraged while imprisoned </a:t>
            </a:r>
            <a:r>
              <a:rPr b="1" sz="2800">
                <a:solidFill>
                  <a:schemeClr val="accent3">
                    <a:hueOff val="-616588"/>
                    <a:satOff val="-15819"/>
                    <a:lumOff val="-29181"/>
                  </a:schemeClr>
                </a:solidFill>
                <a:latin typeface="Times"/>
                <a:ea typeface="Times"/>
                <a:cs typeface="Times"/>
                <a:sym typeface="Times"/>
              </a:rPr>
              <a:t>Matt. 11:2-6</a:t>
            </a:r>
            <a:endParaRPr b="1" sz="2800">
              <a:solidFill>
                <a:schemeClr val="accent3">
                  <a:hueOff val="-616588"/>
                  <a:satOff val="-15819"/>
                  <a:lumOff val="-29181"/>
                </a:schemeClr>
              </a:solidFill>
              <a:latin typeface="Times"/>
              <a:ea typeface="Times"/>
              <a:cs typeface="Times"/>
              <a:sym typeface="Times"/>
            </a:endParaRPr>
          </a:p>
          <a:p>
            <a:pPr marL="0" indent="0">
              <a:spcBef>
                <a:spcPts val="700"/>
              </a:spcBef>
              <a:buSzTx/>
              <a:buNone/>
            </a:pPr>
            <a:r>
              <a:rPr sz="2800">
                <a:solidFill>
                  <a:schemeClr val="accent3">
                    <a:hueOff val="-216589"/>
                    <a:satOff val="-8555"/>
                    <a:lumOff val="-17601"/>
                  </a:schemeClr>
                </a:solidFill>
                <a:latin typeface="Times"/>
                <a:ea typeface="Times"/>
                <a:cs typeface="Times"/>
                <a:sym typeface="Times"/>
              </a:rPr>
              <a:t>2</a:t>
            </a:r>
            <a:r>
              <a:rPr b="1" sz="2800">
                <a:solidFill>
                  <a:srgbClr val="000000"/>
                </a:solidFill>
                <a:latin typeface="Times"/>
                <a:ea typeface="Times"/>
                <a:cs typeface="Times"/>
                <a:sym typeface="Times"/>
              </a:rPr>
              <a:t> Now when John, while imprisoned, heard of the works of Christ, he sent word by his disciples</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3</a:t>
            </a:r>
            <a:r>
              <a:rPr b="1" sz="2800">
                <a:solidFill>
                  <a:srgbClr val="000000"/>
                </a:solidFill>
                <a:latin typeface="Times"/>
                <a:ea typeface="Times"/>
                <a:cs typeface="Times"/>
                <a:sym typeface="Times"/>
              </a:rPr>
              <a:t> and said to Him, “Are You the Expected One, or shall we look for someone else?”</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4</a:t>
            </a:r>
            <a:r>
              <a:rPr b="1" sz="2800">
                <a:solidFill>
                  <a:srgbClr val="000000"/>
                </a:solidFill>
                <a:latin typeface="Times"/>
                <a:ea typeface="Times"/>
                <a:cs typeface="Times"/>
                <a:sym typeface="Times"/>
              </a:rPr>
              <a:t> Jesus answered and said to them, “Go and </a:t>
            </a:r>
            <a:r>
              <a:rPr b="1" sz="2800" u="sng">
                <a:solidFill>
                  <a:srgbClr val="000000"/>
                </a:solidFill>
                <a:latin typeface="Times"/>
                <a:ea typeface="Times"/>
                <a:cs typeface="Times"/>
                <a:sym typeface="Times"/>
              </a:rPr>
              <a:t>report to John what you hear and see</a:t>
            </a:r>
            <a:r>
              <a:rPr b="1" sz="2800">
                <a:solidFill>
                  <a:srgbClr val="000000"/>
                </a:solidFill>
                <a:latin typeface="Times"/>
                <a:ea typeface="Times"/>
                <a:cs typeface="Times"/>
                <a:sym typeface="Times"/>
              </a:rPr>
              <a:t>:</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5</a:t>
            </a:r>
            <a:r>
              <a:rPr b="1" sz="2800">
                <a:solidFill>
                  <a:srgbClr val="000000"/>
                </a:solidFill>
                <a:latin typeface="Times"/>
                <a:ea typeface="Times"/>
                <a:cs typeface="Times"/>
                <a:sym typeface="Times"/>
              </a:rPr>
              <a:t> the BLIND RECEIVE SIGHT and the lame walk, the lepers are cleansed and the deaf hear, the dead are raised up, and the POOR HAVE THE GOSPEL PREACHED TO THEM.</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6</a:t>
            </a:r>
            <a:r>
              <a:rPr b="1" sz="2800">
                <a:solidFill>
                  <a:srgbClr val="000000"/>
                </a:solidFill>
                <a:latin typeface="Times"/>
                <a:ea typeface="Times"/>
                <a:cs typeface="Times"/>
                <a:sym typeface="Times"/>
              </a:rPr>
              <a:t> “And blessed is he who does not take offense at Me.”</a:t>
            </a:r>
          </a:p>
        </p:txBody>
      </p:sp>
      <p:pic>
        <p:nvPicPr>
          <p:cNvPr id="136" name="droppedImage.jpg" descr="droppedImage.jpg"/>
          <p:cNvPicPr>
            <a:picLocks noChangeAspect="1"/>
          </p:cNvPicPr>
          <p:nvPr/>
        </p:nvPicPr>
        <p:blipFill>
          <a:blip r:embed="rId3">
            <a:extLst/>
          </a:blip>
          <a:stretch>
            <a:fillRect/>
          </a:stretch>
        </p:blipFill>
        <p:spPr>
          <a:xfrm>
            <a:off x="9636766" y="1879600"/>
            <a:ext cx="2948945" cy="42048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The Causes &amp; Occasions of Discouragement"/>
          <p:cNvSpPr txBox="1"/>
          <p:nvPr>
            <p:ph type="title"/>
          </p:nvPr>
        </p:nvSpPr>
        <p:spPr>
          <a:prstGeom prst="rect">
            <a:avLst/>
          </a:prstGeom>
        </p:spPr>
        <p:txBody>
          <a:bodyPr/>
          <a:lstStyle/>
          <a:p>
            <a:pPr/>
            <a:r>
              <a:t>The Causes &amp; Occasions of Discouragement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Discouragement because of illness"/>
          <p:cNvSpPr txBox="1"/>
          <p:nvPr>
            <p:ph type="title"/>
          </p:nvPr>
        </p:nvSpPr>
        <p:spPr>
          <a:xfrm>
            <a:off x="787400" y="254000"/>
            <a:ext cx="11430000" cy="1316286"/>
          </a:xfrm>
          <a:prstGeom prst="rect">
            <a:avLst/>
          </a:prstGeom>
        </p:spPr>
        <p:txBody>
          <a:bodyPr/>
          <a:lstStyle>
            <a:lvl1pPr>
              <a:defRPr sz="6000"/>
            </a:lvl1pPr>
          </a:lstStyle>
          <a:p>
            <a:pPr/>
            <a:r>
              <a:t>Discouragement because of illness</a:t>
            </a:r>
          </a:p>
        </p:txBody>
      </p:sp>
      <p:sp>
        <p:nvSpPr>
          <p:cNvPr id="141" name="The best of God's people suffer the loss of health…"/>
          <p:cNvSpPr txBox="1"/>
          <p:nvPr>
            <p:ph type="body" idx="1"/>
          </p:nvPr>
        </p:nvSpPr>
        <p:spPr>
          <a:xfrm>
            <a:off x="531713" y="1804689"/>
            <a:ext cx="12271574" cy="8149135"/>
          </a:xfrm>
          <a:prstGeom prst="rect">
            <a:avLst/>
          </a:prstGeom>
        </p:spPr>
        <p:txBody>
          <a:bodyPr anchor="t"/>
          <a:lstStyle/>
          <a:p>
            <a:pPr marL="349955" indent="-349955">
              <a:spcBef>
                <a:spcPts val="3300"/>
              </a:spcBef>
              <a:buBlip>
                <a:blip r:embed="rId2"/>
              </a:buBlip>
            </a:pPr>
            <a:r>
              <a:rPr sz="3200"/>
              <a:t>The best of God's people suffer the loss of health</a:t>
            </a:r>
            <a:endParaRPr sz="3200"/>
          </a:p>
          <a:p>
            <a:pPr lvl="1" marL="622300" indent="-228600">
              <a:spcBef>
                <a:spcPts val="3300"/>
              </a:spcBef>
              <a:buSzPct val="100000"/>
              <a:buChar char="-"/>
            </a:pPr>
            <a:r>
              <a:rPr sz="3200"/>
              <a:t>Epaphroditus </a:t>
            </a:r>
            <a:r>
              <a:rPr b="1" sz="2800">
                <a:solidFill>
                  <a:schemeClr val="accent3">
                    <a:hueOff val="-216589"/>
                    <a:satOff val="-8555"/>
                    <a:lumOff val="-17601"/>
                  </a:schemeClr>
                </a:solidFill>
                <a:latin typeface="Times"/>
                <a:ea typeface="Times"/>
                <a:cs typeface="Times"/>
                <a:sym typeface="Times"/>
              </a:rPr>
              <a:t>Phil. 2:25-30</a:t>
            </a:r>
            <a:endParaRPr sz="3200"/>
          </a:p>
          <a:p>
            <a:pPr lvl="1" marL="622300" indent="-228600">
              <a:spcBef>
                <a:spcPts val="3300"/>
              </a:spcBef>
              <a:buSzPct val="100000"/>
              <a:buChar char="-"/>
            </a:pPr>
            <a:r>
              <a:rPr sz="3200"/>
              <a:t>Timothy </a:t>
            </a:r>
            <a:r>
              <a:rPr b="1" sz="2800">
                <a:solidFill>
                  <a:schemeClr val="accent3">
                    <a:hueOff val="-216589"/>
                    <a:satOff val="-8555"/>
                    <a:lumOff val="-17601"/>
                  </a:schemeClr>
                </a:solidFill>
                <a:latin typeface="Times"/>
                <a:ea typeface="Times"/>
                <a:cs typeface="Times"/>
                <a:sym typeface="Times"/>
              </a:rPr>
              <a:t>1 Tim. 5:23</a:t>
            </a:r>
            <a:r>
              <a:rPr b="1" sz="2800">
                <a:solidFill>
                  <a:srgbClr val="000000"/>
                </a:solidFill>
                <a:latin typeface="Times"/>
                <a:ea typeface="Times"/>
                <a:cs typeface="Times"/>
                <a:sym typeface="Times"/>
              </a:rPr>
              <a:t> No longer drink water exclusively, but use a little wine for the sake of your stomach and your frequent ailments.</a:t>
            </a:r>
            <a:endParaRPr sz="3200"/>
          </a:p>
          <a:p>
            <a:pPr lvl="1" marL="622300" indent="-228600">
              <a:spcBef>
                <a:spcPts val="3300"/>
              </a:spcBef>
              <a:buSzPct val="100000"/>
              <a:buChar char="-"/>
            </a:pPr>
            <a:r>
              <a:rPr sz="3200"/>
              <a:t>Trophimus </a:t>
            </a:r>
            <a:r>
              <a:rPr b="1" sz="2800">
                <a:solidFill>
                  <a:schemeClr val="accent3">
                    <a:hueOff val="-216589"/>
                    <a:satOff val="-8555"/>
                    <a:lumOff val="-17601"/>
                  </a:schemeClr>
                </a:solidFill>
                <a:latin typeface="Times"/>
                <a:ea typeface="Times"/>
                <a:cs typeface="Times"/>
                <a:sym typeface="Times"/>
              </a:rPr>
              <a:t>2 Tim. 4:20</a:t>
            </a:r>
            <a:r>
              <a:rPr b="1" sz="2800">
                <a:solidFill>
                  <a:srgbClr val="000000"/>
                </a:solidFill>
                <a:latin typeface="Times"/>
                <a:ea typeface="Times"/>
                <a:cs typeface="Times"/>
                <a:sym typeface="Times"/>
              </a:rPr>
              <a:t> Erastus remained at Corinth,                     but Trophimus I left sick at Miletus.</a:t>
            </a:r>
            <a:endParaRPr sz="3200"/>
          </a:p>
          <a:p>
            <a:pPr lvl="1" marL="622300" indent="-228600">
              <a:spcBef>
                <a:spcPts val="3300"/>
              </a:spcBef>
              <a:buSzPct val="100000"/>
              <a:buChar char="-"/>
            </a:pPr>
            <a:r>
              <a:rPr sz="3200"/>
              <a:t>Job </a:t>
            </a:r>
            <a:r>
              <a:rPr b="1" sz="2800">
                <a:solidFill>
                  <a:schemeClr val="accent3">
                    <a:hueOff val="-216589"/>
                    <a:satOff val="-8555"/>
                    <a:lumOff val="-17601"/>
                  </a:schemeClr>
                </a:solidFill>
                <a:latin typeface="Times"/>
                <a:ea typeface="Times"/>
                <a:cs typeface="Times"/>
                <a:sym typeface="Times"/>
              </a:rPr>
              <a:t>Job 2:7</a:t>
            </a:r>
          </a:p>
        </p:txBody>
      </p:sp>
      <p:pic>
        <p:nvPicPr>
          <p:cNvPr id="142" name="Image" descr="Image"/>
          <p:cNvPicPr>
            <a:picLocks noChangeAspect="1"/>
          </p:cNvPicPr>
          <p:nvPr/>
        </p:nvPicPr>
        <p:blipFill>
          <a:blip r:embed="rId3">
            <a:extLst/>
          </a:blip>
          <a:srcRect l="0" t="9090" r="50283" b="0"/>
          <a:stretch>
            <a:fillRect/>
          </a:stretch>
        </p:blipFill>
        <p:spPr>
          <a:xfrm>
            <a:off x="9800431" y="4830415"/>
            <a:ext cx="2904431" cy="46181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Discouragement because of illness"/>
          <p:cNvSpPr txBox="1"/>
          <p:nvPr>
            <p:ph type="title"/>
          </p:nvPr>
        </p:nvSpPr>
        <p:spPr>
          <a:xfrm>
            <a:off x="787400" y="254000"/>
            <a:ext cx="11430000" cy="1316286"/>
          </a:xfrm>
          <a:prstGeom prst="rect">
            <a:avLst/>
          </a:prstGeom>
        </p:spPr>
        <p:txBody>
          <a:bodyPr/>
          <a:lstStyle>
            <a:lvl1pPr>
              <a:defRPr sz="5800"/>
            </a:lvl1pPr>
          </a:lstStyle>
          <a:p>
            <a:pPr/>
            <a:r>
              <a:t>Discouragement because of illness</a:t>
            </a:r>
          </a:p>
        </p:txBody>
      </p:sp>
      <p:sp>
        <p:nvSpPr>
          <p:cNvPr id="145" name="Instead of becoming discouraged…"/>
          <p:cNvSpPr txBox="1"/>
          <p:nvPr>
            <p:ph type="body" idx="1"/>
          </p:nvPr>
        </p:nvSpPr>
        <p:spPr>
          <a:xfrm>
            <a:off x="468213" y="1449089"/>
            <a:ext cx="12271574" cy="8149135"/>
          </a:xfrm>
          <a:prstGeom prst="rect">
            <a:avLst/>
          </a:prstGeom>
        </p:spPr>
        <p:txBody>
          <a:bodyPr anchor="t"/>
          <a:lstStyle/>
          <a:p>
            <a:pPr marL="349955" indent="-349955">
              <a:spcBef>
                <a:spcPts val="1700"/>
              </a:spcBef>
              <a:buBlip>
                <a:blip r:embed="rId2"/>
              </a:buBlip>
            </a:pPr>
            <a:r>
              <a:rPr sz="3200"/>
              <a:t>Instead of becoming discouraged</a:t>
            </a:r>
            <a:endParaRPr sz="3200"/>
          </a:p>
          <a:p>
            <a:pPr lvl="1" marL="622300" indent="-228600">
              <a:spcBef>
                <a:spcPts val="1700"/>
              </a:spcBef>
              <a:buSzPct val="100000"/>
              <a:buChar char="-"/>
            </a:pPr>
            <a:r>
              <a:rPr sz="3200"/>
              <a:t>Be patient &amp; pray </a:t>
            </a:r>
            <a:r>
              <a:rPr b="1" sz="2800">
                <a:solidFill>
                  <a:schemeClr val="accent3">
                    <a:hueOff val="-216589"/>
                    <a:satOff val="-8555"/>
                    <a:lumOff val="-17601"/>
                  </a:schemeClr>
                </a:solidFill>
                <a:latin typeface="Times"/>
                <a:ea typeface="Times"/>
                <a:cs typeface="Times"/>
                <a:sym typeface="Times"/>
              </a:rPr>
              <a:t>2 Cor. 12:8 </a:t>
            </a:r>
            <a:r>
              <a:rPr b="1" sz="2800">
                <a:solidFill>
                  <a:srgbClr val="000000"/>
                </a:solidFill>
                <a:latin typeface="Times"/>
                <a:ea typeface="Times"/>
                <a:cs typeface="Times"/>
                <a:sym typeface="Times"/>
              </a:rPr>
              <a:t>Concerning this I implored the Lord three times that it might leave me.</a:t>
            </a:r>
            <a:endParaRPr sz="3200"/>
          </a:p>
          <a:p>
            <a:pPr lvl="1" marL="622300" indent="-228600">
              <a:spcBef>
                <a:spcPts val="1700"/>
              </a:spcBef>
              <a:buSzPct val="100000"/>
              <a:buChar char="-"/>
            </a:pPr>
            <a:r>
              <a:rPr sz="3200"/>
              <a:t>Ask others to pray </a:t>
            </a:r>
            <a:r>
              <a:rPr b="1" sz="2800">
                <a:solidFill>
                  <a:schemeClr val="accent3">
                    <a:hueOff val="-216589"/>
                    <a:satOff val="-8555"/>
                    <a:lumOff val="-17601"/>
                  </a:schemeClr>
                </a:solidFill>
                <a:latin typeface="Times"/>
                <a:ea typeface="Times"/>
                <a:cs typeface="Times"/>
                <a:sym typeface="Times"/>
              </a:rPr>
              <a:t>Jas. 5:14, 15 </a:t>
            </a:r>
            <a:r>
              <a:rPr b="1" sz="2800">
                <a:solidFill>
                  <a:srgbClr val="000000"/>
                </a:solidFill>
                <a:latin typeface="Times"/>
                <a:ea typeface="Times"/>
                <a:cs typeface="Times"/>
                <a:sym typeface="Times"/>
              </a:rPr>
              <a:t>Is anyone among you sick? Then he must call for the elders of the church and they are to pray over him, anointing him with oil in the name of the Lord; and the prayer offered in faith will restore the one who is sick, and the Lord will raise him up, and if he has committed sins, they will be forgiven him.</a:t>
            </a:r>
            <a:endParaRPr b="1" sz="2800">
              <a:solidFill>
                <a:srgbClr val="000000"/>
              </a:solidFill>
              <a:latin typeface="Times"/>
              <a:ea typeface="Times"/>
              <a:cs typeface="Times"/>
              <a:sym typeface="Times"/>
            </a:endParaRPr>
          </a:p>
          <a:p>
            <a:pPr lvl="1" marL="622300" indent="-228600">
              <a:spcBef>
                <a:spcPts val="1700"/>
              </a:spcBef>
              <a:buSzPct val="100000"/>
              <a:buChar char="-"/>
            </a:pPr>
            <a:r>
              <a:rPr sz="3200"/>
              <a:t>Do all to get well </a:t>
            </a:r>
            <a:endParaRPr b="1" sz="2800">
              <a:solidFill>
                <a:schemeClr val="accent3">
                  <a:hueOff val="-216589"/>
                  <a:satOff val="-8555"/>
                  <a:lumOff val="-17601"/>
                </a:schemeClr>
              </a:solidFill>
              <a:latin typeface="Times"/>
              <a:ea typeface="Times"/>
              <a:cs typeface="Times"/>
              <a:sym typeface="Times"/>
            </a:endParaRPr>
          </a:p>
          <a:p>
            <a:pPr lvl="1" marL="650875" indent="-257175">
              <a:spcBef>
                <a:spcPts val="1700"/>
              </a:spcBef>
              <a:buSzPct val="100000"/>
              <a:buChar char="-"/>
            </a:pPr>
            <a:r>
              <a:t>Examine your life - renew commitment to Christ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