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39362D"/>
        </a:fontRef>
        <a:srgbClr val="39362D"/>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B8B29A">
              <a:alpha val="30000"/>
            </a:srgbClr>
          </a:solidFill>
        </a:fill>
      </a:tcStyle>
    </a:band2H>
    <a:firstCol>
      <a:tcTxStyle b="off" i="off">
        <a:fontRef idx="major">
          <a:srgbClr val="39362D"/>
        </a:fontRef>
        <a:srgbClr val="39362D"/>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39362D"/>
        </a:fontRef>
        <a:srgbClr val="39362D"/>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39362D"/>
        </a:fontRef>
        <a:srgbClr val="39362D"/>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028700" y="2476500"/>
            <a:ext cx="10947400" cy="2717800"/>
          </a:xfrm>
          <a:prstGeom prst="rect">
            <a:avLst/>
          </a:prstGeom>
        </p:spPr>
        <p:txBody>
          <a:bodyPr anchor="b"/>
          <a:lstStyle>
            <a:lvl1pPr algn="r">
              <a:defRPr sz="8600"/>
            </a:lvl1pPr>
          </a:lstStyle>
          <a:p>
            <a:pPr/>
            <a:r>
              <a:t>Title Text</a:t>
            </a:r>
          </a:p>
        </p:txBody>
      </p:sp>
      <p:sp>
        <p:nvSpPr>
          <p:cNvPr id="12" name="Body Level One…"/>
          <p:cNvSpPr txBox="1"/>
          <p:nvPr>
            <p:ph type="body" sz="quarter" idx="1"/>
          </p:nvPr>
        </p:nvSpPr>
        <p:spPr>
          <a:xfrm>
            <a:off x="1028700" y="5207000"/>
            <a:ext cx="10947400" cy="1219200"/>
          </a:xfrm>
          <a:prstGeom prst="rect">
            <a:avLst/>
          </a:prstGeom>
        </p:spPr>
        <p:txBody>
          <a:bodyPr anchor="t"/>
          <a:lstStyle>
            <a:lvl1pPr marL="0" indent="0" algn="r">
              <a:spcBef>
                <a:spcPts val="0"/>
              </a:spcBef>
              <a:buSzTx/>
              <a:buNone/>
              <a:defRPr sz="4000"/>
            </a:lvl1pPr>
            <a:lvl2pPr marL="0" indent="0" algn="r">
              <a:spcBef>
                <a:spcPts val="0"/>
              </a:spcBef>
              <a:buSzTx/>
              <a:buNone/>
              <a:defRPr sz="4000"/>
            </a:lvl2pPr>
            <a:lvl3pPr marL="0" indent="0" algn="r">
              <a:spcBef>
                <a:spcPts val="0"/>
              </a:spcBef>
              <a:buSzTx/>
              <a:buNone/>
              <a:defRPr sz="4000"/>
            </a:lvl3pPr>
            <a:lvl4pPr marL="0" indent="0" algn="r">
              <a:spcBef>
                <a:spcPts val="0"/>
              </a:spcBef>
              <a:buSzTx/>
              <a:buNone/>
              <a:defRPr sz="4000"/>
            </a:lvl4pPr>
            <a:lvl5pPr marL="0" indent="0" algn="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8" name="Image"/>
          <p:cNvSpPr/>
          <p:nvPr>
            <p:ph type="pic" sz="half" idx="13"/>
          </p:nvPr>
        </p:nvSpPr>
        <p:spPr>
          <a:xfrm>
            <a:off x="7239000" y="2184400"/>
            <a:ext cx="4876800" cy="6629400"/>
          </a:xfrm>
          <a:prstGeom prst="rect">
            <a:avLst/>
          </a:prstGeom>
          <a:ln w="9525">
            <a:round/>
          </a:ln>
          <a:effectLst>
            <a:outerShdw sx="100000" sy="100000" kx="0" ky="0" algn="b" rotWithShape="0" blurRad="1270000" dist="0" dir="5400000">
              <a:srgbClr val="000000">
                <a:alpha val="20000"/>
              </a:srgbClr>
            </a:outerShdw>
          </a:effectLst>
        </p:spPr>
        <p:txBody>
          <a:bodyPr lIns="91439" tIns="45719" rIns="91439" bIns="45719" anchor="t"/>
          <a:lstStyle/>
          <a:p>
            <a:pPr/>
          </a:p>
        </p:txBody>
      </p:sp>
      <p:sp>
        <p:nvSpPr>
          <p:cNvPr id="89" name="Title Text"/>
          <p:cNvSpPr txBox="1"/>
          <p:nvPr>
            <p:ph type="title"/>
          </p:nvPr>
        </p:nvSpPr>
        <p:spPr>
          <a:prstGeom prst="rect">
            <a:avLst/>
          </a:prstGeom>
        </p:spPr>
        <p:txBody>
          <a:bodyPr/>
          <a:lstStyle/>
          <a:p>
            <a:pPr/>
            <a:r>
              <a:t>Title Text</a:t>
            </a:r>
          </a:p>
        </p:txBody>
      </p:sp>
      <p:sp>
        <p:nvSpPr>
          <p:cNvPr id="90" name="Body Level One…"/>
          <p:cNvSpPr txBox="1"/>
          <p:nvPr>
            <p:ph type="body" sz="half" idx="1"/>
          </p:nvPr>
        </p:nvSpPr>
        <p:spPr>
          <a:xfrm>
            <a:off x="635000" y="2146300"/>
            <a:ext cx="5969000" cy="6705600"/>
          </a:xfrm>
          <a:prstGeom prst="rect">
            <a:avLst/>
          </a:prstGeom>
        </p:spPr>
        <p:txBody>
          <a:bodyPr/>
          <a:lstStyle>
            <a:lvl1pPr>
              <a:buBlip>
                <a:blip r:embed="rId2"/>
              </a:buBlip>
              <a:defRPr sz="3400"/>
            </a:lvl1pPr>
            <a:lvl2pPr>
              <a:buBlip>
                <a:blip r:embed="rId2"/>
              </a:buBlip>
              <a:defRPr sz="3400"/>
            </a:lvl2pPr>
            <a:lvl3pPr>
              <a:buBlip>
                <a:blip r:embed="rId2"/>
              </a:buBlip>
              <a:defRPr sz="3400"/>
            </a:lvl3pPr>
            <a:lvl4pPr>
              <a:buBlip>
                <a:blip r:embed="rId2"/>
              </a:buBlip>
              <a:defRPr sz="3400"/>
            </a:lvl4pPr>
            <a:lvl5pPr>
              <a:buBlip>
                <a:blip r:embed="rId2"/>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8" name="Title Text"/>
          <p:cNvSpPr txBox="1"/>
          <p:nvPr>
            <p:ph type="title"/>
          </p:nvPr>
        </p:nvSpPr>
        <p:spPr>
          <a:prstGeom prst="rect">
            <a:avLst/>
          </a:prstGeom>
        </p:spPr>
        <p:txBody>
          <a:bodyPr/>
          <a:lstStyle/>
          <a:p>
            <a:pPr/>
            <a:r>
              <a:t>Title Text</a:t>
            </a:r>
          </a:p>
        </p:txBody>
      </p:sp>
      <p:sp>
        <p:nvSpPr>
          <p:cNvPr id="99" name="Body Level One…"/>
          <p:cNvSpPr txBox="1"/>
          <p:nvPr>
            <p:ph type="body" sz="half" idx="1"/>
          </p:nvPr>
        </p:nvSpPr>
        <p:spPr>
          <a:xfrm>
            <a:off x="635000" y="2146300"/>
            <a:ext cx="5969000" cy="6705600"/>
          </a:xfrm>
          <a:prstGeom prst="rect">
            <a:avLst/>
          </a:prstGeom>
        </p:spPr>
        <p:txBody>
          <a:bodyPr/>
          <a:lstStyle>
            <a:lvl1pPr>
              <a:buBlip>
                <a:blip r:embed="rId2"/>
              </a:buBlip>
              <a:defRPr sz="3400"/>
            </a:lvl1pPr>
            <a:lvl2pPr>
              <a:buBlip>
                <a:blip r:embed="rId2"/>
              </a:buBlip>
              <a:defRPr sz="3400"/>
            </a:lvl2pPr>
            <a:lvl3pPr>
              <a:buBlip>
                <a:blip r:embed="rId2"/>
              </a:buBlip>
              <a:defRPr sz="3400"/>
            </a:lvl3pPr>
            <a:lvl4pPr>
              <a:buBlip>
                <a:blip r:embed="rId2"/>
              </a:buBlip>
              <a:defRPr sz="3400"/>
            </a:lvl4pPr>
            <a:lvl5pPr>
              <a:buBlip>
                <a:blip r:embed="rId2"/>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07" name="Title Text"/>
          <p:cNvSpPr txBox="1"/>
          <p:nvPr>
            <p:ph type="title"/>
          </p:nvPr>
        </p:nvSpPr>
        <p:spPr>
          <a:prstGeom prst="rect">
            <a:avLst/>
          </a:prstGeom>
        </p:spPr>
        <p:txBody>
          <a:bodyPr/>
          <a:lstStyle/>
          <a:p>
            <a:pPr/>
            <a:r>
              <a:t>Title Text</a:t>
            </a:r>
          </a:p>
        </p:txBody>
      </p:sp>
      <p:sp>
        <p:nvSpPr>
          <p:cNvPr id="108" name="Body Level One…"/>
          <p:cNvSpPr txBox="1"/>
          <p:nvPr>
            <p:ph type="body" sz="half" idx="1"/>
          </p:nvPr>
        </p:nvSpPr>
        <p:spPr>
          <a:xfrm>
            <a:off x="8242300" y="2146300"/>
            <a:ext cx="4127500" cy="6705600"/>
          </a:xfrm>
          <a:prstGeom prst="rect">
            <a:avLst/>
          </a:prstGeom>
        </p:spPr>
        <p:txBody>
          <a:bodyPr/>
          <a:lstStyle>
            <a:lvl1pPr>
              <a:buBlip>
                <a:blip r:embed="rId2"/>
              </a:buBlip>
              <a:defRPr sz="3400"/>
            </a:lvl1pPr>
            <a:lvl2pPr>
              <a:buBlip>
                <a:blip r:embed="rId2"/>
              </a:buBlip>
              <a:defRPr sz="3400"/>
            </a:lvl2pPr>
            <a:lvl3pPr>
              <a:buBlip>
                <a:blip r:embed="rId2"/>
              </a:buBlip>
              <a:defRPr sz="3400"/>
            </a:lvl3pPr>
            <a:lvl4pPr>
              <a:buBlip>
                <a:blip r:embed="rId2"/>
              </a:buBlip>
              <a:defRPr sz="3400"/>
            </a:lvl4pPr>
            <a:lvl5pPr>
              <a:buBlip>
                <a:blip r:embed="rId2"/>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numCol="2" spcCol="586740" anchor="t"/>
          <a:lstStyle>
            <a:lvl1pPr>
              <a:spcBef>
                <a:spcPts val="4400"/>
              </a:spcBef>
              <a:buBlip>
                <a:blip r:embed="rId2"/>
              </a:buBlip>
              <a:defRPr sz="3400"/>
            </a:lvl1pPr>
            <a:lvl2pPr>
              <a:spcBef>
                <a:spcPts val="4400"/>
              </a:spcBef>
              <a:buBlip>
                <a:blip r:embed="rId2"/>
              </a:buBlip>
              <a:defRPr sz="3400"/>
            </a:lvl2pPr>
            <a:lvl3pPr>
              <a:spcBef>
                <a:spcPts val="4400"/>
              </a:spcBef>
              <a:buBlip>
                <a:blip r:embed="rId2"/>
              </a:buBlip>
              <a:defRPr sz="3400"/>
            </a:lvl3pPr>
            <a:lvl4pPr>
              <a:spcBef>
                <a:spcPts val="4400"/>
              </a:spcBef>
              <a:buBlip>
                <a:blip r:embed="rId2"/>
              </a:buBlip>
              <a:defRPr sz="3400"/>
            </a:lvl4pPr>
            <a:lvl5pPr>
              <a:spcBef>
                <a:spcPts val="4400"/>
              </a:spcBef>
              <a:buBlip>
                <a:blip r:embed="rId2"/>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xfrm>
            <a:off x="635000" y="889000"/>
            <a:ext cx="11734800" cy="7975600"/>
          </a:xfrm>
          <a:prstGeom prst="rect">
            <a:avLst/>
          </a:prstGeom>
        </p:spPr>
        <p:txBody>
          <a:bodyPr/>
          <a:lstStyle>
            <a:lvl1pPr>
              <a:spcBef>
                <a:spcPts val="6200"/>
              </a:spcBef>
              <a:buBlip>
                <a:blip r:embed="rId2"/>
              </a:buBlip>
              <a:defRPr sz="4400"/>
            </a:lvl1pPr>
            <a:lvl2pPr>
              <a:spcBef>
                <a:spcPts val="6200"/>
              </a:spcBef>
              <a:buBlip>
                <a:blip r:embed="rId2"/>
              </a:buBlip>
              <a:defRPr sz="4400"/>
            </a:lvl2pPr>
            <a:lvl3pPr>
              <a:spcBef>
                <a:spcPts val="6200"/>
              </a:spcBef>
              <a:buBlip>
                <a:blip r:embed="rId2"/>
              </a:buBlip>
              <a:defRPr sz="4400"/>
            </a:lvl3pPr>
            <a:lvl4pPr>
              <a:spcBef>
                <a:spcPts val="6200"/>
              </a:spcBef>
              <a:buBlip>
                <a:blip r:embed="rId2"/>
              </a:buBlip>
              <a:defRPr sz="4400"/>
            </a:lvl4pPr>
            <a:lvl5pPr>
              <a:spcBef>
                <a:spcPts val="62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 name="Title Text"/>
          <p:cNvSpPr txBox="1"/>
          <p:nvPr>
            <p:ph type="title"/>
          </p:nvPr>
        </p:nvSpPr>
        <p:spPr>
          <a:xfrm>
            <a:off x="1028700" y="2946400"/>
            <a:ext cx="10947400" cy="3860800"/>
          </a:xfrm>
          <a:prstGeom prst="rect">
            <a:avLst/>
          </a:prstGeom>
        </p:spPr>
        <p:txBody>
          <a:bodyPr/>
          <a:lstStyle>
            <a:lvl1pPr algn="r">
              <a:defRPr sz="8600"/>
            </a:lvl1p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Image"/>
          <p:cNvSpPr/>
          <p:nvPr>
            <p:ph type="pic" sz="half" idx="13"/>
          </p:nvPr>
        </p:nvSpPr>
        <p:spPr>
          <a:xfrm>
            <a:off x="3149600" y="2159000"/>
            <a:ext cx="6705600" cy="4876800"/>
          </a:xfrm>
          <a:prstGeom prst="rect">
            <a:avLst/>
          </a:prstGeom>
          <a:ln w="9525">
            <a:round/>
          </a:ln>
          <a:effectLst>
            <a:outerShdw sx="100000" sy="100000" kx="0" ky="0" algn="b" rotWithShape="0" blurRad="1270000" dist="0" dir="5400000">
              <a:srgbClr val="000000">
                <a:alpha val="20000"/>
              </a:srgbClr>
            </a:outerShdw>
          </a:effectLst>
        </p:spPr>
        <p:txBody>
          <a:bodyPr lIns="91439" tIns="45719" rIns="91439" bIns="45719" anchor="t"/>
          <a:lstStyle/>
          <a:p>
            <a:pPr/>
          </a:p>
        </p:txBody>
      </p:sp>
      <p:sp>
        <p:nvSpPr>
          <p:cNvPr id="70" name="Title Text"/>
          <p:cNvSpPr txBox="1"/>
          <p:nvPr>
            <p:ph type="title"/>
          </p:nvPr>
        </p:nvSpPr>
        <p:spPr>
          <a:xfrm>
            <a:off x="635000" y="7721600"/>
            <a:ext cx="11734800" cy="1473200"/>
          </a:xfrm>
          <a:prstGeom prst="rect">
            <a:avLst/>
          </a:prstGeom>
        </p:spPr>
        <p:txBody>
          <a:bodyPr/>
          <a:lstStyle>
            <a:lvl1pPr algn="ctr">
              <a:defRPr sz="8600"/>
            </a:lvl1p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8" name="Image"/>
          <p:cNvSpPr/>
          <p:nvPr>
            <p:ph type="pic" sz="half" idx="13"/>
          </p:nvPr>
        </p:nvSpPr>
        <p:spPr>
          <a:xfrm>
            <a:off x="7239000" y="1562100"/>
            <a:ext cx="4876800" cy="6629400"/>
          </a:xfrm>
          <a:prstGeom prst="rect">
            <a:avLst/>
          </a:prstGeom>
          <a:ln w="9525">
            <a:round/>
          </a:ln>
          <a:effectLst>
            <a:outerShdw sx="100000" sy="100000" kx="0" ky="0" algn="b" rotWithShape="0" blurRad="1270000" dist="0" dir="5400000">
              <a:srgbClr val="000000">
                <a:alpha val="20000"/>
              </a:srgbClr>
            </a:outerShdw>
          </a:effectLst>
        </p:spPr>
        <p:txBody>
          <a:bodyPr lIns="91439" tIns="45719" rIns="91439" bIns="45719" anchor="t"/>
          <a:lstStyle/>
          <a:p>
            <a:pPr/>
          </a:p>
        </p:txBody>
      </p:sp>
      <p:sp>
        <p:nvSpPr>
          <p:cNvPr id="79" name="Title Text"/>
          <p:cNvSpPr txBox="1"/>
          <p:nvPr>
            <p:ph type="title"/>
          </p:nvPr>
        </p:nvSpPr>
        <p:spPr>
          <a:xfrm>
            <a:off x="635000" y="2463800"/>
            <a:ext cx="6007100" cy="2717800"/>
          </a:xfrm>
          <a:prstGeom prst="rect">
            <a:avLst/>
          </a:prstGeom>
        </p:spPr>
        <p:txBody>
          <a:bodyPr anchor="b"/>
          <a:lstStyle>
            <a:lvl1pPr>
              <a:defRPr sz="6500"/>
            </a:lvl1pPr>
          </a:lstStyle>
          <a:p>
            <a:pPr/>
            <a:r>
              <a:t>Title Text</a:t>
            </a:r>
          </a:p>
        </p:txBody>
      </p:sp>
      <p:sp>
        <p:nvSpPr>
          <p:cNvPr id="80" name="Body Level One…"/>
          <p:cNvSpPr txBox="1"/>
          <p:nvPr>
            <p:ph type="body" sz="quarter" idx="1"/>
          </p:nvPr>
        </p:nvSpPr>
        <p:spPr>
          <a:xfrm>
            <a:off x="635000" y="5207000"/>
            <a:ext cx="6007100" cy="1219200"/>
          </a:xfrm>
          <a:prstGeom prst="rect">
            <a:avLst/>
          </a:prstGeom>
        </p:spPr>
        <p:txBody>
          <a:bodyPr anchor="t"/>
          <a:lstStyle>
            <a:lvl1pPr marL="0" indent="0">
              <a:spcBef>
                <a:spcPts val="0"/>
              </a:spcBef>
              <a:buSzTx/>
              <a:buNone/>
              <a:defRPr sz="4000"/>
            </a:lvl1pPr>
            <a:lvl2pPr marL="0" indent="0">
              <a:spcBef>
                <a:spcPts val="0"/>
              </a:spcBef>
              <a:buSzTx/>
              <a:buNone/>
              <a:defRPr sz="4000"/>
            </a:lvl2pPr>
            <a:lvl3pPr marL="0" indent="0">
              <a:spcBef>
                <a:spcPts val="0"/>
              </a:spcBef>
              <a:buSzTx/>
              <a:buNone/>
              <a:defRPr sz="4000"/>
            </a:lvl3pPr>
            <a:lvl4pPr marL="0" indent="0">
              <a:spcBef>
                <a:spcPts val="0"/>
              </a:spcBef>
              <a:buSzTx/>
              <a:buNone/>
              <a:defRPr sz="4000"/>
            </a:lvl4pPr>
            <a:lvl5pPr marL="0" indent="0">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35000" y="381000"/>
            <a:ext cx="1173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635000" y="21463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99225" y="9300742"/>
            <a:ext cx="393650" cy="325858"/>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1pPr>
      <a:lvl2pPr marL="0" marR="0" indent="2286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2pPr>
      <a:lvl3pPr marL="0" marR="0" indent="4572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3pPr>
      <a:lvl4pPr marL="0" marR="0" indent="6858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4pPr>
      <a:lvl5pPr marL="0" marR="0" indent="9144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5pPr>
      <a:lvl6pPr marL="0" marR="0" indent="11430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6pPr>
      <a:lvl7pPr marL="0" marR="0" indent="13716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7pPr>
      <a:lvl8pPr marL="0" marR="0" indent="16002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8pPr>
      <a:lvl9pPr marL="0" marR="0" indent="1828800" algn="l" defTabSz="584200" rtl="0" latinLnBrk="0">
        <a:lnSpc>
          <a:spcPct val="100000"/>
        </a:lnSpc>
        <a:spcBef>
          <a:spcPts val="0"/>
        </a:spcBef>
        <a:spcAft>
          <a:spcPts val="0"/>
        </a:spcAft>
        <a:buClrTx/>
        <a:buSzTx/>
        <a:buFontTx/>
        <a:buNone/>
        <a:tabLst/>
        <a:defRPr b="0" baseline="0" cap="none" i="0" spc="0" strike="noStrike" sz="8000" u="none">
          <a:ln>
            <a:noFill/>
          </a:ln>
          <a:solidFill>
            <a:srgbClr val="39362D"/>
          </a:solidFill>
          <a:uFillTx/>
          <a:latin typeface="+mn-lt"/>
          <a:ea typeface="+mn-ea"/>
          <a:cs typeface="+mn-cs"/>
          <a:sym typeface="Copperplate Light"/>
        </a:defRPr>
      </a:lvl9pPr>
    </p:titleStyle>
    <p:bodyStyle>
      <a:lvl1pPr marL="4953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1pPr>
      <a:lvl2pPr marL="9398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2pPr>
      <a:lvl3pPr marL="13843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3pPr>
      <a:lvl4pPr marL="18288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4pPr>
      <a:lvl5pPr marL="22733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5pPr>
      <a:lvl6pPr marL="27178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6pPr>
      <a:lvl7pPr marL="31623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7pPr>
      <a:lvl8pPr marL="36068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8pPr>
      <a:lvl9pPr marL="4051300" marR="0" indent="-495300" algn="l" defTabSz="584200" rtl="0" latinLnBrk="0">
        <a:lnSpc>
          <a:spcPct val="100000"/>
        </a:lnSpc>
        <a:spcBef>
          <a:spcPts val="5000"/>
        </a:spcBef>
        <a:spcAft>
          <a:spcPts val="0"/>
        </a:spcAft>
        <a:buClrTx/>
        <a:buSzPct val="60000"/>
        <a:buFontTx/>
        <a:buBlip>
          <a:blip r:embed="rId3"/>
        </a:buBlip>
        <a:tabLst/>
        <a:defRPr b="0" baseline="0" cap="none" i="0" spc="0" strike="noStrike" sz="3800" u="none">
          <a:ln>
            <a:noFill/>
          </a:ln>
          <a:solidFill>
            <a:srgbClr val="39362D"/>
          </a:solidFill>
          <a:uFillTx/>
          <a:latin typeface="+mj-lt"/>
          <a:ea typeface="+mj-ea"/>
          <a:cs typeface="+mj-cs"/>
          <a:sym typeface="Copperplat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pperpl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3.jpeg"/><Relationship Id="rId4" Type="http://schemas.openxmlformats.org/officeDocument/2006/relationships/image" Target="../media/image4.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1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 Id="rId3" Type="http://schemas.openxmlformats.org/officeDocument/2006/relationships/image" Target="../media/image7.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6.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13.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8.tif"/><Relationship Id="rId4" Type="http://schemas.openxmlformats.org/officeDocument/2006/relationships/image" Target="../media/image9.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10.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11.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Veneration of Saints, Images &amp; Relics"/>
          <p:cNvSpPr txBox="1"/>
          <p:nvPr>
            <p:ph type="ctrTitle"/>
          </p:nvPr>
        </p:nvSpPr>
        <p:spPr>
          <a:prstGeom prst="rect">
            <a:avLst/>
          </a:prstGeom>
        </p:spPr>
        <p:txBody>
          <a:bodyPr/>
          <a:lstStyle>
            <a:lvl1pPr algn="ctr">
              <a:defRPr sz="6600"/>
            </a:lvl1pPr>
          </a:lstStyle>
          <a:p>
            <a:pPr/>
            <a:r>
              <a:t>Veneration of Saints, Images &amp; Relics</a:t>
            </a:r>
          </a:p>
        </p:txBody>
      </p:sp>
      <p:sp>
        <p:nvSpPr>
          <p:cNvPr id="119" name="Bible vs. Catholicism"/>
          <p:cNvSpPr txBox="1"/>
          <p:nvPr>
            <p:ph type="subTitle" sz="quarter" idx="1"/>
          </p:nvPr>
        </p:nvSpPr>
        <p:spPr>
          <a:prstGeom prst="rect">
            <a:avLst/>
          </a:prstGeom>
        </p:spPr>
        <p:txBody>
          <a:bodyPr/>
          <a:lstStyle>
            <a:lvl1pPr algn="ctr"/>
          </a:lstStyle>
          <a:p>
            <a:pPr/>
            <a:r>
              <a:t>Bible vs. Catholicism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The Authorities Say They Do"/>
          <p:cNvSpPr txBox="1"/>
          <p:nvPr>
            <p:ph type="title"/>
          </p:nvPr>
        </p:nvSpPr>
        <p:spPr>
          <a:xfrm>
            <a:off x="635000" y="381000"/>
            <a:ext cx="11734800" cy="1295400"/>
          </a:xfrm>
          <a:prstGeom prst="rect">
            <a:avLst/>
          </a:prstGeom>
        </p:spPr>
        <p:txBody>
          <a:bodyPr>
            <a:normAutofit fontScale="100000" lnSpcReduction="0"/>
          </a:bodyPr>
          <a:lstStyle>
            <a:lvl1pPr algn="ctr" defTabSz="508254">
              <a:defRPr sz="6264"/>
            </a:lvl1pPr>
          </a:lstStyle>
          <a:p>
            <a:pPr/>
            <a:r>
              <a:t>The Authorities Say They Do</a:t>
            </a:r>
          </a:p>
        </p:txBody>
      </p:sp>
      <p:sp>
        <p:nvSpPr>
          <p:cNvPr id="158" name="Boulenger's Catholic Doctrine, part Two, entitled &quot;Morals.&quot;       Vol. II, pp. 30, 31)"/>
          <p:cNvSpPr txBox="1"/>
          <p:nvPr>
            <p:ph type="body" sz="quarter" idx="1"/>
          </p:nvPr>
        </p:nvSpPr>
        <p:spPr>
          <a:xfrm>
            <a:off x="241300" y="1625600"/>
            <a:ext cx="12522200" cy="12954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Boulenger's Catholic Doctrine, part Two, entitled "Morals."       Vol. II, pp. 30, 31)</a:t>
            </a:r>
          </a:p>
        </p:txBody>
      </p:sp>
      <p:sp>
        <p:nvSpPr>
          <p:cNvPr id="159" name="“We honor the relics, because they are (1) the remains of our glorious brethren, consequently, worthy of our respect; and (2) the instruments which God has used to accord innumerable favors. It is fitting to remark that if the remains were not those of the saint whom one wishes to honor, there would be no idolatry, in view of the fact that the homage should not stop with the relic, but should go, in the last analysis, to the saint who is the object of our worship . . . &quot;"/>
          <p:cNvSpPr/>
          <p:nvPr/>
        </p:nvSpPr>
        <p:spPr>
          <a:xfrm>
            <a:off x="635000" y="3098800"/>
            <a:ext cx="11734800" cy="640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95300" indent="-495300" algn="l">
              <a:spcBef>
                <a:spcPts val="4100"/>
              </a:spcBef>
              <a:buSzPct val="125000"/>
              <a:buFont typeface="Lucida Grande"/>
              <a:buChar char="‣"/>
              <a:defRPr sz="3200">
                <a:latin typeface="Gill Sans"/>
                <a:ea typeface="Gill Sans"/>
                <a:cs typeface="Gill Sans"/>
                <a:sym typeface="Gill Sans"/>
              </a:defRPr>
            </a:lvl1pPr>
          </a:lstStyle>
          <a:p>
            <a:pPr/>
            <a:r>
              <a:t>“We honor the relics, because they are (1) the remains of our glorious brethren, consequently, worthy of our respect; and (2) the instruments which God has used to accord innumerable favors. It is fitting to remark that if the remains were not those of the saint whom one wishes to honor, there would be no idolatry, in view of the fact that the homage should not stop with the relic, but should go, in the last analysis, to the saint who is the object of our worship . . .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The Authorities Say They Do"/>
          <p:cNvSpPr txBox="1"/>
          <p:nvPr>
            <p:ph type="title"/>
          </p:nvPr>
        </p:nvSpPr>
        <p:spPr>
          <a:xfrm>
            <a:off x="635000" y="381000"/>
            <a:ext cx="11734800" cy="1295400"/>
          </a:xfrm>
          <a:prstGeom prst="rect">
            <a:avLst/>
          </a:prstGeom>
        </p:spPr>
        <p:txBody>
          <a:bodyPr>
            <a:normAutofit fontScale="100000" lnSpcReduction="0"/>
          </a:bodyPr>
          <a:lstStyle>
            <a:lvl1pPr algn="ctr" defTabSz="508254">
              <a:defRPr sz="6264"/>
            </a:lvl1pPr>
          </a:lstStyle>
          <a:p>
            <a:pPr/>
            <a:r>
              <a:t>The Authorities Say They Do</a:t>
            </a:r>
          </a:p>
        </p:txBody>
      </p:sp>
      <p:sp>
        <p:nvSpPr>
          <p:cNvPr id="162" name="Boulenger's Catholic Doctrine, part Two, entitled &quot;Morals.&quot;       Vol. II, pp. 30, 31)"/>
          <p:cNvSpPr txBox="1"/>
          <p:nvPr>
            <p:ph type="body" sz="quarter" idx="1"/>
          </p:nvPr>
        </p:nvSpPr>
        <p:spPr>
          <a:xfrm>
            <a:off x="241300" y="1625600"/>
            <a:ext cx="12522200" cy="12954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Boulenger's Catholic Doctrine, part Two, entitled "Morals."       Vol. II, pp. 30, 31)</a:t>
            </a:r>
          </a:p>
        </p:txBody>
      </p:sp>
      <p:sp>
        <p:nvSpPr>
          <p:cNvPr id="163" name="“Let us render to the Holy Virgin, to the angels and the saints the worship which belongs to them. Let there always be a crucifix in our home, to give us a lesson and a model,  and the image of the Virgin to preach to us confidence and virtue. Let us not separate, in our devotion, the Mother from the Son; it is by Mary that one goes to Jesus and that one is more certain to obtain the graces of which one has need.&quot;"/>
          <p:cNvSpPr/>
          <p:nvPr/>
        </p:nvSpPr>
        <p:spPr>
          <a:xfrm>
            <a:off x="635000" y="3200400"/>
            <a:ext cx="11734800" cy="640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95300" indent="-495300" algn="l">
              <a:spcBef>
                <a:spcPts val="4100"/>
              </a:spcBef>
              <a:buSzPct val="125000"/>
              <a:buFont typeface="Lucida Grande"/>
              <a:buChar char="‣"/>
              <a:defRPr sz="3200">
                <a:latin typeface="Gill Sans"/>
                <a:ea typeface="Gill Sans"/>
                <a:cs typeface="Gill Sans"/>
                <a:sym typeface="Gill Sans"/>
              </a:defRPr>
            </a:lvl1pPr>
          </a:lstStyle>
          <a:p>
            <a:pPr/>
            <a:r>
              <a:t>“Let us render to the Holy Virgin, to the angels and the saints the worship which belongs to them. Let there always be a crucifix in our home, to give us a lesson and a model, 	and the image of the Virgin to preach to us confidence and virtue. Let us not separate, in our devotion, the Mother from the Son; it is by Mary that one goes to Jesus and that one is more certain to obtain the graces of which one has need."</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Titles For Mary"/>
          <p:cNvSpPr txBox="1"/>
          <p:nvPr>
            <p:ph type="title"/>
          </p:nvPr>
        </p:nvSpPr>
        <p:spPr>
          <a:xfrm>
            <a:off x="635000" y="63500"/>
            <a:ext cx="11734800" cy="1295400"/>
          </a:xfrm>
          <a:prstGeom prst="rect">
            <a:avLst/>
          </a:prstGeom>
        </p:spPr>
        <p:txBody>
          <a:bodyPr>
            <a:normAutofit fontScale="100000" lnSpcReduction="0"/>
          </a:bodyPr>
          <a:lstStyle>
            <a:lvl1pPr algn="ctr">
              <a:defRPr sz="7200"/>
            </a:lvl1pPr>
          </a:lstStyle>
          <a:p>
            <a:pPr/>
            <a:r>
              <a:t>Titles For Mary</a:t>
            </a:r>
          </a:p>
        </p:txBody>
      </p:sp>
      <p:sp>
        <p:nvSpPr>
          <p:cNvPr id="166" name="Table of contents - Alphonsus Liguori’s 30 volume works"/>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Table of contents - Alphonsus Liguori’s 30 volume works</a:t>
            </a:r>
          </a:p>
        </p:txBody>
      </p:sp>
      <p:sp>
        <p:nvSpPr>
          <p:cNvPr id="167" name="&quot;Mary is the star of the sea, the star of the morning, the moon, the dawn, the sun ...…"/>
          <p:cNvSpPr/>
          <p:nvPr/>
        </p:nvSpPr>
        <p:spPr>
          <a:xfrm>
            <a:off x="635000" y="23876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95300" indent="-495300" algn="l">
              <a:spcBef>
                <a:spcPts val="2100"/>
              </a:spcBef>
              <a:buSzPct val="125000"/>
              <a:buFont typeface="Lucida Grande"/>
              <a:buChar char="‣"/>
              <a:defRPr sz="3200">
                <a:latin typeface="Gill Sans"/>
                <a:ea typeface="Gill Sans"/>
                <a:cs typeface="Gill Sans"/>
                <a:sym typeface="Gill Sans"/>
              </a:defRPr>
            </a:pPr>
            <a:r>
              <a:t>"Mary is the star of the sea, the star of the morning, the moon, the dawn, the sun ... </a:t>
            </a:r>
          </a:p>
          <a:p>
            <a:pPr marL="495300" indent="-495300" algn="l">
              <a:spcBef>
                <a:spcPts val="2100"/>
              </a:spcBef>
              <a:buSzPct val="125000"/>
              <a:buFont typeface="Lucida Grande"/>
              <a:buChar char="‣"/>
              <a:defRPr sz="3200">
                <a:latin typeface="Gill Sans"/>
                <a:ea typeface="Gill Sans"/>
                <a:cs typeface="Gill Sans"/>
                <a:sym typeface="Gill Sans"/>
              </a:defRPr>
            </a:pPr>
            <a:r>
              <a:t>the lily among thorns, the flower of the root of Jesse... </a:t>
            </a:r>
          </a:p>
          <a:p>
            <a:pPr marL="495300" indent="-495300" algn="l">
              <a:spcBef>
                <a:spcPts val="2100"/>
              </a:spcBef>
              <a:buSzPct val="125000"/>
              <a:buFont typeface="Lucida Grande"/>
              <a:buChar char="‣"/>
              <a:defRPr sz="3200">
                <a:latin typeface="Gill Sans"/>
                <a:ea typeface="Gill Sans"/>
                <a:cs typeface="Gill Sans"/>
                <a:sym typeface="Gill Sans"/>
              </a:defRPr>
            </a:pPr>
            <a:r>
              <a:t>the olive of mercy, the mystic rose, the nard of the holy canticles, the closed garden and the shaded fountain, the dove of Noah . . . </a:t>
            </a:r>
          </a:p>
          <a:p>
            <a:pPr marL="495300" indent="-495300" algn="l">
              <a:spcBef>
                <a:spcPts val="2100"/>
              </a:spcBef>
              <a:buSzPct val="125000"/>
              <a:buFont typeface="Lucida Grande"/>
              <a:buChar char="‣"/>
              <a:defRPr sz="3200">
                <a:latin typeface="Gill Sans"/>
                <a:ea typeface="Gill Sans"/>
                <a:cs typeface="Gill Sans"/>
                <a:sym typeface="Gill Sans"/>
              </a:defRPr>
            </a:pPr>
            <a:r>
              <a:t>Noah's ark, the ark of the covenant, the mercy seat, the column of fire in the desert, the royal road which leads to the Savior, the mountain of David, the tower of David ... </a:t>
            </a:r>
          </a:p>
          <a:p>
            <a:pPr marL="495300" indent="-495300" algn="l">
              <a:spcBef>
                <a:spcPts val="2100"/>
              </a:spcBef>
              <a:buSzPct val="125000"/>
              <a:buFont typeface="Lucida Grande"/>
              <a:buChar char="‣"/>
              <a:defRPr sz="3200">
                <a:latin typeface="Gill Sans"/>
                <a:ea typeface="Gill Sans"/>
                <a:cs typeface="Gill Sans"/>
                <a:sym typeface="Gill Sans"/>
              </a:defRPr>
            </a:pPr>
            <a:r>
              <a:t>the mirror of righteousness, the ladder of heaven, the key and the door of heaven, the throne of mercy, the new Eve ... </a:t>
            </a:r>
          </a:p>
          <a:p>
            <a:pPr marL="495300" indent="-495300" algn="l">
              <a:spcBef>
                <a:spcPts val="2100"/>
              </a:spcBef>
              <a:buSzPct val="125000"/>
              <a:buFont typeface="Lucida Grande"/>
              <a:buChar char="‣"/>
              <a:defRPr sz="3200">
                <a:latin typeface="Gill Sans"/>
                <a:ea typeface="Gill Sans"/>
                <a:cs typeface="Gill Sans"/>
                <a:sym typeface="Gill Sans"/>
              </a:defRPr>
            </a:pPr>
            <a:r>
              <a:t>the divine shepherdess."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Mary’s Prerogatives"/>
          <p:cNvSpPr txBox="1"/>
          <p:nvPr>
            <p:ph type="title"/>
          </p:nvPr>
        </p:nvSpPr>
        <p:spPr>
          <a:xfrm>
            <a:off x="635000" y="381000"/>
            <a:ext cx="11734800" cy="1295400"/>
          </a:xfrm>
          <a:prstGeom prst="rect">
            <a:avLst/>
          </a:prstGeom>
        </p:spPr>
        <p:txBody>
          <a:bodyPr>
            <a:normAutofit fontScale="100000" lnSpcReduction="0"/>
          </a:bodyPr>
          <a:lstStyle>
            <a:lvl1pPr algn="ctr">
              <a:defRPr sz="7200"/>
            </a:lvl1pPr>
          </a:lstStyle>
          <a:p>
            <a:pPr/>
            <a:r>
              <a:t>Mary’s Prerogatives</a:t>
            </a:r>
          </a:p>
        </p:txBody>
      </p:sp>
      <p:sp>
        <p:nvSpPr>
          <p:cNvPr id="170" name="Alphonsus Liguori"/>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Alphonsus Liguori</a:t>
            </a:r>
          </a:p>
        </p:txBody>
      </p:sp>
      <p:sp>
        <p:nvSpPr>
          <p:cNvPr id="171" name="&quot;The holy Virgin is the daughter of God the Father, the Mother of God the Son, the bride of the Holy Spirit. She is full of grace. She is preferred of all the saints and of all the angels. She is exempt from sin. She brought back the victory over the infernal serpent. She was our mother the day of the incarnation of the Word. She had the use of reason from the time of her conception . . . She is the queen of the martyrs,&quot; etc."/>
          <p:cNvSpPr/>
          <p:nvPr/>
        </p:nvSpPr>
        <p:spPr>
          <a:xfrm>
            <a:off x="635000" y="26416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95300" indent="-495300" algn="l">
              <a:spcBef>
                <a:spcPts val="2100"/>
              </a:spcBef>
              <a:buSzPct val="125000"/>
              <a:buFont typeface="Lucida Grande"/>
              <a:buChar char="‣"/>
              <a:defRPr sz="3200">
                <a:latin typeface="Gill Sans"/>
                <a:ea typeface="Gill Sans"/>
                <a:cs typeface="Gill Sans"/>
                <a:sym typeface="Gill Sans"/>
              </a:defRPr>
            </a:lvl1pPr>
          </a:lstStyle>
          <a:p>
            <a:pPr/>
            <a:r>
              <a:t>"The holy Virgin is the daughter of God the Father, the Mother of God the Son, the bride of the Holy Spirit. She is full of grace. She is preferred of all the saints and of all the angels. She is exempt from sin. She brought back the victory over the infernal serpent. She was our mother the day of the incarnation of the Word. She had the use of reason from the time of her conception . . . She is the queen of the martyrs," etc.</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Mary’s Her Powers"/>
          <p:cNvSpPr txBox="1"/>
          <p:nvPr>
            <p:ph type="title"/>
          </p:nvPr>
        </p:nvSpPr>
        <p:spPr>
          <a:xfrm>
            <a:off x="635000" y="381000"/>
            <a:ext cx="11734800" cy="1295400"/>
          </a:xfrm>
          <a:prstGeom prst="rect">
            <a:avLst/>
          </a:prstGeom>
        </p:spPr>
        <p:txBody>
          <a:bodyPr>
            <a:normAutofit fontScale="100000" lnSpcReduction="0"/>
          </a:bodyPr>
          <a:lstStyle>
            <a:lvl1pPr algn="ctr">
              <a:defRPr sz="7200"/>
            </a:lvl1pPr>
          </a:lstStyle>
          <a:p>
            <a:pPr/>
            <a:r>
              <a:t>Mary’s Her Powers</a:t>
            </a:r>
          </a:p>
        </p:txBody>
      </p:sp>
      <p:sp>
        <p:nvSpPr>
          <p:cNvPr id="174" name="Alphonsus Liguori"/>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Alphonsus Liguori</a:t>
            </a:r>
          </a:p>
        </p:txBody>
      </p:sp>
      <p:sp>
        <p:nvSpPr>
          <p:cNvPr id="175" name="&quot;Mary is preferred of God above all the saints and angels together. She is the queen of the world, the queen of the saints. Her intercession is necessary for us. She is the restorer of the human family, the mediatrix of men. She received at Calvary the title of mother of the church and the mother of all men. She is a lovable and a loving mother. She is the mother of penitent sinners, the mother of orphans. Her credit before God is all‑powerful.&quot;"/>
          <p:cNvSpPr/>
          <p:nvPr/>
        </p:nvSpPr>
        <p:spPr>
          <a:xfrm>
            <a:off x="635000" y="26416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95300" indent="-495300" algn="l">
              <a:spcBef>
                <a:spcPts val="2100"/>
              </a:spcBef>
              <a:buSzPct val="125000"/>
              <a:buFont typeface="Lucida Grande"/>
              <a:buChar char="‣"/>
              <a:defRPr sz="3200">
                <a:latin typeface="Gill Sans"/>
                <a:ea typeface="Gill Sans"/>
                <a:cs typeface="Gill Sans"/>
                <a:sym typeface="Gill Sans"/>
              </a:defRPr>
            </a:lvl1pPr>
          </a:lstStyle>
          <a:p>
            <a:pPr/>
            <a:r>
              <a:t>"Mary is preferred of God above all the saints and angels together. She is the queen of the world, the queen of the saints. Her intercession is necessary for us. She is the restorer of the human family, the mediatrix of men. She received at Calvary the title of mother of the church and the mother of all men. She is a lovable and a loving mother. She is the mother of penitent sinners, the mother of orphans. Her credit before God is all‑powerful."</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Mary Placed On Equality With Christ"/>
          <p:cNvSpPr txBox="1"/>
          <p:nvPr>
            <p:ph type="title"/>
          </p:nvPr>
        </p:nvSpPr>
        <p:spPr>
          <a:xfrm>
            <a:off x="635000" y="381000"/>
            <a:ext cx="11734800" cy="1295400"/>
          </a:xfrm>
          <a:prstGeom prst="rect">
            <a:avLst/>
          </a:prstGeom>
        </p:spPr>
        <p:txBody>
          <a:bodyPr>
            <a:normAutofit fontScale="100000" lnSpcReduction="0"/>
          </a:bodyPr>
          <a:lstStyle>
            <a:lvl1pPr algn="ctr" defTabSz="385572">
              <a:defRPr sz="4752"/>
            </a:lvl1pPr>
          </a:lstStyle>
          <a:p>
            <a:pPr/>
            <a:r>
              <a:t>Mary Placed On Equality With Christ</a:t>
            </a:r>
          </a:p>
        </p:txBody>
      </p:sp>
      <p:sp>
        <p:nvSpPr>
          <p:cNvPr id="178" name="Alphonsus Liguori"/>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Alphonsus Liguori</a:t>
            </a:r>
          </a:p>
        </p:txBody>
      </p:sp>
      <p:sp>
        <p:nvSpPr>
          <p:cNvPr id="179" name="&quot;Jesus Christ is the center of grace and Mary is the circumference by which grace comes to us. Mary is the treasury of divine grace. She wants to protect us. She is a compassionate and powerful advocate for us. Mary is our hope, the hope of sinners,&quot;"/>
          <p:cNvSpPr/>
          <p:nvPr/>
        </p:nvSpPr>
        <p:spPr>
          <a:xfrm>
            <a:off x="635000" y="26416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95300" indent="-495300" algn="l">
              <a:spcBef>
                <a:spcPts val="2100"/>
              </a:spcBef>
              <a:buSzPct val="125000"/>
              <a:buFont typeface="Lucida Grande"/>
              <a:buChar char="‣"/>
              <a:defRPr sz="3200">
                <a:latin typeface="Gill Sans"/>
                <a:ea typeface="Gill Sans"/>
                <a:cs typeface="Gill Sans"/>
                <a:sym typeface="Gill Sans"/>
              </a:defRPr>
            </a:lvl1pPr>
          </a:lstStyle>
          <a:p>
            <a:pPr/>
            <a:r>
              <a:t>"Jesus Christ is the center of grace and Mary is the circumference by which grace comes to us. Mary is the treasury of divine grace. She wants to protect us. She is a compassionate and powerful advocate for us. Mary is our hope, the hope of sinners,"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Communion of the Saints"/>
          <p:cNvSpPr txBox="1"/>
          <p:nvPr>
            <p:ph type="title"/>
          </p:nvPr>
        </p:nvSpPr>
        <p:spPr>
          <a:xfrm>
            <a:off x="635000" y="381000"/>
            <a:ext cx="11734800" cy="1295400"/>
          </a:xfrm>
          <a:prstGeom prst="rect">
            <a:avLst/>
          </a:prstGeom>
        </p:spPr>
        <p:txBody>
          <a:bodyPr>
            <a:normAutofit fontScale="100000" lnSpcReduction="0"/>
          </a:bodyPr>
          <a:lstStyle>
            <a:lvl1pPr algn="ctr" defTabSz="572516">
              <a:defRPr sz="7056"/>
            </a:lvl1pPr>
          </a:lstStyle>
          <a:p>
            <a:pPr/>
            <a:r>
              <a:t>Communion of the Saints</a:t>
            </a:r>
          </a:p>
        </p:txBody>
      </p:sp>
      <p:sp>
        <p:nvSpPr>
          <p:cNvPr id="182" name="Three states of the church in Catholicism"/>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Three states of the church in Catholicism</a:t>
            </a:r>
          </a:p>
        </p:txBody>
      </p:sp>
      <p:sp>
        <p:nvSpPr>
          <p:cNvPr id="183" name="church militant - on earth…"/>
          <p:cNvSpPr/>
          <p:nvPr/>
        </p:nvSpPr>
        <p:spPr>
          <a:xfrm>
            <a:off x="635000" y="26416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95300" indent="-495300" algn="l">
              <a:spcBef>
                <a:spcPts val="2100"/>
              </a:spcBef>
              <a:buSzPct val="125000"/>
              <a:buFont typeface="Lucida Grande"/>
              <a:buChar char="‣"/>
              <a:defRPr sz="3200">
                <a:latin typeface="Gill Sans"/>
                <a:ea typeface="Gill Sans"/>
                <a:cs typeface="Gill Sans"/>
                <a:sym typeface="Gill Sans"/>
              </a:defRPr>
            </a:pPr>
            <a:r>
              <a:rPr b="1"/>
              <a:t>church militant</a:t>
            </a:r>
            <a:r>
              <a:t> - on earth</a:t>
            </a:r>
          </a:p>
          <a:p>
            <a:pPr marL="495300" indent="-495300" algn="l">
              <a:spcBef>
                <a:spcPts val="2100"/>
              </a:spcBef>
              <a:buSzPct val="125000"/>
              <a:buFont typeface="Lucida Grande"/>
              <a:buChar char="‣"/>
              <a:defRPr sz="3200">
                <a:latin typeface="Gill Sans"/>
                <a:ea typeface="Gill Sans"/>
                <a:cs typeface="Gill Sans"/>
                <a:sym typeface="Gill Sans"/>
              </a:defRPr>
            </a:pPr>
            <a:r>
              <a:rPr b="1"/>
              <a:t>church triumphant</a:t>
            </a:r>
            <a:r>
              <a:t> - in heaven with Christ</a:t>
            </a:r>
          </a:p>
          <a:p>
            <a:pPr marL="495300" indent="-495300" algn="l">
              <a:spcBef>
                <a:spcPts val="2100"/>
              </a:spcBef>
              <a:buSzPct val="125000"/>
              <a:buFont typeface="Lucida Grande"/>
              <a:buChar char="‣"/>
              <a:defRPr sz="3200">
                <a:latin typeface="Gill Sans"/>
                <a:ea typeface="Gill Sans"/>
                <a:cs typeface="Gill Sans"/>
                <a:sym typeface="Gill Sans"/>
              </a:defRPr>
            </a:pPr>
            <a:r>
              <a:rPr b="1"/>
              <a:t>suffering church</a:t>
            </a:r>
            <a:r>
              <a:t> - those in purgatory</a:t>
            </a:r>
          </a:p>
          <a:p>
            <a:pPr lvl="1" indent="0" algn="l">
              <a:spcBef>
                <a:spcPts val="2100"/>
              </a:spcBef>
              <a:defRPr sz="3200">
                <a:latin typeface="Gill Sans"/>
                <a:ea typeface="Gill Sans"/>
                <a:cs typeface="Gill Sans"/>
                <a:sym typeface="Gill Sans"/>
              </a:defRPr>
            </a:pPr>
            <a:r>
              <a:t>community of interest &amp; of prayers</a:t>
            </a:r>
          </a:p>
          <a:p>
            <a:pPr lvl="1" indent="0" algn="l">
              <a:spcBef>
                <a:spcPts val="2100"/>
              </a:spcBef>
              <a:defRPr sz="3200">
                <a:latin typeface="Gill Sans"/>
                <a:ea typeface="Gill Sans"/>
                <a:cs typeface="Gill Sans"/>
                <a:sym typeface="Gill Sans"/>
              </a:defRPr>
            </a:pPr>
            <a:r>
              <a:t>pray for those in purgatory</a:t>
            </a:r>
          </a:p>
          <a:p>
            <a:pPr lvl="1" indent="0" algn="l">
              <a:spcBef>
                <a:spcPts val="2100"/>
              </a:spcBef>
              <a:defRPr sz="3200">
                <a:latin typeface="Gill Sans"/>
                <a:ea typeface="Gill Sans"/>
                <a:cs typeface="Gill Sans"/>
                <a:sym typeface="Gill Sans"/>
              </a:defRPr>
            </a:pPr>
            <a:r>
              <a:t>pray to those in heaven</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Communion of the Saints"/>
          <p:cNvSpPr txBox="1"/>
          <p:nvPr>
            <p:ph type="title"/>
          </p:nvPr>
        </p:nvSpPr>
        <p:spPr>
          <a:xfrm>
            <a:off x="635000" y="381000"/>
            <a:ext cx="11734800" cy="1295400"/>
          </a:xfrm>
          <a:prstGeom prst="rect">
            <a:avLst/>
          </a:prstGeom>
        </p:spPr>
        <p:txBody>
          <a:bodyPr>
            <a:normAutofit fontScale="100000" lnSpcReduction="0"/>
          </a:bodyPr>
          <a:lstStyle>
            <a:lvl1pPr algn="ctr" defTabSz="572516">
              <a:defRPr sz="7056"/>
            </a:lvl1pPr>
          </a:lstStyle>
          <a:p>
            <a:pPr/>
            <a:r>
              <a:t>Communion of the Saints</a:t>
            </a:r>
          </a:p>
        </p:txBody>
      </p:sp>
      <p:sp>
        <p:nvSpPr>
          <p:cNvPr id="186" name="Boulenger Vol. I pp. 227, 228"/>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Boulenger Vol. I pp. 227, 228</a:t>
            </a:r>
          </a:p>
        </p:txBody>
      </p:sp>
      <p:sp>
        <p:nvSpPr>
          <p:cNvPr id="187" name="&quot;Communion of the faithful of the earth with the saints in Heaven and the souls in Purgatory:…"/>
          <p:cNvSpPr/>
          <p:nvPr/>
        </p:nvSpPr>
        <p:spPr>
          <a:xfrm>
            <a:off x="355600" y="2552700"/>
            <a:ext cx="11734800"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lvl="1" indent="0" algn="l">
              <a:spcBef>
                <a:spcPts val="2100"/>
              </a:spcBef>
              <a:defRPr sz="3200">
                <a:latin typeface="Gill Sans"/>
                <a:ea typeface="Gill Sans"/>
                <a:cs typeface="Gill Sans"/>
                <a:sym typeface="Gill Sans"/>
              </a:defRPr>
            </a:pPr>
            <a:r>
              <a:t>"Communion of the faithful of the earth with the saints in Heaven and the souls in Purgatory: </a:t>
            </a:r>
          </a:p>
          <a:p>
            <a:pPr lvl="1" indent="0" algn="l">
              <a:spcBef>
                <a:spcPts val="2100"/>
              </a:spcBef>
              <a:defRPr sz="3200">
                <a:latin typeface="Gill Sans"/>
                <a:ea typeface="Gill Sans"/>
                <a:cs typeface="Gill Sans"/>
                <a:sym typeface="Gill Sans"/>
              </a:defRPr>
            </a:pPr>
            <a:r>
              <a:t>(a) With the elect. The faithful of the church militant render to the saints of heaven a worship of honor; they celebrate piously their feasts, venerate their relies; they pray to them and ask them to intercede for them before God . . . </a:t>
            </a:r>
          </a:p>
          <a:p>
            <a:pPr lvl="1" indent="0" algn="l">
              <a:spcBef>
                <a:spcPts val="2100"/>
              </a:spcBef>
              <a:defRPr sz="3200">
                <a:latin typeface="Gill Sans"/>
                <a:ea typeface="Gill Sans"/>
                <a:cs typeface="Gill Sans"/>
                <a:sym typeface="Gill Sans"/>
              </a:defRPr>
            </a:pPr>
            <a:r>
              <a:t>In consideration of the praises which we address to them, the saints interest themselves in our salvation, offer to God our prayers and obtain for us the grace that we solicit. The saints intercede also for the souls in Purgatory.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Communion of the Saints"/>
          <p:cNvSpPr txBox="1"/>
          <p:nvPr>
            <p:ph type="title"/>
          </p:nvPr>
        </p:nvSpPr>
        <p:spPr>
          <a:xfrm>
            <a:off x="635000" y="381000"/>
            <a:ext cx="11734800" cy="1295400"/>
          </a:xfrm>
          <a:prstGeom prst="rect">
            <a:avLst/>
          </a:prstGeom>
        </p:spPr>
        <p:txBody>
          <a:bodyPr>
            <a:normAutofit fontScale="100000" lnSpcReduction="0"/>
          </a:bodyPr>
          <a:lstStyle>
            <a:lvl1pPr algn="ctr" defTabSz="572516">
              <a:defRPr sz="7056"/>
            </a:lvl1pPr>
          </a:lstStyle>
          <a:p>
            <a:pPr/>
            <a:r>
              <a:t>Communion of the Saints</a:t>
            </a:r>
          </a:p>
        </p:txBody>
      </p:sp>
      <p:sp>
        <p:nvSpPr>
          <p:cNvPr id="190" name="Boulenger Catholic Doctrine Vol. I pp. 227, 228"/>
          <p:cNvSpPr txBox="1"/>
          <p:nvPr>
            <p:ph type="body" sz="quarter" idx="1"/>
          </p:nvPr>
        </p:nvSpPr>
        <p:spPr>
          <a:xfrm>
            <a:off x="241300" y="1625600"/>
            <a:ext cx="12522200" cy="8636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Boulenger Catholic Doctrine Vol. I pp. 227, 228</a:t>
            </a:r>
          </a:p>
        </p:txBody>
      </p:sp>
      <p:sp>
        <p:nvSpPr>
          <p:cNvPr id="191" name="(b) With the souls in Purgatory. The Church militant considers as a duty of charity and often of thanksgiving the relieving of the pains of the souls in Purgatory and the shortening of their stay there. For this, she uses prayer and good works: alms, penance, indulgences and especially the holy sacrifice of the mass.&quot;"/>
          <p:cNvSpPr/>
          <p:nvPr/>
        </p:nvSpPr>
        <p:spPr>
          <a:xfrm>
            <a:off x="355600" y="2667000"/>
            <a:ext cx="12110641" cy="670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lvl="1" indent="0" algn="l">
              <a:spcBef>
                <a:spcPts val="2100"/>
              </a:spcBef>
              <a:defRPr sz="3200">
                <a:latin typeface="Gill Sans"/>
                <a:ea typeface="Gill Sans"/>
                <a:cs typeface="Gill Sans"/>
                <a:sym typeface="Gill Sans"/>
              </a:defRPr>
            </a:pPr>
            <a:r>
              <a:t>(b) With the souls in Purgatory. The Church militant considers as a duty of charity and often of thanksgiving the relieving of the pains of the souls in Purgatory and the shortening of their stay there. For this, she uses prayer and good works: alms, penance, indulgences and especially the holy sacrifice of the mass."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Communion of the Saints"/>
          <p:cNvSpPr txBox="1"/>
          <p:nvPr>
            <p:ph type="title"/>
          </p:nvPr>
        </p:nvSpPr>
        <p:spPr>
          <a:xfrm>
            <a:off x="635000" y="381000"/>
            <a:ext cx="11734800" cy="1295400"/>
          </a:xfrm>
          <a:prstGeom prst="rect">
            <a:avLst/>
          </a:prstGeom>
        </p:spPr>
        <p:txBody>
          <a:bodyPr>
            <a:normAutofit fontScale="100000" lnSpcReduction="0"/>
          </a:bodyPr>
          <a:lstStyle>
            <a:lvl1pPr algn="ctr" defTabSz="572516">
              <a:defRPr sz="7056"/>
            </a:lvl1pPr>
          </a:lstStyle>
          <a:p>
            <a:pPr/>
            <a:r>
              <a:t>Communion of the Saints</a:t>
            </a:r>
          </a:p>
        </p:txBody>
      </p:sp>
      <p:sp>
        <p:nvSpPr>
          <p:cNvPr id="194" name="Doctrine supporting the worship of saints, images &amp; relics…"/>
          <p:cNvSpPr txBox="1"/>
          <p:nvPr>
            <p:ph type="body" idx="1"/>
          </p:nvPr>
        </p:nvSpPr>
        <p:spPr>
          <a:xfrm>
            <a:off x="723900" y="1930400"/>
            <a:ext cx="12522200" cy="7594600"/>
          </a:xfrm>
          <a:prstGeom prst="rect">
            <a:avLst/>
          </a:prstGeom>
        </p:spPr>
        <p:txBody>
          <a:bodyPr anchor="t"/>
          <a:lstStyle/>
          <a:p>
            <a:pPr>
              <a:spcBef>
                <a:spcPts val="4100"/>
              </a:spcBef>
              <a:buBlip>
                <a:blip r:embed="rId2"/>
              </a:buBlip>
              <a:defRPr sz="3600">
                <a:latin typeface="Gill Sans"/>
                <a:ea typeface="Gill Sans"/>
                <a:cs typeface="Gill Sans"/>
                <a:sym typeface="Gill Sans"/>
              </a:defRPr>
            </a:pPr>
            <a:r>
              <a:t>Doctrine supporting the worship of saints, images &amp; relics</a:t>
            </a:r>
          </a:p>
          <a:p>
            <a:pPr>
              <a:spcBef>
                <a:spcPts val="4100"/>
              </a:spcBef>
              <a:buBlip>
                <a:blip r:embed="rId2"/>
              </a:buBlip>
              <a:defRPr sz="3600">
                <a:latin typeface="Gill Sans"/>
                <a:ea typeface="Gill Sans"/>
                <a:cs typeface="Gill Sans"/>
                <a:sym typeface="Gill Sans"/>
              </a:defRPr>
            </a:pPr>
            <a:r>
              <a:t>Closer to God</a:t>
            </a:r>
          </a:p>
          <a:p>
            <a:pPr>
              <a:spcBef>
                <a:spcPts val="4100"/>
              </a:spcBef>
              <a:buBlip>
                <a:blip r:embed="rId2"/>
              </a:buBlip>
              <a:defRPr sz="3600">
                <a:latin typeface="Gill Sans"/>
                <a:ea typeface="Gill Sans"/>
                <a:cs typeface="Gill Sans"/>
                <a:sym typeface="Gill Sans"/>
              </a:defRPr>
            </a:pPr>
            <a:r>
              <a:t>Intercede for men</a:t>
            </a:r>
          </a:p>
          <a:p>
            <a:pPr>
              <a:spcBef>
                <a:spcPts val="4100"/>
              </a:spcBef>
              <a:buBlip>
                <a:blip r:embed="rId2"/>
              </a:buBlip>
              <a:defRPr sz="3600">
                <a:latin typeface="Gill Sans"/>
                <a:ea typeface="Gill Sans"/>
                <a:cs typeface="Gill Sans"/>
                <a:sym typeface="Gill Sans"/>
              </a:defRPr>
            </a:pPr>
            <a:r>
              <a:t>Help those in purgatory</a:t>
            </a:r>
          </a:p>
          <a:p>
            <a:pPr>
              <a:spcBef>
                <a:spcPts val="4100"/>
              </a:spcBef>
              <a:buBlip>
                <a:blip r:embed="rId2"/>
              </a:buBlip>
              <a:defRPr sz="3600">
                <a:latin typeface="Gill Sans"/>
                <a:ea typeface="Gill Sans"/>
                <a:cs typeface="Gill Sans"/>
                <a:sym typeface="Gill Sans"/>
              </a:defRPr>
            </a:pPr>
            <a:r>
              <a:t>Relics &amp; images honor them</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I. Do Catholics Worship Saints?"/>
          <p:cNvSpPr txBox="1"/>
          <p:nvPr>
            <p:ph type="title"/>
          </p:nvPr>
        </p:nvSpPr>
        <p:spPr>
          <a:xfrm>
            <a:off x="635000" y="381000"/>
            <a:ext cx="11734800" cy="1092200"/>
          </a:xfrm>
          <a:prstGeom prst="rect">
            <a:avLst/>
          </a:prstGeom>
        </p:spPr>
        <p:txBody>
          <a:bodyPr/>
          <a:lstStyle>
            <a:lvl1pPr algn="ctr">
              <a:defRPr sz="5300"/>
            </a:lvl1pPr>
          </a:lstStyle>
          <a:p>
            <a:pPr/>
            <a:r>
              <a:t> I.	Do Catholics Worship Saints?</a:t>
            </a:r>
          </a:p>
        </p:txBody>
      </p:sp>
      <p:sp>
        <p:nvSpPr>
          <p:cNvPr id="122" name="Some will deny they worship Mary, saints, images or relics…"/>
          <p:cNvSpPr txBox="1"/>
          <p:nvPr>
            <p:ph type="body" idx="1"/>
          </p:nvPr>
        </p:nvSpPr>
        <p:spPr>
          <a:xfrm>
            <a:off x="622300" y="1816100"/>
            <a:ext cx="12623800" cy="7099300"/>
          </a:xfrm>
          <a:prstGeom prst="rect">
            <a:avLst/>
          </a:prstGeom>
        </p:spPr>
        <p:txBody>
          <a:bodyPr anchor="t"/>
          <a:lstStyle/>
          <a:p>
            <a:pPr>
              <a:spcBef>
                <a:spcPts val="1800"/>
              </a:spcBef>
              <a:buBlip>
                <a:blip r:embed="rId2"/>
              </a:buBlip>
              <a:defRPr sz="3600">
                <a:latin typeface="Gill Sans"/>
                <a:ea typeface="Gill Sans"/>
                <a:cs typeface="Gill Sans"/>
                <a:sym typeface="Gill Sans"/>
              </a:defRPr>
            </a:pPr>
            <a:r>
              <a:t>Some will deny they worship Mary, saints, images or relics</a:t>
            </a:r>
          </a:p>
          <a:p>
            <a:pPr>
              <a:spcBef>
                <a:spcPts val="1800"/>
              </a:spcBef>
              <a:buBlip>
                <a:blip r:embed="rId2"/>
              </a:buBlip>
              <a:defRPr sz="3600">
                <a:latin typeface="Gill Sans"/>
                <a:ea typeface="Gill Sans"/>
                <a:cs typeface="Gill Sans"/>
                <a:sym typeface="Gill Sans"/>
              </a:defRPr>
            </a:pPr>
            <a:r>
              <a:t>Practice says otherwise</a:t>
            </a:r>
          </a:p>
        </p:txBody>
      </p:sp>
      <p:pic>
        <p:nvPicPr>
          <p:cNvPr id="123" name="Image" descr="Image"/>
          <p:cNvPicPr>
            <a:picLocks noChangeAspect="1"/>
          </p:cNvPicPr>
          <p:nvPr/>
        </p:nvPicPr>
        <p:blipFill>
          <a:blip r:embed="rId3">
            <a:extLst/>
          </a:blip>
          <a:stretch>
            <a:fillRect/>
          </a:stretch>
        </p:blipFill>
        <p:spPr>
          <a:xfrm>
            <a:off x="6361344" y="3088478"/>
            <a:ext cx="6511496" cy="4821244"/>
          </a:xfrm>
          <a:prstGeom prst="rect">
            <a:avLst/>
          </a:prstGeom>
          <a:ln w="12700">
            <a:miter lim="400000"/>
          </a:ln>
        </p:spPr>
      </p:pic>
      <p:pic>
        <p:nvPicPr>
          <p:cNvPr id="124" name="Image" descr="Image"/>
          <p:cNvPicPr>
            <a:picLocks noChangeAspect="1"/>
          </p:cNvPicPr>
          <p:nvPr/>
        </p:nvPicPr>
        <p:blipFill>
          <a:blip r:embed="rId4">
            <a:extLst/>
          </a:blip>
          <a:stretch>
            <a:fillRect/>
          </a:stretch>
        </p:blipFill>
        <p:spPr>
          <a:xfrm>
            <a:off x="957758" y="3197076"/>
            <a:ext cx="5114966" cy="3108052"/>
          </a:xfrm>
          <a:prstGeom prst="rect">
            <a:avLst/>
          </a:prstGeom>
          <a:ln w="12700">
            <a:miter lim="400000"/>
          </a:ln>
        </p:spPr>
      </p:pic>
      <p:pic>
        <p:nvPicPr>
          <p:cNvPr id="125" name="Image" descr="Image"/>
          <p:cNvPicPr>
            <a:picLocks noChangeAspect="1"/>
          </p:cNvPicPr>
          <p:nvPr/>
        </p:nvPicPr>
        <p:blipFill>
          <a:blip r:embed="rId5">
            <a:extLst/>
          </a:blip>
          <a:stretch>
            <a:fillRect/>
          </a:stretch>
        </p:blipFill>
        <p:spPr>
          <a:xfrm>
            <a:off x="3670002" y="6366966"/>
            <a:ext cx="2425701" cy="33401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Doctrines Admittedly Unscriptural"/>
          <p:cNvSpPr txBox="1"/>
          <p:nvPr>
            <p:ph type="title"/>
          </p:nvPr>
        </p:nvSpPr>
        <p:spPr>
          <a:xfrm>
            <a:off x="635000" y="38100"/>
            <a:ext cx="11734800" cy="1295400"/>
          </a:xfrm>
          <a:prstGeom prst="rect">
            <a:avLst/>
          </a:prstGeom>
        </p:spPr>
        <p:txBody>
          <a:bodyPr>
            <a:normAutofit fontScale="100000" lnSpcReduction="0"/>
          </a:bodyPr>
          <a:lstStyle>
            <a:lvl1pPr algn="ctr" defTabSz="403097">
              <a:defRPr sz="4968"/>
            </a:lvl1pPr>
          </a:lstStyle>
          <a:p>
            <a:pPr/>
            <a:r>
              <a:t>Doctrines Admittedly Unscriptural</a:t>
            </a:r>
          </a:p>
        </p:txBody>
      </p:sp>
      <p:sp>
        <p:nvSpPr>
          <p:cNvPr id="197" name="Doctrines are not in the Bible…"/>
          <p:cNvSpPr txBox="1"/>
          <p:nvPr>
            <p:ph type="body" idx="1"/>
          </p:nvPr>
        </p:nvSpPr>
        <p:spPr>
          <a:xfrm>
            <a:off x="469900" y="1600200"/>
            <a:ext cx="12065000" cy="7594600"/>
          </a:xfrm>
          <a:prstGeom prst="rect">
            <a:avLst/>
          </a:prstGeom>
        </p:spPr>
        <p:txBody>
          <a:bodyPr anchor="t"/>
          <a:lstStyle/>
          <a:p>
            <a:pPr>
              <a:spcBef>
                <a:spcPts val="4100"/>
              </a:spcBef>
              <a:buBlip>
                <a:blip r:embed="rId2"/>
              </a:buBlip>
              <a:defRPr sz="3600">
                <a:latin typeface="Gill Sans"/>
                <a:ea typeface="Gill Sans"/>
                <a:cs typeface="Gill Sans"/>
                <a:sym typeface="Gill Sans"/>
              </a:defRPr>
            </a:pPr>
            <a:r>
              <a:t>Doctrines are not in the Bible</a:t>
            </a:r>
          </a:p>
          <a:p>
            <a:pPr>
              <a:spcBef>
                <a:spcPts val="4100"/>
              </a:spcBef>
              <a:buBlip>
                <a:blip r:embed="rId2"/>
              </a:buBlip>
              <a:defRPr sz="3600">
                <a:latin typeface="Gill Sans"/>
                <a:ea typeface="Gill Sans"/>
                <a:cs typeface="Gill Sans"/>
                <a:sym typeface="Gill Sans"/>
              </a:defRPr>
            </a:pPr>
            <a:r>
              <a:t>Catholic authorities frankly admit it</a:t>
            </a:r>
          </a:p>
          <a:p>
            <a:pPr>
              <a:spcBef>
                <a:spcPts val="4100"/>
              </a:spcBef>
              <a:buBlip>
                <a:blip r:embed="rId2"/>
              </a:buBlip>
              <a:defRPr sz="3600">
                <a:latin typeface="Gill Sans"/>
                <a:ea typeface="Gill Sans"/>
                <a:cs typeface="Gill Sans"/>
                <a:sym typeface="Gill Sans"/>
              </a:defRPr>
            </a:pPr>
            <a:r>
              <a:t>Boulenger Catholic Doctrine Vol. I p. 223</a:t>
            </a:r>
          </a:p>
          <a:p>
            <a:pPr>
              <a:spcBef>
                <a:spcPts val="4100"/>
              </a:spcBef>
              <a:buBlip>
                <a:blip r:embed="rId2"/>
              </a:buBlip>
              <a:defRPr sz="3600">
                <a:latin typeface="Gill Sans"/>
                <a:ea typeface="Gill Sans"/>
                <a:cs typeface="Gill Sans"/>
                <a:sym typeface="Gill Sans"/>
              </a:defRPr>
            </a:pPr>
            <a:r>
              <a:t>"The dogma of the Communion of the Saints, the formula for which was not introduced into the (Symbol of the Apostles until quite late, likely near the 5th Century, has its foundation in numerous texts of the New Testament."</a:t>
            </a:r>
          </a:p>
          <a:p>
            <a:pPr>
              <a:spcBef>
                <a:spcPts val="4100"/>
              </a:spcBef>
              <a:buBlip>
                <a:blip r:embed="rId2"/>
              </a:buBlip>
              <a:defRPr sz="3600">
                <a:latin typeface="Gill Sans"/>
                <a:ea typeface="Gill Sans"/>
                <a:cs typeface="Gill Sans"/>
                <a:sym typeface="Gill Sans"/>
              </a:defRPr>
            </a:pPr>
            <a:r>
              <a:t>Uses texts for praying for Paul &amp; other Christians                       </a:t>
            </a:r>
            <a:r>
              <a:rPr b="1" sz="2800">
                <a:solidFill>
                  <a:srgbClr val="FF2600"/>
                </a:solidFill>
                <a:latin typeface="Times"/>
                <a:ea typeface="Times"/>
                <a:cs typeface="Times"/>
                <a:sym typeface="Times"/>
              </a:rPr>
              <a:t>Eph. 6:19; 1 Thess. 2:1, 2</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Doctrines Admittedly Unscriptural"/>
          <p:cNvSpPr txBox="1"/>
          <p:nvPr>
            <p:ph type="title"/>
          </p:nvPr>
        </p:nvSpPr>
        <p:spPr>
          <a:xfrm>
            <a:off x="635000" y="152400"/>
            <a:ext cx="11734800" cy="1295400"/>
          </a:xfrm>
          <a:prstGeom prst="rect">
            <a:avLst/>
          </a:prstGeom>
        </p:spPr>
        <p:txBody>
          <a:bodyPr>
            <a:normAutofit fontScale="100000" lnSpcReduction="0"/>
          </a:bodyPr>
          <a:lstStyle>
            <a:lvl1pPr algn="ctr" defTabSz="403097">
              <a:defRPr sz="4968"/>
            </a:lvl1pPr>
          </a:lstStyle>
          <a:p>
            <a:pPr/>
            <a:r>
              <a:t>Doctrines Admittedly Unscriptural</a:t>
            </a:r>
          </a:p>
        </p:txBody>
      </p:sp>
      <p:sp>
        <p:nvSpPr>
          <p:cNvPr id="200" name="Bartmann: Outline of Dogmatic Theology, Vol. II"/>
          <p:cNvSpPr txBox="1"/>
          <p:nvPr>
            <p:ph type="body" sz="quarter" idx="1"/>
          </p:nvPr>
        </p:nvSpPr>
        <p:spPr>
          <a:xfrm>
            <a:off x="355600" y="1498600"/>
            <a:ext cx="12522200" cy="7620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Bartmann: Outline of Dogmatic Theology, Vol. II</a:t>
            </a:r>
          </a:p>
        </p:txBody>
      </p:sp>
      <p:sp>
        <p:nvSpPr>
          <p:cNvPr id="201" name="&quot;One can hardly cite direct attestation from the Scriptures concerning the worship of the saints.&quot; (p. 221)…"/>
          <p:cNvSpPr/>
          <p:nvPr/>
        </p:nvSpPr>
        <p:spPr>
          <a:xfrm>
            <a:off x="495300" y="2616200"/>
            <a:ext cx="11734800" cy="642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lvl="1" indent="0" algn="l">
              <a:spcBef>
                <a:spcPts val="2100"/>
              </a:spcBef>
              <a:defRPr sz="3200">
                <a:latin typeface="Gill Sans"/>
                <a:ea typeface="Gill Sans"/>
                <a:cs typeface="Gill Sans"/>
                <a:sym typeface="Gill Sans"/>
              </a:defRPr>
            </a:pPr>
            <a:r>
              <a:t>"One can hardly cite direct attestation from the Scriptures concerning the worship of the saints." (p. 221)</a:t>
            </a:r>
          </a:p>
          <a:p>
            <a:pPr lvl="1" indent="0" algn="l">
              <a:spcBef>
                <a:spcPts val="2100"/>
              </a:spcBef>
              <a:defRPr sz="3200">
                <a:latin typeface="Gill Sans"/>
                <a:ea typeface="Gill Sans"/>
                <a:cs typeface="Gill Sans"/>
                <a:sym typeface="Gill Sans"/>
              </a:defRPr>
            </a:pPr>
            <a:r>
              <a:t>"The Scripture cannot be allegated to demonstrate the worship of relics." (p. 224).</a:t>
            </a:r>
          </a:p>
          <a:p>
            <a:pPr lvl="1" indent="0" algn="l">
              <a:spcBef>
                <a:spcPts val="2100"/>
              </a:spcBef>
              <a:defRPr sz="3200">
                <a:latin typeface="Gill Sans"/>
                <a:ea typeface="Gill Sans"/>
                <a:cs typeface="Gill Sans"/>
                <a:sym typeface="Gill Sans"/>
              </a:defRPr>
            </a:pPr>
            <a:r>
              <a:t>"In the New Testament one does not find any allusion to an image‑worship."</a:t>
            </a:r>
          </a:p>
          <a:p>
            <a:pPr lvl="1" indent="0" algn="l">
              <a:spcBef>
                <a:spcPts val="2100"/>
              </a:spcBef>
              <a:defRPr b="1" sz="3200">
                <a:latin typeface="Gill Sans"/>
                <a:ea typeface="Gill Sans"/>
                <a:cs typeface="Gill Sans"/>
                <a:sym typeface="Gill Sans"/>
              </a:defRPr>
            </a:pPr>
            <a:r>
              <a:t>These doctrine are wrong because they are not in the Bible</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Doctrines Antagonistic to Scripture"/>
          <p:cNvSpPr txBox="1"/>
          <p:nvPr>
            <p:ph type="title"/>
          </p:nvPr>
        </p:nvSpPr>
        <p:spPr>
          <a:xfrm>
            <a:off x="635000" y="-63500"/>
            <a:ext cx="11734800" cy="1295400"/>
          </a:xfrm>
          <a:prstGeom prst="rect">
            <a:avLst/>
          </a:prstGeom>
        </p:spPr>
        <p:txBody>
          <a:bodyPr>
            <a:normAutofit fontScale="100000" lnSpcReduction="0"/>
          </a:bodyPr>
          <a:lstStyle>
            <a:lvl1pPr algn="ctr" defTabSz="391414">
              <a:defRPr sz="4824"/>
            </a:lvl1pPr>
          </a:lstStyle>
          <a:p>
            <a:pPr/>
            <a:r>
              <a:t>Doctrines Antagonistic to Scripture</a:t>
            </a:r>
          </a:p>
        </p:txBody>
      </p:sp>
      <p:sp>
        <p:nvSpPr>
          <p:cNvPr id="204" name="One mediator 1 Tim. 2:5 For there is one God, and one mediator also between God and men, the man Christ Jesus,…"/>
          <p:cNvSpPr txBox="1"/>
          <p:nvPr>
            <p:ph type="body" idx="1"/>
          </p:nvPr>
        </p:nvSpPr>
        <p:spPr>
          <a:xfrm>
            <a:off x="368300" y="1257300"/>
            <a:ext cx="12522200" cy="7442200"/>
          </a:xfrm>
          <a:prstGeom prst="rect">
            <a:avLst/>
          </a:prstGeom>
        </p:spPr>
        <p:txBody>
          <a:bodyPr anchor="t"/>
          <a:lstStyle/>
          <a:p>
            <a:pPr>
              <a:spcBef>
                <a:spcPts val="2900"/>
              </a:spcBef>
              <a:buBlip>
                <a:blip r:embed="rId2"/>
              </a:buBlip>
              <a:defRPr sz="3600">
                <a:latin typeface="Gill Sans"/>
                <a:ea typeface="Gill Sans"/>
                <a:cs typeface="Gill Sans"/>
                <a:sym typeface="Gill Sans"/>
              </a:defRPr>
            </a:pPr>
            <a:r>
              <a:t>One mediator </a:t>
            </a:r>
            <a:r>
              <a:rPr b="1" sz="2800">
                <a:solidFill>
                  <a:srgbClr val="FF2600"/>
                </a:solidFill>
                <a:latin typeface="Times"/>
                <a:ea typeface="Times"/>
                <a:cs typeface="Times"/>
                <a:sym typeface="Times"/>
              </a:rPr>
              <a:t>1 Tim. 2:5</a:t>
            </a:r>
            <a:r>
              <a:rPr b="1" sz="2800">
                <a:solidFill>
                  <a:srgbClr val="000000"/>
                </a:solidFill>
                <a:latin typeface="Times"/>
                <a:ea typeface="Times"/>
                <a:cs typeface="Times"/>
                <a:sym typeface="Times"/>
              </a:rPr>
              <a:t> For there is one God, and one mediator also between God and men, the man Christ Jesus,</a:t>
            </a:r>
          </a:p>
          <a:p>
            <a:pPr>
              <a:spcBef>
                <a:spcPts val="2900"/>
              </a:spcBef>
              <a:buBlip>
                <a:blip r:embed="rId2"/>
              </a:buBlip>
              <a:defRPr sz="3600">
                <a:latin typeface="Gill Sans"/>
                <a:ea typeface="Gill Sans"/>
                <a:cs typeface="Gill Sans"/>
                <a:sym typeface="Gill Sans"/>
              </a:defRPr>
            </a:pPr>
            <a:r>
              <a:t>Jesus Christ</a:t>
            </a:r>
          </a:p>
          <a:p>
            <a:pPr lvl="1">
              <a:spcBef>
                <a:spcPts val="2900"/>
              </a:spcBef>
              <a:buSzPct val="125000"/>
              <a:buFont typeface="Lucida Grande"/>
              <a:buChar char="‣"/>
              <a:defRPr sz="3600">
                <a:latin typeface="Gill Sans"/>
                <a:ea typeface="Gill Sans"/>
                <a:cs typeface="Gill Sans"/>
                <a:sym typeface="Gill Sans"/>
              </a:defRPr>
            </a:pPr>
            <a:r>
              <a:t>Son of God </a:t>
            </a:r>
            <a:r>
              <a:rPr b="1" sz="2800">
                <a:solidFill>
                  <a:srgbClr val="FF2600"/>
                </a:solidFill>
                <a:latin typeface="Times"/>
                <a:ea typeface="Times"/>
                <a:cs typeface="Times"/>
                <a:sym typeface="Times"/>
              </a:rPr>
              <a:t>Jn. 3:17 </a:t>
            </a:r>
            <a:r>
              <a:rPr b="1" sz="2800">
                <a:solidFill>
                  <a:srgbClr val="000000"/>
                </a:solidFill>
                <a:latin typeface="Times"/>
                <a:ea typeface="Times"/>
                <a:cs typeface="Times"/>
                <a:sym typeface="Times"/>
              </a:rPr>
              <a:t>For God did not send the Son into the world to judge the world, but that the world should be saved through Him.</a:t>
            </a:r>
          </a:p>
          <a:p>
            <a:pPr lvl="1">
              <a:spcBef>
                <a:spcPts val="2900"/>
              </a:spcBef>
              <a:buSzPct val="125000"/>
              <a:buFont typeface="Lucida Grande"/>
              <a:buChar char="‣"/>
              <a:defRPr sz="3600">
                <a:latin typeface="Gill Sans"/>
                <a:ea typeface="Gill Sans"/>
                <a:cs typeface="Gill Sans"/>
                <a:sym typeface="Gill Sans"/>
              </a:defRPr>
            </a:pPr>
            <a:r>
              <a:t>Son of man </a:t>
            </a:r>
            <a:r>
              <a:rPr b="1" sz="2800">
                <a:solidFill>
                  <a:srgbClr val="FF2600"/>
                </a:solidFill>
                <a:latin typeface="Times"/>
                <a:ea typeface="Times"/>
                <a:cs typeface="Times"/>
                <a:sym typeface="Times"/>
              </a:rPr>
              <a:t>Matt. 9:6 </a:t>
            </a:r>
            <a:r>
              <a:rPr b="1" sz="2800">
                <a:solidFill>
                  <a:srgbClr val="000000"/>
                </a:solidFill>
                <a:latin typeface="Times"/>
                <a:ea typeface="Times"/>
                <a:cs typeface="Times"/>
                <a:sym typeface="Times"/>
              </a:rPr>
              <a:t>"But in order that you may know that the Son of Man has authority on earth to forgive sins" --then He *said to the paralytic--"Rise, take up your bed, and go home."</a:t>
            </a:r>
          </a:p>
          <a:p>
            <a:pPr lvl="1">
              <a:spcBef>
                <a:spcPts val="2900"/>
              </a:spcBef>
              <a:buSzPct val="125000"/>
              <a:buFont typeface="Lucida Grande"/>
              <a:buChar char="‣"/>
              <a:defRPr sz="3600">
                <a:latin typeface="Gill Sans"/>
                <a:ea typeface="Gill Sans"/>
                <a:cs typeface="Gill Sans"/>
                <a:sym typeface="Gill Sans"/>
              </a:defRPr>
            </a:pPr>
            <a:r>
              <a:t>Lives to make intercession </a:t>
            </a:r>
            <a:r>
              <a:rPr b="1" sz="2800">
                <a:solidFill>
                  <a:srgbClr val="FF2600"/>
                </a:solidFill>
                <a:latin typeface="Times"/>
                <a:ea typeface="Times"/>
                <a:cs typeface="Times"/>
                <a:sym typeface="Times"/>
              </a:rPr>
              <a:t>Heb. 7:25 </a:t>
            </a:r>
            <a:r>
              <a:rPr b="1" sz="2800">
                <a:solidFill>
                  <a:srgbClr val="000000"/>
                </a:solidFill>
                <a:latin typeface="Times"/>
                <a:ea typeface="Times"/>
                <a:cs typeface="Times"/>
                <a:sym typeface="Times"/>
              </a:rPr>
              <a:t>Hence, also, He is able to save forever those who draw near to God through Him, since He always lives to make intercession for them.</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Through &amp; In the Name of Christ"/>
          <p:cNvSpPr txBox="1"/>
          <p:nvPr>
            <p:ph type="title"/>
          </p:nvPr>
        </p:nvSpPr>
        <p:spPr>
          <a:xfrm>
            <a:off x="635000" y="25400"/>
            <a:ext cx="11734800" cy="1295400"/>
          </a:xfrm>
          <a:prstGeom prst="rect">
            <a:avLst/>
          </a:prstGeom>
        </p:spPr>
        <p:txBody>
          <a:bodyPr>
            <a:normAutofit fontScale="100000" lnSpcReduction="0"/>
          </a:bodyPr>
          <a:lstStyle>
            <a:lvl1pPr algn="ctr" defTabSz="438150">
              <a:defRPr sz="5400"/>
            </a:lvl1pPr>
          </a:lstStyle>
          <a:p>
            <a:pPr/>
            <a:r>
              <a:t>Through &amp; In the Name of Christ</a:t>
            </a:r>
          </a:p>
        </p:txBody>
      </p:sp>
      <p:sp>
        <p:nvSpPr>
          <p:cNvPr id="207" name="Pray through Christ to the Father…"/>
          <p:cNvSpPr txBox="1"/>
          <p:nvPr>
            <p:ph type="body" idx="1"/>
          </p:nvPr>
        </p:nvSpPr>
        <p:spPr>
          <a:xfrm>
            <a:off x="368300" y="1384300"/>
            <a:ext cx="12268200" cy="7442200"/>
          </a:xfrm>
          <a:prstGeom prst="rect">
            <a:avLst/>
          </a:prstGeom>
        </p:spPr>
        <p:txBody>
          <a:bodyPr anchor="t"/>
          <a:lstStyle/>
          <a:p>
            <a:pPr>
              <a:spcBef>
                <a:spcPts val="2900"/>
              </a:spcBef>
              <a:buBlip>
                <a:blip r:embed="rId2"/>
              </a:buBlip>
              <a:defRPr sz="3600">
                <a:latin typeface="Gill Sans"/>
                <a:ea typeface="Gill Sans"/>
                <a:cs typeface="Gill Sans"/>
                <a:sym typeface="Gill Sans"/>
              </a:defRPr>
            </a:pPr>
            <a:r>
              <a:t>Pray through Christ to the Father </a:t>
            </a:r>
          </a:p>
          <a:p>
            <a:pPr marL="0" indent="0">
              <a:spcBef>
                <a:spcPts val="2900"/>
              </a:spcBef>
              <a:buSzTx/>
              <a:buNone/>
              <a:defRPr sz="3600">
                <a:latin typeface="Gill Sans"/>
                <a:ea typeface="Gill Sans"/>
                <a:cs typeface="Gill Sans"/>
                <a:sym typeface="Gill Sans"/>
              </a:defRPr>
            </a:pPr>
            <a:r>
              <a:rPr b="1" sz="2800">
                <a:solidFill>
                  <a:srgbClr val="FF2600"/>
                </a:solidFill>
                <a:latin typeface="Times"/>
                <a:ea typeface="Times"/>
                <a:cs typeface="Times"/>
                <a:sym typeface="Times"/>
              </a:rPr>
              <a:t>Jn. 14:13, 14 </a:t>
            </a:r>
            <a:r>
              <a:rPr b="1" sz="2800">
                <a:solidFill>
                  <a:srgbClr val="000000"/>
                </a:solidFill>
                <a:latin typeface="Times"/>
                <a:ea typeface="Times"/>
                <a:cs typeface="Times"/>
                <a:sym typeface="Times"/>
              </a:rPr>
              <a:t>"And whatever you ask in My name, that will I do, that the Father may be glorified in the Son. If you ask Me anything in My name, I will do it.</a:t>
            </a:r>
            <a:endParaRPr b="1" sz="2800">
              <a:solidFill>
                <a:srgbClr val="FF2600"/>
              </a:solidFill>
              <a:latin typeface="Times"/>
              <a:ea typeface="Times"/>
              <a:cs typeface="Times"/>
              <a:sym typeface="Times"/>
            </a:endParaRPr>
          </a:p>
          <a:p>
            <a:pPr marL="0" indent="0">
              <a:spcBef>
                <a:spcPts val="2900"/>
              </a:spcBef>
              <a:buSzTx/>
              <a:buNone/>
              <a:defRPr sz="3600">
                <a:latin typeface="Gill Sans"/>
                <a:ea typeface="Gill Sans"/>
                <a:cs typeface="Gill Sans"/>
                <a:sym typeface="Gill Sans"/>
              </a:defRPr>
            </a:pPr>
            <a:r>
              <a:rPr b="1" sz="2800">
                <a:solidFill>
                  <a:srgbClr val="FF2600"/>
                </a:solidFill>
                <a:latin typeface="Times"/>
                <a:ea typeface="Times"/>
                <a:cs typeface="Times"/>
                <a:sym typeface="Times"/>
              </a:rPr>
              <a:t>Jn. 16:23 </a:t>
            </a:r>
            <a:r>
              <a:rPr b="1" sz="2800">
                <a:solidFill>
                  <a:srgbClr val="000000"/>
                </a:solidFill>
                <a:latin typeface="Times"/>
                <a:ea typeface="Times"/>
                <a:cs typeface="Times"/>
                <a:sym typeface="Times"/>
              </a:rPr>
              <a:t>"And in that day you will ask Me no question. Truly, truly, I say to you, if you shall ask the Father for anything, He will give it to you in My name.</a:t>
            </a:r>
            <a:endParaRPr b="1" sz="2800">
              <a:solidFill>
                <a:srgbClr val="000000"/>
              </a:solidFill>
              <a:latin typeface="Times"/>
              <a:ea typeface="Times"/>
              <a:cs typeface="Times"/>
              <a:sym typeface="Times"/>
            </a:endParaRPr>
          </a:p>
          <a:p>
            <a:pPr>
              <a:spcBef>
                <a:spcPts val="2900"/>
              </a:spcBef>
              <a:buBlip>
                <a:blip r:embed="rId2"/>
              </a:buBlip>
              <a:defRPr sz="3600">
                <a:latin typeface="Gill Sans"/>
                <a:ea typeface="Gill Sans"/>
                <a:cs typeface="Gill Sans"/>
                <a:sym typeface="Gill Sans"/>
              </a:defRPr>
            </a:pPr>
            <a:r>
              <a:t>In the name of Christ </a:t>
            </a:r>
            <a:r>
              <a:rPr b="1" sz="2800">
                <a:solidFill>
                  <a:srgbClr val="FF2600"/>
                </a:solidFill>
                <a:latin typeface="Times"/>
                <a:ea typeface="Times"/>
                <a:cs typeface="Times"/>
                <a:sym typeface="Times"/>
              </a:rPr>
              <a:t>Col. 3:17 </a:t>
            </a:r>
            <a:r>
              <a:rPr b="1" sz="2800">
                <a:solidFill>
                  <a:srgbClr val="000000"/>
                </a:solidFill>
                <a:latin typeface="Times"/>
                <a:ea typeface="Times"/>
                <a:cs typeface="Times"/>
                <a:sym typeface="Times"/>
              </a:rPr>
              <a:t>And whatever you do in word or deed, do all in the name of the Lord Jesus, giving thanks through Him to God the Father.</a:t>
            </a:r>
            <a:endParaRPr b="1" sz="2800">
              <a:solidFill>
                <a:srgbClr val="000000"/>
              </a:solidFill>
              <a:latin typeface="Times"/>
              <a:ea typeface="Times"/>
              <a:cs typeface="Times"/>
              <a:sym typeface="Times"/>
            </a:endParaRPr>
          </a:p>
          <a:p>
            <a:pPr>
              <a:spcBef>
                <a:spcPts val="2900"/>
              </a:spcBef>
              <a:buBlip>
                <a:blip r:embed="rId2"/>
              </a:buBlip>
              <a:defRPr sz="3600">
                <a:latin typeface="Gill Sans"/>
                <a:ea typeface="Gill Sans"/>
                <a:cs typeface="Gill Sans"/>
                <a:sym typeface="Gill Sans"/>
              </a:defRPr>
            </a:pPr>
            <a:r>
              <a:t>Not Mary, nor saints, nor relic, nor image</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Idolatry"/>
          <p:cNvSpPr txBox="1"/>
          <p:nvPr>
            <p:ph type="title"/>
          </p:nvPr>
        </p:nvSpPr>
        <p:spPr>
          <a:xfrm>
            <a:off x="635000" y="-12700"/>
            <a:ext cx="11734800" cy="1295400"/>
          </a:xfrm>
          <a:prstGeom prst="rect">
            <a:avLst/>
          </a:prstGeom>
        </p:spPr>
        <p:txBody>
          <a:bodyPr>
            <a:normAutofit fontScale="100000" lnSpcReduction="0"/>
          </a:bodyPr>
          <a:lstStyle>
            <a:lvl1pPr algn="ctr">
              <a:defRPr sz="7200"/>
            </a:lvl1pPr>
          </a:lstStyle>
          <a:p>
            <a:pPr/>
            <a:r>
              <a:t>Idolatry</a:t>
            </a:r>
          </a:p>
        </p:txBody>
      </p:sp>
      <p:sp>
        <p:nvSpPr>
          <p:cNvPr id="210" name="First commandment Ex. 20:3 &quot;You shall have no other gods before Me.…"/>
          <p:cNvSpPr txBox="1"/>
          <p:nvPr>
            <p:ph type="body" idx="1"/>
          </p:nvPr>
        </p:nvSpPr>
        <p:spPr>
          <a:xfrm>
            <a:off x="463550" y="1308100"/>
            <a:ext cx="12077700" cy="7950200"/>
          </a:xfrm>
          <a:prstGeom prst="rect">
            <a:avLst/>
          </a:prstGeom>
        </p:spPr>
        <p:txBody>
          <a:bodyPr anchor="t"/>
          <a:lstStyle/>
          <a:p>
            <a:pPr>
              <a:spcBef>
                <a:spcPts val="3000"/>
              </a:spcBef>
              <a:buBlip>
                <a:blip r:embed="rId2"/>
              </a:buBlip>
              <a:defRPr sz="3600">
                <a:latin typeface="Gill Sans"/>
                <a:ea typeface="Gill Sans"/>
                <a:cs typeface="Gill Sans"/>
                <a:sym typeface="Gill Sans"/>
              </a:defRPr>
            </a:pPr>
            <a:r>
              <a:t>First commandment </a:t>
            </a:r>
            <a:r>
              <a:rPr b="1" sz="2800">
                <a:solidFill>
                  <a:srgbClr val="FF2600"/>
                </a:solidFill>
                <a:latin typeface="Times"/>
                <a:ea typeface="Times"/>
                <a:cs typeface="Times"/>
                <a:sym typeface="Times"/>
              </a:rPr>
              <a:t>Ex. 20:3 </a:t>
            </a:r>
            <a:r>
              <a:rPr b="1" sz="2800">
                <a:solidFill>
                  <a:srgbClr val="000000"/>
                </a:solidFill>
                <a:latin typeface="Times"/>
                <a:ea typeface="Times"/>
                <a:cs typeface="Times"/>
                <a:sym typeface="Times"/>
              </a:rPr>
              <a:t>"You shall have no other gods before Me.</a:t>
            </a:r>
            <a:endParaRPr b="1" sz="2800">
              <a:solidFill>
                <a:srgbClr val="000000"/>
              </a:solidFill>
              <a:latin typeface="Times"/>
              <a:ea typeface="Times"/>
              <a:cs typeface="Times"/>
              <a:sym typeface="Times"/>
            </a:endParaRPr>
          </a:p>
          <a:p>
            <a:pPr>
              <a:spcBef>
                <a:spcPts val="3000"/>
              </a:spcBef>
              <a:buBlip>
                <a:blip r:embed="rId2"/>
              </a:buBlip>
              <a:defRPr sz="3600">
                <a:latin typeface="Gill Sans"/>
                <a:ea typeface="Gill Sans"/>
                <a:cs typeface="Gill Sans"/>
                <a:sym typeface="Gill Sans"/>
              </a:defRPr>
            </a:pPr>
            <a:r>
              <a:t>Second commandment  </a:t>
            </a:r>
            <a:r>
              <a:rPr b="1" sz="2800">
                <a:solidFill>
                  <a:srgbClr val="FF2600"/>
                </a:solidFill>
                <a:latin typeface="Times"/>
                <a:ea typeface="Times"/>
                <a:cs typeface="Times"/>
                <a:sym typeface="Times"/>
              </a:rPr>
              <a:t>Ex. 20:4-6 </a:t>
            </a:r>
            <a:r>
              <a:rPr b="1" sz="2800">
                <a:solidFill>
                  <a:srgbClr val="000000"/>
                </a:solidFill>
                <a:latin typeface="Times"/>
                <a:ea typeface="Times"/>
                <a:cs typeface="Times"/>
                <a:sym typeface="Times"/>
              </a:rPr>
              <a:t> "</a:t>
            </a:r>
            <a:r>
              <a:rPr b="1" sz="2800" u="sng">
                <a:solidFill>
                  <a:srgbClr val="000000"/>
                </a:solidFill>
                <a:latin typeface="Times"/>
                <a:ea typeface="Times"/>
                <a:cs typeface="Times"/>
                <a:sym typeface="Times"/>
              </a:rPr>
              <a:t>You shall not make for yourself an idol</a:t>
            </a:r>
            <a:r>
              <a:rPr b="1" sz="2800">
                <a:solidFill>
                  <a:srgbClr val="000000"/>
                </a:solidFill>
                <a:latin typeface="Times"/>
                <a:ea typeface="Times"/>
                <a:cs typeface="Times"/>
                <a:sym typeface="Times"/>
              </a:rPr>
              <a:t>, or any </a:t>
            </a:r>
            <a:r>
              <a:rPr b="1" sz="2800" u="sng">
                <a:solidFill>
                  <a:srgbClr val="000000"/>
                </a:solidFill>
                <a:latin typeface="Times"/>
                <a:ea typeface="Times"/>
                <a:cs typeface="Times"/>
                <a:sym typeface="Times"/>
              </a:rPr>
              <a:t>likeness</a:t>
            </a:r>
            <a:r>
              <a:rPr b="1" sz="2800">
                <a:solidFill>
                  <a:srgbClr val="000000"/>
                </a:solidFill>
                <a:latin typeface="Times"/>
                <a:ea typeface="Times"/>
                <a:cs typeface="Times"/>
                <a:sym typeface="Times"/>
              </a:rPr>
              <a:t> of what is in heaven above or on the earth beneath or in the water under the earth. "You shall not worship them or serve them; for I, the LORD your God, am a jealous God, visiting the iniquity of the fathers on the children, on the third and the fourth generations of those who hate Me, but showing lovingkindness to thousands, to those who love Me and keep My commandments.</a:t>
            </a:r>
            <a:endParaRPr b="1" sz="2800">
              <a:solidFill>
                <a:srgbClr val="000000"/>
              </a:solidFill>
              <a:latin typeface="Times"/>
              <a:ea typeface="Times"/>
              <a:cs typeface="Times"/>
              <a:sym typeface="Times"/>
            </a:endParaRPr>
          </a:p>
          <a:p>
            <a:pPr>
              <a:spcBef>
                <a:spcPts val="3000"/>
              </a:spcBef>
              <a:buBlip>
                <a:blip r:embed="rId2"/>
              </a:buBlip>
              <a:defRPr sz="3600">
                <a:latin typeface="Gill Sans"/>
                <a:ea typeface="Gill Sans"/>
                <a:cs typeface="Gill Sans"/>
                <a:sym typeface="Gill Sans"/>
              </a:defRPr>
            </a:pPr>
            <a:r>
              <a:t>Catholics omit the second commandment</a:t>
            </a:r>
          </a:p>
          <a:p>
            <a:pPr>
              <a:spcBef>
                <a:spcPts val="3000"/>
              </a:spcBef>
              <a:buBlip>
                <a:blip r:embed="rId2"/>
              </a:buBlip>
              <a:defRPr sz="3600">
                <a:latin typeface="Gill Sans"/>
                <a:ea typeface="Gill Sans"/>
                <a:cs typeface="Gill Sans"/>
                <a:sym typeface="Gill Sans"/>
              </a:defRPr>
            </a:pPr>
            <a:r>
              <a:t>They split the tenth commandment to make 10</a:t>
            </a:r>
          </a:p>
          <a:p>
            <a:pPr>
              <a:spcBef>
                <a:spcPts val="3000"/>
              </a:spcBef>
              <a:buBlip>
                <a:blip r:embed="rId2"/>
              </a:buBlip>
              <a:defRPr b="1" sz="3600">
                <a:latin typeface="Times"/>
                <a:ea typeface="Times"/>
                <a:cs typeface="Times"/>
                <a:sym typeface="Times"/>
              </a:defRPr>
            </a:pPr>
            <a:r>
              <a:rPr>
                <a:solidFill>
                  <a:srgbClr val="FF2600"/>
                </a:solidFill>
              </a:rPr>
              <a:t>1 John 5:21</a:t>
            </a:r>
            <a:r>
              <a:t> Little children, guard yourselves from </a:t>
            </a:r>
            <a:r>
              <a:rPr u="sng"/>
              <a:t>idols</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Distinctions Made by Catholics in Types of Worship"/>
          <p:cNvSpPr txBox="1"/>
          <p:nvPr>
            <p:ph type="title"/>
          </p:nvPr>
        </p:nvSpPr>
        <p:spPr>
          <a:xfrm>
            <a:off x="635000" y="-38100"/>
            <a:ext cx="11734800" cy="1600200"/>
          </a:xfrm>
          <a:prstGeom prst="rect">
            <a:avLst/>
          </a:prstGeom>
        </p:spPr>
        <p:txBody>
          <a:bodyPr>
            <a:normAutofit fontScale="100000" lnSpcReduction="0"/>
          </a:bodyPr>
          <a:lstStyle>
            <a:lvl1pPr algn="ctr" defTabSz="467359">
              <a:defRPr sz="5760"/>
            </a:lvl1pPr>
          </a:lstStyle>
          <a:p>
            <a:pPr/>
            <a:r>
              <a:t>Distinctions Made by Catholics in Types of Worship</a:t>
            </a:r>
          </a:p>
        </p:txBody>
      </p:sp>
      <p:sp>
        <p:nvSpPr>
          <p:cNvPr id="213" name="“Latria” highest form - due to God, Christ, Holy Spirit.…"/>
          <p:cNvSpPr txBox="1"/>
          <p:nvPr>
            <p:ph type="body" idx="1"/>
          </p:nvPr>
        </p:nvSpPr>
        <p:spPr>
          <a:xfrm>
            <a:off x="596900" y="1968500"/>
            <a:ext cx="12077700" cy="7950200"/>
          </a:xfrm>
          <a:prstGeom prst="rect">
            <a:avLst/>
          </a:prstGeom>
        </p:spPr>
        <p:txBody>
          <a:bodyPr anchor="t"/>
          <a:lstStyle/>
          <a:p>
            <a:pPr>
              <a:spcBef>
                <a:spcPts val="5800"/>
              </a:spcBef>
              <a:buBlip>
                <a:blip r:embed="rId2"/>
              </a:buBlip>
              <a:defRPr sz="3600">
                <a:latin typeface="Gill Sans"/>
                <a:ea typeface="Gill Sans"/>
                <a:cs typeface="Gill Sans"/>
                <a:sym typeface="Gill Sans"/>
              </a:defRPr>
            </a:pPr>
            <a:r>
              <a:t>“Latria” highest form - due to God, Christ, Holy Spirit.</a:t>
            </a:r>
          </a:p>
          <a:p>
            <a:pPr>
              <a:spcBef>
                <a:spcPts val="5800"/>
              </a:spcBef>
              <a:buBlip>
                <a:blip r:embed="rId2"/>
              </a:buBlip>
              <a:defRPr sz="3600">
                <a:latin typeface="Gill Sans"/>
                <a:ea typeface="Gill Sans"/>
                <a:cs typeface="Gill Sans"/>
                <a:sym typeface="Gill Sans"/>
              </a:defRPr>
            </a:pPr>
            <a:r>
              <a:t>“Hyperdulia” due to Mary</a:t>
            </a:r>
          </a:p>
          <a:p>
            <a:pPr>
              <a:spcBef>
                <a:spcPts val="5800"/>
              </a:spcBef>
              <a:buBlip>
                <a:blip r:embed="rId2"/>
              </a:buBlip>
              <a:defRPr sz="3600">
                <a:latin typeface="Gill Sans"/>
                <a:ea typeface="Gill Sans"/>
                <a:cs typeface="Gill Sans"/>
                <a:sym typeface="Gill Sans"/>
              </a:defRPr>
            </a:pPr>
            <a:r>
              <a:t>“Dulia” lowest form - due saints, images, relics.</a:t>
            </a:r>
          </a:p>
          <a:p>
            <a:pPr>
              <a:spcBef>
                <a:spcPts val="5800"/>
              </a:spcBef>
              <a:buBlip>
                <a:blip r:embed="rId2"/>
              </a:buBlip>
              <a:defRPr sz="3600">
                <a:latin typeface="Gill Sans"/>
                <a:ea typeface="Gill Sans"/>
                <a:cs typeface="Gill Sans"/>
                <a:sym typeface="Gill Sans"/>
              </a:defRPr>
            </a:pPr>
            <a:r>
              <a:t>All these are worship</a:t>
            </a:r>
          </a:p>
          <a:p>
            <a:pPr>
              <a:spcBef>
                <a:spcPts val="5800"/>
              </a:spcBef>
              <a:buBlip>
                <a:blip r:embed="rId2"/>
              </a:buBlip>
              <a:defRPr sz="3600">
                <a:latin typeface="Gill Sans"/>
                <a:ea typeface="Gill Sans"/>
                <a:cs typeface="Gill Sans"/>
                <a:sym typeface="Gill Sans"/>
              </a:defRPr>
            </a:pPr>
            <a:r>
              <a:t>Average Catholic knows no difference</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Not Simply Helps"/>
          <p:cNvSpPr txBox="1"/>
          <p:nvPr>
            <p:ph type="title"/>
          </p:nvPr>
        </p:nvSpPr>
        <p:spPr>
          <a:xfrm>
            <a:off x="635000" y="381000"/>
            <a:ext cx="11734800" cy="1295400"/>
          </a:xfrm>
          <a:prstGeom prst="rect">
            <a:avLst/>
          </a:prstGeom>
        </p:spPr>
        <p:txBody>
          <a:bodyPr>
            <a:normAutofit fontScale="100000" lnSpcReduction="0"/>
          </a:bodyPr>
          <a:lstStyle>
            <a:lvl1pPr algn="ctr">
              <a:defRPr sz="7200"/>
            </a:lvl1pPr>
          </a:lstStyle>
          <a:p>
            <a:pPr/>
            <a:r>
              <a:t>Not Simply Helps</a:t>
            </a:r>
          </a:p>
        </p:txBody>
      </p:sp>
      <p:sp>
        <p:nvSpPr>
          <p:cNvPr id="216" name="Catholic logic - images - relics only helps to bring us nearer to God &amp; the saints…"/>
          <p:cNvSpPr txBox="1"/>
          <p:nvPr>
            <p:ph type="body" idx="1"/>
          </p:nvPr>
        </p:nvSpPr>
        <p:spPr>
          <a:xfrm>
            <a:off x="457200" y="2133600"/>
            <a:ext cx="11963400" cy="7950200"/>
          </a:xfrm>
          <a:prstGeom prst="rect">
            <a:avLst/>
          </a:prstGeom>
        </p:spPr>
        <p:txBody>
          <a:bodyPr anchor="t"/>
          <a:lstStyle/>
          <a:p>
            <a:pPr>
              <a:spcBef>
                <a:spcPts val="6400"/>
              </a:spcBef>
              <a:buBlip>
                <a:blip r:embed="rId2"/>
              </a:buBlip>
              <a:defRPr sz="3600">
                <a:latin typeface="Gill Sans"/>
                <a:ea typeface="Gill Sans"/>
                <a:cs typeface="Gill Sans"/>
                <a:sym typeface="Gill Sans"/>
              </a:defRPr>
            </a:pPr>
            <a:r>
              <a:t>Catholic logic - images - relics only helps to bring us nearer to God &amp; the saints</a:t>
            </a:r>
          </a:p>
          <a:p>
            <a:pPr>
              <a:spcBef>
                <a:spcPts val="6400"/>
              </a:spcBef>
              <a:buBlip>
                <a:blip r:embed="rId2"/>
              </a:buBlip>
              <a:defRPr sz="3600">
                <a:latin typeface="Gill Sans"/>
                <a:ea typeface="Gill Sans"/>
                <a:cs typeface="Gill Sans"/>
                <a:sym typeface="Gill Sans"/>
              </a:defRPr>
            </a:pPr>
            <a:r>
              <a:t>Crucifix - nailed up  </a:t>
            </a:r>
          </a:p>
          <a:p>
            <a:pPr>
              <a:spcBef>
                <a:spcPts val="6400"/>
              </a:spcBef>
              <a:buBlip>
                <a:blip r:embed="rId2"/>
              </a:buBlip>
              <a:defRPr sz="3600">
                <a:latin typeface="Gill Sans"/>
                <a:ea typeface="Gill Sans"/>
                <a:cs typeface="Gill Sans"/>
                <a:sym typeface="Gill Sans"/>
              </a:defRPr>
            </a:pPr>
            <a:r>
              <a:t>When passed - cross sign made - bow head - tip hat</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Golden Calf - only a Help?"/>
          <p:cNvSpPr txBox="1"/>
          <p:nvPr>
            <p:ph type="title"/>
          </p:nvPr>
        </p:nvSpPr>
        <p:spPr>
          <a:xfrm>
            <a:off x="635000" y="101600"/>
            <a:ext cx="11734800" cy="1295400"/>
          </a:xfrm>
          <a:prstGeom prst="rect">
            <a:avLst/>
          </a:prstGeom>
        </p:spPr>
        <p:txBody>
          <a:bodyPr>
            <a:normAutofit fontScale="100000" lnSpcReduction="0"/>
          </a:bodyPr>
          <a:lstStyle>
            <a:lvl1pPr algn="ctr" defTabSz="531622">
              <a:defRPr sz="6552"/>
            </a:lvl1pPr>
          </a:lstStyle>
          <a:p>
            <a:pPr/>
            <a:r>
              <a:t>Golden Calf - only a Help?</a:t>
            </a:r>
          </a:p>
        </p:txBody>
      </p:sp>
      <p:sp>
        <p:nvSpPr>
          <p:cNvPr id="219" name="Ex. 32:4 And he took this from their hand, and fashioned it with a graving tool, and made it into a molten calf; and they said, &quot;This is your god, O Israel, who brought you up from the land of Egypt.&quot;…"/>
          <p:cNvSpPr txBox="1"/>
          <p:nvPr>
            <p:ph type="body" sz="half" idx="1"/>
          </p:nvPr>
        </p:nvSpPr>
        <p:spPr>
          <a:xfrm>
            <a:off x="254000" y="1524000"/>
            <a:ext cx="4995456" cy="7950200"/>
          </a:xfrm>
          <a:prstGeom prst="rect">
            <a:avLst/>
          </a:prstGeom>
        </p:spPr>
        <p:txBody>
          <a:bodyPr anchor="t"/>
          <a:lstStyle/>
          <a:p>
            <a:pPr>
              <a:spcBef>
                <a:spcPts val="3000"/>
              </a:spcBef>
              <a:buBlip>
                <a:blip r:embed="rId2"/>
              </a:buBlip>
              <a:defRPr b="1" sz="2800">
                <a:latin typeface="Times"/>
                <a:ea typeface="Times"/>
                <a:cs typeface="Times"/>
                <a:sym typeface="Times"/>
              </a:defRPr>
            </a:pPr>
            <a:r>
              <a:rPr>
                <a:solidFill>
                  <a:srgbClr val="FF2600"/>
                </a:solidFill>
              </a:rPr>
              <a:t>Ex. 32:4</a:t>
            </a:r>
            <a:r>
              <a:t> And he took this from their hand, and fashioned it with a graving tool, and made it into a molten calf; and they said, "This is your god, O Israel, who brought you up from the land of Egypt." </a:t>
            </a:r>
          </a:p>
          <a:p>
            <a:pPr>
              <a:spcBef>
                <a:spcPts val="3000"/>
              </a:spcBef>
              <a:buBlip>
                <a:blip r:embed="rId2"/>
              </a:buBlip>
              <a:defRPr b="1" sz="2800">
                <a:latin typeface="Times"/>
                <a:ea typeface="Times"/>
                <a:cs typeface="Times"/>
                <a:sym typeface="Times"/>
              </a:defRPr>
            </a:pPr>
            <a:r>
              <a:rPr>
                <a:solidFill>
                  <a:srgbClr val="FF2600"/>
                </a:solidFill>
              </a:rPr>
              <a:t>I Cor. 10:7</a:t>
            </a:r>
            <a:r>
              <a:t> And do not be idolaters, as some of them were; as it is written, "THE PEOPLE SAT DOWN TO EAT AND DRINK, AND STOOD UP TO PLAY."</a:t>
            </a:r>
          </a:p>
        </p:txBody>
      </p:sp>
      <p:pic>
        <p:nvPicPr>
          <p:cNvPr id="220" name="droppedImage.jpg" descr="droppedImage.jpg"/>
          <p:cNvPicPr>
            <a:picLocks noChangeAspect="1"/>
          </p:cNvPicPr>
          <p:nvPr/>
        </p:nvPicPr>
        <p:blipFill>
          <a:blip r:embed="rId3">
            <a:extLst/>
          </a:blip>
          <a:stretch>
            <a:fillRect/>
          </a:stretch>
        </p:blipFill>
        <p:spPr>
          <a:xfrm>
            <a:off x="5219700" y="1768519"/>
            <a:ext cx="3733687" cy="5695315"/>
          </a:xfrm>
          <a:prstGeom prst="rect">
            <a:avLst/>
          </a:prstGeom>
          <a:ln w="12700">
            <a:miter lim="400000"/>
          </a:ln>
        </p:spPr>
      </p:pic>
      <p:pic>
        <p:nvPicPr>
          <p:cNvPr id="221" name="droppedImage.jpg" descr="droppedImage.jpg"/>
          <p:cNvPicPr>
            <a:picLocks noChangeAspect="1"/>
          </p:cNvPicPr>
          <p:nvPr/>
        </p:nvPicPr>
        <p:blipFill>
          <a:blip r:embed="rId4">
            <a:extLst/>
          </a:blip>
          <a:stretch>
            <a:fillRect/>
          </a:stretch>
        </p:blipFill>
        <p:spPr>
          <a:xfrm>
            <a:off x="9050630" y="1781633"/>
            <a:ext cx="3870497" cy="56690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Jeroboam’s calf - only a Help?"/>
          <p:cNvSpPr txBox="1"/>
          <p:nvPr>
            <p:ph type="title"/>
          </p:nvPr>
        </p:nvSpPr>
        <p:spPr>
          <a:xfrm>
            <a:off x="635000" y="-50800"/>
            <a:ext cx="11734800" cy="1295400"/>
          </a:xfrm>
          <a:prstGeom prst="rect">
            <a:avLst/>
          </a:prstGeom>
        </p:spPr>
        <p:txBody>
          <a:bodyPr>
            <a:normAutofit fontScale="100000" lnSpcReduction="0"/>
          </a:bodyPr>
          <a:lstStyle>
            <a:lvl1pPr algn="ctr" defTabSz="473201">
              <a:defRPr sz="5832"/>
            </a:lvl1pPr>
          </a:lstStyle>
          <a:p>
            <a:pPr/>
            <a:r>
              <a:t>Jeroboam’s calf - only a Help?</a:t>
            </a:r>
          </a:p>
        </p:txBody>
      </p:sp>
      <p:sp>
        <p:nvSpPr>
          <p:cNvPr id="224" name="I Kings 12:28 So the king consulted, and made two golden calves, and he said to them, &quot;It is too much for you to go up to Jerusalem; behold your gods, O Israel, that brought you up from the land of Egypt.&quot;…"/>
          <p:cNvSpPr txBox="1"/>
          <p:nvPr>
            <p:ph type="body" idx="1"/>
          </p:nvPr>
        </p:nvSpPr>
        <p:spPr>
          <a:xfrm>
            <a:off x="228600" y="1155700"/>
            <a:ext cx="6946900" cy="7950200"/>
          </a:xfrm>
          <a:prstGeom prst="rect">
            <a:avLst/>
          </a:prstGeom>
        </p:spPr>
        <p:txBody>
          <a:bodyPr anchor="t"/>
          <a:lstStyle/>
          <a:p>
            <a:pPr>
              <a:spcBef>
                <a:spcPts val="3000"/>
              </a:spcBef>
              <a:buBlip>
                <a:blip r:embed="rId2"/>
              </a:buBlip>
              <a:defRPr b="1" sz="3200">
                <a:latin typeface="Times"/>
                <a:ea typeface="Times"/>
                <a:cs typeface="Times"/>
                <a:sym typeface="Times"/>
              </a:defRPr>
            </a:pPr>
            <a:r>
              <a:t> </a:t>
            </a:r>
            <a:r>
              <a:rPr sz="2800">
                <a:solidFill>
                  <a:srgbClr val="FF2600"/>
                </a:solidFill>
              </a:rPr>
              <a:t>I Kings 12:28</a:t>
            </a:r>
            <a:r>
              <a:rPr sz="2800"/>
              <a:t> So the king consulted, and made two golden calves, and he said to them, "It is too much for you to go up to Jerusalem; behold your gods, O Israel, that brought you up from the land of Egypt." </a:t>
            </a:r>
            <a:endParaRPr sz="2800"/>
          </a:p>
          <a:p>
            <a:pPr>
              <a:spcBef>
                <a:spcPts val="3000"/>
              </a:spcBef>
              <a:buBlip>
                <a:blip r:embed="rId2"/>
              </a:buBlip>
              <a:defRPr b="1" sz="3200">
                <a:latin typeface="Times"/>
                <a:ea typeface="Times"/>
                <a:cs typeface="Times"/>
                <a:sym typeface="Times"/>
              </a:defRPr>
            </a:pPr>
            <a:r>
              <a:rPr sz="2800">
                <a:solidFill>
                  <a:srgbClr val="FF2600"/>
                </a:solidFill>
              </a:rPr>
              <a:t>Hos. 8:4</a:t>
            </a:r>
            <a:r>
              <a:rPr sz="2800"/>
              <a:t> They have set up kings, but not by Me; They have appointed princes, but I did not know it. With their silver and gold they have made idols for themselves, That they might be cut off.</a:t>
            </a:r>
            <a:endParaRPr sz="2800"/>
          </a:p>
          <a:p>
            <a:pPr>
              <a:spcBef>
                <a:spcPts val="3000"/>
              </a:spcBef>
              <a:buBlip>
                <a:blip r:embed="rId2"/>
              </a:buBlip>
              <a:defRPr b="1" sz="3200">
                <a:latin typeface="Times"/>
                <a:ea typeface="Times"/>
                <a:cs typeface="Times"/>
                <a:sym typeface="Times"/>
              </a:defRPr>
            </a:pPr>
            <a:r>
              <a:rPr sz="2800">
                <a:solidFill>
                  <a:srgbClr val="FF2600"/>
                </a:solidFill>
              </a:rPr>
              <a:t>Hos. 8:6</a:t>
            </a:r>
            <a:r>
              <a:rPr sz="2800"/>
              <a:t> For from Israel is even this! A craftsman made it, so it is not God; Surely the calf of Samaria will be broken to pieces.</a:t>
            </a:r>
          </a:p>
        </p:txBody>
      </p:sp>
      <p:pic>
        <p:nvPicPr>
          <p:cNvPr id="225" name="droppedImage.jpg" descr="droppedImage.jpg"/>
          <p:cNvPicPr>
            <a:picLocks noChangeAspect="1"/>
          </p:cNvPicPr>
          <p:nvPr/>
        </p:nvPicPr>
        <p:blipFill>
          <a:blip r:embed="rId3">
            <a:extLst/>
          </a:blip>
          <a:stretch>
            <a:fillRect/>
          </a:stretch>
        </p:blipFill>
        <p:spPr>
          <a:xfrm>
            <a:off x="7366000" y="1270000"/>
            <a:ext cx="5461000" cy="66493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Crucifix is a sign of the wrong kind of faith"/>
          <p:cNvSpPr txBox="1"/>
          <p:nvPr>
            <p:ph type="title"/>
          </p:nvPr>
        </p:nvSpPr>
        <p:spPr>
          <a:xfrm>
            <a:off x="635000" y="25400"/>
            <a:ext cx="11734800" cy="1600200"/>
          </a:xfrm>
          <a:prstGeom prst="rect">
            <a:avLst/>
          </a:prstGeom>
        </p:spPr>
        <p:txBody>
          <a:bodyPr>
            <a:normAutofit fontScale="100000" lnSpcReduction="0"/>
          </a:bodyPr>
          <a:lstStyle>
            <a:lvl1pPr algn="ctr" defTabSz="467359">
              <a:defRPr sz="5760"/>
            </a:lvl1pPr>
          </a:lstStyle>
          <a:p>
            <a:pPr/>
            <a:r>
              <a:t>Crucifix is a sign of the wrong kind of faith</a:t>
            </a:r>
          </a:p>
        </p:txBody>
      </p:sp>
      <p:sp>
        <p:nvSpPr>
          <p:cNvPr id="228" name="Faith - not sight  2 Cor. 5:7 for we walk by faith, not by sight--…"/>
          <p:cNvSpPr txBox="1"/>
          <p:nvPr>
            <p:ph type="body" idx="1"/>
          </p:nvPr>
        </p:nvSpPr>
        <p:spPr>
          <a:xfrm>
            <a:off x="463550" y="2082800"/>
            <a:ext cx="12077700" cy="7950200"/>
          </a:xfrm>
          <a:prstGeom prst="rect">
            <a:avLst/>
          </a:prstGeom>
        </p:spPr>
        <p:txBody>
          <a:bodyPr anchor="t"/>
          <a:lstStyle/>
          <a:p>
            <a:pPr>
              <a:spcBef>
                <a:spcPts val="3000"/>
              </a:spcBef>
              <a:buBlip>
                <a:blip r:embed="rId2"/>
              </a:buBlip>
              <a:defRPr sz="3600">
                <a:latin typeface="Gill Sans"/>
                <a:ea typeface="Gill Sans"/>
                <a:cs typeface="Gill Sans"/>
                <a:sym typeface="Gill Sans"/>
              </a:defRPr>
            </a:pPr>
            <a:r>
              <a:t> Faith - not sight </a:t>
            </a:r>
            <a:r>
              <a:rPr b="1" sz="2800">
                <a:solidFill>
                  <a:srgbClr val="FF2600"/>
                </a:solidFill>
                <a:latin typeface="Times"/>
                <a:ea typeface="Times"/>
                <a:cs typeface="Times"/>
                <a:sym typeface="Times"/>
              </a:rPr>
              <a:t> </a:t>
            </a:r>
            <a:r>
              <a:rPr b="1" sz="3300">
                <a:solidFill>
                  <a:srgbClr val="FF2600"/>
                </a:solidFill>
                <a:latin typeface="Times"/>
                <a:ea typeface="Times"/>
                <a:cs typeface="Times"/>
                <a:sym typeface="Times"/>
              </a:rPr>
              <a:t>2 Cor. 5:7 </a:t>
            </a:r>
            <a:r>
              <a:rPr b="1" sz="3300">
                <a:solidFill>
                  <a:srgbClr val="000000"/>
                </a:solidFill>
                <a:latin typeface="Times"/>
                <a:ea typeface="Times"/>
                <a:cs typeface="Times"/>
                <a:sym typeface="Times"/>
              </a:rPr>
              <a:t>for we walk by faith, not by sight--</a:t>
            </a:r>
            <a:endParaRPr b="1" sz="2800">
              <a:solidFill>
                <a:srgbClr val="FF2600"/>
              </a:solidFill>
              <a:latin typeface="Times"/>
              <a:ea typeface="Times"/>
              <a:cs typeface="Times"/>
              <a:sym typeface="Times"/>
            </a:endParaRPr>
          </a:p>
          <a:p>
            <a:pPr>
              <a:spcBef>
                <a:spcPts val="3000"/>
              </a:spcBef>
              <a:buBlip>
                <a:blip r:embed="rId2"/>
              </a:buBlip>
              <a:defRPr sz="3600">
                <a:latin typeface="Gill Sans"/>
                <a:ea typeface="Gill Sans"/>
                <a:cs typeface="Gill Sans"/>
                <a:sym typeface="Gill Sans"/>
              </a:defRPr>
            </a:pPr>
            <a:r>
              <a:t>Their faith needs sight</a:t>
            </a:r>
          </a:p>
        </p:txBody>
      </p:sp>
      <p:pic>
        <p:nvPicPr>
          <p:cNvPr id="229" name="Image" descr="Image"/>
          <p:cNvPicPr>
            <a:picLocks noChangeAspect="1"/>
          </p:cNvPicPr>
          <p:nvPr/>
        </p:nvPicPr>
        <p:blipFill>
          <a:blip r:embed="rId3">
            <a:extLst/>
          </a:blip>
          <a:stretch>
            <a:fillRect/>
          </a:stretch>
        </p:blipFill>
        <p:spPr>
          <a:xfrm>
            <a:off x="6428134" y="3065611"/>
            <a:ext cx="5708268" cy="427569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Procession of the Holy Blood Bruges, Belgium"/>
          <p:cNvSpPr txBox="1"/>
          <p:nvPr>
            <p:ph type="title"/>
          </p:nvPr>
        </p:nvSpPr>
        <p:spPr>
          <a:xfrm>
            <a:off x="635000" y="-177800"/>
            <a:ext cx="11734800" cy="1729582"/>
          </a:xfrm>
          <a:prstGeom prst="rect">
            <a:avLst/>
          </a:prstGeom>
        </p:spPr>
        <p:txBody>
          <a:bodyPr/>
          <a:lstStyle>
            <a:lvl1pPr algn="ctr">
              <a:defRPr sz="5300"/>
            </a:lvl1pPr>
          </a:lstStyle>
          <a:p>
            <a:pPr/>
            <a:r>
              <a:t>Procession of the Holy Blood Bruges, Belgium</a:t>
            </a:r>
          </a:p>
        </p:txBody>
      </p:sp>
      <p:pic>
        <p:nvPicPr>
          <p:cNvPr id="128" name="Procession_of_the_Precious_Blood_of_Jesus_Christ-Bruges%3B_het_conopeum.tiff" descr="Procession_of_the_Precious_Blood_of_Jesus_Christ-Bruges%3B_het_conopeum.tiff"/>
          <p:cNvPicPr>
            <a:picLocks noChangeAspect="1"/>
          </p:cNvPicPr>
          <p:nvPr/>
        </p:nvPicPr>
        <p:blipFill>
          <a:blip r:embed="rId2">
            <a:extLst/>
          </a:blip>
          <a:stretch>
            <a:fillRect/>
          </a:stretch>
        </p:blipFill>
        <p:spPr>
          <a:xfrm>
            <a:off x="8130263" y="5207934"/>
            <a:ext cx="4278352" cy="4786966"/>
          </a:xfrm>
          <a:prstGeom prst="rect">
            <a:avLst/>
          </a:prstGeom>
          <a:ln w="12700">
            <a:miter lim="400000"/>
          </a:ln>
        </p:spPr>
      </p:pic>
      <p:sp>
        <p:nvSpPr>
          <p:cNvPr id="129" name="Bruges - brūēzh…"/>
          <p:cNvSpPr/>
          <p:nvPr/>
        </p:nvSpPr>
        <p:spPr>
          <a:xfrm>
            <a:off x="381000" y="1778000"/>
            <a:ext cx="7023646" cy="5341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54000" indent="-254000" algn="l">
              <a:spcBef>
                <a:spcPts val="4700"/>
              </a:spcBef>
              <a:buSzPct val="125000"/>
              <a:buFont typeface="Lucida Grande"/>
              <a:buChar char="‣"/>
              <a:defRPr sz="3000">
                <a:latin typeface="Gill Sans"/>
                <a:ea typeface="Gill Sans"/>
                <a:cs typeface="Gill Sans"/>
                <a:sym typeface="Gill Sans"/>
              </a:defRPr>
            </a:pPr>
            <a:r>
              <a:t>  Bruges - br</a:t>
            </a:r>
            <a:r>
              <a:rPr sz="2300"/>
              <a:t>ūē</a:t>
            </a:r>
            <a:r>
              <a:t>zh</a:t>
            </a:r>
          </a:p>
          <a:p>
            <a:pPr marL="254000" indent="-254000" algn="l">
              <a:spcBef>
                <a:spcPts val="4700"/>
              </a:spcBef>
              <a:buSzPct val="125000"/>
              <a:buFont typeface="Lucida Grande"/>
              <a:buChar char="‣"/>
              <a:defRPr sz="3000">
                <a:latin typeface="Gill Sans"/>
                <a:ea typeface="Gill Sans"/>
                <a:cs typeface="Gill Sans"/>
                <a:sym typeface="Gill Sans"/>
              </a:defRPr>
            </a:pPr>
            <a:r>
              <a:t>  Once a year - 10th of May</a:t>
            </a:r>
          </a:p>
          <a:p>
            <a:pPr lvl="1" marL="495300" indent="-495300" algn="l">
              <a:spcBef>
                <a:spcPts val="4700"/>
              </a:spcBef>
              <a:buSzPct val="125000"/>
              <a:buFont typeface="Lucida Grande"/>
              <a:buChar char="‣"/>
              <a:defRPr sz="3000">
                <a:latin typeface="Gill Sans"/>
                <a:ea typeface="Gill Sans"/>
                <a:cs typeface="Gill Sans"/>
                <a:sym typeface="Gill Sans"/>
              </a:defRPr>
            </a:pPr>
            <a:r>
              <a:t>Supposed blood caught at the foot of the cross</a:t>
            </a:r>
          </a:p>
          <a:p>
            <a:pPr lvl="1" marL="495300" indent="-495300" algn="l">
              <a:spcBef>
                <a:spcPts val="4700"/>
              </a:spcBef>
              <a:buSzPct val="125000"/>
              <a:buFont typeface="Lucida Grande"/>
              <a:buChar char="‣"/>
              <a:defRPr sz="3000">
                <a:latin typeface="Gill Sans"/>
                <a:ea typeface="Gill Sans"/>
                <a:cs typeface="Gill Sans"/>
                <a:sym typeface="Gill Sans"/>
              </a:defRPr>
            </a:pPr>
            <a:r>
              <a:t>Found by Crusaders</a:t>
            </a:r>
          </a:p>
          <a:p>
            <a:pPr lvl="1" marL="495300" indent="-495300" algn="l">
              <a:spcBef>
                <a:spcPts val="4700"/>
              </a:spcBef>
              <a:buSzPct val="125000"/>
              <a:buFont typeface="Lucida Grande"/>
              <a:buChar char="‣"/>
              <a:defRPr sz="3000">
                <a:latin typeface="Gill Sans"/>
                <a:ea typeface="Gill Sans"/>
                <a:cs typeface="Gill Sans"/>
                <a:sym typeface="Gill Sans"/>
              </a:defRPr>
            </a:pPr>
            <a:r>
              <a:t>People bow down before it &amp; venerate</a:t>
            </a:r>
          </a:p>
        </p:txBody>
      </p:sp>
      <p:pic>
        <p:nvPicPr>
          <p:cNvPr id="130" name="Image" descr="Image"/>
          <p:cNvPicPr>
            <a:picLocks noChangeAspect="1"/>
          </p:cNvPicPr>
          <p:nvPr/>
        </p:nvPicPr>
        <p:blipFill>
          <a:blip r:embed="rId3">
            <a:extLst/>
          </a:blip>
          <a:stretch>
            <a:fillRect/>
          </a:stretch>
        </p:blipFill>
        <p:spPr>
          <a:xfrm>
            <a:off x="7621282" y="1604862"/>
            <a:ext cx="4787332" cy="354999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Paul In Athens"/>
          <p:cNvSpPr txBox="1"/>
          <p:nvPr>
            <p:ph type="title"/>
          </p:nvPr>
        </p:nvSpPr>
        <p:spPr>
          <a:xfrm>
            <a:off x="635000" y="139700"/>
            <a:ext cx="11734800" cy="1295400"/>
          </a:xfrm>
          <a:prstGeom prst="rect">
            <a:avLst/>
          </a:prstGeom>
        </p:spPr>
        <p:txBody>
          <a:bodyPr>
            <a:normAutofit fontScale="100000" lnSpcReduction="0"/>
          </a:bodyPr>
          <a:lstStyle>
            <a:lvl1pPr algn="ctr">
              <a:defRPr sz="7200"/>
            </a:lvl1pPr>
          </a:lstStyle>
          <a:p>
            <a:pPr/>
            <a:r>
              <a:t>Paul In Athens</a:t>
            </a:r>
          </a:p>
        </p:txBody>
      </p:sp>
      <p:sp>
        <p:nvSpPr>
          <p:cNvPr id="232" name="Athenians meant to worship God through idols…"/>
          <p:cNvSpPr txBox="1"/>
          <p:nvPr>
            <p:ph type="body" idx="1"/>
          </p:nvPr>
        </p:nvSpPr>
        <p:spPr>
          <a:xfrm>
            <a:off x="266700" y="1625600"/>
            <a:ext cx="6718300" cy="7950200"/>
          </a:xfrm>
          <a:prstGeom prst="rect">
            <a:avLst/>
          </a:prstGeom>
        </p:spPr>
        <p:txBody>
          <a:bodyPr anchor="t"/>
          <a:lstStyle/>
          <a:p>
            <a:pPr>
              <a:spcBef>
                <a:spcPts val="7100"/>
              </a:spcBef>
              <a:buBlip>
                <a:blip r:embed="rId2"/>
              </a:buBlip>
              <a:defRPr sz="3600">
                <a:latin typeface="Gill Sans"/>
                <a:ea typeface="Gill Sans"/>
                <a:cs typeface="Gill Sans"/>
                <a:sym typeface="Gill Sans"/>
              </a:defRPr>
            </a:pPr>
            <a:r>
              <a:t> Athenians meant to worship God through idols  </a:t>
            </a:r>
          </a:p>
          <a:p>
            <a:pPr>
              <a:spcBef>
                <a:spcPts val="7100"/>
              </a:spcBef>
              <a:buBlip>
                <a:blip r:embed="rId2"/>
              </a:buBlip>
              <a:defRPr sz="3600">
                <a:latin typeface="Gill Sans"/>
                <a:ea typeface="Gill Sans"/>
                <a:cs typeface="Gill Sans"/>
                <a:sym typeface="Gill Sans"/>
              </a:defRPr>
            </a:pPr>
            <a:r>
              <a:t>All idolatry intends to worship something beyond the stone, word, metal</a:t>
            </a:r>
          </a:p>
          <a:p>
            <a:pPr>
              <a:spcBef>
                <a:spcPts val="7100"/>
              </a:spcBef>
              <a:buBlip>
                <a:blip r:embed="rId2"/>
              </a:buBlip>
              <a:defRPr sz="3600">
                <a:latin typeface="Gill Sans"/>
                <a:ea typeface="Gill Sans"/>
                <a:cs typeface="Gill Sans"/>
                <a:sym typeface="Gill Sans"/>
              </a:defRPr>
            </a:pPr>
            <a:r>
              <a:t>Desires to worship his concept of a god represented.</a:t>
            </a:r>
          </a:p>
          <a:p>
            <a:pPr>
              <a:spcBef>
                <a:spcPts val="7100"/>
              </a:spcBef>
              <a:buBlip>
                <a:blip r:embed="rId2"/>
              </a:buBlip>
              <a:defRPr b="1" sz="3600">
                <a:solidFill>
                  <a:srgbClr val="FF2600"/>
                </a:solidFill>
                <a:latin typeface="Times"/>
                <a:ea typeface="Times"/>
                <a:cs typeface="Times"/>
                <a:sym typeface="Times"/>
              </a:defRPr>
            </a:pPr>
            <a:r>
              <a:t>Acts 17:22-31</a:t>
            </a:r>
          </a:p>
        </p:txBody>
      </p:sp>
      <p:pic>
        <p:nvPicPr>
          <p:cNvPr id="233" name="droppedImage.jpg" descr="droppedImage.jpg"/>
          <p:cNvPicPr>
            <a:picLocks noChangeAspect="1"/>
          </p:cNvPicPr>
          <p:nvPr/>
        </p:nvPicPr>
        <p:blipFill>
          <a:blip r:embed="rId3">
            <a:extLst/>
          </a:blip>
          <a:stretch>
            <a:fillRect/>
          </a:stretch>
        </p:blipFill>
        <p:spPr>
          <a:xfrm>
            <a:off x="6794500" y="1775159"/>
            <a:ext cx="6019800" cy="6718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pirit &amp; Truth Worship"/>
          <p:cNvSpPr txBox="1"/>
          <p:nvPr>
            <p:ph type="title"/>
          </p:nvPr>
        </p:nvSpPr>
        <p:spPr>
          <a:xfrm>
            <a:off x="635000" y="0"/>
            <a:ext cx="11734800" cy="1295400"/>
          </a:xfrm>
          <a:prstGeom prst="rect">
            <a:avLst/>
          </a:prstGeom>
        </p:spPr>
        <p:txBody>
          <a:bodyPr>
            <a:normAutofit fontScale="100000" lnSpcReduction="0"/>
          </a:bodyPr>
          <a:lstStyle>
            <a:lvl1pPr algn="ctr">
              <a:defRPr sz="7200"/>
            </a:lvl1pPr>
          </a:lstStyle>
          <a:p>
            <a:pPr/>
            <a:r>
              <a:t>Spirit &amp; Truth Worship</a:t>
            </a:r>
          </a:p>
        </p:txBody>
      </p:sp>
      <p:sp>
        <p:nvSpPr>
          <p:cNvPr id="236" name="John 4:24 &quot;God is spirit, and those who worship Him must worship in spirit and truth.&quot;…"/>
          <p:cNvSpPr txBox="1"/>
          <p:nvPr>
            <p:ph type="body" idx="1"/>
          </p:nvPr>
        </p:nvSpPr>
        <p:spPr>
          <a:xfrm>
            <a:off x="584200" y="1524000"/>
            <a:ext cx="12077700" cy="7950200"/>
          </a:xfrm>
          <a:prstGeom prst="rect">
            <a:avLst/>
          </a:prstGeom>
        </p:spPr>
        <p:txBody>
          <a:bodyPr anchor="t"/>
          <a:lstStyle/>
          <a:p>
            <a:pPr>
              <a:spcBef>
                <a:spcPts val="3000"/>
              </a:spcBef>
              <a:buBlip>
                <a:blip r:embed="rId2"/>
              </a:buBlip>
              <a:defRPr sz="3600">
                <a:latin typeface="Gill Sans"/>
                <a:ea typeface="Gill Sans"/>
                <a:cs typeface="Gill Sans"/>
                <a:sym typeface="Gill Sans"/>
              </a:defRPr>
            </a:pPr>
            <a:r>
              <a:t> </a:t>
            </a:r>
            <a:r>
              <a:rPr b="1">
                <a:solidFill>
                  <a:srgbClr val="FF2600"/>
                </a:solidFill>
                <a:latin typeface="Times"/>
                <a:ea typeface="Times"/>
                <a:cs typeface="Times"/>
                <a:sym typeface="Times"/>
              </a:rPr>
              <a:t>John 4:24 </a:t>
            </a:r>
            <a:r>
              <a:rPr b="1">
                <a:solidFill>
                  <a:srgbClr val="000000"/>
                </a:solidFill>
                <a:latin typeface="Times"/>
                <a:ea typeface="Times"/>
                <a:cs typeface="Times"/>
                <a:sym typeface="Times"/>
              </a:rPr>
              <a:t>"God is spirit, and those who worship Him must worship in spirit and truth."</a:t>
            </a:r>
          </a:p>
          <a:p>
            <a:pPr>
              <a:spcBef>
                <a:spcPts val="3000"/>
              </a:spcBef>
              <a:buBlip>
                <a:blip r:embed="rId2"/>
              </a:buBlip>
              <a:defRPr sz="3600">
                <a:latin typeface="Gill Sans"/>
                <a:ea typeface="Gill Sans"/>
                <a:cs typeface="Gill Sans"/>
                <a:sym typeface="Gill Sans"/>
              </a:defRPr>
            </a:pPr>
            <a:r>
              <a:t>Only acceptable worship today</a:t>
            </a:r>
          </a:p>
          <a:p>
            <a:pPr>
              <a:spcBef>
                <a:spcPts val="3000"/>
              </a:spcBef>
              <a:buBlip>
                <a:blip r:embed="rId2"/>
              </a:buBlip>
              <a:defRPr sz="3600">
                <a:latin typeface="Gill Sans"/>
                <a:ea typeface="Gill Sans"/>
                <a:cs typeface="Gill Sans"/>
                <a:sym typeface="Gill Sans"/>
              </a:defRPr>
            </a:pPr>
            <a:r>
              <a:t>Worship from the heart with faith &amp; love</a:t>
            </a:r>
          </a:p>
          <a:p>
            <a:pPr>
              <a:spcBef>
                <a:spcPts val="3000"/>
              </a:spcBef>
              <a:buBlip>
                <a:blip r:embed="rId2"/>
              </a:buBlip>
              <a:defRPr sz="3600">
                <a:latin typeface="Gill Sans"/>
                <a:ea typeface="Gill Sans"/>
                <a:cs typeface="Gill Sans"/>
                <a:sym typeface="Gill Sans"/>
              </a:defRPr>
            </a:pPr>
            <a:r>
              <a:t>No need for a crutch</a:t>
            </a:r>
          </a:p>
        </p:txBody>
      </p:sp>
      <p:pic>
        <p:nvPicPr>
          <p:cNvPr id="237" name="Image" descr="Image"/>
          <p:cNvPicPr>
            <a:picLocks noChangeAspect="1"/>
          </p:cNvPicPr>
          <p:nvPr/>
        </p:nvPicPr>
        <p:blipFill>
          <a:blip r:embed="rId3">
            <a:extLst/>
          </a:blip>
          <a:stretch>
            <a:fillRect/>
          </a:stretch>
        </p:blipFill>
        <p:spPr>
          <a:xfrm>
            <a:off x="6132214" y="4926409"/>
            <a:ext cx="6730467" cy="419469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the Church of the Sacred Heart in Paris"/>
          <p:cNvSpPr txBox="1"/>
          <p:nvPr>
            <p:ph type="title"/>
          </p:nvPr>
        </p:nvSpPr>
        <p:spPr>
          <a:xfrm>
            <a:off x="635000" y="381000"/>
            <a:ext cx="11734800" cy="1295400"/>
          </a:xfrm>
          <a:prstGeom prst="rect">
            <a:avLst/>
          </a:prstGeom>
        </p:spPr>
        <p:txBody>
          <a:bodyPr>
            <a:normAutofit fontScale="100000" lnSpcReduction="0"/>
          </a:bodyPr>
          <a:lstStyle>
            <a:lvl1pPr algn="ctr" defTabSz="373887">
              <a:defRPr sz="4608"/>
            </a:lvl1pPr>
          </a:lstStyle>
          <a:p>
            <a:pPr/>
            <a:r>
              <a:t>the Church of the Sacred Heart in Paris</a:t>
            </a:r>
          </a:p>
        </p:txBody>
      </p:sp>
      <p:sp>
        <p:nvSpPr>
          <p:cNvPr id="133" name="Statues of Joseph holding Christ-child…"/>
          <p:cNvSpPr txBox="1"/>
          <p:nvPr>
            <p:ph type="body" idx="1"/>
          </p:nvPr>
        </p:nvSpPr>
        <p:spPr>
          <a:xfrm>
            <a:off x="381000" y="2133600"/>
            <a:ext cx="12623800" cy="7099300"/>
          </a:xfrm>
          <a:prstGeom prst="rect">
            <a:avLst/>
          </a:prstGeom>
        </p:spPr>
        <p:txBody>
          <a:bodyPr anchor="t"/>
          <a:lstStyle/>
          <a:p>
            <a:pPr>
              <a:spcBef>
                <a:spcPts val="8000"/>
              </a:spcBef>
              <a:buBlip>
                <a:blip r:embed="rId2"/>
              </a:buBlip>
              <a:defRPr sz="3600">
                <a:latin typeface="Gill Sans"/>
                <a:ea typeface="Gill Sans"/>
                <a:cs typeface="Gill Sans"/>
                <a:sym typeface="Gill Sans"/>
              </a:defRPr>
            </a:pPr>
            <a:r>
              <a:t>Statues of Joseph holding Christ-child</a:t>
            </a:r>
          </a:p>
          <a:p>
            <a:pPr>
              <a:spcBef>
                <a:spcPts val="8000"/>
              </a:spcBef>
              <a:buBlip>
                <a:blip r:embed="rId2"/>
              </a:buBlip>
              <a:defRPr sz="3600">
                <a:latin typeface="Gill Sans"/>
                <a:ea typeface="Gill Sans"/>
                <a:cs typeface="Gill Sans"/>
                <a:sym typeface="Gill Sans"/>
              </a:defRPr>
            </a:pPr>
            <a:r>
              <a:t>Statue of the Virgin</a:t>
            </a:r>
          </a:p>
          <a:p>
            <a:pPr>
              <a:spcBef>
                <a:spcPts val="8000"/>
              </a:spcBef>
              <a:buBlip>
                <a:blip r:embed="rId2"/>
              </a:buBlip>
              <a:defRPr sz="3600">
                <a:latin typeface="Gill Sans"/>
                <a:ea typeface="Gill Sans"/>
                <a:cs typeface="Gill Sans"/>
                <a:sym typeface="Gill Sans"/>
              </a:defRPr>
            </a:pPr>
            <a:r>
              <a:t>Peter holding keys</a:t>
            </a:r>
          </a:p>
          <a:p>
            <a:pPr>
              <a:spcBef>
                <a:spcPts val="8000"/>
              </a:spcBef>
              <a:buBlip>
                <a:blip r:embed="rId2"/>
              </a:buBlip>
              <a:defRPr sz="3600">
                <a:latin typeface="Gill Sans"/>
                <a:ea typeface="Gill Sans"/>
                <a:cs typeface="Gill Sans"/>
                <a:sym typeface="Gill Sans"/>
              </a:defRPr>
            </a:pPr>
            <a:r>
              <a:t>Toes have been kissed off</a:t>
            </a:r>
          </a:p>
        </p:txBody>
      </p:sp>
      <p:pic>
        <p:nvPicPr>
          <p:cNvPr id="134" name="Image" descr="Image"/>
          <p:cNvPicPr>
            <a:picLocks noChangeAspect="1"/>
          </p:cNvPicPr>
          <p:nvPr/>
        </p:nvPicPr>
        <p:blipFill>
          <a:blip r:embed="rId3">
            <a:extLst/>
          </a:blip>
          <a:srcRect l="0" t="0" r="0" b="6598"/>
          <a:stretch>
            <a:fillRect/>
          </a:stretch>
        </p:blipFill>
        <p:spPr>
          <a:xfrm>
            <a:off x="8584872" y="3562263"/>
            <a:ext cx="4198647" cy="5596521"/>
          </a:xfrm>
          <a:prstGeom prst="rect">
            <a:avLst/>
          </a:prstGeom>
          <a:ln w="12700">
            <a:miter lim="400000"/>
          </a:ln>
        </p:spPr>
      </p:pic>
      <p:pic>
        <p:nvPicPr>
          <p:cNvPr id="135" name="Image" descr="Image"/>
          <p:cNvPicPr>
            <a:picLocks noChangeAspect="1"/>
          </p:cNvPicPr>
          <p:nvPr/>
        </p:nvPicPr>
        <p:blipFill>
          <a:blip r:embed="rId4">
            <a:extLst/>
          </a:blip>
          <a:stretch>
            <a:fillRect/>
          </a:stretch>
        </p:blipFill>
        <p:spPr>
          <a:xfrm>
            <a:off x="5644495" y="3199330"/>
            <a:ext cx="2512477" cy="335494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ire of the Virgin Banneux"/>
          <p:cNvSpPr txBox="1"/>
          <p:nvPr>
            <p:ph type="title"/>
          </p:nvPr>
        </p:nvSpPr>
        <p:spPr>
          <a:xfrm>
            <a:off x="635000" y="381000"/>
            <a:ext cx="11734800" cy="1295400"/>
          </a:xfrm>
          <a:prstGeom prst="rect">
            <a:avLst/>
          </a:prstGeom>
        </p:spPr>
        <p:txBody>
          <a:bodyPr>
            <a:normAutofit fontScale="100000" lnSpcReduction="0"/>
          </a:bodyPr>
          <a:lstStyle>
            <a:lvl1pPr algn="ctr" defTabSz="508254">
              <a:defRPr sz="6264"/>
            </a:lvl1pPr>
          </a:lstStyle>
          <a:p>
            <a:pPr/>
            <a:r>
              <a:t>Shire of the Virgin Banneux</a:t>
            </a:r>
          </a:p>
        </p:txBody>
      </p:sp>
      <p:sp>
        <p:nvSpPr>
          <p:cNvPr id="138" name="Little girl supposedly saw Mary…"/>
          <p:cNvSpPr txBox="1"/>
          <p:nvPr>
            <p:ph type="body" sz="half" idx="1"/>
          </p:nvPr>
        </p:nvSpPr>
        <p:spPr>
          <a:xfrm>
            <a:off x="279400" y="2159000"/>
            <a:ext cx="6223000" cy="7099300"/>
          </a:xfrm>
          <a:prstGeom prst="rect">
            <a:avLst/>
          </a:prstGeom>
        </p:spPr>
        <p:txBody>
          <a:bodyPr anchor="t"/>
          <a:lstStyle/>
          <a:p>
            <a:pPr>
              <a:spcBef>
                <a:spcPts val="4100"/>
              </a:spcBef>
              <a:buBlip>
                <a:blip r:embed="rId2"/>
              </a:buBlip>
              <a:defRPr sz="3600">
                <a:latin typeface="Gill Sans"/>
                <a:ea typeface="Gill Sans"/>
                <a:cs typeface="Gill Sans"/>
                <a:sym typeface="Gill Sans"/>
              </a:defRPr>
            </a:pPr>
            <a:r>
              <a:t>Little girl supposedly saw Mary</a:t>
            </a:r>
          </a:p>
          <a:p>
            <a:pPr>
              <a:spcBef>
                <a:spcPts val="4100"/>
              </a:spcBef>
              <a:buBlip>
                <a:blip r:embed="rId2"/>
              </a:buBlip>
              <a:defRPr sz="3600">
                <a:latin typeface="Gill Sans"/>
                <a:ea typeface="Gill Sans"/>
                <a:cs typeface="Gill Sans"/>
                <a:sym typeface="Gill Sans"/>
              </a:defRPr>
            </a:pPr>
            <a:r>
              <a:t>Request a chapel be built</a:t>
            </a:r>
          </a:p>
          <a:p>
            <a:pPr>
              <a:spcBef>
                <a:spcPts val="4100"/>
              </a:spcBef>
              <a:buBlip>
                <a:blip r:embed="rId2"/>
              </a:buBlip>
              <a:defRPr sz="3600">
                <a:latin typeface="Gill Sans"/>
                <a:ea typeface="Gill Sans"/>
                <a:cs typeface="Gill Sans"/>
                <a:sym typeface="Gill Sans"/>
              </a:defRPr>
            </a:pPr>
            <a:r>
              <a:t>Blessed a fountain</a:t>
            </a:r>
          </a:p>
          <a:p>
            <a:pPr>
              <a:spcBef>
                <a:spcPts val="4100"/>
              </a:spcBef>
              <a:buBlip>
                <a:blip r:embed="rId2"/>
              </a:buBlip>
              <a:defRPr sz="3600">
                <a:latin typeface="Gill Sans"/>
                <a:ea typeface="Gill Sans"/>
                <a:cs typeface="Gill Sans"/>
                <a:sym typeface="Gill Sans"/>
              </a:defRPr>
            </a:pPr>
            <a:r>
              <a:t>Pilgrims worship on their knees</a:t>
            </a:r>
          </a:p>
          <a:p>
            <a:pPr>
              <a:spcBef>
                <a:spcPts val="4100"/>
              </a:spcBef>
              <a:buBlip>
                <a:blip r:embed="rId2"/>
              </a:buBlip>
              <a:defRPr sz="3600">
                <a:latin typeface="Gill Sans"/>
                <a:ea typeface="Gill Sans"/>
                <a:cs typeface="Gill Sans"/>
                <a:sym typeface="Gill Sans"/>
              </a:defRPr>
            </a:pPr>
            <a:r>
              <a:t>Wash themselves with blessed waters</a:t>
            </a:r>
          </a:p>
        </p:txBody>
      </p:sp>
      <p:pic>
        <p:nvPicPr>
          <p:cNvPr id="139" name="GrottoAtBanneux%20(2).tiff" descr="GrottoAtBanneux%20(2).tiff"/>
          <p:cNvPicPr>
            <a:picLocks noChangeAspect="1"/>
          </p:cNvPicPr>
          <p:nvPr/>
        </p:nvPicPr>
        <p:blipFill>
          <a:blip r:embed="rId3">
            <a:extLst/>
          </a:blip>
          <a:stretch>
            <a:fillRect/>
          </a:stretch>
        </p:blipFill>
        <p:spPr>
          <a:xfrm>
            <a:off x="6616700" y="2286000"/>
            <a:ext cx="6121400" cy="45842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quot;the good old God of Tancremont&quot;"/>
          <p:cNvSpPr txBox="1"/>
          <p:nvPr>
            <p:ph type="title"/>
          </p:nvPr>
        </p:nvSpPr>
        <p:spPr>
          <a:xfrm>
            <a:off x="635000" y="381000"/>
            <a:ext cx="11734800" cy="1295400"/>
          </a:xfrm>
          <a:prstGeom prst="rect">
            <a:avLst/>
          </a:prstGeom>
        </p:spPr>
        <p:txBody>
          <a:bodyPr>
            <a:normAutofit fontScale="100000" lnSpcReduction="0"/>
          </a:bodyPr>
          <a:lstStyle>
            <a:lvl1pPr algn="ctr" defTabSz="426466">
              <a:defRPr sz="5256"/>
            </a:lvl1pPr>
          </a:lstStyle>
          <a:p>
            <a:pPr/>
            <a:r>
              <a:t>"the good old God of Tancremont"</a:t>
            </a:r>
          </a:p>
        </p:txBody>
      </p:sp>
      <p:sp>
        <p:nvSpPr>
          <p:cNvPr id="142" name="supposed to have been found by a farmer in a field…"/>
          <p:cNvSpPr txBox="1"/>
          <p:nvPr>
            <p:ph type="body" sz="half" idx="1"/>
          </p:nvPr>
        </p:nvSpPr>
        <p:spPr>
          <a:xfrm>
            <a:off x="393700" y="2171700"/>
            <a:ext cx="6223000" cy="7099300"/>
          </a:xfrm>
          <a:prstGeom prst="rect">
            <a:avLst/>
          </a:prstGeom>
        </p:spPr>
        <p:txBody>
          <a:bodyPr anchor="t"/>
          <a:lstStyle/>
          <a:p>
            <a:pPr>
              <a:spcBef>
                <a:spcPts val="4100"/>
              </a:spcBef>
              <a:buBlip>
                <a:blip r:embed="rId2"/>
              </a:buBlip>
              <a:defRPr sz="3600">
                <a:latin typeface="Gill Sans"/>
                <a:ea typeface="Gill Sans"/>
                <a:cs typeface="Gill Sans"/>
                <a:sym typeface="Gill Sans"/>
              </a:defRPr>
            </a:pPr>
            <a:r>
              <a:t>supposed to have been found by a farmer in a field</a:t>
            </a:r>
          </a:p>
          <a:p>
            <a:pPr>
              <a:spcBef>
                <a:spcPts val="4100"/>
              </a:spcBef>
              <a:buBlip>
                <a:blip r:embed="rId2"/>
              </a:buBlip>
              <a:defRPr sz="3600">
                <a:latin typeface="Gill Sans"/>
                <a:ea typeface="Gill Sans"/>
                <a:cs typeface="Gill Sans"/>
                <a:sym typeface="Gill Sans"/>
              </a:defRPr>
            </a:pPr>
            <a:r>
              <a:t>Caused 40 days of rain</a:t>
            </a:r>
          </a:p>
          <a:p>
            <a:pPr>
              <a:spcBef>
                <a:spcPts val="4100"/>
              </a:spcBef>
              <a:buBlip>
                <a:blip r:embed="rId2"/>
              </a:buBlip>
              <a:defRPr sz="3600">
                <a:latin typeface="Gill Sans"/>
                <a:ea typeface="Gill Sans"/>
                <a:cs typeface="Gill Sans"/>
                <a:sym typeface="Gill Sans"/>
              </a:defRPr>
            </a:pPr>
            <a:r>
              <a:t>Cannot be painted</a:t>
            </a:r>
          </a:p>
          <a:p>
            <a:pPr>
              <a:spcBef>
                <a:spcPts val="4100"/>
              </a:spcBef>
              <a:buBlip>
                <a:blip r:embed="rId2"/>
              </a:buBlip>
              <a:defRPr sz="3600">
                <a:latin typeface="Gill Sans"/>
                <a:ea typeface="Gill Sans"/>
                <a:cs typeface="Gill Sans"/>
                <a:sym typeface="Gill Sans"/>
              </a:defRPr>
            </a:pPr>
            <a:r>
              <a:t>Easier to pray before it</a:t>
            </a:r>
          </a:p>
        </p:txBody>
      </p:sp>
      <p:pic>
        <p:nvPicPr>
          <p:cNvPr id="143" name="tancremont.tiff" descr="tancremont.tiff"/>
          <p:cNvPicPr>
            <a:picLocks noChangeAspect="1"/>
          </p:cNvPicPr>
          <p:nvPr/>
        </p:nvPicPr>
        <p:blipFill>
          <a:blip r:embed="rId3">
            <a:extLst/>
          </a:blip>
          <a:stretch>
            <a:fillRect/>
          </a:stretch>
        </p:blipFill>
        <p:spPr>
          <a:xfrm>
            <a:off x="6756400" y="2184400"/>
            <a:ext cx="5600700" cy="7467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The Authorities Say They Do"/>
          <p:cNvSpPr txBox="1"/>
          <p:nvPr>
            <p:ph type="title"/>
          </p:nvPr>
        </p:nvSpPr>
        <p:spPr>
          <a:xfrm>
            <a:off x="635000" y="381000"/>
            <a:ext cx="11734800" cy="1295400"/>
          </a:xfrm>
          <a:prstGeom prst="rect">
            <a:avLst/>
          </a:prstGeom>
        </p:spPr>
        <p:txBody>
          <a:bodyPr>
            <a:normAutofit fontScale="100000" lnSpcReduction="0"/>
          </a:bodyPr>
          <a:lstStyle>
            <a:lvl1pPr algn="ctr" defTabSz="508254">
              <a:defRPr sz="6264"/>
            </a:lvl1pPr>
          </a:lstStyle>
          <a:p>
            <a:pPr/>
            <a:r>
              <a:t>The Authorities Say They Do</a:t>
            </a:r>
          </a:p>
        </p:txBody>
      </p:sp>
      <p:sp>
        <p:nvSpPr>
          <p:cNvPr id="146" name="Outline of Dogmatic Theology, volume II (Pages 220, 223, 225), by Bernard Bartmann, a papal prelate in Rome"/>
          <p:cNvSpPr txBox="1"/>
          <p:nvPr>
            <p:ph type="body" sz="quarter" idx="1"/>
          </p:nvPr>
        </p:nvSpPr>
        <p:spPr>
          <a:xfrm>
            <a:off x="241300" y="1625600"/>
            <a:ext cx="12522200" cy="11684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Outline of Dogmatic Theology, volume II (Pages 220, 223, 225), by Bernard Bartmann, a papal prelate in Rome </a:t>
            </a:r>
          </a:p>
        </p:txBody>
      </p:sp>
      <p:sp>
        <p:nvSpPr>
          <p:cNvPr id="147" name="&quot;'The Saints who live with Christ offer the prayers of the faithful to God, and it is good and useful intercession.' It is with these words that the Council of Trent takes the defense of the ancient practice of worshipping the saints in the church &amp; declares that those who refuse the worship of the saints &amp; declare it foolish have an impious thought . . ."/>
          <p:cNvSpPr/>
          <p:nvPr/>
        </p:nvSpPr>
        <p:spPr>
          <a:xfrm>
            <a:off x="635000" y="3162300"/>
            <a:ext cx="11734800" cy="640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95300" indent="-495300" algn="l">
              <a:spcBef>
                <a:spcPts val="4100"/>
              </a:spcBef>
              <a:buSzPct val="125000"/>
              <a:buFont typeface="Lucida Grande"/>
              <a:buChar char="‣"/>
              <a:defRPr sz="3200">
                <a:latin typeface="Gill Sans"/>
                <a:ea typeface="Gill Sans"/>
                <a:cs typeface="Gill Sans"/>
                <a:sym typeface="Gill Sans"/>
              </a:defRPr>
            </a:lvl1pPr>
          </a:lstStyle>
          <a:p>
            <a:pPr/>
            <a:r>
              <a:t>"'The Saints who live with Christ offer the prayers of the faithful to God, and it is good and useful intercession.' It is with these words that the Council of Trent takes the defense of the ancient practice of worshipping the saints in the church &amp; declares that those who refuse the worship of the saints &amp; declare it foolish have an impious thought . . .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The Authorities Say They Do"/>
          <p:cNvSpPr txBox="1"/>
          <p:nvPr>
            <p:ph type="title"/>
          </p:nvPr>
        </p:nvSpPr>
        <p:spPr>
          <a:xfrm>
            <a:off x="635000" y="381000"/>
            <a:ext cx="11734800" cy="1295400"/>
          </a:xfrm>
          <a:prstGeom prst="rect">
            <a:avLst/>
          </a:prstGeom>
        </p:spPr>
        <p:txBody>
          <a:bodyPr>
            <a:normAutofit fontScale="100000" lnSpcReduction="0"/>
          </a:bodyPr>
          <a:lstStyle>
            <a:lvl1pPr algn="ctr" defTabSz="508254">
              <a:defRPr sz="6264"/>
            </a:lvl1pPr>
          </a:lstStyle>
          <a:p>
            <a:pPr/>
            <a:r>
              <a:t>The Authorities Say They Do</a:t>
            </a:r>
          </a:p>
        </p:txBody>
      </p:sp>
      <p:sp>
        <p:nvSpPr>
          <p:cNvPr id="150" name="Outline of Dogmatic Theology, volume II (Pages 220, 223, 225), by Bernard Bartmann, a papal prelate in Rome"/>
          <p:cNvSpPr txBox="1"/>
          <p:nvPr>
            <p:ph type="body" sz="quarter" idx="1"/>
          </p:nvPr>
        </p:nvSpPr>
        <p:spPr>
          <a:xfrm>
            <a:off x="241300" y="1625600"/>
            <a:ext cx="12522200" cy="11684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Outline of Dogmatic Theology, volume II (Pages 220, 223, 225), by Bernard Bartmann, a papal prelate in Rome </a:t>
            </a:r>
          </a:p>
        </p:txBody>
      </p:sp>
      <p:sp>
        <p:nvSpPr>
          <p:cNvPr id="151" name="&quot;'It is likewise permissible &amp; useful to honor the relics of the saints ...…"/>
          <p:cNvSpPr/>
          <p:nvPr/>
        </p:nvSpPr>
        <p:spPr>
          <a:xfrm>
            <a:off x="736600" y="2997200"/>
            <a:ext cx="12230100" cy="640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95300" indent="-495300" algn="l">
              <a:spcBef>
                <a:spcPts val="4100"/>
              </a:spcBef>
              <a:buSzPct val="125000"/>
              <a:buFont typeface="Lucida Grande"/>
              <a:buChar char="‣"/>
              <a:defRPr sz="3200">
                <a:latin typeface="Gill Sans"/>
                <a:ea typeface="Gill Sans"/>
                <a:cs typeface="Gill Sans"/>
                <a:sym typeface="Gill Sans"/>
              </a:defRPr>
            </a:pPr>
            <a:r>
              <a:t>"'It is likewise permissible &amp; useful to honor the relics of the saints ... </a:t>
            </a:r>
          </a:p>
          <a:p>
            <a:pPr marL="495300" indent="-495300" algn="l">
              <a:spcBef>
                <a:spcPts val="4100"/>
              </a:spcBef>
              <a:buSzPct val="125000"/>
              <a:buFont typeface="Lucida Grande"/>
              <a:buChar char="‣"/>
              <a:defRPr sz="3200">
                <a:latin typeface="Gill Sans"/>
                <a:ea typeface="Gill Sans"/>
                <a:cs typeface="Gill Sans"/>
                <a:sym typeface="Gill Sans"/>
              </a:defRPr>
            </a:pPr>
            <a:r>
              <a:t>The Council of Trent pronounced itself in favor of their worship in these words, 'Likewise the holy bodies of the martyred saints and of other saints who lived with Christ, and who were living members of Christ and temples of the Holy Spirit, and who will be raised by him and glorified by life eternal, should be honored by the faithful' . . . </a:t>
            </a:r>
          </a:p>
          <a:p>
            <a:pPr marL="495300" indent="-495300" algn="l">
              <a:spcBef>
                <a:spcPts val="4100"/>
              </a:spcBef>
              <a:buSzPct val="125000"/>
              <a:buFont typeface="Lucida Grande"/>
              <a:buChar char="‣"/>
              <a:defRPr sz="3200">
                <a:latin typeface="Gill Sans"/>
                <a:ea typeface="Gill Sans"/>
                <a:cs typeface="Gill Sans"/>
                <a:sym typeface="Gill Sans"/>
              </a:defRPr>
            </a:pPr>
            <a:r>
              <a:t>The church has likewise protected the worship of images against attacks and has declared it permissible and useful."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he Authorities Say They Do"/>
          <p:cNvSpPr txBox="1"/>
          <p:nvPr>
            <p:ph type="title"/>
          </p:nvPr>
        </p:nvSpPr>
        <p:spPr>
          <a:xfrm>
            <a:off x="635000" y="381000"/>
            <a:ext cx="11734800" cy="1295400"/>
          </a:xfrm>
          <a:prstGeom prst="rect">
            <a:avLst/>
          </a:prstGeom>
        </p:spPr>
        <p:txBody>
          <a:bodyPr>
            <a:normAutofit fontScale="100000" lnSpcReduction="0"/>
          </a:bodyPr>
          <a:lstStyle>
            <a:lvl1pPr algn="ctr" defTabSz="508254">
              <a:defRPr sz="6264"/>
            </a:lvl1pPr>
          </a:lstStyle>
          <a:p>
            <a:pPr/>
            <a:r>
              <a:t>The Authorities Say They Do</a:t>
            </a:r>
          </a:p>
        </p:txBody>
      </p:sp>
      <p:sp>
        <p:nvSpPr>
          <p:cNvPr id="154" name="Boulenger's Catholic Doctrine, part Two, entitled &quot;Morals.&quot;       Vol. II, pp. 28‑31)"/>
          <p:cNvSpPr txBox="1"/>
          <p:nvPr>
            <p:ph type="body" sz="quarter" idx="1"/>
          </p:nvPr>
        </p:nvSpPr>
        <p:spPr>
          <a:xfrm>
            <a:off x="241300" y="1625600"/>
            <a:ext cx="12522200" cy="1295400"/>
          </a:xfrm>
          <a:prstGeom prst="rect">
            <a:avLst/>
          </a:prstGeom>
        </p:spPr>
        <p:txBody>
          <a:bodyPr anchor="t"/>
          <a:lstStyle>
            <a:lvl1pPr>
              <a:spcBef>
                <a:spcPts val="4100"/>
              </a:spcBef>
              <a:buBlip>
                <a:blip r:embed="rId2"/>
              </a:buBlip>
              <a:defRPr sz="3600">
                <a:latin typeface="Gill Sans"/>
                <a:ea typeface="Gill Sans"/>
                <a:cs typeface="Gill Sans"/>
                <a:sym typeface="Gill Sans"/>
              </a:defRPr>
            </a:lvl1pPr>
          </a:lstStyle>
          <a:p>
            <a:pPr/>
            <a:r>
              <a:t>Boulenger's Catholic Doctrine, part Two, entitled "Morals."       Vol. II, pp. 28‑31)</a:t>
            </a:r>
          </a:p>
        </p:txBody>
      </p:sp>
      <p:sp>
        <p:nvSpPr>
          <p:cNvPr id="155" name="“It is good and useful to invoke the servants of God . . .…"/>
          <p:cNvSpPr/>
          <p:nvPr/>
        </p:nvSpPr>
        <p:spPr>
          <a:xfrm>
            <a:off x="685800" y="3149600"/>
            <a:ext cx="12230100" cy="640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95300" indent="-495300" algn="l">
              <a:spcBef>
                <a:spcPts val="4100"/>
              </a:spcBef>
              <a:buSzPct val="125000"/>
              <a:buFont typeface="Lucida Grande"/>
              <a:buChar char="‣"/>
              <a:defRPr sz="3200">
                <a:latin typeface="Gill Sans"/>
                <a:ea typeface="Gill Sans"/>
                <a:cs typeface="Gill Sans"/>
                <a:sym typeface="Gill Sans"/>
              </a:defRPr>
            </a:pPr>
            <a:r>
              <a:t>“It is good and useful to invoke the servants of God . . . </a:t>
            </a:r>
          </a:p>
          <a:p>
            <a:pPr marL="495300" indent="-495300" algn="l">
              <a:spcBef>
                <a:spcPts val="4100"/>
              </a:spcBef>
              <a:buSzPct val="125000"/>
              <a:buFont typeface="Lucida Grande"/>
              <a:buChar char="‣"/>
              <a:defRPr sz="3200">
                <a:latin typeface="Gill Sans"/>
                <a:ea typeface="Gill Sans"/>
                <a:cs typeface="Gill Sans"/>
                <a:sym typeface="Gill Sans"/>
              </a:defRPr>
            </a:pPr>
            <a:r>
              <a:t>to venerate their relics and their images; but the faithful should have especially a filial devotion with regard to the blessed Virgin Mary. . .</a:t>
            </a:r>
          </a:p>
          <a:p>
            <a:pPr marL="495300" indent="-495300" algn="l">
              <a:spcBef>
                <a:spcPts val="4100"/>
              </a:spcBef>
              <a:buSzPct val="125000"/>
              <a:buFont typeface="Lucida Grande"/>
              <a:buChar char="‣"/>
              <a:defRPr sz="3200">
                <a:latin typeface="Gill Sans"/>
                <a:ea typeface="Gill Sans"/>
                <a:cs typeface="Gill Sans"/>
                <a:sym typeface="Gill Sans"/>
              </a:defRPr>
            </a:pPr>
            <a:r>
              <a:t>Public worship can be given only to the servants of God who have been declared saints and blessed by the authority of the Church. To the canonized saints is due a worship of 'dulia,' a worship which may be rendered to them everywhere and by no matter what act of 'dulia.' This worship cannot be rendered to the blessed except in the places where the Holy See permits it and in the manner which it concedes."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tif"/></Relationships>

</file>

<file path=ppt/theme/_rels/theme2.xml.rels><?xml version="1.0" encoding="UTF-8" standalone="yes"?><Relationships xmlns="http://schemas.openxmlformats.org/package/2006/relationships"><Relationship Id="rId1" Type="http://schemas.openxmlformats.org/officeDocument/2006/relationships/image" Target="../media/image2.tif"/></Relationships>

</file>

<file path=ppt/theme/theme1.xml><?xml version="1.0" encoding="utf-8"?>
<a:theme xmlns:a="http://schemas.openxmlformats.org/drawingml/2006/main" xmlns:r="http://schemas.openxmlformats.org/officeDocument/2006/relationships" name="White">
  <a:themeElements>
    <a:clrScheme name="White">
      <a:dk1>
        <a:srgbClr val="39362D"/>
      </a:dk1>
      <a:lt1>
        <a:srgbClr val="0C1639"/>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opperplate"/>
        <a:ea typeface="Copperplate"/>
        <a:cs typeface="Copperplate"/>
      </a:majorFont>
      <a:minorFont>
        <a:latin typeface="Copperplate Light"/>
        <a:ea typeface="Copperplate Light"/>
        <a:cs typeface="Copperplat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9362D"/>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opperplate"/>
        <a:ea typeface="Copperplate"/>
        <a:cs typeface="Copperplate"/>
      </a:majorFont>
      <a:minorFont>
        <a:latin typeface="Copperplate Light"/>
        <a:ea typeface="Copperplate Light"/>
        <a:cs typeface="Copperplat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9362D"/>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39362D"/>
            </a:solidFill>
            <a:effectLst/>
            <a:uFillTx/>
            <a:latin typeface="+mj-lt"/>
            <a:ea typeface="+mj-ea"/>
            <a:cs typeface="+mj-cs"/>
            <a:sym typeface="Copperpl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