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86"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88"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97"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105"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324100"/>
            <a:ext cx="8178800" cy="29718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9"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990600" y="5753100"/>
            <a:ext cx="8178800" cy="1333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990600" y="5753100"/>
            <a:ext cx="8178800" cy="1333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image" Target="../media/image15.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if"/></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tif"/><Relationship Id="rId3" Type="http://schemas.openxmlformats.org/officeDocument/2006/relationships/image" Target="../media/image20.tif"/></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tif"/><Relationship Id="rId3" Type="http://schemas.openxmlformats.org/officeDocument/2006/relationships/image" Target="../media/image22.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tif"/><Relationship Id="rId3" Type="http://schemas.openxmlformats.org/officeDocument/2006/relationships/image" Target="../media/image24.tif"/><Relationship Id="rId4" Type="http://schemas.openxmlformats.org/officeDocument/2006/relationships/image" Target="../media/image25.tif"/></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tif"/></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tif"/></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tif"/><Relationship Id="rId3" Type="http://schemas.openxmlformats.org/officeDocument/2006/relationships/image" Target="../media/image29.tif"/></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tif"/></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XIII. The Great Assyrian Conqueror II Kings 15:8—17:41"/>
          <p:cNvSpPr txBox="1"/>
          <p:nvPr>
            <p:ph type="ctrTitle"/>
          </p:nvPr>
        </p:nvSpPr>
        <p:spPr>
          <a:prstGeom prst="rect">
            <a:avLst/>
          </a:prstGeom>
        </p:spPr>
        <p:txBody>
          <a:bodyPr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pPr>
            <a:r>
              <a:rPr>
                <a:solidFill>
                  <a:srgbClr val="011A9A"/>
                </a:solidFill>
              </a:rPr>
              <a:t>XIII.	The Great Assyrian Conqueror </a:t>
            </a:r>
            <a:r>
              <a:rPr>
                <a:solidFill>
                  <a:srgbClr val="FF2600"/>
                </a:solidFill>
              </a:rPr>
              <a:t>II Kings 15:8—17:41</a:t>
            </a:r>
          </a:p>
        </p:txBody>
      </p:sp>
      <p:sp>
        <p:nvSpPr>
          <p:cNvPr id="136" name="Body"/>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droppedImage.pdf" descr="droppedImage.pdf"/>
          <p:cNvPicPr>
            <a:picLocks noChangeAspect="1"/>
          </p:cNvPicPr>
          <p:nvPr/>
        </p:nvPicPr>
        <p:blipFill>
          <a:blip r:embed="rId2">
            <a:extLst/>
          </a:blip>
          <a:stretch>
            <a:fillRect/>
          </a:stretch>
        </p:blipFill>
        <p:spPr>
          <a:xfrm>
            <a:off x="927100" y="-30316"/>
            <a:ext cx="8305800" cy="76806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1" name="Image" descr="Image"/>
          <p:cNvPicPr>
            <a:picLocks noChangeAspect="1"/>
          </p:cNvPicPr>
          <p:nvPr/>
        </p:nvPicPr>
        <p:blipFill>
          <a:blip r:embed="rId2">
            <a:extLst/>
          </a:blip>
          <a:stretch>
            <a:fillRect/>
          </a:stretch>
        </p:blipFill>
        <p:spPr>
          <a:xfrm>
            <a:off x="1270000" y="0"/>
            <a:ext cx="7620000" cy="7620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3.  Menahem submits to Assyria 15:16-2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A9A"/>
                </a:solidFill>
              </a:rPr>
              <a:t>3.	 Menahem submits to Assyria</a:t>
            </a:r>
            <a:r>
              <a:rPr>
                <a:solidFill>
                  <a:srgbClr val="FF2600"/>
                </a:solidFill>
              </a:rPr>
              <a:t> 15:16-22</a:t>
            </a:r>
          </a:p>
        </p:txBody>
      </p:sp>
      <p:sp>
        <p:nvSpPr>
          <p:cNvPr id="204" name="19  Pul, king of Assyria, came against the land, and Menahem gave Pul a thousand talents of silver so that his hand might be with him to strengthen the kingdom under his rule.  (738 B.C.)"/>
          <p:cNvSpPr/>
          <p:nvPr/>
        </p:nvSpPr>
        <p:spPr>
          <a:xfrm>
            <a:off x="114300" y="1168400"/>
            <a:ext cx="4724400" cy="5016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19  Pul, king of Assyria, came against the land, and Menahem gave Pul a thousand talents of silver so that his hand might be with him to strengthen the kingdom under his rule.  </a:t>
            </a:r>
            <a:r>
              <a:rPr sz="2400">
                <a:solidFill>
                  <a:srgbClr val="FF2600"/>
                </a:solidFill>
                <a:latin typeface="Times"/>
                <a:ea typeface="Times"/>
                <a:cs typeface="Times"/>
                <a:sym typeface="Times"/>
              </a:rPr>
              <a:t>(738 B.C.)</a:t>
            </a:r>
          </a:p>
        </p:txBody>
      </p:sp>
      <p:pic>
        <p:nvPicPr>
          <p:cNvPr id="205" name="droppedImage.pdf" descr="droppedImage.pdf"/>
          <p:cNvPicPr>
            <a:picLocks noChangeAspect="1"/>
          </p:cNvPicPr>
          <p:nvPr/>
        </p:nvPicPr>
        <p:blipFill>
          <a:blip r:embed="rId2">
            <a:extLst/>
          </a:blip>
          <a:stretch>
            <a:fillRect/>
          </a:stretch>
        </p:blipFill>
        <p:spPr>
          <a:xfrm>
            <a:off x="4876743" y="965200"/>
            <a:ext cx="5257914" cy="66167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3.  Menahem submits to Assyria 15:16-2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A9A"/>
                </a:solidFill>
              </a:rPr>
              <a:t>3.	 Menahem submits to Assyria</a:t>
            </a:r>
            <a:r>
              <a:rPr>
                <a:solidFill>
                  <a:srgbClr val="FF2600"/>
                </a:solidFill>
              </a:rPr>
              <a:t> 15:16-22</a:t>
            </a:r>
          </a:p>
        </p:txBody>
      </p:sp>
      <p:sp>
        <p:nvSpPr>
          <p:cNvPr id="208" name="20  Then Menahem exacted the money from Israel, even from all the mighty men of wealth, from each man fifty shekels of silver to pay the king of Assyria. So the king of Assyria returned and did not remain there in the land."/>
          <p:cNvSpPr/>
          <p:nvPr/>
        </p:nvSpPr>
        <p:spPr>
          <a:xfrm>
            <a:off x="114300" y="1168400"/>
            <a:ext cx="9677599"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20  Then Menahem exacted the money from Israel, even from all the mighty men of wealth, from each man fifty shekels of silver to pay the king of Assyria. So the king of Assyria returned and did not remain there in the land.</a:t>
            </a:r>
          </a:p>
        </p:txBody>
      </p:sp>
      <p:pic>
        <p:nvPicPr>
          <p:cNvPr id="209" name="Image" descr="Image"/>
          <p:cNvPicPr>
            <a:picLocks noChangeAspect="1"/>
          </p:cNvPicPr>
          <p:nvPr/>
        </p:nvPicPr>
        <p:blipFill>
          <a:blip r:embed="rId2">
            <a:extLst/>
          </a:blip>
          <a:stretch>
            <a:fillRect/>
          </a:stretch>
        </p:blipFill>
        <p:spPr>
          <a:xfrm>
            <a:off x="2917944" y="2794000"/>
            <a:ext cx="6718558" cy="3723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3.  Menahem submits to Assyria 15:16-2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A9A"/>
                </a:solidFill>
              </a:rPr>
              <a:t>3.	 Menahem submits to Assyria</a:t>
            </a:r>
            <a:r>
              <a:rPr>
                <a:solidFill>
                  <a:srgbClr val="FF2600"/>
                </a:solidFill>
              </a:rPr>
              <a:t> 15:16-22</a:t>
            </a:r>
          </a:p>
        </p:txBody>
      </p:sp>
      <p:sp>
        <p:nvSpPr>
          <p:cNvPr id="212" name="21  Now the rest of the acts of Menahem and all that he did, are they not written in the Book of the Chronicles of the Kings of Israel?…"/>
          <p:cNvSpPr/>
          <p:nvPr/>
        </p:nvSpPr>
        <p:spPr>
          <a:xfrm>
            <a:off x="266700" y="1320800"/>
            <a:ext cx="9372600" cy="170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21  Now the rest of the acts of Menahem and all that he did, are they not written in the Book of the Chronicles of the Kings of Israel?</a:t>
            </a:r>
            <a:endParaRPr sz="2400">
              <a:latin typeface="Times"/>
              <a:ea typeface="Times"/>
              <a:cs typeface="Times"/>
              <a:sym typeface="Times"/>
            </a:endParaRPr>
          </a:p>
          <a:p>
            <a: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22  And Menahem slept with his fathers, and Pekahiah his son became king in his place.</a:t>
            </a:r>
          </a:p>
        </p:txBody>
      </p:sp>
      <p:grpSp>
        <p:nvGrpSpPr>
          <p:cNvPr id="238" name="Group"/>
          <p:cNvGrpSpPr/>
          <p:nvPr/>
        </p:nvGrpSpPr>
        <p:grpSpPr>
          <a:xfrm>
            <a:off x="279400" y="3390900"/>
            <a:ext cx="9906000" cy="4000500"/>
            <a:chOff x="0" y="0"/>
            <a:chExt cx="9906000" cy="4000500"/>
          </a:xfrm>
        </p:grpSpPr>
        <p:sp>
          <p:nvSpPr>
            <p:cNvPr id="213" name="Rectangle"/>
            <p:cNvSpPr/>
            <p:nvPr/>
          </p:nvSpPr>
          <p:spPr>
            <a:xfrm>
              <a:off x="225325" y="596900"/>
              <a:ext cx="6121401" cy="1016000"/>
            </a:xfrm>
            <a:prstGeom prst="rect">
              <a:avLst/>
            </a:prstGeom>
            <a:solidFill>
              <a:srgbClr val="011993"/>
            </a:solidFill>
            <a:ln w="25400" cap="flat">
              <a:solidFill>
                <a:srgbClr val="000000"/>
              </a:solidFill>
              <a:prstDash val="solid"/>
              <a:miter lim="400000"/>
            </a:ln>
            <a:effectLst/>
          </p:spPr>
          <p:txBody>
            <a:bodyPr wrap="square" lIns="38100" tIns="38100" rIns="38100" bIns="38100" numCol="1" anchor="ctr">
              <a:noAutofit/>
            </a:bodyPr>
            <a:lstStyle/>
            <a:p>
              <a:pPr algn="r">
                <a:defRPr sz="3000">
                  <a:solidFill>
                    <a:srgbClr val="FFFFFF"/>
                  </a:solidFill>
                  <a:effectLst>
                    <a:outerShdw sx="100000" sy="100000" kx="0" ky="0" algn="b" rotWithShape="0" blurRad="38100" dist="12700" dir="5400000">
                      <a:srgbClr val="000000">
                        <a:alpha val="50000"/>
                      </a:srgbClr>
                    </a:outerShdw>
                  </a:effectLst>
                </a:defRPr>
              </a:pPr>
            </a:p>
          </p:txBody>
        </p:sp>
        <p:sp>
          <p:nvSpPr>
            <p:cNvPr id="214" name="Menahem"/>
            <p:cNvSpPr/>
            <p:nvPr/>
          </p:nvSpPr>
          <p:spPr>
            <a:xfrm>
              <a:off x="225325" y="596900"/>
              <a:ext cx="3568701" cy="6477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Menahem</a:t>
              </a:r>
            </a:p>
          </p:txBody>
        </p:sp>
        <p:sp>
          <p:nvSpPr>
            <p:cNvPr id="215" name="Pekah"/>
            <p:cNvSpPr/>
            <p:nvPr/>
          </p:nvSpPr>
          <p:spPr>
            <a:xfrm>
              <a:off x="4639096" y="831850"/>
              <a:ext cx="1732708"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3200">
                  <a:solidFill>
                    <a:srgbClr val="000000"/>
                  </a:solidFill>
                  <a:effectLst/>
                </a:defRPr>
              </a:pPr>
              <a:r>
                <a:rPr sz="3000">
                  <a:solidFill>
                    <a:srgbClr val="FFFFFF"/>
                  </a:solidFill>
                  <a:effectLst>
                    <a:outerShdw sx="100000" sy="100000" kx="0" ky="0" algn="b" rotWithShape="0" blurRad="38100" dist="12700" dir="5400000">
                      <a:srgbClr val="000000">
                        <a:alpha val="50000"/>
                      </a:srgbClr>
                    </a:outerShdw>
                  </a:effectLst>
                </a:rPr>
                <a:t>Pekah       </a:t>
              </a:r>
            </a:p>
          </p:txBody>
        </p:sp>
        <p:sp>
          <p:nvSpPr>
            <p:cNvPr id="216" name="Rectangle"/>
            <p:cNvSpPr/>
            <p:nvPr/>
          </p:nvSpPr>
          <p:spPr>
            <a:xfrm>
              <a:off x="3184425" y="596900"/>
              <a:ext cx="622301" cy="647700"/>
            </a:xfrm>
            <a:prstGeom prst="rect">
              <a:avLst/>
            </a:prstGeom>
            <a:solidFill>
              <a:srgbClr val="7A81FF"/>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17" name="Hoshea"/>
            <p:cNvSpPr/>
            <p:nvPr/>
          </p:nvSpPr>
          <p:spPr>
            <a:xfrm>
              <a:off x="6346725" y="596900"/>
              <a:ext cx="3390901" cy="10160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Hoshea</a:t>
              </a:r>
            </a:p>
          </p:txBody>
        </p:sp>
        <p:sp>
          <p:nvSpPr>
            <p:cNvPr id="218" name="Rectangle"/>
            <p:cNvSpPr/>
            <p:nvPr/>
          </p:nvSpPr>
          <p:spPr>
            <a:xfrm>
              <a:off x="2587525" y="2171700"/>
              <a:ext cx="7137401" cy="13716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19" name="Hezekiah’s…"/>
            <p:cNvSpPr/>
            <p:nvPr/>
          </p:nvSpPr>
          <p:spPr>
            <a:xfrm>
              <a:off x="7731025" y="2755900"/>
              <a:ext cx="1993901" cy="7874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400">
                  <a:solidFill>
                    <a:srgbClr val="FFFFFF"/>
                  </a:solidFill>
                  <a:effectLst>
                    <a:outerShdw sx="100000" sy="100000" kx="0" ky="0" algn="b" rotWithShape="0" blurRad="38100" dist="12700" dir="5400000">
                      <a:srgbClr val="000000">
                        <a:alpha val="50000"/>
                      </a:srgbClr>
                    </a:outerShdw>
                  </a:effectLst>
                </a:defRPr>
              </a:pPr>
              <a:r>
                <a:rPr sz="2300"/>
                <a:t>Hezekiah’s</a:t>
              </a:r>
              <a:endParaRPr sz="2300"/>
            </a:p>
            <a:p>
              <a:pPr>
                <a:defRPr sz="2400">
                  <a:solidFill>
                    <a:srgbClr val="FFFFFF"/>
                  </a:solidFill>
                  <a:effectLst>
                    <a:outerShdw sx="100000" sy="100000" kx="0" ky="0" algn="b" rotWithShape="0" blurRad="38100" dist="12700" dir="5400000">
                      <a:srgbClr val="000000">
                        <a:alpha val="50000"/>
                      </a:srgbClr>
                    </a:outerShdw>
                  </a:effectLst>
                </a:defRPr>
              </a:pPr>
              <a:r>
                <a:rPr sz="2300"/>
                <a:t>Co-regent</a:t>
              </a:r>
            </a:p>
          </p:txBody>
        </p:sp>
        <p:sp>
          <p:nvSpPr>
            <p:cNvPr id="220" name="Rectangle"/>
            <p:cNvSpPr/>
            <p:nvPr/>
          </p:nvSpPr>
          <p:spPr>
            <a:xfrm>
              <a:off x="238025" y="2184400"/>
              <a:ext cx="4914901" cy="1003300"/>
            </a:xfrm>
            <a:prstGeom prst="rect">
              <a:avLst/>
            </a:prstGeom>
            <a:solidFill>
              <a:srgbClr val="FF7E79"/>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21" name="Rectangle"/>
            <p:cNvSpPr/>
            <p:nvPr/>
          </p:nvSpPr>
          <p:spPr>
            <a:xfrm>
              <a:off x="238025" y="2171700"/>
              <a:ext cx="3759201" cy="6223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22" name="Rectangle"/>
            <p:cNvSpPr/>
            <p:nvPr/>
          </p:nvSpPr>
          <p:spPr>
            <a:xfrm>
              <a:off x="5152925" y="2184400"/>
              <a:ext cx="1143001" cy="1003300"/>
            </a:xfrm>
            <a:prstGeom prst="rect">
              <a:avLst/>
            </a:prstGeom>
            <a:solidFill>
              <a:srgbClr val="424242"/>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23" name="750"/>
            <p:cNvSpPr/>
            <p:nvPr/>
          </p:nvSpPr>
          <p:spPr>
            <a:xfrm>
              <a:off x="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750</a:t>
              </a:r>
            </a:p>
          </p:txBody>
        </p:sp>
        <p:sp>
          <p:nvSpPr>
            <p:cNvPr id="224" name="739"/>
            <p:cNvSpPr/>
            <p:nvPr/>
          </p:nvSpPr>
          <p:spPr>
            <a:xfrm>
              <a:off x="37084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739</a:t>
              </a:r>
            </a:p>
          </p:txBody>
        </p:sp>
        <p:sp>
          <p:nvSpPr>
            <p:cNvPr id="225" name="735"/>
            <p:cNvSpPr/>
            <p:nvPr/>
          </p:nvSpPr>
          <p:spPr>
            <a:xfrm>
              <a:off x="492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735</a:t>
              </a:r>
            </a:p>
          </p:txBody>
        </p:sp>
        <p:sp>
          <p:nvSpPr>
            <p:cNvPr id="226" name="732"/>
            <p:cNvSpPr/>
            <p:nvPr/>
          </p:nvSpPr>
          <p:spPr>
            <a:xfrm>
              <a:off x="60833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732</a:t>
              </a:r>
            </a:p>
          </p:txBody>
        </p:sp>
        <p:sp>
          <p:nvSpPr>
            <p:cNvPr id="227" name="728"/>
            <p:cNvSpPr/>
            <p:nvPr/>
          </p:nvSpPr>
          <p:spPr>
            <a:xfrm>
              <a:off x="746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728</a:t>
              </a:r>
            </a:p>
          </p:txBody>
        </p:sp>
        <p:sp>
          <p:nvSpPr>
            <p:cNvPr id="228" name="722"/>
            <p:cNvSpPr/>
            <p:nvPr/>
          </p:nvSpPr>
          <p:spPr>
            <a:xfrm>
              <a:off x="93599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722</a:t>
              </a:r>
            </a:p>
          </p:txBody>
        </p:sp>
        <p:sp>
          <p:nvSpPr>
            <p:cNvPr id="229" name="743"/>
            <p:cNvSpPr/>
            <p:nvPr/>
          </p:nvSpPr>
          <p:spPr>
            <a:xfrm>
              <a:off x="2311400" y="35687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743</a:t>
              </a:r>
            </a:p>
          </p:txBody>
        </p:sp>
        <p:sp>
          <p:nvSpPr>
            <p:cNvPr id="230" name="Pekahiah"/>
            <p:cNvSpPr/>
            <p:nvPr/>
          </p:nvSpPr>
          <p:spPr>
            <a:xfrm>
              <a:off x="1901725" y="0"/>
              <a:ext cx="116840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Pekahiah</a:t>
              </a:r>
            </a:p>
          </p:txBody>
        </p:sp>
        <p:sp>
          <p:nvSpPr>
            <p:cNvPr id="231" name="Line"/>
            <p:cNvSpPr/>
            <p:nvPr/>
          </p:nvSpPr>
          <p:spPr>
            <a:xfrm>
              <a:off x="3120925" y="355600"/>
              <a:ext cx="317501" cy="25400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232" name="742"/>
            <p:cNvSpPr/>
            <p:nvPr/>
          </p:nvSpPr>
          <p:spPr>
            <a:xfrm>
              <a:off x="2952750" y="120015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742</a:t>
              </a:r>
            </a:p>
          </p:txBody>
        </p:sp>
        <p:sp>
          <p:nvSpPr>
            <p:cNvPr id="233" name="740"/>
            <p:cNvSpPr/>
            <p:nvPr/>
          </p:nvSpPr>
          <p:spPr>
            <a:xfrm>
              <a:off x="3562350" y="120650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740</a:t>
              </a:r>
            </a:p>
          </p:txBody>
        </p:sp>
        <p:sp>
          <p:nvSpPr>
            <p:cNvPr id="234" name="Uzziah’s Last Days"/>
            <p:cNvSpPr/>
            <p:nvPr/>
          </p:nvSpPr>
          <p:spPr>
            <a:xfrm>
              <a:off x="492025" y="2222500"/>
              <a:ext cx="3251201"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FFFF"/>
                  </a:solidFill>
                </a:defRPr>
              </a:lvl1pPr>
            </a:lstStyle>
            <a:p>
              <a:pPr/>
              <a:r>
                <a:t>Uzziah’s Last Days</a:t>
              </a:r>
            </a:p>
          </p:txBody>
        </p:sp>
        <p:sp>
          <p:nvSpPr>
            <p:cNvPr id="235" name="Jotham"/>
            <p:cNvSpPr/>
            <p:nvPr/>
          </p:nvSpPr>
          <p:spPr>
            <a:xfrm>
              <a:off x="3247925" y="2463800"/>
              <a:ext cx="2641601"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600"/>
              </a:lvl1pPr>
            </a:lstStyle>
            <a:p>
              <a:pPr/>
              <a:r>
                <a:t>Jotham</a:t>
              </a:r>
            </a:p>
          </p:txBody>
        </p:sp>
        <p:sp>
          <p:nvSpPr>
            <p:cNvPr id="236" name="Ahaz"/>
            <p:cNvSpPr/>
            <p:nvPr/>
          </p:nvSpPr>
          <p:spPr>
            <a:xfrm>
              <a:off x="6525617" y="2425700"/>
              <a:ext cx="906066"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Ahaz</a:t>
              </a:r>
            </a:p>
          </p:txBody>
        </p:sp>
        <p:sp>
          <p:nvSpPr>
            <p:cNvPr id="237" name="Ahaz Co-regent"/>
            <p:cNvSpPr/>
            <p:nvPr/>
          </p:nvSpPr>
          <p:spPr>
            <a:xfrm>
              <a:off x="3535883" y="3124200"/>
              <a:ext cx="2059534"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solidFill>
                    <a:srgbClr val="FFFFFF"/>
                  </a:solidFill>
                </a:defRPr>
              </a:lvl1pPr>
            </a:lstStyle>
            <a:p>
              <a:pPr/>
              <a:r>
                <a:t>Ahaz Co-regent</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4.  The two-year reign of Pekahiah 15:23-26"/>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4.	 The two-year reign of Pekahiah</a:t>
            </a:r>
            <a:r>
              <a:rPr>
                <a:solidFill>
                  <a:srgbClr val="FF2600"/>
                </a:solidFill>
              </a:rPr>
              <a:t> 15:23-26</a:t>
            </a:r>
          </a:p>
        </p:txBody>
      </p:sp>
      <p:sp>
        <p:nvSpPr>
          <p:cNvPr id="241" name="23  In the fiftieth year of Azariah king of Judah, Pekahiah son of Menahem became king over Israel in Samaria, and reigned two years.…"/>
          <p:cNvSpPr/>
          <p:nvPr/>
        </p:nvSpPr>
        <p:spPr>
          <a:xfrm>
            <a:off x="317500" y="1155700"/>
            <a:ext cx="96139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In the fiftieth year of Azariah king of Judah, Pekahiah son of Menahem became king over Israel in Samaria, </a:t>
            </a:r>
            <a:r>
              <a:rPr i="1" sz="2400">
                <a:uFill>
                  <a:solidFill>
                    <a:srgbClr val="000000"/>
                  </a:solidFill>
                </a:uFill>
                <a:latin typeface="Times"/>
                <a:ea typeface="Times"/>
                <a:cs typeface="Times"/>
                <a:sym typeface="Times"/>
              </a:rPr>
              <a:t>and reigned</a:t>
            </a:r>
            <a:r>
              <a:rPr sz="2400">
                <a:uFill>
                  <a:solidFill>
                    <a:srgbClr val="000000"/>
                  </a:solidFill>
                </a:uFill>
                <a:latin typeface="Times"/>
                <a:ea typeface="Times"/>
                <a:cs typeface="Times"/>
                <a:sym typeface="Times"/>
              </a:rPr>
              <a:t> two years.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And he did evil in the sight of the LORD; he did not depart from the sins of Jeroboam son of Nebat, which he made Israel sin.</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Then Pekah son of Remaliah, his officer, conspired against him and struck him in Samaria, in the castle of the king’s house with Argob and Arieh (air’ee-uh); and with him were fifty men of the Gileadites, and he killed him and became king in his place.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Now the rest of the acts of Pekahiah and all that he did, behold they are written in the Book of the Chronicles of the Kings of Israel.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5.  Pekah, the great nationalist 15:27-31"/>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5.	 Pekah, the great nationalist</a:t>
            </a:r>
            <a:r>
              <a:rPr>
                <a:solidFill>
                  <a:srgbClr val="FF2600"/>
                </a:solidFill>
              </a:rPr>
              <a:t> 15:27-31</a:t>
            </a:r>
          </a:p>
        </p:txBody>
      </p:sp>
      <p:sp>
        <p:nvSpPr>
          <p:cNvPr id="244" name="27  In the fifty-second year of Azariah king of Judah, Pekah son of Remaliah became king over Israel in Samaria, and reigned twenty years.…"/>
          <p:cNvSpPr/>
          <p:nvPr/>
        </p:nvSpPr>
        <p:spPr>
          <a:xfrm>
            <a:off x="317500" y="1155700"/>
            <a:ext cx="9613900" cy="186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27  In the fifty-second year of Azariah king of Judah, Pekah son of Remaliah became king over Israel in Samaria, </a:t>
            </a:r>
            <a:r>
              <a:rPr i="1" sz="2400">
                <a:latin typeface="Times"/>
                <a:ea typeface="Times"/>
                <a:cs typeface="Times"/>
                <a:sym typeface="Times"/>
              </a:rPr>
              <a:t>and reigned</a:t>
            </a:r>
            <a:r>
              <a:rPr sz="2400">
                <a:latin typeface="Times"/>
                <a:ea typeface="Times"/>
                <a:cs typeface="Times"/>
                <a:sym typeface="Times"/>
              </a:rPr>
              <a:t> twenty years.</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28  And he did evil in the sight of the LORD; he did not depart from the sins of Jeroboam son of Nebat, which he made Israel sin.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6" name="droppedImage.pdf" descr="droppedImage.pdf"/>
          <p:cNvPicPr>
            <a:picLocks noChangeAspect="1"/>
          </p:cNvPicPr>
          <p:nvPr/>
        </p:nvPicPr>
        <p:blipFill>
          <a:blip r:embed="rId2">
            <a:extLst/>
          </a:blip>
          <a:stretch>
            <a:fillRect/>
          </a:stretch>
        </p:blipFill>
        <p:spPr>
          <a:xfrm>
            <a:off x="2771647" y="418078"/>
            <a:ext cx="7632701" cy="6783844"/>
          </a:xfrm>
          <a:prstGeom prst="rect">
            <a:avLst/>
          </a:prstGeom>
          <a:ln w="12700">
            <a:miter lim="400000"/>
          </a:ln>
        </p:spPr>
      </p:pic>
      <p:sp>
        <p:nvSpPr>
          <p:cNvPr id="247" name="29  In the days of Pekah king of Israel, Tiglath-pileser king of Assyria came and captured Ijon and Abel-beth-maacah and Janoah and Kedesh and Hazor and Gilead and Galilee, all the land of Naphtali; and he carried them captive to Assyria."/>
          <p:cNvSpPr/>
          <p:nvPr/>
        </p:nvSpPr>
        <p:spPr>
          <a:xfrm>
            <a:off x="0" y="406400"/>
            <a:ext cx="2829620" cy="5600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29  In the days of Pekah king of Israel, Tiglath-pileser king of Assyria came and captured Ijon and Abel-beth-maacah and Janoah and Kedesh and Hazor and Gilead and Galilee, all the land of Naphtali; and he carried them captive to Assyria.</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30  And Hoshea the son of Elah made a conspiracy against Pekah the son of Remaliah, and struck him and put him to death and became king in his place, in the twentieth year of Jotham the son of Uzziah.…"/>
          <p:cNvSpPr/>
          <p:nvPr/>
        </p:nvSpPr>
        <p:spPr>
          <a:xfrm>
            <a:off x="266700" y="165100"/>
            <a:ext cx="9613900" cy="223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30  And Hoshea the son of Elah made a conspiracy against Pekah the son of Remaliah, and struck him and put him to death and became king in his place, in the twentieth year of Jotham the son of Uzziah.</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31  Now the rest of the acts of Pekah and all that he did, behold, they are written in the Book of the Chronicles of the Kings of Israel.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B. Judah Submits to Assyria 15:32—16:20"/>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pPr>
            <a:r>
              <a:rPr>
                <a:solidFill>
                  <a:srgbClr val="011A9A"/>
                </a:solidFill>
              </a:rPr>
              <a:t>B.	Judah Submits to Assyria </a:t>
            </a:r>
            <a:r>
              <a:rPr>
                <a:solidFill>
                  <a:srgbClr val="FF2600"/>
                </a:solidFill>
              </a:rPr>
              <a:t>15:32—16:20</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5" name="Group"/>
          <p:cNvGrpSpPr/>
          <p:nvPr/>
        </p:nvGrpSpPr>
        <p:grpSpPr>
          <a:xfrm>
            <a:off x="104874" y="203200"/>
            <a:ext cx="9906001" cy="5905500"/>
            <a:chOff x="0" y="0"/>
            <a:chExt cx="9906000" cy="5905500"/>
          </a:xfrm>
        </p:grpSpPr>
        <p:grpSp>
          <p:nvGrpSpPr>
            <p:cNvPr id="163" name="Group"/>
            <p:cNvGrpSpPr/>
            <p:nvPr/>
          </p:nvGrpSpPr>
          <p:grpSpPr>
            <a:xfrm>
              <a:off x="0" y="1905000"/>
              <a:ext cx="9906000" cy="4000500"/>
              <a:chOff x="0" y="0"/>
              <a:chExt cx="9906000" cy="4000500"/>
            </a:xfrm>
          </p:grpSpPr>
          <p:sp>
            <p:nvSpPr>
              <p:cNvPr id="138" name="Rectangle"/>
              <p:cNvSpPr/>
              <p:nvPr/>
            </p:nvSpPr>
            <p:spPr>
              <a:xfrm>
                <a:off x="225325" y="596900"/>
                <a:ext cx="6121401" cy="1016000"/>
              </a:xfrm>
              <a:prstGeom prst="rect">
                <a:avLst/>
              </a:prstGeom>
              <a:solidFill>
                <a:srgbClr val="011993"/>
              </a:solidFill>
              <a:ln w="25400" cap="flat">
                <a:solidFill>
                  <a:srgbClr val="000000"/>
                </a:solidFill>
                <a:prstDash val="solid"/>
                <a:miter lim="400000"/>
              </a:ln>
              <a:effectLst/>
            </p:spPr>
            <p:txBody>
              <a:bodyPr wrap="square" lIns="38100" tIns="38100" rIns="38100" bIns="38100" numCol="1" anchor="ctr">
                <a:noAutofit/>
              </a:bodyPr>
              <a:lstStyle/>
              <a:p>
                <a:pPr algn="r">
                  <a:defRPr sz="3000">
                    <a:solidFill>
                      <a:srgbClr val="FFFFFF"/>
                    </a:solidFill>
                    <a:effectLst>
                      <a:outerShdw sx="100000" sy="100000" kx="0" ky="0" algn="b" rotWithShape="0" blurRad="38100" dist="12700" dir="5400000">
                        <a:srgbClr val="000000">
                          <a:alpha val="50000"/>
                        </a:srgbClr>
                      </a:outerShdw>
                    </a:effectLst>
                  </a:defRPr>
                </a:pPr>
              </a:p>
            </p:txBody>
          </p:sp>
          <p:sp>
            <p:nvSpPr>
              <p:cNvPr id="139" name="Menahem"/>
              <p:cNvSpPr/>
              <p:nvPr/>
            </p:nvSpPr>
            <p:spPr>
              <a:xfrm>
                <a:off x="225325" y="596900"/>
                <a:ext cx="3568701" cy="6477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Menahem</a:t>
                </a:r>
              </a:p>
            </p:txBody>
          </p:sp>
          <p:sp>
            <p:nvSpPr>
              <p:cNvPr id="140" name="Pekah"/>
              <p:cNvSpPr/>
              <p:nvPr/>
            </p:nvSpPr>
            <p:spPr>
              <a:xfrm>
                <a:off x="4639096" y="831850"/>
                <a:ext cx="1732708"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3200">
                    <a:solidFill>
                      <a:srgbClr val="000000"/>
                    </a:solidFill>
                    <a:effectLst/>
                  </a:defRPr>
                </a:pPr>
                <a:r>
                  <a:rPr sz="3000">
                    <a:solidFill>
                      <a:srgbClr val="FFFFFF"/>
                    </a:solidFill>
                    <a:effectLst>
                      <a:outerShdw sx="100000" sy="100000" kx="0" ky="0" algn="b" rotWithShape="0" blurRad="38100" dist="12700" dir="5400000">
                        <a:srgbClr val="000000">
                          <a:alpha val="50000"/>
                        </a:srgbClr>
                      </a:outerShdw>
                    </a:effectLst>
                  </a:rPr>
                  <a:t>Pekah       </a:t>
                </a:r>
              </a:p>
            </p:txBody>
          </p:sp>
          <p:sp>
            <p:nvSpPr>
              <p:cNvPr id="141" name="Rectangle"/>
              <p:cNvSpPr/>
              <p:nvPr/>
            </p:nvSpPr>
            <p:spPr>
              <a:xfrm>
                <a:off x="3184425" y="596900"/>
                <a:ext cx="622301" cy="647700"/>
              </a:xfrm>
              <a:prstGeom prst="rect">
                <a:avLst/>
              </a:prstGeom>
              <a:solidFill>
                <a:srgbClr val="7A81FF"/>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42" name="Hoshea"/>
              <p:cNvSpPr/>
              <p:nvPr/>
            </p:nvSpPr>
            <p:spPr>
              <a:xfrm>
                <a:off x="6346725" y="596900"/>
                <a:ext cx="3390901" cy="10160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Hoshea</a:t>
                </a:r>
              </a:p>
            </p:txBody>
          </p:sp>
          <p:sp>
            <p:nvSpPr>
              <p:cNvPr id="143" name="Rectangle"/>
              <p:cNvSpPr/>
              <p:nvPr/>
            </p:nvSpPr>
            <p:spPr>
              <a:xfrm>
                <a:off x="2587525" y="2171700"/>
                <a:ext cx="7137401" cy="13716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44" name="Hezekiah’s…"/>
              <p:cNvSpPr/>
              <p:nvPr/>
            </p:nvSpPr>
            <p:spPr>
              <a:xfrm>
                <a:off x="7731025" y="2755900"/>
                <a:ext cx="1993901" cy="7874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400">
                    <a:solidFill>
                      <a:srgbClr val="FFFFFF"/>
                    </a:solidFill>
                    <a:effectLst>
                      <a:outerShdw sx="100000" sy="100000" kx="0" ky="0" algn="b" rotWithShape="0" blurRad="38100" dist="12700" dir="5400000">
                        <a:srgbClr val="000000">
                          <a:alpha val="50000"/>
                        </a:srgbClr>
                      </a:outerShdw>
                    </a:effectLst>
                  </a:defRPr>
                </a:pPr>
                <a:r>
                  <a:rPr sz="2300"/>
                  <a:t>Hezekiah’s</a:t>
                </a:r>
                <a:endParaRPr sz="2300"/>
              </a:p>
              <a:p>
                <a:pPr>
                  <a:defRPr sz="2400">
                    <a:solidFill>
                      <a:srgbClr val="FFFFFF"/>
                    </a:solidFill>
                    <a:effectLst>
                      <a:outerShdw sx="100000" sy="100000" kx="0" ky="0" algn="b" rotWithShape="0" blurRad="38100" dist="12700" dir="5400000">
                        <a:srgbClr val="000000">
                          <a:alpha val="50000"/>
                        </a:srgbClr>
                      </a:outerShdw>
                    </a:effectLst>
                  </a:defRPr>
                </a:pPr>
                <a:r>
                  <a:rPr sz="2300"/>
                  <a:t>Co-regent</a:t>
                </a:r>
              </a:p>
            </p:txBody>
          </p:sp>
          <p:sp>
            <p:nvSpPr>
              <p:cNvPr id="145" name="Rectangle"/>
              <p:cNvSpPr/>
              <p:nvPr/>
            </p:nvSpPr>
            <p:spPr>
              <a:xfrm>
                <a:off x="238025" y="2184400"/>
                <a:ext cx="4914901" cy="1003300"/>
              </a:xfrm>
              <a:prstGeom prst="rect">
                <a:avLst/>
              </a:prstGeom>
              <a:solidFill>
                <a:srgbClr val="FF7E79"/>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46" name="Rectangle"/>
              <p:cNvSpPr/>
              <p:nvPr/>
            </p:nvSpPr>
            <p:spPr>
              <a:xfrm>
                <a:off x="238025" y="2171700"/>
                <a:ext cx="3759201" cy="6223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47" name="Rectangle"/>
              <p:cNvSpPr/>
              <p:nvPr/>
            </p:nvSpPr>
            <p:spPr>
              <a:xfrm>
                <a:off x="5152925" y="2184400"/>
                <a:ext cx="1143001" cy="1003300"/>
              </a:xfrm>
              <a:prstGeom prst="rect">
                <a:avLst/>
              </a:prstGeom>
              <a:solidFill>
                <a:srgbClr val="424242"/>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48" name="750"/>
              <p:cNvSpPr/>
              <p:nvPr/>
            </p:nvSpPr>
            <p:spPr>
              <a:xfrm>
                <a:off x="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750</a:t>
                </a:r>
              </a:p>
            </p:txBody>
          </p:sp>
          <p:sp>
            <p:nvSpPr>
              <p:cNvPr id="149" name="739"/>
              <p:cNvSpPr/>
              <p:nvPr/>
            </p:nvSpPr>
            <p:spPr>
              <a:xfrm>
                <a:off x="37084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739</a:t>
                </a:r>
              </a:p>
            </p:txBody>
          </p:sp>
          <p:sp>
            <p:nvSpPr>
              <p:cNvPr id="150" name="735"/>
              <p:cNvSpPr/>
              <p:nvPr/>
            </p:nvSpPr>
            <p:spPr>
              <a:xfrm>
                <a:off x="492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735</a:t>
                </a:r>
              </a:p>
            </p:txBody>
          </p:sp>
          <p:sp>
            <p:nvSpPr>
              <p:cNvPr id="151" name="732"/>
              <p:cNvSpPr/>
              <p:nvPr/>
            </p:nvSpPr>
            <p:spPr>
              <a:xfrm>
                <a:off x="60833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732</a:t>
                </a:r>
              </a:p>
            </p:txBody>
          </p:sp>
          <p:sp>
            <p:nvSpPr>
              <p:cNvPr id="152" name="728"/>
              <p:cNvSpPr/>
              <p:nvPr/>
            </p:nvSpPr>
            <p:spPr>
              <a:xfrm>
                <a:off x="746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728</a:t>
                </a:r>
              </a:p>
            </p:txBody>
          </p:sp>
          <p:sp>
            <p:nvSpPr>
              <p:cNvPr id="153" name="722"/>
              <p:cNvSpPr/>
              <p:nvPr/>
            </p:nvSpPr>
            <p:spPr>
              <a:xfrm>
                <a:off x="93599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722</a:t>
                </a:r>
              </a:p>
            </p:txBody>
          </p:sp>
          <p:sp>
            <p:nvSpPr>
              <p:cNvPr id="154" name="743"/>
              <p:cNvSpPr/>
              <p:nvPr/>
            </p:nvSpPr>
            <p:spPr>
              <a:xfrm>
                <a:off x="2311400" y="35687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743</a:t>
                </a:r>
              </a:p>
            </p:txBody>
          </p:sp>
          <p:sp>
            <p:nvSpPr>
              <p:cNvPr id="155" name="Pekahiah"/>
              <p:cNvSpPr/>
              <p:nvPr/>
            </p:nvSpPr>
            <p:spPr>
              <a:xfrm>
                <a:off x="1901725" y="0"/>
                <a:ext cx="116840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Pekahiah</a:t>
                </a:r>
              </a:p>
            </p:txBody>
          </p:sp>
          <p:sp>
            <p:nvSpPr>
              <p:cNvPr id="156" name="Line"/>
              <p:cNvSpPr/>
              <p:nvPr/>
            </p:nvSpPr>
            <p:spPr>
              <a:xfrm>
                <a:off x="3120925" y="355600"/>
                <a:ext cx="317501" cy="25400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157" name="742"/>
              <p:cNvSpPr/>
              <p:nvPr/>
            </p:nvSpPr>
            <p:spPr>
              <a:xfrm>
                <a:off x="2952750" y="120015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742</a:t>
                </a:r>
              </a:p>
            </p:txBody>
          </p:sp>
          <p:sp>
            <p:nvSpPr>
              <p:cNvPr id="158" name="740"/>
              <p:cNvSpPr/>
              <p:nvPr/>
            </p:nvSpPr>
            <p:spPr>
              <a:xfrm>
                <a:off x="3562350" y="120650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740</a:t>
                </a:r>
              </a:p>
            </p:txBody>
          </p:sp>
          <p:sp>
            <p:nvSpPr>
              <p:cNvPr id="159" name="Uzziah’s Last Days"/>
              <p:cNvSpPr/>
              <p:nvPr/>
            </p:nvSpPr>
            <p:spPr>
              <a:xfrm>
                <a:off x="492025" y="2222500"/>
                <a:ext cx="3251201"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FFFF"/>
                    </a:solidFill>
                  </a:defRPr>
                </a:lvl1pPr>
              </a:lstStyle>
              <a:p>
                <a:pPr/>
                <a:r>
                  <a:t>Uzziah’s Last Days</a:t>
                </a:r>
              </a:p>
            </p:txBody>
          </p:sp>
          <p:sp>
            <p:nvSpPr>
              <p:cNvPr id="160" name="Jotham"/>
              <p:cNvSpPr/>
              <p:nvPr/>
            </p:nvSpPr>
            <p:spPr>
              <a:xfrm>
                <a:off x="3247925" y="2463800"/>
                <a:ext cx="2641601"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600"/>
                </a:lvl1pPr>
              </a:lstStyle>
              <a:p>
                <a:pPr/>
                <a:r>
                  <a:t>Jotham</a:t>
                </a:r>
              </a:p>
            </p:txBody>
          </p:sp>
          <p:sp>
            <p:nvSpPr>
              <p:cNvPr id="161" name="Ahaz"/>
              <p:cNvSpPr/>
              <p:nvPr/>
            </p:nvSpPr>
            <p:spPr>
              <a:xfrm>
                <a:off x="6525617" y="2425700"/>
                <a:ext cx="906066"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Ahaz</a:t>
                </a:r>
              </a:p>
            </p:txBody>
          </p:sp>
          <p:sp>
            <p:nvSpPr>
              <p:cNvPr id="162" name="Ahaz Co-regent"/>
              <p:cNvSpPr/>
              <p:nvPr/>
            </p:nvSpPr>
            <p:spPr>
              <a:xfrm>
                <a:off x="3535883" y="3124200"/>
                <a:ext cx="2059534"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solidFill>
                      <a:srgbClr val="FFFFFF"/>
                    </a:solidFill>
                  </a:defRPr>
                </a:lvl1pPr>
              </a:lstStyle>
              <a:p>
                <a:pPr/>
                <a:r>
                  <a:t>Ahaz Co-regent</a:t>
                </a:r>
              </a:p>
            </p:txBody>
          </p:sp>
        </p:grpSp>
        <p:sp>
          <p:nvSpPr>
            <p:cNvPr id="164" name="Divided Monarchy: Homage Phase…"/>
            <p:cNvSpPr/>
            <p:nvPr/>
          </p:nvSpPr>
          <p:spPr>
            <a:xfrm>
              <a:off x="1749325" y="0"/>
              <a:ext cx="6451601"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r>
                <a:t>Divided Monarchy: Homage Phase</a:t>
              </a:r>
            </a:p>
            <a:p>
              <a:pPr/>
              <a:r>
                <a:t>(Sisters Parting)</a:t>
              </a:r>
            </a:p>
            <a:p>
              <a:pPr/>
              <a:r>
                <a:t>750-722 B.C.</a:t>
              </a:r>
            </a:p>
          </p:txBody>
        </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80" name="Group"/>
          <p:cNvGrpSpPr/>
          <p:nvPr/>
        </p:nvGrpSpPr>
        <p:grpSpPr>
          <a:xfrm>
            <a:off x="104874" y="203200"/>
            <a:ext cx="9906001" cy="5905500"/>
            <a:chOff x="0" y="0"/>
            <a:chExt cx="9906000" cy="5905500"/>
          </a:xfrm>
        </p:grpSpPr>
        <p:grpSp>
          <p:nvGrpSpPr>
            <p:cNvPr id="278" name="Group"/>
            <p:cNvGrpSpPr/>
            <p:nvPr/>
          </p:nvGrpSpPr>
          <p:grpSpPr>
            <a:xfrm>
              <a:off x="0" y="1905000"/>
              <a:ext cx="9906000" cy="4000500"/>
              <a:chOff x="0" y="0"/>
              <a:chExt cx="9906000" cy="4000500"/>
            </a:xfrm>
          </p:grpSpPr>
          <p:sp>
            <p:nvSpPr>
              <p:cNvPr id="253" name="Rectangle"/>
              <p:cNvSpPr/>
              <p:nvPr/>
            </p:nvSpPr>
            <p:spPr>
              <a:xfrm>
                <a:off x="225325" y="596900"/>
                <a:ext cx="6121401" cy="1016000"/>
              </a:xfrm>
              <a:prstGeom prst="rect">
                <a:avLst/>
              </a:prstGeom>
              <a:solidFill>
                <a:srgbClr val="011993"/>
              </a:solidFill>
              <a:ln w="25400" cap="flat">
                <a:solidFill>
                  <a:srgbClr val="000000"/>
                </a:solidFill>
                <a:prstDash val="solid"/>
                <a:miter lim="400000"/>
              </a:ln>
              <a:effectLst/>
            </p:spPr>
            <p:txBody>
              <a:bodyPr wrap="square" lIns="38100" tIns="38100" rIns="38100" bIns="38100" numCol="1" anchor="ctr">
                <a:noAutofit/>
              </a:bodyPr>
              <a:lstStyle/>
              <a:p>
                <a:pPr algn="r">
                  <a:defRPr sz="3000">
                    <a:solidFill>
                      <a:srgbClr val="FFFFFF"/>
                    </a:solidFill>
                    <a:effectLst>
                      <a:outerShdw sx="100000" sy="100000" kx="0" ky="0" algn="b" rotWithShape="0" blurRad="38100" dist="12700" dir="5400000">
                        <a:srgbClr val="000000">
                          <a:alpha val="50000"/>
                        </a:srgbClr>
                      </a:outerShdw>
                    </a:effectLst>
                  </a:defRPr>
                </a:pPr>
              </a:p>
            </p:txBody>
          </p:sp>
          <p:sp>
            <p:nvSpPr>
              <p:cNvPr id="254" name="Menahem"/>
              <p:cNvSpPr/>
              <p:nvPr/>
            </p:nvSpPr>
            <p:spPr>
              <a:xfrm>
                <a:off x="225325" y="596900"/>
                <a:ext cx="3568701" cy="6477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Menahem</a:t>
                </a:r>
              </a:p>
            </p:txBody>
          </p:sp>
          <p:sp>
            <p:nvSpPr>
              <p:cNvPr id="255" name="Pekah"/>
              <p:cNvSpPr/>
              <p:nvPr/>
            </p:nvSpPr>
            <p:spPr>
              <a:xfrm>
                <a:off x="4639096" y="831850"/>
                <a:ext cx="1732708"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3200">
                    <a:solidFill>
                      <a:srgbClr val="000000"/>
                    </a:solidFill>
                    <a:effectLst/>
                  </a:defRPr>
                </a:pPr>
                <a:r>
                  <a:rPr sz="3000">
                    <a:solidFill>
                      <a:srgbClr val="FFFFFF"/>
                    </a:solidFill>
                    <a:effectLst>
                      <a:outerShdw sx="100000" sy="100000" kx="0" ky="0" algn="b" rotWithShape="0" blurRad="38100" dist="12700" dir="5400000">
                        <a:srgbClr val="000000">
                          <a:alpha val="50000"/>
                        </a:srgbClr>
                      </a:outerShdw>
                    </a:effectLst>
                  </a:rPr>
                  <a:t>Pekah       </a:t>
                </a:r>
              </a:p>
            </p:txBody>
          </p:sp>
          <p:sp>
            <p:nvSpPr>
              <p:cNvPr id="256" name="Rectangle"/>
              <p:cNvSpPr/>
              <p:nvPr/>
            </p:nvSpPr>
            <p:spPr>
              <a:xfrm>
                <a:off x="3184425" y="596900"/>
                <a:ext cx="622301" cy="647700"/>
              </a:xfrm>
              <a:prstGeom prst="rect">
                <a:avLst/>
              </a:prstGeom>
              <a:solidFill>
                <a:srgbClr val="7A81FF"/>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57" name="Hoshea"/>
              <p:cNvSpPr/>
              <p:nvPr/>
            </p:nvSpPr>
            <p:spPr>
              <a:xfrm>
                <a:off x="6346725" y="596900"/>
                <a:ext cx="3390901" cy="10160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Hoshea</a:t>
                </a:r>
              </a:p>
            </p:txBody>
          </p:sp>
          <p:sp>
            <p:nvSpPr>
              <p:cNvPr id="258" name="Rectangle"/>
              <p:cNvSpPr/>
              <p:nvPr/>
            </p:nvSpPr>
            <p:spPr>
              <a:xfrm>
                <a:off x="2587525" y="2171700"/>
                <a:ext cx="7137401" cy="13716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59" name="Hezekiah’s…"/>
              <p:cNvSpPr/>
              <p:nvPr/>
            </p:nvSpPr>
            <p:spPr>
              <a:xfrm>
                <a:off x="7731025" y="2755900"/>
                <a:ext cx="1993901" cy="7874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400">
                    <a:solidFill>
                      <a:srgbClr val="FFFFFF"/>
                    </a:solidFill>
                    <a:effectLst>
                      <a:outerShdw sx="100000" sy="100000" kx="0" ky="0" algn="b" rotWithShape="0" blurRad="38100" dist="12700" dir="5400000">
                        <a:srgbClr val="000000">
                          <a:alpha val="50000"/>
                        </a:srgbClr>
                      </a:outerShdw>
                    </a:effectLst>
                  </a:defRPr>
                </a:pPr>
                <a:r>
                  <a:rPr sz="2300"/>
                  <a:t>Hezekiah’s</a:t>
                </a:r>
                <a:endParaRPr sz="2300"/>
              </a:p>
              <a:p>
                <a:pPr>
                  <a:defRPr sz="2400">
                    <a:solidFill>
                      <a:srgbClr val="FFFFFF"/>
                    </a:solidFill>
                    <a:effectLst>
                      <a:outerShdw sx="100000" sy="100000" kx="0" ky="0" algn="b" rotWithShape="0" blurRad="38100" dist="12700" dir="5400000">
                        <a:srgbClr val="000000">
                          <a:alpha val="50000"/>
                        </a:srgbClr>
                      </a:outerShdw>
                    </a:effectLst>
                  </a:defRPr>
                </a:pPr>
                <a:r>
                  <a:rPr sz="2300"/>
                  <a:t>Co-regent</a:t>
                </a:r>
              </a:p>
            </p:txBody>
          </p:sp>
          <p:sp>
            <p:nvSpPr>
              <p:cNvPr id="260" name="Rectangle"/>
              <p:cNvSpPr/>
              <p:nvPr/>
            </p:nvSpPr>
            <p:spPr>
              <a:xfrm>
                <a:off x="238025" y="2184400"/>
                <a:ext cx="4914901" cy="1003300"/>
              </a:xfrm>
              <a:prstGeom prst="rect">
                <a:avLst/>
              </a:prstGeom>
              <a:solidFill>
                <a:srgbClr val="FF7E79"/>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61" name="Rectangle"/>
              <p:cNvSpPr/>
              <p:nvPr/>
            </p:nvSpPr>
            <p:spPr>
              <a:xfrm>
                <a:off x="238025" y="2171700"/>
                <a:ext cx="3759201" cy="6223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62" name="Rectangle"/>
              <p:cNvSpPr/>
              <p:nvPr/>
            </p:nvSpPr>
            <p:spPr>
              <a:xfrm>
                <a:off x="5152925" y="2184400"/>
                <a:ext cx="1143001" cy="1003300"/>
              </a:xfrm>
              <a:prstGeom prst="rect">
                <a:avLst/>
              </a:prstGeom>
              <a:solidFill>
                <a:srgbClr val="424242"/>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63" name="750"/>
              <p:cNvSpPr/>
              <p:nvPr/>
            </p:nvSpPr>
            <p:spPr>
              <a:xfrm>
                <a:off x="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750</a:t>
                </a:r>
              </a:p>
            </p:txBody>
          </p:sp>
          <p:sp>
            <p:nvSpPr>
              <p:cNvPr id="264" name="739"/>
              <p:cNvSpPr/>
              <p:nvPr/>
            </p:nvSpPr>
            <p:spPr>
              <a:xfrm>
                <a:off x="37084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739</a:t>
                </a:r>
              </a:p>
            </p:txBody>
          </p:sp>
          <p:sp>
            <p:nvSpPr>
              <p:cNvPr id="265" name="735"/>
              <p:cNvSpPr/>
              <p:nvPr/>
            </p:nvSpPr>
            <p:spPr>
              <a:xfrm>
                <a:off x="492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735</a:t>
                </a:r>
              </a:p>
            </p:txBody>
          </p:sp>
          <p:sp>
            <p:nvSpPr>
              <p:cNvPr id="266" name="732"/>
              <p:cNvSpPr/>
              <p:nvPr/>
            </p:nvSpPr>
            <p:spPr>
              <a:xfrm>
                <a:off x="60833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732</a:t>
                </a:r>
              </a:p>
            </p:txBody>
          </p:sp>
          <p:sp>
            <p:nvSpPr>
              <p:cNvPr id="267" name="728"/>
              <p:cNvSpPr/>
              <p:nvPr/>
            </p:nvSpPr>
            <p:spPr>
              <a:xfrm>
                <a:off x="746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728</a:t>
                </a:r>
              </a:p>
            </p:txBody>
          </p:sp>
          <p:sp>
            <p:nvSpPr>
              <p:cNvPr id="268" name="722"/>
              <p:cNvSpPr/>
              <p:nvPr/>
            </p:nvSpPr>
            <p:spPr>
              <a:xfrm>
                <a:off x="93599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722</a:t>
                </a:r>
              </a:p>
            </p:txBody>
          </p:sp>
          <p:sp>
            <p:nvSpPr>
              <p:cNvPr id="269" name="743"/>
              <p:cNvSpPr/>
              <p:nvPr/>
            </p:nvSpPr>
            <p:spPr>
              <a:xfrm>
                <a:off x="2311400" y="35687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743</a:t>
                </a:r>
              </a:p>
            </p:txBody>
          </p:sp>
          <p:sp>
            <p:nvSpPr>
              <p:cNvPr id="270" name="Pekahiah"/>
              <p:cNvSpPr/>
              <p:nvPr/>
            </p:nvSpPr>
            <p:spPr>
              <a:xfrm>
                <a:off x="1901725" y="0"/>
                <a:ext cx="116840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Pekahiah</a:t>
                </a:r>
              </a:p>
            </p:txBody>
          </p:sp>
          <p:sp>
            <p:nvSpPr>
              <p:cNvPr id="271" name="Line"/>
              <p:cNvSpPr/>
              <p:nvPr/>
            </p:nvSpPr>
            <p:spPr>
              <a:xfrm>
                <a:off x="3120925" y="355600"/>
                <a:ext cx="317501" cy="25400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272" name="742"/>
              <p:cNvSpPr/>
              <p:nvPr/>
            </p:nvSpPr>
            <p:spPr>
              <a:xfrm>
                <a:off x="2952750" y="120015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742</a:t>
                </a:r>
              </a:p>
            </p:txBody>
          </p:sp>
          <p:sp>
            <p:nvSpPr>
              <p:cNvPr id="273" name="740"/>
              <p:cNvSpPr/>
              <p:nvPr/>
            </p:nvSpPr>
            <p:spPr>
              <a:xfrm>
                <a:off x="3562350" y="120650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740</a:t>
                </a:r>
              </a:p>
            </p:txBody>
          </p:sp>
          <p:sp>
            <p:nvSpPr>
              <p:cNvPr id="274" name="Uzziah’s Last Days"/>
              <p:cNvSpPr/>
              <p:nvPr/>
            </p:nvSpPr>
            <p:spPr>
              <a:xfrm>
                <a:off x="492025" y="2222500"/>
                <a:ext cx="3251201"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FFFF"/>
                    </a:solidFill>
                  </a:defRPr>
                </a:lvl1pPr>
              </a:lstStyle>
              <a:p>
                <a:pPr/>
                <a:r>
                  <a:t>Uzziah’s Last Days</a:t>
                </a:r>
              </a:p>
            </p:txBody>
          </p:sp>
          <p:sp>
            <p:nvSpPr>
              <p:cNvPr id="275" name="Jotham"/>
              <p:cNvSpPr/>
              <p:nvPr/>
            </p:nvSpPr>
            <p:spPr>
              <a:xfrm>
                <a:off x="3247925" y="2463800"/>
                <a:ext cx="2641601"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600"/>
                </a:lvl1pPr>
              </a:lstStyle>
              <a:p>
                <a:pPr/>
                <a:r>
                  <a:t>Jotham</a:t>
                </a:r>
              </a:p>
            </p:txBody>
          </p:sp>
          <p:sp>
            <p:nvSpPr>
              <p:cNvPr id="276" name="Ahaz"/>
              <p:cNvSpPr/>
              <p:nvPr/>
            </p:nvSpPr>
            <p:spPr>
              <a:xfrm>
                <a:off x="6525617" y="2425700"/>
                <a:ext cx="906066"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Ahaz</a:t>
                </a:r>
              </a:p>
            </p:txBody>
          </p:sp>
          <p:sp>
            <p:nvSpPr>
              <p:cNvPr id="277" name="Ahaz Co-regent"/>
              <p:cNvSpPr/>
              <p:nvPr/>
            </p:nvSpPr>
            <p:spPr>
              <a:xfrm>
                <a:off x="3535883" y="3124200"/>
                <a:ext cx="2059534"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solidFill>
                      <a:srgbClr val="FFFFFF"/>
                    </a:solidFill>
                  </a:defRPr>
                </a:lvl1pPr>
              </a:lstStyle>
              <a:p>
                <a:pPr/>
                <a:r>
                  <a:t>Ahaz Co-regent</a:t>
                </a:r>
              </a:p>
            </p:txBody>
          </p:sp>
        </p:grpSp>
        <p:sp>
          <p:nvSpPr>
            <p:cNvPr id="279" name="Divided Monarchy: Homage Phase…"/>
            <p:cNvSpPr/>
            <p:nvPr/>
          </p:nvSpPr>
          <p:spPr>
            <a:xfrm>
              <a:off x="1749325" y="0"/>
              <a:ext cx="6451601"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r>
                <a:t>Divided Monarchy: Homage Phase</a:t>
              </a:r>
            </a:p>
            <a:p>
              <a:pPr/>
              <a:r>
                <a:t>(Sisters Parting)</a:t>
              </a:r>
            </a:p>
            <a:p>
              <a:pPr/>
              <a:r>
                <a:t>750-722 B.C.</a:t>
              </a:r>
            </a:p>
          </p:txBody>
        </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1.  The reign of Jotham 15:32-38"/>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1.	 The reign of Jotham</a:t>
            </a:r>
            <a:r>
              <a:rPr>
                <a:solidFill>
                  <a:srgbClr val="FF2600"/>
                </a:solidFill>
              </a:rPr>
              <a:t> 15:32-38</a:t>
            </a:r>
          </a:p>
        </p:txBody>
      </p:sp>
      <p:sp>
        <p:nvSpPr>
          <p:cNvPr id="283" name="32 ¶ In the second year of Pekah the son of Remaliah king of Israel, Jotham the son of Uzziah king of Judah became king.…"/>
          <p:cNvSpPr/>
          <p:nvPr/>
        </p:nvSpPr>
        <p:spPr>
          <a:xfrm>
            <a:off x="317500" y="1155700"/>
            <a:ext cx="96139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 In the second year of Pekah the son of Remaliah king of Israel, Jotham the son of Uzziah king of Judah became king.</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He was twenty-five years old when he became king, and he reigned sixteen years in Jerusalem; and his mother’s name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Jerusha the daughter of Zadok.</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34  And he did what was right in the sight of the LORD; he did according to all that his father Uzziah had done.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35  Only the high places were not taken away; the people still sacrificed and burned incense on the high places. He built the upper gate of the house of the LORD.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Jotham’s building 2 C 27:3, 4"/>
          <p:cNvSpPr txBox="1"/>
          <p:nvPr>
            <p:ph type="title"/>
          </p:nvPr>
        </p:nvSpPr>
        <p:spPr>
          <a:xfrm>
            <a:off x="990600" y="-127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Jotham’s building</a:t>
            </a:r>
            <a:r>
              <a:rPr>
                <a:solidFill>
                  <a:srgbClr val="FF2600"/>
                </a:solidFill>
              </a:rPr>
              <a:t> 2 C 27:3, 4</a:t>
            </a:r>
          </a:p>
        </p:txBody>
      </p:sp>
      <p:sp>
        <p:nvSpPr>
          <p:cNvPr id="286" name="3    He built the upper gate of the house of the LORD, and he built extensively the wall of Ophel.…"/>
          <p:cNvSpPr/>
          <p:nvPr/>
        </p:nvSpPr>
        <p:spPr>
          <a:xfrm>
            <a:off x="273050" y="800100"/>
            <a:ext cx="9613900" cy="186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He built the upper gate of the house of the LORD, and he built extensively the wall of Ophel.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Moreover, he built cities in the hill country of Judah, and he built fortresses and towers on the wooded </a:t>
            </a:r>
            <a:r>
              <a:rPr i="1" sz="2400">
                <a:uFill>
                  <a:solidFill>
                    <a:srgbClr val="000000"/>
                  </a:solidFill>
                </a:uFill>
                <a:latin typeface="Times"/>
                <a:ea typeface="Times"/>
                <a:cs typeface="Times"/>
                <a:sym typeface="Times"/>
              </a:rPr>
              <a:t>hills.</a:t>
            </a:r>
          </a:p>
        </p:txBody>
      </p:sp>
      <p:pic>
        <p:nvPicPr>
          <p:cNvPr id="287" name="Image" descr="Image"/>
          <p:cNvPicPr>
            <a:picLocks noChangeAspect="1"/>
          </p:cNvPicPr>
          <p:nvPr/>
        </p:nvPicPr>
        <p:blipFill>
          <a:blip r:embed="rId2">
            <a:extLst/>
          </a:blip>
          <a:stretch>
            <a:fillRect/>
          </a:stretch>
        </p:blipFill>
        <p:spPr>
          <a:xfrm>
            <a:off x="4122589" y="3047156"/>
            <a:ext cx="5775622" cy="43977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ubjugation of the Ammonites 2 C 27:5, 6"/>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Subjugation of the Ammonites</a:t>
            </a:r>
            <a:r>
              <a:rPr>
                <a:solidFill>
                  <a:srgbClr val="FF2600"/>
                </a:solidFill>
              </a:rPr>
              <a:t> 2 C 27:5, 6</a:t>
            </a:r>
          </a:p>
        </p:txBody>
      </p:sp>
      <p:sp>
        <p:nvSpPr>
          <p:cNvPr id="290" name="5    He fought also with the king of the Ammonites and prevailed over them so that the Ammonites gave him during that year one hundred talents of silver, ten thousand kors of wheat and ten thousand of barley. The Ammonites also paid him this amount in the second and in the third year.…"/>
          <p:cNvSpPr/>
          <p:nvPr/>
        </p:nvSpPr>
        <p:spPr>
          <a:xfrm>
            <a:off x="317500" y="1155700"/>
            <a:ext cx="4883498" cy="481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He fought also with the king of the Ammonites and prevailed over them so that the Ammonites gave him during that year one hundred talents of silver, ten thousand kors of wheat and ten thousand of barley. The Ammonites also paid him this </a:t>
            </a:r>
            <a:r>
              <a:rPr i="1" sz="2400">
                <a:uFill>
                  <a:solidFill>
                    <a:srgbClr val="000000"/>
                  </a:solidFill>
                </a:uFill>
                <a:latin typeface="Times"/>
                <a:ea typeface="Times"/>
                <a:cs typeface="Times"/>
                <a:sym typeface="Times"/>
              </a:rPr>
              <a:t>amount</a:t>
            </a:r>
            <a:r>
              <a:rPr sz="2400">
                <a:uFill>
                  <a:solidFill>
                    <a:srgbClr val="000000"/>
                  </a:solidFill>
                </a:uFill>
                <a:latin typeface="Times"/>
                <a:ea typeface="Times"/>
                <a:cs typeface="Times"/>
                <a:sym typeface="Times"/>
              </a:rPr>
              <a:t> in the second and in the third year.</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So Jotham became mighty because he ordered his ways before the LORD his God.</a:t>
            </a:r>
          </a:p>
        </p:txBody>
      </p:sp>
      <p:pic>
        <p:nvPicPr>
          <p:cNvPr id="291" name="Image" descr="Image"/>
          <p:cNvPicPr>
            <a:picLocks noChangeAspect="1"/>
          </p:cNvPicPr>
          <p:nvPr/>
        </p:nvPicPr>
        <p:blipFill>
          <a:blip r:embed="rId2">
            <a:extLst/>
          </a:blip>
          <a:stretch>
            <a:fillRect/>
          </a:stretch>
        </p:blipFill>
        <p:spPr>
          <a:xfrm>
            <a:off x="5356703" y="1363761"/>
            <a:ext cx="4635915" cy="55260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1.  The reign of Jotham 15:32-38"/>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1.	 The reign of Jotham</a:t>
            </a:r>
            <a:r>
              <a:rPr>
                <a:solidFill>
                  <a:srgbClr val="FF2600"/>
                </a:solidFill>
              </a:rPr>
              <a:t> 15:32-38</a:t>
            </a:r>
          </a:p>
        </p:txBody>
      </p:sp>
      <p:sp>
        <p:nvSpPr>
          <p:cNvPr id="294" name="36  Now the rest of the acts of Jotham and all that he did, are they not written in the Book of the Chronicles of the Kings of Judah?…"/>
          <p:cNvSpPr/>
          <p:nvPr/>
        </p:nvSpPr>
        <p:spPr>
          <a:xfrm>
            <a:off x="317500" y="1155700"/>
            <a:ext cx="4853534" cy="549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36  Now the rest of the acts of Jotham and all that he did, are they not written in the Book of the Chronicles of the Kings of Judah?</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37  In those days the LORD began to send Rezin king of Aram and Pekah the son of Remaliah against Judah.</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38  And Jotham slept with his fathers, and he was buried with his fathers in the city of David his father; and Ahaz his son became king in his place.</a:t>
            </a:r>
          </a:p>
        </p:txBody>
      </p:sp>
      <p:pic>
        <p:nvPicPr>
          <p:cNvPr id="295" name="Image" descr="Image"/>
          <p:cNvPicPr>
            <a:picLocks noChangeAspect="1"/>
          </p:cNvPicPr>
          <p:nvPr/>
        </p:nvPicPr>
        <p:blipFill>
          <a:blip r:embed="rId2">
            <a:extLst/>
          </a:blip>
          <a:stretch>
            <a:fillRect/>
          </a:stretch>
        </p:blipFill>
        <p:spPr>
          <a:xfrm>
            <a:off x="5184477" y="1282700"/>
            <a:ext cx="5410201" cy="4432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2. The Reign of Ahaz 16:1-20"/>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pPr>
            <a:r>
              <a:rPr>
                <a:solidFill>
                  <a:srgbClr val="011A9A"/>
                </a:solidFill>
              </a:rPr>
              <a:t>2.	The Reign of Ahaz </a:t>
            </a:r>
            <a:r>
              <a:rPr>
                <a:solidFill>
                  <a:srgbClr val="FF2600"/>
                </a:solidFill>
              </a:rPr>
              <a:t>16:1-20</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6" name="Group"/>
          <p:cNvGrpSpPr/>
          <p:nvPr/>
        </p:nvGrpSpPr>
        <p:grpSpPr>
          <a:xfrm>
            <a:off x="104874" y="203200"/>
            <a:ext cx="9906001" cy="5905500"/>
            <a:chOff x="0" y="0"/>
            <a:chExt cx="9906000" cy="5905500"/>
          </a:xfrm>
        </p:grpSpPr>
        <p:grpSp>
          <p:nvGrpSpPr>
            <p:cNvPr id="324" name="Group"/>
            <p:cNvGrpSpPr/>
            <p:nvPr/>
          </p:nvGrpSpPr>
          <p:grpSpPr>
            <a:xfrm>
              <a:off x="0" y="1905000"/>
              <a:ext cx="9906000" cy="4000500"/>
              <a:chOff x="0" y="0"/>
              <a:chExt cx="9906000" cy="4000500"/>
            </a:xfrm>
          </p:grpSpPr>
          <p:sp>
            <p:nvSpPr>
              <p:cNvPr id="299" name="Rectangle"/>
              <p:cNvSpPr/>
              <p:nvPr/>
            </p:nvSpPr>
            <p:spPr>
              <a:xfrm>
                <a:off x="225325" y="596900"/>
                <a:ext cx="6121401" cy="1016000"/>
              </a:xfrm>
              <a:prstGeom prst="rect">
                <a:avLst/>
              </a:prstGeom>
              <a:solidFill>
                <a:srgbClr val="011993"/>
              </a:solidFill>
              <a:ln w="25400" cap="flat">
                <a:solidFill>
                  <a:srgbClr val="000000"/>
                </a:solidFill>
                <a:prstDash val="solid"/>
                <a:miter lim="400000"/>
              </a:ln>
              <a:effectLst/>
            </p:spPr>
            <p:txBody>
              <a:bodyPr wrap="square" lIns="38100" tIns="38100" rIns="38100" bIns="38100" numCol="1" anchor="ctr">
                <a:noAutofit/>
              </a:bodyPr>
              <a:lstStyle/>
              <a:p>
                <a:pPr algn="r">
                  <a:defRPr sz="3000">
                    <a:solidFill>
                      <a:srgbClr val="FFFFFF"/>
                    </a:solidFill>
                    <a:effectLst>
                      <a:outerShdw sx="100000" sy="100000" kx="0" ky="0" algn="b" rotWithShape="0" blurRad="38100" dist="12700" dir="5400000">
                        <a:srgbClr val="000000">
                          <a:alpha val="50000"/>
                        </a:srgbClr>
                      </a:outerShdw>
                    </a:effectLst>
                  </a:defRPr>
                </a:pPr>
              </a:p>
            </p:txBody>
          </p:sp>
          <p:sp>
            <p:nvSpPr>
              <p:cNvPr id="300" name="Menahem"/>
              <p:cNvSpPr/>
              <p:nvPr/>
            </p:nvSpPr>
            <p:spPr>
              <a:xfrm>
                <a:off x="225325" y="596900"/>
                <a:ext cx="3568701" cy="6477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Menahem</a:t>
                </a:r>
              </a:p>
            </p:txBody>
          </p:sp>
          <p:sp>
            <p:nvSpPr>
              <p:cNvPr id="301" name="Pekah"/>
              <p:cNvSpPr/>
              <p:nvPr/>
            </p:nvSpPr>
            <p:spPr>
              <a:xfrm>
                <a:off x="4639096" y="831850"/>
                <a:ext cx="1732708"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3200">
                    <a:solidFill>
                      <a:srgbClr val="000000"/>
                    </a:solidFill>
                    <a:effectLst/>
                  </a:defRPr>
                </a:pPr>
                <a:r>
                  <a:rPr sz="3000">
                    <a:solidFill>
                      <a:srgbClr val="FFFFFF"/>
                    </a:solidFill>
                    <a:effectLst>
                      <a:outerShdw sx="100000" sy="100000" kx="0" ky="0" algn="b" rotWithShape="0" blurRad="38100" dist="12700" dir="5400000">
                        <a:srgbClr val="000000">
                          <a:alpha val="50000"/>
                        </a:srgbClr>
                      </a:outerShdw>
                    </a:effectLst>
                  </a:rPr>
                  <a:t>Pekah       </a:t>
                </a:r>
              </a:p>
            </p:txBody>
          </p:sp>
          <p:sp>
            <p:nvSpPr>
              <p:cNvPr id="302" name="Rectangle"/>
              <p:cNvSpPr/>
              <p:nvPr/>
            </p:nvSpPr>
            <p:spPr>
              <a:xfrm>
                <a:off x="3184425" y="596900"/>
                <a:ext cx="622301" cy="647700"/>
              </a:xfrm>
              <a:prstGeom prst="rect">
                <a:avLst/>
              </a:prstGeom>
              <a:solidFill>
                <a:srgbClr val="7A81FF"/>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03" name="Hoshea"/>
              <p:cNvSpPr/>
              <p:nvPr/>
            </p:nvSpPr>
            <p:spPr>
              <a:xfrm>
                <a:off x="6346725" y="596900"/>
                <a:ext cx="3390901" cy="10160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Hoshea</a:t>
                </a:r>
              </a:p>
            </p:txBody>
          </p:sp>
          <p:sp>
            <p:nvSpPr>
              <p:cNvPr id="304" name="Rectangle"/>
              <p:cNvSpPr/>
              <p:nvPr/>
            </p:nvSpPr>
            <p:spPr>
              <a:xfrm>
                <a:off x="2587525" y="2171700"/>
                <a:ext cx="7137401" cy="13716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05" name="Hezekiah’s…"/>
              <p:cNvSpPr/>
              <p:nvPr/>
            </p:nvSpPr>
            <p:spPr>
              <a:xfrm>
                <a:off x="7731025" y="2755900"/>
                <a:ext cx="1993901" cy="7874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400">
                    <a:solidFill>
                      <a:srgbClr val="FFFFFF"/>
                    </a:solidFill>
                    <a:effectLst>
                      <a:outerShdw sx="100000" sy="100000" kx="0" ky="0" algn="b" rotWithShape="0" blurRad="38100" dist="12700" dir="5400000">
                        <a:srgbClr val="000000">
                          <a:alpha val="50000"/>
                        </a:srgbClr>
                      </a:outerShdw>
                    </a:effectLst>
                  </a:defRPr>
                </a:pPr>
                <a:r>
                  <a:rPr sz="2300"/>
                  <a:t>Hezekiah’s</a:t>
                </a:r>
                <a:endParaRPr sz="2300"/>
              </a:p>
              <a:p>
                <a:pPr>
                  <a:defRPr sz="2400">
                    <a:solidFill>
                      <a:srgbClr val="FFFFFF"/>
                    </a:solidFill>
                    <a:effectLst>
                      <a:outerShdw sx="100000" sy="100000" kx="0" ky="0" algn="b" rotWithShape="0" blurRad="38100" dist="12700" dir="5400000">
                        <a:srgbClr val="000000">
                          <a:alpha val="50000"/>
                        </a:srgbClr>
                      </a:outerShdw>
                    </a:effectLst>
                  </a:defRPr>
                </a:pPr>
                <a:r>
                  <a:rPr sz="2300"/>
                  <a:t>Co-regent</a:t>
                </a:r>
              </a:p>
            </p:txBody>
          </p:sp>
          <p:sp>
            <p:nvSpPr>
              <p:cNvPr id="306" name="Rectangle"/>
              <p:cNvSpPr/>
              <p:nvPr/>
            </p:nvSpPr>
            <p:spPr>
              <a:xfrm>
                <a:off x="238025" y="2184400"/>
                <a:ext cx="4914901" cy="1003300"/>
              </a:xfrm>
              <a:prstGeom prst="rect">
                <a:avLst/>
              </a:prstGeom>
              <a:solidFill>
                <a:srgbClr val="FF7E79"/>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07" name="Rectangle"/>
              <p:cNvSpPr/>
              <p:nvPr/>
            </p:nvSpPr>
            <p:spPr>
              <a:xfrm>
                <a:off x="238025" y="2171700"/>
                <a:ext cx="3759201" cy="6223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08" name="Rectangle"/>
              <p:cNvSpPr/>
              <p:nvPr/>
            </p:nvSpPr>
            <p:spPr>
              <a:xfrm>
                <a:off x="5152925" y="2184400"/>
                <a:ext cx="1143001" cy="1003300"/>
              </a:xfrm>
              <a:prstGeom prst="rect">
                <a:avLst/>
              </a:prstGeom>
              <a:solidFill>
                <a:srgbClr val="424242"/>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09" name="750"/>
              <p:cNvSpPr/>
              <p:nvPr/>
            </p:nvSpPr>
            <p:spPr>
              <a:xfrm>
                <a:off x="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750</a:t>
                </a:r>
              </a:p>
            </p:txBody>
          </p:sp>
          <p:sp>
            <p:nvSpPr>
              <p:cNvPr id="310" name="739"/>
              <p:cNvSpPr/>
              <p:nvPr/>
            </p:nvSpPr>
            <p:spPr>
              <a:xfrm>
                <a:off x="37084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739</a:t>
                </a:r>
              </a:p>
            </p:txBody>
          </p:sp>
          <p:sp>
            <p:nvSpPr>
              <p:cNvPr id="311" name="735"/>
              <p:cNvSpPr/>
              <p:nvPr/>
            </p:nvSpPr>
            <p:spPr>
              <a:xfrm>
                <a:off x="492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735</a:t>
                </a:r>
              </a:p>
            </p:txBody>
          </p:sp>
          <p:sp>
            <p:nvSpPr>
              <p:cNvPr id="312" name="732"/>
              <p:cNvSpPr/>
              <p:nvPr/>
            </p:nvSpPr>
            <p:spPr>
              <a:xfrm>
                <a:off x="60833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732</a:t>
                </a:r>
              </a:p>
            </p:txBody>
          </p:sp>
          <p:sp>
            <p:nvSpPr>
              <p:cNvPr id="313" name="728"/>
              <p:cNvSpPr/>
              <p:nvPr/>
            </p:nvSpPr>
            <p:spPr>
              <a:xfrm>
                <a:off x="746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728</a:t>
                </a:r>
              </a:p>
            </p:txBody>
          </p:sp>
          <p:sp>
            <p:nvSpPr>
              <p:cNvPr id="314" name="722"/>
              <p:cNvSpPr/>
              <p:nvPr/>
            </p:nvSpPr>
            <p:spPr>
              <a:xfrm>
                <a:off x="93599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722</a:t>
                </a:r>
              </a:p>
            </p:txBody>
          </p:sp>
          <p:sp>
            <p:nvSpPr>
              <p:cNvPr id="315" name="743"/>
              <p:cNvSpPr/>
              <p:nvPr/>
            </p:nvSpPr>
            <p:spPr>
              <a:xfrm>
                <a:off x="2311400" y="35687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743</a:t>
                </a:r>
              </a:p>
            </p:txBody>
          </p:sp>
          <p:sp>
            <p:nvSpPr>
              <p:cNvPr id="316" name="Pekahiah"/>
              <p:cNvSpPr/>
              <p:nvPr/>
            </p:nvSpPr>
            <p:spPr>
              <a:xfrm>
                <a:off x="1901725" y="0"/>
                <a:ext cx="116840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Pekahiah</a:t>
                </a:r>
              </a:p>
            </p:txBody>
          </p:sp>
          <p:sp>
            <p:nvSpPr>
              <p:cNvPr id="317" name="Line"/>
              <p:cNvSpPr/>
              <p:nvPr/>
            </p:nvSpPr>
            <p:spPr>
              <a:xfrm>
                <a:off x="3120925" y="355600"/>
                <a:ext cx="317501" cy="25400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318" name="742"/>
              <p:cNvSpPr/>
              <p:nvPr/>
            </p:nvSpPr>
            <p:spPr>
              <a:xfrm>
                <a:off x="2952750" y="120015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742</a:t>
                </a:r>
              </a:p>
            </p:txBody>
          </p:sp>
          <p:sp>
            <p:nvSpPr>
              <p:cNvPr id="319" name="740"/>
              <p:cNvSpPr/>
              <p:nvPr/>
            </p:nvSpPr>
            <p:spPr>
              <a:xfrm>
                <a:off x="3562350" y="120650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740</a:t>
                </a:r>
              </a:p>
            </p:txBody>
          </p:sp>
          <p:sp>
            <p:nvSpPr>
              <p:cNvPr id="320" name="Uzziah’s Last Days"/>
              <p:cNvSpPr/>
              <p:nvPr/>
            </p:nvSpPr>
            <p:spPr>
              <a:xfrm>
                <a:off x="492025" y="2222500"/>
                <a:ext cx="3251201"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FFFF"/>
                    </a:solidFill>
                  </a:defRPr>
                </a:lvl1pPr>
              </a:lstStyle>
              <a:p>
                <a:pPr/>
                <a:r>
                  <a:t>Uzziah’s Last Days</a:t>
                </a:r>
              </a:p>
            </p:txBody>
          </p:sp>
          <p:sp>
            <p:nvSpPr>
              <p:cNvPr id="321" name="Jotham"/>
              <p:cNvSpPr/>
              <p:nvPr/>
            </p:nvSpPr>
            <p:spPr>
              <a:xfrm>
                <a:off x="3247925" y="2463800"/>
                <a:ext cx="2641601"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600"/>
                </a:lvl1pPr>
              </a:lstStyle>
              <a:p>
                <a:pPr/>
                <a:r>
                  <a:t>Jotham</a:t>
                </a:r>
              </a:p>
            </p:txBody>
          </p:sp>
          <p:sp>
            <p:nvSpPr>
              <p:cNvPr id="322" name="Ahaz"/>
              <p:cNvSpPr/>
              <p:nvPr/>
            </p:nvSpPr>
            <p:spPr>
              <a:xfrm>
                <a:off x="6525617" y="2425700"/>
                <a:ext cx="906066"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Ahaz</a:t>
                </a:r>
              </a:p>
            </p:txBody>
          </p:sp>
          <p:sp>
            <p:nvSpPr>
              <p:cNvPr id="323" name="Ahaz Co-regent"/>
              <p:cNvSpPr/>
              <p:nvPr/>
            </p:nvSpPr>
            <p:spPr>
              <a:xfrm>
                <a:off x="3535883" y="3124200"/>
                <a:ext cx="2059534"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solidFill>
                      <a:srgbClr val="FFFFFF"/>
                    </a:solidFill>
                  </a:defRPr>
                </a:lvl1pPr>
              </a:lstStyle>
              <a:p>
                <a:pPr/>
                <a:r>
                  <a:t>Ahaz Co-regent</a:t>
                </a:r>
              </a:p>
            </p:txBody>
          </p:sp>
        </p:grpSp>
        <p:sp>
          <p:nvSpPr>
            <p:cNvPr id="325" name="Divided Monarchy: Homage Phase…"/>
            <p:cNvSpPr/>
            <p:nvPr/>
          </p:nvSpPr>
          <p:spPr>
            <a:xfrm>
              <a:off x="1749325" y="0"/>
              <a:ext cx="6451601"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r>
                <a:t>Divided Monarchy: Homage Phase</a:t>
              </a:r>
            </a:p>
            <a:p>
              <a:pPr/>
              <a:r>
                <a:t>(Sisters Parting)</a:t>
              </a:r>
            </a:p>
            <a:p>
              <a:pPr/>
              <a:r>
                <a:t>750-722 B.C.</a:t>
              </a:r>
            </a:p>
          </p:txBody>
        </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a.  Introduction to the reign of Ahaz 16:1-4"/>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a.	 Introduction to the reign of Ahaz</a:t>
            </a:r>
            <a:r>
              <a:rPr>
                <a:solidFill>
                  <a:srgbClr val="FF2600"/>
                </a:solidFill>
              </a:rPr>
              <a:t> 16:1-4</a:t>
            </a:r>
          </a:p>
        </p:txBody>
      </p:sp>
      <p:sp>
        <p:nvSpPr>
          <p:cNvPr id="329" name="1    In the seventeenth year of Pekah the son of Remaliah, Ahaz the son of Jotham, king of Judah, became king.…"/>
          <p:cNvSpPr/>
          <p:nvPr/>
        </p:nvSpPr>
        <p:spPr>
          <a:xfrm>
            <a:off x="317500" y="1155700"/>
            <a:ext cx="7017892" cy="581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In the seventeenth year of Pekah the son of Remaliah, Ahaz the son of Jotham, king of Judah, became king.</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Ahaz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twenty years old when he became king, and he reigned sixteen years in Jerusalem; and he did not do what was right in the sight of the LORD his God, as his father David </a:t>
            </a:r>
            <a:r>
              <a:rPr i="1" sz="2400">
                <a:uFill>
                  <a:solidFill>
                    <a:srgbClr val="000000"/>
                  </a:solidFill>
                </a:uFill>
                <a:latin typeface="Times"/>
                <a:ea typeface="Times"/>
                <a:cs typeface="Times"/>
                <a:sym typeface="Times"/>
              </a:rPr>
              <a:t>had done.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But he walked in the way of the kings of Israel, and even made his son pass through the fire, according to the abominations of the nations whom the LORD had driven out from before the sons of Israel.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And he sacrificed and burned incense on the high places and on the hills and under every green tree.</a:t>
            </a:r>
          </a:p>
        </p:txBody>
      </p:sp>
      <p:pic>
        <p:nvPicPr>
          <p:cNvPr id="330" name="Image" descr="Image"/>
          <p:cNvPicPr>
            <a:picLocks noChangeAspect="1"/>
          </p:cNvPicPr>
          <p:nvPr/>
        </p:nvPicPr>
        <p:blipFill>
          <a:blip r:embed="rId2">
            <a:extLst/>
          </a:blip>
          <a:stretch>
            <a:fillRect/>
          </a:stretch>
        </p:blipFill>
        <p:spPr>
          <a:xfrm>
            <a:off x="7264052" y="1260210"/>
            <a:ext cx="2665017" cy="2220847"/>
          </a:xfrm>
          <a:prstGeom prst="rect">
            <a:avLst/>
          </a:prstGeom>
          <a:ln w="12700">
            <a:miter lim="400000"/>
          </a:ln>
        </p:spPr>
      </p:pic>
      <p:sp>
        <p:nvSpPr>
          <p:cNvPr id="331" name="The inscription reads, “Belonging to Ahaz (son of) Jehotam, King of Judah.” Dated to the 8th century BCE, this is the first seal impression of a Hebrew king ever found."/>
          <p:cNvSpPr txBox="1"/>
          <p:nvPr/>
        </p:nvSpPr>
        <p:spPr>
          <a:xfrm>
            <a:off x="7260598" y="3486149"/>
            <a:ext cx="2671925" cy="92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100">
                <a:solidFill>
                  <a:srgbClr val="333333"/>
                </a:solidFill>
                <a:latin typeface="Verdana"/>
                <a:ea typeface="Verdana"/>
                <a:cs typeface="Verdana"/>
                <a:sym typeface="Verdana"/>
              </a:defRPr>
            </a:lvl1pPr>
          </a:lstStyle>
          <a:p>
            <a:pPr/>
            <a:r>
              <a:t>The inscription reads, “Belonging to Ahaz (son of) Jehotam, King of Judah.” Dated to the 8th century BCE, this is the first seal impression of a Hebrew king ever found.</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ins of Ahaz 2 C 27:3, 4"/>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Sins of Ahaz</a:t>
            </a:r>
            <a:r>
              <a:rPr>
                <a:solidFill>
                  <a:srgbClr val="FF2600"/>
                </a:solidFill>
              </a:rPr>
              <a:t> 2 C 27:3, 4</a:t>
            </a:r>
          </a:p>
        </p:txBody>
      </p:sp>
      <p:sp>
        <p:nvSpPr>
          <p:cNvPr id="334" name="2    But he walked in the ways of the kings of Israel; he also made molten images for the Baals.…"/>
          <p:cNvSpPr/>
          <p:nvPr/>
        </p:nvSpPr>
        <p:spPr>
          <a:xfrm>
            <a:off x="317500" y="1155700"/>
            <a:ext cx="9613900" cy="328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But he walked in the ways of the kings of Israel; he also made molten images for the Baals.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Moreover, he burned incense in the valley of Ben-hinnom, and burned his sons in fire, according to the abominations of the nations whom the LORD had driven out before the sons of Israel.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And he sacrificed and burned incense on the high places, on the hills, and under every green tree.</a:t>
            </a:r>
          </a:p>
        </p:txBody>
      </p:sp>
      <p:pic>
        <p:nvPicPr>
          <p:cNvPr id="335" name="Image" descr="Image"/>
          <p:cNvPicPr>
            <a:picLocks noChangeAspect="1"/>
          </p:cNvPicPr>
          <p:nvPr/>
        </p:nvPicPr>
        <p:blipFill>
          <a:blip r:embed="rId2">
            <a:extLst/>
          </a:blip>
          <a:stretch>
            <a:fillRect/>
          </a:stretch>
        </p:blipFill>
        <p:spPr>
          <a:xfrm>
            <a:off x="623540" y="4658866"/>
            <a:ext cx="3289301" cy="2463801"/>
          </a:xfrm>
          <a:prstGeom prst="rect">
            <a:avLst/>
          </a:prstGeom>
          <a:ln w="12700">
            <a:miter lim="400000"/>
          </a:ln>
        </p:spPr>
      </p:pic>
      <p:pic>
        <p:nvPicPr>
          <p:cNvPr id="336" name="Image" descr="Image"/>
          <p:cNvPicPr>
            <a:picLocks noChangeAspect="1"/>
          </p:cNvPicPr>
          <p:nvPr/>
        </p:nvPicPr>
        <p:blipFill>
          <a:blip r:embed="rId3">
            <a:extLst/>
          </a:blip>
          <a:stretch>
            <a:fillRect/>
          </a:stretch>
        </p:blipFill>
        <p:spPr>
          <a:xfrm>
            <a:off x="4126507" y="4354066"/>
            <a:ext cx="2641601" cy="3073401"/>
          </a:xfrm>
          <a:prstGeom prst="rect">
            <a:avLst/>
          </a:prstGeom>
          <a:ln w="12700">
            <a:miter lim="400000"/>
          </a:ln>
        </p:spPr>
      </p:pic>
      <p:pic>
        <p:nvPicPr>
          <p:cNvPr id="337" name="Image" descr="Image"/>
          <p:cNvPicPr>
            <a:picLocks noChangeAspect="1"/>
          </p:cNvPicPr>
          <p:nvPr/>
        </p:nvPicPr>
        <p:blipFill>
          <a:blip r:embed="rId4">
            <a:extLst/>
          </a:blip>
          <a:stretch>
            <a:fillRect/>
          </a:stretch>
        </p:blipFill>
        <p:spPr>
          <a:xfrm>
            <a:off x="7094190" y="4379466"/>
            <a:ext cx="2692401" cy="3022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b.  The Syro-Israelite invasion of Judah 16:5-9"/>
          <p:cNvSpPr txBox="1"/>
          <p:nvPr>
            <p:ph type="title"/>
          </p:nvPr>
        </p:nvSpPr>
        <p:spPr>
          <a:xfrm>
            <a:off x="114300" y="50800"/>
            <a:ext cx="5062700" cy="17018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b.	 The Syro-Israelite invasion of Judah</a:t>
            </a:r>
            <a:r>
              <a:rPr>
                <a:solidFill>
                  <a:srgbClr val="FF2600"/>
                </a:solidFill>
              </a:rPr>
              <a:t> 16:5-9</a:t>
            </a:r>
          </a:p>
        </p:txBody>
      </p:sp>
      <p:sp>
        <p:nvSpPr>
          <p:cNvPr id="340" name="5    Then Rezin king of Aram and Pekah son of Remaliah, king of Israel, came up to Jerusalem to wage war; and they besieged Ahaz, but could not overcome him.…"/>
          <p:cNvSpPr/>
          <p:nvPr/>
        </p:nvSpPr>
        <p:spPr>
          <a:xfrm>
            <a:off x="200899" y="1727200"/>
            <a:ext cx="4889501" cy="444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Then Rezin king of Aram and Pekah son of Remaliah, king of Israel, came up to Jerusalem to </a:t>
            </a:r>
            <a:r>
              <a:rPr i="1" sz="2400">
                <a:uFill>
                  <a:solidFill>
                    <a:srgbClr val="000000"/>
                  </a:solidFill>
                </a:uFill>
                <a:latin typeface="Times"/>
                <a:ea typeface="Times"/>
                <a:cs typeface="Times"/>
                <a:sym typeface="Times"/>
              </a:rPr>
              <a:t>wage</a:t>
            </a:r>
            <a:r>
              <a:rPr sz="2400">
                <a:uFill>
                  <a:solidFill>
                    <a:srgbClr val="000000"/>
                  </a:solidFill>
                </a:uFill>
                <a:latin typeface="Times"/>
                <a:ea typeface="Times"/>
                <a:cs typeface="Times"/>
                <a:sym typeface="Times"/>
              </a:rPr>
              <a:t> war; and they besieged Ahaz, but could not overcome him.</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At that time Rezin king of Aram recovered Elath for Aram, and cleared the Judeans out of Elath entirely; and the Arameans came to Elath, and have lived there to this day.</a:t>
            </a:r>
          </a:p>
        </p:txBody>
      </p:sp>
      <p:pic>
        <p:nvPicPr>
          <p:cNvPr id="341" name="droppedImage.pdf" descr="droppedImage.pdf"/>
          <p:cNvPicPr>
            <a:picLocks noChangeAspect="1"/>
          </p:cNvPicPr>
          <p:nvPr/>
        </p:nvPicPr>
        <p:blipFill>
          <a:blip r:embed="rId2">
            <a:extLst/>
          </a:blip>
          <a:stretch>
            <a:fillRect/>
          </a:stretch>
        </p:blipFill>
        <p:spPr>
          <a:xfrm>
            <a:off x="5164863" y="-31750"/>
            <a:ext cx="5062700" cy="7658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7" name="DSC00044.jpg" descr="DSC00044.jpg"/>
          <p:cNvPicPr>
            <a:picLocks noChangeAspect="1"/>
          </p:cNvPicPr>
          <p:nvPr/>
        </p:nvPicPr>
        <p:blipFill>
          <a:blip r:embed="rId2">
            <a:extLst/>
          </a:blip>
          <a:stretch>
            <a:fillRect/>
          </a:stretch>
        </p:blipFill>
        <p:spPr>
          <a:xfrm>
            <a:off x="0" y="-355600"/>
            <a:ext cx="10160000" cy="8343900"/>
          </a:xfrm>
          <a:prstGeom prst="rect">
            <a:avLst/>
          </a:prstGeom>
          <a:ln w="12700">
            <a:miter lim="400000"/>
          </a:ln>
        </p:spPr>
      </p:pic>
      <p:sp>
        <p:nvSpPr>
          <p:cNvPr id="168" name="Rise of Assyria…"/>
          <p:cNvSpPr/>
          <p:nvPr/>
        </p:nvSpPr>
        <p:spPr>
          <a:xfrm>
            <a:off x="6540500" y="5651500"/>
            <a:ext cx="2679700" cy="1955800"/>
          </a:xfrm>
          <a:prstGeom prst="rect">
            <a:avLst/>
          </a:prstGeom>
          <a:solidFill>
            <a:srgbClr val="4F8F00"/>
          </a:solidFill>
          <a:ln w="25400">
            <a:miter lim="400000"/>
          </a:ln>
          <a:extLst>
            <a:ext uri="{C572A759-6A51-4108-AA02-DFA0A04FC94B}">
              <ma14:wrappingTextBoxFlag xmlns:ma14="http://schemas.microsoft.com/office/mac/drawingml/2011/main" val="1"/>
            </a:ext>
          </a:extLst>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r>
              <a:t>Rise of Assyria</a:t>
            </a:r>
          </a:p>
          <a:p>
            <a:pPr>
              <a:defRPr sz="3000">
                <a:solidFill>
                  <a:srgbClr val="FFFFFF"/>
                </a:solidFill>
                <a:effectLst>
                  <a:outerShdw sx="100000" sy="100000" kx="0" ky="0" algn="b" rotWithShape="0" blurRad="38100" dist="12700" dir="5400000">
                    <a:srgbClr val="000000">
                      <a:alpha val="50000"/>
                    </a:srgbClr>
                  </a:outerShdw>
                </a:effectLst>
              </a:defRPr>
            </a:pPr>
            <a:r>
              <a:rPr sz="2400"/>
              <a:t>Shalmaneser III</a:t>
            </a:r>
            <a:endParaRPr sz="2400"/>
          </a:p>
          <a:p>
            <a:pPr>
              <a:defRPr sz="3000">
                <a:solidFill>
                  <a:srgbClr val="FFFFFF"/>
                </a:solidFill>
                <a:effectLst>
                  <a:outerShdw sx="100000" sy="100000" kx="0" ky="0" algn="b" rotWithShape="0" blurRad="38100" dist="12700" dir="5400000">
                    <a:srgbClr val="000000">
                      <a:alpha val="50000"/>
                    </a:srgbClr>
                  </a:outerShdw>
                </a:effectLst>
              </a:defRPr>
            </a:pPr>
            <a:r>
              <a:rPr sz="2400"/>
              <a:t>Tiglath-pileser III</a:t>
            </a:r>
            <a:endParaRPr sz="2400"/>
          </a:p>
          <a:p>
            <a:pPr>
              <a:defRPr sz="3000">
                <a:solidFill>
                  <a:srgbClr val="FFFFFF"/>
                </a:solidFill>
                <a:effectLst>
                  <a:outerShdw sx="100000" sy="100000" kx="0" ky="0" algn="b" rotWithShape="0" blurRad="38100" dist="12700" dir="5400000">
                    <a:srgbClr val="000000">
                      <a:alpha val="50000"/>
                    </a:srgbClr>
                  </a:outerShdw>
                </a:effectLst>
              </a:defRPr>
            </a:pPr>
            <a:r>
              <a:rPr sz="2400"/>
              <a:t>Esarhaddon</a:t>
            </a:r>
            <a:endParaRPr sz="2400"/>
          </a:p>
          <a:p>
            <a:pPr>
              <a:defRPr sz="3000">
                <a:solidFill>
                  <a:srgbClr val="FFFFFF"/>
                </a:solidFill>
                <a:effectLst>
                  <a:outerShdw sx="100000" sy="100000" kx="0" ky="0" algn="b" rotWithShape="0" blurRad="38100" dist="12700" dir="5400000">
                    <a:srgbClr val="000000">
                      <a:alpha val="50000"/>
                    </a:srgbClr>
                  </a:outerShdw>
                </a:effectLst>
              </a:defRPr>
            </a:pPr>
            <a:r>
              <a:rPr sz="2400"/>
              <a:t>Asshurbanipal</a:t>
            </a:r>
            <a:endParaRPr sz="2400"/>
          </a:p>
          <a:p>
            <a:pPr>
              <a:defRPr sz="3000">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Complete defeat 2 C 28:5-8"/>
          <p:cNvSpPr txBox="1"/>
          <p:nvPr>
            <p:ph type="title"/>
          </p:nvPr>
        </p:nvSpPr>
        <p:spPr>
          <a:xfrm>
            <a:off x="254000" y="190500"/>
            <a:ext cx="4914900" cy="8636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11A9A"/>
                </a:solidFill>
              </a:rPr>
              <a:t>Complete defeat</a:t>
            </a:r>
            <a:r>
              <a:rPr>
                <a:solidFill>
                  <a:srgbClr val="FF2600"/>
                </a:solidFill>
              </a:rPr>
              <a:t> 2 C 28:5-8</a:t>
            </a:r>
          </a:p>
        </p:txBody>
      </p:sp>
      <p:sp>
        <p:nvSpPr>
          <p:cNvPr id="344" name="5   Wherefore, the LORD his God delivered him into the hand of the king of Aram; and they defeated him and carried away from him a great number of captives, and brought them to Damascus. And he was also delivered into the hand of the king of Israel, who inflicted him with heavy casualties."/>
          <p:cNvSpPr/>
          <p:nvPr/>
        </p:nvSpPr>
        <p:spPr>
          <a:xfrm>
            <a:off x="139700" y="1244600"/>
            <a:ext cx="4889500" cy="3390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Wherefore, the LORD his God delivered him into the hand of the king of Aram; and they defeated him and carried away from him a great number of captives, and brought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to Damascus. And he was also delivered into the hand of the king of Israel, who inflicted him with heavy casualties.</a:t>
            </a:r>
          </a:p>
        </p:txBody>
      </p:sp>
      <p:pic>
        <p:nvPicPr>
          <p:cNvPr id="345" name="droppedImage.pdf" descr="droppedImage.pdf"/>
          <p:cNvPicPr>
            <a:picLocks noChangeAspect="1"/>
          </p:cNvPicPr>
          <p:nvPr/>
        </p:nvPicPr>
        <p:blipFill>
          <a:blip r:embed="rId2">
            <a:extLst/>
          </a:blip>
          <a:stretch>
            <a:fillRect/>
          </a:stretch>
        </p:blipFill>
        <p:spPr>
          <a:xfrm>
            <a:off x="5164863" y="-31750"/>
            <a:ext cx="5062700" cy="7658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Complete defeat 2 C 28:5-8"/>
          <p:cNvSpPr txBox="1"/>
          <p:nvPr>
            <p:ph type="title"/>
          </p:nvPr>
        </p:nvSpPr>
        <p:spPr>
          <a:xfrm>
            <a:off x="254000" y="12700"/>
            <a:ext cx="4914900" cy="8636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11A9A"/>
                </a:solidFill>
              </a:rPr>
              <a:t>Complete defeat</a:t>
            </a:r>
            <a:r>
              <a:rPr>
                <a:solidFill>
                  <a:srgbClr val="FF2600"/>
                </a:solidFill>
              </a:rPr>
              <a:t> 2 C 28:5-8</a:t>
            </a:r>
          </a:p>
        </p:txBody>
      </p:sp>
      <p:sp>
        <p:nvSpPr>
          <p:cNvPr id="348" name="6 ¶ For Pekah the son of Remaliah slew in Judah 120,000 in one day, all valiant men, because they had forsaken the LORD God of their fathers.…"/>
          <p:cNvSpPr/>
          <p:nvPr/>
        </p:nvSpPr>
        <p:spPr>
          <a:xfrm>
            <a:off x="88900" y="774700"/>
            <a:ext cx="5062700" cy="6604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 For Pekah the son of Remaliah slew in Judah 120,000 in one day, all valiant men, because they had forsaken the LORD God of their fathers.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And Zichri, a mighty man of Ephraim, slew Maaseiah the king’s son, and Azrikam the ruler of the house and Elkanah the second to the king.</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And the sons of Israel carried away captive of their brethren 200,000 women, sons, and daughters; and took also a great deal of spoil from them, and they brought the spoil to Samaria.</a:t>
            </a:r>
          </a:p>
        </p:txBody>
      </p:sp>
      <p:pic>
        <p:nvPicPr>
          <p:cNvPr id="349" name="droppedImage.pdf" descr="droppedImage.pdf"/>
          <p:cNvPicPr>
            <a:picLocks noChangeAspect="1"/>
          </p:cNvPicPr>
          <p:nvPr/>
        </p:nvPicPr>
        <p:blipFill>
          <a:blip r:embed="rId2">
            <a:extLst/>
          </a:blip>
          <a:stretch>
            <a:fillRect/>
          </a:stretch>
        </p:blipFill>
        <p:spPr>
          <a:xfrm>
            <a:off x="5164863" y="-31750"/>
            <a:ext cx="5062700" cy="7658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Losses to Philistines &amp; Edomities 2 C 28:17-19"/>
          <p:cNvSpPr txBox="1"/>
          <p:nvPr>
            <p:ph type="title"/>
          </p:nvPr>
        </p:nvSpPr>
        <p:spPr>
          <a:xfrm>
            <a:off x="203200" y="-139700"/>
            <a:ext cx="4914900" cy="14478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11A9A"/>
                </a:solidFill>
              </a:rPr>
              <a:t>Losses to Philistines &amp; Edomities</a:t>
            </a:r>
            <a:r>
              <a:rPr>
                <a:solidFill>
                  <a:srgbClr val="FF2600"/>
                </a:solidFill>
              </a:rPr>
              <a:t> 2 C 28:17-19</a:t>
            </a:r>
          </a:p>
        </p:txBody>
      </p:sp>
      <p:sp>
        <p:nvSpPr>
          <p:cNvPr id="352" name="17  For again the Edomites had come and attacked Judah, and carried away captives."/>
          <p:cNvSpPr/>
          <p:nvPr/>
        </p:nvSpPr>
        <p:spPr>
          <a:xfrm>
            <a:off x="63500" y="1079500"/>
            <a:ext cx="4889500" cy="6007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57200" indent="-457200" algn="l">
              <a:spcBef>
                <a:spcPts val="16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17  For again the Edomites had come and attacked Judah, and carried away captives.</a:t>
            </a:r>
          </a:p>
        </p:txBody>
      </p:sp>
      <p:pic>
        <p:nvPicPr>
          <p:cNvPr id="353" name="droppedImage.pdf" descr="droppedImage.pdf"/>
          <p:cNvPicPr>
            <a:picLocks noChangeAspect="1"/>
          </p:cNvPicPr>
          <p:nvPr/>
        </p:nvPicPr>
        <p:blipFill>
          <a:blip r:embed="rId2">
            <a:extLst/>
          </a:blip>
          <a:stretch>
            <a:fillRect/>
          </a:stretch>
        </p:blipFill>
        <p:spPr>
          <a:xfrm>
            <a:off x="5164863" y="-31750"/>
            <a:ext cx="5062700" cy="7658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5" name="DSC00045.jpg" descr="DSC00045.jpg"/>
          <p:cNvPicPr>
            <a:picLocks noChangeAspect="1"/>
          </p:cNvPicPr>
          <p:nvPr/>
        </p:nvPicPr>
        <p:blipFill>
          <a:blip r:embed="rId2">
            <a:extLst/>
          </a:blip>
          <a:stretch>
            <a:fillRect/>
          </a:stretch>
        </p:blipFill>
        <p:spPr>
          <a:xfrm>
            <a:off x="4013795" y="1126713"/>
            <a:ext cx="6095405" cy="4579174"/>
          </a:xfrm>
          <a:prstGeom prst="rect">
            <a:avLst/>
          </a:prstGeom>
          <a:ln w="12700">
            <a:miter lim="400000"/>
          </a:ln>
        </p:spPr>
      </p:pic>
      <p:sp>
        <p:nvSpPr>
          <p:cNvPr id="356" name="18  The Philistines also had invaded the cities of the lowland and of the Negev of Judah, and had taken Beth-shemesh, Aijalon, Gederoth, and Soco with its villages, Timnah with its villages, and Gimzo with its villages, and they settled there.…"/>
          <p:cNvSpPr/>
          <p:nvPr/>
        </p:nvSpPr>
        <p:spPr>
          <a:xfrm>
            <a:off x="38100" y="1054100"/>
            <a:ext cx="3984427" cy="617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The Philistines also had invaded the cities of the lowland and of the Negev of Judah, and had taken Beth-shemesh, Aijalon, Gederoth, and Soco with its villages, Timnah with its villages, and Gimzo with its villages, and they settled there.</a:t>
            </a:r>
            <a:endParaRPr sz="2400">
              <a:uFill>
                <a:solidFill>
                  <a:srgbClr val="000000"/>
                </a:solidFill>
              </a:uFill>
              <a:latin typeface="Times"/>
              <a:ea typeface="Times"/>
              <a:cs typeface="Times"/>
              <a:sym typeface="Times"/>
            </a:endParaRPr>
          </a:p>
          <a:p>
            <a:pPr marL="457200" indent="-457200" algn="l">
              <a:spcBef>
                <a:spcPts val="1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For the LORD humbled Judah because of Ahaz king of Israel, for he had brought about a lack of restraint in Judah and was very unfaithful to the LORD.</a:t>
            </a:r>
          </a:p>
        </p:txBody>
      </p:sp>
      <p:sp>
        <p:nvSpPr>
          <p:cNvPr id="357" name="Losses to Philistines &amp; Edomities 2 C 28:17-19"/>
          <p:cNvSpPr txBox="1"/>
          <p:nvPr>
            <p:ph type="title" idx="4294967295"/>
          </p:nvPr>
        </p:nvSpPr>
        <p:spPr>
          <a:xfrm>
            <a:off x="203200" y="-139700"/>
            <a:ext cx="4914900" cy="14478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11A9A"/>
                </a:solidFill>
              </a:rPr>
              <a:t>Losses to Philistines &amp; Edomities</a:t>
            </a:r>
            <a:r>
              <a:rPr>
                <a:solidFill>
                  <a:srgbClr val="FF2600"/>
                </a:solidFill>
              </a:rPr>
              <a:t> 2 C 28:17-19</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b.  The Syro-Israelite invasion of Judah 16:5-9"/>
          <p:cNvSpPr txBox="1"/>
          <p:nvPr>
            <p:ph type="title"/>
          </p:nvPr>
        </p:nvSpPr>
        <p:spPr>
          <a:xfrm>
            <a:off x="787400" y="203200"/>
            <a:ext cx="83312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b.	 The Syro-Israelite invasion of Judah</a:t>
            </a:r>
            <a:r>
              <a:rPr>
                <a:solidFill>
                  <a:srgbClr val="FF2600"/>
                </a:solidFill>
              </a:rPr>
              <a:t> 16:5-9</a:t>
            </a:r>
          </a:p>
        </p:txBody>
      </p:sp>
      <p:sp>
        <p:nvSpPr>
          <p:cNvPr id="360" name="See Isaiah 7…"/>
          <p:cNvSpPr/>
          <p:nvPr/>
        </p:nvSpPr>
        <p:spPr>
          <a:xfrm>
            <a:off x="342900" y="1016000"/>
            <a:ext cx="9703049" cy="3657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See </a:t>
            </a:r>
            <a:r>
              <a:rPr sz="2400">
                <a:solidFill>
                  <a:srgbClr val="FF2600"/>
                </a:solidFill>
                <a:uFill>
                  <a:solidFill>
                    <a:srgbClr val="000000"/>
                  </a:solidFill>
                </a:uFill>
                <a:latin typeface="Times"/>
                <a:ea typeface="Times"/>
                <a:cs typeface="Times"/>
                <a:sym typeface="Times"/>
              </a:rPr>
              <a:t>Isaiah 7</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So Ahaz sent messengers to Tiglath-pileser king of Assyria, saying, "I am your servant and your son; come up and deliver me from the hand of the king of Aram, and from the hand of the king of Israel, who are rising up against me."  </a:t>
            </a:r>
            <a:r>
              <a:rPr sz="2400">
                <a:solidFill>
                  <a:srgbClr val="FF2600"/>
                </a:solidFill>
                <a:uFill>
                  <a:solidFill>
                    <a:srgbClr val="000000"/>
                  </a:solidFill>
                </a:uFill>
                <a:latin typeface="Times"/>
                <a:ea typeface="Times"/>
                <a:cs typeface="Times"/>
                <a:sym typeface="Times"/>
              </a:rPr>
              <a:t>(735 B.C.)</a:t>
            </a:r>
            <a:endParaRPr sz="2400">
              <a:solidFill>
                <a:srgbClr val="FF2600"/>
              </a:solidFill>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And Ahaz took the silver and gold that was found in the house of the LORD and in the treasuries of the king’s house, and sent a present to the king of Assyria.</a:t>
            </a:r>
          </a:p>
        </p:txBody>
      </p:sp>
      <p:pic>
        <p:nvPicPr>
          <p:cNvPr id="361" name="Image" descr="Image"/>
          <p:cNvPicPr>
            <a:picLocks noChangeAspect="1"/>
          </p:cNvPicPr>
          <p:nvPr/>
        </p:nvPicPr>
        <p:blipFill>
          <a:blip r:embed="rId2">
            <a:extLst/>
          </a:blip>
          <a:stretch>
            <a:fillRect/>
          </a:stretch>
        </p:blipFill>
        <p:spPr>
          <a:xfrm>
            <a:off x="6657279" y="4726894"/>
            <a:ext cx="3431445" cy="2166712"/>
          </a:xfrm>
          <a:prstGeom prst="rect">
            <a:avLst/>
          </a:prstGeom>
          <a:ln w="12700">
            <a:miter lim="400000"/>
          </a:ln>
        </p:spPr>
      </p:pic>
      <p:sp>
        <p:nvSpPr>
          <p:cNvPr id="362" name="9    So the king of Assyria listened to him; and the king of Assyria went up against Damascus and captured it, and carried the people of it away into exile to Kir, and put Rezin to death.  (733-732 B.C.) Amos 1:4, 5"/>
          <p:cNvSpPr/>
          <p:nvPr/>
        </p:nvSpPr>
        <p:spPr>
          <a:xfrm>
            <a:off x="317500" y="4851400"/>
            <a:ext cx="6374508"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So the king of Assyria listened to him; and the king of Assyria went up against Damascus and captured it, and carried </a:t>
            </a:r>
            <a:r>
              <a:rPr i="1" sz="2400">
                <a:uFill>
                  <a:solidFill>
                    <a:srgbClr val="000000"/>
                  </a:solidFill>
                </a:uFill>
                <a:latin typeface="Times"/>
                <a:ea typeface="Times"/>
                <a:cs typeface="Times"/>
                <a:sym typeface="Times"/>
              </a:rPr>
              <a:t>the people of</a:t>
            </a:r>
            <a:r>
              <a:rPr sz="2400">
                <a:uFill>
                  <a:solidFill>
                    <a:srgbClr val="000000"/>
                  </a:solidFill>
                </a:uFill>
                <a:latin typeface="Times"/>
                <a:ea typeface="Times"/>
                <a:cs typeface="Times"/>
                <a:sym typeface="Times"/>
              </a:rPr>
              <a:t> it away into exile to Kir, and put Rezin to death.  </a:t>
            </a:r>
            <a:r>
              <a:rPr sz="2400">
                <a:solidFill>
                  <a:srgbClr val="FF2600"/>
                </a:solidFill>
                <a:uFill>
                  <a:solidFill>
                    <a:srgbClr val="000000"/>
                  </a:solidFill>
                </a:uFill>
                <a:latin typeface="Times"/>
                <a:ea typeface="Times"/>
                <a:cs typeface="Times"/>
                <a:sym typeface="Times"/>
              </a:rPr>
              <a:t>(733-732 B.C.) Amos 1:4, 5</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c.  Temple alterations by Ahaz 16:10-18"/>
          <p:cNvSpPr txBox="1"/>
          <p:nvPr>
            <p:ph type="title"/>
          </p:nvPr>
        </p:nvSpPr>
        <p:spPr>
          <a:xfrm>
            <a:off x="990600" y="-254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c.	 Temple alterations by Ahaz </a:t>
            </a:r>
            <a:r>
              <a:rPr>
                <a:solidFill>
                  <a:srgbClr val="FF2600"/>
                </a:solidFill>
              </a:rPr>
              <a:t>16:10-18</a:t>
            </a:r>
          </a:p>
        </p:txBody>
      </p:sp>
      <p:sp>
        <p:nvSpPr>
          <p:cNvPr id="365" name="10  Now King Ahaz went to Damascus to meet Tiglath-pileser king of Assyria, and saw the altar which was at Damascus; and King Ahaz sent to Urijah the priest the pattern of the altar and its model, according to all its workmanship.…"/>
          <p:cNvSpPr/>
          <p:nvPr/>
        </p:nvSpPr>
        <p:spPr>
          <a:xfrm>
            <a:off x="273050" y="812800"/>
            <a:ext cx="9613900" cy="2870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10  Now King Ahaz went to Damascus to meet Tiglath-pileser king of Assyria, and saw the altar which </a:t>
            </a:r>
            <a:r>
              <a:rPr i="1" sz="2400">
                <a:latin typeface="Times"/>
                <a:ea typeface="Times"/>
                <a:cs typeface="Times"/>
                <a:sym typeface="Times"/>
              </a:rPr>
              <a:t>was</a:t>
            </a:r>
            <a:r>
              <a:rPr sz="2400">
                <a:latin typeface="Times"/>
                <a:ea typeface="Times"/>
                <a:cs typeface="Times"/>
                <a:sym typeface="Times"/>
              </a:rPr>
              <a:t> at Damascus; and King Ahaz sent to Urijah the priest the pattern of the altar and its model, according to all its workmanship.</a:t>
            </a:r>
            <a:endParaRPr sz="2400">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11  So Urijah the priest built an altar; according to all that King Ahaz had sent from Damascus, thus Urijah the priest made </a:t>
            </a:r>
            <a:r>
              <a:rPr i="1" sz="2400">
                <a:latin typeface="Times"/>
                <a:ea typeface="Times"/>
                <a:cs typeface="Times"/>
                <a:sym typeface="Times"/>
              </a:rPr>
              <a:t>it,</a:t>
            </a:r>
            <a:r>
              <a:rPr sz="2400">
                <a:latin typeface="Times"/>
                <a:ea typeface="Times"/>
                <a:cs typeface="Times"/>
                <a:sym typeface="Times"/>
              </a:rPr>
              <a:t> before the coming of King Ahaz from Damascus.</a:t>
            </a:r>
          </a:p>
        </p:txBody>
      </p:sp>
      <p:pic>
        <p:nvPicPr>
          <p:cNvPr id="366" name="Image" descr="Image"/>
          <p:cNvPicPr>
            <a:picLocks noChangeAspect="1"/>
          </p:cNvPicPr>
          <p:nvPr/>
        </p:nvPicPr>
        <p:blipFill>
          <a:blip r:embed="rId2">
            <a:extLst/>
          </a:blip>
          <a:stretch>
            <a:fillRect/>
          </a:stretch>
        </p:blipFill>
        <p:spPr>
          <a:xfrm>
            <a:off x="322758" y="3863726"/>
            <a:ext cx="2857501" cy="2844801"/>
          </a:xfrm>
          <a:prstGeom prst="rect">
            <a:avLst/>
          </a:prstGeom>
          <a:ln w="12700">
            <a:miter lim="400000"/>
          </a:ln>
        </p:spPr>
      </p:pic>
      <p:pic>
        <p:nvPicPr>
          <p:cNvPr id="367" name="Image" descr="Image"/>
          <p:cNvPicPr>
            <a:picLocks noChangeAspect="1"/>
          </p:cNvPicPr>
          <p:nvPr/>
        </p:nvPicPr>
        <p:blipFill>
          <a:blip r:embed="rId3">
            <a:extLst/>
          </a:blip>
          <a:stretch>
            <a:fillRect/>
          </a:stretch>
        </p:blipFill>
        <p:spPr>
          <a:xfrm>
            <a:off x="3250108" y="3844726"/>
            <a:ext cx="3289301" cy="2463801"/>
          </a:xfrm>
          <a:prstGeom prst="rect">
            <a:avLst/>
          </a:prstGeom>
          <a:ln w="12700">
            <a:miter lim="400000"/>
          </a:ln>
        </p:spPr>
      </p:pic>
      <p:pic>
        <p:nvPicPr>
          <p:cNvPr id="368" name="Image" descr="Image"/>
          <p:cNvPicPr>
            <a:picLocks noChangeAspect="1"/>
          </p:cNvPicPr>
          <p:nvPr/>
        </p:nvPicPr>
        <p:blipFill>
          <a:blip r:embed="rId4">
            <a:extLst/>
          </a:blip>
          <a:stretch>
            <a:fillRect/>
          </a:stretch>
        </p:blipFill>
        <p:spPr>
          <a:xfrm>
            <a:off x="6609258" y="3914576"/>
            <a:ext cx="3492501" cy="2324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c.  Temple alterations by Ahaz 16:10-18"/>
          <p:cNvSpPr txBox="1"/>
          <p:nvPr>
            <p:ph type="title"/>
          </p:nvPr>
        </p:nvSpPr>
        <p:spPr>
          <a:xfrm>
            <a:off x="990600" y="-254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c.	 Temple alterations by Ahaz </a:t>
            </a:r>
            <a:r>
              <a:rPr>
                <a:solidFill>
                  <a:srgbClr val="FF2600"/>
                </a:solidFill>
              </a:rPr>
              <a:t>16:10-18</a:t>
            </a:r>
          </a:p>
        </p:txBody>
      </p:sp>
      <p:sp>
        <p:nvSpPr>
          <p:cNvPr id="371" name="12  And when the king came from Damascus, the king saw the altar; then the king approached the altar and went up to it,…"/>
          <p:cNvSpPr/>
          <p:nvPr/>
        </p:nvSpPr>
        <p:spPr>
          <a:xfrm>
            <a:off x="273050" y="876300"/>
            <a:ext cx="9613900" cy="609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12  And when the king came from Damascus, the king saw the altar; then the king approached the altar and went up to it,</a:t>
            </a:r>
            <a:endParaRPr sz="2400">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13  and burned his burnt offering and his meal offering, and poured his libation and sprinkled the blood of his peace offerings on the altar.</a:t>
            </a:r>
            <a:endParaRPr sz="2400">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14  And the bronze altar, which </a:t>
            </a:r>
            <a:r>
              <a:rPr i="1" sz="2400">
                <a:latin typeface="Times"/>
                <a:ea typeface="Times"/>
                <a:cs typeface="Times"/>
                <a:sym typeface="Times"/>
              </a:rPr>
              <a:t>was</a:t>
            </a:r>
            <a:r>
              <a:rPr sz="2400">
                <a:latin typeface="Times"/>
                <a:ea typeface="Times"/>
                <a:cs typeface="Times"/>
                <a:sym typeface="Times"/>
              </a:rPr>
              <a:t> before the LORD, he brought from the front of the house, from between </a:t>
            </a:r>
            <a:r>
              <a:rPr i="1" sz="2400">
                <a:latin typeface="Times"/>
                <a:ea typeface="Times"/>
                <a:cs typeface="Times"/>
                <a:sym typeface="Times"/>
              </a:rPr>
              <a:t>his</a:t>
            </a:r>
            <a:r>
              <a:rPr sz="2400">
                <a:latin typeface="Times"/>
                <a:ea typeface="Times"/>
                <a:cs typeface="Times"/>
                <a:sym typeface="Times"/>
              </a:rPr>
              <a:t> altar and the house of the LORD, and he put it on the north side of </a:t>
            </a:r>
            <a:r>
              <a:rPr i="1" sz="2400">
                <a:latin typeface="Times"/>
                <a:ea typeface="Times"/>
                <a:cs typeface="Times"/>
                <a:sym typeface="Times"/>
              </a:rPr>
              <a:t>his</a:t>
            </a:r>
            <a:r>
              <a:rPr sz="2400">
                <a:latin typeface="Times"/>
                <a:ea typeface="Times"/>
                <a:cs typeface="Times"/>
                <a:sym typeface="Times"/>
              </a:rPr>
              <a:t> altar.</a:t>
            </a:r>
          </a:p>
        </p:txBody>
      </p:sp>
      <p:pic>
        <p:nvPicPr>
          <p:cNvPr id="372" name="Image" descr="Image"/>
          <p:cNvPicPr>
            <a:picLocks noChangeAspect="1"/>
          </p:cNvPicPr>
          <p:nvPr/>
        </p:nvPicPr>
        <p:blipFill>
          <a:blip r:embed="rId2">
            <a:extLst/>
          </a:blip>
          <a:stretch>
            <a:fillRect/>
          </a:stretch>
        </p:blipFill>
        <p:spPr>
          <a:xfrm>
            <a:off x="5486995" y="4147145"/>
            <a:ext cx="4496052" cy="31472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c.  Temple alterations by Ahaz 16:10-18"/>
          <p:cNvSpPr txBox="1"/>
          <p:nvPr>
            <p:ph type="title"/>
          </p:nvPr>
        </p:nvSpPr>
        <p:spPr>
          <a:xfrm>
            <a:off x="990600" y="508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c.	 Temple alterations by Ahaz </a:t>
            </a:r>
            <a:r>
              <a:rPr>
                <a:solidFill>
                  <a:srgbClr val="FF2600"/>
                </a:solidFill>
              </a:rPr>
              <a:t>16:10-18</a:t>
            </a:r>
          </a:p>
        </p:txBody>
      </p:sp>
      <p:sp>
        <p:nvSpPr>
          <p:cNvPr id="375" name="15  Then King Ahaz commanded Urijah the priest, saying, &quot;Upon the great altar burn the morning burnt offering and the evening meal offering and the king’s burnt offering and his meal offering, with the burnt offering of all the people of the land and their meal offering and their libations; and sprinkle on it all the blood of the burnt offering and all the blood of the sacrifice. But the bronze altar shall be for me to inquire by.&quot;…"/>
          <p:cNvSpPr/>
          <p:nvPr/>
        </p:nvSpPr>
        <p:spPr>
          <a:xfrm>
            <a:off x="273050" y="1054100"/>
            <a:ext cx="9613900" cy="2870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Then King Ahaz commanded Urijah the priest, saying, "Upon the great altar burn the morning burnt offering and the evening meal offering and the king’s burnt offering and his meal offering, with the burnt offering of all the people of the land and their meal offering and their libations; and sprinkle on it all the blood of the burnt offering and all the blood of the sacrifice. But the bronze altar shall be for me to inquire </a:t>
            </a:r>
            <a:r>
              <a:rPr i="1" sz="2400">
                <a:uFill>
                  <a:solidFill>
                    <a:srgbClr val="000000"/>
                  </a:solidFill>
                </a:uFill>
                <a:latin typeface="Times"/>
                <a:ea typeface="Times"/>
                <a:cs typeface="Times"/>
                <a:sym typeface="Times"/>
              </a:rPr>
              <a:t>by.</a:t>
            </a:r>
            <a:r>
              <a:rPr sz="2400">
                <a:uFill>
                  <a:solidFill>
                    <a:srgbClr val="000000"/>
                  </a:solidFill>
                </a:uFill>
                <a:latin typeface="Times"/>
                <a:ea typeface="Times"/>
                <a:cs typeface="Times"/>
                <a:sym typeface="Times"/>
              </a:rPr>
              <a:t>"</a:t>
            </a:r>
            <a:endParaRPr sz="2400">
              <a:uFill>
                <a:solidFill>
                  <a:srgbClr val="000000"/>
                </a:solidFill>
              </a:uFill>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So Urijah the priest did according to all that King Ahaz commanded.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c.  Temple alterations by Ahaz 16:10-18"/>
          <p:cNvSpPr txBox="1"/>
          <p:nvPr>
            <p:ph type="title"/>
          </p:nvPr>
        </p:nvSpPr>
        <p:spPr>
          <a:xfrm>
            <a:off x="990600" y="508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c.	 Temple alterations by Ahaz </a:t>
            </a:r>
            <a:r>
              <a:rPr>
                <a:solidFill>
                  <a:srgbClr val="FF2600"/>
                </a:solidFill>
              </a:rPr>
              <a:t>16:10-18</a:t>
            </a:r>
          </a:p>
        </p:txBody>
      </p:sp>
      <p:sp>
        <p:nvSpPr>
          <p:cNvPr id="378" name="17  Then King Ahaz cut off the borders of the stands, and removed the laver from them; he also took down the sea from the bronze oxen which were under it, and put it on a pavement of stone.…"/>
          <p:cNvSpPr/>
          <p:nvPr/>
        </p:nvSpPr>
        <p:spPr>
          <a:xfrm>
            <a:off x="273050" y="1054100"/>
            <a:ext cx="9613900" cy="551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Then King Ahaz cut off the borders of the stands, and removed the laver from them; he also took down the sea from the bronze oxen which were under it, and put it on a pavement of stone.</a:t>
            </a:r>
            <a:endParaRPr sz="2400">
              <a:uFill>
                <a:solidFill>
                  <a:srgbClr val="000000"/>
                </a:solidFill>
              </a:uFill>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the covered way for the sabbath which they had built in the house, and the outer entry of the king, he removed from the house of the LORD because of the king of Assyria.</a:t>
            </a:r>
          </a:p>
        </p:txBody>
      </p:sp>
      <p:pic>
        <p:nvPicPr>
          <p:cNvPr id="379" name="Image" descr="Image"/>
          <p:cNvPicPr>
            <a:picLocks noChangeAspect="1"/>
          </p:cNvPicPr>
          <p:nvPr/>
        </p:nvPicPr>
        <p:blipFill>
          <a:blip r:embed="rId2">
            <a:extLst/>
          </a:blip>
          <a:stretch>
            <a:fillRect/>
          </a:stretch>
        </p:blipFill>
        <p:spPr>
          <a:xfrm>
            <a:off x="5064354" y="4127500"/>
            <a:ext cx="4821995" cy="31797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hut up the Temple &amp; worship idols 2 C 28:24, 25"/>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A9A"/>
                </a:solidFill>
              </a:rPr>
              <a:t>Shut up the Temple &amp; worship idols </a:t>
            </a:r>
            <a:r>
              <a:rPr>
                <a:solidFill>
                  <a:srgbClr val="FF2600"/>
                </a:solidFill>
              </a:rPr>
              <a:t>2 C 28:24, 25</a:t>
            </a:r>
          </a:p>
        </p:txBody>
      </p:sp>
      <p:sp>
        <p:nvSpPr>
          <p:cNvPr id="382" name="24  Moreover, when Ahaz gathered together the utensils of the house of God, he cut the utensils of the house of God in pieces; and he closed the doors of the house of the LORD, and made altars for himself in every corner of Jerusalem.…"/>
          <p:cNvSpPr/>
          <p:nvPr/>
        </p:nvSpPr>
        <p:spPr>
          <a:xfrm>
            <a:off x="317500" y="1155700"/>
            <a:ext cx="9613900" cy="250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Moreover, when Ahaz gathered together the utensils of the house of God, he cut the utensils of the house of God in pieces; and he closed the doors of the house of the LORD, and made altars for himself in every corner of Jerusalem.</a:t>
            </a:r>
            <a:endParaRPr sz="2400">
              <a:uFill>
                <a:solidFill>
                  <a:srgbClr val="000000"/>
                </a:solidFill>
              </a:uFill>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And in every city of Judah he made high places to burn incense to other gods, and provoked the LORD, the God of his fathers, to anger.</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 name="droppedImage.pdf" descr="droppedImage.pdf"/>
          <p:cNvPicPr>
            <a:picLocks noChangeAspect="1"/>
          </p:cNvPicPr>
          <p:nvPr/>
        </p:nvPicPr>
        <p:blipFill>
          <a:blip r:embed="rId2">
            <a:extLst/>
          </a:blip>
          <a:stretch>
            <a:fillRect/>
          </a:stretch>
        </p:blipFill>
        <p:spPr>
          <a:xfrm>
            <a:off x="431800" y="-1050291"/>
            <a:ext cx="8737600" cy="8628382"/>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d.   The death of Ahaz 16:19-20"/>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d.	  The death of Ahaz</a:t>
            </a:r>
            <a:r>
              <a:rPr>
                <a:solidFill>
                  <a:srgbClr val="FF2600"/>
                </a:solidFill>
              </a:rPr>
              <a:t> 16:19-20</a:t>
            </a:r>
          </a:p>
        </p:txBody>
      </p:sp>
      <p:sp>
        <p:nvSpPr>
          <p:cNvPr id="385" name="19  Now the rest of the acts of Ahaz which he did, are they not written in the Book of the Chronicles of the Kings of Judah?…"/>
          <p:cNvSpPr/>
          <p:nvPr/>
        </p:nvSpPr>
        <p:spPr>
          <a:xfrm>
            <a:off x="317500" y="1155700"/>
            <a:ext cx="9613900" cy="328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19  Now the rest of the acts of Ahaz which he did, are they not written in the Book of the Chronicles of the Kings of Judah?</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20  So Ahaz slept with his fathers, and was buried with his fathers in the city of David; and his son Hezekiah reigned in his place.</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FF2600"/>
                </a:solidFill>
                <a:latin typeface="Times"/>
                <a:ea typeface="Times"/>
                <a:cs typeface="Times"/>
                <a:sym typeface="Times"/>
              </a:rPr>
              <a:t>2 C 28:27</a:t>
            </a:r>
            <a:r>
              <a:rPr sz="2400">
                <a:latin typeface="Times"/>
                <a:ea typeface="Times"/>
                <a:cs typeface="Times"/>
                <a:sym typeface="Times"/>
              </a:rPr>
              <a:t>  So Ahaz slept with his fathers, and they buried him in the city, in Jerusalem, for they did not bring him into the tombs of the kings of Israel; and Hezekiah his son reigned in his place.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C.  The Assyrian Destruction of Israel…"/>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4000">
                <a:solidFill>
                  <a:srgbClr val="011A9A"/>
                </a:solidFill>
              </a:rPr>
              <a:t>C.	 The Assyrian Destruction of Israel </a:t>
            </a:r>
            <a:endParaRPr sz="4000">
              <a:solidFill>
                <a:srgbClr val="011A9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4000">
                <a:solidFill>
                  <a:srgbClr val="011A9A"/>
                </a:solidFill>
              </a:rPr>
              <a:t>	and the Deportation of the Ten Tribes </a:t>
            </a:r>
            <a:r>
              <a:rPr sz="4000">
                <a:solidFill>
                  <a:srgbClr val="FF2600"/>
                </a:solidFill>
              </a:rPr>
              <a:t>17:1-41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1.  Hoshea: The last king of Israel 17:1-6"/>
          <p:cNvSpPr txBox="1"/>
          <p:nvPr>
            <p:ph type="title"/>
          </p:nvPr>
        </p:nvSpPr>
        <p:spPr>
          <a:xfrm>
            <a:off x="990600" y="-508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1.	 Hoshea: The last king of Israel </a:t>
            </a:r>
            <a:r>
              <a:rPr>
                <a:solidFill>
                  <a:srgbClr val="FF2600"/>
                </a:solidFill>
              </a:rPr>
              <a:t>17:1-6</a:t>
            </a:r>
          </a:p>
        </p:txBody>
      </p:sp>
      <p:sp>
        <p:nvSpPr>
          <p:cNvPr id="390" name="1    In the twelfth year of Ahaz king of Judah, Hoshea the son of Elah became king over Israel in Samaria, and reigned nine years.…"/>
          <p:cNvSpPr/>
          <p:nvPr/>
        </p:nvSpPr>
        <p:spPr>
          <a:xfrm>
            <a:off x="273050" y="673100"/>
            <a:ext cx="9613900" cy="292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In the twelfth year of Ahaz king of Judah, Hoshea the son of Elah became king over Israel in Samaria, </a:t>
            </a:r>
            <a:r>
              <a:rPr i="1" sz="2400">
                <a:uFill>
                  <a:solidFill>
                    <a:srgbClr val="000000"/>
                  </a:solidFill>
                </a:uFill>
                <a:latin typeface="Times"/>
                <a:ea typeface="Times"/>
                <a:cs typeface="Times"/>
                <a:sym typeface="Times"/>
              </a:rPr>
              <a:t>and reigned</a:t>
            </a:r>
            <a:r>
              <a:rPr sz="2400">
                <a:uFill>
                  <a:solidFill>
                    <a:srgbClr val="000000"/>
                  </a:solidFill>
                </a:uFill>
                <a:latin typeface="Times"/>
                <a:ea typeface="Times"/>
                <a:cs typeface="Times"/>
                <a:sym typeface="Times"/>
              </a:rPr>
              <a:t> nine years.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he did evil in the sight of the LORD, only not as the kings of Israel who were before him.</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Shalmaneser king of Assyria came up against him, and Hoshea became his servant and paid him tribute.</a:t>
            </a:r>
          </a:p>
        </p:txBody>
      </p:sp>
      <p:grpSp>
        <p:nvGrpSpPr>
          <p:cNvPr id="416" name="Group"/>
          <p:cNvGrpSpPr/>
          <p:nvPr/>
        </p:nvGrpSpPr>
        <p:grpSpPr>
          <a:xfrm>
            <a:off x="127000" y="3670300"/>
            <a:ext cx="9906000" cy="4000500"/>
            <a:chOff x="0" y="0"/>
            <a:chExt cx="9906000" cy="4000500"/>
          </a:xfrm>
        </p:grpSpPr>
        <p:sp>
          <p:nvSpPr>
            <p:cNvPr id="391" name="Rectangle"/>
            <p:cNvSpPr/>
            <p:nvPr/>
          </p:nvSpPr>
          <p:spPr>
            <a:xfrm>
              <a:off x="225325" y="596900"/>
              <a:ext cx="6121401" cy="1016000"/>
            </a:xfrm>
            <a:prstGeom prst="rect">
              <a:avLst/>
            </a:prstGeom>
            <a:solidFill>
              <a:srgbClr val="011993"/>
            </a:solidFill>
            <a:ln w="25400" cap="flat">
              <a:solidFill>
                <a:srgbClr val="000000"/>
              </a:solidFill>
              <a:prstDash val="solid"/>
              <a:miter lim="400000"/>
            </a:ln>
            <a:effectLst/>
          </p:spPr>
          <p:txBody>
            <a:bodyPr wrap="square" lIns="38100" tIns="38100" rIns="38100" bIns="38100" numCol="1" anchor="ctr">
              <a:noAutofit/>
            </a:bodyPr>
            <a:lstStyle/>
            <a:p>
              <a:pPr algn="r">
                <a:defRPr sz="3000">
                  <a:solidFill>
                    <a:srgbClr val="FFFFFF"/>
                  </a:solidFill>
                  <a:effectLst>
                    <a:outerShdw sx="100000" sy="100000" kx="0" ky="0" algn="b" rotWithShape="0" blurRad="38100" dist="12700" dir="5400000">
                      <a:srgbClr val="000000">
                        <a:alpha val="50000"/>
                      </a:srgbClr>
                    </a:outerShdw>
                  </a:effectLst>
                </a:defRPr>
              </a:pPr>
            </a:p>
          </p:txBody>
        </p:sp>
        <p:sp>
          <p:nvSpPr>
            <p:cNvPr id="392" name="Menahem"/>
            <p:cNvSpPr/>
            <p:nvPr/>
          </p:nvSpPr>
          <p:spPr>
            <a:xfrm>
              <a:off x="225325" y="596900"/>
              <a:ext cx="3568701" cy="6477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Menahem</a:t>
              </a:r>
            </a:p>
          </p:txBody>
        </p:sp>
        <p:sp>
          <p:nvSpPr>
            <p:cNvPr id="393" name="Pekah"/>
            <p:cNvSpPr/>
            <p:nvPr/>
          </p:nvSpPr>
          <p:spPr>
            <a:xfrm>
              <a:off x="4639096" y="831850"/>
              <a:ext cx="1732708"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3200">
                  <a:solidFill>
                    <a:srgbClr val="000000"/>
                  </a:solidFill>
                  <a:effectLst/>
                </a:defRPr>
              </a:pPr>
              <a:r>
                <a:rPr sz="3000">
                  <a:solidFill>
                    <a:srgbClr val="FFFFFF"/>
                  </a:solidFill>
                  <a:effectLst>
                    <a:outerShdw sx="100000" sy="100000" kx="0" ky="0" algn="b" rotWithShape="0" blurRad="38100" dist="12700" dir="5400000">
                      <a:srgbClr val="000000">
                        <a:alpha val="50000"/>
                      </a:srgbClr>
                    </a:outerShdw>
                  </a:effectLst>
                </a:rPr>
                <a:t>Pekah       </a:t>
              </a:r>
            </a:p>
          </p:txBody>
        </p:sp>
        <p:sp>
          <p:nvSpPr>
            <p:cNvPr id="394" name="Rectangle"/>
            <p:cNvSpPr/>
            <p:nvPr/>
          </p:nvSpPr>
          <p:spPr>
            <a:xfrm>
              <a:off x="3184425" y="596900"/>
              <a:ext cx="622301" cy="647700"/>
            </a:xfrm>
            <a:prstGeom prst="rect">
              <a:avLst/>
            </a:prstGeom>
            <a:solidFill>
              <a:srgbClr val="7A81FF"/>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95" name="Hoshea"/>
            <p:cNvSpPr/>
            <p:nvPr/>
          </p:nvSpPr>
          <p:spPr>
            <a:xfrm>
              <a:off x="6346725" y="596900"/>
              <a:ext cx="3390901" cy="10160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Hoshea</a:t>
              </a:r>
            </a:p>
          </p:txBody>
        </p:sp>
        <p:sp>
          <p:nvSpPr>
            <p:cNvPr id="396" name="Rectangle"/>
            <p:cNvSpPr/>
            <p:nvPr/>
          </p:nvSpPr>
          <p:spPr>
            <a:xfrm>
              <a:off x="2587525" y="2171700"/>
              <a:ext cx="7137401" cy="13716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97" name="Hezekiah’s…"/>
            <p:cNvSpPr/>
            <p:nvPr/>
          </p:nvSpPr>
          <p:spPr>
            <a:xfrm>
              <a:off x="7731025" y="2755900"/>
              <a:ext cx="1993901" cy="7874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400">
                  <a:solidFill>
                    <a:srgbClr val="FFFFFF"/>
                  </a:solidFill>
                  <a:effectLst>
                    <a:outerShdw sx="100000" sy="100000" kx="0" ky="0" algn="b" rotWithShape="0" blurRad="38100" dist="12700" dir="5400000">
                      <a:srgbClr val="000000">
                        <a:alpha val="50000"/>
                      </a:srgbClr>
                    </a:outerShdw>
                  </a:effectLst>
                </a:defRPr>
              </a:pPr>
              <a:r>
                <a:rPr sz="2300"/>
                <a:t>Hezekiah’s</a:t>
              </a:r>
              <a:endParaRPr sz="2300"/>
            </a:p>
            <a:p>
              <a:pPr>
                <a:defRPr sz="2400">
                  <a:solidFill>
                    <a:srgbClr val="FFFFFF"/>
                  </a:solidFill>
                  <a:effectLst>
                    <a:outerShdw sx="100000" sy="100000" kx="0" ky="0" algn="b" rotWithShape="0" blurRad="38100" dist="12700" dir="5400000">
                      <a:srgbClr val="000000">
                        <a:alpha val="50000"/>
                      </a:srgbClr>
                    </a:outerShdw>
                  </a:effectLst>
                </a:defRPr>
              </a:pPr>
              <a:r>
                <a:rPr sz="2300"/>
                <a:t>Co-regent</a:t>
              </a:r>
            </a:p>
          </p:txBody>
        </p:sp>
        <p:sp>
          <p:nvSpPr>
            <p:cNvPr id="398" name="Rectangle"/>
            <p:cNvSpPr/>
            <p:nvPr/>
          </p:nvSpPr>
          <p:spPr>
            <a:xfrm>
              <a:off x="238025" y="2184400"/>
              <a:ext cx="4914901" cy="1003300"/>
            </a:xfrm>
            <a:prstGeom prst="rect">
              <a:avLst/>
            </a:prstGeom>
            <a:solidFill>
              <a:srgbClr val="FF7E79"/>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99" name="Rectangle"/>
            <p:cNvSpPr/>
            <p:nvPr/>
          </p:nvSpPr>
          <p:spPr>
            <a:xfrm>
              <a:off x="238025" y="2171700"/>
              <a:ext cx="3759201" cy="6223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400" name="Rectangle"/>
            <p:cNvSpPr/>
            <p:nvPr/>
          </p:nvSpPr>
          <p:spPr>
            <a:xfrm>
              <a:off x="5152925" y="2184400"/>
              <a:ext cx="1143001" cy="1003300"/>
            </a:xfrm>
            <a:prstGeom prst="rect">
              <a:avLst/>
            </a:prstGeom>
            <a:solidFill>
              <a:srgbClr val="424242"/>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401" name="750"/>
            <p:cNvSpPr/>
            <p:nvPr/>
          </p:nvSpPr>
          <p:spPr>
            <a:xfrm>
              <a:off x="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750</a:t>
              </a:r>
            </a:p>
          </p:txBody>
        </p:sp>
        <p:sp>
          <p:nvSpPr>
            <p:cNvPr id="402" name="739"/>
            <p:cNvSpPr/>
            <p:nvPr/>
          </p:nvSpPr>
          <p:spPr>
            <a:xfrm>
              <a:off x="37084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739</a:t>
              </a:r>
            </a:p>
          </p:txBody>
        </p:sp>
        <p:sp>
          <p:nvSpPr>
            <p:cNvPr id="403" name="735"/>
            <p:cNvSpPr/>
            <p:nvPr/>
          </p:nvSpPr>
          <p:spPr>
            <a:xfrm>
              <a:off x="492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735</a:t>
              </a:r>
            </a:p>
          </p:txBody>
        </p:sp>
        <p:sp>
          <p:nvSpPr>
            <p:cNvPr id="404" name="732"/>
            <p:cNvSpPr/>
            <p:nvPr/>
          </p:nvSpPr>
          <p:spPr>
            <a:xfrm>
              <a:off x="60833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732</a:t>
              </a:r>
            </a:p>
          </p:txBody>
        </p:sp>
        <p:sp>
          <p:nvSpPr>
            <p:cNvPr id="405" name="728"/>
            <p:cNvSpPr/>
            <p:nvPr/>
          </p:nvSpPr>
          <p:spPr>
            <a:xfrm>
              <a:off x="746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728</a:t>
              </a:r>
            </a:p>
          </p:txBody>
        </p:sp>
        <p:sp>
          <p:nvSpPr>
            <p:cNvPr id="406" name="722"/>
            <p:cNvSpPr/>
            <p:nvPr/>
          </p:nvSpPr>
          <p:spPr>
            <a:xfrm>
              <a:off x="93599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722</a:t>
              </a:r>
            </a:p>
          </p:txBody>
        </p:sp>
        <p:sp>
          <p:nvSpPr>
            <p:cNvPr id="407" name="743"/>
            <p:cNvSpPr/>
            <p:nvPr/>
          </p:nvSpPr>
          <p:spPr>
            <a:xfrm>
              <a:off x="2311400" y="35687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743</a:t>
              </a:r>
            </a:p>
          </p:txBody>
        </p:sp>
        <p:sp>
          <p:nvSpPr>
            <p:cNvPr id="408" name="Pekahiah"/>
            <p:cNvSpPr/>
            <p:nvPr/>
          </p:nvSpPr>
          <p:spPr>
            <a:xfrm>
              <a:off x="1901725" y="0"/>
              <a:ext cx="116840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Pekahiah</a:t>
              </a:r>
            </a:p>
          </p:txBody>
        </p:sp>
        <p:sp>
          <p:nvSpPr>
            <p:cNvPr id="409" name="Line"/>
            <p:cNvSpPr/>
            <p:nvPr/>
          </p:nvSpPr>
          <p:spPr>
            <a:xfrm>
              <a:off x="3120925" y="355600"/>
              <a:ext cx="317501" cy="25400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410" name="742"/>
            <p:cNvSpPr/>
            <p:nvPr/>
          </p:nvSpPr>
          <p:spPr>
            <a:xfrm>
              <a:off x="2952750" y="120015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742</a:t>
              </a:r>
            </a:p>
          </p:txBody>
        </p:sp>
        <p:sp>
          <p:nvSpPr>
            <p:cNvPr id="411" name="740"/>
            <p:cNvSpPr/>
            <p:nvPr/>
          </p:nvSpPr>
          <p:spPr>
            <a:xfrm>
              <a:off x="3562350" y="120650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740</a:t>
              </a:r>
            </a:p>
          </p:txBody>
        </p:sp>
        <p:sp>
          <p:nvSpPr>
            <p:cNvPr id="412" name="Uzziah’s Last Days"/>
            <p:cNvSpPr/>
            <p:nvPr/>
          </p:nvSpPr>
          <p:spPr>
            <a:xfrm>
              <a:off x="492025" y="2222500"/>
              <a:ext cx="3251201"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FFFF"/>
                  </a:solidFill>
                </a:defRPr>
              </a:lvl1pPr>
            </a:lstStyle>
            <a:p>
              <a:pPr/>
              <a:r>
                <a:t>Uzziah’s Last Days</a:t>
              </a:r>
            </a:p>
          </p:txBody>
        </p:sp>
        <p:sp>
          <p:nvSpPr>
            <p:cNvPr id="413" name="Jotham"/>
            <p:cNvSpPr/>
            <p:nvPr/>
          </p:nvSpPr>
          <p:spPr>
            <a:xfrm>
              <a:off x="3247925" y="2463800"/>
              <a:ext cx="2641601"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600"/>
              </a:lvl1pPr>
            </a:lstStyle>
            <a:p>
              <a:pPr/>
              <a:r>
                <a:t>Jotham</a:t>
              </a:r>
            </a:p>
          </p:txBody>
        </p:sp>
        <p:sp>
          <p:nvSpPr>
            <p:cNvPr id="414" name="Ahaz"/>
            <p:cNvSpPr/>
            <p:nvPr/>
          </p:nvSpPr>
          <p:spPr>
            <a:xfrm>
              <a:off x="6525617" y="2425700"/>
              <a:ext cx="906066"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Ahaz</a:t>
              </a:r>
            </a:p>
          </p:txBody>
        </p:sp>
        <p:sp>
          <p:nvSpPr>
            <p:cNvPr id="415" name="Ahaz Co-regent"/>
            <p:cNvSpPr/>
            <p:nvPr/>
          </p:nvSpPr>
          <p:spPr>
            <a:xfrm>
              <a:off x="3535883" y="3124200"/>
              <a:ext cx="2059534"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solidFill>
                    <a:srgbClr val="FFFFFF"/>
                  </a:solidFill>
                </a:defRPr>
              </a:lvl1pPr>
            </a:lstStyle>
            <a:p>
              <a:pPr/>
              <a:r>
                <a:t>Ahaz Co-regent</a:t>
              </a:r>
            </a:p>
          </p:txBody>
        </p:sp>
      </p:gr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8" name="droppedImage.pdf" descr="droppedImage.pdf"/>
          <p:cNvPicPr>
            <a:picLocks noChangeAspect="1"/>
          </p:cNvPicPr>
          <p:nvPr/>
        </p:nvPicPr>
        <p:blipFill>
          <a:blip r:embed="rId2">
            <a:extLst/>
          </a:blip>
          <a:stretch>
            <a:fillRect/>
          </a:stretch>
        </p:blipFill>
        <p:spPr>
          <a:xfrm>
            <a:off x="320775" y="-30448"/>
            <a:ext cx="9519466" cy="8534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1.  Hoshea: The last king of Israel 17:1-6"/>
          <p:cNvSpPr txBox="1"/>
          <p:nvPr>
            <p:ph type="title"/>
          </p:nvPr>
        </p:nvSpPr>
        <p:spPr>
          <a:xfrm>
            <a:off x="990600" y="-889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1.	 Hoshea: The last king of Israel </a:t>
            </a:r>
            <a:r>
              <a:rPr>
                <a:solidFill>
                  <a:srgbClr val="FF2600"/>
                </a:solidFill>
              </a:rPr>
              <a:t>17:1-6</a:t>
            </a:r>
          </a:p>
        </p:txBody>
      </p:sp>
      <p:sp>
        <p:nvSpPr>
          <p:cNvPr id="421" name="4    But the king of Assyria found conspiracy in Hoshea, who had sent messengers to So king of Egypt and had offered no tribute to the king of Assyria, as he had done year by year; so the king of Assyria shut him up and bound him in prison.…"/>
          <p:cNvSpPr/>
          <p:nvPr/>
        </p:nvSpPr>
        <p:spPr>
          <a:xfrm>
            <a:off x="204638" y="622300"/>
            <a:ext cx="9750724" cy="3644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But the king of Assyria found conspiracy in Hoshea, who had sent messengers to So king of Egypt and had offered no tribute to the king of Assyria, as </a:t>
            </a:r>
            <a:r>
              <a:rPr i="1" sz="2400">
                <a:uFill>
                  <a:solidFill>
                    <a:srgbClr val="000000"/>
                  </a:solidFill>
                </a:uFill>
                <a:latin typeface="Times"/>
                <a:ea typeface="Times"/>
                <a:cs typeface="Times"/>
                <a:sym typeface="Times"/>
              </a:rPr>
              <a:t>he had done</a:t>
            </a:r>
            <a:r>
              <a:rPr sz="2400">
                <a:uFill>
                  <a:solidFill>
                    <a:srgbClr val="000000"/>
                  </a:solidFill>
                </a:uFill>
                <a:latin typeface="Times"/>
                <a:ea typeface="Times"/>
                <a:cs typeface="Times"/>
                <a:sym typeface="Times"/>
              </a:rPr>
              <a:t> year by year; so the king of Assyria shut him up and bound him in prison.</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Then the king of Assyria invaded the whole land and went up to Samaria and besieged it three years.</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In the ninth year of Hoshea, the king of Assyria captured Samaria and carried Israel away into exile to Assyria, and settled them in Halah and Habor, </a:t>
            </a:r>
            <a:r>
              <a:rPr i="1" sz="2400">
                <a:uFill>
                  <a:solidFill>
                    <a:srgbClr val="000000"/>
                  </a:solidFill>
                </a:uFill>
                <a:latin typeface="Times"/>
                <a:ea typeface="Times"/>
                <a:cs typeface="Times"/>
                <a:sym typeface="Times"/>
              </a:rPr>
              <a:t>on</a:t>
            </a:r>
            <a:r>
              <a:rPr sz="2400">
                <a:uFill>
                  <a:solidFill>
                    <a:srgbClr val="000000"/>
                  </a:solidFill>
                </a:uFill>
                <a:latin typeface="Times"/>
                <a:ea typeface="Times"/>
                <a:cs typeface="Times"/>
                <a:sym typeface="Times"/>
              </a:rPr>
              <a:t> the river of Gozan, and in the cities of the Medes.</a:t>
            </a:r>
          </a:p>
        </p:txBody>
      </p:sp>
      <p:pic>
        <p:nvPicPr>
          <p:cNvPr id="422" name="Image" descr="Image"/>
          <p:cNvPicPr>
            <a:picLocks noChangeAspect="1"/>
          </p:cNvPicPr>
          <p:nvPr/>
        </p:nvPicPr>
        <p:blipFill>
          <a:blip r:embed="rId2">
            <a:extLst/>
          </a:blip>
          <a:stretch>
            <a:fillRect/>
          </a:stretch>
        </p:blipFill>
        <p:spPr>
          <a:xfrm>
            <a:off x="4386126" y="4271307"/>
            <a:ext cx="5689233" cy="3743516"/>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4" name="DSC00049.jpg" descr="DSC00049.jpg"/>
          <p:cNvPicPr>
            <a:picLocks noChangeAspect="1"/>
          </p:cNvPicPr>
          <p:nvPr/>
        </p:nvPicPr>
        <p:blipFill>
          <a:blip r:embed="rId2">
            <a:extLst/>
          </a:blip>
          <a:stretch>
            <a:fillRect/>
          </a:stretch>
        </p:blipFill>
        <p:spPr>
          <a:xfrm>
            <a:off x="56515" y="387140"/>
            <a:ext cx="9766301" cy="64393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2.  Explanation of the captivity of Israel 17:7-23"/>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A9A"/>
                </a:solidFill>
              </a:rPr>
              <a:t>2.	 Explanation of the captivity of Israel </a:t>
            </a:r>
            <a:r>
              <a:rPr>
                <a:solidFill>
                  <a:srgbClr val="FF2600"/>
                </a:solidFill>
              </a:rPr>
              <a:t>17:7-23</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a. General statement of Israel’s wickedness 17:7-1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A9A"/>
                </a:solidFill>
              </a:rPr>
              <a:t>a.	General statement of Israel’s wickedness </a:t>
            </a:r>
            <a:r>
              <a:rPr>
                <a:solidFill>
                  <a:srgbClr val="FF2600"/>
                </a:solidFill>
              </a:rPr>
              <a:t>17:7-12</a:t>
            </a:r>
          </a:p>
        </p:txBody>
      </p:sp>
      <p:sp>
        <p:nvSpPr>
          <p:cNvPr id="429" name="7    Now this came about, because the sons of Israel had sinned against the LORD their God, who had brought them up from the land of Egypt from under the hand of Pharaoh, king of Egypt, and they had feared other gods…"/>
          <p:cNvSpPr/>
          <p:nvPr/>
        </p:nvSpPr>
        <p:spPr>
          <a:xfrm>
            <a:off x="317500" y="1155700"/>
            <a:ext cx="9613900" cy="2603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7    Now </a:t>
            </a:r>
            <a:r>
              <a:rPr i="1" sz="2400">
                <a:latin typeface="Times"/>
                <a:ea typeface="Times"/>
                <a:cs typeface="Times"/>
                <a:sym typeface="Times"/>
              </a:rPr>
              <a:t>this</a:t>
            </a:r>
            <a:r>
              <a:rPr sz="2400">
                <a:latin typeface="Times"/>
                <a:ea typeface="Times"/>
                <a:cs typeface="Times"/>
                <a:sym typeface="Times"/>
              </a:rPr>
              <a:t> came about, because the sons of Israel had sinned against the LORD their God, who had brought them up from the land of Egypt from under the hand of Pharaoh, king of Egypt, and they had feared other gods</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8    and walked in the customs of the nations whom the LORD had driven out before the sons of Israel, and </a:t>
            </a:r>
            <a:r>
              <a:rPr i="1" sz="2400">
                <a:latin typeface="Times"/>
                <a:ea typeface="Times"/>
                <a:cs typeface="Times"/>
                <a:sym typeface="Times"/>
              </a:rPr>
              <a:t>in the customs</a:t>
            </a:r>
            <a:r>
              <a:rPr sz="2400">
                <a:latin typeface="Times"/>
                <a:ea typeface="Times"/>
                <a:cs typeface="Times"/>
                <a:sym typeface="Times"/>
              </a:rPr>
              <a:t> of the kings of Israel which they had introduced.</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a. General statement of Israel’s wickedness 17:7-12"/>
          <p:cNvSpPr txBox="1"/>
          <p:nvPr>
            <p:ph type="title"/>
          </p:nvPr>
        </p:nvSpPr>
        <p:spPr>
          <a:xfrm>
            <a:off x="990600" y="-1778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A9A"/>
                </a:solidFill>
              </a:rPr>
              <a:t>a.	General statement of Israel’s wickedness </a:t>
            </a:r>
            <a:r>
              <a:rPr>
                <a:solidFill>
                  <a:srgbClr val="FF2600"/>
                </a:solidFill>
              </a:rPr>
              <a:t>17:7-12</a:t>
            </a:r>
          </a:p>
        </p:txBody>
      </p:sp>
      <p:sp>
        <p:nvSpPr>
          <p:cNvPr id="432" name="9    And the sons of Israel did things secretly which were not right, against the LORD their God. Moreover, they built for themselves high places in all their towns, from watchtower to fortified city.…"/>
          <p:cNvSpPr/>
          <p:nvPr/>
        </p:nvSpPr>
        <p:spPr>
          <a:xfrm>
            <a:off x="273050" y="635000"/>
            <a:ext cx="96139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9    And the sons of Israel did things secretly which were not right, against the LORD their God. Moreover, they built for themselves high places in all their towns, from watchtower to fortified city.</a:t>
            </a:r>
            <a:endParaRPr sz="2400">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10  And they set for themselves </a:t>
            </a:r>
            <a:r>
              <a:rPr i="1" sz="2400">
                <a:latin typeface="Times"/>
                <a:ea typeface="Times"/>
                <a:cs typeface="Times"/>
                <a:sym typeface="Times"/>
              </a:rPr>
              <a:t>sacred</a:t>
            </a:r>
            <a:r>
              <a:rPr sz="2400">
                <a:latin typeface="Times"/>
                <a:ea typeface="Times"/>
                <a:cs typeface="Times"/>
                <a:sym typeface="Times"/>
              </a:rPr>
              <a:t> pillars and Asherim on every high hill and under every green tree,</a:t>
            </a:r>
            <a:endParaRPr sz="2400">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11  and there they burned incense on all the high places as the nations </a:t>
            </a:r>
            <a:r>
              <a:rPr i="1" sz="2400">
                <a:latin typeface="Times"/>
                <a:ea typeface="Times"/>
                <a:cs typeface="Times"/>
                <a:sym typeface="Times"/>
              </a:rPr>
              <a:t>did</a:t>
            </a:r>
            <a:r>
              <a:rPr sz="2400">
                <a:latin typeface="Times"/>
                <a:ea typeface="Times"/>
                <a:cs typeface="Times"/>
                <a:sym typeface="Times"/>
              </a:rPr>
              <a:t> which the LORD had carried away to exile before them; and they did evil things provoking the LORD.</a:t>
            </a:r>
            <a:endParaRPr sz="2400">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12  And they served idols, concerning which the LORD had said to them, "You shall not do this thing."</a:t>
            </a:r>
          </a:p>
        </p:txBody>
      </p:sp>
      <p:pic>
        <p:nvPicPr>
          <p:cNvPr id="433" name="Image" descr="Image"/>
          <p:cNvPicPr>
            <a:picLocks noChangeAspect="1"/>
          </p:cNvPicPr>
          <p:nvPr/>
        </p:nvPicPr>
        <p:blipFill>
          <a:blip r:embed="rId2">
            <a:extLst/>
          </a:blip>
          <a:stretch>
            <a:fillRect/>
          </a:stretch>
        </p:blipFill>
        <p:spPr>
          <a:xfrm>
            <a:off x="4770387" y="5217417"/>
            <a:ext cx="3797301" cy="2133601"/>
          </a:xfrm>
          <a:prstGeom prst="rect">
            <a:avLst/>
          </a:prstGeom>
          <a:ln w="12700">
            <a:miter lim="400000"/>
          </a:ln>
        </p:spPr>
      </p:pic>
      <p:pic>
        <p:nvPicPr>
          <p:cNvPr id="434" name="Image" descr="Image"/>
          <p:cNvPicPr>
            <a:picLocks noChangeAspect="1"/>
          </p:cNvPicPr>
          <p:nvPr/>
        </p:nvPicPr>
        <p:blipFill>
          <a:blip r:embed="rId3">
            <a:extLst/>
          </a:blip>
          <a:stretch>
            <a:fillRect/>
          </a:stretch>
        </p:blipFill>
        <p:spPr>
          <a:xfrm>
            <a:off x="3130209" y="5341739"/>
            <a:ext cx="1419815" cy="2133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b. They did not take heed to God’s warnings 17:13-15"/>
          <p:cNvSpPr txBox="1"/>
          <p:nvPr>
            <p:ph type="title"/>
          </p:nvPr>
        </p:nvSpPr>
        <p:spPr>
          <a:xfrm>
            <a:off x="990600" y="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b.	They did not take heed to God’s warnings</a:t>
            </a:r>
            <a:r>
              <a:rPr>
                <a:solidFill>
                  <a:srgbClr val="FF2600"/>
                </a:solidFill>
              </a:rPr>
              <a:t> 17:13-15</a:t>
            </a:r>
          </a:p>
        </p:txBody>
      </p:sp>
      <p:sp>
        <p:nvSpPr>
          <p:cNvPr id="437" name="13  Yet the LORD warned Israel and Judah, through all His prophets and every seer, saying, &quot;Turn from your evil ways and keep My commandments, My statutes according to all the law which I commanded your fathers, and which I sent to you through My servants the prophets.&quot;…"/>
          <p:cNvSpPr/>
          <p:nvPr/>
        </p:nvSpPr>
        <p:spPr>
          <a:xfrm>
            <a:off x="127000" y="774700"/>
            <a:ext cx="6759476" cy="6604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Yet the LORD warned Israel and Judah, through all His prophets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every seer, saying, "Turn from your evil ways and keep My commandments, My statutes according to all the law which I commanded your fathers, and which I sent to you through My servants the prophets."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However, they did not listen, but stiffened their neck like their fathers, who did not believe in the LORD their God.</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they rejected His statutes and His covenant which He made with their fathers, and His warnings with which He warned them. And they followed vanity and became vain, and </a:t>
            </a:r>
            <a:r>
              <a:rPr i="1" sz="2400">
                <a:uFill>
                  <a:solidFill>
                    <a:srgbClr val="000000"/>
                  </a:solidFill>
                </a:uFill>
                <a:latin typeface="Times"/>
                <a:ea typeface="Times"/>
                <a:cs typeface="Times"/>
                <a:sym typeface="Times"/>
              </a:rPr>
              <a:t>went</a:t>
            </a:r>
            <a:r>
              <a:rPr sz="2400">
                <a:uFill>
                  <a:solidFill>
                    <a:srgbClr val="000000"/>
                  </a:solidFill>
                </a:uFill>
                <a:latin typeface="Times"/>
                <a:ea typeface="Times"/>
                <a:cs typeface="Times"/>
                <a:sym typeface="Times"/>
              </a:rPr>
              <a:t> after the nations which surrounded them, concerning which the LORD had commanded them not to do like them.</a:t>
            </a:r>
          </a:p>
        </p:txBody>
      </p:sp>
      <p:pic>
        <p:nvPicPr>
          <p:cNvPr id="438" name="Image" descr="Image"/>
          <p:cNvPicPr>
            <a:picLocks noChangeAspect="1"/>
          </p:cNvPicPr>
          <p:nvPr/>
        </p:nvPicPr>
        <p:blipFill>
          <a:blip r:embed="rId2">
            <a:extLst/>
          </a:blip>
          <a:stretch>
            <a:fillRect/>
          </a:stretch>
        </p:blipFill>
        <p:spPr>
          <a:xfrm>
            <a:off x="6840041" y="874166"/>
            <a:ext cx="3302001" cy="2463801"/>
          </a:xfrm>
          <a:prstGeom prst="rect">
            <a:avLst/>
          </a:prstGeom>
          <a:ln w="12700">
            <a:miter lim="400000"/>
          </a:ln>
        </p:spPr>
      </p:pic>
      <p:pic>
        <p:nvPicPr>
          <p:cNvPr id="439" name="Image" descr="Image"/>
          <p:cNvPicPr>
            <a:picLocks noChangeAspect="1"/>
          </p:cNvPicPr>
          <p:nvPr/>
        </p:nvPicPr>
        <p:blipFill>
          <a:blip r:embed="rId3">
            <a:extLst/>
          </a:blip>
          <a:stretch>
            <a:fillRect/>
          </a:stretch>
        </p:blipFill>
        <p:spPr>
          <a:xfrm>
            <a:off x="6846391" y="3466504"/>
            <a:ext cx="3289301" cy="2463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A. Israel Submits to Assyria 15:8-31"/>
          <p:cNvSpPr txBox="1"/>
          <p:nvPr>
            <p:ph type="title"/>
          </p:nvPr>
        </p:nvSpPr>
        <p:spPr>
          <a:xfrm>
            <a:off x="990600" y="2324100"/>
            <a:ext cx="8178800" cy="10541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a:pPr>
            <a:r>
              <a:rPr>
                <a:solidFill>
                  <a:srgbClr val="011A9A"/>
                </a:solidFill>
              </a:rPr>
              <a:t>A.	Israel Submits to Assyria</a:t>
            </a:r>
            <a:r>
              <a:rPr>
                <a:solidFill>
                  <a:srgbClr val="FF2600"/>
                </a:solidFill>
              </a:rPr>
              <a:t> 15:8-31</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c. Further examples of how they rejected God 17:16-18"/>
          <p:cNvSpPr txBox="1"/>
          <p:nvPr>
            <p:ph type="title"/>
          </p:nvPr>
        </p:nvSpPr>
        <p:spPr>
          <a:xfrm>
            <a:off x="990600" y="-184647"/>
            <a:ext cx="8178800" cy="889001"/>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A9A"/>
                </a:solidFill>
              </a:rPr>
              <a:t>c.	Further examples of how they rejected God </a:t>
            </a:r>
            <a:r>
              <a:rPr>
                <a:solidFill>
                  <a:srgbClr val="FF2600"/>
                </a:solidFill>
              </a:rPr>
              <a:t>17:16-18</a:t>
            </a:r>
          </a:p>
        </p:txBody>
      </p:sp>
      <p:sp>
        <p:nvSpPr>
          <p:cNvPr id="442" name="16  And they forsook all the commandments of the LORD their God and made for themselves molten images, even two calves, and made an Asherah and worshiped all the host of heaven and served Baal.…"/>
          <p:cNvSpPr/>
          <p:nvPr/>
        </p:nvSpPr>
        <p:spPr>
          <a:xfrm>
            <a:off x="273050" y="444500"/>
            <a:ext cx="9613900" cy="3657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And they forsook all the commandments of the LORD their God and made for themselves molten images,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two calves, and made an Asherah and worshiped all the host of heaven and served Baal.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Then they made their sons and their daughters pass through the fire, and practiced divination and enchantments, and sold themselves to do evil in the sight of the LORD, provoking Him.</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So the LORD was very angry with Israel, and removed them from His sight; none was left except the tribe of Judah.</a:t>
            </a:r>
          </a:p>
        </p:txBody>
      </p:sp>
      <p:pic>
        <p:nvPicPr>
          <p:cNvPr id="443" name="Image" descr="Image"/>
          <p:cNvPicPr>
            <a:picLocks noChangeAspect="1"/>
          </p:cNvPicPr>
          <p:nvPr/>
        </p:nvPicPr>
        <p:blipFill>
          <a:blip r:embed="rId2">
            <a:extLst/>
          </a:blip>
          <a:stretch>
            <a:fillRect/>
          </a:stretch>
        </p:blipFill>
        <p:spPr>
          <a:xfrm>
            <a:off x="7280473" y="4451846"/>
            <a:ext cx="2679701" cy="3035301"/>
          </a:xfrm>
          <a:prstGeom prst="rect">
            <a:avLst/>
          </a:prstGeom>
          <a:ln w="12700">
            <a:miter lim="400000"/>
          </a:ln>
        </p:spPr>
      </p:pic>
      <p:pic>
        <p:nvPicPr>
          <p:cNvPr id="444" name="Image" descr="Image"/>
          <p:cNvPicPr>
            <a:picLocks noChangeAspect="1"/>
          </p:cNvPicPr>
          <p:nvPr/>
        </p:nvPicPr>
        <p:blipFill>
          <a:blip r:embed="rId3">
            <a:extLst/>
          </a:blip>
          <a:stretch>
            <a:fillRect/>
          </a:stretch>
        </p:blipFill>
        <p:spPr>
          <a:xfrm>
            <a:off x="92091" y="4570759"/>
            <a:ext cx="3329055" cy="2602211"/>
          </a:xfrm>
          <a:prstGeom prst="rect">
            <a:avLst/>
          </a:prstGeom>
          <a:ln w="12700">
            <a:miter lim="400000"/>
          </a:ln>
        </p:spPr>
      </p:pic>
      <p:pic>
        <p:nvPicPr>
          <p:cNvPr id="445" name="Image" descr="Image"/>
          <p:cNvPicPr>
            <a:picLocks noChangeAspect="1"/>
          </p:cNvPicPr>
          <p:nvPr/>
        </p:nvPicPr>
        <p:blipFill>
          <a:blip r:embed="rId4">
            <a:extLst/>
          </a:blip>
          <a:stretch>
            <a:fillRect/>
          </a:stretch>
        </p:blipFill>
        <p:spPr>
          <a:xfrm>
            <a:off x="3591859" y="4716164"/>
            <a:ext cx="3517901" cy="2311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d.  God rejected Judah &amp; Israel because of their sins 17:19-23"/>
          <p:cNvSpPr txBox="1"/>
          <p:nvPr>
            <p:ph type="title"/>
          </p:nvPr>
        </p:nvSpPr>
        <p:spPr>
          <a:xfrm>
            <a:off x="374650" y="-139700"/>
            <a:ext cx="9410700" cy="8890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A9A"/>
                </a:solidFill>
              </a:rPr>
              <a:t>d.	 God rejected Judah &amp; Israel because of their sins </a:t>
            </a:r>
            <a:r>
              <a:rPr>
                <a:solidFill>
                  <a:srgbClr val="FF2600"/>
                </a:solidFill>
              </a:rPr>
              <a:t>17:19-23</a:t>
            </a:r>
          </a:p>
        </p:txBody>
      </p:sp>
      <p:sp>
        <p:nvSpPr>
          <p:cNvPr id="448" name="19  Also Judah did not keep the commandments of the LORD their God, but walked in the customs which Israel had introduced.…"/>
          <p:cNvSpPr/>
          <p:nvPr/>
        </p:nvSpPr>
        <p:spPr>
          <a:xfrm>
            <a:off x="273050" y="584200"/>
            <a:ext cx="9613900" cy="5270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Also Judah did not keep the commandments of the LORD their God, but walked in the customs which Israel had introduced.</a:t>
            </a:r>
            <a:endParaRPr sz="2400">
              <a:uFill>
                <a:solidFill>
                  <a:srgbClr val="000000"/>
                </a:solidFill>
              </a:uFill>
              <a:latin typeface="Times"/>
              <a:ea typeface="Times"/>
              <a:cs typeface="Times"/>
              <a:sym typeface="Times"/>
            </a:endParaRPr>
          </a:p>
          <a:p>
            <a:pPr marL="457200" indent="-4572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the LORD rejected all the descendants of Israel and afflicted them and gave them into the hand of plunderers, until He had cast them out of His sight.</a:t>
            </a:r>
            <a:endParaRPr sz="2400">
              <a:uFill>
                <a:solidFill>
                  <a:srgbClr val="000000"/>
                </a:solidFill>
              </a:uFill>
              <a:latin typeface="Times"/>
              <a:ea typeface="Times"/>
              <a:cs typeface="Times"/>
              <a:sym typeface="Times"/>
            </a:endParaRPr>
          </a:p>
          <a:p>
            <a:pPr marL="457200" indent="-4572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When He had torn Israel from the house of David, they made Jeroboam the son of Nebat king. Then Jeroboam drove Israel away from following the LORD, and made them commit a great sin.</a:t>
            </a:r>
            <a:endParaRPr sz="2400">
              <a:uFill>
                <a:solidFill>
                  <a:srgbClr val="000000"/>
                </a:solidFill>
              </a:uFill>
              <a:latin typeface="Times"/>
              <a:ea typeface="Times"/>
              <a:cs typeface="Times"/>
              <a:sym typeface="Times"/>
            </a:endParaRPr>
          </a:p>
          <a:p>
            <a:pPr marL="457200" indent="-4572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the sons of Israel walked in all the sins of Jeroboam which he did; they did not depart from them,</a:t>
            </a:r>
            <a:endParaRPr sz="2400">
              <a:uFill>
                <a:solidFill>
                  <a:srgbClr val="000000"/>
                </a:solidFill>
              </a:uFill>
              <a:latin typeface="Times"/>
              <a:ea typeface="Times"/>
              <a:cs typeface="Times"/>
              <a:sym typeface="Times"/>
            </a:endParaRPr>
          </a:p>
          <a:p>
            <a:pPr marL="457200" indent="-4572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until the LORD removed Israel from His sight, as He spoke through all His servants the prophets. So Israel was carried away into exile from their own land to Assyria until this day.</a:t>
            </a:r>
          </a:p>
        </p:txBody>
      </p:sp>
      <p:pic>
        <p:nvPicPr>
          <p:cNvPr id="449" name="Image" descr="Image"/>
          <p:cNvPicPr>
            <a:picLocks noChangeAspect="1"/>
          </p:cNvPicPr>
          <p:nvPr/>
        </p:nvPicPr>
        <p:blipFill>
          <a:blip r:embed="rId2">
            <a:extLst/>
          </a:blip>
          <a:stretch>
            <a:fillRect/>
          </a:stretch>
        </p:blipFill>
        <p:spPr>
          <a:xfrm>
            <a:off x="5710143" y="5571926"/>
            <a:ext cx="3541008" cy="199181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1" name="3. Repopulation of Samaria 17:24-41"/>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011A9A"/>
                </a:solidFill>
              </a:rPr>
              <a:t>3.	Repopulation of Samaria</a:t>
            </a:r>
            <a:r>
              <a:rPr>
                <a:solidFill>
                  <a:srgbClr val="FF2600"/>
                </a:solidFill>
              </a:rPr>
              <a:t> 17:24-41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3" name="droppedImage.pdf" descr="droppedImage.pdf"/>
          <p:cNvPicPr>
            <a:picLocks noChangeAspect="1"/>
          </p:cNvPicPr>
          <p:nvPr/>
        </p:nvPicPr>
        <p:blipFill>
          <a:blip r:embed="rId2">
            <a:extLst/>
          </a:blip>
          <a:stretch>
            <a:fillRect/>
          </a:stretch>
        </p:blipFill>
        <p:spPr>
          <a:xfrm>
            <a:off x="2323270" y="-12700"/>
            <a:ext cx="5195131" cy="76327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a.   The peoples brought to inhabit Samaria 17:24"/>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a.	  The peoples brought to inhabit Samaria</a:t>
            </a:r>
            <a:r>
              <a:rPr>
                <a:solidFill>
                  <a:srgbClr val="FF2600"/>
                </a:solidFill>
              </a:rPr>
              <a:t> 17:24</a:t>
            </a:r>
          </a:p>
        </p:txBody>
      </p:sp>
      <p:sp>
        <p:nvSpPr>
          <p:cNvPr id="456" name="24   And the king of Assyria brought men from Babylon and from Cuthah and from Avva and from Hamath and Sephar-vaim, and settled them in the cities of Samaria in place of the sons of Israel. So they possessed Samaria and lived in its cities."/>
          <p:cNvSpPr/>
          <p:nvPr/>
        </p:nvSpPr>
        <p:spPr>
          <a:xfrm>
            <a:off x="152400" y="914400"/>
            <a:ext cx="98552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24</a:t>
            </a:r>
            <a:r>
              <a:rPr sz="2400">
                <a:latin typeface="Times"/>
                <a:ea typeface="Times"/>
                <a:cs typeface="Times"/>
                <a:sym typeface="Times"/>
              </a:rPr>
              <a:t>   And the king of Assyria brought </a:t>
            </a:r>
            <a:r>
              <a:rPr i="1" sz="2400">
                <a:latin typeface="Times"/>
                <a:ea typeface="Times"/>
                <a:cs typeface="Times"/>
                <a:sym typeface="Times"/>
              </a:rPr>
              <a:t>men</a:t>
            </a:r>
            <a:r>
              <a:rPr sz="2400">
                <a:latin typeface="Times"/>
                <a:ea typeface="Times"/>
                <a:cs typeface="Times"/>
                <a:sym typeface="Times"/>
              </a:rPr>
              <a:t> from Babylon and from Cuthah and from Avva and from Hamath and Sephar-vaim, and settled </a:t>
            </a:r>
            <a:r>
              <a:rPr i="1" sz="2400">
                <a:latin typeface="Times"/>
                <a:ea typeface="Times"/>
                <a:cs typeface="Times"/>
                <a:sym typeface="Times"/>
              </a:rPr>
              <a:t>them</a:t>
            </a:r>
            <a:r>
              <a:rPr sz="2400">
                <a:latin typeface="Times"/>
                <a:ea typeface="Times"/>
                <a:cs typeface="Times"/>
                <a:sym typeface="Times"/>
              </a:rPr>
              <a:t> in the cities of Samaria in place of the sons of Israel. So they possessed Samaria and lived in its cities.</a:t>
            </a:r>
          </a:p>
        </p:txBody>
      </p:sp>
      <p:pic>
        <p:nvPicPr>
          <p:cNvPr id="457" name="Image" descr="Image"/>
          <p:cNvPicPr>
            <a:picLocks noChangeAspect="1"/>
          </p:cNvPicPr>
          <p:nvPr/>
        </p:nvPicPr>
        <p:blipFill>
          <a:blip r:embed="rId2">
            <a:extLst/>
          </a:blip>
          <a:stretch>
            <a:fillRect/>
          </a:stretch>
        </p:blipFill>
        <p:spPr>
          <a:xfrm>
            <a:off x="2923877" y="2353121"/>
            <a:ext cx="7026186" cy="508334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b.   The plague of the lions 17:25, 26"/>
          <p:cNvSpPr txBox="1"/>
          <p:nvPr>
            <p:ph type="title"/>
          </p:nvPr>
        </p:nvSpPr>
        <p:spPr>
          <a:xfrm>
            <a:off x="990600" y="-254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b.	  The plague of the lions</a:t>
            </a:r>
            <a:r>
              <a:rPr>
                <a:solidFill>
                  <a:srgbClr val="FF2600"/>
                </a:solidFill>
              </a:rPr>
              <a:t> 17:25, 26</a:t>
            </a:r>
          </a:p>
        </p:txBody>
      </p:sp>
      <p:sp>
        <p:nvSpPr>
          <p:cNvPr id="460" name="25  And it came about at the beginning of their living there, that they did not fear the LORD; therefore the LORD sent lions among them which killed some of them.…"/>
          <p:cNvSpPr/>
          <p:nvPr/>
        </p:nvSpPr>
        <p:spPr>
          <a:xfrm>
            <a:off x="240828" y="698500"/>
            <a:ext cx="9678344"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25  And it came about at the beginning of their living there, that they did not fear the LORD; therefore the LORD sent lions among them which killed some of them.</a:t>
            </a:r>
            <a:endParaRPr sz="2400">
              <a:latin typeface="Times"/>
              <a:ea typeface="Times"/>
              <a:cs typeface="Times"/>
              <a:sym typeface="Times"/>
            </a:endParaRPr>
          </a:p>
          <a:p>
            <a:pPr marL="457200" indent="-4572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26  So they spoke to the king of Assyria, saying, "The nations whom you have carried away into exile in the cities of Samaria do not know the custom of the god of the land; so he has sent lions among them, and behold, they kill them because they do not know the custom of the god of the land."</a:t>
            </a:r>
          </a:p>
        </p:txBody>
      </p:sp>
      <p:pic>
        <p:nvPicPr>
          <p:cNvPr id="461" name="exhibition-ink.tiff" descr="exhibition-ink.tiff"/>
          <p:cNvPicPr>
            <a:picLocks noChangeAspect="1"/>
          </p:cNvPicPr>
          <p:nvPr/>
        </p:nvPicPr>
        <p:blipFill>
          <a:blip r:embed="rId2">
            <a:extLst/>
          </a:blip>
          <a:stretch>
            <a:fillRect/>
          </a:stretch>
        </p:blipFill>
        <p:spPr>
          <a:xfrm>
            <a:off x="114300" y="3416125"/>
            <a:ext cx="5352739" cy="4262028"/>
          </a:xfrm>
          <a:prstGeom prst="rect">
            <a:avLst/>
          </a:prstGeom>
          <a:ln w="12700">
            <a:miter lim="400000"/>
          </a:ln>
        </p:spPr>
      </p:pic>
      <p:pic>
        <p:nvPicPr>
          <p:cNvPr id="462" name="2kings17-26.tiff" descr="2kings17-26.tiff"/>
          <p:cNvPicPr>
            <a:picLocks noChangeAspect="1"/>
          </p:cNvPicPr>
          <p:nvPr/>
        </p:nvPicPr>
        <p:blipFill>
          <a:blip r:embed="rId3">
            <a:extLst/>
          </a:blip>
          <a:stretch>
            <a:fillRect/>
          </a:stretch>
        </p:blipFill>
        <p:spPr>
          <a:xfrm>
            <a:off x="6115720" y="3492500"/>
            <a:ext cx="3229410" cy="410927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4" name="c.   The mixed character of the Samaritans’ religion 17:27-41"/>
          <p:cNvSpPr txBox="1"/>
          <p:nvPr>
            <p:ph type="title"/>
          </p:nvPr>
        </p:nvSpPr>
        <p:spPr>
          <a:xfrm>
            <a:off x="495300" y="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465" name="27  Then the king of Assyria commanded, saying, &quot;Take there one of the priests whom you carried away into exile, and let him go and live there; and let him teach them the custom of the god of the land.&quot;…"/>
          <p:cNvSpPr/>
          <p:nvPr/>
        </p:nvSpPr>
        <p:spPr>
          <a:xfrm>
            <a:off x="273050" y="977900"/>
            <a:ext cx="9613900" cy="4025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Then the king of Assyria commanded, saying, "Take there one of the priests whom you carried away into exile, and let him go and live there; and let him teach them the custom of the god of the land."</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So one of the priests whom they had carried away into exile from Samaria came and lived at Bethel, and taught them how they should fear the LORD.</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But every nation still made gods of its own and put them in the houses of the high places which the people of Samaria had made, every nation in their cities in which they lived.</a:t>
            </a:r>
          </a:p>
        </p:txBody>
      </p:sp>
      <p:pic>
        <p:nvPicPr>
          <p:cNvPr id="466" name="Image" descr="Image"/>
          <p:cNvPicPr>
            <a:picLocks noChangeAspect="1"/>
          </p:cNvPicPr>
          <p:nvPr/>
        </p:nvPicPr>
        <p:blipFill>
          <a:blip r:embed="rId2">
            <a:extLst/>
          </a:blip>
          <a:stretch>
            <a:fillRect/>
          </a:stretch>
        </p:blipFill>
        <p:spPr>
          <a:xfrm>
            <a:off x="5131494" y="4733428"/>
            <a:ext cx="4553543" cy="32043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8" name="c.   The mixed character of the Samaritans’ religion 17:27-41"/>
          <p:cNvSpPr txBox="1"/>
          <p:nvPr>
            <p:ph type="title"/>
          </p:nvPr>
        </p:nvSpPr>
        <p:spPr>
          <a:xfrm>
            <a:off x="539750" y="381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469" name="30  And the men of Babylon made Succoth-benoth, the men of Cuth made Nergal, the men of Hamath made Ashima,…"/>
          <p:cNvSpPr/>
          <p:nvPr/>
        </p:nvSpPr>
        <p:spPr>
          <a:xfrm>
            <a:off x="273049" y="762000"/>
            <a:ext cx="9613901" cy="4102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  And the men of Babylon made Succoth-benoth, the men of Cuth made Nergal, the men of Hamath made Ashima,</a:t>
            </a:r>
            <a:endParaRPr sz="2400">
              <a:uFill>
                <a:solidFill>
                  <a:srgbClr val="000000"/>
                </a:solidFill>
              </a:uFill>
              <a:latin typeface="Times"/>
              <a:ea typeface="Times"/>
              <a:cs typeface="Times"/>
              <a:sym typeface="Times"/>
            </a:endParaRPr>
          </a:p>
          <a:p>
            <a:pPr marL="457200" indent="-457200" algn="l">
              <a:spcBef>
                <a:spcPts val="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31  and the Avvites made Nibhaz and Tartak; and the Sepharvites burned their children in the fire to Adrammelech and Anammelech the gods of Sepharvaim.</a:t>
            </a:r>
            <a:endParaRPr sz="2400">
              <a:uFill>
                <a:solidFill>
                  <a:srgbClr val="000000"/>
                </a:solidFill>
              </a:uFill>
              <a:latin typeface="Times"/>
              <a:ea typeface="Times"/>
              <a:cs typeface="Times"/>
              <a:sym typeface="Times"/>
            </a:endParaRPr>
          </a:p>
          <a:p>
            <a:pPr marL="457200" indent="-457200" algn="l">
              <a:spcBef>
                <a:spcPts val="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They also feared the LORD and appointed from among themselves priests of the high places, who acted for them in the houses of the high places.</a:t>
            </a:r>
            <a:endParaRPr sz="2400">
              <a:uFill>
                <a:solidFill>
                  <a:srgbClr val="000000"/>
                </a:solidFill>
              </a:uFill>
              <a:latin typeface="Times"/>
              <a:ea typeface="Times"/>
              <a:cs typeface="Times"/>
              <a:sym typeface="Times"/>
            </a:endParaRPr>
          </a:p>
          <a:p>
            <a:pPr marL="457200" indent="-457200" algn="l">
              <a:spcBef>
                <a:spcPts val="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They feared the LORD and served their own gods according to the custom of the nations from among whom they had been carried away into exile.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472" name="34  To this day they do according to the earlier customs: they do not fear the LORD, nor do they follow their statutes or their ordinances or the law, or the commandments which the LORD commanded the sons of Jacob, whom He named Israel;…"/>
          <p:cNvSpPr/>
          <p:nvPr/>
        </p:nvSpPr>
        <p:spPr>
          <a:xfrm>
            <a:off x="317500" y="1155700"/>
            <a:ext cx="9613900" cy="297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34  To this day they do according to the earlier customs: they do not fear the LORD, nor do they follow their statutes or their ordinances or the law, or the commandments which the LORD commanded the sons of Jacob, whom He named Israel;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35  with whom the LORD made a covenant and commanded them, saying, "You shall not fear other gods, nor bow down yourselves to them nor serve them nor sacrifice to them.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475" name="36  &quot;But the LORD, who brought you up from the land of Egypt with great power and with an outstretched arm, Him you shall fear, and to Him you shall bow yourselves down, and to Him you shall sacrifice.…"/>
          <p:cNvSpPr/>
          <p:nvPr/>
        </p:nvSpPr>
        <p:spPr>
          <a:xfrm>
            <a:off x="323850" y="1104900"/>
            <a:ext cx="96139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36  "But the LORD, who brought you up from the land of Egypt with great power and with an outstretched arm, Him you shall fear, and to Him you shall bow yourselves down, and to Him you shall sacrifice.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37  "And the statutes and the ordinances and the law and the commandment, which He wrote for you, you shall observe to do forever; and you shall not fear other gods.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38  "And the covenant that I have made with you, you shall not forget, nor shall you fear other gods.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39  "But the LORD your God you shall fear; and He will deliver you from the hand of all your enemies."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6" name="Group"/>
          <p:cNvGrpSpPr/>
          <p:nvPr/>
        </p:nvGrpSpPr>
        <p:grpSpPr>
          <a:xfrm>
            <a:off x="3274" y="457200"/>
            <a:ext cx="10375901" cy="6057900"/>
            <a:chOff x="0" y="0"/>
            <a:chExt cx="10375900" cy="6057900"/>
          </a:xfrm>
        </p:grpSpPr>
        <p:sp>
          <p:nvSpPr>
            <p:cNvPr id="174" name="Jeroboam II 41 yrs."/>
            <p:cNvSpPr/>
            <p:nvPr/>
          </p:nvSpPr>
          <p:spPr>
            <a:xfrm>
              <a:off x="187225" y="609600"/>
              <a:ext cx="8521701" cy="1231900"/>
            </a:xfrm>
            <a:prstGeom prst="rect">
              <a:avLst/>
            </a:prstGeom>
            <a:solidFill>
              <a:srgbClr val="C0C0C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a:p>
              <a:pPr>
                <a:defRPr sz="3000">
                  <a:effectLst>
                    <a:outerShdw sx="100000" sy="100000" kx="0" ky="0" algn="b" rotWithShape="0" blurRad="38100" dist="12700" dir="5400000">
                      <a:srgbClr val="000000">
                        <a:alpha val="50000"/>
                      </a:srgbClr>
                    </a:outerShdw>
                  </a:effectLst>
                </a:defRPr>
              </a:pPr>
              <a:r>
                <a:t>Jeroboam II 41 yrs.</a:t>
              </a:r>
            </a:p>
          </p:txBody>
        </p:sp>
        <p:sp>
          <p:nvSpPr>
            <p:cNvPr id="175" name="Jehoash 16 yrs."/>
            <p:cNvSpPr/>
            <p:nvPr/>
          </p:nvSpPr>
          <p:spPr>
            <a:xfrm>
              <a:off x="199925" y="609600"/>
              <a:ext cx="2578101" cy="660400"/>
            </a:xfrm>
            <a:prstGeom prst="rect">
              <a:avLst/>
            </a:prstGeom>
            <a:blipFill rotWithShape="1">
              <a:blip r:embed="rId2"/>
              <a:srcRect l="0" t="0" r="0" b="0"/>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400">
                  <a:solidFill>
                    <a:srgbClr val="FFFFFF"/>
                  </a:solidFill>
                  <a:effectLst>
                    <a:outerShdw sx="100000" sy="100000" kx="0" ky="0" algn="b" rotWithShape="0" blurRad="38100" dist="12700" dir="5400000">
                      <a:srgbClr val="000000">
                        <a:alpha val="50000"/>
                      </a:srgbClr>
                    </a:outerShdw>
                  </a:effectLst>
                </a:defRPr>
              </a:lvl1pPr>
            </a:lstStyle>
            <a:p>
              <a:pPr/>
              <a:r>
                <a:t>Jehoash 16 yrs.</a:t>
              </a:r>
            </a:p>
          </p:txBody>
        </p:sp>
        <p:sp>
          <p:nvSpPr>
            <p:cNvPr id="176" name="Zech.…"/>
            <p:cNvSpPr/>
            <p:nvPr/>
          </p:nvSpPr>
          <p:spPr>
            <a:xfrm>
              <a:off x="8683525" y="609600"/>
              <a:ext cx="1295401" cy="1231900"/>
            </a:xfrm>
            <a:prstGeom prst="rect">
              <a:avLst/>
            </a:prstGeom>
            <a:blipFill rotWithShape="1">
              <a:blip r:embed="rId2"/>
              <a:srcRect l="0" t="0" r="0" b="0"/>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600">
                  <a:solidFill>
                    <a:srgbClr val="FFFFFF"/>
                  </a:solidFill>
                  <a:effectLst>
                    <a:outerShdw sx="100000" sy="100000" kx="0" ky="0" algn="b" rotWithShape="0" blurRad="38100" dist="12700" dir="5400000">
                      <a:srgbClr val="000000">
                        <a:alpha val="50000"/>
                      </a:srgbClr>
                    </a:outerShdw>
                  </a:effectLst>
                </a:defRPr>
              </a:pPr>
              <a:r>
                <a:t>Zech.</a:t>
              </a:r>
            </a:p>
            <a:p>
              <a:pPr>
                <a:defRPr sz="2600">
                  <a:solidFill>
                    <a:srgbClr val="FFFFFF"/>
                  </a:solidFill>
                  <a:effectLst>
                    <a:outerShdw sx="100000" sy="100000" kx="0" ky="0" algn="b" rotWithShape="0" blurRad="38100" dist="12700" dir="5400000">
                      <a:srgbClr val="000000">
                        <a:alpha val="50000"/>
                      </a:srgbClr>
                    </a:outerShdw>
                  </a:effectLst>
                </a:defRPr>
              </a:pPr>
              <a:r>
                <a:t>Shallum</a:t>
              </a:r>
            </a:p>
          </p:txBody>
        </p:sp>
        <p:sp>
          <p:nvSpPr>
            <p:cNvPr id="177" name="Uzziah (Azariah) 52 yrs."/>
            <p:cNvSpPr/>
            <p:nvPr/>
          </p:nvSpPr>
          <p:spPr>
            <a:xfrm>
              <a:off x="212625" y="2806700"/>
              <a:ext cx="9766301" cy="1231900"/>
            </a:xfrm>
            <a:prstGeom prst="rect">
              <a:avLst/>
            </a:prstGeom>
            <a:solidFill>
              <a:srgbClr val="0054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1800">
                  <a:solidFill>
                    <a:srgbClr val="FFFFFF"/>
                  </a:solidFill>
                  <a:effectLst>
                    <a:outerShdw sx="100000" sy="100000" kx="0" ky="0" algn="b" rotWithShape="0" blurRad="38100" dist="12700" dir="5400000">
                      <a:srgbClr val="000000">
                        <a:alpha val="50000"/>
                      </a:srgbClr>
                    </a:outerShdw>
                  </a:effectLst>
                </a:defRPr>
              </a:pPr>
              <a:endParaRPr sz="3000"/>
            </a:p>
            <a:p>
              <a:pPr>
                <a:defRPr sz="1800">
                  <a:solidFill>
                    <a:srgbClr val="FFFFFF"/>
                  </a:solidFill>
                  <a:effectLst>
                    <a:outerShdw sx="100000" sy="100000" kx="0" ky="0" algn="b" rotWithShape="0" blurRad="38100" dist="12700" dir="5400000">
                      <a:srgbClr val="000000">
                        <a:alpha val="50000"/>
                      </a:srgbClr>
                    </a:outerShdw>
                  </a:effectLst>
                </a:defRPr>
              </a:pPr>
              <a:r>
                <a:rPr sz="3000"/>
                <a:t>Uzziah (Azariah) 52 yrs.</a:t>
              </a:r>
            </a:p>
          </p:txBody>
        </p:sp>
        <p:sp>
          <p:nvSpPr>
            <p:cNvPr id="178" name="Divided Monarchy: Heyday Phase…"/>
            <p:cNvSpPr/>
            <p:nvPr/>
          </p:nvSpPr>
          <p:spPr>
            <a:xfrm>
              <a:off x="2457747" y="4610100"/>
              <a:ext cx="5612806"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a:r>
                <a:t>Divided Monarchy: Heyday Phase</a:t>
              </a:r>
            </a:p>
            <a:p>
              <a:pPr/>
              <a:r>
                <a:t>(Sisters Growing)</a:t>
              </a:r>
            </a:p>
            <a:p>
              <a:pPr/>
              <a:r>
                <a:t>790-750 BC</a:t>
              </a:r>
            </a:p>
          </p:txBody>
        </p:sp>
        <p:sp>
          <p:nvSpPr>
            <p:cNvPr id="179" name="790"/>
            <p:cNvSpPr/>
            <p:nvPr/>
          </p:nvSpPr>
          <p:spPr>
            <a:xfrm>
              <a:off x="0" y="22479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790</a:t>
              </a:r>
            </a:p>
          </p:txBody>
        </p:sp>
        <p:sp>
          <p:nvSpPr>
            <p:cNvPr id="180" name="767"/>
            <p:cNvSpPr/>
            <p:nvPr/>
          </p:nvSpPr>
          <p:spPr>
            <a:xfrm>
              <a:off x="4737100" y="22479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767</a:t>
              </a:r>
            </a:p>
          </p:txBody>
        </p:sp>
        <p:sp>
          <p:nvSpPr>
            <p:cNvPr id="181" name="753"/>
            <p:cNvSpPr/>
            <p:nvPr/>
          </p:nvSpPr>
          <p:spPr>
            <a:xfrm>
              <a:off x="8191500" y="2032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753</a:t>
              </a:r>
            </a:p>
          </p:txBody>
        </p:sp>
        <p:sp>
          <p:nvSpPr>
            <p:cNvPr id="182" name="750"/>
            <p:cNvSpPr/>
            <p:nvPr/>
          </p:nvSpPr>
          <p:spPr>
            <a:xfrm>
              <a:off x="9321800" y="22479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750</a:t>
              </a:r>
            </a:p>
          </p:txBody>
        </p:sp>
        <p:sp>
          <p:nvSpPr>
            <p:cNvPr id="183" name="Israel"/>
            <p:cNvSpPr/>
            <p:nvPr/>
          </p:nvSpPr>
          <p:spPr>
            <a:xfrm>
              <a:off x="1174750" y="0"/>
              <a:ext cx="1257300"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2600"/>
                  </a:solidFill>
                </a:defRPr>
              </a:lvl1pPr>
            </a:lstStyle>
            <a:p>
              <a:pPr/>
              <a:r>
                <a:t>Israel</a:t>
              </a:r>
            </a:p>
          </p:txBody>
        </p:sp>
        <p:sp>
          <p:nvSpPr>
            <p:cNvPr id="184" name="Amaziah 29 yrs."/>
            <p:cNvSpPr/>
            <p:nvPr/>
          </p:nvSpPr>
          <p:spPr>
            <a:xfrm>
              <a:off x="212625" y="2819400"/>
              <a:ext cx="4978401" cy="5842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400">
                  <a:solidFill>
                    <a:srgbClr val="FFFFFF"/>
                  </a:solidFill>
                  <a:effectLst>
                    <a:outerShdw sx="100000" sy="100000" kx="0" ky="0" algn="b" rotWithShape="0" blurRad="38100" dist="12700" dir="5400000">
                      <a:srgbClr val="000000">
                        <a:alpha val="50000"/>
                      </a:srgbClr>
                    </a:outerShdw>
                  </a:effectLst>
                </a:defRPr>
              </a:lvl1pPr>
            </a:lstStyle>
            <a:p>
              <a:pPr/>
              <a:r>
                <a:t>Amaziah 29 yrs.</a:t>
              </a:r>
            </a:p>
          </p:txBody>
        </p:sp>
        <p:sp>
          <p:nvSpPr>
            <p:cNvPr id="185" name="Judah"/>
            <p:cNvSpPr/>
            <p:nvPr/>
          </p:nvSpPr>
          <p:spPr>
            <a:xfrm>
              <a:off x="1174750" y="2197100"/>
              <a:ext cx="1257300"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2600"/>
                  </a:solidFill>
                </a:defRPr>
              </a:lvl1pPr>
            </a:lstStyle>
            <a:p>
              <a:pPr/>
              <a:r>
                <a:t>Judah</a:t>
              </a:r>
            </a:p>
          </p:txBody>
        </p:sp>
      </p:gr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7"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478" name="40  However, they did not listen, but they did according to their earlier custom.…"/>
          <p:cNvSpPr/>
          <p:nvPr/>
        </p:nvSpPr>
        <p:spPr>
          <a:xfrm>
            <a:off x="317500" y="1155700"/>
            <a:ext cx="9613900" cy="223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40  However, they did not listen, but they did according to their earlier custom.</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41  So while these nations feared the LORD, they also served their idols; their children likewise and their grandchildren, as their fathers did, so they do to this day.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1. The six-month reign of Zechariah 15:8-1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1.	The six-month reign of Zechariah </a:t>
            </a:r>
            <a:r>
              <a:rPr>
                <a:solidFill>
                  <a:srgbClr val="FF2600"/>
                </a:solidFill>
              </a:rPr>
              <a:t>15:8-12</a:t>
            </a:r>
          </a:p>
        </p:txBody>
      </p:sp>
      <p:sp>
        <p:nvSpPr>
          <p:cNvPr id="189" name="8    In the thirty-eighth year of Azariah king of Judah, Zechariah the son of Jeroboam became king over Israel in Samaria for six months.…"/>
          <p:cNvSpPr/>
          <p:nvPr/>
        </p:nvSpPr>
        <p:spPr>
          <a:xfrm>
            <a:off x="317500" y="1155700"/>
            <a:ext cx="9613900" cy="608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8    In the thirty-eighth year of Azariah king of Judah, Zechariah the son of Jeroboam became king over Israel in Samaria </a:t>
            </a:r>
            <a:r>
              <a:rPr i="1" sz="2400">
                <a:latin typeface="Times"/>
                <a:ea typeface="Times"/>
                <a:cs typeface="Times"/>
                <a:sym typeface="Times"/>
              </a:rPr>
              <a:t>for</a:t>
            </a:r>
            <a:r>
              <a:rPr sz="2400">
                <a:latin typeface="Times"/>
                <a:ea typeface="Times"/>
                <a:cs typeface="Times"/>
                <a:sym typeface="Times"/>
              </a:rPr>
              <a:t> six months.</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9    And he did evil in the sight of the LORD, as his fathers had done; he did not depart from the sins of Jeroboam the son of Nebat, which he made Israel sin.</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10  Then Shallum the son of Jabesh conspired against him and struck him before the people and killed him, and reigned in his place.</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11  Now the rest of the acts of Zechariah, behold they are written in the Book of the Chronicles of the Kings of Israel.</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12  This is the word of the LORD which He spoke to Jehu, saying, "Your sons to the fourth generation shall sit on the throne of Israel." And so it was.</a:t>
            </a:r>
            <a:endParaRPr sz="2400">
              <a:latin typeface="Times"/>
              <a:ea typeface="Times"/>
              <a:cs typeface="Times"/>
              <a:sym typeface="Times"/>
            </a:endParaRPr>
          </a:p>
          <a:p>
            <a:pPr lvl="1" marL="457200" indent="-1905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accent5">
                    <a:hueOff val="-82419"/>
                    <a:satOff val="-9513"/>
                    <a:lumOff val="-16343"/>
                  </a:schemeClr>
                </a:solidFill>
              </a:defRPr>
            </a:pPr>
            <a:r>
              <a:rPr sz="2400">
                <a:latin typeface="Times"/>
                <a:ea typeface="Times"/>
                <a:cs typeface="Times"/>
                <a:sym typeface="Times"/>
              </a:rPr>
              <a:t>Hos. 1:4; Amos 7:9</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2.  The one month reign of Shallum 15:13-15"/>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11A9A"/>
                </a:solidFill>
              </a:rPr>
              <a:t>2.	 The one month reign of Shallum</a:t>
            </a:r>
            <a:r>
              <a:rPr>
                <a:solidFill>
                  <a:srgbClr val="FF2600"/>
                </a:solidFill>
              </a:rPr>
              <a:t> 15:13-15</a:t>
            </a:r>
          </a:p>
        </p:txBody>
      </p:sp>
      <p:sp>
        <p:nvSpPr>
          <p:cNvPr id="192" name="13  Shallum son of Jabesh became king in the thirty-ninth year of Uzziah king of Judah, and he reigned one month in Samaria.…"/>
          <p:cNvSpPr/>
          <p:nvPr/>
        </p:nvSpPr>
        <p:spPr>
          <a:xfrm>
            <a:off x="114300" y="1079500"/>
            <a:ext cx="5079802" cy="586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Shallum son of Jabesh became king in the thirty-ninth year of Uzziah king of Judah, and he reigned one month in Samaria.</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Then Menahem son of Gadi went up from Tirzah and came to Samaria, and struck Shallum son of Jabesh in Samaria, and killed him and became king in his place.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Now the rest of the acts of Shallum and his conspiracy which he made, behold they are written in the Book of the Chronicles of the Kings of Israel.</a:t>
            </a:r>
          </a:p>
        </p:txBody>
      </p:sp>
      <p:pic>
        <p:nvPicPr>
          <p:cNvPr id="193" name="Image" descr="Image"/>
          <p:cNvPicPr>
            <a:picLocks noChangeAspect="1"/>
          </p:cNvPicPr>
          <p:nvPr/>
        </p:nvPicPr>
        <p:blipFill>
          <a:blip r:embed="rId2">
            <a:extLst/>
          </a:blip>
          <a:stretch>
            <a:fillRect/>
          </a:stretch>
        </p:blipFill>
        <p:spPr>
          <a:xfrm>
            <a:off x="5243845" y="1163365"/>
            <a:ext cx="4852810" cy="54096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3.  Menahem submits to Assyria 15:16-2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A9A"/>
                </a:solidFill>
              </a:rPr>
              <a:t>3.	 Menahem submits to Assyria</a:t>
            </a:r>
            <a:r>
              <a:rPr>
                <a:solidFill>
                  <a:srgbClr val="FF2600"/>
                </a:solidFill>
              </a:rPr>
              <a:t> 15:16-22</a:t>
            </a:r>
          </a:p>
        </p:txBody>
      </p:sp>
      <p:sp>
        <p:nvSpPr>
          <p:cNvPr id="196" name="16  Then Menahem struck Tiphsah and all who were in it and its borders from Tirzah, because they did not open to him, therefore he struck it; and he ripped up all its women who were with child.…"/>
          <p:cNvSpPr/>
          <p:nvPr/>
        </p:nvSpPr>
        <p:spPr>
          <a:xfrm>
            <a:off x="317500" y="1155700"/>
            <a:ext cx="5275759" cy="586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16  Then Menahem struck Tiphsah and all who were in it and its borders from Tirzah, because they did not open </a:t>
            </a:r>
            <a:r>
              <a:rPr i="1" sz="2400">
                <a:latin typeface="Times"/>
                <a:ea typeface="Times"/>
                <a:cs typeface="Times"/>
                <a:sym typeface="Times"/>
              </a:rPr>
              <a:t>to him,</a:t>
            </a:r>
            <a:r>
              <a:rPr sz="2400">
                <a:latin typeface="Times"/>
                <a:ea typeface="Times"/>
                <a:cs typeface="Times"/>
                <a:sym typeface="Times"/>
              </a:rPr>
              <a:t> therefore he struck </a:t>
            </a:r>
            <a:r>
              <a:rPr i="1" sz="2400">
                <a:latin typeface="Times"/>
                <a:ea typeface="Times"/>
                <a:cs typeface="Times"/>
                <a:sym typeface="Times"/>
              </a:rPr>
              <a:t>it;</a:t>
            </a:r>
            <a:r>
              <a:rPr sz="2400">
                <a:latin typeface="Times"/>
                <a:ea typeface="Times"/>
                <a:cs typeface="Times"/>
                <a:sym typeface="Times"/>
              </a:rPr>
              <a:t> and he ripped up all its women who were with child.</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17  In the thirty-ninth year of Azariah king of Judah, Menahem son of Gadi became king over Israel </a:t>
            </a:r>
            <a:r>
              <a:rPr i="1" sz="2400">
                <a:latin typeface="Times"/>
                <a:ea typeface="Times"/>
                <a:cs typeface="Times"/>
                <a:sym typeface="Times"/>
              </a:rPr>
              <a:t>and reigned</a:t>
            </a:r>
            <a:r>
              <a:rPr sz="2400">
                <a:latin typeface="Times"/>
                <a:ea typeface="Times"/>
                <a:cs typeface="Times"/>
                <a:sym typeface="Times"/>
              </a:rPr>
              <a:t> ten years in Samaria.</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18  And he did evil in the sight of the LORD; he did not depart all his days from the sins of Jeroboam the son of Nebat, which he made Israel sin.</a:t>
            </a:r>
          </a:p>
        </p:txBody>
      </p:sp>
      <p:pic>
        <p:nvPicPr>
          <p:cNvPr id="197" name="Image" descr="Image"/>
          <p:cNvPicPr>
            <a:picLocks noChangeAspect="1"/>
          </p:cNvPicPr>
          <p:nvPr/>
        </p:nvPicPr>
        <p:blipFill>
          <a:blip r:embed="rId2">
            <a:extLst/>
          </a:blip>
          <a:stretch>
            <a:fillRect/>
          </a:stretch>
        </p:blipFill>
        <p:spPr>
          <a:xfrm>
            <a:off x="5773524" y="1122635"/>
            <a:ext cx="4141222" cy="65431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