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0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itle Text"/>
          <p:cNvSpPr txBox="1">
            <a:spLocks noGrp="1"/>
          </p:cNvSpPr>
          <p:nvPr>
            <p:ph type="title"/>
          </p:nvPr>
        </p:nvSpPr>
        <p:spPr>
          <a:xfrm>
            <a:off x="825500" y="1879600"/>
            <a:ext cx="11836400" cy="2603500"/>
          </a:xfrm>
          <a:prstGeom prst="rect">
            <a:avLst/>
          </a:prstGeom>
          <a:effectLst>
            <a:outerShdw blurRad="25400" dist="38100" dir="2700000" rotWithShape="0">
              <a:srgbClr val="6D625D">
                <a:alpha val="90000"/>
              </a:srgbClr>
            </a:outerShdw>
          </a:effectLst>
        </p:spPr>
        <p:txBody>
          <a:bodyPr anchor="b"/>
          <a:lstStyle>
            <a:lvl1pPr>
              <a:defRPr sz="8000">
                <a:solidFill>
                  <a:srgbClr val="BEA56D"/>
                </a:solidFill>
                <a:effectLst>
                  <a:outerShdw blurRad="38100" dist="25400" dir="15900000" rotWithShape="0">
                    <a:srgbClr val="000000">
                      <a:alpha val="90000"/>
                    </a:srgbClr>
                  </a:outerShdw>
                </a:effectLst>
              </a:defRPr>
            </a:lvl1pPr>
          </a:lstStyle>
          <a:p>
            <a:r>
              <a:t>Title Text</a:t>
            </a:r>
          </a:p>
        </p:txBody>
      </p:sp>
      <p:sp>
        <p:nvSpPr>
          <p:cNvPr id="13" name="Body Level One…"/>
          <p:cNvSpPr txBox="1">
            <a:spLocks noGrp="1"/>
          </p:cNvSpPr>
          <p:nvPr>
            <p:ph type="body" sz="quarter" idx="1"/>
          </p:nvPr>
        </p:nvSpPr>
        <p:spPr>
          <a:xfrm>
            <a:off x="825500" y="5346700"/>
            <a:ext cx="11836400" cy="1854200"/>
          </a:xfrm>
          <a:prstGeom prst="rect">
            <a:avLst/>
          </a:prstGeom>
          <a:effectLst>
            <a:outerShdw blurRad="25400" dist="38100" dir="2700000" rotWithShape="0">
              <a:srgbClr val="6D625D">
                <a:alpha val="90000"/>
              </a:srgbClr>
            </a:outerShdw>
          </a:effectLst>
        </p:spPr>
        <p:txBody>
          <a:bodyPr anchor="t"/>
          <a:lstStyle>
            <a:lvl1pPr marL="0" indent="0" algn="ctr">
              <a:spcBef>
                <a:spcPts val="0"/>
              </a:spcBef>
              <a:buSzTx/>
              <a:buNone/>
              <a:defRPr sz="5200" i="1">
                <a:solidFill>
                  <a:srgbClr val="BEA56D"/>
                </a:solidFill>
                <a:effectLst>
                  <a:outerShdw blurRad="25400" dist="38100" dir="15900000" rotWithShape="0">
                    <a:srgbClr val="000000">
                      <a:alpha val="90000"/>
                    </a:srgbClr>
                  </a:outerShdw>
                </a:effectLst>
              </a:defRPr>
            </a:lvl1pPr>
            <a:lvl2pPr marL="0" indent="228600" algn="ctr">
              <a:spcBef>
                <a:spcPts val="0"/>
              </a:spcBef>
              <a:buSzTx/>
              <a:buNone/>
              <a:defRPr sz="5200" i="1">
                <a:solidFill>
                  <a:srgbClr val="BEA56D"/>
                </a:solidFill>
                <a:effectLst>
                  <a:outerShdw blurRad="25400" dist="38100" dir="15900000" rotWithShape="0">
                    <a:srgbClr val="000000">
                      <a:alpha val="90000"/>
                    </a:srgbClr>
                  </a:outerShdw>
                </a:effectLst>
              </a:defRPr>
            </a:lvl2pPr>
            <a:lvl3pPr marL="0" indent="457200" algn="ctr">
              <a:spcBef>
                <a:spcPts val="0"/>
              </a:spcBef>
              <a:buSzTx/>
              <a:buNone/>
              <a:defRPr sz="5200" i="1">
                <a:solidFill>
                  <a:srgbClr val="BEA56D"/>
                </a:solidFill>
                <a:effectLst>
                  <a:outerShdw blurRad="25400" dist="38100" dir="15900000" rotWithShape="0">
                    <a:srgbClr val="000000">
                      <a:alpha val="90000"/>
                    </a:srgbClr>
                  </a:outerShdw>
                </a:effectLst>
              </a:defRPr>
            </a:lvl3pPr>
            <a:lvl4pPr marL="0" indent="685800" algn="ctr">
              <a:spcBef>
                <a:spcPts val="0"/>
              </a:spcBef>
              <a:buSzTx/>
              <a:buNone/>
              <a:defRPr sz="5200" i="1">
                <a:solidFill>
                  <a:srgbClr val="BEA56D"/>
                </a:solidFill>
                <a:effectLst>
                  <a:outerShdw blurRad="25400" dist="38100" dir="15900000" rotWithShape="0">
                    <a:srgbClr val="000000">
                      <a:alpha val="90000"/>
                    </a:srgbClr>
                  </a:outerShdw>
                </a:effectLst>
              </a:defRPr>
            </a:lvl4pPr>
            <a:lvl5pPr marL="0" indent="914400" algn="ctr">
              <a:spcBef>
                <a:spcPts val="0"/>
              </a:spcBef>
              <a:buSzTx/>
              <a:buNone/>
              <a:defRPr sz="5200" i="1">
                <a:solidFill>
                  <a:srgbClr val="BEA56D"/>
                </a:solidFill>
                <a:effectLst>
                  <a:outerShdw blurRad="25400" dist="38100" dir="15900000" rotWithShape="0">
                    <a:srgbClr val="000000">
                      <a:alpha val="9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565899" y="9029699"/>
            <a:ext cx="342901" cy="3556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Johnny Appleseed"/>
          <p:cNvSpPr txBox="1">
            <a:spLocks noGrp="1"/>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sz="3200" i="1"/>
            </a:lvl1pPr>
          </a:lstStyle>
          <a:p>
            <a:r>
              <a:t>–Johnny Appleseed</a:t>
            </a:r>
          </a:p>
        </p:txBody>
      </p:sp>
      <p:sp>
        <p:nvSpPr>
          <p:cNvPr id="96" name="“Type a quote here.”"/>
          <p:cNvSpPr txBox="1">
            <a:spLocks noGrp="1"/>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sz="4000" i="1"/>
            </a:lvl1pPr>
          </a:lstStyle>
          <a:p>
            <a:r>
              <a:t>“Type a quote here.” </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Image"/>
          <p:cNvSpPr>
            <a:spLocks noGrp="1"/>
          </p:cNvSpPr>
          <p:nvPr>
            <p:ph type="pic" idx="13"/>
          </p:nvPr>
        </p:nvSpPr>
        <p:spPr>
          <a:xfrm>
            <a:off x="749300" y="812800"/>
            <a:ext cx="11480800" cy="6223000"/>
          </a:xfrm>
          <a:prstGeom prst="rect">
            <a:avLst/>
          </a:prstGeom>
          <a:ln w="9525">
            <a:round/>
          </a:ln>
        </p:spPr>
        <p:txBody>
          <a:bodyPr lIns="91439" tIns="45719" rIns="91439" bIns="45719" anchor="t">
            <a:noAutofit/>
          </a:bodyPr>
          <a:lstStyle/>
          <a:p>
            <a:endParaRPr/>
          </a:p>
        </p:txBody>
      </p:sp>
      <p:sp>
        <p:nvSpPr>
          <p:cNvPr id="22" name="Title Text"/>
          <p:cNvSpPr txBox="1">
            <a:spLocks noGrp="1"/>
          </p:cNvSpPr>
          <p:nvPr>
            <p:ph type="title"/>
          </p:nvPr>
        </p:nvSpPr>
        <p:spPr>
          <a:xfrm>
            <a:off x="762000" y="7035800"/>
            <a:ext cx="11480800" cy="1346200"/>
          </a:xfrm>
          <a:prstGeom prst="rect">
            <a:avLst/>
          </a:prstGeom>
        </p:spPr>
        <p:txBody>
          <a:bodyPr/>
          <a:lstStyle/>
          <a:p>
            <a:r>
              <a:t>Title Text</a:t>
            </a:r>
          </a:p>
        </p:txBody>
      </p:sp>
      <p:sp>
        <p:nvSpPr>
          <p:cNvPr id="23" name="Body Level One…"/>
          <p:cNvSpPr txBox="1">
            <a:spLocks noGrp="1"/>
          </p:cNvSpPr>
          <p:nvPr>
            <p:ph type="body" sz="quarter" idx="1"/>
          </p:nvPr>
        </p:nvSpPr>
        <p:spPr>
          <a:xfrm>
            <a:off x="762000" y="8382000"/>
            <a:ext cx="11480800" cy="952500"/>
          </a:xfrm>
          <a:prstGeom prst="rect">
            <a:avLst/>
          </a:prstGeom>
        </p:spPr>
        <p:txBody>
          <a:bodyPr/>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6324599" y="9143999"/>
            <a:ext cx="34290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762000" y="3606800"/>
            <a:ext cx="11480800" cy="2540000"/>
          </a:xfrm>
          <a:prstGeom prst="rect">
            <a:avLst/>
          </a:prstGeom>
        </p:spPr>
        <p:txBody>
          <a:bodyPr/>
          <a:lstStyle/>
          <a:p>
            <a:r>
              <a:t>Title Text</a:t>
            </a:r>
          </a:p>
        </p:txBody>
      </p:sp>
      <p:sp>
        <p:nvSpPr>
          <p:cNvPr id="32" name="Slide Number"/>
          <p:cNvSpPr txBox="1">
            <a:spLocks noGrp="1"/>
          </p:cNvSpPr>
          <p:nvPr>
            <p:ph type="sldNum" sz="quarter" idx="2"/>
          </p:nvPr>
        </p:nvSpPr>
        <p:spPr>
          <a:xfrm>
            <a:off x="6324599" y="9016999"/>
            <a:ext cx="342901" cy="355601"/>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Image"/>
          <p:cNvSpPr>
            <a:spLocks noGrp="1"/>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endParaRPr/>
          </a:p>
        </p:txBody>
      </p:sp>
      <p:sp>
        <p:nvSpPr>
          <p:cNvPr id="41" name="Title Text"/>
          <p:cNvSpPr txBox="1">
            <a:spLocks noGrp="1"/>
          </p:cNvSpPr>
          <p:nvPr>
            <p:ph type="title"/>
          </p:nvPr>
        </p:nvSpPr>
        <p:spPr>
          <a:xfrm>
            <a:off x="431800" y="1600200"/>
            <a:ext cx="6477000" cy="3175000"/>
          </a:xfrm>
          <a:prstGeom prst="rect">
            <a:avLst/>
          </a:prstGeom>
        </p:spPr>
        <p:txBody>
          <a:bodyPr anchor="b"/>
          <a:lstStyle/>
          <a:p>
            <a:r>
              <a:t>Title Text</a:t>
            </a:r>
          </a:p>
        </p:txBody>
      </p:sp>
      <p:sp>
        <p:nvSpPr>
          <p:cNvPr id="42" name="Body Level One…"/>
          <p:cNvSpPr txBox="1">
            <a:spLocks noGrp="1"/>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sz="3600" i="1"/>
            </a:lvl1pPr>
            <a:lvl2pPr marL="0" indent="228600" algn="ctr">
              <a:spcBef>
                <a:spcPts val="0"/>
              </a:spcBef>
              <a:buSzTx/>
              <a:buNone/>
              <a:defRPr sz="3600" i="1"/>
            </a:lvl2pPr>
            <a:lvl3pPr marL="0" indent="457200" algn="ctr">
              <a:spcBef>
                <a:spcPts val="0"/>
              </a:spcBef>
              <a:buSzTx/>
              <a:buNone/>
              <a:defRPr sz="3600" i="1"/>
            </a:lvl3pPr>
            <a:lvl4pPr marL="0" indent="685800" algn="ctr">
              <a:spcBef>
                <a:spcPts val="0"/>
              </a:spcBef>
              <a:buSzTx/>
              <a:buNone/>
              <a:defRPr sz="3600" i="1"/>
            </a:lvl4pPr>
            <a:lvl5pPr marL="0" indent="914400" algn="ctr">
              <a:spcBef>
                <a:spcPts val="0"/>
              </a:spcBef>
              <a:buSzTx/>
              <a:buNone/>
              <a:defRPr sz="3600" i="1"/>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Body Level One…"/>
          <p:cNvSpPr txBox="1">
            <a:spLocks noGrp="1"/>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Image"/>
          <p:cNvSpPr>
            <a:spLocks noGrp="1"/>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endParaRPr/>
          </a:p>
        </p:txBody>
      </p:sp>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Image"/>
          <p:cNvSpPr>
            <a:spLocks noGrp="1"/>
          </p:cNvSpPr>
          <p:nvPr>
            <p:ph type="pic" idx="13"/>
          </p:nvPr>
        </p:nvSpPr>
        <p:spPr>
          <a:xfrm>
            <a:off x="787400" y="723900"/>
            <a:ext cx="6324600" cy="8178800"/>
          </a:xfrm>
          <a:prstGeom prst="rect">
            <a:avLst/>
          </a:prstGeom>
          <a:ln w="9525">
            <a:round/>
          </a:ln>
        </p:spPr>
        <p:txBody>
          <a:bodyPr lIns="91439" tIns="45719" rIns="91439" bIns="45719" anchor="t">
            <a:noAutofit/>
          </a:bodyPr>
          <a:lstStyle/>
          <a:p>
            <a:endParaRPr/>
          </a:p>
        </p:txBody>
      </p:sp>
      <p:sp>
        <p:nvSpPr>
          <p:cNvPr id="86" name="Image"/>
          <p:cNvSpPr>
            <a:spLocks noGrp="1"/>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endParaRPr/>
          </a:p>
        </p:txBody>
      </p:sp>
      <p:sp>
        <p:nvSpPr>
          <p:cNvPr id="87" name="Image"/>
          <p:cNvSpPr>
            <a:spLocks noGrp="1"/>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endParaRP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sz="7400" b="0" i="0" u="none" strike="noStrike" cap="none" spc="0" baseline="0">
          <a:ln>
            <a:noFill/>
          </a:ln>
          <a:solidFill>
            <a:srgbClr val="6C6963"/>
          </a:solidFill>
          <a:effectLst>
            <a:outerShdw blurRad="25400" dist="25400" dir="15900000" rotWithShape="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15"/>
        </a:buBlip>
        <a:tabLst/>
        <a:defRPr sz="4200" b="0" i="0" u="none" strike="noStrike" cap="none" spc="0" baseline="0">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t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8.tif"/></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tif"/></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8.tif"/><Relationship Id="rId4" Type="http://schemas.openxmlformats.org/officeDocument/2006/relationships/image" Target="../media/image17.tif"/></Relationships>
</file>

<file path=ppt/slides/_rels/slide8.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he Man Born Blind"/>
          <p:cNvSpPr txBox="1">
            <a:spLocks noGrp="1"/>
          </p:cNvSpPr>
          <p:nvPr>
            <p:ph type="ctrTitle"/>
          </p:nvPr>
        </p:nvSpPr>
        <p:spPr>
          <a:prstGeom prst="rect">
            <a:avLst/>
          </a:prstGeom>
        </p:spPr>
        <p:txBody>
          <a:bodyPr/>
          <a:lstStyle/>
          <a:p>
            <a:r>
              <a:t>The Man Born Blind</a:t>
            </a:r>
          </a:p>
        </p:txBody>
      </p:sp>
      <p:sp>
        <p:nvSpPr>
          <p:cNvPr id="122" name="John 9"/>
          <p:cNvSpPr txBox="1">
            <a:spLocks noGrp="1"/>
          </p:cNvSpPr>
          <p:nvPr>
            <p:ph type="subTitle" sz="quarter" idx="1"/>
          </p:nvPr>
        </p:nvSpPr>
        <p:spPr>
          <a:prstGeom prst="rect">
            <a:avLst/>
          </a:prstGeom>
        </p:spPr>
        <p:txBody>
          <a:bodyPr/>
          <a:lstStyle/>
          <a:p>
            <a:r>
              <a:t>John 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aken To The Pharisees"/>
          <p:cNvSpPr txBox="1">
            <a:spLocks noGrp="1"/>
          </p:cNvSpPr>
          <p:nvPr>
            <p:ph type="title"/>
          </p:nvPr>
        </p:nvSpPr>
        <p:spPr>
          <a:xfrm>
            <a:off x="762000" y="215900"/>
            <a:ext cx="11480800" cy="1232744"/>
          </a:xfrm>
          <a:prstGeom prst="rect">
            <a:avLst/>
          </a:prstGeom>
        </p:spPr>
        <p:txBody>
          <a:bodyPr/>
          <a:lstStyle>
            <a:lvl1pPr>
              <a:defRPr sz="6000"/>
            </a:lvl1pPr>
          </a:lstStyle>
          <a:p>
            <a:r>
              <a:t>Taken To The Pharisees</a:t>
            </a:r>
          </a:p>
        </p:txBody>
      </p:sp>
      <p:sp>
        <p:nvSpPr>
          <p:cNvPr id="172" name="Neighbors &amp; acquaintances report the Sabbath day healing…"/>
          <p:cNvSpPr txBox="1">
            <a:spLocks noGrp="1"/>
          </p:cNvSpPr>
          <p:nvPr>
            <p:ph type="body" idx="1"/>
          </p:nvPr>
        </p:nvSpPr>
        <p:spPr>
          <a:xfrm>
            <a:off x="494977" y="3899941"/>
            <a:ext cx="11837046" cy="5496869"/>
          </a:xfrm>
          <a:prstGeom prst="rect">
            <a:avLst/>
          </a:prstGeom>
        </p:spPr>
        <p:txBody>
          <a:bodyPr anchor="t"/>
          <a:lstStyle/>
          <a:p>
            <a:pPr>
              <a:spcBef>
                <a:spcPts val="1900"/>
              </a:spcBef>
              <a:buBlip>
                <a:blip r:embed="rId2"/>
              </a:buBlip>
              <a:defRPr sz="3000"/>
            </a:pPr>
            <a:r>
              <a:t>Neighbors &amp; acquaintances report the Sabbath day healing</a:t>
            </a:r>
          </a:p>
          <a:p>
            <a:pPr>
              <a:spcBef>
                <a:spcPts val="1900"/>
              </a:spcBef>
              <a:buBlip>
                <a:blip r:embed="rId2"/>
              </a:buBlip>
              <a:defRPr sz="3000"/>
            </a:pPr>
            <a:r>
              <a:t>The Pharisees sat as judges for the higher court</a:t>
            </a:r>
          </a:p>
          <a:p>
            <a:pPr>
              <a:spcBef>
                <a:spcPts val="1900"/>
              </a:spcBef>
              <a:buBlip>
                <a:blip r:embed="rId2"/>
              </a:buBlip>
              <a:defRPr sz="3000"/>
            </a:pPr>
            <a:r>
              <a:t>Making clay deemed to be prohibited on a Sabbath </a:t>
            </a:r>
          </a:p>
          <a:p>
            <a:pPr>
              <a:spcBef>
                <a:spcPts val="1900"/>
              </a:spcBef>
              <a:buBlip>
                <a:blip r:embed="rId2"/>
              </a:buBlip>
              <a:defRPr sz="3000"/>
            </a:pPr>
            <a:r>
              <a:t>No compassion, sympathy or appreciation for healing</a:t>
            </a:r>
          </a:p>
          <a:p>
            <a:pPr>
              <a:spcBef>
                <a:spcPts val="1900"/>
              </a:spcBef>
              <a:buBlip>
                <a:blip r:embed="rId2"/>
              </a:buBlip>
              <a:defRPr sz="3000"/>
            </a:pPr>
            <a:r>
              <a:t>Only concerned for their traditions - healing = work</a:t>
            </a:r>
          </a:p>
          <a:p>
            <a:pPr>
              <a:spcBef>
                <a:spcPts val="1900"/>
              </a:spcBef>
              <a:buBlip>
                <a:blip r:embed="rId2"/>
              </a:buBlip>
              <a:defRPr sz="3000"/>
            </a:pPr>
            <a:r>
              <a:t>Commentary on Mishnah (Gemara) - wine could be applied to an eyelid, but not inside the eye - applying saliva (for medicinal value) forbidden</a:t>
            </a:r>
          </a:p>
          <a:p>
            <a:pPr>
              <a:spcBef>
                <a:spcPts val="1900"/>
              </a:spcBef>
              <a:buBlip>
                <a:blip r:embed="rId2"/>
              </a:buBlip>
              <a:defRPr sz="3000"/>
            </a:pPr>
            <a:r>
              <a:t>Jesus violated these traditions, but not the Law of Moses</a:t>
            </a:r>
          </a:p>
        </p:txBody>
      </p:sp>
      <p:sp>
        <p:nvSpPr>
          <p:cNvPr id="173" name="13 They brought to the Pharisees the man who was formerly blind.…"/>
          <p:cNvSpPr txBox="1"/>
          <p:nvPr/>
        </p:nvSpPr>
        <p:spPr>
          <a:xfrm>
            <a:off x="528525" y="1212850"/>
            <a:ext cx="11947750" cy="2692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13</a:t>
            </a:r>
            <a:r>
              <a:t> They brought to the Pharisees the man who was formerly blind.</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14</a:t>
            </a:r>
            <a:r>
              <a:t> Now it was a Sabbath on the day when Jesus made the clay and opened his eyes.</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15</a:t>
            </a:r>
            <a:r>
              <a:t> Then the Pharisees also were asking him again how he received his sight. And he said to them, “He applied clay to my eyes, and I washed, and I see.”</a:t>
            </a:r>
          </a:p>
        </p:txBody>
      </p:sp>
      <p:pic>
        <p:nvPicPr>
          <p:cNvPr id="174" name="Image" descr="Image"/>
          <p:cNvPicPr>
            <a:picLocks noChangeAspect="1"/>
          </p:cNvPicPr>
          <p:nvPr/>
        </p:nvPicPr>
        <p:blipFill>
          <a:blip r:embed="rId3">
            <a:extLst/>
          </a:blip>
          <a:stretch>
            <a:fillRect/>
          </a:stretch>
        </p:blipFill>
        <p:spPr>
          <a:xfrm>
            <a:off x="9484435" y="4540798"/>
            <a:ext cx="3261835" cy="2170604"/>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How vs. “I see”"/>
          <p:cNvSpPr txBox="1">
            <a:spLocks noGrp="1"/>
          </p:cNvSpPr>
          <p:nvPr>
            <p:ph type="title"/>
          </p:nvPr>
        </p:nvSpPr>
        <p:spPr>
          <a:xfrm>
            <a:off x="762000" y="215900"/>
            <a:ext cx="11480800" cy="1232744"/>
          </a:xfrm>
          <a:prstGeom prst="rect">
            <a:avLst/>
          </a:prstGeom>
        </p:spPr>
        <p:txBody>
          <a:bodyPr/>
          <a:lstStyle>
            <a:lvl1pPr>
              <a:defRPr sz="6000"/>
            </a:lvl1pPr>
          </a:lstStyle>
          <a:p>
            <a:r>
              <a:t>How vs. “I see”</a:t>
            </a:r>
          </a:p>
        </p:txBody>
      </p:sp>
      <p:sp>
        <p:nvSpPr>
          <p:cNvPr id="177" name="To maintain an appearance of legality ask how his eyes were open…"/>
          <p:cNvSpPr txBox="1">
            <a:spLocks noGrp="1"/>
          </p:cNvSpPr>
          <p:nvPr>
            <p:ph type="body" idx="1"/>
          </p:nvPr>
        </p:nvSpPr>
        <p:spPr>
          <a:xfrm>
            <a:off x="494977" y="2877666"/>
            <a:ext cx="11837046" cy="5496868"/>
          </a:xfrm>
          <a:prstGeom prst="rect">
            <a:avLst/>
          </a:prstGeom>
        </p:spPr>
        <p:txBody>
          <a:bodyPr anchor="t"/>
          <a:lstStyle/>
          <a:p>
            <a:pPr>
              <a:spcBef>
                <a:spcPts val="1900"/>
              </a:spcBef>
              <a:buBlip>
                <a:blip r:embed="rId2"/>
              </a:buBlip>
              <a:defRPr sz="3000"/>
            </a:pPr>
            <a:r>
              <a:t>To maintain an appearance of legality ask how his eyes were open</a:t>
            </a:r>
          </a:p>
          <a:p>
            <a:pPr>
              <a:spcBef>
                <a:spcPts val="1900"/>
              </a:spcBef>
              <a:buBlip>
                <a:blip r:embed="rId2"/>
              </a:buBlip>
              <a:defRPr sz="3000"/>
            </a:pPr>
            <a:r>
              <a:t>Ignore the miracle itself </a:t>
            </a:r>
          </a:p>
          <a:p>
            <a:pPr>
              <a:spcBef>
                <a:spcPts val="1900"/>
              </a:spcBef>
              <a:buBlip>
                <a:blip r:embed="rId2"/>
              </a:buBlip>
              <a:defRPr sz="3000"/>
            </a:pPr>
            <a:r>
              <a:t>Answer - straightforward &amp; true</a:t>
            </a:r>
          </a:p>
          <a:p>
            <a:pPr>
              <a:spcBef>
                <a:spcPts val="1900"/>
              </a:spcBef>
              <a:buBlip>
                <a:blip r:embed="rId2"/>
              </a:buBlip>
              <a:defRPr sz="3000"/>
            </a:pPr>
            <a:r>
              <a:t>I see</a:t>
            </a:r>
          </a:p>
        </p:txBody>
      </p:sp>
      <p:sp>
        <p:nvSpPr>
          <p:cNvPr id="178" name="15 Then the Pharisees also were asking him again how he received his sight. And he said to them, “He applied clay to my eyes, and I washed, and I see.”"/>
          <p:cNvSpPr txBox="1"/>
          <p:nvPr/>
        </p:nvSpPr>
        <p:spPr>
          <a:xfrm>
            <a:off x="528525" y="1212850"/>
            <a:ext cx="1194775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15</a:t>
            </a:r>
            <a:r>
              <a:t> Then the Pharisees also were asking him again how he received his sight. And he said to them, “He applied clay to my eyes, and I washed, and I see.”</a:t>
            </a:r>
          </a:p>
        </p:txBody>
      </p:sp>
      <p:pic>
        <p:nvPicPr>
          <p:cNvPr id="179" name="Image" descr="Image"/>
          <p:cNvPicPr>
            <a:picLocks noChangeAspect="1"/>
          </p:cNvPicPr>
          <p:nvPr/>
        </p:nvPicPr>
        <p:blipFill>
          <a:blip r:embed="rId3">
            <a:extLst/>
          </a:blip>
          <a:stretch>
            <a:fillRect/>
          </a:stretch>
        </p:blipFill>
        <p:spPr>
          <a:xfrm>
            <a:off x="5463172" y="5421034"/>
            <a:ext cx="7274720" cy="363736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harisees Face a Crisis"/>
          <p:cNvSpPr txBox="1">
            <a:spLocks noGrp="1"/>
          </p:cNvSpPr>
          <p:nvPr>
            <p:ph type="title"/>
          </p:nvPr>
        </p:nvSpPr>
        <p:spPr>
          <a:xfrm>
            <a:off x="762000" y="215900"/>
            <a:ext cx="11480800" cy="1232744"/>
          </a:xfrm>
          <a:prstGeom prst="rect">
            <a:avLst/>
          </a:prstGeom>
        </p:spPr>
        <p:txBody>
          <a:bodyPr/>
          <a:lstStyle>
            <a:lvl1pPr>
              <a:defRPr sz="6000"/>
            </a:lvl1pPr>
          </a:lstStyle>
          <a:p>
            <a:r>
              <a:t>Pharisees Face a Crisis</a:t>
            </a:r>
          </a:p>
        </p:txBody>
      </p:sp>
      <p:sp>
        <p:nvSpPr>
          <p:cNvPr id="182" name="Division among the Pharisees regarding Jesus…"/>
          <p:cNvSpPr txBox="1">
            <a:spLocks noGrp="1"/>
          </p:cNvSpPr>
          <p:nvPr>
            <p:ph type="body" idx="1"/>
          </p:nvPr>
        </p:nvSpPr>
        <p:spPr>
          <a:xfrm>
            <a:off x="494977" y="3182466"/>
            <a:ext cx="11837046" cy="5496868"/>
          </a:xfrm>
          <a:prstGeom prst="rect">
            <a:avLst/>
          </a:prstGeom>
        </p:spPr>
        <p:txBody>
          <a:bodyPr anchor="t"/>
          <a:lstStyle/>
          <a:p>
            <a:pPr>
              <a:spcBef>
                <a:spcPts val="1900"/>
              </a:spcBef>
              <a:buBlip>
                <a:blip r:embed="rId2"/>
              </a:buBlip>
              <a:defRPr sz="3000"/>
            </a:pPr>
            <a:r>
              <a:t>Division among the Pharisees regarding Jesus </a:t>
            </a:r>
          </a:p>
          <a:p>
            <a:pPr>
              <a:spcBef>
                <a:spcPts val="1900"/>
              </a:spcBef>
              <a:buBlip>
                <a:blip r:embed="rId2"/>
              </a:buBlip>
              <a:defRPr sz="3000"/>
            </a:pPr>
            <a:r>
              <a:t>Some - not from God because He healed on a sabbath day</a:t>
            </a:r>
          </a:p>
          <a:p>
            <a:pPr>
              <a:spcBef>
                <a:spcPts val="1900"/>
              </a:spcBef>
              <a:buBlip>
                <a:blip r:embed="rId2"/>
              </a:buBlip>
              <a:defRPr sz="3000"/>
            </a:pPr>
            <a:r>
              <a:t>Power from some source other than God, since, in their view, the act violated the sabbath day. </a:t>
            </a:r>
          </a:p>
          <a:p>
            <a:pPr>
              <a:spcBef>
                <a:spcPts val="1900"/>
              </a:spcBef>
              <a:buBlip>
                <a:blip r:embed="rId2"/>
              </a:buBlip>
              <a:defRPr sz="3000"/>
            </a:pPr>
            <a:r>
              <a:t>Others - how could a sinner perform the sign?</a:t>
            </a:r>
          </a:p>
          <a:p>
            <a:pPr>
              <a:spcBef>
                <a:spcPts val="1900"/>
              </a:spcBef>
              <a:buBlip>
                <a:blip r:embed="rId2"/>
              </a:buBlip>
              <a:defRPr sz="3000"/>
            </a:pPr>
            <a:r>
              <a:rPr u="sng"/>
              <a:t>division</a:t>
            </a:r>
            <a:r>
              <a:t> - </a:t>
            </a:r>
            <a:r>
              <a:rPr i="1"/>
              <a:t>schisma</a:t>
            </a:r>
            <a:r>
              <a:t> - a split, tear, division, dissension</a:t>
            </a:r>
          </a:p>
        </p:txBody>
      </p:sp>
      <p:sp>
        <p:nvSpPr>
          <p:cNvPr id="183" name="16 Therefore some of the Pharisees were saying, “This man is not from God, because He does not keep the Sabbath.” But others were saying, “How can a man who is a sinner perform such signs?” And there was a division among them."/>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16</a:t>
            </a:r>
            <a:r>
              <a:t> Therefore some of the Pharisees were saying, “This man is not from God, because He does not keep the Sabbath.” But others were saying, “How can a man who is a sinner perform such signs?” And there was a division among them.</a:t>
            </a:r>
          </a:p>
        </p:txBody>
      </p:sp>
      <p:pic>
        <p:nvPicPr>
          <p:cNvPr id="184" name="Image" descr="Image"/>
          <p:cNvPicPr>
            <a:picLocks noChangeAspect="1"/>
          </p:cNvPicPr>
          <p:nvPr/>
        </p:nvPicPr>
        <p:blipFill>
          <a:blip r:embed="rId3">
            <a:extLst/>
          </a:blip>
          <a:stretch>
            <a:fillRect/>
          </a:stretch>
        </p:blipFill>
        <p:spPr>
          <a:xfrm>
            <a:off x="5718716" y="6885795"/>
            <a:ext cx="6908580" cy="248900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ross Examination"/>
          <p:cNvSpPr txBox="1">
            <a:spLocks noGrp="1"/>
          </p:cNvSpPr>
          <p:nvPr>
            <p:ph type="title"/>
          </p:nvPr>
        </p:nvSpPr>
        <p:spPr>
          <a:xfrm>
            <a:off x="762000" y="215900"/>
            <a:ext cx="11480800" cy="1232744"/>
          </a:xfrm>
          <a:prstGeom prst="rect">
            <a:avLst/>
          </a:prstGeom>
        </p:spPr>
        <p:txBody>
          <a:bodyPr/>
          <a:lstStyle>
            <a:lvl1pPr>
              <a:defRPr sz="6000"/>
            </a:lvl1pPr>
          </a:lstStyle>
          <a:p>
            <a:r>
              <a:t>Cross Examination</a:t>
            </a:r>
          </a:p>
        </p:txBody>
      </p:sp>
      <p:sp>
        <p:nvSpPr>
          <p:cNvPr id="187" name="What does the man infer? What is your view?…"/>
          <p:cNvSpPr txBox="1">
            <a:spLocks noGrp="1"/>
          </p:cNvSpPr>
          <p:nvPr>
            <p:ph type="body" idx="1"/>
          </p:nvPr>
        </p:nvSpPr>
        <p:spPr>
          <a:xfrm>
            <a:off x="583877" y="2344266"/>
            <a:ext cx="11837046" cy="7042746"/>
          </a:xfrm>
          <a:prstGeom prst="rect">
            <a:avLst/>
          </a:prstGeom>
        </p:spPr>
        <p:txBody>
          <a:bodyPr anchor="t"/>
          <a:lstStyle/>
          <a:p>
            <a:pPr>
              <a:spcBef>
                <a:spcPts val="1900"/>
              </a:spcBef>
              <a:buBlip>
                <a:blip r:embed="rId2"/>
              </a:buBlip>
              <a:defRPr sz="3000"/>
            </a:pPr>
            <a:r>
              <a:t>What does the man infer? What is your view? </a:t>
            </a:r>
          </a:p>
          <a:p>
            <a:pPr>
              <a:spcBef>
                <a:spcPts val="1900"/>
              </a:spcBef>
              <a:buBlip>
                <a:blip r:embed="rId2"/>
              </a:buBlip>
              <a:defRPr sz="3000"/>
            </a:pPr>
            <a:r>
              <a:t>Sinner or an approved healer?</a:t>
            </a:r>
          </a:p>
          <a:p>
            <a:pPr>
              <a:spcBef>
                <a:spcPts val="1900"/>
              </a:spcBef>
              <a:buBlip>
                <a:blip r:embed="rId2"/>
              </a:buBlip>
              <a:defRPr sz="3000"/>
            </a:pPr>
            <a:r>
              <a:t>Growing faith - He is a prophet </a:t>
            </a:r>
          </a:p>
          <a:p>
            <a:pPr>
              <a:spcBef>
                <a:spcPts val="1900"/>
              </a:spcBef>
              <a:buBlip>
                <a:blip r:embed="rId2"/>
              </a:buBlip>
              <a:defRPr sz="3000"/>
            </a:pPr>
            <a:r>
              <a:t>Their next move was to retrench &amp; deny the miracle</a:t>
            </a:r>
          </a:p>
        </p:txBody>
      </p:sp>
      <p:sp>
        <p:nvSpPr>
          <p:cNvPr id="188" name="17 So they said to the blind man again, “What do you say about Him, since He opened your eyes?” And he said, “He is a prophet.”"/>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17</a:t>
            </a:r>
            <a:r>
              <a:t> So they said to the blind man again, “What do you say about Him, since He opened your eyes?” And he said, “He is a prophet.”</a:t>
            </a:r>
          </a:p>
        </p:txBody>
      </p:sp>
      <p:pic>
        <p:nvPicPr>
          <p:cNvPr id="189" name="Image" descr="Image"/>
          <p:cNvPicPr>
            <a:picLocks noChangeAspect="1"/>
          </p:cNvPicPr>
          <p:nvPr/>
        </p:nvPicPr>
        <p:blipFill>
          <a:blip r:embed="rId3">
            <a:extLst/>
          </a:blip>
          <a:stretch>
            <a:fillRect/>
          </a:stretch>
        </p:blipFill>
        <p:spPr>
          <a:xfrm>
            <a:off x="2346152" y="5443516"/>
            <a:ext cx="10289241" cy="341129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arents Questioned"/>
          <p:cNvSpPr txBox="1">
            <a:spLocks noGrp="1"/>
          </p:cNvSpPr>
          <p:nvPr>
            <p:ph type="title"/>
          </p:nvPr>
        </p:nvSpPr>
        <p:spPr>
          <a:xfrm>
            <a:off x="762000" y="215900"/>
            <a:ext cx="11480800" cy="1232744"/>
          </a:xfrm>
          <a:prstGeom prst="rect">
            <a:avLst/>
          </a:prstGeom>
        </p:spPr>
        <p:txBody>
          <a:bodyPr/>
          <a:lstStyle>
            <a:lvl1pPr>
              <a:defRPr sz="6000"/>
            </a:lvl1pPr>
          </a:lstStyle>
          <a:p>
            <a:r>
              <a:t>Parents Questioned</a:t>
            </a:r>
          </a:p>
        </p:txBody>
      </p:sp>
      <p:sp>
        <p:nvSpPr>
          <p:cNvPr id="192" name="Hostile Pharisees grow more suspicious of collusion between Jesus &amp; the healed man…"/>
          <p:cNvSpPr txBox="1">
            <a:spLocks noGrp="1"/>
          </p:cNvSpPr>
          <p:nvPr>
            <p:ph type="body" idx="1"/>
          </p:nvPr>
        </p:nvSpPr>
        <p:spPr>
          <a:xfrm>
            <a:off x="583877" y="3247107"/>
            <a:ext cx="11837046" cy="6139905"/>
          </a:xfrm>
          <a:prstGeom prst="rect">
            <a:avLst/>
          </a:prstGeom>
        </p:spPr>
        <p:txBody>
          <a:bodyPr anchor="t"/>
          <a:lstStyle/>
          <a:p>
            <a:pPr>
              <a:spcBef>
                <a:spcPts val="1900"/>
              </a:spcBef>
              <a:buBlip>
                <a:blip r:embed="rId2"/>
              </a:buBlip>
              <a:defRPr sz="3000"/>
            </a:pPr>
            <a:r>
              <a:t>Hostile Pharisees grow more suspicious of collusion between Jesus &amp; the healed man</a:t>
            </a:r>
          </a:p>
          <a:p>
            <a:pPr>
              <a:spcBef>
                <a:spcPts val="1900"/>
              </a:spcBef>
              <a:buBlip>
                <a:blip r:embed="rId2"/>
              </a:buBlip>
              <a:defRPr sz="3000"/>
            </a:pPr>
            <a:r>
              <a:t>Talked with the man's parents &amp; confirmed he was born blind</a:t>
            </a:r>
          </a:p>
          <a:p>
            <a:pPr>
              <a:spcBef>
                <a:spcPts val="1900"/>
              </a:spcBef>
              <a:buBlip>
                <a:blip r:embed="rId2"/>
              </a:buBlip>
              <a:defRPr sz="3000"/>
            </a:pPr>
            <a:r>
              <a:t>Is this your son? Was he born blind? How does he now see? </a:t>
            </a:r>
          </a:p>
          <a:p>
            <a:pPr>
              <a:spcBef>
                <a:spcPts val="1900"/>
              </a:spcBef>
              <a:buBlip>
                <a:blip r:embed="rId2"/>
              </a:buBlip>
              <a:defRPr sz="3000"/>
            </a:pPr>
            <a:r>
              <a:t>Shifted ground &amp; backed away from admission of the fact of healing </a:t>
            </a:r>
          </a:p>
          <a:p>
            <a:pPr>
              <a:spcBef>
                <a:spcPts val="1900"/>
              </a:spcBef>
              <a:buBlip>
                <a:blip r:embed="rId2"/>
              </a:buBlip>
              <a:defRPr sz="3000"/>
            </a:pPr>
            <a:r>
              <a:t>Evidences of hypocrisy &amp; insincerity</a:t>
            </a:r>
          </a:p>
          <a:p>
            <a:pPr>
              <a:spcBef>
                <a:spcPts val="1900"/>
              </a:spcBef>
              <a:buBlip>
                <a:blip r:embed="rId2"/>
              </a:buBlip>
              <a:defRPr sz="3000"/>
            </a:pPr>
            <a:r>
              <a:t>Not interested in truth - searching to ensnare Jesus </a:t>
            </a:r>
          </a:p>
        </p:txBody>
      </p:sp>
      <p:sp>
        <p:nvSpPr>
          <p:cNvPr id="193" name="18, 19 The Jews then did not believe it of him, that he had been blind and had received sight, until they called the parents of the very one who had received his sight, and questioned them, saying, “Is this your son, who you say was born blind? Then how does he now see?”"/>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18, 19</a:t>
            </a:r>
            <a:r>
              <a:t> The Jews then did not believe it of him, that he had been blind and had received sight, until they called the parents of the very one who had received his sight, and questioned them, saying, “Is this your son, who you say was born blind? Then how does he now see?”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arents Testimony &amp; Fear"/>
          <p:cNvSpPr txBox="1">
            <a:spLocks noGrp="1"/>
          </p:cNvSpPr>
          <p:nvPr>
            <p:ph type="title"/>
          </p:nvPr>
        </p:nvSpPr>
        <p:spPr>
          <a:xfrm>
            <a:off x="762000" y="215900"/>
            <a:ext cx="11480800" cy="927100"/>
          </a:xfrm>
          <a:prstGeom prst="rect">
            <a:avLst/>
          </a:prstGeom>
        </p:spPr>
        <p:txBody>
          <a:bodyPr/>
          <a:lstStyle>
            <a:lvl1pPr defTabSz="554990">
              <a:defRPr sz="5700">
                <a:effectLst>
                  <a:outerShdw blurRad="24130" dist="24130" dir="15900000" rotWithShape="0">
                    <a:srgbClr val="595650">
                      <a:alpha val="33000"/>
                    </a:srgbClr>
                  </a:outerShdw>
                </a:effectLst>
              </a:defRPr>
            </a:lvl1pPr>
          </a:lstStyle>
          <a:p>
            <a:r>
              <a:t>Parents Testimony &amp; Fear</a:t>
            </a:r>
          </a:p>
        </p:txBody>
      </p:sp>
      <p:sp>
        <p:nvSpPr>
          <p:cNvPr id="196" name="The parents answered the first two questions forthrightly…"/>
          <p:cNvSpPr txBox="1">
            <a:spLocks noGrp="1"/>
          </p:cNvSpPr>
          <p:nvPr>
            <p:ph type="body" idx="1"/>
          </p:nvPr>
        </p:nvSpPr>
        <p:spPr>
          <a:xfrm>
            <a:off x="583877" y="4737124"/>
            <a:ext cx="11837046" cy="4702424"/>
          </a:xfrm>
          <a:prstGeom prst="rect">
            <a:avLst/>
          </a:prstGeom>
        </p:spPr>
        <p:txBody>
          <a:bodyPr anchor="t"/>
          <a:lstStyle/>
          <a:p>
            <a:pPr marL="528066" indent="-528066" defTabSz="578358">
              <a:spcBef>
                <a:spcPts val="1800"/>
              </a:spcBef>
              <a:buBlip>
                <a:blip r:embed="rId2"/>
              </a:buBlip>
              <a:defRPr sz="2970"/>
            </a:pPr>
            <a:r>
              <a:t>The parents answered the first two questions forthrightly</a:t>
            </a:r>
          </a:p>
          <a:p>
            <a:pPr marL="528066" indent="-528066" defTabSz="578358">
              <a:spcBef>
                <a:spcPts val="1800"/>
              </a:spcBef>
              <a:buBlip>
                <a:blip r:embed="rId2"/>
              </a:buBlip>
              <a:defRPr sz="2970"/>
            </a:pPr>
            <a:r>
              <a:t>The miracle was a fact - no fraud or collusion</a:t>
            </a:r>
          </a:p>
          <a:p>
            <a:pPr marL="528066" indent="-528066" defTabSz="578358">
              <a:spcBef>
                <a:spcPts val="1800"/>
              </a:spcBef>
              <a:buBlip>
                <a:blip r:embed="rId2"/>
              </a:buBlip>
              <a:defRPr sz="2970"/>
            </a:pPr>
            <a:r>
              <a:t>The Jews - rulers &amp; judges, Pharisees &amp; scribes </a:t>
            </a:r>
          </a:p>
          <a:p>
            <a:pPr marL="528066" indent="-528066" defTabSz="578358">
              <a:spcBef>
                <a:spcPts val="1800"/>
              </a:spcBef>
              <a:buBlip>
                <a:blip r:embed="rId2"/>
              </a:buBlip>
              <a:defRPr sz="2970"/>
            </a:pPr>
            <a:r>
              <a:t>Agree to excommunicate any who confess Jesus as the Christ (30 days or indefinite) Predicted by Jesus </a:t>
            </a:r>
            <a:r>
              <a:rPr sz="2772" b="1">
                <a:solidFill>
                  <a:schemeClr val="accent5">
                    <a:lumOff val="10161"/>
                  </a:schemeClr>
                </a:solidFill>
                <a:latin typeface="Times"/>
                <a:ea typeface="Times"/>
                <a:cs typeface="Times"/>
                <a:sym typeface="Times"/>
              </a:rPr>
              <a:t>Matt. 10:17</a:t>
            </a:r>
          </a:p>
          <a:p>
            <a:pPr marL="528066" indent="-528066" defTabSz="578358">
              <a:spcBef>
                <a:spcPts val="1800"/>
              </a:spcBef>
              <a:buBlip>
                <a:blip r:embed="rId2"/>
              </a:buBlip>
              <a:defRPr sz="2970"/>
            </a:pPr>
            <a:r>
              <a:t>The synagogue - place of worship - fellowship</a:t>
            </a:r>
          </a:p>
          <a:p>
            <a:pPr marL="528066" indent="-528066" defTabSz="578358">
              <a:spcBef>
                <a:spcPts val="1800"/>
              </a:spcBef>
              <a:buBlip>
                <a:blip r:embed="rId2"/>
              </a:buBlip>
              <a:defRPr sz="2970"/>
            </a:pPr>
            <a:r>
              <a:t>Parents feared to speak further - not eye-witnesses - did not help Pharisees </a:t>
            </a:r>
          </a:p>
        </p:txBody>
      </p:sp>
      <p:sp>
        <p:nvSpPr>
          <p:cNvPr id="197" name="20, 21 His parents answered them and said, “We know that this is our son, and that he was born blind; but how he now sees, we do not know; or who opened his eyes, we do not know. Ask him; he is of age, he will speak for himself.”…"/>
          <p:cNvSpPr txBox="1"/>
          <p:nvPr/>
        </p:nvSpPr>
        <p:spPr>
          <a:xfrm>
            <a:off x="528525" y="1073150"/>
            <a:ext cx="11947750" cy="355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20, 21</a:t>
            </a:r>
            <a:r>
              <a:t> His parents answered them and said, “We know that this is our son, and that he was born blind; but how he now sees, we do not know; or who opened his eyes, we do not know. Ask him; he is of age, he will speak for himself.”</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22</a:t>
            </a:r>
            <a:r>
              <a:t> His parents said this because they were afraid of the Jews; for the Jews had already agreed that if anyone confessed Him to be Christ, he was to be put out of the synagogue.</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23</a:t>
            </a:r>
            <a:r>
              <a:t> For this reason his parents said, “He is of age; ask him.”</a:t>
            </a:r>
          </a:p>
        </p:txBody>
      </p:sp>
      <p:pic>
        <p:nvPicPr>
          <p:cNvPr id="198" name="Image" descr="Image"/>
          <p:cNvPicPr>
            <a:picLocks noChangeAspect="1"/>
          </p:cNvPicPr>
          <p:nvPr/>
        </p:nvPicPr>
        <p:blipFill>
          <a:blip r:embed="rId3">
            <a:extLst/>
          </a:blip>
          <a:stretch>
            <a:fillRect/>
          </a:stretch>
        </p:blipFill>
        <p:spPr>
          <a:xfrm>
            <a:off x="9866655" y="3903299"/>
            <a:ext cx="2827208" cy="269128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quot;Third Degree&quot; Pressure"/>
          <p:cNvSpPr txBox="1">
            <a:spLocks noGrp="1"/>
          </p:cNvSpPr>
          <p:nvPr>
            <p:ph type="title"/>
          </p:nvPr>
        </p:nvSpPr>
        <p:spPr>
          <a:xfrm>
            <a:off x="762000" y="215900"/>
            <a:ext cx="11480800" cy="1232744"/>
          </a:xfrm>
          <a:prstGeom prst="rect">
            <a:avLst/>
          </a:prstGeom>
        </p:spPr>
        <p:txBody>
          <a:bodyPr/>
          <a:lstStyle>
            <a:lvl1pPr>
              <a:defRPr sz="6000"/>
            </a:lvl1pPr>
          </a:lstStyle>
          <a:p>
            <a:r>
              <a:t>"Third Degree" Pressure</a:t>
            </a:r>
          </a:p>
        </p:txBody>
      </p:sp>
      <p:sp>
        <p:nvSpPr>
          <p:cNvPr id="201" name="Had clearly, plainly &amp; without equivocation given the facts already…"/>
          <p:cNvSpPr txBox="1">
            <a:spLocks noGrp="1"/>
          </p:cNvSpPr>
          <p:nvPr>
            <p:ph type="body" idx="1"/>
          </p:nvPr>
        </p:nvSpPr>
        <p:spPr>
          <a:xfrm>
            <a:off x="583877" y="3084686"/>
            <a:ext cx="11837046" cy="6302326"/>
          </a:xfrm>
          <a:prstGeom prst="rect">
            <a:avLst/>
          </a:prstGeom>
        </p:spPr>
        <p:txBody>
          <a:bodyPr anchor="t"/>
          <a:lstStyle/>
          <a:p>
            <a:pPr>
              <a:spcBef>
                <a:spcPts val="1900"/>
              </a:spcBef>
              <a:buBlip>
                <a:blip r:embed="rId2"/>
              </a:buBlip>
              <a:defRPr sz="3000"/>
            </a:pPr>
            <a:r>
              <a:t>Had clearly, plainly &amp; without equivocation given the facts already</a:t>
            </a:r>
          </a:p>
          <a:p>
            <a:pPr>
              <a:spcBef>
                <a:spcPts val="1900"/>
              </a:spcBef>
              <a:buBlip>
                <a:blip r:embed="rId2"/>
              </a:buBlip>
              <a:defRPr sz="3000"/>
            </a:pPr>
            <a:r>
              <a:t>Began with an adjuration - sought to overawe him </a:t>
            </a:r>
          </a:p>
          <a:p>
            <a:pPr>
              <a:spcBef>
                <a:spcPts val="1900"/>
              </a:spcBef>
              <a:buBlip>
                <a:blip r:embed="rId2"/>
              </a:buBlip>
              <a:defRPr sz="3000"/>
            </a:pPr>
            <a:r>
              <a:t>With care &amp; restraint, limiting his remarks to what he knew</a:t>
            </a:r>
          </a:p>
          <a:p>
            <a:pPr>
              <a:spcBef>
                <a:spcPts val="1900"/>
              </a:spcBef>
              <a:buBlip>
                <a:blip r:embed="rId2"/>
              </a:buBlip>
              <a:defRPr sz="3000"/>
            </a:pPr>
            <a:r>
              <a:t>May have been an attempt to get him to say God healed him apart from Jesus</a:t>
            </a:r>
          </a:p>
          <a:p>
            <a:pPr>
              <a:spcBef>
                <a:spcPts val="1900"/>
              </a:spcBef>
              <a:buBlip>
                <a:blip r:embed="rId2"/>
              </a:buBlip>
              <a:defRPr sz="3000"/>
            </a:pPr>
            <a:r>
              <a:t>Does not know Jesus</a:t>
            </a:r>
          </a:p>
          <a:p>
            <a:pPr>
              <a:spcBef>
                <a:spcPts val="1900"/>
              </a:spcBef>
              <a:buBlip>
                <a:blip r:embed="rId2"/>
              </a:buBlip>
              <a:defRPr sz="3000"/>
            </a:pPr>
            <a:r>
              <a:t>Knows the fact he was blind</a:t>
            </a:r>
          </a:p>
          <a:p>
            <a:pPr>
              <a:spcBef>
                <a:spcPts val="1900"/>
              </a:spcBef>
              <a:buBlip>
                <a:blip r:embed="rId2"/>
              </a:buBlip>
              <a:defRPr sz="3000"/>
            </a:pPr>
            <a:r>
              <a:t>Jesus restored his sight</a:t>
            </a:r>
          </a:p>
        </p:txBody>
      </p:sp>
      <p:sp>
        <p:nvSpPr>
          <p:cNvPr id="202" name="24 So a second time they called the man who had been blind, and said to him, “Give glory to God; we know that this man is a sinner.”…"/>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24</a:t>
            </a:r>
            <a:r>
              <a:t> So a second time they called the man who had been blind, and said to him, “Give glory to God; we know that this man is a sinner.”</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25</a:t>
            </a:r>
            <a:r>
              <a:t> He then answered, “Whether He is a sinner, I do not know; one thing I do know, that though I was blind, now I see.”</a:t>
            </a:r>
          </a:p>
        </p:txBody>
      </p:sp>
      <p:pic>
        <p:nvPicPr>
          <p:cNvPr id="203" name="Image" descr="Image"/>
          <p:cNvPicPr>
            <a:picLocks noChangeAspect="1"/>
          </p:cNvPicPr>
          <p:nvPr/>
        </p:nvPicPr>
        <p:blipFill>
          <a:blip r:embed="rId3">
            <a:extLst/>
          </a:blip>
          <a:stretch>
            <a:fillRect/>
          </a:stretch>
        </p:blipFill>
        <p:spPr>
          <a:xfrm>
            <a:off x="9014321" y="5839221"/>
            <a:ext cx="3592128" cy="3544445"/>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Wicked Pretense Answered With Sarcasm"/>
          <p:cNvSpPr txBox="1">
            <a:spLocks noGrp="1"/>
          </p:cNvSpPr>
          <p:nvPr>
            <p:ph type="title"/>
          </p:nvPr>
        </p:nvSpPr>
        <p:spPr>
          <a:xfrm>
            <a:off x="762000" y="215900"/>
            <a:ext cx="11480800" cy="1232744"/>
          </a:xfrm>
          <a:prstGeom prst="rect">
            <a:avLst/>
          </a:prstGeom>
        </p:spPr>
        <p:txBody>
          <a:bodyPr/>
          <a:lstStyle>
            <a:lvl1pPr defTabSz="519937">
              <a:defRPr sz="5340">
                <a:effectLst>
                  <a:outerShdw blurRad="22606" dist="22606" dir="15900000" rotWithShape="0">
                    <a:srgbClr val="595650">
                      <a:alpha val="33000"/>
                    </a:srgbClr>
                  </a:outerShdw>
                </a:effectLst>
              </a:defRPr>
            </a:lvl1pPr>
          </a:lstStyle>
          <a:p>
            <a:r>
              <a:t>Wicked Pretense Answered With Sarcasm</a:t>
            </a:r>
          </a:p>
        </p:txBody>
      </p:sp>
      <p:sp>
        <p:nvSpPr>
          <p:cNvPr id="206" name="Stunned by the calm assurance &amp; unshakable testimony…"/>
          <p:cNvSpPr txBox="1">
            <a:spLocks noGrp="1"/>
          </p:cNvSpPr>
          <p:nvPr>
            <p:ph type="body" idx="1"/>
          </p:nvPr>
        </p:nvSpPr>
        <p:spPr>
          <a:xfrm>
            <a:off x="583877" y="3579390"/>
            <a:ext cx="11837046" cy="5807622"/>
          </a:xfrm>
          <a:prstGeom prst="rect">
            <a:avLst/>
          </a:prstGeom>
        </p:spPr>
        <p:txBody>
          <a:bodyPr anchor="t"/>
          <a:lstStyle/>
          <a:p>
            <a:pPr>
              <a:spcBef>
                <a:spcPts val="1900"/>
              </a:spcBef>
              <a:buBlip>
                <a:blip r:embed="rId2"/>
              </a:buBlip>
              <a:defRPr sz="3000"/>
            </a:pPr>
            <a:r>
              <a:t>Stunned by the calm assurance &amp; unshakable testimony</a:t>
            </a:r>
          </a:p>
          <a:p>
            <a:pPr>
              <a:spcBef>
                <a:spcPts val="1900"/>
              </a:spcBef>
              <a:buBlip>
                <a:blip r:embed="rId2"/>
              </a:buBlip>
              <a:defRPr sz="3000"/>
            </a:pPr>
            <a:r>
              <a:t>Only fighting for time by asking again</a:t>
            </a:r>
          </a:p>
          <a:p>
            <a:pPr>
              <a:spcBef>
                <a:spcPts val="1900"/>
              </a:spcBef>
              <a:buBlip>
                <a:blip r:embed="rId2"/>
              </a:buBlip>
              <a:defRPr sz="3000"/>
            </a:pPr>
            <a:r>
              <a:t>Hoped he would contradict himself</a:t>
            </a:r>
          </a:p>
          <a:p>
            <a:pPr>
              <a:spcBef>
                <a:spcPts val="1900"/>
              </a:spcBef>
              <a:buBlip>
                <a:blip r:embed="rId2"/>
              </a:buBlip>
              <a:defRPr sz="3000"/>
            </a:pPr>
            <a:r>
              <a:t>See through their hypocrisy - challenged their motives</a:t>
            </a:r>
          </a:p>
          <a:p>
            <a:pPr>
              <a:spcBef>
                <a:spcPts val="1900"/>
              </a:spcBef>
              <a:buBlip>
                <a:blip r:embed="rId2"/>
              </a:buBlip>
              <a:defRPr sz="3000"/>
            </a:pPr>
            <a:r>
              <a:t>Taunted it deep sarcasm </a:t>
            </a:r>
          </a:p>
          <a:p>
            <a:pPr>
              <a:spcBef>
                <a:spcPts val="1900"/>
              </a:spcBef>
              <a:buBlip>
                <a:blip r:embed="rId2"/>
              </a:buBlip>
              <a:defRPr sz="3000"/>
            </a:pPr>
            <a:r>
              <a:t>Planning to become His disciples too </a:t>
            </a:r>
          </a:p>
          <a:p>
            <a:pPr>
              <a:spcBef>
                <a:spcPts val="1900"/>
              </a:spcBef>
              <a:buBlip>
                <a:blip r:embed="rId2"/>
              </a:buBlip>
              <a:defRPr sz="3000"/>
            </a:pPr>
            <a:r>
              <a:t>His first clear declaration of faith</a:t>
            </a:r>
          </a:p>
        </p:txBody>
      </p:sp>
      <p:sp>
        <p:nvSpPr>
          <p:cNvPr id="207" name="26 So they said to him, “What did He do to you? How did He open your eyes?”…"/>
          <p:cNvSpPr txBox="1"/>
          <p:nvPr/>
        </p:nvSpPr>
        <p:spPr>
          <a:xfrm>
            <a:off x="528525" y="1212850"/>
            <a:ext cx="11947750" cy="226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26</a:t>
            </a:r>
            <a:r>
              <a:t> So they said to him, “What did He do to you? How did He open your eyes?”</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27</a:t>
            </a:r>
            <a:r>
              <a:t> He answered them, “I told you already and you did not listen; why do you want to hear it again? You do not want to become His disciples too, do you?”</a:t>
            </a:r>
          </a:p>
        </p:txBody>
      </p:sp>
      <p:pic>
        <p:nvPicPr>
          <p:cNvPr id="208" name="Image" descr="Image"/>
          <p:cNvPicPr>
            <a:picLocks noChangeAspect="1"/>
          </p:cNvPicPr>
          <p:nvPr/>
        </p:nvPicPr>
        <p:blipFill>
          <a:blip r:embed="rId3">
            <a:extLst/>
          </a:blip>
          <a:stretch>
            <a:fillRect/>
          </a:stretch>
        </p:blipFill>
        <p:spPr>
          <a:xfrm>
            <a:off x="9904665" y="3415832"/>
            <a:ext cx="2809095" cy="3034414"/>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Ridicule"/>
          <p:cNvSpPr txBox="1">
            <a:spLocks noGrp="1"/>
          </p:cNvSpPr>
          <p:nvPr>
            <p:ph type="title"/>
          </p:nvPr>
        </p:nvSpPr>
        <p:spPr>
          <a:xfrm>
            <a:off x="762000" y="215900"/>
            <a:ext cx="11480800" cy="1232744"/>
          </a:xfrm>
          <a:prstGeom prst="rect">
            <a:avLst/>
          </a:prstGeom>
        </p:spPr>
        <p:txBody>
          <a:bodyPr/>
          <a:lstStyle>
            <a:lvl1pPr>
              <a:defRPr sz="6000"/>
            </a:lvl1pPr>
          </a:lstStyle>
          <a:p>
            <a:r>
              <a:t>Ridicule </a:t>
            </a:r>
          </a:p>
        </p:txBody>
      </p:sp>
      <p:sp>
        <p:nvSpPr>
          <p:cNvPr id="211" name="Bitterly angry &amp; contemptuous - dishonor &amp; degrade healed man…"/>
          <p:cNvSpPr txBox="1">
            <a:spLocks noGrp="1"/>
          </p:cNvSpPr>
          <p:nvPr>
            <p:ph type="body" idx="1"/>
          </p:nvPr>
        </p:nvSpPr>
        <p:spPr>
          <a:xfrm>
            <a:off x="583877" y="3160290"/>
            <a:ext cx="11837046" cy="5807622"/>
          </a:xfrm>
          <a:prstGeom prst="rect">
            <a:avLst/>
          </a:prstGeom>
        </p:spPr>
        <p:txBody>
          <a:bodyPr anchor="t"/>
          <a:lstStyle/>
          <a:p>
            <a:pPr>
              <a:spcBef>
                <a:spcPts val="1900"/>
              </a:spcBef>
              <a:buBlip>
                <a:blip r:embed="rId2"/>
              </a:buBlip>
              <a:defRPr sz="2800"/>
            </a:pPr>
            <a:r>
              <a:t>Bitterly angry &amp; contemptuous - dishonor &amp; degrade healed man</a:t>
            </a:r>
          </a:p>
          <a:p>
            <a:pPr>
              <a:spcBef>
                <a:spcPts val="1900"/>
              </a:spcBef>
              <a:buBlip>
                <a:blip r:embed="rId2"/>
              </a:buBlip>
              <a:defRPr sz="2800"/>
            </a:pPr>
            <a:r>
              <a:t>He was in a sense already a disciple</a:t>
            </a:r>
          </a:p>
          <a:p>
            <a:pPr>
              <a:spcBef>
                <a:spcPts val="1900"/>
              </a:spcBef>
              <a:buBlip>
                <a:blip r:embed="rId2"/>
              </a:buBlip>
              <a:defRPr sz="2800"/>
            </a:pPr>
            <a:r>
              <a:t>They were under condemnation for not listening to Moses </a:t>
            </a:r>
            <a:r>
              <a:rPr b="1">
                <a:solidFill>
                  <a:schemeClr val="accent5">
                    <a:lumOff val="10161"/>
                  </a:schemeClr>
                </a:solidFill>
                <a:latin typeface="Times"/>
                <a:ea typeface="Times"/>
                <a:cs typeface="Times"/>
                <a:sym typeface="Times"/>
              </a:rPr>
              <a:t>Jn. 5:45, 46 </a:t>
            </a:r>
          </a:p>
          <a:p>
            <a:pPr>
              <a:spcBef>
                <a:spcPts val="1900"/>
              </a:spcBef>
              <a:buBlip>
                <a:blip r:embed="rId2"/>
              </a:buBlip>
              <a:defRPr sz="2800"/>
            </a:pPr>
            <a:r>
              <a:t>Jesus - "this man" - this fellow</a:t>
            </a:r>
          </a:p>
          <a:p>
            <a:pPr>
              <a:spcBef>
                <a:spcPts val="1900"/>
              </a:spcBef>
              <a:buBlip>
                <a:blip r:embed="rId2"/>
              </a:buBlip>
              <a:defRPr sz="2800"/>
            </a:pPr>
            <a:r>
              <a:t>Jesus try to turn them from false traditional religion</a:t>
            </a:r>
          </a:p>
          <a:p>
            <a:pPr>
              <a:spcBef>
                <a:spcPts val="1900"/>
              </a:spcBef>
              <a:buBlip>
                <a:blip r:embed="rId2"/>
              </a:buBlip>
              <a:defRPr sz="2800"/>
            </a:pPr>
            <a:r>
              <a:t>The really followed neither Christ nor Moses </a:t>
            </a:r>
          </a:p>
        </p:txBody>
      </p:sp>
      <p:sp>
        <p:nvSpPr>
          <p:cNvPr id="212" name="28 They reviled him and said, “You are His disciple, but we are disciples of Moses.…"/>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28</a:t>
            </a:r>
            <a:r>
              <a:t> They reviled him and said, “You are His disciple, but we are disciples of Moses.</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29</a:t>
            </a:r>
            <a:r>
              <a:t> “We know that God has spoken to Moses, but as for this man, we do not know where He is from.”</a:t>
            </a:r>
          </a:p>
        </p:txBody>
      </p:sp>
      <p:pic>
        <p:nvPicPr>
          <p:cNvPr id="213" name="Image" descr="Image"/>
          <p:cNvPicPr>
            <a:picLocks noChangeAspect="1"/>
          </p:cNvPicPr>
          <p:nvPr/>
        </p:nvPicPr>
        <p:blipFill>
          <a:blip r:embed="rId3">
            <a:extLst/>
          </a:blip>
          <a:stretch>
            <a:fillRect/>
          </a:stretch>
        </p:blipFill>
        <p:spPr>
          <a:xfrm>
            <a:off x="8714249" y="5174612"/>
            <a:ext cx="3893814" cy="411897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Amazing Ignorance"/>
          <p:cNvSpPr txBox="1">
            <a:spLocks noGrp="1"/>
          </p:cNvSpPr>
          <p:nvPr>
            <p:ph type="title"/>
          </p:nvPr>
        </p:nvSpPr>
        <p:spPr>
          <a:xfrm>
            <a:off x="762000" y="215900"/>
            <a:ext cx="11480800" cy="1232744"/>
          </a:xfrm>
          <a:prstGeom prst="rect">
            <a:avLst/>
          </a:prstGeom>
        </p:spPr>
        <p:txBody>
          <a:bodyPr/>
          <a:lstStyle>
            <a:lvl1pPr>
              <a:defRPr sz="6000"/>
            </a:lvl1pPr>
          </a:lstStyle>
          <a:p>
            <a:r>
              <a:t>Amazing Ignorance</a:t>
            </a:r>
          </a:p>
        </p:txBody>
      </p:sp>
      <p:sp>
        <p:nvSpPr>
          <p:cNvPr id="216" name="Blind man replied with courage, irony &amp; scorn their case against Jesus…"/>
          <p:cNvSpPr txBox="1">
            <a:spLocks noGrp="1"/>
          </p:cNvSpPr>
          <p:nvPr>
            <p:ph type="body" idx="1"/>
          </p:nvPr>
        </p:nvSpPr>
        <p:spPr>
          <a:xfrm>
            <a:off x="583877" y="2583681"/>
            <a:ext cx="11837046" cy="4809431"/>
          </a:xfrm>
          <a:prstGeom prst="rect">
            <a:avLst/>
          </a:prstGeom>
        </p:spPr>
        <p:txBody>
          <a:bodyPr anchor="t"/>
          <a:lstStyle/>
          <a:p>
            <a:pPr>
              <a:spcBef>
                <a:spcPts val="1900"/>
              </a:spcBef>
              <a:buBlip>
                <a:blip r:embed="rId2"/>
              </a:buBlip>
              <a:defRPr sz="3000"/>
            </a:pPr>
            <a:r>
              <a:t>Blind man replied with courage, irony &amp; scorn their case against Jesus</a:t>
            </a:r>
          </a:p>
          <a:p>
            <a:pPr>
              <a:spcBef>
                <a:spcPts val="1900"/>
              </a:spcBef>
              <a:buBlip>
                <a:blip r:embed="rId2"/>
              </a:buBlip>
              <a:defRPr sz="3000"/>
            </a:pPr>
            <a:r>
              <a:t>There prejudiced ignorance is as amazing as the miracle</a:t>
            </a:r>
          </a:p>
          <a:p>
            <a:pPr>
              <a:spcBef>
                <a:spcPts val="1900"/>
              </a:spcBef>
              <a:buBlip>
                <a:blip r:embed="rId2"/>
              </a:buBlip>
              <a:defRPr sz="3000"/>
            </a:pPr>
            <a:r>
              <a:t>A miracle worker must be from God</a:t>
            </a:r>
          </a:p>
          <a:p>
            <a:pPr>
              <a:spcBef>
                <a:spcPts val="1900"/>
              </a:spcBef>
              <a:buBlip>
                <a:blip r:embed="rId2"/>
              </a:buBlip>
              <a:defRPr sz="3000"/>
            </a:pPr>
            <a:r>
              <a:t>The power of having truth vs. education &amp; position</a:t>
            </a:r>
          </a:p>
          <a:p>
            <a:pPr>
              <a:spcBef>
                <a:spcPts val="1900"/>
              </a:spcBef>
              <a:buBlip>
                <a:blip r:embed="rId2"/>
              </a:buBlip>
              <a:defRPr sz="3000"/>
            </a:pPr>
            <a:r>
              <a:t>With the truth - need fear no man</a:t>
            </a:r>
          </a:p>
        </p:txBody>
      </p:sp>
      <p:sp>
        <p:nvSpPr>
          <p:cNvPr id="217" name="30 The man answered and said to them, “Well, here is an amazing thing, that you do not know where He is from, and yet He opened my eyes."/>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30</a:t>
            </a:r>
            <a:r>
              <a:t> The man answered and said to them, “Well, here is an amazing thing, that you do not know where He is from, and yet He opened my eyes.</a:t>
            </a:r>
          </a:p>
        </p:txBody>
      </p:sp>
      <p:pic>
        <p:nvPicPr>
          <p:cNvPr id="218" name="Image" descr="Image"/>
          <p:cNvPicPr>
            <a:picLocks noChangeAspect="1"/>
          </p:cNvPicPr>
          <p:nvPr/>
        </p:nvPicPr>
        <p:blipFill>
          <a:blip r:embed="rId3">
            <a:extLst/>
          </a:blip>
          <a:stretch>
            <a:fillRect/>
          </a:stretch>
        </p:blipFill>
        <p:spPr>
          <a:xfrm>
            <a:off x="10105697" y="3647649"/>
            <a:ext cx="2607126" cy="289221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he Blind Man"/>
          <p:cNvSpPr txBox="1">
            <a:spLocks noGrp="1"/>
          </p:cNvSpPr>
          <p:nvPr>
            <p:ph type="title"/>
          </p:nvPr>
        </p:nvSpPr>
        <p:spPr>
          <a:xfrm>
            <a:off x="762000" y="381000"/>
            <a:ext cx="11480800" cy="1232744"/>
          </a:xfrm>
          <a:prstGeom prst="rect">
            <a:avLst/>
          </a:prstGeom>
        </p:spPr>
        <p:txBody>
          <a:bodyPr/>
          <a:lstStyle>
            <a:lvl1pPr>
              <a:defRPr sz="6000"/>
            </a:lvl1pPr>
          </a:lstStyle>
          <a:p>
            <a:r>
              <a:t>The Blind Man</a:t>
            </a:r>
          </a:p>
        </p:txBody>
      </p:sp>
      <p:sp>
        <p:nvSpPr>
          <p:cNvPr id="125" name="How close to preceding debate with the Jewish leaders - unknown…"/>
          <p:cNvSpPr txBox="1">
            <a:spLocks noGrp="1"/>
          </p:cNvSpPr>
          <p:nvPr>
            <p:ph type="body" idx="1"/>
          </p:nvPr>
        </p:nvSpPr>
        <p:spPr>
          <a:xfrm>
            <a:off x="762000" y="3106787"/>
            <a:ext cx="11837045" cy="6286005"/>
          </a:xfrm>
          <a:prstGeom prst="rect">
            <a:avLst/>
          </a:prstGeom>
        </p:spPr>
        <p:txBody>
          <a:bodyPr anchor="t"/>
          <a:lstStyle/>
          <a:p>
            <a:pPr>
              <a:buBlip>
                <a:blip r:embed="rId2"/>
              </a:buBlip>
              <a:defRPr sz="3000"/>
            </a:pPr>
            <a:r>
              <a:t>How close to preceding debate with the Jewish leaders - unknown</a:t>
            </a:r>
          </a:p>
          <a:p>
            <a:pPr>
              <a:buBlip>
                <a:blip r:embed="rId2"/>
              </a:buBlip>
              <a:defRPr sz="3000"/>
            </a:pPr>
            <a:r>
              <a:t>The location not made clear</a:t>
            </a:r>
          </a:p>
          <a:p>
            <a:pPr>
              <a:buBlip>
                <a:blip r:embed="rId2"/>
              </a:buBlip>
              <a:defRPr sz="3000"/>
            </a:pPr>
            <a:r>
              <a:t>Probably main entrances to the temple</a:t>
            </a:r>
          </a:p>
          <a:p>
            <a:pPr>
              <a:buBlip>
                <a:blip r:embed="rId2"/>
              </a:buBlip>
              <a:defRPr sz="3000"/>
            </a:pPr>
            <a:r>
              <a:t>Probably knew Jesus’ voice from hearing Him teach</a:t>
            </a:r>
          </a:p>
          <a:p>
            <a:pPr>
              <a:buBlip>
                <a:blip r:embed="rId2"/>
              </a:buBlip>
              <a:defRPr sz="3000"/>
            </a:pPr>
            <a:r>
              <a:t>Disciples ask Jesus about the man                                                                      - would help man understand                                                                       the great Rabbi Jesus was addressed</a:t>
            </a:r>
          </a:p>
        </p:txBody>
      </p:sp>
      <p:sp>
        <p:nvSpPr>
          <p:cNvPr id="126" name="1   As He passed by, He saw a man blind from birth.…"/>
          <p:cNvSpPr txBox="1"/>
          <p:nvPr/>
        </p:nvSpPr>
        <p:spPr>
          <a:xfrm>
            <a:off x="614870" y="1543050"/>
            <a:ext cx="1194775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a:t>
            </a:r>
            <a:r>
              <a:t>   As He passed by, He saw a man blind from birth.</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a:t>
            </a:r>
            <a:r>
              <a:t>   And His disciples asked Him, “Rabbi, who sinned, this man or his parents, that he would be born blind?”</a:t>
            </a:r>
          </a:p>
        </p:txBody>
      </p:sp>
      <p:pic>
        <p:nvPicPr>
          <p:cNvPr id="127" name="Image" descr="Image"/>
          <p:cNvPicPr>
            <a:picLocks noChangeAspect="1"/>
          </p:cNvPicPr>
          <p:nvPr/>
        </p:nvPicPr>
        <p:blipFill>
          <a:blip r:embed="rId3">
            <a:extLst/>
          </a:blip>
          <a:stretch>
            <a:fillRect/>
          </a:stretch>
        </p:blipFill>
        <p:spPr>
          <a:xfrm>
            <a:off x="8430170" y="3680970"/>
            <a:ext cx="4270822" cy="2391660"/>
          </a:xfrm>
          <a:prstGeom prst="rect">
            <a:avLst/>
          </a:prstGeom>
          <a:ln w="12700">
            <a:miter lim="400000"/>
          </a:ln>
        </p:spPr>
      </p:pic>
      <p:pic>
        <p:nvPicPr>
          <p:cNvPr id="128" name="Image" descr="Image"/>
          <p:cNvPicPr>
            <a:picLocks noChangeAspect="1"/>
          </p:cNvPicPr>
          <p:nvPr/>
        </p:nvPicPr>
        <p:blipFill>
          <a:blip r:embed="rId4">
            <a:extLst/>
          </a:blip>
          <a:stretch>
            <a:fillRect/>
          </a:stretch>
        </p:blipFill>
        <p:spPr>
          <a:xfrm>
            <a:off x="9048492" y="6516878"/>
            <a:ext cx="3524655" cy="2894532"/>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Irresistible logic"/>
          <p:cNvSpPr txBox="1">
            <a:spLocks noGrp="1"/>
          </p:cNvSpPr>
          <p:nvPr>
            <p:ph type="title"/>
          </p:nvPr>
        </p:nvSpPr>
        <p:spPr>
          <a:xfrm>
            <a:off x="762000" y="215900"/>
            <a:ext cx="11480800" cy="1232744"/>
          </a:xfrm>
          <a:prstGeom prst="rect">
            <a:avLst/>
          </a:prstGeom>
        </p:spPr>
        <p:txBody>
          <a:bodyPr/>
          <a:lstStyle>
            <a:lvl1pPr>
              <a:defRPr sz="6000"/>
            </a:lvl1pPr>
          </a:lstStyle>
          <a:p>
            <a:r>
              <a:t>Irresistible logic</a:t>
            </a:r>
          </a:p>
        </p:txBody>
      </p:sp>
      <p:sp>
        <p:nvSpPr>
          <p:cNvPr id="221" name="Their argument is neither logical nor scriptural…"/>
          <p:cNvSpPr txBox="1">
            <a:spLocks noGrp="1"/>
          </p:cNvSpPr>
          <p:nvPr>
            <p:ph type="body" idx="1"/>
          </p:nvPr>
        </p:nvSpPr>
        <p:spPr>
          <a:xfrm>
            <a:off x="583877" y="3586435"/>
            <a:ext cx="11837046" cy="5800577"/>
          </a:xfrm>
          <a:prstGeom prst="rect">
            <a:avLst/>
          </a:prstGeom>
        </p:spPr>
        <p:txBody>
          <a:bodyPr anchor="t"/>
          <a:lstStyle/>
          <a:p>
            <a:pPr>
              <a:spcBef>
                <a:spcPts val="1900"/>
              </a:spcBef>
              <a:buBlip>
                <a:blip r:embed="rId2"/>
              </a:buBlip>
              <a:defRPr sz="3000"/>
            </a:pPr>
            <a:r>
              <a:t>Their argument is neither logical nor scriptural</a:t>
            </a:r>
          </a:p>
          <a:p>
            <a:pPr>
              <a:spcBef>
                <a:spcPts val="1900"/>
              </a:spcBef>
              <a:buBlip>
                <a:blip r:embed="rId2"/>
              </a:buBlip>
              <a:defRPr sz="3000"/>
            </a:pPr>
            <a:r>
              <a:t>God does not sinners </a:t>
            </a:r>
            <a:r>
              <a:rPr sz="2800" b="1">
                <a:solidFill>
                  <a:schemeClr val="accent5">
                    <a:lumOff val="10161"/>
                  </a:schemeClr>
                </a:solidFill>
                <a:latin typeface="Times"/>
                <a:ea typeface="Times"/>
                <a:cs typeface="Times"/>
                <a:sym typeface="Times"/>
              </a:rPr>
              <a:t>Ps. 66:18; Isa. 1:15; Jn. 3:2</a:t>
            </a:r>
          </a:p>
          <a:p>
            <a:pPr>
              <a:spcBef>
                <a:spcPts val="1900"/>
              </a:spcBef>
              <a:buBlip>
                <a:blip r:embed="rId2"/>
              </a:buBlip>
              <a:defRPr sz="3000"/>
            </a:pPr>
            <a:r>
              <a:t>God hears the God fearing &amp; obedient </a:t>
            </a:r>
            <a:r>
              <a:rPr sz="2800" b="1">
                <a:solidFill>
                  <a:schemeClr val="accent5">
                    <a:lumOff val="10161"/>
                  </a:schemeClr>
                </a:solidFill>
                <a:latin typeface="Times"/>
                <a:ea typeface="Times"/>
                <a:cs typeface="Times"/>
                <a:sym typeface="Times"/>
              </a:rPr>
              <a:t>Ps. 34:15, 16; Prov. 15:29</a:t>
            </a:r>
          </a:p>
          <a:p>
            <a:pPr>
              <a:spcBef>
                <a:spcPts val="1900"/>
              </a:spcBef>
              <a:buBlip>
                <a:blip r:embed="rId2"/>
              </a:buBlip>
              <a:defRPr sz="3000"/>
            </a:pPr>
            <a:r>
              <a:t>Jesus healed a man born blind - never done before</a:t>
            </a:r>
          </a:p>
          <a:p>
            <a:pPr>
              <a:spcBef>
                <a:spcPts val="1900"/>
              </a:spcBef>
              <a:buBlip>
                <a:blip r:embed="rId2"/>
              </a:buBlip>
              <a:defRPr sz="3000"/>
            </a:pPr>
            <a:r>
              <a:t>He must have come from God - God approves Him</a:t>
            </a:r>
          </a:p>
        </p:txBody>
      </p:sp>
      <p:sp>
        <p:nvSpPr>
          <p:cNvPr id="222" name="31 “We know that God does not hear sinners; but if anyone is God-fearing and does His will, He hears him.…"/>
          <p:cNvSpPr txBox="1"/>
          <p:nvPr/>
        </p:nvSpPr>
        <p:spPr>
          <a:xfrm>
            <a:off x="528525" y="1212850"/>
            <a:ext cx="11947750" cy="226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31</a:t>
            </a:r>
            <a:r>
              <a:t> “We know that God does not hear sinners; but if anyone is God-fearing and does His will, He hears him.</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32</a:t>
            </a:r>
            <a:r>
              <a:t> “Since the beginning of time it has never been heard that anyone opened the eyes of a person born blind.</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33</a:t>
            </a:r>
            <a:r>
              <a:t> “If this man were not from God, He could do nothing.”</a:t>
            </a:r>
          </a:p>
        </p:txBody>
      </p:sp>
      <p:pic>
        <p:nvPicPr>
          <p:cNvPr id="223" name="Image" descr="Image"/>
          <p:cNvPicPr>
            <a:picLocks noChangeAspect="1"/>
          </p:cNvPicPr>
          <p:nvPr/>
        </p:nvPicPr>
        <p:blipFill>
          <a:blip r:embed="rId3">
            <a:extLst/>
          </a:blip>
          <a:stretch>
            <a:fillRect/>
          </a:stretch>
        </p:blipFill>
        <p:spPr>
          <a:xfrm>
            <a:off x="9753336" y="5663416"/>
            <a:ext cx="2956215" cy="3112696"/>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sort to Violence"/>
          <p:cNvSpPr txBox="1">
            <a:spLocks noGrp="1"/>
          </p:cNvSpPr>
          <p:nvPr>
            <p:ph type="title"/>
          </p:nvPr>
        </p:nvSpPr>
        <p:spPr>
          <a:xfrm>
            <a:off x="762000" y="215900"/>
            <a:ext cx="11480800" cy="1232744"/>
          </a:xfrm>
          <a:prstGeom prst="rect">
            <a:avLst/>
          </a:prstGeom>
        </p:spPr>
        <p:txBody>
          <a:bodyPr/>
          <a:lstStyle>
            <a:lvl1pPr>
              <a:defRPr sz="6000"/>
            </a:lvl1pPr>
          </a:lstStyle>
          <a:p>
            <a:r>
              <a:t>Resort to Violence</a:t>
            </a:r>
          </a:p>
        </p:txBody>
      </p:sp>
      <p:sp>
        <p:nvSpPr>
          <p:cNvPr id="226" name="entirely - wholly, fully, totally born in sins - sinner from birth…"/>
          <p:cNvSpPr txBox="1">
            <a:spLocks noGrp="1"/>
          </p:cNvSpPr>
          <p:nvPr>
            <p:ph type="body" idx="1"/>
          </p:nvPr>
        </p:nvSpPr>
        <p:spPr>
          <a:xfrm>
            <a:off x="583877" y="2232099"/>
            <a:ext cx="11837046" cy="7154913"/>
          </a:xfrm>
          <a:prstGeom prst="rect">
            <a:avLst/>
          </a:prstGeom>
        </p:spPr>
        <p:txBody>
          <a:bodyPr anchor="t"/>
          <a:lstStyle/>
          <a:p>
            <a:pPr>
              <a:spcBef>
                <a:spcPts val="1900"/>
              </a:spcBef>
              <a:buBlip>
                <a:blip r:embed="rId2"/>
              </a:buBlip>
              <a:defRPr sz="3000"/>
            </a:pPr>
            <a:r>
              <a:rPr u="sng"/>
              <a:t>entirely</a:t>
            </a:r>
            <a:r>
              <a:t> - wholly, fully, totally born in sins - sinner from birth</a:t>
            </a:r>
          </a:p>
          <a:p>
            <a:pPr>
              <a:spcBef>
                <a:spcPts val="1900"/>
              </a:spcBef>
              <a:buBlip>
                <a:blip r:embed="rId2"/>
              </a:buBlip>
              <a:defRPr sz="3000"/>
            </a:pPr>
            <a:r>
              <a:t>Sinfulness at birth caused his blindness</a:t>
            </a:r>
          </a:p>
          <a:p>
            <a:pPr>
              <a:spcBef>
                <a:spcPts val="1900"/>
              </a:spcBef>
              <a:buBlip>
                <a:blip r:embed="rId2"/>
              </a:buBlip>
              <a:defRPr sz="3000"/>
            </a:pPr>
            <a:r>
              <a:t>They now admit he was born blind</a:t>
            </a:r>
          </a:p>
          <a:p>
            <a:pPr>
              <a:spcBef>
                <a:spcPts val="1900"/>
              </a:spcBef>
              <a:buBlip>
                <a:blip r:embed="rId2"/>
              </a:buBlip>
              <a:defRPr sz="3000"/>
            </a:pPr>
            <a:r>
              <a:t>Put him out - </a:t>
            </a:r>
            <a:r>
              <a:rPr i="1"/>
              <a:t>ekballō</a:t>
            </a:r>
            <a:r>
              <a:t> - cast out, forcibly expelled him - sudden, violent &amp; immediate</a:t>
            </a:r>
          </a:p>
          <a:p>
            <a:pPr>
              <a:spcBef>
                <a:spcPts val="1900"/>
              </a:spcBef>
              <a:buBlip>
                <a:blip r:embed="rId2"/>
              </a:buBlip>
              <a:defRPr sz="3000"/>
            </a:pPr>
            <a:r>
              <a:t>Seek escape from their embarrassment by driving him out. </a:t>
            </a:r>
          </a:p>
        </p:txBody>
      </p:sp>
      <p:sp>
        <p:nvSpPr>
          <p:cNvPr id="227" name="34 They answered him, “You were born entirely in sins, and are you teaching us?” So they put him out."/>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34</a:t>
            </a:r>
            <a:r>
              <a:t> They answered him, “You were born entirely in sins, and are you teaching us?” So they put him out.</a:t>
            </a:r>
          </a:p>
        </p:txBody>
      </p:sp>
      <p:pic>
        <p:nvPicPr>
          <p:cNvPr id="228" name="Image" descr="Image"/>
          <p:cNvPicPr>
            <a:picLocks noChangeAspect="1"/>
          </p:cNvPicPr>
          <p:nvPr/>
        </p:nvPicPr>
        <p:blipFill>
          <a:blip r:embed="rId3">
            <a:extLst/>
          </a:blip>
          <a:stretch>
            <a:fillRect/>
          </a:stretch>
        </p:blipFill>
        <p:spPr>
          <a:xfrm>
            <a:off x="1926417" y="6124798"/>
            <a:ext cx="2684519" cy="3100347"/>
          </a:xfrm>
          <a:prstGeom prst="rect">
            <a:avLst/>
          </a:prstGeom>
          <a:ln w="12700">
            <a:miter lim="400000"/>
          </a:ln>
        </p:spPr>
      </p:pic>
      <p:pic>
        <p:nvPicPr>
          <p:cNvPr id="229" name="Image" descr="Image"/>
          <p:cNvPicPr>
            <a:picLocks noChangeAspect="1"/>
          </p:cNvPicPr>
          <p:nvPr/>
        </p:nvPicPr>
        <p:blipFill>
          <a:blip r:embed="rId4">
            <a:extLst/>
          </a:blip>
          <a:stretch>
            <a:fillRect/>
          </a:stretch>
        </p:blipFill>
        <p:spPr>
          <a:xfrm>
            <a:off x="4938604" y="6052830"/>
            <a:ext cx="6906104" cy="324428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he Lord &amp; His Disciple"/>
          <p:cNvSpPr txBox="1">
            <a:spLocks noGrp="1"/>
          </p:cNvSpPr>
          <p:nvPr>
            <p:ph type="title"/>
          </p:nvPr>
        </p:nvSpPr>
        <p:spPr>
          <a:xfrm>
            <a:off x="762000" y="215900"/>
            <a:ext cx="11480800" cy="1232744"/>
          </a:xfrm>
          <a:prstGeom prst="rect">
            <a:avLst/>
          </a:prstGeom>
        </p:spPr>
        <p:txBody>
          <a:bodyPr/>
          <a:lstStyle>
            <a:lvl1pPr>
              <a:defRPr sz="6000"/>
            </a:lvl1pPr>
          </a:lstStyle>
          <a:p>
            <a:r>
              <a:t>The Lord &amp; His Disciple</a:t>
            </a:r>
          </a:p>
        </p:txBody>
      </p:sp>
      <p:sp>
        <p:nvSpPr>
          <p:cNvPr id="232" name="35 Jesus heard that they had put him out, and finding him, He said, “Do you believe in the Son of Man?”…"/>
          <p:cNvSpPr txBox="1"/>
          <p:nvPr/>
        </p:nvSpPr>
        <p:spPr>
          <a:xfrm>
            <a:off x="528525" y="1212850"/>
            <a:ext cx="11947750" cy="2692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35</a:t>
            </a:r>
            <a:r>
              <a:t> Jesus heard that they had put him out, and finding him, He said, “Do you believe in the Son of Man?”</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36</a:t>
            </a:r>
            <a:r>
              <a:t> He answered, “Who is He, Lord, that I may believe in Him?”</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37</a:t>
            </a:r>
            <a:r>
              <a:t> Jesus said to him, “You have both seen Him, and He is the one who is talking with you.”</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38</a:t>
            </a:r>
            <a:r>
              <a:t> And he said, “Lord, I believe.” And he worshiped Him.</a:t>
            </a:r>
          </a:p>
        </p:txBody>
      </p:sp>
      <p:pic>
        <p:nvPicPr>
          <p:cNvPr id="233" name="Image" descr="Image"/>
          <p:cNvPicPr>
            <a:picLocks noChangeAspect="1"/>
          </p:cNvPicPr>
          <p:nvPr/>
        </p:nvPicPr>
        <p:blipFill>
          <a:blip r:embed="rId2">
            <a:extLst/>
          </a:blip>
          <a:stretch>
            <a:fillRect/>
          </a:stretch>
        </p:blipFill>
        <p:spPr>
          <a:xfrm>
            <a:off x="1052116" y="4527017"/>
            <a:ext cx="4372828" cy="3001221"/>
          </a:xfrm>
          <a:prstGeom prst="rect">
            <a:avLst/>
          </a:prstGeom>
          <a:ln w="12700">
            <a:miter lim="400000"/>
          </a:ln>
        </p:spPr>
      </p:pic>
      <p:pic>
        <p:nvPicPr>
          <p:cNvPr id="234" name="Image" descr="Image"/>
          <p:cNvPicPr>
            <a:picLocks noChangeAspect="1"/>
          </p:cNvPicPr>
          <p:nvPr/>
        </p:nvPicPr>
        <p:blipFill>
          <a:blip r:embed="rId3">
            <a:extLst/>
          </a:blip>
          <a:stretch>
            <a:fillRect/>
          </a:stretch>
        </p:blipFill>
        <p:spPr>
          <a:xfrm>
            <a:off x="5790396" y="4461683"/>
            <a:ext cx="3762400" cy="300122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Final Discussion with Pharisees"/>
          <p:cNvSpPr txBox="1">
            <a:spLocks noGrp="1"/>
          </p:cNvSpPr>
          <p:nvPr>
            <p:ph type="title"/>
          </p:nvPr>
        </p:nvSpPr>
        <p:spPr>
          <a:xfrm>
            <a:off x="762000" y="215900"/>
            <a:ext cx="11480800" cy="1232744"/>
          </a:xfrm>
          <a:prstGeom prst="rect">
            <a:avLst/>
          </a:prstGeom>
        </p:spPr>
        <p:txBody>
          <a:bodyPr/>
          <a:lstStyle>
            <a:lvl1pPr>
              <a:defRPr sz="6000"/>
            </a:lvl1pPr>
          </a:lstStyle>
          <a:p>
            <a:r>
              <a:t>Final Discussion with Pharisees</a:t>
            </a:r>
          </a:p>
        </p:txBody>
      </p:sp>
      <p:sp>
        <p:nvSpPr>
          <p:cNvPr id="237" name="39 And Jesus said, “For judgment I came into this world, so that those who do not see may see, and that those who see may become blind.”…"/>
          <p:cNvSpPr txBox="1"/>
          <p:nvPr/>
        </p:nvSpPr>
        <p:spPr>
          <a:xfrm>
            <a:off x="528525" y="1212850"/>
            <a:ext cx="11947750" cy="2692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39</a:t>
            </a:r>
            <a:r>
              <a:t> And Jesus said, “For judgment I came into this world, so that those who do not see may see, and that those who see may become blind.”</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40</a:t>
            </a:r>
            <a:r>
              <a:t> Those of the Pharisees who were with Him heard these things and said to Him, “We are not blind too, are we?”</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41</a:t>
            </a:r>
            <a:r>
              <a:t> Jesus said to them, “If you were blind, you would have no sin; but since you say, ‘We see,’ your sin remains.</a:t>
            </a:r>
          </a:p>
        </p:txBody>
      </p:sp>
      <p:pic>
        <p:nvPicPr>
          <p:cNvPr id="238" name="Image" descr="Image"/>
          <p:cNvPicPr>
            <a:picLocks noChangeAspect="1"/>
          </p:cNvPicPr>
          <p:nvPr/>
        </p:nvPicPr>
        <p:blipFill>
          <a:blip r:embed="rId2">
            <a:extLst/>
          </a:blip>
          <a:stretch>
            <a:fillRect/>
          </a:stretch>
        </p:blipFill>
        <p:spPr>
          <a:xfrm>
            <a:off x="7304573" y="4270578"/>
            <a:ext cx="5063279" cy="472181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he Man Born Blind"/>
          <p:cNvSpPr txBox="1">
            <a:spLocks noGrp="1"/>
          </p:cNvSpPr>
          <p:nvPr>
            <p:ph type="ctrTitle"/>
          </p:nvPr>
        </p:nvSpPr>
        <p:spPr>
          <a:prstGeom prst="rect">
            <a:avLst/>
          </a:prstGeom>
        </p:spPr>
        <p:txBody>
          <a:bodyPr/>
          <a:lstStyle/>
          <a:p>
            <a:r>
              <a:t>The Man Born Blind</a:t>
            </a:r>
          </a:p>
        </p:txBody>
      </p:sp>
      <p:sp>
        <p:nvSpPr>
          <p:cNvPr id="242" name="John 9"/>
          <p:cNvSpPr txBox="1">
            <a:spLocks noGrp="1"/>
          </p:cNvSpPr>
          <p:nvPr>
            <p:ph type="subTitle" sz="quarter" idx="1"/>
          </p:nvPr>
        </p:nvSpPr>
        <p:spPr>
          <a:prstGeom prst="rect">
            <a:avLst/>
          </a:prstGeom>
        </p:spPr>
        <p:txBody>
          <a:bodyPr/>
          <a:lstStyle/>
          <a:p>
            <a:r>
              <a:t>John 9</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he Lord &amp; His Disciple"/>
          <p:cNvSpPr txBox="1">
            <a:spLocks noGrp="1"/>
          </p:cNvSpPr>
          <p:nvPr>
            <p:ph type="title"/>
          </p:nvPr>
        </p:nvSpPr>
        <p:spPr>
          <a:xfrm>
            <a:off x="762000" y="215900"/>
            <a:ext cx="11480800" cy="1232744"/>
          </a:xfrm>
          <a:prstGeom prst="rect">
            <a:avLst/>
          </a:prstGeom>
        </p:spPr>
        <p:txBody>
          <a:bodyPr/>
          <a:lstStyle>
            <a:lvl1pPr>
              <a:defRPr sz="6000"/>
            </a:lvl1pPr>
          </a:lstStyle>
          <a:p>
            <a:r>
              <a:t>The Lord &amp; His Disciple</a:t>
            </a:r>
          </a:p>
        </p:txBody>
      </p:sp>
      <p:sp>
        <p:nvSpPr>
          <p:cNvPr id="245" name="Reports of the encounter reached Jesus…"/>
          <p:cNvSpPr txBox="1">
            <a:spLocks noGrp="1"/>
          </p:cNvSpPr>
          <p:nvPr>
            <p:ph type="body" idx="1"/>
          </p:nvPr>
        </p:nvSpPr>
        <p:spPr>
          <a:xfrm>
            <a:off x="583877" y="2785988"/>
            <a:ext cx="11837046" cy="6601024"/>
          </a:xfrm>
          <a:prstGeom prst="rect">
            <a:avLst/>
          </a:prstGeom>
        </p:spPr>
        <p:txBody>
          <a:bodyPr anchor="t"/>
          <a:lstStyle/>
          <a:p>
            <a:pPr>
              <a:spcBef>
                <a:spcPts val="1900"/>
              </a:spcBef>
              <a:buBlip>
                <a:blip r:embed="rId2"/>
              </a:buBlip>
              <a:defRPr sz="3000"/>
            </a:pPr>
            <a:r>
              <a:t>Reports of the encounter reached Jesus</a:t>
            </a:r>
          </a:p>
          <a:p>
            <a:pPr>
              <a:spcBef>
                <a:spcPts val="1900"/>
              </a:spcBef>
              <a:buBlip>
                <a:blip r:embed="rId2"/>
              </a:buBlip>
              <a:defRPr sz="3000"/>
            </a:pPr>
            <a:r>
              <a:t>May have been tempted to think his stand for truth was in vain</a:t>
            </a:r>
          </a:p>
          <a:p>
            <a:pPr>
              <a:spcBef>
                <a:spcPts val="1900"/>
              </a:spcBef>
              <a:buBlip>
                <a:blip r:embed="rId2"/>
              </a:buBlip>
              <a:defRPr sz="3000"/>
            </a:pPr>
            <a:r>
              <a:t>The Lord sought him out </a:t>
            </a:r>
          </a:p>
          <a:p>
            <a:pPr>
              <a:spcBef>
                <a:spcPts val="1900"/>
              </a:spcBef>
              <a:buBlip>
                <a:blip r:embed="rId2"/>
              </a:buBlip>
              <a:defRPr sz="3000"/>
            </a:pPr>
            <a:r>
              <a:t>"Do you believe on the Son of Man?" - the Messiah, Christ</a:t>
            </a:r>
          </a:p>
          <a:p>
            <a:pPr>
              <a:spcBef>
                <a:spcPts val="1900"/>
              </a:spcBef>
              <a:buBlip>
                <a:blip r:embed="rId2"/>
              </a:buBlip>
              <a:defRPr sz="3000"/>
            </a:pPr>
            <a:r>
              <a:t>Required more information - 1st time he had seen Jesus</a:t>
            </a:r>
          </a:p>
          <a:p>
            <a:pPr>
              <a:spcBef>
                <a:spcPts val="1900"/>
              </a:spcBef>
              <a:buBlip>
                <a:blip r:embed="rId2"/>
              </a:buBlip>
              <a:defRPr sz="3000"/>
            </a:pPr>
            <a:r>
              <a:t>Regarded Jesus as a prophet, miracle worker &amp; from God</a:t>
            </a:r>
          </a:p>
          <a:p>
            <a:pPr>
              <a:spcBef>
                <a:spcPts val="1900"/>
              </a:spcBef>
              <a:buBlip>
                <a:blip r:embed="rId2"/>
              </a:buBlip>
              <a:defRPr sz="3000"/>
            </a:pPr>
            <a:r>
              <a:t>Expresses his faith that Jesus could reveal the truth to him</a:t>
            </a:r>
          </a:p>
          <a:p>
            <a:pPr>
              <a:spcBef>
                <a:spcPts val="1900"/>
              </a:spcBef>
              <a:buBlip>
                <a:blip r:embed="rId2"/>
              </a:buBlip>
              <a:defRPr sz="3000"/>
            </a:pPr>
            <a:r>
              <a:t>“Lord" - Sir, term of respect - knew the voice of Jesus</a:t>
            </a:r>
          </a:p>
        </p:txBody>
      </p:sp>
      <p:sp>
        <p:nvSpPr>
          <p:cNvPr id="246" name="35 Jesus heard that they had put him out, and finding him, He said, “Do you believe in the Son of Man?”…"/>
          <p:cNvSpPr txBox="1"/>
          <p:nvPr/>
        </p:nvSpPr>
        <p:spPr>
          <a:xfrm>
            <a:off x="528525" y="1212850"/>
            <a:ext cx="1194775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35</a:t>
            </a:r>
            <a:r>
              <a:t> Jesus heard that they had put him out, and finding him, He said, “Do you believe in the Son of Man?”</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36</a:t>
            </a:r>
            <a:r>
              <a:t> He answered, “Who is He, Lord, that I may believe in Him?”</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Jesus Fully Reveals Himself"/>
          <p:cNvSpPr txBox="1">
            <a:spLocks noGrp="1"/>
          </p:cNvSpPr>
          <p:nvPr>
            <p:ph type="title"/>
          </p:nvPr>
        </p:nvSpPr>
        <p:spPr>
          <a:xfrm>
            <a:off x="762000" y="215900"/>
            <a:ext cx="11480800" cy="1232744"/>
          </a:xfrm>
          <a:prstGeom prst="rect">
            <a:avLst/>
          </a:prstGeom>
        </p:spPr>
        <p:txBody>
          <a:bodyPr/>
          <a:lstStyle>
            <a:lvl1pPr>
              <a:defRPr sz="6000"/>
            </a:lvl1pPr>
          </a:lstStyle>
          <a:p>
            <a:r>
              <a:t>Jesus Fully Reveals Himself</a:t>
            </a:r>
          </a:p>
        </p:txBody>
      </p:sp>
      <p:sp>
        <p:nvSpPr>
          <p:cNvPr id="249" name="He saw Him with the eyes Jesus had opened…"/>
          <p:cNvSpPr txBox="1">
            <a:spLocks noGrp="1"/>
          </p:cNvSpPr>
          <p:nvPr>
            <p:ph type="body" idx="1"/>
          </p:nvPr>
        </p:nvSpPr>
        <p:spPr>
          <a:xfrm>
            <a:off x="583877" y="2295252"/>
            <a:ext cx="11837046" cy="6661696"/>
          </a:xfrm>
          <a:prstGeom prst="rect">
            <a:avLst/>
          </a:prstGeom>
        </p:spPr>
        <p:txBody>
          <a:bodyPr anchor="t"/>
          <a:lstStyle/>
          <a:p>
            <a:pPr>
              <a:spcBef>
                <a:spcPts val="1900"/>
              </a:spcBef>
              <a:buBlip>
                <a:blip r:embed="rId2"/>
              </a:buBlip>
              <a:defRPr sz="3000"/>
            </a:pPr>
            <a:r>
              <a:t>He saw Him with the eyes Jesus had opened</a:t>
            </a:r>
          </a:p>
          <a:p>
            <a:pPr>
              <a:spcBef>
                <a:spcPts val="1900"/>
              </a:spcBef>
              <a:buBlip>
                <a:blip r:embed="rId2"/>
              </a:buBlip>
              <a:defRPr sz="3000"/>
            </a:pPr>
            <a:r>
              <a:t>He now stood before him, hearing His voice</a:t>
            </a:r>
          </a:p>
          <a:p>
            <a:pPr>
              <a:spcBef>
                <a:spcPts val="1900"/>
              </a:spcBef>
              <a:buBlip>
                <a:blip r:embed="rId2"/>
              </a:buBlip>
              <a:defRPr sz="3000"/>
            </a:pPr>
            <a:r>
              <a:t>Both sight &amp; hearing &amp; Jesus’ witness </a:t>
            </a:r>
          </a:p>
          <a:p>
            <a:pPr>
              <a:spcBef>
                <a:spcPts val="1900"/>
              </a:spcBef>
              <a:buBlip>
                <a:blip r:embed="rId2"/>
              </a:buBlip>
              <a:defRPr sz="3000"/>
            </a:pPr>
            <a:r>
              <a:t>Real identity of Jesus revealed. </a:t>
            </a:r>
          </a:p>
          <a:p>
            <a:pPr>
              <a:spcBef>
                <a:spcPts val="1900"/>
              </a:spcBef>
              <a:buBlip>
                <a:blip r:embed="rId2"/>
              </a:buBlip>
              <a:defRPr sz="3000"/>
            </a:pPr>
            <a:r>
              <a:t>Similar to the revelation given to the Samaritan woman </a:t>
            </a:r>
            <a:r>
              <a:rPr b="1">
                <a:solidFill>
                  <a:schemeClr val="accent5">
                    <a:lumOff val="10161"/>
                  </a:schemeClr>
                </a:solidFill>
                <a:latin typeface="Times"/>
                <a:ea typeface="Times"/>
                <a:cs typeface="Times"/>
                <a:sym typeface="Times"/>
              </a:rPr>
              <a:t>                           Jn. 4:26 </a:t>
            </a:r>
            <a:r>
              <a:rPr b="1">
                <a:solidFill>
                  <a:srgbClr val="000000"/>
                </a:solidFill>
                <a:latin typeface="Times"/>
                <a:ea typeface="Times"/>
                <a:cs typeface="Times"/>
                <a:sym typeface="Times"/>
              </a:rPr>
              <a:t>Jesus said to her, “I who speak to you am He.”</a:t>
            </a:r>
          </a:p>
        </p:txBody>
      </p:sp>
      <p:sp>
        <p:nvSpPr>
          <p:cNvPr id="250" name="37 Jesus said to him, “You have both seen Him, and He is the one who is talking with you.”"/>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37</a:t>
            </a:r>
            <a:r>
              <a:t> Jesus said to him, “You have both seen Him, and He is the one who is talking with you.”</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he Good Confession"/>
          <p:cNvSpPr txBox="1">
            <a:spLocks noGrp="1"/>
          </p:cNvSpPr>
          <p:nvPr>
            <p:ph type="title"/>
          </p:nvPr>
        </p:nvSpPr>
        <p:spPr>
          <a:xfrm>
            <a:off x="762000" y="215900"/>
            <a:ext cx="11480800" cy="1232744"/>
          </a:xfrm>
          <a:prstGeom prst="rect">
            <a:avLst/>
          </a:prstGeom>
        </p:spPr>
        <p:txBody>
          <a:bodyPr/>
          <a:lstStyle>
            <a:lvl1pPr>
              <a:defRPr sz="6000"/>
            </a:lvl1pPr>
          </a:lstStyle>
          <a:p>
            <a:r>
              <a:t>The Good Confession</a:t>
            </a:r>
          </a:p>
        </p:txBody>
      </p:sp>
      <p:sp>
        <p:nvSpPr>
          <p:cNvPr id="253" name="Immediately faith sprang up into full flower…"/>
          <p:cNvSpPr txBox="1">
            <a:spLocks noGrp="1"/>
          </p:cNvSpPr>
          <p:nvPr>
            <p:ph type="body" idx="1"/>
          </p:nvPr>
        </p:nvSpPr>
        <p:spPr>
          <a:xfrm>
            <a:off x="583877" y="1976015"/>
            <a:ext cx="11837046" cy="6661697"/>
          </a:xfrm>
          <a:prstGeom prst="rect">
            <a:avLst/>
          </a:prstGeom>
        </p:spPr>
        <p:txBody>
          <a:bodyPr anchor="t"/>
          <a:lstStyle/>
          <a:p>
            <a:pPr>
              <a:spcBef>
                <a:spcPts val="1900"/>
              </a:spcBef>
              <a:buBlip>
                <a:blip r:embed="rId2"/>
              </a:buBlip>
              <a:defRPr sz="3000"/>
            </a:pPr>
            <a:r>
              <a:t>Immediately faith sprang up into full flower</a:t>
            </a:r>
          </a:p>
          <a:p>
            <a:pPr>
              <a:spcBef>
                <a:spcPts val="1900"/>
              </a:spcBef>
              <a:buBlip>
                <a:blip r:embed="rId2"/>
              </a:buBlip>
              <a:defRPr sz="3000"/>
            </a:pPr>
            <a:r>
              <a:t>Evidence of the power of Jesus &amp; His divine mission</a:t>
            </a:r>
          </a:p>
          <a:p>
            <a:pPr>
              <a:spcBef>
                <a:spcPts val="1900"/>
              </a:spcBef>
              <a:buBlip>
                <a:blip r:embed="rId2"/>
              </a:buBlip>
              <a:defRPr sz="3000"/>
            </a:pPr>
            <a:r>
              <a:rPr u="sng"/>
              <a:t>Lord</a:t>
            </a:r>
            <a:r>
              <a:t> - </a:t>
            </a:r>
            <a:r>
              <a:rPr i="1"/>
              <a:t>kurios</a:t>
            </a:r>
            <a:r>
              <a:t> - reverence, reverent address to God - confessed in word</a:t>
            </a:r>
          </a:p>
          <a:p>
            <a:pPr>
              <a:spcBef>
                <a:spcPts val="1900"/>
              </a:spcBef>
              <a:buBlip>
                <a:blip r:embed="rId2"/>
              </a:buBlip>
              <a:defRPr sz="3000"/>
            </a:pPr>
            <a:r>
              <a:rPr u="sng"/>
              <a:t>worshipped</a:t>
            </a:r>
            <a:r>
              <a:t> - </a:t>
            </a:r>
            <a:r>
              <a:rPr i="1"/>
              <a:t>proskuneō</a:t>
            </a:r>
            <a:r>
              <a:t> - bow before, do reverence to, show homage, divine worship - confessed in deed</a:t>
            </a:r>
          </a:p>
          <a:p>
            <a:pPr>
              <a:spcBef>
                <a:spcPts val="1900"/>
              </a:spcBef>
              <a:buBlip>
                <a:blip r:embed="rId2"/>
              </a:buBlip>
              <a:defRPr sz="3000"/>
            </a:pPr>
            <a:r>
              <a:t>Jesus is God &amp; received worship of Himself                                               </a:t>
            </a:r>
            <a:r>
              <a:rPr b="1">
                <a:solidFill>
                  <a:schemeClr val="accent5">
                    <a:lumOff val="10161"/>
                  </a:schemeClr>
                </a:solidFill>
                <a:latin typeface="Times"/>
                <a:ea typeface="Times"/>
                <a:cs typeface="Times"/>
                <a:sym typeface="Times"/>
              </a:rPr>
              <a:t>Jn. 20:28 </a:t>
            </a:r>
            <a:r>
              <a:rPr b="1">
                <a:solidFill>
                  <a:srgbClr val="000000"/>
                </a:solidFill>
                <a:latin typeface="Times"/>
                <a:ea typeface="Times"/>
                <a:cs typeface="Times"/>
                <a:sym typeface="Times"/>
              </a:rPr>
              <a:t>Thomas answered and said to Him, “My Lord and my God!”</a:t>
            </a:r>
          </a:p>
        </p:txBody>
      </p:sp>
      <p:sp>
        <p:nvSpPr>
          <p:cNvPr id="254" name="38 And he said, “Lord, I believe.” And he worshiped Him."/>
          <p:cNvSpPr txBox="1"/>
          <p:nvPr/>
        </p:nvSpPr>
        <p:spPr>
          <a:xfrm>
            <a:off x="528525" y="1212850"/>
            <a:ext cx="11947750" cy="533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38</a:t>
            </a:r>
            <a:r>
              <a:t> And he said, “Lord, I believe.” And he worshiped Him.</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he Worship of the Wise Men"/>
          <p:cNvSpPr txBox="1">
            <a:spLocks noGrp="1"/>
          </p:cNvSpPr>
          <p:nvPr>
            <p:ph type="title"/>
          </p:nvPr>
        </p:nvSpPr>
        <p:spPr>
          <a:xfrm>
            <a:off x="762000" y="215900"/>
            <a:ext cx="11480800" cy="1232744"/>
          </a:xfrm>
          <a:prstGeom prst="rect">
            <a:avLst/>
          </a:prstGeom>
        </p:spPr>
        <p:txBody>
          <a:bodyPr/>
          <a:lstStyle>
            <a:lvl1pPr>
              <a:defRPr sz="6000"/>
            </a:lvl1pPr>
          </a:lstStyle>
          <a:p>
            <a:r>
              <a:t>The Worship of the Wise Men</a:t>
            </a:r>
          </a:p>
        </p:txBody>
      </p:sp>
      <p:sp>
        <p:nvSpPr>
          <p:cNvPr id="257" name="Matt. 2:2 “Where is He who has been born King of the Jews? For we saw His star in the east and have come to worship Him.”…"/>
          <p:cNvSpPr txBox="1">
            <a:spLocks noGrp="1"/>
          </p:cNvSpPr>
          <p:nvPr>
            <p:ph type="body" idx="1"/>
          </p:nvPr>
        </p:nvSpPr>
        <p:spPr>
          <a:xfrm>
            <a:off x="583877" y="1545952"/>
            <a:ext cx="11837046" cy="6661696"/>
          </a:xfrm>
          <a:prstGeom prst="rect">
            <a:avLst/>
          </a:prstGeom>
        </p:spPr>
        <p:txBody>
          <a:bodyPr anchor="t"/>
          <a:lstStyle/>
          <a:p>
            <a:pPr marL="506729" indent="-506729" defTabSz="554990">
              <a:spcBef>
                <a:spcPts val="1800"/>
              </a:spcBef>
              <a:buBlip>
                <a:blip r:embed="rId2"/>
              </a:buBlip>
              <a:defRPr sz="2850" b="1">
                <a:solidFill>
                  <a:srgbClr val="000000"/>
                </a:solidFill>
                <a:latin typeface="Times"/>
                <a:ea typeface="Times"/>
                <a:cs typeface="Times"/>
                <a:sym typeface="Times"/>
              </a:defRPr>
            </a:pPr>
            <a:r>
              <a:rPr>
                <a:solidFill>
                  <a:schemeClr val="accent5">
                    <a:lumOff val="10161"/>
                  </a:schemeClr>
                </a:solidFill>
              </a:rPr>
              <a:t>Matt. 2:2</a:t>
            </a:r>
            <a:r>
              <a:t> “Where is He who has been born King of the Jews? For we saw His star in the east and </a:t>
            </a:r>
            <a:r>
              <a:rPr u="sng"/>
              <a:t>have come to worship Him</a:t>
            </a:r>
            <a:r>
              <a:t>.”</a:t>
            </a:r>
          </a:p>
          <a:p>
            <a:pPr marL="506729" indent="-506729" defTabSz="554990">
              <a:spcBef>
                <a:spcPts val="1800"/>
              </a:spcBef>
              <a:buBlip>
                <a:blip r:embed="rId2"/>
              </a:buBlip>
              <a:defRPr sz="2850" b="1">
                <a:solidFill>
                  <a:srgbClr val="000000"/>
                </a:solidFill>
                <a:latin typeface="Times"/>
                <a:ea typeface="Times"/>
                <a:cs typeface="Times"/>
                <a:sym typeface="Times"/>
              </a:defRPr>
            </a:pPr>
            <a:r>
              <a:rPr>
                <a:solidFill>
                  <a:schemeClr val="accent5">
                    <a:lumOff val="10161"/>
                  </a:schemeClr>
                </a:solidFill>
              </a:rPr>
              <a:t>Matt. 2:11 </a:t>
            </a:r>
            <a:r>
              <a:t>After coming into the house they saw the Child with Mary His mother; and they </a:t>
            </a:r>
            <a:r>
              <a:rPr u="sng"/>
              <a:t>fell to the ground and worshiped Him</a:t>
            </a:r>
            <a:r>
              <a:t>. Then, opening their treasures, they presented to Him gifts of gold, frankincense, and myrrh.</a:t>
            </a:r>
          </a:p>
          <a:p>
            <a:pPr marL="506729" indent="-506729" defTabSz="554990">
              <a:spcBef>
                <a:spcPts val="1800"/>
              </a:spcBef>
              <a:buBlip>
                <a:blip r:embed="rId2"/>
              </a:buBlip>
              <a:defRPr sz="2850"/>
            </a:pPr>
            <a:r>
              <a:t>Received a miraculous revelation from God </a:t>
            </a:r>
            <a:r>
              <a:rPr b="1">
                <a:solidFill>
                  <a:schemeClr val="accent5">
                    <a:lumOff val="10161"/>
                  </a:schemeClr>
                </a:solidFill>
                <a:latin typeface="Times"/>
                <a:ea typeface="Times"/>
                <a:cs typeface="Times"/>
                <a:sym typeface="Times"/>
              </a:rPr>
              <a:t>Matt. 2:12</a:t>
            </a:r>
          </a:p>
          <a:p>
            <a:pPr marL="506729" indent="-506729" defTabSz="554990">
              <a:spcBef>
                <a:spcPts val="1800"/>
              </a:spcBef>
              <a:buBlip>
                <a:blip r:embed="rId2"/>
              </a:buBlip>
              <a:defRPr sz="2850"/>
            </a:pPr>
            <a:r>
              <a:t>A natural inference is God gave them a miraculous revelation to start them on their journey</a:t>
            </a:r>
          </a:p>
          <a:p>
            <a:pPr marL="506729" indent="-506729" defTabSz="554990">
              <a:spcBef>
                <a:spcPts val="1800"/>
              </a:spcBef>
              <a:buBlip>
                <a:blip r:embed="rId2"/>
              </a:buBlip>
              <a:defRPr sz="2850"/>
            </a:pPr>
            <a:r>
              <a:t>They did not even know </a:t>
            </a:r>
            <a:r>
              <a:rPr b="1">
                <a:solidFill>
                  <a:schemeClr val="accent5">
                    <a:lumOff val="10161"/>
                  </a:schemeClr>
                </a:solidFill>
                <a:latin typeface="Times"/>
                <a:ea typeface="Times"/>
                <a:cs typeface="Times"/>
                <a:sym typeface="Times"/>
              </a:rPr>
              <a:t>Micah 5:2 (Matt. 2:1-6)</a:t>
            </a:r>
          </a:p>
          <a:p>
            <a:pPr marL="506729" indent="-506729" defTabSz="554990">
              <a:spcBef>
                <a:spcPts val="1800"/>
              </a:spcBef>
              <a:buBlip>
                <a:blip r:embed="rId2"/>
              </a:buBlip>
              <a:defRPr sz="2850"/>
            </a:pPr>
            <a:r>
              <a:t>They would not have understood an obscure passage such as </a:t>
            </a:r>
            <a:r>
              <a:rPr b="1">
                <a:solidFill>
                  <a:schemeClr val="accent5">
                    <a:lumOff val="10161"/>
                  </a:schemeClr>
                </a:solidFill>
                <a:latin typeface="Times"/>
                <a:ea typeface="Times"/>
                <a:cs typeface="Times"/>
                <a:sym typeface="Times"/>
              </a:rPr>
              <a:t>Num. 24:17</a:t>
            </a:r>
          </a:p>
          <a:p>
            <a:pPr marL="506729" indent="-506729" defTabSz="554990">
              <a:spcBef>
                <a:spcPts val="1800"/>
              </a:spcBef>
              <a:buBlip>
                <a:blip r:embed="rId2"/>
              </a:buBlip>
              <a:defRPr sz="2850"/>
            </a:pPr>
            <a:r>
              <a:t>Might have understand </a:t>
            </a:r>
            <a:r>
              <a:rPr b="1">
                <a:solidFill>
                  <a:schemeClr val="accent5">
                    <a:lumOff val="10161"/>
                  </a:schemeClr>
                </a:solidFill>
                <a:latin typeface="Times"/>
                <a:ea typeface="Times"/>
                <a:cs typeface="Times"/>
                <a:sym typeface="Times"/>
              </a:rPr>
              <a:t>Isaiah 9:6, 7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e Popular Theory"/>
          <p:cNvSpPr txBox="1">
            <a:spLocks noGrp="1"/>
          </p:cNvSpPr>
          <p:nvPr>
            <p:ph type="title"/>
          </p:nvPr>
        </p:nvSpPr>
        <p:spPr>
          <a:xfrm>
            <a:off x="762000" y="381000"/>
            <a:ext cx="11480800" cy="1232744"/>
          </a:xfrm>
          <a:prstGeom prst="rect">
            <a:avLst/>
          </a:prstGeom>
        </p:spPr>
        <p:txBody>
          <a:bodyPr/>
          <a:lstStyle>
            <a:lvl1pPr>
              <a:defRPr sz="6000"/>
            </a:lvl1pPr>
          </a:lstStyle>
          <a:p>
            <a:r>
              <a:t>The Popular Theory</a:t>
            </a:r>
          </a:p>
        </p:txBody>
      </p:sp>
      <p:sp>
        <p:nvSpPr>
          <p:cNvPr id="131" name="Current theory - all afflicts are the immediate result of specific sin…"/>
          <p:cNvSpPr txBox="1">
            <a:spLocks noGrp="1"/>
          </p:cNvSpPr>
          <p:nvPr>
            <p:ph type="body" idx="1"/>
          </p:nvPr>
        </p:nvSpPr>
        <p:spPr>
          <a:xfrm>
            <a:off x="762000" y="3106787"/>
            <a:ext cx="11837045" cy="6286005"/>
          </a:xfrm>
          <a:prstGeom prst="rect">
            <a:avLst/>
          </a:prstGeom>
        </p:spPr>
        <p:txBody>
          <a:bodyPr anchor="t"/>
          <a:lstStyle/>
          <a:p>
            <a:pPr>
              <a:spcBef>
                <a:spcPts val="1100"/>
              </a:spcBef>
              <a:buBlip>
                <a:blip r:embed="rId2"/>
              </a:buBlip>
              <a:defRPr sz="3000"/>
            </a:pPr>
            <a:r>
              <a:t>Current theory - all afflicts are the immediate result of specific sin</a:t>
            </a:r>
          </a:p>
          <a:p>
            <a:pPr>
              <a:spcBef>
                <a:spcPts val="1100"/>
              </a:spcBef>
              <a:buBlip>
                <a:blip r:embed="rId2"/>
              </a:buBlip>
              <a:defRPr sz="3000"/>
            </a:pPr>
            <a:r>
              <a:t>Seems to blame the sin of the parents</a:t>
            </a:r>
          </a:p>
          <a:p>
            <a:pPr>
              <a:spcBef>
                <a:spcPts val="1100"/>
              </a:spcBef>
              <a:buBlip>
                <a:blip r:embed="rId2"/>
              </a:buBlip>
              <a:defRPr sz="3000"/>
            </a:pPr>
            <a:r>
              <a:t>Foreknowledge of what the man would do</a:t>
            </a:r>
          </a:p>
          <a:p>
            <a:pPr>
              <a:spcBef>
                <a:spcPts val="1100"/>
              </a:spcBef>
              <a:buBlip>
                <a:blip r:embed="rId2"/>
              </a:buBlip>
              <a:defRPr sz="3000"/>
            </a:pPr>
            <a:r>
              <a:t>Jesus disposed of the false theory &amp; announced His intention to heal</a:t>
            </a:r>
          </a:p>
        </p:txBody>
      </p:sp>
      <p:sp>
        <p:nvSpPr>
          <p:cNvPr id="132" name="1   As He passed by, He saw a man blind from birth.…"/>
          <p:cNvSpPr txBox="1"/>
          <p:nvPr/>
        </p:nvSpPr>
        <p:spPr>
          <a:xfrm>
            <a:off x="614870" y="1543050"/>
            <a:ext cx="1194775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a:t>
            </a:r>
            <a:r>
              <a:t>   As He passed by, He saw a man blind from birth.</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2</a:t>
            </a:r>
            <a:r>
              <a:t>   And His disciples asked Him, “Rabbi, who sinned, this man or his parents, that he would be born blind?”</a:t>
            </a:r>
          </a:p>
        </p:txBody>
      </p:sp>
      <p:pic>
        <p:nvPicPr>
          <p:cNvPr id="133" name="Image" descr="Image"/>
          <p:cNvPicPr>
            <a:picLocks noChangeAspect="1"/>
          </p:cNvPicPr>
          <p:nvPr/>
        </p:nvPicPr>
        <p:blipFill>
          <a:blip r:embed="rId3">
            <a:extLst/>
          </a:blip>
          <a:stretch>
            <a:fillRect/>
          </a:stretch>
        </p:blipFill>
        <p:spPr>
          <a:xfrm>
            <a:off x="4764433" y="5994287"/>
            <a:ext cx="7530276" cy="3371765"/>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he Worship of the Wise Men"/>
          <p:cNvSpPr txBox="1">
            <a:spLocks noGrp="1"/>
          </p:cNvSpPr>
          <p:nvPr>
            <p:ph type="title"/>
          </p:nvPr>
        </p:nvSpPr>
        <p:spPr>
          <a:xfrm>
            <a:off x="762000" y="215900"/>
            <a:ext cx="11480800" cy="1232744"/>
          </a:xfrm>
          <a:prstGeom prst="rect">
            <a:avLst/>
          </a:prstGeom>
        </p:spPr>
        <p:txBody>
          <a:bodyPr/>
          <a:lstStyle>
            <a:lvl1pPr>
              <a:defRPr sz="6000"/>
            </a:lvl1pPr>
          </a:lstStyle>
          <a:p>
            <a:r>
              <a:t>The Worship of the Wise Men</a:t>
            </a:r>
          </a:p>
        </p:txBody>
      </p:sp>
      <p:sp>
        <p:nvSpPr>
          <p:cNvPr id="260" name="Were not told the child would be born in Bethlehem.…"/>
          <p:cNvSpPr txBox="1">
            <a:spLocks noGrp="1"/>
          </p:cNvSpPr>
          <p:nvPr>
            <p:ph type="body" idx="1"/>
          </p:nvPr>
        </p:nvSpPr>
        <p:spPr>
          <a:xfrm>
            <a:off x="583877" y="1662583"/>
            <a:ext cx="9035456" cy="7719369"/>
          </a:xfrm>
          <a:prstGeom prst="rect">
            <a:avLst/>
          </a:prstGeom>
        </p:spPr>
        <p:txBody>
          <a:bodyPr anchor="t"/>
          <a:lstStyle/>
          <a:p>
            <a:pPr>
              <a:spcBef>
                <a:spcPts val="1900"/>
              </a:spcBef>
              <a:buBlip>
                <a:blip r:embed="rId2"/>
              </a:buBlip>
              <a:defRPr sz="3000"/>
            </a:pPr>
            <a:r>
              <a:t>Were not told the child would be born in Bethlehem. </a:t>
            </a:r>
          </a:p>
          <a:p>
            <a:pPr>
              <a:spcBef>
                <a:spcPts val="1900"/>
              </a:spcBef>
              <a:buBlip>
                <a:blip r:embed="rId2"/>
              </a:buBlip>
              <a:defRPr sz="3000"/>
            </a:pPr>
            <a:r>
              <a:t>They were permitted to blunder around in Jerusalem asking, </a:t>
            </a:r>
            <a:r>
              <a:rPr b="1">
                <a:solidFill>
                  <a:srgbClr val="000000"/>
                </a:solidFill>
                <a:latin typeface="Times"/>
                <a:ea typeface="Times"/>
                <a:cs typeface="Times"/>
                <a:sym typeface="Times"/>
              </a:rPr>
              <a:t>"Where is the new-born King?" </a:t>
            </a:r>
          </a:p>
          <a:p>
            <a:pPr>
              <a:spcBef>
                <a:spcPts val="1900"/>
              </a:spcBef>
              <a:buBlip>
                <a:blip r:embed="rId2"/>
              </a:buBlip>
              <a:defRPr sz="3000"/>
            </a:pPr>
            <a:r>
              <a:t>The entire nation was given this preliminary announcement. </a:t>
            </a:r>
          </a:p>
          <a:p>
            <a:pPr>
              <a:spcBef>
                <a:spcPts val="1900"/>
              </a:spcBef>
              <a:buBlip>
                <a:blip r:embed="rId2"/>
              </a:buBlip>
              <a:defRPr sz="3000"/>
            </a:pPr>
            <a:r>
              <a:t>The slaughter of the infants silenced the excitement </a:t>
            </a:r>
          </a:p>
        </p:txBody>
      </p:sp>
      <p:pic>
        <p:nvPicPr>
          <p:cNvPr id="261" name="Image" descr="Image"/>
          <p:cNvPicPr>
            <a:picLocks noChangeAspect="1"/>
          </p:cNvPicPr>
          <p:nvPr/>
        </p:nvPicPr>
        <p:blipFill>
          <a:blip r:embed="rId3">
            <a:extLst/>
          </a:blip>
          <a:stretch>
            <a:fillRect/>
          </a:stretch>
        </p:blipFill>
        <p:spPr>
          <a:xfrm>
            <a:off x="9682891" y="1612800"/>
            <a:ext cx="2933518" cy="3520221"/>
          </a:xfrm>
          <a:prstGeom prst="rect">
            <a:avLst/>
          </a:prstGeom>
          <a:ln w="12700">
            <a:miter lim="400000"/>
          </a:ln>
        </p:spPr>
      </p:pic>
      <p:pic>
        <p:nvPicPr>
          <p:cNvPr id="262" name="Image" descr="Image"/>
          <p:cNvPicPr>
            <a:picLocks noChangeAspect="1"/>
          </p:cNvPicPr>
          <p:nvPr/>
        </p:nvPicPr>
        <p:blipFill>
          <a:blip r:embed="rId4">
            <a:extLst/>
          </a:blip>
          <a:stretch>
            <a:fillRect/>
          </a:stretch>
        </p:blipFill>
        <p:spPr>
          <a:xfrm>
            <a:off x="9035045" y="5157738"/>
            <a:ext cx="3601902" cy="4121895"/>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he Worship of the Wise Men"/>
          <p:cNvSpPr txBox="1">
            <a:spLocks noGrp="1"/>
          </p:cNvSpPr>
          <p:nvPr>
            <p:ph type="title"/>
          </p:nvPr>
        </p:nvSpPr>
        <p:spPr>
          <a:xfrm>
            <a:off x="762000" y="215900"/>
            <a:ext cx="11480800" cy="1232744"/>
          </a:xfrm>
          <a:prstGeom prst="rect">
            <a:avLst/>
          </a:prstGeom>
        </p:spPr>
        <p:txBody>
          <a:bodyPr/>
          <a:lstStyle>
            <a:lvl1pPr>
              <a:defRPr sz="6000"/>
            </a:lvl1pPr>
          </a:lstStyle>
          <a:p>
            <a:r>
              <a:t>The Worship of the Wise Men</a:t>
            </a:r>
          </a:p>
        </p:txBody>
      </p:sp>
      <p:sp>
        <p:nvSpPr>
          <p:cNvPr id="265" name="The Wise men must have been given a revelation of the supernatural character of the Messiah at the start of their journey…"/>
          <p:cNvSpPr txBox="1">
            <a:spLocks noGrp="1"/>
          </p:cNvSpPr>
          <p:nvPr>
            <p:ph type="body" idx="1"/>
          </p:nvPr>
        </p:nvSpPr>
        <p:spPr>
          <a:xfrm>
            <a:off x="583877" y="1545952"/>
            <a:ext cx="11837046" cy="7836000"/>
          </a:xfrm>
          <a:prstGeom prst="rect">
            <a:avLst/>
          </a:prstGeom>
        </p:spPr>
        <p:txBody>
          <a:bodyPr anchor="t"/>
          <a:lstStyle/>
          <a:p>
            <a:pPr>
              <a:spcBef>
                <a:spcPts val="3800"/>
              </a:spcBef>
              <a:buBlip>
                <a:blip r:embed="rId2"/>
              </a:buBlip>
              <a:defRPr sz="3000"/>
            </a:pPr>
            <a:r>
              <a:t>The Wise men must have been given a revelation of the supernatural character of the Messiah at the start of their journey</a:t>
            </a:r>
          </a:p>
          <a:p>
            <a:pPr>
              <a:spcBef>
                <a:spcPts val="3800"/>
              </a:spcBef>
              <a:buBlip>
                <a:blip r:embed="rId2"/>
              </a:buBlip>
              <a:defRPr sz="3000"/>
            </a:pPr>
            <a:r>
              <a:t>God revealed this profound fact to the shepherds through His angels, </a:t>
            </a:r>
            <a:r>
              <a:rPr b="1">
                <a:solidFill>
                  <a:srgbClr val="000000"/>
                </a:solidFill>
                <a:latin typeface="Times"/>
                <a:ea typeface="Times"/>
                <a:cs typeface="Times"/>
                <a:sym typeface="Times"/>
              </a:rPr>
              <a:t>"Christ the Lord" </a:t>
            </a:r>
            <a:r>
              <a:rPr b="1">
                <a:solidFill>
                  <a:schemeClr val="accent5">
                    <a:lumOff val="10161"/>
                  </a:schemeClr>
                </a:solidFill>
                <a:latin typeface="Times"/>
                <a:ea typeface="Times"/>
                <a:cs typeface="Times"/>
                <a:sym typeface="Times"/>
              </a:rPr>
              <a:t>(2:11)</a:t>
            </a:r>
            <a:r>
              <a:rPr b="1">
                <a:solidFill>
                  <a:srgbClr val="000000"/>
                </a:solidFill>
                <a:latin typeface="Times"/>
                <a:ea typeface="Times"/>
                <a:cs typeface="Times"/>
                <a:sym typeface="Times"/>
              </a:rPr>
              <a:t>.</a:t>
            </a:r>
            <a:r>
              <a:t> </a:t>
            </a:r>
          </a:p>
          <a:p>
            <a:pPr>
              <a:spcBef>
                <a:spcPts val="3800"/>
              </a:spcBef>
              <a:buBlip>
                <a:blip r:embed="rId2"/>
              </a:buBlip>
              <a:defRPr sz="3000"/>
            </a:pPr>
            <a:r>
              <a:t>They regard Jesus as more than an earthly king, a petty, local king of a tiny province in the Roman Empire</a:t>
            </a:r>
          </a:p>
          <a:p>
            <a:pPr>
              <a:spcBef>
                <a:spcPts val="3800"/>
              </a:spcBef>
              <a:buBlip>
                <a:blip r:embed="rId2"/>
              </a:buBlip>
              <a:defRPr sz="3000"/>
            </a:pPr>
            <a:r>
              <a:t>They made a long journey &amp; brought precious gifts</a:t>
            </a:r>
          </a:p>
          <a:p>
            <a:pPr>
              <a:spcBef>
                <a:spcPts val="3800"/>
              </a:spcBef>
              <a:buBlip>
                <a:blip r:embed="rId2"/>
              </a:buBlip>
              <a:defRPr sz="3000"/>
            </a:pPr>
            <a:r>
              <a:t>They worshiped Him</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Worship of the Devil"/>
          <p:cNvSpPr txBox="1">
            <a:spLocks noGrp="1"/>
          </p:cNvSpPr>
          <p:nvPr>
            <p:ph type="title"/>
          </p:nvPr>
        </p:nvSpPr>
        <p:spPr>
          <a:xfrm>
            <a:off x="762000" y="215900"/>
            <a:ext cx="11480800" cy="1232744"/>
          </a:xfrm>
          <a:prstGeom prst="rect">
            <a:avLst/>
          </a:prstGeom>
        </p:spPr>
        <p:txBody>
          <a:bodyPr/>
          <a:lstStyle>
            <a:lvl1pPr>
              <a:defRPr sz="6000"/>
            </a:lvl1pPr>
          </a:lstStyle>
          <a:p>
            <a:r>
              <a:t>Worship of the Devil</a:t>
            </a:r>
          </a:p>
        </p:txBody>
      </p:sp>
      <p:sp>
        <p:nvSpPr>
          <p:cNvPr id="268" name="The temptation of the devil in Matt. 4:9, 10 and he said to Him, “All these things I will give You, if You fall down and worship me.” Then Jesus said to him, “Go, Satan! For it is written, ‘YOU SHALL WORSHIP THE LORD YOUR GOD, AND SERVE HIM ONLY.’”"/>
          <p:cNvSpPr txBox="1">
            <a:spLocks noGrp="1"/>
          </p:cNvSpPr>
          <p:nvPr>
            <p:ph type="body" sz="half" idx="1"/>
          </p:nvPr>
        </p:nvSpPr>
        <p:spPr>
          <a:xfrm>
            <a:off x="469577" y="1507852"/>
            <a:ext cx="8037514" cy="3467249"/>
          </a:xfrm>
          <a:prstGeom prst="rect">
            <a:avLst/>
          </a:prstGeom>
        </p:spPr>
        <p:txBody>
          <a:bodyPr anchor="t"/>
          <a:lstStyle/>
          <a:p>
            <a:pPr>
              <a:spcBef>
                <a:spcPts val="1900"/>
              </a:spcBef>
              <a:buBlip>
                <a:blip r:embed="rId2"/>
              </a:buBlip>
              <a:defRPr sz="3000"/>
            </a:pPr>
            <a:r>
              <a:t>The temptation of the devil in </a:t>
            </a:r>
            <a:r>
              <a:rPr b="1">
                <a:solidFill>
                  <a:schemeClr val="accent5">
                    <a:lumOff val="10161"/>
                  </a:schemeClr>
                </a:solidFill>
                <a:latin typeface="Times"/>
                <a:ea typeface="Times"/>
                <a:cs typeface="Times"/>
                <a:sym typeface="Times"/>
              </a:rPr>
              <a:t>Matt. 4:9, 10</a:t>
            </a:r>
            <a:r>
              <a:rPr b="1">
                <a:solidFill>
                  <a:srgbClr val="000000"/>
                </a:solidFill>
                <a:latin typeface="Times"/>
                <a:ea typeface="Times"/>
                <a:cs typeface="Times"/>
                <a:sym typeface="Times"/>
              </a:rPr>
              <a:t> and he said to Him, “All these things I will give You, if You </a:t>
            </a:r>
            <a:r>
              <a:rPr b="1" u="sng">
                <a:solidFill>
                  <a:srgbClr val="000000"/>
                </a:solidFill>
                <a:latin typeface="Times"/>
                <a:ea typeface="Times"/>
                <a:cs typeface="Times"/>
                <a:sym typeface="Times"/>
              </a:rPr>
              <a:t>fall down and worship me</a:t>
            </a:r>
            <a:r>
              <a:rPr b="1">
                <a:solidFill>
                  <a:srgbClr val="000000"/>
                </a:solidFill>
                <a:latin typeface="Times"/>
                <a:ea typeface="Times"/>
                <a:cs typeface="Times"/>
                <a:sym typeface="Times"/>
              </a:rPr>
              <a:t>.” Then Jesus said to him, “Go, Satan! For it is written, ‘YOU SHALL </a:t>
            </a:r>
            <a:r>
              <a:rPr b="1" u="sng">
                <a:solidFill>
                  <a:srgbClr val="000000"/>
                </a:solidFill>
                <a:latin typeface="Times"/>
                <a:ea typeface="Times"/>
                <a:cs typeface="Times"/>
                <a:sym typeface="Times"/>
              </a:rPr>
              <a:t>WORSHIP THE LORD YOUR GOD</a:t>
            </a:r>
            <a:r>
              <a:rPr b="1">
                <a:solidFill>
                  <a:srgbClr val="000000"/>
                </a:solidFill>
                <a:latin typeface="Times"/>
                <a:ea typeface="Times"/>
                <a:cs typeface="Times"/>
                <a:sym typeface="Times"/>
              </a:rPr>
              <a:t>, AND SERVE HIM ONLY.’”</a:t>
            </a:r>
          </a:p>
        </p:txBody>
      </p:sp>
      <p:pic>
        <p:nvPicPr>
          <p:cNvPr id="269" name="Image" descr="Image"/>
          <p:cNvPicPr>
            <a:picLocks noChangeAspect="1"/>
          </p:cNvPicPr>
          <p:nvPr/>
        </p:nvPicPr>
        <p:blipFill>
          <a:blip r:embed="rId3">
            <a:extLst/>
          </a:blip>
          <a:srcRect l="9151" t="23936" r="9151" b="7797"/>
          <a:stretch>
            <a:fillRect/>
          </a:stretch>
        </p:blipFill>
        <p:spPr>
          <a:xfrm>
            <a:off x="8393906" y="1622598"/>
            <a:ext cx="4289178" cy="2806027"/>
          </a:xfrm>
          <a:prstGeom prst="rect">
            <a:avLst/>
          </a:prstGeom>
          <a:ln w="12700">
            <a:miter lim="400000"/>
          </a:ln>
        </p:spPr>
      </p:pic>
      <p:sp>
        <p:nvSpPr>
          <p:cNvPr id="270" name="Satan wanted divine worship…"/>
          <p:cNvSpPr txBox="1"/>
          <p:nvPr/>
        </p:nvSpPr>
        <p:spPr>
          <a:xfrm>
            <a:off x="520377" y="5034309"/>
            <a:ext cx="11236376" cy="441935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533400" indent="-533400" algn="l">
              <a:spcBef>
                <a:spcPts val="1900"/>
              </a:spcBef>
              <a:buSzPct val="30000"/>
              <a:buBlip>
                <a:blip r:embed="rId2"/>
              </a:buBlip>
              <a:defRPr sz="3000"/>
            </a:pPr>
            <a:r>
              <a:t>Satan wanted divine worship </a:t>
            </a:r>
          </a:p>
          <a:p>
            <a:pPr marL="533400" indent="-533400" algn="l">
              <a:spcBef>
                <a:spcPts val="1900"/>
              </a:spcBef>
              <a:buSzPct val="30000"/>
              <a:buBlip>
                <a:blip r:embed="rId2"/>
              </a:buBlip>
              <a:defRPr sz="3000"/>
            </a:pPr>
            <a:r>
              <a:t>What did Jesus say the devil meant by </a:t>
            </a:r>
            <a:r>
              <a:rPr i="1"/>
              <a:t>proskuneō</a:t>
            </a:r>
            <a:r>
              <a:t>? </a:t>
            </a:r>
          </a:p>
          <a:p>
            <a:pPr marL="533400" indent="-533400" algn="l">
              <a:spcBef>
                <a:spcPts val="1900"/>
              </a:spcBef>
              <a:buSzPct val="30000"/>
              <a:buBlip>
                <a:blip r:embed="rId2"/>
              </a:buBlip>
              <a:defRPr sz="3000"/>
            </a:pPr>
            <a:r>
              <a:t>He meant divine worship</a:t>
            </a:r>
          </a:p>
          <a:p>
            <a:pPr marL="533400" indent="-533400" algn="l">
              <a:spcBef>
                <a:spcPts val="1900"/>
              </a:spcBef>
              <a:buSzPct val="30000"/>
              <a:buBlip>
                <a:blip r:embed="rId2"/>
              </a:buBlip>
              <a:defRPr sz="3000"/>
            </a:pPr>
            <a:r>
              <a:t>He was demanding that the worship given to God</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John Rebuked"/>
          <p:cNvSpPr txBox="1">
            <a:spLocks noGrp="1"/>
          </p:cNvSpPr>
          <p:nvPr>
            <p:ph type="title"/>
          </p:nvPr>
        </p:nvSpPr>
        <p:spPr>
          <a:xfrm>
            <a:off x="762000" y="215900"/>
            <a:ext cx="11480800" cy="1232744"/>
          </a:xfrm>
          <a:prstGeom prst="rect">
            <a:avLst/>
          </a:prstGeom>
        </p:spPr>
        <p:txBody>
          <a:bodyPr/>
          <a:lstStyle>
            <a:lvl1pPr>
              <a:defRPr sz="6000"/>
            </a:lvl1pPr>
          </a:lstStyle>
          <a:p>
            <a:r>
              <a:t>John Rebuked</a:t>
            </a:r>
          </a:p>
        </p:txBody>
      </p:sp>
      <p:sp>
        <p:nvSpPr>
          <p:cNvPr id="273" name="Rev. 19:10 Then I fell at his feet to worship him. But he said to me, “Do not do that; I am a fellow servant of yours and your brethren who hold the testimony of Jesus; worship God. For the testimony of Jesus is the spirit of prophecy.”…"/>
          <p:cNvSpPr txBox="1">
            <a:spLocks noGrp="1"/>
          </p:cNvSpPr>
          <p:nvPr>
            <p:ph type="body" idx="1"/>
          </p:nvPr>
        </p:nvSpPr>
        <p:spPr>
          <a:xfrm>
            <a:off x="583877" y="1545952"/>
            <a:ext cx="11837046" cy="7836000"/>
          </a:xfrm>
          <a:prstGeom prst="rect">
            <a:avLst/>
          </a:prstGeom>
        </p:spPr>
        <p:txBody>
          <a:bodyPr anchor="t"/>
          <a:lstStyle/>
          <a:p>
            <a:pPr>
              <a:spcBef>
                <a:spcPts val="3400"/>
              </a:spcBef>
              <a:buBlip>
                <a:blip r:embed="rId2"/>
              </a:buBlip>
              <a:defRPr sz="3000"/>
            </a:pPr>
            <a:r>
              <a:rPr b="1">
                <a:solidFill>
                  <a:schemeClr val="accent5">
                    <a:lumOff val="10161"/>
                  </a:schemeClr>
                </a:solidFill>
                <a:latin typeface="Times"/>
                <a:ea typeface="Times"/>
                <a:cs typeface="Times"/>
                <a:sym typeface="Times"/>
              </a:rPr>
              <a:t>Rev. 19:10</a:t>
            </a:r>
            <a:r>
              <a:rPr b="1">
                <a:solidFill>
                  <a:srgbClr val="000000"/>
                </a:solidFill>
                <a:latin typeface="Times"/>
                <a:ea typeface="Times"/>
                <a:cs typeface="Times"/>
                <a:sym typeface="Times"/>
              </a:rPr>
              <a:t> Then I fell at his feet to </a:t>
            </a:r>
            <a:r>
              <a:rPr b="1" u="sng">
                <a:solidFill>
                  <a:srgbClr val="000000"/>
                </a:solidFill>
                <a:latin typeface="Times"/>
                <a:ea typeface="Times"/>
                <a:cs typeface="Times"/>
                <a:sym typeface="Times"/>
              </a:rPr>
              <a:t>worship</a:t>
            </a:r>
            <a:r>
              <a:rPr b="1">
                <a:solidFill>
                  <a:srgbClr val="000000"/>
                </a:solidFill>
                <a:latin typeface="Times"/>
                <a:ea typeface="Times"/>
                <a:cs typeface="Times"/>
                <a:sym typeface="Times"/>
              </a:rPr>
              <a:t> him. But he said to me, “Do not do that; I am a fellow servant of yours and your brethren who hold the testimony of Jesus; </a:t>
            </a:r>
            <a:r>
              <a:rPr b="1" u="sng">
                <a:solidFill>
                  <a:srgbClr val="000000"/>
                </a:solidFill>
                <a:latin typeface="Times"/>
                <a:ea typeface="Times"/>
                <a:cs typeface="Times"/>
                <a:sym typeface="Times"/>
              </a:rPr>
              <a:t>worship God</a:t>
            </a:r>
            <a:r>
              <a:rPr b="1">
                <a:solidFill>
                  <a:srgbClr val="000000"/>
                </a:solidFill>
                <a:latin typeface="Times"/>
                <a:ea typeface="Times"/>
                <a:cs typeface="Times"/>
                <a:sym typeface="Times"/>
              </a:rPr>
              <a:t>. For the testimony of Jesus is the spirit of prophecy.”</a:t>
            </a:r>
          </a:p>
          <a:p>
            <a:pPr>
              <a:spcBef>
                <a:spcPts val="3400"/>
              </a:spcBef>
              <a:buBlip>
                <a:blip r:embed="rId2"/>
              </a:buBlip>
              <a:defRPr sz="3000"/>
            </a:pPr>
            <a:r>
              <a:t>John mistakes an angel for Christ</a:t>
            </a:r>
          </a:p>
          <a:p>
            <a:pPr>
              <a:spcBef>
                <a:spcPts val="3400"/>
              </a:spcBef>
              <a:buBlip>
                <a:blip r:embed="rId2"/>
              </a:buBlip>
              <a:defRPr sz="3000"/>
            </a:pPr>
            <a:r>
              <a:t>Starts to worship the angel &amp; is instantly rebuked</a:t>
            </a:r>
          </a:p>
          <a:p>
            <a:pPr>
              <a:spcBef>
                <a:spcPts val="3400"/>
              </a:spcBef>
              <a:buBlip>
                <a:blip r:embed="rId2"/>
              </a:buBlip>
              <a:defRPr sz="3000"/>
            </a:pPr>
            <a:r>
              <a:t>Worship is rejected by an angel</a:t>
            </a:r>
          </a:p>
          <a:p>
            <a:pPr>
              <a:spcBef>
                <a:spcPts val="3400"/>
              </a:spcBef>
              <a:buBlip>
                <a:blip r:embed="rId2"/>
              </a:buBlip>
              <a:defRPr sz="3000"/>
            </a:pPr>
            <a:r>
              <a:t>To be given to God</a:t>
            </a:r>
          </a:p>
          <a:p>
            <a:pPr>
              <a:spcBef>
                <a:spcPts val="3400"/>
              </a:spcBef>
              <a:buBlip>
                <a:blip r:embed="rId2"/>
              </a:buBlip>
              <a:defRPr sz="3000"/>
            </a:pPr>
            <a:r>
              <a:t>Divine worship is repeatedly given to Christ in the Book of Revelation.</a:t>
            </a:r>
          </a:p>
        </p:txBody>
      </p:sp>
      <p:pic>
        <p:nvPicPr>
          <p:cNvPr id="274" name="Image" descr="Image"/>
          <p:cNvPicPr>
            <a:picLocks noChangeAspect="1"/>
          </p:cNvPicPr>
          <p:nvPr/>
        </p:nvPicPr>
        <p:blipFill>
          <a:blip r:embed="rId3">
            <a:extLst/>
          </a:blip>
          <a:stretch>
            <a:fillRect/>
          </a:stretch>
        </p:blipFill>
        <p:spPr>
          <a:xfrm>
            <a:off x="9650710" y="3091160"/>
            <a:ext cx="2463801" cy="3289301"/>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Worship of Peter, Paul, and Barnabas"/>
          <p:cNvSpPr txBox="1">
            <a:spLocks noGrp="1"/>
          </p:cNvSpPr>
          <p:nvPr>
            <p:ph type="title"/>
          </p:nvPr>
        </p:nvSpPr>
        <p:spPr>
          <a:xfrm>
            <a:off x="762000" y="215900"/>
            <a:ext cx="11480800" cy="1232744"/>
          </a:xfrm>
          <a:prstGeom prst="rect">
            <a:avLst/>
          </a:prstGeom>
        </p:spPr>
        <p:txBody>
          <a:bodyPr/>
          <a:lstStyle>
            <a:lvl1pPr defTabSz="578358">
              <a:defRPr sz="5940">
                <a:effectLst>
                  <a:outerShdw blurRad="25146" dist="25146" dir="15900000" rotWithShape="0">
                    <a:srgbClr val="595650">
                      <a:alpha val="33000"/>
                    </a:srgbClr>
                  </a:outerShdw>
                </a:effectLst>
              </a:defRPr>
            </a:lvl1pPr>
          </a:lstStyle>
          <a:p>
            <a:r>
              <a:t>Worship of Peter, Paul, and Barnabas</a:t>
            </a:r>
          </a:p>
        </p:txBody>
      </p:sp>
      <p:sp>
        <p:nvSpPr>
          <p:cNvPr id="277" name="Peter refused to allow Cornelius to worship him Acts 10:25, 26 When Peter entered, Cornelius met him, and fell at his feet and worshiped him. But Peter raised him up, saying, “Stand up; I too am just a man.”"/>
          <p:cNvSpPr txBox="1">
            <a:spLocks noGrp="1"/>
          </p:cNvSpPr>
          <p:nvPr>
            <p:ph type="body" sz="quarter" idx="1"/>
          </p:nvPr>
        </p:nvSpPr>
        <p:spPr>
          <a:xfrm>
            <a:off x="583877" y="1545952"/>
            <a:ext cx="11837046" cy="1763912"/>
          </a:xfrm>
          <a:prstGeom prst="rect">
            <a:avLst/>
          </a:prstGeom>
        </p:spPr>
        <p:txBody>
          <a:bodyPr anchor="t"/>
          <a:lstStyle/>
          <a:p>
            <a:pPr>
              <a:spcBef>
                <a:spcPts val="1900"/>
              </a:spcBef>
              <a:buBlip>
                <a:blip r:embed="rId2"/>
              </a:buBlip>
              <a:defRPr sz="3000"/>
            </a:pPr>
            <a:r>
              <a:t>Peter refused to allow Cornelius to worship him </a:t>
            </a:r>
            <a:r>
              <a:rPr sz="2800" b="1">
                <a:solidFill>
                  <a:schemeClr val="accent5">
                    <a:lumOff val="10161"/>
                  </a:schemeClr>
                </a:solidFill>
                <a:latin typeface="Times"/>
                <a:ea typeface="Times"/>
                <a:cs typeface="Times"/>
                <a:sym typeface="Times"/>
              </a:rPr>
              <a:t>Acts 10:25, 26 </a:t>
            </a:r>
            <a:r>
              <a:rPr sz="2800" b="1">
                <a:solidFill>
                  <a:srgbClr val="000000"/>
                </a:solidFill>
                <a:latin typeface="Times"/>
                <a:ea typeface="Times"/>
                <a:cs typeface="Times"/>
                <a:sym typeface="Times"/>
              </a:rPr>
              <a:t>When Peter entered, Cornelius met him, and </a:t>
            </a:r>
            <a:r>
              <a:rPr sz="2800" b="1" u="sng">
                <a:solidFill>
                  <a:srgbClr val="000000"/>
                </a:solidFill>
                <a:latin typeface="Times"/>
                <a:ea typeface="Times"/>
                <a:cs typeface="Times"/>
                <a:sym typeface="Times"/>
              </a:rPr>
              <a:t>fell at his feet and worshiped him</a:t>
            </a:r>
            <a:r>
              <a:rPr sz="2800" b="1">
                <a:solidFill>
                  <a:srgbClr val="000000"/>
                </a:solidFill>
                <a:latin typeface="Times"/>
                <a:ea typeface="Times"/>
                <a:cs typeface="Times"/>
                <a:sym typeface="Times"/>
              </a:rPr>
              <a:t>. But Peter raised him up, saying, “Stand up; I too am </a:t>
            </a:r>
            <a:r>
              <a:rPr sz="2800" b="1" i="1">
                <a:solidFill>
                  <a:srgbClr val="000000"/>
                </a:solidFill>
                <a:latin typeface="Times"/>
                <a:ea typeface="Times"/>
                <a:cs typeface="Times"/>
                <a:sym typeface="Times"/>
              </a:rPr>
              <a:t>just</a:t>
            </a:r>
            <a:r>
              <a:rPr sz="2800" b="1">
                <a:solidFill>
                  <a:srgbClr val="000000"/>
                </a:solidFill>
                <a:latin typeface="Times"/>
                <a:ea typeface="Times"/>
                <a:cs typeface="Times"/>
                <a:sym typeface="Times"/>
              </a:rPr>
              <a:t> a man.”</a:t>
            </a:r>
          </a:p>
        </p:txBody>
      </p:sp>
      <p:pic>
        <p:nvPicPr>
          <p:cNvPr id="278" name="droppedImage.pdf" descr="droppedImage.pdf"/>
          <p:cNvPicPr>
            <a:picLocks noChangeAspect="1"/>
          </p:cNvPicPr>
          <p:nvPr/>
        </p:nvPicPr>
        <p:blipFill>
          <a:blip r:embed="rId3">
            <a:extLst/>
          </a:blip>
          <a:stretch>
            <a:fillRect/>
          </a:stretch>
        </p:blipFill>
        <p:spPr>
          <a:xfrm>
            <a:off x="8390042" y="3155950"/>
            <a:ext cx="4225469" cy="544385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Worship of Peter, Paul, and Barnabas"/>
          <p:cNvSpPr txBox="1">
            <a:spLocks noGrp="1"/>
          </p:cNvSpPr>
          <p:nvPr>
            <p:ph type="title"/>
          </p:nvPr>
        </p:nvSpPr>
        <p:spPr>
          <a:xfrm>
            <a:off x="762000" y="215900"/>
            <a:ext cx="11480800" cy="1232744"/>
          </a:xfrm>
          <a:prstGeom prst="rect">
            <a:avLst/>
          </a:prstGeom>
        </p:spPr>
        <p:txBody>
          <a:bodyPr/>
          <a:lstStyle>
            <a:lvl1pPr defTabSz="578358">
              <a:defRPr sz="5940">
                <a:effectLst>
                  <a:outerShdw blurRad="25146" dist="25146" dir="15900000" rotWithShape="0">
                    <a:srgbClr val="595650">
                      <a:alpha val="33000"/>
                    </a:srgbClr>
                  </a:outerShdw>
                </a:effectLst>
              </a:defRPr>
            </a:lvl1pPr>
          </a:lstStyle>
          <a:p>
            <a:r>
              <a:t>Worship of Peter, Paul, and Barnabas</a:t>
            </a:r>
          </a:p>
        </p:txBody>
      </p:sp>
      <p:sp>
        <p:nvSpPr>
          <p:cNvPr id="281" name="Paul &amp; Barnabas rejected worship at Lystra: Acts 14:14, 15 But when the apostles Barnabas and Paul heard of it, they tore their robes and rushed out into the crowd, crying out and saying, “Men, why are you doing these things? We are also men of the same nature as you, and preach the gospel to you that you should turn from these vain things to a living God, WHO MADE THE HEAVEN AND THE EARTH AND THE SEA AND ALL THAT IS IN THEM."/>
          <p:cNvSpPr txBox="1">
            <a:spLocks noGrp="1"/>
          </p:cNvSpPr>
          <p:nvPr>
            <p:ph type="body" sz="half" idx="1"/>
          </p:nvPr>
        </p:nvSpPr>
        <p:spPr>
          <a:xfrm>
            <a:off x="583877" y="1545952"/>
            <a:ext cx="11837046" cy="3369668"/>
          </a:xfrm>
          <a:prstGeom prst="rect">
            <a:avLst/>
          </a:prstGeom>
        </p:spPr>
        <p:txBody>
          <a:bodyPr anchor="t"/>
          <a:lstStyle/>
          <a:p>
            <a:pPr>
              <a:spcBef>
                <a:spcPts val="1900"/>
              </a:spcBef>
              <a:buBlip>
                <a:blip r:embed="rId2"/>
              </a:buBlip>
              <a:defRPr sz="3000"/>
            </a:pPr>
            <a:r>
              <a:t>Paul &amp; Barnabas rejected worship at Lystra: </a:t>
            </a:r>
            <a:r>
              <a:rPr sz="2800" b="1">
                <a:solidFill>
                  <a:schemeClr val="accent5">
                    <a:lumOff val="10161"/>
                  </a:schemeClr>
                </a:solidFill>
                <a:latin typeface="Times"/>
                <a:ea typeface="Times"/>
                <a:cs typeface="Times"/>
                <a:sym typeface="Times"/>
              </a:rPr>
              <a:t>Acts 14:14, 15</a:t>
            </a:r>
            <a:r>
              <a:rPr sz="2800" b="1">
                <a:solidFill>
                  <a:srgbClr val="000000"/>
                </a:solidFill>
                <a:latin typeface="Times"/>
                <a:ea typeface="Times"/>
                <a:cs typeface="Times"/>
                <a:sym typeface="Times"/>
              </a:rPr>
              <a:t> But when the apostles Barnabas and Paul heard of it, they tore their robes and rushed out into the crowd, crying out and saying, “Men, </a:t>
            </a:r>
            <a:r>
              <a:rPr sz="2800" b="1" u="sng">
                <a:solidFill>
                  <a:srgbClr val="000000"/>
                </a:solidFill>
                <a:latin typeface="Times"/>
                <a:ea typeface="Times"/>
                <a:cs typeface="Times"/>
                <a:sym typeface="Times"/>
              </a:rPr>
              <a:t>why are you doing these things</a:t>
            </a:r>
            <a:r>
              <a:rPr sz="2800" b="1">
                <a:solidFill>
                  <a:srgbClr val="000000"/>
                </a:solidFill>
                <a:latin typeface="Times"/>
                <a:ea typeface="Times"/>
                <a:cs typeface="Times"/>
                <a:sym typeface="Times"/>
              </a:rPr>
              <a:t>? We are also </a:t>
            </a:r>
            <a:r>
              <a:rPr sz="2800" b="1" u="sng">
                <a:solidFill>
                  <a:srgbClr val="000000"/>
                </a:solidFill>
                <a:latin typeface="Times"/>
                <a:ea typeface="Times"/>
                <a:cs typeface="Times"/>
                <a:sym typeface="Times"/>
              </a:rPr>
              <a:t>men of the same nature as you</a:t>
            </a:r>
            <a:r>
              <a:rPr sz="2800" b="1">
                <a:solidFill>
                  <a:srgbClr val="000000"/>
                </a:solidFill>
                <a:latin typeface="Times"/>
                <a:ea typeface="Times"/>
                <a:cs typeface="Times"/>
                <a:sym typeface="Times"/>
              </a:rPr>
              <a:t>, and preach the gospel to you that you should turn from these vain things to a living God, WHO MADE THE HEAVEN AND THE EARTH AND THE SEA AND ALL THAT IS IN THEM.</a:t>
            </a:r>
          </a:p>
        </p:txBody>
      </p:sp>
      <p:grpSp>
        <p:nvGrpSpPr>
          <p:cNvPr id="284" name="droppedImage.pdf"/>
          <p:cNvGrpSpPr/>
          <p:nvPr/>
        </p:nvGrpSpPr>
        <p:grpSpPr>
          <a:xfrm>
            <a:off x="5835879" y="4312348"/>
            <a:ext cx="6924269" cy="3748482"/>
            <a:chOff x="0" y="0"/>
            <a:chExt cx="6924267" cy="3748480"/>
          </a:xfrm>
        </p:grpSpPr>
        <p:pic>
          <p:nvPicPr>
            <p:cNvPr id="283" name="droppedImage.pdf" descr="droppedImage.pdf"/>
            <p:cNvPicPr>
              <a:picLocks noChangeAspect="1"/>
            </p:cNvPicPr>
            <p:nvPr/>
          </p:nvPicPr>
          <p:blipFill>
            <a:blip r:embed="rId3">
              <a:extLst/>
            </a:blip>
            <a:stretch>
              <a:fillRect/>
            </a:stretch>
          </p:blipFill>
          <p:spPr>
            <a:xfrm>
              <a:off x="127000" y="88900"/>
              <a:ext cx="6670268" cy="3418281"/>
            </a:xfrm>
            <a:prstGeom prst="rect">
              <a:avLst/>
            </a:prstGeom>
            <a:ln>
              <a:noFill/>
            </a:ln>
            <a:effectLst/>
          </p:spPr>
        </p:pic>
        <p:pic>
          <p:nvPicPr>
            <p:cNvPr id="282" name="droppedImage.pdf" descr="droppedImage.pdf"/>
            <p:cNvPicPr>
              <a:picLocks/>
            </p:cNvPicPr>
            <p:nvPr/>
          </p:nvPicPr>
          <p:blipFill>
            <a:blip r:embed="rId4">
              <a:extLst/>
            </a:blip>
            <a:stretch>
              <a:fillRect/>
            </a:stretch>
          </p:blipFill>
          <p:spPr>
            <a:xfrm>
              <a:off x="0" y="0"/>
              <a:ext cx="6924268" cy="3748481"/>
            </a:xfrm>
            <a:prstGeom prst="rect">
              <a:avLst/>
            </a:prstGeom>
            <a:effectLst/>
          </p:spPr>
        </p:pic>
      </p:grpSp>
      <p:sp>
        <p:nvSpPr>
          <p:cNvPr id="285" name="proskuneō - in the N.T. means divine worship…"/>
          <p:cNvSpPr txBox="1"/>
          <p:nvPr/>
        </p:nvSpPr>
        <p:spPr>
          <a:xfrm>
            <a:off x="583877" y="5012928"/>
            <a:ext cx="5186562" cy="783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533400" indent="-533400" algn="l">
              <a:spcBef>
                <a:spcPts val="1900"/>
              </a:spcBef>
              <a:buSzPct val="30000"/>
              <a:buBlip>
                <a:blip r:embed="rId2"/>
              </a:buBlip>
              <a:defRPr sz="3000"/>
            </a:pPr>
            <a:r>
              <a:rPr i="1"/>
              <a:t>proskuneō</a:t>
            </a:r>
            <a:r>
              <a:t> - in the N.T. means divine worship</a:t>
            </a:r>
          </a:p>
          <a:p>
            <a:pPr marL="533400" indent="-533400" algn="l">
              <a:spcBef>
                <a:spcPts val="1900"/>
              </a:spcBef>
              <a:buSzPct val="30000"/>
              <a:buBlip>
                <a:blip r:embed="rId2"/>
              </a:buBlip>
              <a:defRPr sz="3000"/>
            </a:pPr>
            <a:r>
              <a:t>Jesus accepted this worship &amp; made solemn claim to deity</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Worship of Jesus"/>
          <p:cNvSpPr txBox="1">
            <a:spLocks noGrp="1"/>
          </p:cNvSpPr>
          <p:nvPr>
            <p:ph type="title"/>
          </p:nvPr>
        </p:nvSpPr>
        <p:spPr>
          <a:xfrm>
            <a:off x="762000" y="215900"/>
            <a:ext cx="11480800" cy="1232744"/>
          </a:xfrm>
          <a:prstGeom prst="rect">
            <a:avLst/>
          </a:prstGeom>
        </p:spPr>
        <p:txBody>
          <a:bodyPr/>
          <a:lstStyle>
            <a:lvl1pPr>
              <a:defRPr sz="6000"/>
            </a:lvl1pPr>
          </a:lstStyle>
          <a:p>
            <a:r>
              <a:t>Worship of Jesus</a:t>
            </a:r>
          </a:p>
        </p:txBody>
      </p:sp>
      <p:sp>
        <p:nvSpPr>
          <p:cNvPr id="288" name="proskuneō - uniformly used of the worship offered to God…"/>
          <p:cNvSpPr txBox="1">
            <a:spLocks noGrp="1"/>
          </p:cNvSpPr>
          <p:nvPr>
            <p:ph type="body" idx="1"/>
          </p:nvPr>
        </p:nvSpPr>
        <p:spPr>
          <a:xfrm>
            <a:off x="583877" y="1545952"/>
            <a:ext cx="11837046" cy="7836000"/>
          </a:xfrm>
          <a:prstGeom prst="rect">
            <a:avLst/>
          </a:prstGeom>
        </p:spPr>
        <p:txBody>
          <a:bodyPr anchor="t"/>
          <a:lstStyle/>
          <a:p>
            <a:pPr>
              <a:spcBef>
                <a:spcPts val="3400"/>
              </a:spcBef>
              <a:buBlip>
                <a:blip r:embed="rId2"/>
              </a:buBlip>
              <a:defRPr sz="3000"/>
            </a:pPr>
            <a:r>
              <a:rPr i="1"/>
              <a:t>proskuneō</a:t>
            </a:r>
            <a:r>
              <a:t> - uniformly used of the worship offered to God</a:t>
            </a:r>
          </a:p>
          <a:p>
            <a:pPr>
              <a:spcBef>
                <a:spcPts val="3400"/>
              </a:spcBef>
              <a:buBlip>
                <a:blip r:embed="rId2"/>
              </a:buBlip>
              <a:defRPr sz="3000"/>
            </a:pPr>
            <a:r>
              <a:t>It is not offered to created beings. </a:t>
            </a:r>
          </a:p>
          <a:p>
            <a:pPr>
              <a:spcBef>
                <a:spcPts val="3400"/>
              </a:spcBef>
              <a:buBlip>
                <a:blip r:embed="rId2"/>
              </a:buBlip>
              <a:defRPr sz="3000"/>
            </a:pPr>
            <a:r>
              <a:t>The divine worship the man born blind gave to Jesus was the result of profound thought, miraculous evidence &amp; the majesty of Jesus' self- revelation</a:t>
            </a:r>
          </a:p>
          <a:p>
            <a:pPr>
              <a:spcBef>
                <a:spcPts val="3400"/>
              </a:spcBef>
              <a:buBlip>
                <a:blip r:embed="rId2"/>
              </a:buBlip>
              <a:defRPr sz="3000"/>
            </a:pPr>
            <a:r>
              <a:t>What a whirlwind of deep conviction and solemn dedication is evident in the man's humble confession: "Lord, I believe." </a:t>
            </a:r>
          </a:p>
          <a:p>
            <a:pPr>
              <a:spcBef>
                <a:spcPts val="3400"/>
              </a:spcBef>
              <a:buBlip>
                <a:blip r:embed="rId2"/>
              </a:buBlip>
              <a:defRPr sz="3000"/>
            </a:pPr>
            <a:r>
              <a:t>He prostrated himself on the ground before Christ in divine worship</a:t>
            </a:r>
          </a:p>
          <a:p>
            <a:pPr>
              <a:spcBef>
                <a:spcPts val="3400"/>
              </a:spcBef>
              <a:buBlip>
                <a:blip r:embed="rId2"/>
              </a:buBlip>
              <a:defRPr sz="3000"/>
            </a:pPr>
            <a:r>
              <a:t>Reminded Old Testament prophets worshiping God when He appeared &amp; spoke to them.</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Final Discussion with Pharisees"/>
          <p:cNvSpPr txBox="1">
            <a:spLocks noGrp="1"/>
          </p:cNvSpPr>
          <p:nvPr>
            <p:ph type="title"/>
          </p:nvPr>
        </p:nvSpPr>
        <p:spPr>
          <a:xfrm>
            <a:off x="762000" y="215900"/>
            <a:ext cx="11480800" cy="1232744"/>
          </a:xfrm>
          <a:prstGeom prst="rect">
            <a:avLst/>
          </a:prstGeom>
        </p:spPr>
        <p:txBody>
          <a:bodyPr/>
          <a:lstStyle>
            <a:lvl1pPr>
              <a:defRPr sz="6000"/>
            </a:lvl1pPr>
          </a:lstStyle>
          <a:p>
            <a:r>
              <a:t>Final Discussion with Pharisees</a:t>
            </a:r>
          </a:p>
        </p:txBody>
      </p:sp>
      <p:sp>
        <p:nvSpPr>
          <p:cNvPr id="291" name="Jesus came into the world to make salvation possible…"/>
          <p:cNvSpPr txBox="1">
            <a:spLocks noGrp="1"/>
          </p:cNvSpPr>
          <p:nvPr>
            <p:ph type="body" idx="1"/>
          </p:nvPr>
        </p:nvSpPr>
        <p:spPr>
          <a:xfrm>
            <a:off x="583877" y="2445717"/>
            <a:ext cx="11837046" cy="6941295"/>
          </a:xfrm>
          <a:prstGeom prst="rect">
            <a:avLst/>
          </a:prstGeom>
        </p:spPr>
        <p:txBody>
          <a:bodyPr anchor="t"/>
          <a:lstStyle/>
          <a:p>
            <a:pPr>
              <a:spcBef>
                <a:spcPts val="1900"/>
              </a:spcBef>
              <a:buBlip>
                <a:blip r:embed="rId2"/>
              </a:buBlip>
              <a:defRPr sz="3000"/>
            </a:pPr>
            <a:r>
              <a:t>Jesus came into the world to make salvation possible</a:t>
            </a:r>
          </a:p>
          <a:p>
            <a:pPr>
              <a:spcBef>
                <a:spcPts val="1900"/>
              </a:spcBef>
              <a:buBlip>
                <a:blip r:embed="rId2"/>
              </a:buBlip>
              <a:defRPr sz="3000"/>
            </a:pPr>
            <a:r>
              <a:t>Rejecting His mission makes it a judgment of them</a:t>
            </a:r>
          </a:p>
          <a:p>
            <a:pPr>
              <a:spcBef>
                <a:spcPts val="1900"/>
              </a:spcBef>
              <a:buBlip>
                <a:blip r:embed="rId2"/>
              </a:buBlip>
              <a:defRPr sz="3000"/>
            </a:pPr>
            <a:r>
              <a:t>Gave physical light to the blind &amp; will give spiritual light to those who acknowledge their blindness</a:t>
            </a:r>
          </a:p>
          <a:p>
            <a:pPr>
              <a:spcBef>
                <a:spcPts val="1900"/>
              </a:spcBef>
              <a:buBlip>
                <a:blip r:embed="rId2"/>
              </a:buBlip>
              <a:defRPr sz="3000"/>
            </a:pPr>
            <a:r>
              <a:t>Humble, contrite hearts are privileged through obedience to see His will</a:t>
            </a:r>
          </a:p>
        </p:txBody>
      </p:sp>
      <p:sp>
        <p:nvSpPr>
          <p:cNvPr id="292" name="39 And Jesus said, “For judgment I came into this world, so that those who do not see may see, and that those who see may become blind.”"/>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39</a:t>
            </a:r>
            <a:r>
              <a:t> And Jesus said, “For judgment I came into this world, so that those who do not see may see, and that those who see may become blind.”</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Final Discussion with Pharisees"/>
          <p:cNvSpPr txBox="1">
            <a:spLocks noGrp="1"/>
          </p:cNvSpPr>
          <p:nvPr>
            <p:ph type="title"/>
          </p:nvPr>
        </p:nvSpPr>
        <p:spPr>
          <a:xfrm>
            <a:off x="762000" y="215900"/>
            <a:ext cx="11480800" cy="1232744"/>
          </a:xfrm>
          <a:prstGeom prst="rect">
            <a:avLst/>
          </a:prstGeom>
        </p:spPr>
        <p:txBody>
          <a:bodyPr/>
          <a:lstStyle>
            <a:lvl1pPr>
              <a:defRPr sz="6000"/>
            </a:lvl1pPr>
          </a:lstStyle>
          <a:p>
            <a:r>
              <a:t>Final Discussion with Pharisees</a:t>
            </a:r>
          </a:p>
        </p:txBody>
      </p:sp>
      <p:sp>
        <p:nvSpPr>
          <p:cNvPr id="295" name="Stubborn &amp; perverse hearts remained in darkness…"/>
          <p:cNvSpPr txBox="1">
            <a:spLocks noGrp="1"/>
          </p:cNvSpPr>
          <p:nvPr>
            <p:ph type="body" idx="1"/>
          </p:nvPr>
        </p:nvSpPr>
        <p:spPr>
          <a:xfrm>
            <a:off x="583877" y="2445717"/>
            <a:ext cx="11837046" cy="6941295"/>
          </a:xfrm>
          <a:prstGeom prst="rect">
            <a:avLst/>
          </a:prstGeom>
        </p:spPr>
        <p:txBody>
          <a:bodyPr anchor="t"/>
          <a:lstStyle/>
          <a:p>
            <a:pPr>
              <a:spcBef>
                <a:spcPts val="1900"/>
              </a:spcBef>
              <a:buBlip>
                <a:blip r:embed="rId2"/>
              </a:buBlip>
              <a:defRPr sz="3000"/>
            </a:pPr>
            <a:r>
              <a:t>Stubborn &amp; perverse hearts remained in darkness</a:t>
            </a:r>
          </a:p>
          <a:p>
            <a:pPr>
              <a:spcBef>
                <a:spcPts val="1900"/>
              </a:spcBef>
              <a:buBlip>
                <a:blip r:embed="rId2"/>
              </a:buBlip>
              <a:defRPr sz="3000"/>
            </a:pPr>
            <a:r>
              <a:t>Pharisees "blind guides" </a:t>
            </a:r>
            <a:r>
              <a:rPr sz="2800" b="1">
                <a:solidFill>
                  <a:schemeClr val="accent5">
                    <a:lumOff val="10161"/>
                  </a:schemeClr>
                </a:solidFill>
                <a:latin typeface="Times"/>
                <a:ea typeface="Times"/>
                <a:cs typeface="Times"/>
                <a:sym typeface="Times"/>
              </a:rPr>
              <a:t>Matt. 23:16 </a:t>
            </a:r>
          </a:p>
          <a:p>
            <a:pPr>
              <a:spcBef>
                <a:spcPts val="1900"/>
              </a:spcBef>
              <a:buBlip>
                <a:blip r:embed="rId2"/>
              </a:buBlip>
              <a:defRPr sz="3000"/>
            </a:pPr>
            <a:r>
              <a:t>Those who believed themselves the guardians of the light were themselves in total spiritual darkness - unwilling to walk in the light</a:t>
            </a:r>
          </a:p>
          <a:p>
            <a:pPr>
              <a:spcBef>
                <a:spcPts val="1900"/>
              </a:spcBef>
              <a:buBlip>
                <a:blip r:embed="rId2"/>
              </a:buBlip>
              <a:defRPr sz="3000" b="1">
                <a:solidFill>
                  <a:srgbClr val="000000"/>
                </a:solidFill>
                <a:latin typeface="Times"/>
                <a:ea typeface="Times"/>
                <a:cs typeface="Times"/>
                <a:sym typeface="Times"/>
              </a:defRPr>
            </a:pPr>
            <a:r>
              <a:rPr>
                <a:solidFill>
                  <a:schemeClr val="accent5">
                    <a:lumOff val="10161"/>
                  </a:schemeClr>
                </a:solidFill>
              </a:rPr>
              <a:t>Isa. 6:9, 10</a:t>
            </a:r>
            <a:r>
              <a:t> He said, “Go, and tell this people: ‘Keep on listening, but do not perceive; Keep on looking, but do not understand.’ Render the hearts of this people insensitive, Their ears dull, And their eyes dim, Otherwise they might see with their eyes, Hear with their ears, Understand with their hearts, And return and be healed.”</a:t>
            </a:r>
          </a:p>
          <a:p>
            <a:pPr>
              <a:spcBef>
                <a:spcPts val="1900"/>
              </a:spcBef>
              <a:buBlip>
                <a:blip r:embed="rId2"/>
              </a:buBlip>
              <a:defRPr sz="3000" b="1">
                <a:solidFill>
                  <a:srgbClr val="000000"/>
                </a:solidFill>
                <a:latin typeface="Times"/>
                <a:ea typeface="Times"/>
                <a:cs typeface="Times"/>
                <a:sym typeface="Times"/>
              </a:defRPr>
            </a:pPr>
            <a:r>
              <a:rPr>
                <a:solidFill>
                  <a:schemeClr val="accent5">
                    <a:lumOff val="10161"/>
                  </a:schemeClr>
                </a:solidFill>
              </a:rPr>
              <a:t>Matt. 11:25</a:t>
            </a:r>
            <a:r>
              <a:t> At that time Jesus said, "I praise You, Father, Lord of heaven and earth, that You have hidden these things from the wise and intelligent and have revealed them to infants. </a:t>
            </a:r>
          </a:p>
        </p:txBody>
      </p:sp>
      <p:sp>
        <p:nvSpPr>
          <p:cNvPr id="296" name="39 And Jesus said, “For judgment I came into this world, so that those who do not see may see, and that those who see may become blind.”"/>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39</a:t>
            </a:r>
            <a:r>
              <a:t> And Jesus said, “For judgment I came into this world, so that those who do not see may see, and that those who see may become blind.”</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Final Discussion with Pharisees"/>
          <p:cNvSpPr txBox="1">
            <a:spLocks noGrp="1"/>
          </p:cNvSpPr>
          <p:nvPr>
            <p:ph type="title"/>
          </p:nvPr>
        </p:nvSpPr>
        <p:spPr>
          <a:xfrm>
            <a:off x="762000" y="215900"/>
            <a:ext cx="11480800" cy="1232744"/>
          </a:xfrm>
          <a:prstGeom prst="rect">
            <a:avLst/>
          </a:prstGeom>
        </p:spPr>
        <p:txBody>
          <a:bodyPr/>
          <a:lstStyle>
            <a:lvl1pPr>
              <a:defRPr sz="6000"/>
            </a:lvl1pPr>
          </a:lstStyle>
          <a:p>
            <a:r>
              <a:t>Final Discussion with Pharisees</a:t>
            </a:r>
          </a:p>
        </p:txBody>
      </p:sp>
      <p:sp>
        <p:nvSpPr>
          <p:cNvPr id="299" name="Pharisees overheard these words.…"/>
          <p:cNvSpPr txBox="1">
            <a:spLocks noGrp="1"/>
          </p:cNvSpPr>
          <p:nvPr>
            <p:ph type="body" idx="1"/>
          </p:nvPr>
        </p:nvSpPr>
        <p:spPr>
          <a:xfrm>
            <a:off x="583877" y="2421756"/>
            <a:ext cx="11837046" cy="6143626"/>
          </a:xfrm>
          <a:prstGeom prst="rect">
            <a:avLst/>
          </a:prstGeom>
        </p:spPr>
        <p:txBody>
          <a:bodyPr anchor="t"/>
          <a:lstStyle/>
          <a:p>
            <a:pPr>
              <a:spcBef>
                <a:spcPts val="1900"/>
              </a:spcBef>
              <a:buBlip>
                <a:blip r:embed="rId2"/>
              </a:buBlip>
              <a:defRPr sz="3000"/>
            </a:pPr>
            <a:r>
              <a:t>Pharisees overheard these words. </a:t>
            </a:r>
          </a:p>
          <a:p>
            <a:pPr>
              <a:spcBef>
                <a:spcPts val="1900"/>
              </a:spcBef>
              <a:buBlip>
                <a:blip r:embed="rId2"/>
              </a:buBlip>
              <a:defRPr sz="3000"/>
            </a:pPr>
            <a:r>
              <a:t>Contemptuously asking, "Are we also blind?" Gr. expects a neg. answer</a:t>
            </a:r>
          </a:p>
          <a:p>
            <a:pPr>
              <a:spcBef>
                <a:spcPts val="1900"/>
              </a:spcBef>
              <a:buBlip>
                <a:blip r:embed="rId2"/>
              </a:buBlip>
              <a:defRPr sz="3000"/>
            </a:pPr>
            <a:r>
              <a:t>Two groups: blind but made to see; those thinking they saw but confirm their blindness by rejecting </a:t>
            </a:r>
          </a:p>
          <a:p>
            <a:pPr>
              <a:spcBef>
                <a:spcPts val="1900"/>
              </a:spcBef>
              <a:buBlip>
                <a:blip r:embed="rId2"/>
              </a:buBlip>
              <a:defRPr sz="3000"/>
            </a:pPr>
            <a:r>
              <a:t>The Pharisees believed they see - in neither group</a:t>
            </a:r>
          </a:p>
          <a:p>
            <a:pPr>
              <a:spcBef>
                <a:spcPts val="1900"/>
              </a:spcBef>
              <a:buBlip>
                <a:blip r:embed="rId2"/>
              </a:buBlip>
              <a:defRPr sz="3000"/>
            </a:pPr>
            <a:r>
              <a:t>Spiritual blindness </a:t>
            </a:r>
          </a:p>
        </p:txBody>
      </p:sp>
      <p:sp>
        <p:nvSpPr>
          <p:cNvPr id="300" name="40 Those of the Pharisees who were with Him heard these things and said to Him, “We are not blind too, are we?”"/>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40</a:t>
            </a:r>
            <a:r>
              <a:t> Those of the Pharisees who were with Him heard these things and said to Him, “We are not blind too, are we?”</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Jesus’ Answer"/>
          <p:cNvSpPr txBox="1">
            <a:spLocks noGrp="1"/>
          </p:cNvSpPr>
          <p:nvPr>
            <p:ph type="title"/>
          </p:nvPr>
        </p:nvSpPr>
        <p:spPr>
          <a:xfrm>
            <a:off x="762000" y="381000"/>
            <a:ext cx="11480800" cy="1232744"/>
          </a:xfrm>
          <a:prstGeom prst="rect">
            <a:avLst/>
          </a:prstGeom>
        </p:spPr>
        <p:txBody>
          <a:bodyPr/>
          <a:lstStyle>
            <a:lvl1pPr>
              <a:defRPr sz="6000"/>
            </a:lvl1pPr>
          </a:lstStyle>
          <a:p>
            <a:r>
              <a:t>Jesus’ Answer</a:t>
            </a:r>
          </a:p>
        </p:txBody>
      </p:sp>
      <p:sp>
        <p:nvSpPr>
          <p:cNvPr id="136" name="Disposed of the popular theory…"/>
          <p:cNvSpPr txBox="1">
            <a:spLocks noGrp="1"/>
          </p:cNvSpPr>
          <p:nvPr>
            <p:ph type="body" idx="1"/>
          </p:nvPr>
        </p:nvSpPr>
        <p:spPr>
          <a:xfrm>
            <a:off x="762000" y="2674987"/>
            <a:ext cx="11837045" cy="6286005"/>
          </a:xfrm>
          <a:prstGeom prst="rect">
            <a:avLst/>
          </a:prstGeom>
        </p:spPr>
        <p:txBody>
          <a:bodyPr anchor="t"/>
          <a:lstStyle/>
          <a:p>
            <a:pPr>
              <a:buBlip>
                <a:blip r:embed="rId2"/>
              </a:buBlip>
              <a:defRPr sz="3000"/>
            </a:pPr>
            <a:r>
              <a:t>Disposed of the popular theory</a:t>
            </a:r>
          </a:p>
          <a:p>
            <a:pPr>
              <a:buBlip>
                <a:blip r:embed="rId2"/>
              </a:buBlip>
              <a:defRPr sz="3000"/>
            </a:pPr>
            <a:r>
              <a:t>Announced His intention to heal the man</a:t>
            </a:r>
          </a:p>
          <a:p>
            <a:pPr>
              <a:buBlip>
                <a:blip r:embed="rId2"/>
              </a:buBlip>
              <a:defRPr sz="3000"/>
            </a:pPr>
            <a:r>
              <a:t>Must have had a tremendous impact upon the man</a:t>
            </a:r>
          </a:p>
          <a:p>
            <a:pPr>
              <a:buBlip>
                <a:blip r:embed="rId2"/>
              </a:buBlip>
              <a:defRPr sz="3000"/>
            </a:pPr>
            <a:r>
              <a:t>Jesus came to save man's soul rather than to satisfy His curiosity.</a:t>
            </a:r>
          </a:p>
        </p:txBody>
      </p:sp>
      <p:sp>
        <p:nvSpPr>
          <p:cNvPr id="137" name="3   Jesus answered, “It was neither that this man sinned, nor his parents; but it was so that the works of God might be displayed in him."/>
          <p:cNvSpPr txBox="1"/>
          <p:nvPr/>
        </p:nvSpPr>
        <p:spPr>
          <a:xfrm>
            <a:off x="614870" y="15430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3</a:t>
            </a:r>
            <a:r>
              <a:t>   Jesus answered, “It was neither that this man sinned, nor his parents; but it was so that the works of God might be displayed in him.</a:t>
            </a:r>
          </a:p>
        </p:txBody>
      </p:sp>
      <p:pic>
        <p:nvPicPr>
          <p:cNvPr id="138" name="Image" descr="Image"/>
          <p:cNvPicPr>
            <a:picLocks noChangeAspect="1"/>
          </p:cNvPicPr>
          <p:nvPr/>
        </p:nvPicPr>
        <p:blipFill>
          <a:blip r:embed="rId3">
            <a:extLst/>
          </a:blip>
          <a:srcRect t="6354" b="6354"/>
          <a:stretch>
            <a:fillRect/>
          </a:stretch>
        </p:blipFill>
        <p:spPr>
          <a:xfrm>
            <a:off x="6869591" y="6542621"/>
            <a:ext cx="5837107" cy="2853375"/>
          </a:xfrm>
          <a:prstGeom prst="rect">
            <a:avLst/>
          </a:prstGeom>
          <a:ln w="12700">
            <a:miter lim="400000"/>
          </a:ln>
        </p:spPr>
      </p:pic>
      <p:pic>
        <p:nvPicPr>
          <p:cNvPr id="139" name="Image" descr="Image"/>
          <p:cNvPicPr>
            <a:picLocks noChangeAspect="1"/>
          </p:cNvPicPr>
          <p:nvPr/>
        </p:nvPicPr>
        <p:blipFill>
          <a:blip r:embed="rId4">
            <a:extLst/>
          </a:blip>
          <a:stretch>
            <a:fillRect/>
          </a:stretch>
        </p:blipFill>
        <p:spPr>
          <a:xfrm>
            <a:off x="1936299" y="6662308"/>
            <a:ext cx="4208719" cy="2614157"/>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inal Discussion with Pharisees"/>
          <p:cNvSpPr txBox="1">
            <a:spLocks noGrp="1"/>
          </p:cNvSpPr>
          <p:nvPr>
            <p:ph type="title"/>
          </p:nvPr>
        </p:nvSpPr>
        <p:spPr>
          <a:xfrm>
            <a:off x="762000" y="215900"/>
            <a:ext cx="11480800" cy="1232744"/>
          </a:xfrm>
          <a:prstGeom prst="rect">
            <a:avLst/>
          </a:prstGeom>
        </p:spPr>
        <p:txBody>
          <a:bodyPr/>
          <a:lstStyle>
            <a:lvl1pPr>
              <a:defRPr sz="6000"/>
            </a:lvl1pPr>
          </a:lstStyle>
          <a:p>
            <a:r>
              <a:t>Final Discussion with Pharisees</a:t>
            </a:r>
          </a:p>
        </p:txBody>
      </p:sp>
      <p:sp>
        <p:nvSpPr>
          <p:cNvPr id="303" name="blind - not seeing - having no opportunity to believe - lack of opportunity - not morally blamable…"/>
          <p:cNvSpPr txBox="1">
            <a:spLocks noGrp="1"/>
          </p:cNvSpPr>
          <p:nvPr>
            <p:ph type="body" idx="1"/>
          </p:nvPr>
        </p:nvSpPr>
        <p:spPr>
          <a:xfrm>
            <a:off x="583877" y="2554287"/>
            <a:ext cx="11837046" cy="6143626"/>
          </a:xfrm>
          <a:prstGeom prst="rect">
            <a:avLst/>
          </a:prstGeom>
        </p:spPr>
        <p:txBody>
          <a:bodyPr anchor="t"/>
          <a:lstStyle/>
          <a:p>
            <a:pPr>
              <a:spcBef>
                <a:spcPts val="1900"/>
              </a:spcBef>
              <a:buBlip>
                <a:blip r:embed="rId2"/>
              </a:buBlip>
              <a:defRPr sz="3000"/>
            </a:pPr>
            <a:r>
              <a:rPr u="sng"/>
              <a:t>blind</a:t>
            </a:r>
            <a:r>
              <a:t> - not seeing - having no opportunity to believe - lack of opportunity - not morally blamable</a:t>
            </a:r>
          </a:p>
          <a:p>
            <a:pPr>
              <a:spcBef>
                <a:spcPts val="1900"/>
              </a:spcBef>
              <a:buBlip>
                <a:blip r:embed="rId2"/>
              </a:buBlip>
              <a:defRPr sz="3000"/>
            </a:pPr>
            <a:r>
              <a:t>They profess to see - think you understand &amp; reject Me</a:t>
            </a:r>
          </a:p>
          <a:p>
            <a:pPr>
              <a:spcBef>
                <a:spcPts val="1900"/>
              </a:spcBef>
              <a:buBlip>
                <a:blip r:embed="rId2"/>
              </a:buBlip>
              <a:defRPr sz="3000"/>
            </a:pPr>
            <a:r>
              <a:t>Thinking they see is perpetual barrier to their reception of truth</a:t>
            </a:r>
          </a:p>
          <a:p>
            <a:pPr>
              <a:spcBef>
                <a:spcPts val="1900"/>
              </a:spcBef>
              <a:buBlip>
                <a:blip r:embed="rId2"/>
              </a:buBlip>
              <a:defRPr sz="3000"/>
            </a:pPr>
            <a:r>
              <a:t>This disposition added to their other sins &amp; increased their responsibility</a:t>
            </a:r>
          </a:p>
          <a:p>
            <a:pPr>
              <a:spcBef>
                <a:spcPts val="1900"/>
              </a:spcBef>
              <a:buBlip>
                <a:blip r:embed="rId2"/>
              </a:buBlip>
              <a:defRPr sz="3000"/>
            </a:pPr>
            <a:r>
              <a:t>They oppose the truth</a:t>
            </a:r>
          </a:p>
          <a:p>
            <a:pPr>
              <a:spcBef>
                <a:spcPts val="1900"/>
              </a:spcBef>
              <a:buBlip>
                <a:blip r:embed="rId2"/>
              </a:buBlip>
              <a:defRPr sz="3000"/>
            </a:pPr>
            <a:r>
              <a:t>“None are so blind as those who will not see”</a:t>
            </a:r>
          </a:p>
          <a:p>
            <a:pPr>
              <a:spcBef>
                <a:spcPts val="1900"/>
              </a:spcBef>
              <a:buBlip>
                <a:blip r:embed="rId2"/>
              </a:buBlip>
              <a:defRPr sz="3000"/>
            </a:pPr>
            <a:r>
              <a:t>"Your sin remains" spiritual blindness keeps them from knowing &amp; accepting the truth. </a:t>
            </a:r>
          </a:p>
        </p:txBody>
      </p:sp>
      <p:sp>
        <p:nvSpPr>
          <p:cNvPr id="304" name="41 Jesus said to them, “If you were blind, you would have no sin; but since you say, ‘We see,’ your sin remains."/>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41</a:t>
            </a:r>
            <a:r>
              <a:t> Jesus said to them, “If you were blind, you would have no sin; but since you say, ‘We see,’ your sin remains.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Dramatic Nature of This Account"/>
          <p:cNvSpPr txBox="1">
            <a:spLocks noGrp="1"/>
          </p:cNvSpPr>
          <p:nvPr>
            <p:ph type="title"/>
          </p:nvPr>
        </p:nvSpPr>
        <p:spPr>
          <a:xfrm>
            <a:off x="762000" y="215900"/>
            <a:ext cx="11480800" cy="1232744"/>
          </a:xfrm>
          <a:prstGeom prst="rect">
            <a:avLst/>
          </a:prstGeom>
        </p:spPr>
        <p:txBody>
          <a:bodyPr/>
          <a:lstStyle>
            <a:lvl1pPr>
              <a:defRPr sz="6000"/>
            </a:lvl1pPr>
          </a:lstStyle>
          <a:p>
            <a:r>
              <a:t>Dramatic Nature of This Account</a:t>
            </a:r>
          </a:p>
        </p:txBody>
      </p:sp>
      <p:sp>
        <p:nvSpPr>
          <p:cNvPr id="307" name="John considered this account to be one of the highlights of his Gospel…"/>
          <p:cNvSpPr txBox="1">
            <a:spLocks noGrp="1"/>
          </p:cNvSpPr>
          <p:nvPr>
            <p:ph type="body" idx="1"/>
          </p:nvPr>
        </p:nvSpPr>
        <p:spPr>
          <a:xfrm>
            <a:off x="583877" y="1500187"/>
            <a:ext cx="11837046" cy="7931399"/>
          </a:xfrm>
          <a:prstGeom prst="rect">
            <a:avLst/>
          </a:prstGeom>
        </p:spPr>
        <p:txBody>
          <a:bodyPr anchor="t"/>
          <a:lstStyle/>
          <a:p>
            <a:pPr>
              <a:spcBef>
                <a:spcPts val="1900"/>
              </a:spcBef>
              <a:buBlip>
                <a:blip r:embed="rId2"/>
              </a:buBlip>
              <a:defRPr sz="3000"/>
            </a:pPr>
            <a:r>
              <a:t>John considered this account to be one of the highlights of his Gospel </a:t>
            </a:r>
          </a:p>
          <a:p>
            <a:pPr>
              <a:spcBef>
                <a:spcPts val="1900"/>
              </a:spcBef>
              <a:buBlip>
                <a:blip r:embed="rId2"/>
              </a:buBlip>
              <a:defRPr sz="3000"/>
            </a:pPr>
            <a:r>
              <a:t>The grand climax in </a:t>
            </a:r>
            <a:r>
              <a:rPr b="1">
                <a:solidFill>
                  <a:schemeClr val="accent5">
                    <a:lumOff val="10161"/>
                  </a:schemeClr>
                </a:solidFill>
                <a:latin typeface="Times"/>
                <a:ea typeface="Times"/>
                <a:cs typeface="Times"/>
                <a:sym typeface="Times"/>
              </a:rPr>
              <a:t>20:28</a:t>
            </a:r>
            <a:r>
              <a:t> Thomas, “My Lord and my God" </a:t>
            </a:r>
          </a:p>
          <a:p>
            <a:pPr>
              <a:spcBef>
                <a:spcPts val="1900"/>
              </a:spcBef>
              <a:buBlip>
                <a:blip r:embed="rId2"/>
              </a:buBlip>
              <a:defRPr sz="3000"/>
            </a:pPr>
            <a:r>
              <a:rPr b="1">
                <a:solidFill>
                  <a:schemeClr val="accent5">
                    <a:lumOff val="10161"/>
                  </a:schemeClr>
                </a:solidFill>
                <a:latin typeface="Times"/>
                <a:ea typeface="Times"/>
                <a:cs typeface="Times"/>
                <a:sym typeface="Times"/>
              </a:rPr>
              <a:t>Jn. 11</a:t>
            </a:r>
            <a:r>
              <a:t> Mary &amp; Martha worship Jesus as the Son of God</a:t>
            </a:r>
          </a:p>
          <a:p>
            <a:pPr marL="762000" lvl="1" indent="-228600">
              <a:spcBef>
                <a:spcPts val="1900"/>
              </a:spcBef>
              <a:buSzPct val="100000"/>
              <a:buChar char="-"/>
              <a:defRPr sz="3000"/>
            </a:pPr>
            <a:r>
              <a:t>Had Advantage: a background of culture &amp; refinement &amp; instruction &amp; fellowship with Jesus over a period of years </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Dramatic Nature of This Account"/>
          <p:cNvSpPr txBox="1">
            <a:spLocks noGrp="1"/>
          </p:cNvSpPr>
          <p:nvPr>
            <p:ph type="title"/>
          </p:nvPr>
        </p:nvSpPr>
        <p:spPr>
          <a:xfrm>
            <a:off x="762000" y="215900"/>
            <a:ext cx="11480800" cy="1232744"/>
          </a:xfrm>
          <a:prstGeom prst="rect">
            <a:avLst/>
          </a:prstGeom>
        </p:spPr>
        <p:txBody>
          <a:bodyPr/>
          <a:lstStyle>
            <a:lvl1pPr>
              <a:defRPr sz="6000"/>
            </a:lvl1pPr>
          </a:lstStyle>
          <a:p>
            <a:r>
              <a:t>Dramatic Nature of This Account</a:t>
            </a:r>
          </a:p>
        </p:txBody>
      </p:sp>
      <p:sp>
        <p:nvSpPr>
          <p:cNvPr id="310" name="The blind man without sight from birth had to rise from the depths of deprivation…"/>
          <p:cNvSpPr txBox="1">
            <a:spLocks noGrp="1"/>
          </p:cNvSpPr>
          <p:nvPr>
            <p:ph type="body" idx="1"/>
          </p:nvPr>
        </p:nvSpPr>
        <p:spPr>
          <a:xfrm>
            <a:off x="583877" y="1500187"/>
            <a:ext cx="11837046" cy="7931399"/>
          </a:xfrm>
          <a:prstGeom prst="rect">
            <a:avLst/>
          </a:prstGeom>
        </p:spPr>
        <p:txBody>
          <a:bodyPr anchor="t"/>
          <a:lstStyle/>
          <a:p>
            <a:pPr>
              <a:spcBef>
                <a:spcPts val="4000"/>
              </a:spcBef>
              <a:buBlip>
                <a:blip r:embed="rId2"/>
              </a:buBlip>
              <a:defRPr sz="3000"/>
            </a:pPr>
            <a:r>
              <a:t>The blind man without sight from birth had to rise from the depths of deprivation</a:t>
            </a:r>
          </a:p>
          <a:p>
            <a:pPr>
              <a:spcBef>
                <a:spcPts val="4000"/>
              </a:spcBef>
              <a:buBlip>
                <a:blip r:embed="rId2"/>
              </a:buBlip>
              <a:defRPr sz="3000"/>
            </a:pPr>
            <a:r>
              <a:t>Found himself in an encounter with Christ &amp; by his faith &amp; obedience was healed by a miracle</a:t>
            </a:r>
          </a:p>
          <a:p>
            <a:pPr>
              <a:spcBef>
                <a:spcPts val="4000"/>
              </a:spcBef>
              <a:buBlip>
                <a:blip r:embed="rId2"/>
              </a:buBlip>
              <a:defRPr sz="3000"/>
            </a:pPr>
            <a:r>
              <a:t>He was confronted by all the learning, the skill &amp; furious opposition of the Jewish leaders </a:t>
            </a:r>
          </a:p>
          <a:p>
            <a:pPr>
              <a:spcBef>
                <a:spcPts val="4000"/>
              </a:spcBef>
              <a:buBlip>
                <a:blip r:embed="rId2"/>
              </a:buBlip>
              <a:defRPr sz="3000"/>
            </a:pPr>
            <a:r>
              <a:t>Remarkable reasoning ability to declare the facts &amp; state his convictions</a:t>
            </a:r>
          </a:p>
          <a:p>
            <a:pPr>
              <a:spcBef>
                <a:spcPts val="4000"/>
              </a:spcBef>
              <a:buBlip>
                <a:blip r:embed="rId2"/>
              </a:buBlip>
              <a:defRPr sz="3000"/>
            </a:pPr>
            <a:r>
              <a:t>His high moral courage &amp; devotion to the truth were heroic. </a:t>
            </a:r>
          </a:p>
          <a:p>
            <a:pPr>
              <a:spcBef>
                <a:spcPts val="4000"/>
              </a:spcBef>
              <a:buBlip>
                <a:blip r:embed="rId2"/>
              </a:buBlip>
              <a:defRPr sz="3000"/>
            </a:pPr>
            <a:r>
              <a:t>His confession of faith is for the ages.</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in &amp; Suffering"/>
          <p:cNvSpPr txBox="1">
            <a:spLocks noGrp="1"/>
          </p:cNvSpPr>
          <p:nvPr>
            <p:ph type="title"/>
          </p:nvPr>
        </p:nvSpPr>
        <p:spPr>
          <a:xfrm>
            <a:off x="762000" y="215900"/>
            <a:ext cx="11480800" cy="1232744"/>
          </a:xfrm>
          <a:prstGeom prst="rect">
            <a:avLst/>
          </a:prstGeom>
        </p:spPr>
        <p:txBody>
          <a:bodyPr/>
          <a:lstStyle>
            <a:lvl1pPr>
              <a:defRPr sz="6000"/>
            </a:lvl1pPr>
          </a:lstStyle>
          <a:p>
            <a:r>
              <a:t>Sin &amp; Suffering</a:t>
            </a:r>
          </a:p>
        </p:txBody>
      </p:sp>
      <p:sp>
        <p:nvSpPr>
          <p:cNvPr id="142" name="Relationship between sin &amp; suffering is ordinarily                                        obvious…"/>
          <p:cNvSpPr txBox="1">
            <a:spLocks noGrp="1"/>
          </p:cNvSpPr>
          <p:nvPr>
            <p:ph type="body" idx="1"/>
          </p:nvPr>
        </p:nvSpPr>
        <p:spPr>
          <a:xfrm>
            <a:off x="583877" y="2840087"/>
            <a:ext cx="8852050" cy="7093447"/>
          </a:xfrm>
          <a:prstGeom prst="rect">
            <a:avLst/>
          </a:prstGeom>
        </p:spPr>
        <p:txBody>
          <a:bodyPr anchor="t"/>
          <a:lstStyle/>
          <a:p>
            <a:pPr>
              <a:spcBef>
                <a:spcPts val="1900"/>
              </a:spcBef>
              <a:buBlip>
                <a:blip r:embed="rId2"/>
              </a:buBlip>
              <a:defRPr sz="3000"/>
            </a:pPr>
            <a:r>
              <a:t>Relationship between sin &amp; suffering is ordinarily                                        obvious</a:t>
            </a:r>
          </a:p>
          <a:p>
            <a:pPr>
              <a:spcBef>
                <a:spcPts val="1900"/>
              </a:spcBef>
              <a:buBlip>
                <a:blip r:embed="rId2"/>
              </a:buBlip>
              <a:defRPr sz="3000"/>
            </a:pPr>
            <a:r>
              <a:t>Sometimes a connection is not clear</a:t>
            </a:r>
          </a:p>
          <a:p>
            <a:pPr>
              <a:spcBef>
                <a:spcPts val="1900"/>
              </a:spcBef>
              <a:buBlip>
                <a:blip r:embed="rId2"/>
              </a:buBlip>
              <a:defRPr sz="3000"/>
            </a:pPr>
            <a:r>
              <a:t>Noblest can suddenly contract a disease &amp; die </a:t>
            </a:r>
          </a:p>
          <a:p>
            <a:pPr>
              <a:spcBef>
                <a:spcPts val="1900"/>
              </a:spcBef>
              <a:buBlip>
                <a:blip r:embed="rId2"/>
              </a:buBlip>
              <a:defRPr sz="3000"/>
            </a:pPr>
            <a:r>
              <a:t>Hope of heaven the key to the mystery of suffering</a:t>
            </a:r>
          </a:p>
          <a:p>
            <a:pPr>
              <a:spcBef>
                <a:spcPts val="1900"/>
              </a:spcBef>
              <a:buBlip>
                <a:blip r:embed="rId2"/>
              </a:buBlip>
              <a:defRPr sz="3000"/>
            </a:pPr>
            <a:r>
              <a:t>Christ’s miracles give tangible proof of His deity &amp; the gospel’s truth</a:t>
            </a:r>
          </a:p>
          <a:p>
            <a:pPr>
              <a:spcBef>
                <a:spcPts val="1900"/>
              </a:spcBef>
              <a:buBlip>
                <a:blip r:embed="rId2"/>
              </a:buBlip>
              <a:defRPr sz="3000"/>
            </a:pPr>
            <a:r>
              <a:t>He was moved by sympathy for human suffering</a:t>
            </a:r>
          </a:p>
          <a:p>
            <a:pPr>
              <a:spcBef>
                <a:spcPts val="1900"/>
              </a:spcBef>
              <a:buBlip>
                <a:blip r:embed="rId2"/>
              </a:buBlip>
              <a:defRPr sz="3000"/>
            </a:pPr>
            <a:r>
              <a:t>Soul is more important than the body - spiritual suffering more dreadful</a:t>
            </a:r>
          </a:p>
          <a:p>
            <a:pPr>
              <a:spcBef>
                <a:spcPts val="1900"/>
              </a:spcBef>
              <a:buBlip>
                <a:blip r:embed="rId2"/>
              </a:buBlip>
              <a:defRPr sz="3000"/>
            </a:pPr>
            <a:r>
              <a:t>Salvation of souls was His chief work</a:t>
            </a:r>
          </a:p>
        </p:txBody>
      </p:sp>
      <p:sp>
        <p:nvSpPr>
          <p:cNvPr id="143" name="4   “We must work the works of Him who sent Me as long as it is day; night is coming when no one can work.…"/>
          <p:cNvSpPr txBox="1"/>
          <p:nvPr/>
        </p:nvSpPr>
        <p:spPr>
          <a:xfrm>
            <a:off x="528525" y="1212850"/>
            <a:ext cx="11947750" cy="1397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t>4   “We must work the works of Him who sent Me as long as it is day; night is coming when no one can work.</a:t>
            </a:r>
          </a:p>
          <a:p>
            <a:pPr marL="477329" indent="-477329" algn="l">
              <a:defRPr sz="2800" b="1">
                <a:solidFill>
                  <a:srgbClr val="000000"/>
                </a:solidFill>
                <a:latin typeface="Times"/>
                <a:ea typeface="Times"/>
                <a:cs typeface="Times"/>
                <a:sym typeface="Times"/>
              </a:defRPr>
            </a:pPr>
            <a:r>
              <a:t>5   “While I am in the world, I am the Light of the world.”</a:t>
            </a:r>
          </a:p>
        </p:txBody>
      </p:sp>
      <p:pic>
        <p:nvPicPr>
          <p:cNvPr id="144" name="Image" descr="Image"/>
          <p:cNvPicPr>
            <a:picLocks noChangeAspect="1"/>
          </p:cNvPicPr>
          <p:nvPr/>
        </p:nvPicPr>
        <p:blipFill>
          <a:blip r:embed="rId3">
            <a:extLst/>
          </a:blip>
          <a:stretch>
            <a:fillRect/>
          </a:stretch>
        </p:blipFill>
        <p:spPr>
          <a:xfrm>
            <a:off x="8937935" y="2496988"/>
            <a:ext cx="3811179" cy="2854705"/>
          </a:xfrm>
          <a:prstGeom prst="rect">
            <a:avLst/>
          </a:prstGeom>
          <a:ln w="12700">
            <a:miter lim="400000"/>
          </a:ln>
        </p:spPr>
      </p:pic>
      <p:pic>
        <p:nvPicPr>
          <p:cNvPr id="145" name="Image" descr="Image"/>
          <p:cNvPicPr>
            <a:picLocks noChangeAspect="1"/>
          </p:cNvPicPr>
          <p:nvPr/>
        </p:nvPicPr>
        <p:blipFill>
          <a:blip r:embed="rId4">
            <a:extLst/>
          </a:blip>
          <a:stretch>
            <a:fillRect/>
          </a:stretch>
        </p:blipFill>
        <p:spPr>
          <a:xfrm>
            <a:off x="8961735" y="5476016"/>
            <a:ext cx="3763579" cy="2794726"/>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Blindman’s Faith Tested"/>
          <p:cNvSpPr txBox="1">
            <a:spLocks noGrp="1"/>
          </p:cNvSpPr>
          <p:nvPr>
            <p:ph type="title"/>
          </p:nvPr>
        </p:nvSpPr>
        <p:spPr>
          <a:xfrm>
            <a:off x="762000" y="215900"/>
            <a:ext cx="11480800" cy="1232744"/>
          </a:xfrm>
          <a:prstGeom prst="rect">
            <a:avLst/>
          </a:prstGeom>
        </p:spPr>
        <p:txBody>
          <a:bodyPr/>
          <a:lstStyle>
            <a:lvl1pPr>
              <a:defRPr sz="6000"/>
            </a:lvl1pPr>
          </a:lstStyle>
          <a:p>
            <a:r>
              <a:t>Blindman’s Faith Tested</a:t>
            </a:r>
          </a:p>
        </p:txBody>
      </p:sp>
      <p:sp>
        <p:nvSpPr>
          <p:cNvPr id="148" name="Required to complied with the command to wash…"/>
          <p:cNvSpPr txBox="1">
            <a:spLocks noGrp="1"/>
          </p:cNvSpPr>
          <p:nvPr>
            <p:ph type="body" sz="half" idx="1"/>
          </p:nvPr>
        </p:nvSpPr>
        <p:spPr>
          <a:xfrm>
            <a:off x="494977" y="3209032"/>
            <a:ext cx="6228359" cy="5606902"/>
          </a:xfrm>
          <a:prstGeom prst="rect">
            <a:avLst/>
          </a:prstGeom>
        </p:spPr>
        <p:txBody>
          <a:bodyPr anchor="t"/>
          <a:lstStyle/>
          <a:p>
            <a:pPr>
              <a:spcBef>
                <a:spcPts val="1900"/>
              </a:spcBef>
              <a:buBlip>
                <a:blip r:embed="rId2"/>
              </a:buBlip>
              <a:defRPr sz="3000"/>
            </a:pPr>
            <a:r>
              <a:t>Required to complied with the command to wash</a:t>
            </a:r>
          </a:p>
          <a:p>
            <a:pPr>
              <a:spcBef>
                <a:spcPts val="1900"/>
              </a:spcBef>
              <a:buBlip>
                <a:blip r:embed="rId2"/>
              </a:buBlip>
              <a:defRPr sz="3000"/>
            </a:pPr>
            <a:r>
              <a:t>Healing powers were exercised at a distance, by a touch, or a word</a:t>
            </a:r>
          </a:p>
          <a:p>
            <a:pPr>
              <a:spcBef>
                <a:spcPts val="1900"/>
              </a:spcBef>
              <a:buBlip>
                <a:blip r:embed="rId2"/>
              </a:buBlip>
              <a:defRPr sz="3000"/>
            </a:pPr>
            <a:r>
              <a:t>Medium chosen for the person &amp; to strength others’ faith</a:t>
            </a:r>
          </a:p>
          <a:p>
            <a:pPr>
              <a:spcBef>
                <a:spcPts val="1900"/>
              </a:spcBef>
              <a:buBlip>
                <a:blip r:embed="rId2"/>
              </a:buBlip>
              <a:defRPr sz="3000"/>
            </a:pPr>
            <a:r>
              <a:t>A test of faith. Conditions are prescribed &amp; must be met. </a:t>
            </a:r>
          </a:p>
          <a:p>
            <a:pPr>
              <a:spcBef>
                <a:spcPts val="1900"/>
              </a:spcBef>
              <a:buBlip>
                <a:blip r:embed="rId2"/>
              </a:buBlip>
              <a:defRPr sz="3000"/>
            </a:pPr>
            <a:r>
              <a:t>Like baptism</a:t>
            </a:r>
          </a:p>
        </p:txBody>
      </p:sp>
      <p:sp>
        <p:nvSpPr>
          <p:cNvPr id="149" name="6  When He had said this, He spat on the ground, and made clay of the spittle, and applied the clay to his eyes,…"/>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t>6  When He had said this, He spat on the ground, and made clay of the spittle, and applied the clay to his eyes,</a:t>
            </a:r>
          </a:p>
          <a:p>
            <a:pPr marL="477329" indent="-477329" algn="l">
              <a:defRPr sz="2800" b="1">
                <a:solidFill>
                  <a:srgbClr val="000000"/>
                </a:solidFill>
                <a:latin typeface="Times"/>
                <a:ea typeface="Times"/>
                <a:cs typeface="Times"/>
                <a:sym typeface="Times"/>
              </a:defRPr>
            </a:pPr>
            <a:r>
              <a:t>7   and said to him, “Go, wash in the pool of Siloam” (which is translated, Sent). So he went away and washed, and came back seeing.</a:t>
            </a:r>
          </a:p>
        </p:txBody>
      </p:sp>
      <p:pic>
        <p:nvPicPr>
          <p:cNvPr id="150" name="Image" descr="Image"/>
          <p:cNvPicPr>
            <a:picLocks noChangeAspect="1"/>
          </p:cNvPicPr>
          <p:nvPr/>
        </p:nvPicPr>
        <p:blipFill>
          <a:blip r:embed="rId3">
            <a:extLst/>
          </a:blip>
          <a:srcRect b="13131"/>
          <a:stretch>
            <a:fillRect/>
          </a:stretch>
        </p:blipFill>
        <p:spPr>
          <a:xfrm>
            <a:off x="6794044" y="3130301"/>
            <a:ext cx="5822315" cy="2796854"/>
          </a:xfrm>
          <a:prstGeom prst="rect">
            <a:avLst/>
          </a:prstGeom>
          <a:ln w="12700">
            <a:miter lim="400000"/>
          </a:ln>
        </p:spPr>
      </p:pic>
      <p:pic>
        <p:nvPicPr>
          <p:cNvPr id="151" name="Image" descr="Image"/>
          <p:cNvPicPr>
            <a:picLocks noChangeAspect="1"/>
          </p:cNvPicPr>
          <p:nvPr/>
        </p:nvPicPr>
        <p:blipFill>
          <a:blip r:embed="rId4">
            <a:extLst/>
          </a:blip>
          <a:stretch>
            <a:fillRect/>
          </a:stretch>
        </p:blipFill>
        <p:spPr>
          <a:xfrm>
            <a:off x="6832174" y="6015732"/>
            <a:ext cx="5745898" cy="2872949"/>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Blindman’s Faith Tested"/>
          <p:cNvSpPr txBox="1">
            <a:spLocks noGrp="1"/>
          </p:cNvSpPr>
          <p:nvPr>
            <p:ph type="title"/>
          </p:nvPr>
        </p:nvSpPr>
        <p:spPr>
          <a:xfrm>
            <a:off x="762000" y="215900"/>
            <a:ext cx="11480800" cy="1232744"/>
          </a:xfrm>
          <a:prstGeom prst="rect">
            <a:avLst/>
          </a:prstGeom>
        </p:spPr>
        <p:txBody>
          <a:bodyPr/>
          <a:lstStyle>
            <a:lvl1pPr>
              <a:defRPr sz="6000"/>
            </a:lvl1pPr>
          </a:lstStyle>
          <a:p>
            <a:r>
              <a:t>Blindman’s Faith Tested</a:t>
            </a:r>
          </a:p>
        </p:txBody>
      </p:sp>
      <p:sp>
        <p:nvSpPr>
          <p:cNvPr id="154" name="Pool of Siloam - near the southeastern corner of Jerusalem, south of the temple…"/>
          <p:cNvSpPr txBox="1">
            <a:spLocks noGrp="1"/>
          </p:cNvSpPr>
          <p:nvPr>
            <p:ph type="body" sz="half" idx="1"/>
          </p:nvPr>
        </p:nvSpPr>
        <p:spPr>
          <a:xfrm>
            <a:off x="583877" y="3232745"/>
            <a:ext cx="4940896" cy="6700789"/>
          </a:xfrm>
          <a:prstGeom prst="rect">
            <a:avLst/>
          </a:prstGeom>
        </p:spPr>
        <p:txBody>
          <a:bodyPr anchor="t"/>
          <a:lstStyle/>
          <a:p>
            <a:pPr>
              <a:spcBef>
                <a:spcPts val="1900"/>
              </a:spcBef>
              <a:buBlip>
                <a:blip r:embed="rId2"/>
              </a:buBlip>
              <a:defRPr sz="3000"/>
            </a:pPr>
            <a:r>
              <a:t>Pool of Siloam - near the southeastern corner of Jerusalem, south of the temple</a:t>
            </a:r>
          </a:p>
          <a:p>
            <a:pPr>
              <a:spcBef>
                <a:spcPts val="1900"/>
              </a:spcBef>
              <a:buBlip>
                <a:blip r:embed="rId2"/>
              </a:buBlip>
              <a:defRPr sz="3000"/>
            </a:pPr>
            <a:r>
              <a:t>"Siloam" - sent, its waters are sent from higher sources</a:t>
            </a:r>
          </a:p>
          <a:p>
            <a:pPr>
              <a:spcBef>
                <a:spcPts val="1900"/>
              </a:spcBef>
              <a:buBlip>
                <a:blip r:embed="rId2"/>
              </a:buBlip>
              <a:defRPr sz="3000"/>
            </a:pPr>
            <a:r>
              <a:t>In humble obedience, he went &amp; washed &amp; left the pool seeing</a:t>
            </a:r>
          </a:p>
        </p:txBody>
      </p:sp>
      <p:sp>
        <p:nvSpPr>
          <p:cNvPr id="155" name="6  When He had said this, He spat on the ground, and made clay of the spittle, and applied the clay to his eyes,…"/>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t>6  When He had said this, He spat on the ground, and made clay of the spittle, and applied the clay to his eyes,</a:t>
            </a:r>
          </a:p>
          <a:p>
            <a:pPr marL="477329" indent="-477329" algn="l">
              <a:defRPr sz="2800" b="1">
                <a:solidFill>
                  <a:srgbClr val="000000"/>
                </a:solidFill>
                <a:latin typeface="Times"/>
                <a:ea typeface="Times"/>
                <a:cs typeface="Times"/>
                <a:sym typeface="Times"/>
              </a:defRPr>
            </a:pPr>
            <a:r>
              <a:t>7   and said to him, “Go, wash in the pool of Siloam” (which is translated, Sent). So he went away and washed, and came back seeing.</a:t>
            </a:r>
          </a:p>
        </p:txBody>
      </p:sp>
      <p:pic>
        <p:nvPicPr>
          <p:cNvPr id="156" name="Image" descr="Image"/>
          <p:cNvPicPr>
            <a:picLocks noChangeAspect="1"/>
          </p:cNvPicPr>
          <p:nvPr/>
        </p:nvPicPr>
        <p:blipFill>
          <a:blip r:embed="rId3">
            <a:extLst/>
          </a:blip>
          <a:stretch>
            <a:fillRect/>
          </a:stretch>
        </p:blipFill>
        <p:spPr>
          <a:xfrm>
            <a:off x="5510865" y="3099656"/>
            <a:ext cx="3892203" cy="2695712"/>
          </a:xfrm>
          <a:prstGeom prst="rect">
            <a:avLst/>
          </a:prstGeom>
          <a:ln w="12700">
            <a:miter lim="400000"/>
          </a:ln>
        </p:spPr>
      </p:pic>
      <p:pic>
        <p:nvPicPr>
          <p:cNvPr id="157" name="Image" descr="Image"/>
          <p:cNvPicPr>
            <a:picLocks noChangeAspect="1"/>
          </p:cNvPicPr>
          <p:nvPr/>
        </p:nvPicPr>
        <p:blipFill>
          <a:blip r:embed="rId4">
            <a:extLst/>
          </a:blip>
          <a:stretch>
            <a:fillRect/>
          </a:stretch>
        </p:blipFill>
        <p:spPr>
          <a:xfrm>
            <a:off x="9371955" y="3090822"/>
            <a:ext cx="3355231" cy="4524769"/>
          </a:xfrm>
          <a:prstGeom prst="rect">
            <a:avLst/>
          </a:prstGeom>
          <a:ln w="12700">
            <a:miter lim="400000"/>
          </a:ln>
        </p:spPr>
      </p:pic>
      <p:pic>
        <p:nvPicPr>
          <p:cNvPr id="158" name="Image" descr="Image"/>
          <p:cNvPicPr>
            <a:picLocks noChangeAspect="1"/>
          </p:cNvPicPr>
          <p:nvPr/>
        </p:nvPicPr>
        <p:blipFill>
          <a:blip r:embed="rId5">
            <a:extLst/>
          </a:blip>
          <a:stretch>
            <a:fillRect/>
          </a:stretch>
        </p:blipFill>
        <p:spPr>
          <a:xfrm>
            <a:off x="5484844" y="6233905"/>
            <a:ext cx="3944245" cy="2960260"/>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irst Testimony"/>
          <p:cNvSpPr txBox="1">
            <a:spLocks noGrp="1"/>
          </p:cNvSpPr>
          <p:nvPr>
            <p:ph type="title"/>
          </p:nvPr>
        </p:nvSpPr>
        <p:spPr>
          <a:xfrm>
            <a:off x="762000" y="215900"/>
            <a:ext cx="11480800" cy="1232744"/>
          </a:xfrm>
          <a:prstGeom prst="rect">
            <a:avLst/>
          </a:prstGeom>
        </p:spPr>
        <p:txBody>
          <a:bodyPr/>
          <a:lstStyle>
            <a:lvl1pPr>
              <a:defRPr sz="6000"/>
            </a:lvl1pPr>
          </a:lstStyle>
          <a:p>
            <a:r>
              <a:t>First Testimony</a:t>
            </a:r>
          </a:p>
        </p:txBody>
      </p:sp>
      <p:sp>
        <p:nvSpPr>
          <p:cNvPr id="161" name="His neighbors were familiar with him,                                                his disability &amp; way of living by begging…"/>
          <p:cNvSpPr txBox="1">
            <a:spLocks noGrp="1"/>
          </p:cNvSpPr>
          <p:nvPr>
            <p:ph type="body" idx="1"/>
          </p:nvPr>
        </p:nvSpPr>
        <p:spPr>
          <a:xfrm>
            <a:off x="482277" y="3054945"/>
            <a:ext cx="12040246" cy="6700789"/>
          </a:xfrm>
          <a:prstGeom prst="rect">
            <a:avLst/>
          </a:prstGeom>
        </p:spPr>
        <p:txBody>
          <a:bodyPr anchor="t"/>
          <a:lstStyle/>
          <a:p>
            <a:pPr>
              <a:spcBef>
                <a:spcPts val="1900"/>
              </a:spcBef>
              <a:buBlip>
                <a:blip r:embed="rId2"/>
              </a:buBlip>
              <a:defRPr sz="3000"/>
            </a:pPr>
            <a:r>
              <a:t>His neighbors were familiar with him,                                                his disability &amp; way of living by begging</a:t>
            </a:r>
          </a:p>
          <a:p>
            <a:pPr>
              <a:spcBef>
                <a:spcPts val="1900"/>
              </a:spcBef>
              <a:buBlip>
                <a:blip r:embed="rId2"/>
              </a:buBlip>
              <a:defRPr sz="3000"/>
            </a:pPr>
            <a:r>
              <a:t>Others had seen him in the temple                                                           - impressed by changed condition</a:t>
            </a:r>
          </a:p>
          <a:p>
            <a:pPr>
              <a:spcBef>
                <a:spcPts val="1900"/>
              </a:spcBef>
              <a:buBlip>
                <a:blip r:embed="rId2"/>
              </a:buBlip>
              <a:defRPr sz="3000"/>
            </a:pPr>
            <a:r>
              <a:t>The healing changed in the appearance                                                        &amp; he was now able to see.</a:t>
            </a:r>
          </a:p>
          <a:p>
            <a:pPr>
              <a:spcBef>
                <a:spcPts val="1900"/>
              </a:spcBef>
              <a:buBlip>
                <a:blip r:embed="rId2"/>
              </a:buBlip>
              <a:defRPr sz="3000"/>
            </a:pPr>
            <a:r>
              <a:rPr u="sng"/>
              <a:t>saw</a:t>
            </a:r>
            <a:r>
              <a:t> - </a:t>
            </a:r>
            <a:r>
              <a:rPr i="1"/>
              <a:t>theoreō</a:t>
            </a:r>
            <a:r>
              <a:t> - scrutinize minutely, look at intently, examined closely</a:t>
            </a:r>
          </a:p>
          <a:p>
            <a:pPr>
              <a:spcBef>
                <a:spcPts val="1900"/>
              </a:spcBef>
              <a:buBlip>
                <a:blip r:embed="rId2"/>
              </a:buBlip>
              <a:defRPr sz="3000"/>
            </a:pPr>
            <a:r>
              <a:t>Assumed it was not possible</a:t>
            </a:r>
          </a:p>
          <a:p>
            <a:pPr>
              <a:spcBef>
                <a:spcPts val="1900"/>
              </a:spcBef>
              <a:buBlip>
                <a:blip r:embed="rId2"/>
              </a:buBlip>
              <a:defRPr sz="3000"/>
            </a:pPr>
            <a:r>
              <a:t>Mistaken identity? Striking resemblance. </a:t>
            </a:r>
          </a:p>
          <a:p>
            <a:pPr>
              <a:spcBef>
                <a:spcPts val="1900"/>
              </a:spcBef>
              <a:buBlip>
                <a:blip r:embed="rId2"/>
              </a:buBlip>
              <a:defRPr sz="3000"/>
            </a:pPr>
            <a:r>
              <a:t>"I am he." How did it occur?  </a:t>
            </a:r>
          </a:p>
        </p:txBody>
      </p:sp>
      <p:sp>
        <p:nvSpPr>
          <p:cNvPr id="162" name="8   Therefore the neighbors, and those who previously saw him as a beggar, were saying, “Is not this the one who used to sit and beg?”…"/>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8</a:t>
            </a:r>
            <a:r>
              <a:t>   Therefore the neighbors, and those who previously saw him as a beggar, were saying, “Is not this the one who used to sit and beg?”</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9</a:t>
            </a:r>
            <a:r>
              <a:t>   Others were saying, “This is he,” still others were saying, “No, but he is like him.” He kept saying, “I am the one.”</a:t>
            </a:r>
          </a:p>
        </p:txBody>
      </p:sp>
      <p:pic>
        <p:nvPicPr>
          <p:cNvPr id="163" name="Image" descr="Image"/>
          <p:cNvPicPr>
            <a:picLocks noChangeAspect="1"/>
          </p:cNvPicPr>
          <p:nvPr/>
        </p:nvPicPr>
        <p:blipFill>
          <a:blip r:embed="rId3">
            <a:extLst/>
          </a:blip>
          <a:stretch>
            <a:fillRect/>
          </a:stretch>
        </p:blipFill>
        <p:spPr>
          <a:xfrm>
            <a:off x="7734176" y="2698034"/>
            <a:ext cx="4937178" cy="3698118"/>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How &amp; By Who?"/>
          <p:cNvSpPr txBox="1">
            <a:spLocks noGrp="1"/>
          </p:cNvSpPr>
          <p:nvPr>
            <p:ph type="title"/>
          </p:nvPr>
        </p:nvSpPr>
        <p:spPr>
          <a:xfrm>
            <a:off x="762000" y="215900"/>
            <a:ext cx="11480800" cy="1232744"/>
          </a:xfrm>
          <a:prstGeom prst="rect">
            <a:avLst/>
          </a:prstGeom>
        </p:spPr>
        <p:txBody>
          <a:bodyPr/>
          <a:lstStyle>
            <a:lvl1pPr>
              <a:defRPr sz="6000"/>
            </a:lvl1pPr>
          </a:lstStyle>
          <a:p>
            <a:r>
              <a:t>How &amp; By Who?</a:t>
            </a:r>
          </a:p>
        </p:txBody>
      </p:sp>
      <p:sp>
        <p:nvSpPr>
          <p:cNvPr id="166" name="Do not question fact the man was healed - but how…"/>
          <p:cNvSpPr txBox="1">
            <a:spLocks noGrp="1"/>
          </p:cNvSpPr>
          <p:nvPr>
            <p:ph type="body" idx="1"/>
          </p:nvPr>
        </p:nvSpPr>
        <p:spPr>
          <a:xfrm>
            <a:off x="494977" y="3492351"/>
            <a:ext cx="11837046" cy="5904459"/>
          </a:xfrm>
          <a:prstGeom prst="rect">
            <a:avLst/>
          </a:prstGeom>
        </p:spPr>
        <p:txBody>
          <a:bodyPr anchor="t"/>
          <a:lstStyle/>
          <a:p>
            <a:pPr>
              <a:spcBef>
                <a:spcPts val="1900"/>
              </a:spcBef>
              <a:buBlip>
                <a:blip r:embed="rId2"/>
              </a:buBlip>
              <a:defRPr sz="3000"/>
            </a:pPr>
            <a:r>
              <a:t>Do not question fact the man was healed - but how</a:t>
            </a:r>
          </a:p>
          <a:p>
            <a:pPr>
              <a:spcBef>
                <a:spcPts val="1900"/>
              </a:spcBef>
              <a:buBlip>
                <a:blip r:embed="rId2"/>
              </a:buBlip>
              <a:defRPr sz="3000"/>
            </a:pPr>
            <a:r>
              <a:t>Jesus - "the man" - knew nothing of the Messiahship</a:t>
            </a:r>
          </a:p>
          <a:p>
            <a:pPr>
              <a:spcBef>
                <a:spcPts val="1900"/>
              </a:spcBef>
              <a:buBlip>
                <a:blip r:embed="rId2"/>
              </a:buBlip>
              <a:defRPr sz="3000"/>
            </a:pPr>
            <a:r>
              <a:t>Narrates the simple details in answer to the question</a:t>
            </a:r>
          </a:p>
          <a:p>
            <a:pPr>
              <a:spcBef>
                <a:spcPts val="1900"/>
              </a:spcBef>
              <a:buBlip>
                <a:blip r:embed="rId2"/>
              </a:buBlip>
              <a:defRPr sz="3000"/>
            </a:pPr>
            <a:r>
              <a:t>“Where is he?" The healed man did not know where Jesus was. </a:t>
            </a:r>
          </a:p>
        </p:txBody>
      </p:sp>
      <p:sp>
        <p:nvSpPr>
          <p:cNvPr id="167" name="10 So they were saying to him, “How then were your eyes opened?”…"/>
          <p:cNvSpPr txBox="1"/>
          <p:nvPr/>
        </p:nvSpPr>
        <p:spPr>
          <a:xfrm>
            <a:off x="528525" y="1212850"/>
            <a:ext cx="11947750" cy="2260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marL="477329" indent="-477329" algn="l">
              <a:defRPr sz="2800" b="1">
                <a:solidFill>
                  <a:srgbClr val="000000"/>
                </a:solidFill>
                <a:latin typeface="Times"/>
                <a:ea typeface="Times"/>
                <a:cs typeface="Times"/>
                <a:sym typeface="Times"/>
              </a:defRPr>
            </a:pPr>
            <a:r>
              <a:rPr>
                <a:solidFill>
                  <a:schemeClr val="accent5">
                    <a:lumOff val="10161"/>
                  </a:schemeClr>
                </a:solidFill>
              </a:rPr>
              <a:t>10</a:t>
            </a:r>
            <a:r>
              <a:t> So they were saying to him, “How then were your eyes opened?”</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11</a:t>
            </a:r>
            <a:r>
              <a:t> He answered, “The man who is called Jesus made clay, and anointed my eyes, and said to me, ‘Go to Siloam and wash’; so I went away and washed, and I received sight.”</a:t>
            </a:r>
          </a:p>
          <a:p>
            <a:pPr marL="477329" indent="-477329" algn="l">
              <a:defRPr sz="2800" b="1">
                <a:solidFill>
                  <a:srgbClr val="000000"/>
                </a:solidFill>
                <a:latin typeface="Times"/>
                <a:ea typeface="Times"/>
                <a:cs typeface="Times"/>
                <a:sym typeface="Times"/>
              </a:defRPr>
            </a:pPr>
            <a:r>
              <a:rPr>
                <a:solidFill>
                  <a:schemeClr val="accent5">
                    <a:lumOff val="10161"/>
                  </a:schemeClr>
                </a:solidFill>
              </a:rPr>
              <a:t>12</a:t>
            </a:r>
            <a:r>
              <a:t> They said to him, “Where is He?” He said, “I do not know.”</a:t>
            </a:r>
          </a:p>
        </p:txBody>
      </p:sp>
      <p:pic>
        <p:nvPicPr>
          <p:cNvPr id="168" name="Image" descr="Image"/>
          <p:cNvPicPr>
            <a:picLocks noChangeAspect="1"/>
          </p:cNvPicPr>
          <p:nvPr/>
        </p:nvPicPr>
        <p:blipFill>
          <a:blip r:embed="rId3">
            <a:extLst/>
          </a:blip>
          <a:stretch>
            <a:fillRect/>
          </a:stretch>
        </p:blipFill>
        <p:spPr>
          <a:xfrm>
            <a:off x="5036839" y="6874073"/>
            <a:ext cx="3302001" cy="2463801"/>
          </a:xfrm>
          <a:prstGeom prst="rect">
            <a:avLst/>
          </a:prstGeom>
          <a:ln w="12700">
            <a:miter lim="400000"/>
          </a:ln>
        </p:spPr>
      </p:pic>
      <p:pic>
        <p:nvPicPr>
          <p:cNvPr id="169" name="Image" descr="Image"/>
          <p:cNvPicPr>
            <a:picLocks noChangeAspect="1"/>
          </p:cNvPicPr>
          <p:nvPr/>
        </p:nvPicPr>
        <p:blipFill>
          <a:blip r:embed="rId4">
            <a:extLst/>
          </a:blip>
          <a:stretch>
            <a:fillRect/>
          </a:stretch>
        </p:blipFill>
        <p:spPr>
          <a:xfrm>
            <a:off x="8421340" y="6834832"/>
            <a:ext cx="3751585" cy="2542283"/>
          </a:xfrm>
          <a:prstGeom prst="rect">
            <a:avLst/>
          </a:prstGeom>
          <a:ln w="12700">
            <a:miter lim="400000"/>
          </a:ln>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Choice xmlns:p14="http://schemas.microsoft.com/office/powerpoint/2010/main" xmlns="" Requires="p14">
      <p:transition spd="med" advClick="1" p14:dur="1000">
        <p:wipe dir="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
          <a:effectLst>
            <a:outerShdw blurRad="50800" dist="127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6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4109</Words>
  <Application>Microsoft Office PowerPoint</Application>
  <PresentationFormat>Custom</PresentationFormat>
  <Paragraphs>288</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Baskerville</vt:lpstr>
      <vt:lpstr>Helvetica Neue</vt:lpstr>
      <vt:lpstr>Times</vt:lpstr>
      <vt:lpstr>LeatherBook</vt:lpstr>
      <vt:lpstr>The Man Born Blind</vt:lpstr>
      <vt:lpstr>The Blind Man</vt:lpstr>
      <vt:lpstr>The Popular Theory</vt:lpstr>
      <vt:lpstr>Jesus’ Answer</vt:lpstr>
      <vt:lpstr>Sin &amp; Suffering</vt:lpstr>
      <vt:lpstr>Blindman’s Faith Tested</vt:lpstr>
      <vt:lpstr>Blindman’s Faith Tested</vt:lpstr>
      <vt:lpstr>First Testimony</vt:lpstr>
      <vt:lpstr>How &amp; By Who?</vt:lpstr>
      <vt:lpstr>Taken To The Pharisees</vt:lpstr>
      <vt:lpstr>How vs. “I see”</vt:lpstr>
      <vt:lpstr>Pharisees Face a Crisis</vt:lpstr>
      <vt:lpstr>Cross Examination</vt:lpstr>
      <vt:lpstr>Parents Questioned</vt:lpstr>
      <vt:lpstr>Parents Testimony &amp; Fear</vt:lpstr>
      <vt:lpstr>"Third Degree" Pressure</vt:lpstr>
      <vt:lpstr>Wicked Pretense Answered With Sarcasm</vt:lpstr>
      <vt:lpstr>Ridicule </vt:lpstr>
      <vt:lpstr>Amazing Ignorance</vt:lpstr>
      <vt:lpstr>Irresistible logic</vt:lpstr>
      <vt:lpstr>Resort to Violence</vt:lpstr>
      <vt:lpstr>The Lord &amp; His Disciple</vt:lpstr>
      <vt:lpstr>Final Discussion with Pharisees</vt:lpstr>
      <vt:lpstr>PowerPoint Presentation</vt:lpstr>
      <vt:lpstr>The Man Born Blind</vt:lpstr>
      <vt:lpstr>The Lord &amp; His Disciple</vt:lpstr>
      <vt:lpstr>Jesus Fully Reveals Himself</vt:lpstr>
      <vt:lpstr>The Good Confession</vt:lpstr>
      <vt:lpstr>The Worship of the Wise Men</vt:lpstr>
      <vt:lpstr>The Worship of the Wise Men</vt:lpstr>
      <vt:lpstr>The Worship of the Wise Men</vt:lpstr>
      <vt:lpstr>Worship of the Devil</vt:lpstr>
      <vt:lpstr>John Rebuked</vt:lpstr>
      <vt:lpstr>Worship of Peter, Paul, and Barnabas</vt:lpstr>
      <vt:lpstr>Worship of Peter, Paul, and Barnabas</vt:lpstr>
      <vt:lpstr>Worship of Jesus</vt:lpstr>
      <vt:lpstr>Final Discussion with Pharisees</vt:lpstr>
      <vt:lpstr>Final Discussion with Pharisees</vt:lpstr>
      <vt:lpstr>Final Discussion with Pharisees</vt:lpstr>
      <vt:lpstr>Final Discussion with Pharisees</vt:lpstr>
      <vt:lpstr>Dramatic Nature of This Account</vt:lpstr>
      <vt:lpstr>Dramatic Nature of This Account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 Born Blind</dc:title>
  <dc:creator>Mustang Church</dc:creator>
  <cp:lastModifiedBy>Mustang Church</cp:lastModifiedBy>
  <cp:revision>1</cp:revision>
  <dcterms:modified xsi:type="dcterms:W3CDTF">2018-01-21T22:58:14Z</dcterms:modified>
</cp:coreProperties>
</file>