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Man is not cause to live or sustained ultimately by physical bread.</a:t>
            </a:r>
          </a:p>
          <a:p>
            <a:pPr/>
            <a:r>
              <a:t>God’s word is the source of life &amp; sustains our true spiritual life.</a:t>
            </a:r>
          </a:p>
          <a:p>
            <a:pPr/>
            <a:r>
              <a:t>Jesus followed God’s will &amp; trusted Him to provide for His body &amp; soul.</a:t>
            </a:r>
          </a:p>
          <a:p>
            <a:pPr/>
            <a:r>
              <a:t>The word is the a answer to all temptations - Jesus fought evil with our weapon - the word of God.</a:t>
            </a:r>
          </a:p>
          <a:p>
            <a:pPr/>
            <a:r>
              <a:t>We must trust God for our spiritual life - listen to His word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lnSpc>
                <a:spcPct val="100000"/>
              </a:lnSpc>
              <a:defRPr sz="1800"/>
            </a:pPr>
            <a:r>
              <a:rPr b="1"/>
              <a:t>Jn. 6:27 </a:t>
            </a:r>
            <a:r>
              <a:t>Physical bread is not to be the chief aim of our lives. It will not sustain the soul.</a:t>
            </a:r>
          </a:p>
          <a:p>
            <a:pPr>
              <a:lnSpc>
                <a:spcPct val="100000"/>
              </a:lnSpc>
              <a:defRPr sz="1800"/>
            </a:pPr>
            <a:r>
              <a:t>Jesus Christ is the true enduring food for the soul that produces eternal life.</a:t>
            </a:r>
          </a:p>
          <a:p>
            <a:pPr>
              <a:lnSpc>
                <a:spcPct val="100000"/>
              </a:lnSpc>
              <a:defRPr sz="1800"/>
            </a:pPr>
            <a:r>
              <a:t>He was given and authenticated as Savior &amp; Lord by God.</a:t>
            </a:r>
          </a:p>
          <a:p>
            <a:pPr>
              <a:lnSpc>
                <a:spcPct val="100000"/>
              </a:lnSpc>
              <a:defRPr sz="1800"/>
            </a:pPr>
            <a:r>
              <a:t>The soul must feed on the truth of Jesus Christ.</a:t>
            </a:r>
          </a:p>
          <a:p>
            <a:pPr>
              <a:lnSpc>
                <a:spcPct val="100000"/>
              </a:lnSpc>
              <a:defRPr sz="1800"/>
            </a:pPr>
            <a:r>
              <a:t>We must work for this bread. It is given as a conditional gift. We listen and believe and obey.</a:t>
            </a:r>
          </a:p>
          <a:p>
            <a:pPr>
              <a:lnSpc>
                <a:spcPct val="100000"/>
              </a:lnSpc>
              <a:defRPr sz="1800"/>
            </a:pPr>
            <a:r>
              <a:rPr b="1"/>
              <a:t>Isa. 55:2</a:t>
            </a:r>
            <a:r>
              <a:t> - Physical bread and things can not satisfy the soul. They leave the soul hungry.</a:t>
            </a:r>
          </a:p>
          <a:p>
            <a:pPr>
              <a:lnSpc>
                <a:spcPct val="100000"/>
              </a:lnSpc>
              <a:defRPr sz="1800"/>
            </a:pPr>
            <a:r>
              <a:t>God’s word is good food. His plan and promises satisfy the deepest longings of the soul.</a:t>
            </a:r>
          </a:p>
          <a:p>
            <a:pPr>
              <a:lnSpc>
                <a:spcPct val="100000"/>
              </a:lnSpc>
              <a:defRPr sz="1800"/>
            </a:pPr>
            <a:r>
              <a:rPr b="1"/>
              <a:t>Jer. 3:15</a:t>
            </a:r>
            <a:r>
              <a:t> If the remnant of Israel will repent, they can return to God &amp; enjoy many wonderful blessings.	</a:t>
            </a:r>
          </a:p>
          <a:p>
            <a:pPr>
              <a:lnSpc>
                <a:spcPct val="100000"/>
              </a:lnSpc>
              <a:defRPr sz="1800"/>
            </a:pPr>
            <a:r>
              <a:t>Shepherds - New leaders and teachers to provide education and conservation.</a:t>
            </a:r>
          </a:p>
          <a:p>
            <a:pPr>
              <a:lnSpc>
                <a:spcPct val="100000"/>
              </a:lnSpc>
              <a:defRPr sz="1800"/>
            </a:pPr>
            <a:r>
              <a:t>Christ, the apostles and elders and faithful teachers throughout the age.</a:t>
            </a:r>
          </a:p>
          <a:p>
            <a:pPr>
              <a:lnSpc>
                <a:spcPct val="100000"/>
              </a:lnSpc>
              <a:defRPr sz="1800"/>
            </a:pPr>
            <a:r>
              <a:t>They give to the saved food that is knowledge and understanding of God’s word.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lnSpc>
                <a:spcPct val="100000"/>
              </a:lnSpc>
              <a:defRPr sz="1800"/>
            </a:pPr>
            <a:r>
              <a:t>Renounce sinful acts &amp; dispositions</a:t>
            </a:r>
          </a:p>
          <a:p>
            <a:pPr>
              <a:lnSpc>
                <a:spcPct val="100000"/>
              </a:lnSpc>
              <a:defRPr sz="1800"/>
            </a:pPr>
            <a:r>
              <a:t>All attitude that destroy love of brethren</a:t>
            </a:r>
          </a:p>
          <a:p>
            <a:pPr>
              <a:lnSpc>
                <a:spcPct val="100000"/>
              </a:lnSpc>
              <a:defRPr sz="1800"/>
            </a:pPr>
            <a:r>
              <a:t>Passionately long for the unadulterated word like a babe for mother’s milk - true food for the soul</a:t>
            </a:r>
          </a:p>
          <a:p>
            <a:pPr>
              <a:lnSpc>
                <a:spcPct val="100000"/>
              </a:lnSpc>
              <a:defRPr sz="1800"/>
            </a:pPr>
            <a:r>
              <a:t>Grow to maturity - be like Christ</a:t>
            </a:r>
          </a:p>
          <a:p>
            <a:pPr>
              <a:lnSpc>
                <a:spcPct val="100000"/>
              </a:lnSpc>
              <a:defRPr sz="1800"/>
            </a:pPr>
            <a:r>
              <a:t>Original taste and all future meals are a joyful feast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lnSpc>
                <a:spcPct val="100000"/>
              </a:lnSpc>
              <a:defRPr sz="1500"/>
            </a:pPr>
            <a:r>
              <a:rPr u="sng"/>
              <a:t>perfect</a:t>
            </a:r>
            <a:r>
              <a:t> - sound, complete for its purpose. It will restore - refresh, bring back life, convert, give newness of life.</a:t>
            </a:r>
          </a:p>
          <a:p>
            <a:pPr>
              <a:lnSpc>
                <a:spcPct val="100000"/>
              </a:lnSpc>
              <a:defRPr sz="1500"/>
            </a:pPr>
            <a:r>
              <a:rPr u="sng"/>
              <a:t>sure</a:t>
            </a:r>
            <a:r>
              <a:t> - firm, sure, faithful, beyond doubt, confirmed, trustworthy</a:t>
            </a:r>
          </a:p>
          <a:p>
            <a:pPr>
              <a:lnSpc>
                <a:spcPct val="100000"/>
              </a:lnSpc>
              <a:defRPr sz="1500"/>
            </a:pPr>
            <a:r>
              <a:t>makes the </a:t>
            </a:r>
            <a:r>
              <a:rPr u="sng"/>
              <a:t>simple</a:t>
            </a:r>
            <a:r>
              <a:t> wise - open, naive, inexperienced, untaught, easily mislead</a:t>
            </a:r>
          </a:p>
          <a:p>
            <a:pPr>
              <a:lnSpc>
                <a:spcPct val="100000"/>
              </a:lnSpc>
              <a:defRPr sz="1500"/>
            </a:pPr>
            <a:r>
              <a:rPr u="sng"/>
              <a:t>right</a:t>
            </a:r>
            <a:r>
              <a:t> - straightforward, upright, lead straight to the right path - </a:t>
            </a:r>
            <a:r>
              <a:rPr u="sng"/>
              <a:t>rejoicing</a:t>
            </a:r>
            <a:r>
              <a:t> - gives deeply satisfying joy (know right)</a:t>
            </a:r>
          </a:p>
          <a:p>
            <a:pPr>
              <a:lnSpc>
                <a:spcPct val="100000"/>
              </a:lnSpc>
              <a:defRPr sz="1500"/>
            </a:pPr>
            <a:r>
              <a:rPr u="sng"/>
              <a:t>pure</a:t>
            </a:r>
            <a:r>
              <a:t> - clear, spotless, like light of the sun </a:t>
            </a:r>
          </a:p>
          <a:p>
            <a:pPr>
              <a:lnSpc>
                <a:spcPct val="100000"/>
              </a:lnSpc>
              <a:defRPr sz="1500"/>
            </a:pPr>
            <a:r>
              <a:rPr u="sng"/>
              <a:t>enlighten eyes</a:t>
            </a:r>
            <a:r>
              <a:t> - giving light to mind, healthy, fresh, happy - sense of sin, misery and directs to right way</a:t>
            </a:r>
          </a:p>
          <a:p>
            <a:pPr>
              <a:lnSpc>
                <a:spcPct val="100000"/>
              </a:lnSpc>
              <a:defRPr sz="1500"/>
            </a:pPr>
            <a:r>
              <a:rPr u="sng"/>
              <a:t>clean</a:t>
            </a:r>
            <a:r>
              <a:t> - morally clean and pure - no corruption or defiling of soul</a:t>
            </a:r>
          </a:p>
          <a:p>
            <a:pPr>
              <a:lnSpc>
                <a:spcPct val="100000"/>
              </a:lnSpc>
              <a:defRPr sz="1500"/>
            </a:pPr>
            <a:r>
              <a:rPr u="sng"/>
              <a:t>enduring forever</a:t>
            </a:r>
            <a:r>
              <a:t> - standing to eternity, not temporary, decaying, always teaching &amp; purifying</a:t>
            </a:r>
          </a:p>
          <a:p>
            <a:pPr>
              <a:lnSpc>
                <a:spcPct val="100000"/>
              </a:lnSpc>
              <a:defRPr sz="1500"/>
            </a:pPr>
            <a:r>
              <a:rPr u="sng"/>
              <a:t>true</a:t>
            </a:r>
            <a:r>
              <a:t> - utterly dependable </a:t>
            </a:r>
          </a:p>
          <a:p>
            <a:pPr>
              <a:lnSpc>
                <a:spcPct val="100000"/>
              </a:lnSpc>
              <a:defRPr sz="1500"/>
            </a:pPr>
            <a:r>
              <a:rPr u="sng"/>
              <a:t>righteous</a:t>
            </a:r>
            <a:r>
              <a:t> - right, straight, appropriate - entirely, completely, without exception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lnSpc>
                <a:spcPct val="100000"/>
              </a:lnSpc>
              <a:defRPr sz="1600"/>
            </a:pPr>
            <a:r>
              <a:rPr u="sng"/>
              <a:t>spiritual man</a:t>
            </a:r>
            <a:r>
              <a:t> - accepts revelation and patterns his life after it. </a:t>
            </a:r>
          </a:p>
          <a:p>
            <a:pPr>
              <a:lnSpc>
                <a:spcPct val="100000"/>
              </a:lnSpc>
              <a:defRPr sz="1600"/>
            </a:pPr>
            <a:r>
              <a:t>The Corinthians had not advanced far in applying the word to their lives.</a:t>
            </a:r>
          </a:p>
          <a:p>
            <a:pPr>
              <a:lnSpc>
                <a:spcPct val="100000"/>
              </a:lnSpc>
              <a:defRPr sz="1600"/>
            </a:pPr>
            <a:r>
              <a:rPr u="sng"/>
              <a:t>men of flesh</a:t>
            </a:r>
            <a:r>
              <a:t> - carnal - made of flesh (consisting, composed of flesh, fleshy) not anti-spiritual, simply unspiritual.</a:t>
            </a:r>
          </a:p>
          <a:p>
            <a:pPr>
              <a:lnSpc>
                <a:spcPct val="100000"/>
              </a:lnSpc>
              <a:defRPr sz="1600"/>
            </a:pPr>
            <a:r>
              <a:rPr u="sng"/>
              <a:t>babes</a:t>
            </a:r>
            <a:r>
              <a:t> - not + speakers = non-speakers, very young child (1-10) who has no knowledge of the deeper realities of this world. They were spiritually immaturity.</a:t>
            </a:r>
          </a:p>
          <a:p>
            <a:pPr>
              <a:lnSpc>
                <a:spcPct val="100000"/>
              </a:lnSpc>
              <a:defRPr sz="1600"/>
            </a:pPr>
            <a:r>
              <a:t>They were stunted because they were following the flesh and acting like mere men rather than as Christians led by the Spirit.</a:t>
            </a:r>
          </a:p>
          <a:p>
            <a:pPr>
              <a:lnSpc>
                <a:spcPct val="100000"/>
              </a:lnSpc>
              <a:defRPr sz="1600"/>
            </a:pPr>
            <a:r>
              <a:t>Jealousy, strife and the party spirit are works of the flesh and opposed the Spirit.</a:t>
            </a:r>
          </a:p>
          <a:p>
            <a:pPr>
              <a:lnSpc>
                <a:spcPct val="100000"/>
              </a:lnSpc>
              <a:defRPr sz="1600"/>
            </a:pPr>
            <a:r>
              <a:t>We must put off selfishness and competition and learn to follow the Spirit and love.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lnSpc>
                <a:spcPct val="100000"/>
              </a:lnSpc>
              <a:defRPr sz="1800"/>
            </a:pPr>
            <a:r>
              <a:t>We must grow in knowledge and application of the word to teach our family and neighbors.</a:t>
            </a:r>
          </a:p>
          <a:p>
            <a:pPr>
              <a:lnSpc>
                <a:spcPct val="100000"/>
              </a:lnSpc>
              <a:defRPr sz="1800"/>
            </a:pPr>
            <a:r>
              <a:t>We must not backslide but progress. We must become accustom to the word, familiar with its teaching and also practical but it into practice in our lives. By habit of obeying it we grow in our ability to grasp deeper things and distinguish between moral good and evil.</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p:cNvGrpSpPr/>
          <p:nvPr/>
        </p:nvGrpSpPr>
        <p:grpSpPr>
          <a:xfrm>
            <a:off x="1485900" y="4838700"/>
            <a:ext cx="10033000" cy="88901"/>
            <a:chOff x="0" y="0"/>
            <a:chExt cx="10033000" cy="88900"/>
          </a:xfrm>
        </p:grpSpPr>
        <p:pic>
          <p:nvPicPr>
            <p:cNvPr id="12" name="typesetflourish_shape_big.pdf" descr="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descr="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descr="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Title Text"/>
          <p:cNvSpPr txBox="1"/>
          <p:nvPr>
            <p:ph type="title"/>
          </p:nvPr>
        </p:nvSpPr>
        <p:spPr>
          <a:xfrm>
            <a:off x="1117600" y="2209800"/>
            <a:ext cx="10769600" cy="2540000"/>
          </a:xfrm>
          <a:prstGeom prst="rect">
            <a:avLst/>
          </a:prstGeom>
        </p:spPr>
        <p:txBody>
          <a:bodyPr anchor="b"/>
          <a:lstStyle/>
          <a:p>
            <a:pPr/>
            <a:r>
              <a:t>Title Text</a:t>
            </a:r>
          </a:p>
        </p:txBody>
      </p:sp>
      <p:sp>
        <p:nvSpPr>
          <p:cNvPr id="17" name="Body Level One…"/>
          <p:cNvSpPr txBox="1"/>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Johnny Appleseed"/>
          <p:cNvSpPr txBox="1"/>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–Johnny Appleseed</a:t>
            </a:r>
          </a:p>
        </p:txBody>
      </p:sp>
      <p:sp>
        <p:nvSpPr>
          <p:cNvPr id="108" name="“Type a quote here.”"/>
          <p:cNvSpPr txBox="1"/>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“Type a quote here.” </a:t>
            </a: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lide Number"/>
          <p:cNvSpPr txBox="1"/>
          <p:nvPr>
            <p:ph type="sldNum" sz="quarter" idx="2"/>
          </p:nvPr>
        </p:nvSpPr>
        <p:spPr>
          <a:xfrm>
            <a:off x="6366789" y="9245599"/>
            <a:ext cx="283922" cy="3810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p:cNvGrpSpPr/>
          <p:nvPr/>
        </p:nvGrpSpPr>
        <p:grpSpPr>
          <a:xfrm>
            <a:off x="1485900" y="2070100"/>
            <a:ext cx="10033000" cy="88901"/>
            <a:chOff x="0" y="0"/>
            <a:chExt cx="10033000" cy="88900"/>
          </a:xfrm>
        </p:grpSpPr>
        <p:pic>
          <p:nvPicPr>
            <p:cNvPr id="25" name="typesetflourish_shape_big.pdf" descr="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descr="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descr="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Image"/>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Title Text"/>
          <p:cNvSpPr txBox="1"/>
          <p:nvPr>
            <p:ph type="title"/>
          </p:nvPr>
        </p:nvSpPr>
        <p:spPr>
          <a:xfrm>
            <a:off x="1117600" y="838200"/>
            <a:ext cx="10769600" cy="1143000"/>
          </a:xfrm>
          <a:prstGeom prst="rect">
            <a:avLst/>
          </a:prstGeom>
        </p:spPr>
        <p:txBody>
          <a:bodyPr/>
          <a:lstStyle/>
          <a:p>
            <a:pPr/>
            <a:r>
              <a:t>Title Text</a:t>
            </a:r>
          </a:p>
        </p:txBody>
      </p:sp>
      <p:sp>
        <p:nvSpPr>
          <p:cNvPr id="31" name="Body Level One…"/>
          <p:cNvSpPr txBox="1"/>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9" name="Title Text"/>
          <p:cNvSpPr txBox="1"/>
          <p:nvPr>
            <p:ph type="title"/>
          </p:nvPr>
        </p:nvSpPr>
        <p:spPr>
          <a:xfrm>
            <a:off x="1117600" y="3606800"/>
            <a:ext cx="10769600" cy="2540000"/>
          </a:xfrm>
          <a:prstGeom prst="rect">
            <a:avLst/>
          </a:prstGeom>
        </p:spPr>
        <p:txBody>
          <a:bodyPr/>
          <a:lstStyle/>
          <a:p>
            <a:pPr/>
            <a:r>
              <a:t>Title Text</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p:cNvGrpSpPr/>
          <p:nvPr/>
        </p:nvGrpSpPr>
        <p:grpSpPr>
          <a:xfrm>
            <a:off x="1638300" y="4889500"/>
            <a:ext cx="4368801" cy="88901"/>
            <a:chOff x="0" y="0"/>
            <a:chExt cx="4368800" cy="88900"/>
          </a:xfrm>
        </p:grpSpPr>
        <p:pic>
          <p:nvPicPr>
            <p:cNvPr id="47" name="typesetflourish_shape_big.pdf" descr="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descr="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descr="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Image"/>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Title Text"/>
          <p:cNvSpPr txBox="1"/>
          <p:nvPr>
            <p:ph type="title"/>
          </p:nvPr>
        </p:nvSpPr>
        <p:spPr>
          <a:xfrm>
            <a:off x="1054100" y="1536700"/>
            <a:ext cx="5397500" cy="3225800"/>
          </a:xfrm>
          <a:prstGeom prst="rect">
            <a:avLst/>
          </a:prstGeom>
        </p:spPr>
        <p:txBody>
          <a:bodyPr anchor="b"/>
          <a:lstStyle>
            <a:lvl1pPr>
              <a:defRPr sz="5600"/>
            </a:lvl1pPr>
          </a:lstStyle>
          <a:p>
            <a:pPr/>
            <a:r>
              <a:t>Title Text</a:t>
            </a:r>
          </a:p>
        </p:txBody>
      </p:sp>
      <p:sp>
        <p:nvSpPr>
          <p:cNvPr id="53" name="Body Level One…"/>
          <p:cNvSpPr txBox="1"/>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1" name="Title Text"/>
          <p:cNvSpPr txBox="1"/>
          <p:nvPr>
            <p:ph type="title"/>
          </p:nvPr>
        </p:nvSpPr>
        <p:spPr>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69" name="Line"/>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Image"/>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Title Text"/>
          <p:cNvSpPr txBox="1"/>
          <p:nvPr>
            <p:ph type="title"/>
          </p:nvPr>
        </p:nvSpPr>
        <p:spPr>
          <a:prstGeom prst="rect">
            <a:avLst/>
          </a:prstGeom>
        </p:spPr>
        <p:txBody>
          <a:bodyPr/>
          <a:lstStyle/>
          <a:p>
            <a:pPr/>
            <a:r>
              <a:t>Title Text</a:t>
            </a:r>
          </a:p>
        </p:txBody>
      </p:sp>
      <p:sp>
        <p:nvSpPr>
          <p:cNvPr id="81" name="Body Level One…"/>
          <p:cNvSpPr txBox="1"/>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Body Level One…"/>
          <p:cNvSpPr txBox="1"/>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Image"/>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Image"/>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Image"/>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lide Number"/>
          <p:cNvSpPr txBox="1"/>
          <p:nvPr>
            <p:ph type="sldNum" sz="quarter" idx="2"/>
          </p:nvPr>
        </p:nvSpPr>
        <p:spPr>
          <a:xfrm>
            <a:off x="6366789" y="9245599"/>
            <a:ext cx="283922" cy="381001"/>
          </a:xfrm>
          <a:prstGeom prst="rect">
            <a:avLst/>
          </a:prstGeom>
          <a:noFill/>
        </p:spPr>
        <p:txBody>
          <a:bodyPr anchor="b"/>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Title Text"/>
          <p:cNvSpPr txBox="1"/>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piritual Nutrition"/>
          <p:cNvSpPr txBox="1"/>
          <p:nvPr>
            <p:ph type="ctrTitle"/>
          </p:nvPr>
        </p:nvSpPr>
        <p:spPr>
          <a:prstGeom prst="rect">
            <a:avLst/>
          </a:prstGeom>
        </p:spPr>
        <p:txBody>
          <a:bodyPr/>
          <a:lstStyle>
            <a:lvl1pPr>
              <a:defRPr cap="none"/>
            </a:lvl1pPr>
          </a:lstStyle>
          <a:p>
            <a:pPr/>
            <a:r>
              <a:t>Spiritual Nutrition</a:t>
            </a:r>
          </a:p>
        </p:txBody>
      </p:sp>
      <p:sp>
        <p:nvSpPr>
          <p:cNvPr id="134"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Nutrition for the soul"/>
          <p:cNvSpPr txBox="1"/>
          <p:nvPr>
            <p:ph type="title"/>
          </p:nvPr>
        </p:nvSpPr>
        <p:spPr>
          <a:prstGeom prst="rect">
            <a:avLst/>
          </a:prstGeom>
        </p:spPr>
        <p:txBody>
          <a:bodyPr/>
          <a:lstStyle>
            <a:lvl1pPr>
              <a:defRPr cap="none" sz="8800"/>
            </a:lvl1pPr>
          </a:lstStyle>
          <a:p>
            <a:pPr/>
            <a:r>
              <a:t>Nutrition for the soul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Not bread alone - Live by the word of God"/>
          <p:cNvSpPr txBox="1"/>
          <p:nvPr>
            <p:ph type="title"/>
          </p:nvPr>
        </p:nvSpPr>
        <p:spPr>
          <a:prstGeom prst="rect">
            <a:avLst/>
          </a:prstGeom>
        </p:spPr>
        <p:txBody>
          <a:bodyPr/>
          <a:lstStyle>
            <a:lvl1pPr defTabSz="385572">
              <a:defRPr cap="none" sz="4620"/>
            </a:lvl1pPr>
          </a:lstStyle>
          <a:p>
            <a:pPr/>
            <a:r>
              <a:t>Not bread alone - Live by the word of God</a:t>
            </a:r>
          </a:p>
        </p:txBody>
      </p:sp>
      <p:sp>
        <p:nvSpPr>
          <p:cNvPr id="171" name="Deut. 8:3 “He humbled you and let you be hungry, and fed you with manna which you did not know, nor did your fathers know, that He might make you understand that man does not live by bread alone, but man lives by everything that proceeds out of the mouth of the LORD.…"/>
          <p:cNvSpPr txBox="1"/>
          <p:nvPr>
            <p:ph type="body" idx="1"/>
          </p:nvPr>
        </p:nvSpPr>
        <p:spPr>
          <a:prstGeom prst="rect">
            <a:avLst/>
          </a:prstGeom>
        </p:spPr>
        <p:txBody>
          <a:bodyPr anchor="t"/>
          <a:lstStyle/>
          <a:p>
            <a:pPr marL="444500" indent="-444500">
              <a:buBlip>
                <a:blip r:embed="rId3"/>
              </a:buBlip>
              <a:defRPr b="1" sz="2800">
                <a:solidFill>
                  <a:srgbClr val="000000"/>
                </a:solidFill>
                <a:latin typeface="Times"/>
                <a:ea typeface="Times"/>
                <a:cs typeface="Times"/>
                <a:sym typeface="Times"/>
              </a:defRPr>
            </a:pPr>
            <a:r>
              <a:rPr>
                <a:solidFill>
                  <a:schemeClr val="accent5">
                    <a:satOff val="14285"/>
                    <a:lumOff val="-13364"/>
                  </a:schemeClr>
                </a:solidFill>
              </a:rPr>
              <a:t>Deut. 8:3</a:t>
            </a:r>
            <a:r>
              <a:t> “He humbled you and let you be hungry, and fed you with manna which you did not know, nor did your fathers know, that He might make you understand that man does not live by bread alone, but man lives by everything that proceeds out of the mouth of the LORD.</a:t>
            </a:r>
          </a:p>
          <a:p>
            <a:pPr marL="0" indent="0">
              <a:lnSpc>
                <a:spcPct val="100000"/>
              </a:lnSpc>
              <a:spcBef>
                <a:spcPts val="2600"/>
              </a:spcBef>
              <a:buSzTx/>
              <a:buNone/>
              <a:defRPr b="1" sz="2800">
                <a:solidFill>
                  <a:srgbClr val="000000"/>
                </a:solidFill>
                <a:latin typeface="Times"/>
                <a:ea typeface="Times"/>
                <a:cs typeface="Times"/>
                <a:sym typeface="Times"/>
              </a:defRPr>
            </a:pPr>
            <a:r>
              <a:rPr>
                <a:solidFill>
                  <a:schemeClr val="accent5">
                    <a:satOff val="14285"/>
                    <a:lumOff val="-13364"/>
                  </a:schemeClr>
                </a:solidFill>
              </a:rPr>
              <a:t>Matt. 4:4</a:t>
            </a:r>
            <a:r>
              <a:t> But He answered and said, “It is written, ‘MAN SHALL NOT LIVE ON BREAD ALONE, BUT ON EVERY WORD THAT PROCEEDS OUT OF THE MOUTH OF GOD.’”</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Labor not For physical bread first"/>
          <p:cNvSpPr txBox="1"/>
          <p:nvPr>
            <p:ph type="title"/>
          </p:nvPr>
        </p:nvSpPr>
        <p:spPr>
          <a:prstGeom prst="rect">
            <a:avLst/>
          </a:prstGeom>
        </p:spPr>
        <p:txBody>
          <a:bodyPr/>
          <a:lstStyle>
            <a:lvl1pPr defTabSz="502412">
              <a:defRPr cap="none" sz="6020"/>
            </a:lvl1pPr>
          </a:lstStyle>
          <a:p>
            <a:pPr/>
            <a:r>
              <a:t>Labor not For physical bread first</a:t>
            </a:r>
          </a:p>
        </p:txBody>
      </p:sp>
      <p:sp>
        <p:nvSpPr>
          <p:cNvPr id="176" name="Jn. 6:27 “Do not work for the food which perishes, but for the food which endures to eternal life, which the Son of Man will give to you, for on Him the Father, God, has set His seal.”…"/>
          <p:cNvSpPr txBox="1"/>
          <p:nvPr>
            <p:ph type="body" idx="1"/>
          </p:nvPr>
        </p:nvSpPr>
        <p:spPr>
          <a:prstGeom prst="rect">
            <a:avLst/>
          </a:prstGeom>
        </p:spPr>
        <p:txBody>
          <a:bodyPr anchor="t"/>
          <a:lstStyle/>
          <a:p>
            <a:pPr marL="444500" indent="-444500">
              <a:buBlip>
                <a:blip r:embed="rId3"/>
              </a:buBlip>
              <a:defRPr b="1" sz="2800">
                <a:solidFill>
                  <a:srgbClr val="000000"/>
                </a:solidFill>
                <a:latin typeface="Times"/>
                <a:ea typeface="Times"/>
                <a:cs typeface="Times"/>
                <a:sym typeface="Times"/>
              </a:defRPr>
            </a:pPr>
            <a:r>
              <a:rPr>
                <a:solidFill>
                  <a:schemeClr val="accent5">
                    <a:satOff val="14285"/>
                    <a:lumOff val="-13364"/>
                  </a:schemeClr>
                </a:solidFill>
              </a:rPr>
              <a:t>Jn. 6:27</a:t>
            </a:r>
            <a:r>
              <a:t> “</a:t>
            </a:r>
            <a:r>
              <a:rPr u="sng"/>
              <a:t>Do not work for the food which perishes</a:t>
            </a:r>
            <a:r>
              <a:t>, </a:t>
            </a:r>
            <a:r>
              <a:rPr u="sng"/>
              <a:t>but for the food which endures to eternal life</a:t>
            </a:r>
            <a:r>
              <a:t>, which the Son of Man will give to you, for on Him the Father, God, has set His seal.”</a:t>
            </a:r>
          </a:p>
          <a:p>
            <a:pPr marL="444500" indent="-444500">
              <a:buBlip>
                <a:blip r:embed="rId3"/>
              </a:buBlip>
              <a:defRPr b="1" sz="2800">
                <a:solidFill>
                  <a:srgbClr val="000000"/>
                </a:solidFill>
                <a:latin typeface="Times"/>
                <a:ea typeface="Times"/>
                <a:cs typeface="Times"/>
                <a:sym typeface="Times"/>
              </a:defRPr>
            </a:pPr>
            <a:r>
              <a:rPr>
                <a:solidFill>
                  <a:schemeClr val="accent5">
                    <a:satOff val="14285"/>
                    <a:lumOff val="-13364"/>
                  </a:schemeClr>
                </a:solidFill>
              </a:rPr>
              <a:t>Isa 55:2 </a:t>
            </a:r>
            <a:r>
              <a:t>“Why do you spend money for </a:t>
            </a:r>
            <a:r>
              <a:rPr u="sng"/>
              <a:t>what is not bread</a:t>
            </a:r>
            <a:r>
              <a:t>,                 And your wages for what </a:t>
            </a:r>
            <a:r>
              <a:rPr u="sng"/>
              <a:t>does not satisfy</a:t>
            </a:r>
            <a:r>
              <a:t>?                                           </a:t>
            </a:r>
            <a:r>
              <a:rPr u="sng"/>
              <a:t>Listen carefully to Me</a:t>
            </a:r>
            <a:r>
              <a:t>, and </a:t>
            </a:r>
            <a:r>
              <a:rPr u="sng"/>
              <a:t>eat</a:t>
            </a:r>
            <a:r>
              <a:t> what is good,                                          And delight yourself in abundance.</a:t>
            </a:r>
          </a:p>
          <a:p>
            <a:pPr marL="444500" indent="-444500">
              <a:buBlip>
                <a:blip r:embed="rId3"/>
              </a:buBlip>
              <a:defRPr b="1" sz="2800">
                <a:solidFill>
                  <a:srgbClr val="000000"/>
                </a:solidFill>
                <a:latin typeface="Times"/>
                <a:ea typeface="Times"/>
                <a:cs typeface="Times"/>
                <a:sym typeface="Times"/>
              </a:defRPr>
            </a:pPr>
            <a:r>
              <a:rPr>
                <a:solidFill>
                  <a:schemeClr val="accent5">
                    <a:satOff val="14285"/>
                    <a:lumOff val="-13364"/>
                  </a:schemeClr>
                </a:solidFill>
              </a:rPr>
              <a:t>Jer. 3:15</a:t>
            </a:r>
            <a:r>
              <a:t> “Then I will give you </a:t>
            </a:r>
            <a:r>
              <a:rPr u="sng"/>
              <a:t>shepherds</a:t>
            </a:r>
            <a:r>
              <a:t> after My own heart, who will </a:t>
            </a:r>
            <a:r>
              <a:rPr u="sng"/>
              <a:t>feed you on knowledge and understanding</a:t>
            </a:r>
            <a:r>
              <a: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Milk of the word"/>
          <p:cNvSpPr txBox="1"/>
          <p:nvPr>
            <p:ph type="title"/>
          </p:nvPr>
        </p:nvSpPr>
        <p:spPr>
          <a:prstGeom prst="rect">
            <a:avLst/>
          </a:prstGeom>
        </p:spPr>
        <p:txBody>
          <a:bodyPr/>
          <a:lstStyle>
            <a:lvl1pPr defTabSz="537463">
              <a:defRPr cap="none" sz="6440"/>
            </a:lvl1pPr>
          </a:lstStyle>
          <a:p>
            <a:pPr/>
            <a:r>
              <a:t>Milk of the word</a:t>
            </a:r>
          </a:p>
        </p:txBody>
      </p:sp>
      <p:sp>
        <p:nvSpPr>
          <p:cNvPr id="181" name="1 Pet. 2:1-3 1 Therefore, putting aside all malice and all deceit and hypocrisy and envy and all slander, like newborn babies, long for the pure milk of the word, so that by it you may grow in respect to salvation, if you have tasted the kindness of the Lord."/>
          <p:cNvSpPr txBox="1"/>
          <p:nvPr>
            <p:ph type="body" idx="1"/>
          </p:nvPr>
        </p:nvSpPr>
        <p:spPr>
          <a:prstGeom prst="rect">
            <a:avLst/>
          </a:prstGeom>
        </p:spPr>
        <p:txBody>
          <a:bodyPr anchor="t"/>
          <a:lstStyle/>
          <a:p>
            <a:pPr marL="444500" indent="-444500">
              <a:buBlip>
                <a:blip r:embed="rId3"/>
              </a:buBlip>
              <a:defRPr b="1" sz="2800">
                <a:solidFill>
                  <a:srgbClr val="000000"/>
                </a:solidFill>
                <a:latin typeface="Times"/>
                <a:ea typeface="Times"/>
                <a:cs typeface="Times"/>
                <a:sym typeface="Times"/>
              </a:defRPr>
            </a:pPr>
            <a:r>
              <a:rPr>
                <a:solidFill>
                  <a:schemeClr val="accent5">
                    <a:satOff val="14285"/>
                    <a:lumOff val="-13364"/>
                  </a:schemeClr>
                </a:solidFill>
              </a:rPr>
              <a:t>1 Pet. 2:1-3</a:t>
            </a:r>
            <a:r>
              <a:t> 1 Therefore, putting aside all malice and all deceit and hypocrisy and envy and all slander, like newborn babies, long for the pure milk of the word, so that by it you may grow in respect to salvation, if you have tasted the kindness of the Lord.</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Power of God’s Word"/>
          <p:cNvSpPr txBox="1"/>
          <p:nvPr>
            <p:ph type="title"/>
          </p:nvPr>
        </p:nvSpPr>
        <p:spPr>
          <a:prstGeom prst="rect">
            <a:avLst/>
          </a:prstGeom>
        </p:spPr>
        <p:txBody>
          <a:bodyPr/>
          <a:lstStyle>
            <a:lvl1pPr defTabSz="537463">
              <a:defRPr cap="none" sz="6440"/>
            </a:lvl1pPr>
          </a:lstStyle>
          <a:p>
            <a:pPr/>
            <a:r>
              <a:t>Power of God’s Word</a:t>
            </a:r>
          </a:p>
        </p:txBody>
      </p:sp>
      <p:sp>
        <p:nvSpPr>
          <p:cNvPr id="186" name="Ps. 19:7-10 The law of the LORD is perfect, restoring the soul;             The testimony of the LORD is sure, making wise the simple.               The precepts of the LORD are right, rejoicing the heart;                    The commandment of the LORD is pure, enlightening the eyes.         The fear of the LORD is clean, enduring forever;                                  The judgments of the LORD are true; they are righteous altogether. They are more desirable than gold, yes, than much fine gold;        Sweeter also than honey and the drippings of the honeycomb."/>
          <p:cNvSpPr txBox="1"/>
          <p:nvPr>
            <p:ph type="body" idx="1"/>
          </p:nvPr>
        </p:nvSpPr>
        <p:spPr>
          <a:prstGeom prst="rect">
            <a:avLst/>
          </a:prstGeom>
        </p:spPr>
        <p:txBody>
          <a:bodyPr anchor="t"/>
          <a:lstStyle/>
          <a:p>
            <a:pPr marL="444500" indent="-444500">
              <a:buBlip>
                <a:blip r:embed="rId3"/>
              </a:buBlip>
              <a:defRPr b="1" sz="2800">
                <a:solidFill>
                  <a:srgbClr val="000000"/>
                </a:solidFill>
                <a:latin typeface="Times"/>
                <a:ea typeface="Times"/>
                <a:cs typeface="Times"/>
                <a:sym typeface="Times"/>
              </a:defRPr>
            </a:pPr>
            <a:r>
              <a:rPr>
                <a:solidFill>
                  <a:schemeClr val="accent5">
                    <a:satOff val="14285"/>
                    <a:lumOff val="-13364"/>
                  </a:schemeClr>
                </a:solidFill>
              </a:rPr>
              <a:t>Ps. 19:7-10</a:t>
            </a:r>
            <a:r>
              <a:t> The law of the LORD is </a:t>
            </a:r>
            <a:r>
              <a:rPr u="sng"/>
              <a:t>perfect</a:t>
            </a:r>
            <a:r>
              <a:t>, </a:t>
            </a:r>
            <a:r>
              <a:rPr u="sng"/>
              <a:t>restoring the soul</a:t>
            </a:r>
            <a:r>
              <a:t>;             The testimony of the LORD is </a:t>
            </a:r>
            <a:r>
              <a:rPr u="sng"/>
              <a:t>sure</a:t>
            </a:r>
            <a:r>
              <a:t>, </a:t>
            </a:r>
            <a:r>
              <a:rPr u="sng"/>
              <a:t>making wise the simple</a:t>
            </a:r>
            <a:r>
              <a:t>.               The precepts of the LORD are </a:t>
            </a:r>
            <a:r>
              <a:rPr u="sng"/>
              <a:t>right</a:t>
            </a:r>
            <a:r>
              <a:t>, </a:t>
            </a:r>
            <a:r>
              <a:rPr u="sng"/>
              <a:t>rejoicing the heart</a:t>
            </a:r>
            <a:r>
              <a:t>;                    The commandment of the LORD is </a:t>
            </a:r>
            <a:r>
              <a:rPr u="sng"/>
              <a:t>pure</a:t>
            </a:r>
            <a:r>
              <a:t>, </a:t>
            </a:r>
            <a:r>
              <a:rPr u="sng"/>
              <a:t>enlightening the eyes</a:t>
            </a:r>
            <a:r>
              <a:t>.         The fear of the LORD is </a:t>
            </a:r>
            <a:r>
              <a:rPr u="sng"/>
              <a:t>clean</a:t>
            </a:r>
            <a:r>
              <a:t>, </a:t>
            </a:r>
            <a:r>
              <a:rPr u="sng"/>
              <a:t>enduring forever</a:t>
            </a:r>
            <a:r>
              <a:t>;                                  The judgments of the LORD are </a:t>
            </a:r>
            <a:r>
              <a:rPr u="sng"/>
              <a:t>true</a:t>
            </a:r>
            <a:r>
              <a:t>; they are </a:t>
            </a:r>
            <a:r>
              <a:rPr u="sng"/>
              <a:t>righteous</a:t>
            </a:r>
            <a:r>
              <a:t> altogether. They are more </a:t>
            </a:r>
            <a:r>
              <a:rPr u="sng"/>
              <a:t>desirable</a:t>
            </a:r>
            <a:r>
              <a:t> than gold, yes, than much fine gold;        </a:t>
            </a:r>
            <a:r>
              <a:rPr u="sng"/>
              <a:t>Sweeter</a:t>
            </a:r>
            <a:r>
              <a:t> also than honey and the drippings of the honeycomb.</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Meat for Spiritual men"/>
          <p:cNvSpPr txBox="1"/>
          <p:nvPr>
            <p:ph type="title"/>
          </p:nvPr>
        </p:nvSpPr>
        <p:spPr>
          <a:prstGeom prst="rect">
            <a:avLst/>
          </a:prstGeom>
        </p:spPr>
        <p:txBody>
          <a:bodyPr/>
          <a:lstStyle>
            <a:lvl1pPr defTabSz="537463">
              <a:defRPr cap="none" sz="6440"/>
            </a:lvl1pPr>
          </a:lstStyle>
          <a:p>
            <a:pPr/>
            <a:r>
              <a:t>Meat for Spiritual men</a:t>
            </a:r>
          </a:p>
        </p:txBody>
      </p:sp>
      <p:sp>
        <p:nvSpPr>
          <p:cNvPr id="191" name="1 Cor. 3:1-4  And I, brethren, could not speak to you as to spiritual men, but as to men of flesh, as to infants in Christ. I gave you milk to drink, not solid food; for you were not yet able to receive it.            Indeed, even now you are not yet able, for you are still fleshly. For since there is jealousy and strife among you, are you not fleshly, and are you not walking like mere men? For when one says, “I am of Paul,” and another, “I am of Apollos,” are you not mere men?"/>
          <p:cNvSpPr txBox="1"/>
          <p:nvPr>
            <p:ph type="body" idx="1"/>
          </p:nvPr>
        </p:nvSpPr>
        <p:spPr>
          <a:prstGeom prst="rect">
            <a:avLst/>
          </a:prstGeom>
        </p:spPr>
        <p:txBody>
          <a:bodyPr anchor="t"/>
          <a:lstStyle/>
          <a:p>
            <a:pPr marL="444500" indent="-444500">
              <a:buBlip>
                <a:blip r:embed="rId3"/>
              </a:buBlip>
              <a:defRPr b="1" sz="2800">
                <a:solidFill>
                  <a:srgbClr val="000000"/>
                </a:solidFill>
                <a:latin typeface="Times"/>
                <a:ea typeface="Times"/>
                <a:cs typeface="Times"/>
                <a:sym typeface="Times"/>
              </a:defRPr>
            </a:pPr>
            <a:r>
              <a:rPr>
                <a:solidFill>
                  <a:schemeClr val="accent5">
                    <a:satOff val="14285"/>
                    <a:lumOff val="-13364"/>
                  </a:schemeClr>
                </a:solidFill>
              </a:rPr>
              <a:t>1 Cor. 3:1-4</a:t>
            </a:r>
            <a:r>
              <a:t>  And I, brethren, could not speak to you as to </a:t>
            </a:r>
            <a:r>
              <a:rPr u="sng"/>
              <a:t>spiritual men</a:t>
            </a:r>
            <a:r>
              <a:t>, but as to </a:t>
            </a:r>
            <a:r>
              <a:rPr u="sng"/>
              <a:t>men of flesh</a:t>
            </a:r>
            <a:r>
              <a:t>, as to </a:t>
            </a:r>
            <a:r>
              <a:rPr u="sng"/>
              <a:t>infants</a:t>
            </a:r>
            <a:r>
              <a:t> in Christ. I gave you </a:t>
            </a:r>
            <a:r>
              <a:rPr u="sng"/>
              <a:t>milk</a:t>
            </a:r>
            <a:r>
              <a:t> to drink, not </a:t>
            </a:r>
            <a:r>
              <a:rPr u="sng"/>
              <a:t>solid food</a:t>
            </a:r>
            <a:r>
              <a:t>; for you were not yet able to receive it.            Indeed, even now you are not yet able, for you are </a:t>
            </a:r>
            <a:r>
              <a:rPr u="sng"/>
              <a:t>still fleshly</a:t>
            </a:r>
            <a:r>
              <a:t>. For since there is </a:t>
            </a:r>
            <a:r>
              <a:rPr u="sng"/>
              <a:t>jealousy</a:t>
            </a:r>
            <a:r>
              <a:t> and </a:t>
            </a:r>
            <a:r>
              <a:rPr u="sng"/>
              <a:t>strife</a:t>
            </a:r>
            <a:r>
              <a:t> among you, are you not fleshly, and are you not </a:t>
            </a:r>
            <a:r>
              <a:rPr u="sng"/>
              <a:t>walking like mere men</a:t>
            </a:r>
            <a:r>
              <a:t>? For when one says, “I am of Paul,” and another, “I am of Apollos,” are you not mere men?</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olid food of the word"/>
          <p:cNvSpPr txBox="1"/>
          <p:nvPr>
            <p:ph type="title"/>
          </p:nvPr>
        </p:nvSpPr>
        <p:spPr>
          <a:prstGeom prst="rect">
            <a:avLst/>
          </a:prstGeom>
        </p:spPr>
        <p:txBody>
          <a:bodyPr/>
          <a:lstStyle>
            <a:lvl1pPr defTabSz="537463">
              <a:defRPr cap="none" sz="6440"/>
            </a:lvl1pPr>
          </a:lstStyle>
          <a:p>
            <a:pPr/>
            <a:r>
              <a:t>Solid food of the word</a:t>
            </a:r>
          </a:p>
        </p:txBody>
      </p:sp>
      <p:sp>
        <p:nvSpPr>
          <p:cNvPr id="196" name="Heb. 5:12-14 For though by this time you ought to be teachers, you have need again for someone to teach you the elementary principles of the oracles of God, and you have come to need milk and not solid food. For everyone who partakes only of milk is not accustomed to the word of righteousness, for he is an infant. But solid food is for the mature, who because of practice have their senses trained to discern good and evil."/>
          <p:cNvSpPr txBox="1"/>
          <p:nvPr>
            <p:ph type="body" idx="1"/>
          </p:nvPr>
        </p:nvSpPr>
        <p:spPr>
          <a:prstGeom prst="rect">
            <a:avLst/>
          </a:prstGeom>
        </p:spPr>
        <p:txBody>
          <a:bodyPr anchor="t"/>
          <a:lstStyle/>
          <a:p>
            <a:pPr marL="444500" indent="-444500">
              <a:buBlip>
                <a:blip r:embed="rId3"/>
              </a:buBlip>
              <a:defRPr b="1" sz="2800">
                <a:solidFill>
                  <a:srgbClr val="000000"/>
                </a:solidFill>
                <a:latin typeface="Times"/>
                <a:ea typeface="Times"/>
                <a:cs typeface="Times"/>
                <a:sym typeface="Times"/>
              </a:defRPr>
            </a:pPr>
            <a:r>
              <a:rPr>
                <a:solidFill>
                  <a:schemeClr val="accent5">
                    <a:satOff val="14285"/>
                    <a:lumOff val="-13364"/>
                  </a:schemeClr>
                </a:solidFill>
              </a:rPr>
              <a:t>Heb. 5:12-14</a:t>
            </a:r>
            <a:r>
              <a:t> For though by this time you ought to be </a:t>
            </a:r>
            <a:r>
              <a:rPr u="sng"/>
              <a:t>teachers</a:t>
            </a:r>
            <a:r>
              <a:t>, you have need again for someone to teach you the elementary principles of the oracles of God, and you have come to need </a:t>
            </a:r>
            <a:r>
              <a:rPr u="sng"/>
              <a:t>milk</a:t>
            </a:r>
            <a:r>
              <a:t> and not </a:t>
            </a:r>
            <a:r>
              <a:rPr u="sng"/>
              <a:t>solid food</a:t>
            </a:r>
            <a:r>
              <a:t>. For everyone who partakes only of milk is not </a:t>
            </a:r>
            <a:r>
              <a:rPr u="sng"/>
              <a:t>accustomed to the word</a:t>
            </a:r>
            <a:r>
              <a:t> of righteousness, for he is an infant. But </a:t>
            </a:r>
            <a:r>
              <a:rPr u="sng"/>
              <a:t>solid food is for the mature</a:t>
            </a:r>
            <a:r>
              <a:t>, who because of practice have their senses </a:t>
            </a:r>
            <a:r>
              <a:rPr u="sng"/>
              <a:t>trained</a:t>
            </a:r>
            <a:r>
              <a:t> to discern good and evil.</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olid food of the word"/>
          <p:cNvSpPr txBox="1"/>
          <p:nvPr>
            <p:ph type="title"/>
          </p:nvPr>
        </p:nvSpPr>
        <p:spPr>
          <a:prstGeom prst="rect">
            <a:avLst/>
          </a:prstGeom>
        </p:spPr>
        <p:txBody>
          <a:bodyPr/>
          <a:lstStyle>
            <a:lvl1pPr defTabSz="537463">
              <a:defRPr cap="none" sz="6440"/>
            </a:lvl1pPr>
          </a:lstStyle>
          <a:p>
            <a:pPr/>
            <a:r>
              <a:t>Solid food of the word</a:t>
            </a:r>
          </a:p>
        </p:txBody>
      </p:sp>
      <p:sp>
        <p:nvSpPr>
          <p:cNvPr id="201" name="Heb. 5:12-14 For though by this time you ought to be teachers, you have need again for someone to teach you the elementary principles of the oracles of God, and you have come to need milk and not solid food. For everyone who partakes only of milk is not accustomed to the word of righteousness, for he is an infant. But solid food is for the mature, who because of practice have their senses trained to discern good and evil."/>
          <p:cNvSpPr txBox="1"/>
          <p:nvPr>
            <p:ph type="body" idx="1"/>
          </p:nvPr>
        </p:nvSpPr>
        <p:spPr>
          <a:prstGeom prst="rect">
            <a:avLst/>
          </a:prstGeom>
        </p:spPr>
        <p:txBody>
          <a:bodyPr anchor="t"/>
          <a:lstStyle/>
          <a:p>
            <a:pPr marL="444500" indent="-444500">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Heb. 5:12-14</a:t>
            </a:r>
            <a:r>
              <a:t> For though by this time you ought to be </a:t>
            </a:r>
            <a:r>
              <a:rPr u="sng"/>
              <a:t>teachers</a:t>
            </a:r>
            <a:r>
              <a:t>, you have need again for someone to teach you the elementary principles of the oracles of God, and you have come to need </a:t>
            </a:r>
            <a:r>
              <a:rPr u="sng"/>
              <a:t>milk</a:t>
            </a:r>
            <a:r>
              <a:t> and not </a:t>
            </a:r>
            <a:r>
              <a:rPr u="sng"/>
              <a:t>solid food</a:t>
            </a:r>
            <a:r>
              <a:t>. For everyone who partakes only of milk is not </a:t>
            </a:r>
            <a:r>
              <a:rPr u="sng"/>
              <a:t>accustomed to the word</a:t>
            </a:r>
            <a:r>
              <a:t> of righteousness, for he is an infant. But </a:t>
            </a:r>
            <a:r>
              <a:rPr u="sng"/>
              <a:t>solid food is for the mature</a:t>
            </a:r>
            <a:r>
              <a:t>, who because of practice have their senses </a:t>
            </a:r>
            <a:r>
              <a:rPr u="sng"/>
              <a:t>trained</a:t>
            </a:r>
            <a:r>
              <a:t> to discern good and evil.</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Body and blood of Christ"/>
          <p:cNvSpPr txBox="1"/>
          <p:nvPr>
            <p:ph type="title"/>
          </p:nvPr>
        </p:nvSpPr>
        <p:spPr>
          <a:prstGeom prst="rect">
            <a:avLst/>
          </a:prstGeom>
        </p:spPr>
        <p:txBody>
          <a:bodyPr/>
          <a:lstStyle>
            <a:lvl1pPr defTabSz="537463">
              <a:defRPr cap="none" sz="6440"/>
            </a:lvl1pPr>
          </a:lstStyle>
          <a:p>
            <a:pPr/>
            <a:r>
              <a:t>Body and blood of Christ</a:t>
            </a:r>
          </a:p>
        </p:txBody>
      </p:sp>
      <p:sp>
        <p:nvSpPr>
          <p:cNvPr id="204" name="Jn. 6:32-35 Jesus then said to them, “Truly, truly, I say to you, it is not Moses who has given you the bread out of heaven, but it is My Father who gives you the true bread out of heaven. For the bread of God is that which comes down out of heaven, and gives life to the world.” Then they said to Him, “Lord, always give us this bread.” Jesus said to them, “I am the bread of life; he who comes to Me will not hunger, and he who believes in Me will never thirst.”"/>
          <p:cNvSpPr txBox="1"/>
          <p:nvPr>
            <p:ph type="body" idx="1"/>
          </p:nvPr>
        </p:nvSpPr>
        <p:spPr>
          <a:prstGeom prst="rect">
            <a:avLst/>
          </a:prstGeom>
        </p:spPr>
        <p:txBody>
          <a:bodyPr anchor="t"/>
          <a:lstStyle/>
          <a:p>
            <a:pPr marL="444500" indent="-444500">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Jn. 6:32-35</a:t>
            </a:r>
            <a:r>
              <a:t> Jesus then said to them, “Truly, truly, I say to you, it is not Moses who has given you the bread out of heaven, but it is My Father who gives you </a:t>
            </a:r>
            <a:r>
              <a:rPr u="sng"/>
              <a:t>the true bread out of heaven</a:t>
            </a:r>
            <a:r>
              <a:t>. For the bread of God is that which </a:t>
            </a:r>
            <a:r>
              <a:rPr u="sng"/>
              <a:t>comes down out of heaven</a:t>
            </a:r>
            <a:r>
              <a:t>, and </a:t>
            </a:r>
            <a:r>
              <a:rPr u="sng"/>
              <a:t>gives life</a:t>
            </a:r>
            <a:r>
              <a:t> to the world.” Then they said to Him, “Lord, always give us this bread.” Jesus said to them, “</a:t>
            </a:r>
            <a:r>
              <a:rPr u="sng"/>
              <a:t>I am the bread of life</a:t>
            </a:r>
            <a:r>
              <a:t>; he who comes to Me will not hunger, and he who believes in Me will never thirst.”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Lord’s Supper"/>
          <p:cNvSpPr txBox="1"/>
          <p:nvPr>
            <p:ph type="title"/>
          </p:nvPr>
        </p:nvSpPr>
        <p:spPr>
          <a:prstGeom prst="rect">
            <a:avLst/>
          </a:prstGeom>
        </p:spPr>
        <p:txBody>
          <a:bodyPr/>
          <a:lstStyle>
            <a:lvl1pPr defTabSz="537463">
              <a:defRPr cap="none" sz="6440"/>
            </a:lvl1pPr>
          </a:lstStyle>
          <a:p>
            <a:pPr/>
            <a:r>
              <a:t>Lord’s Supper</a:t>
            </a:r>
          </a:p>
        </p:txBody>
      </p:sp>
      <p:sp>
        <p:nvSpPr>
          <p:cNvPr id="207" name="1 Cor. 10:17 Since there is one bread, we who are many are one body; for we all partake of the one bread.…"/>
          <p:cNvSpPr txBox="1"/>
          <p:nvPr>
            <p:ph type="body" idx="1"/>
          </p:nvPr>
        </p:nvSpPr>
        <p:spPr>
          <a:prstGeom prst="rect">
            <a:avLst/>
          </a:prstGeom>
        </p:spPr>
        <p:txBody>
          <a:bodyPr anchor="t"/>
          <a:lstStyle/>
          <a:p>
            <a:pPr marL="444500" indent="-444500">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1 Cor. 10:17</a:t>
            </a:r>
            <a:r>
              <a:t> Since there is </a:t>
            </a:r>
            <a:r>
              <a:rPr u="sng"/>
              <a:t>one bread</a:t>
            </a:r>
            <a:r>
              <a:t>, we who are many are one body; for we all partake of the one bread.</a:t>
            </a:r>
          </a:p>
          <a:p>
            <a:pPr marL="444500" indent="-444500">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1 Cor. 11:28-30</a:t>
            </a:r>
            <a:r>
              <a:t> But a man must examine himself, and in so doing he is to </a:t>
            </a:r>
            <a:r>
              <a:rPr u="sng"/>
              <a:t>eat of the bread and drink of the cup</a:t>
            </a:r>
            <a:r>
              <a:t>. For he who eats and drinks, eats and drinks judgment to himself if he does not judge the body rightly. For this reason many among you are </a:t>
            </a:r>
            <a:r>
              <a:rPr u="sng"/>
              <a:t>weak</a:t>
            </a:r>
            <a:r>
              <a:t> and </a:t>
            </a:r>
            <a:r>
              <a:rPr u="sng"/>
              <a:t>sick</a:t>
            </a:r>
            <a:r>
              <a:t>, and a number </a:t>
            </a:r>
            <a:r>
              <a:rPr u="sng"/>
              <a:t>sleep</a:t>
            </a:r>
            <a:r>
              <a: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Nutrition"/>
          <p:cNvSpPr txBox="1"/>
          <p:nvPr>
            <p:ph type="title"/>
          </p:nvPr>
        </p:nvSpPr>
        <p:spPr>
          <a:xfrm>
            <a:off x="1155700" y="673100"/>
            <a:ext cx="11303000" cy="1270000"/>
          </a:xfrm>
          <a:prstGeom prst="rect">
            <a:avLst/>
          </a:prstGeom>
        </p:spPr>
        <p:txBody>
          <a:bodyPr/>
          <a:lstStyle>
            <a:lvl1pPr defTabSz="537463">
              <a:defRPr cap="none" sz="6440"/>
            </a:lvl1pPr>
          </a:lstStyle>
          <a:p>
            <a:pPr/>
            <a:r>
              <a:t>Nutrition </a:t>
            </a:r>
          </a:p>
        </p:txBody>
      </p:sp>
      <p:sp>
        <p:nvSpPr>
          <p:cNvPr id="137" name="Nutrition - the process of providing or obtaining the food necessary for health &amp; growth:…"/>
          <p:cNvSpPr txBox="1"/>
          <p:nvPr>
            <p:ph type="body" idx="1"/>
          </p:nvPr>
        </p:nvSpPr>
        <p:spPr>
          <a:prstGeom prst="rect">
            <a:avLst/>
          </a:prstGeom>
        </p:spPr>
        <p:txBody>
          <a:bodyPr anchor="t"/>
          <a:lstStyle/>
          <a:p>
            <a:pPr marL="431165" indent="-431165" defTabSz="566674">
              <a:spcBef>
                <a:spcPts val="5300"/>
              </a:spcBef>
              <a:buBlip>
                <a:blip r:embed="rId2"/>
              </a:buBlip>
              <a:defRPr sz="3492"/>
            </a:pPr>
            <a:r>
              <a:t>Nutrition - the process of providing or obtaining the food necessary for health &amp; growth:</a:t>
            </a:r>
          </a:p>
          <a:p>
            <a:pPr marL="0" indent="0" defTabSz="566674">
              <a:lnSpc>
                <a:spcPct val="100000"/>
              </a:lnSpc>
              <a:spcBef>
                <a:spcPts val="2500"/>
              </a:spcBef>
              <a:buSzTx/>
              <a:buNone/>
              <a:defRPr b="1" sz="2716">
                <a:solidFill>
                  <a:srgbClr val="000000"/>
                </a:solidFill>
                <a:latin typeface="Times"/>
                <a:ea typeface="Times"/>
                <a:cs typeface="Times"/>
                <a:sym typeface="Times"/>
              </a:defRPr>
            </a:pPr>
            <a:r>
              <a:rPr>
                <a:solidFill>
                  <a:schemeClr val="accent5">
                    <a:satOff val="14285"/>
                    <a:lumOff val="-13364"/>
                  </a:schemeClr>
                </a:solidFill>
              </a:rPr>
              <a:t>Gen. 1:29</a:t>
            </a:r>
            <a:r>
              <a:t> Then God said, “Behold, I have given you </a:t>
            </a:r>
            <a:r>
              <a:rPr u="sng"/>
              <a:t>every plant</a:t>
            </a:r>
            <a:r>
              <a:t> yielding seed that is on the surface of all the earth, and every tree which has fruit yielding seed; it </a:t>
            </a:r>
            <a:r>
              <a:rPr u="sng"/>
              <a:t>shall be food for you;</a:t>
            </a:r>
          </a:p>
          <a:p>
            <a:pPr marL="0" indent="0" defTabSz="566674">
              <a:lnSpc>
                <a:spcPct val="100000"/>
              </a:lnSpc>
              <a:spcBef>
                <a:spcPts val="2500"/>
              </a:spcBef>
              <a:buSzTx/>
              <a:buNone/>
              <a:defRPr b="1" sz="2716">
                <a:solidFill>
                  <a:srgbClr val="000000"/>
                </a:solidFill>
                <a:latin typeface="Times"/>
                <a:ea typeface="Times"/>
                <a:cs typeface="Times"/>
                <a:sym typeface="Times"/>
              </a:defRPr>
            </a:pPr>
            <a:r>
              <a:rPr>
                <a:solidFill>
                  <a:schemeClr val="accent5">
                    <a:satOff val="14285"/>
                    <a:lumOff val="-13364"/>
                  </a:schemeClr>
                </a:solidFill>
              </a:rPr>
              <a:t>Gen. 9:3</a:t>
            </a:r>
            <a:r>
              <a:t> </a:t>
            </a:r>
            <a:r>
              <a:rPr u="sng"/>
              <a:t>Every moving thing</a:t>
            </a:r>
            <a:r>
              <a:t> that is alive </a:t>
            </a:r>
            <a:r>
              <a:rPr u="sng"/>
              <a:t>shall be food for you</a:t>
            </a:r>
            <a:r>
              <a:t>; I give all to you, as I gave the green plant.</a:t>
            </a:r>
          </a:p>
          <a:p>
            <a:pPr marL="0" indent="0" defTabSz="566674">
              <a:lnSpc>
                <a:spcPct val="100000"/>
              </a:lnSpc>
              <a:spcBef>
                <a:spcPts val="2500"/>
              </a:spcBef>
              <a:buSzTx/>
              <a:buNone/>
              <a:defRPr b="1" sz="2716">
                <a:solidFill>
                  <a:srgbClr val="000000"/>
                </a:solidFill>
                <a:latin typeface="Times"/>
                <a:ea typeface="Times"/>
                <a:cs typeface="Times"/>
                <a:sym typeface="Times"/>
              </a:defRPr>
            </a:pPr>
            <a:r>
              <a:rPr>
                <a:solidFill>
                  <a:schemeClr val="accent5">
                    <a:satOff val="14285"/>
                    <a:lumOff val="-13364"/>
                  </a:schemeClr>
                </a:solidFill>
              </a:rPr>
              <a:t>1 Tim. 4:3-5</a:t>
            </a:r>
            <a:r>
              <a:t> </a:t>
            </a:r>
            <a:r>
              <a:rPr i="1"/>
              <a:t>men</a:t>
            </a:r>
            <a:r>
              <a:t> who forbid marriage </a:t>
            </a:r>
            <a:r>
              <a:rPr i="1"/>
              <a:t>and advocate</a:t>
            </a:r>
            <a:r>
              <a:t> abstaining from foods which God has created to be gratefully shared in by those who believe and know the truth. For </a:t>
            </a:r>
            <a:r>
              <a:rPr u="sng"/>
              <a:t>everything created by God is good</a:t>
            </a:r>
            <a:r>
              <a:t>, and nothing is to be rejected </a:t>
            </a:r>
            <a:r>
              <a:rPr u="sng"/>
              <a:t>if it is received with gratitude</a:t>
            </a:r>
            <a:r>
              <a:t>; for it is </a:t>
            </a:r>
            <a:r>
              <a:rPr u="sng"/>
              <a:t>sanctified</a:t>
            </a:r>
            <a:r>
              <a:t> </a:t>
            </a:r>
            <a:r>
              <a:rPr u="sng"/>
              <a:t>by</a:t>
            </a:r>
            <a:r>
              <a:t> means of the </a:t>
            </a:r>
            <a:r>
              <a:rPr u="sng"/>
              <a:t>word of God and prayer</a:t>
            </a:r>
            <a:r>
              <a:t>.</a:t>
            </a:r>
          </a:p>
        </p:txBody>
      </p:sp>
      <p:pic>
        <p:nvPicPr>
          <p:cNvPr id="138" name="Image" descr="Image"/>
          <p:cNvPicPr>
            <a:picLocks noChangeAspect="1"/>
          </p:cNvPicPr>
          <p:nvPr/>
        </p:nvPicPr>
        <p:blipFill>
          <a:blip r:embed="rId3">
            <a:extLst/>
          </a:blip>
          <a:stretch>
            <a:fillRect/>
          </a:stretch>
        </p:blipFill>
        <p:spPr>
          <a:xfrm>
            <a:off x="374501" y="516929"/>
            <a:ext cx="4475968" cy="1141830"/>
          </a:xfrm>
          <a:prstGeom prst="rect">
            <a:avLst/>
          </a:prstGeom>
          <a:ln w="12700">
            <a:miter lim="400000"/>
          </a:ln>
        </p:spPr>
      </p:pic>
      <p:pic>
        <p:nvPicPr>
          <p:cNvPr id="139" name="Image" descr="Image"/>
          <p:cNvPicPr>
            <a:picLocks noChangeAspect="1"/>
          </p:cNvPicPr>
          <p:nvPr/>
        </p:nvPicPr>
        <p:blipFill>
          <a:blip r:embed="rId4">
            <a:extLst/>
          </a:blip>
          <a:srcRect l="5581" t="38476" r="51634" b="23134"/>
          <a:stretch>
            <a:fillRect/>
          </a:stretch>
        </p:blipFill>
        <p:spPr>
          <a:xfrm>
            <a:off x="9177711" y="504791"/>
            <a:ext cx="2027659" cy="13645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Desire to serve God &amp; others"/>
          <p:cNvSpPr txBox="1"/>
          <p:nvPr>
            <p:ph type="title"/>
          </p:nvPr>
        </p:nvSpPr>
        <p:spPr>
          <a:prstGeom prst="rect">
            <a:avLst/>
          </a:prstGeom>
        </p:spPr>
        <p:txBody>
          <a:bodyPr/>
          <a:lstStyle>
            <a:lvl1pPr defTabSz="537463">
              <a:defRPr cap="none" sz="6440"/>
            </a:lvl1pPr>
          </a:lstStyle>
          <a:p>
            <a:pPr/>
            <a:r>
              <a:t>Desire to serve God &amp; others</a:t>
            </a:r>
          </a:p>
        </p:txBody>
      </p:sp>
      <p:sp>
        <p:nvSpPr>
          <p:cNvPr id="210" name="Jn. 4:30-34…"/>
          <p:cNvSpPr txBox="1"/>
          <p:nvPr>
            <p:ph type="body" idx="1"/>
          </p:nvPr>
        </p:nvSpPr>
        <p:spPr>
          <a:prstGeom prst="rect">
            <a:avLst/>
          </a:prstGeom>
        </p:spPr>
        <p:txBody>
          <a:bodyPr anchor="t"/>
          <a:lstStyle/>
          <a:p>
            <a:pPr marL="444500" indent="-444500">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Jn. 4:30-34 </a:t>
            </a:r>
            <a:r>
              <a:t> </a:t>
            </a:r>
          </a:p>
          <a:p>
            <a:pPr marL="0" indent="0">
              <a:spcBef>
                <a:spcPts val="0"/>
              </a:spcBef>
              <a:buSzTx/>
              <a:buNone/>
              <a:defRPr b="1" sz="2800">
                <a:solidFill>
                  <a:srgbClr val="000000"/>
                </a:solidFill>
                <a:latin typeface="Times"/>
                <a:ea typeface="Times"/>
                <a:cs typeface="Times"/>
                <a:sym typeface="Times"/>
              </a:defRPr>
            </a:pPr>
            <a:r>
              <a:rPr>
                <a:solidFill>
                  <a:schemeClr val="accent5">
                    <a:satOff val="14285"/>
                    <a:lumOff val="-13364"/>
                  </a:schemeClr>
                </a:solidFill>
              </a:rPr>
              <a:t>30</a:t>
            </a:r>
            <a:r>
              <a:t> They went out of the city, and were coming to Him.</a:t>
            </a:r>
          </a:p>
          <a:p>
            <a:pPr marL="0" indent="0">
              <a:spcBef>
                <a:spcPts val="0"/>
              </a:spcBef>
              <a:buSzTx/>
              <a:buNone/>
              <a:defRPr b="1" sz="2800">
                <a:solidFill>
                  <a:srgbClr val="000000"/>
                </a:solidFill>
                <a:latin typeface="Times"/>
                <a:ea typeface="Times"/>
                <a:cs typeface="Times"/>
                <a:sym typeface="Times"/>
              </a:defRPr>
            </a:pPr>
            <a:r>
              <a:rPr>
                <a:solidFill>
                  <a:schemeClr val="accent5">
                    <a:satOff val="14285"/>
                    <a:lumOff val="-13364"/>
                  </a:schemeClr>
                </a:solidFill>
              </a:rPr>
              <a:t>31</a:t>
            </a:r>
            <a:r>
              <a:t> Meanwhile the disciples were urging Him, saying, “Rabbi, eat.”</a:t>
            </a:r>
          </a:p>
          <a:p>
            <a:pPr marL="0" indent="0">
              <a:spcBef>
                <a:spcPts val="0"/>
              </a:spcBef>
              <a:buSzTx/>
              <a:buNone/>
              <a:defRPr b="1" sz="2800">
                <a:solidFill>
                  <a:srgbClr val="000000"/>
                </a:solidFill>
                <a:latin typeface="Times"/>
                <a:ea typeface="Times"/>
                <a:cs typeface="Times"/>
                <a:sym typeface="Times"/>
              </a:defRPr>
            </a:pPr>
            <a:r>
              <a:rPr>
                <a:solidFill>
                  <a:schemeClr val="accent5">
                    <a:satOff val="14285"/>
                    <a:lumOff val="-13364"/>
                  </a:schemeClr>
                </a:solidFill>
              </a:rPr>
              <a:t>32</a:t>
            </a:r>
            <a:r>
              <a:t> But He said to them, “I have food to eat that you do not know about.”</a:t>
            </a:r>
          </a:p>
          <a:p>
            <a:pPr marL="0" indent="0">
              <a:spcBef>
                <a:spcPts val="0"/>
              </a:spcBef>
              <a:buSzTx/>
              <a:buNone/>
              <a:defRPr b="1" sz="2800">
                <a:solidFill>
                  <a:srgbClr val="000000"/>
                </a:solidFill>
                <a:latin typeface="Times"/>
                <a:ea typeface="Times"/>
                <a:cs typeface="Times"/>
                <a:sym typeface="Times"/>
              </a:defRPr>
            </a:pPr>
            <a:r>
              <a:rPr>
                <a:solidFill>
                  <a:schemeClr val="accent5">
                    <a:satOff val="14285"/>
                    <a:lumOff val="-13364"/>
                  </a:schemeClr>
                </a:solidFill>
              </a:rPr>
              <a:t>33</a:t>
            </a:r>
            <a:r>
              <a:t> So the disciples were saying to one another, “No one brought Him anything to eat, did he?”</a:t>
            </a:r>
          </a:p>
          <a:p>
            <a:pPr marL="0" indent="0">
              <a:spcBef>
                <a:spcPts val="0"/>
              </a:spcBef>
              <a:buSzTx/>
              <a:buNone/>
              <a:defRPr b="1" sz="2800">
                <a:solidFill>
                  <a:srgbClr val="000000"/>
                </a:solidFill>
                <a:latin typeface="Times"/>
                <a:ea typeface="Times"/>
                <a:cs typeface="Times"/>
                <a:sym typeface="Times"/>
              </a:defRPr>
            </a:pPr>
            <a:r>
              <a:rPr>
                <a:solidFill>
                  <a:schemeClr val="accent5">
                    <a:satOff val="14285"/>
                    <a:lumOff val="-13364"/>
                  </a:schemeClr>
                </a:solidFill>
              </a:rPr>
              <a:t>34</a:t>
            </a:r>
            <a:r>
              <a:t> Jesus said to them, “My food is to do the will of Him who sent Me and to accomplish His work.</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Food from the tree of life &amp; the hidden manna"/>
          <p:cNvSpPr txBox="1"/>
          <p:nvPr>
            <p:ph type="title"/>
          </p:nvPr>
        </p:nvSpPr>
        <p:spPr>
          <a:prstGeom prst="rect">
            <a:avLst/>
          </a:prstGeom>
        </p:spPr>
        <p:txBody>
          <a:bodyPr/>
          <a:lstStyle>
            <a:lvl1pPr defTabSz="344677">
              <a:defRPr cap="none" sz="4130"/>
            </a:lvl1pPr>
          </a:lstStyle>
          <a:p>
            <a:pPr/>
            <a:r>
              <a:t>Food from the tree of life &amp; the hidden manna</a:t>
            </a:r>
          </a:p>
        </p:txBody>
      </p:sp>
      <p:sp>
        <p:nvSpPr>
          <p:cNvPr id="213" name="Rev. 2:7 ‘He who has an ear, let him hear what the Spirit says to the churches. To him who overcomes, I will grant to eat of the tree of life which is in the Paradise of God.’…"/>
          <p:cNvSpPr txBox="1"/>
          <p:nvPr>
            <p:ph type="body" idx="1"/>
          </p:nvPr>
        </p:nvSpPr>
        <p:spPr>
          <a:prstGeom prst="rect">
            <a:avLst/>
          </a:prstGeom>
        </p:spPr>
        <p:txBody>
          <a:bodyPr anchor="t"/>
          <a:lstStyle/>
          <a:p>
            <a:pPr marL="444500" indent="-444500">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Rev. 2:7</a:t>
            </a:r>
            <a:r>
              <a:t> ‘He who has an ear, let him hear what the Spirit says to the churches. To him who overcomes, </a:t>
            </a:r>
            <a:r>
              <a:rPr u="sng"/>
              <a:t>I will grant to eat of the tree of life</a:t>
            </a:r>
            <a:r>
              <a:t> which is in the Paradise of God.’</a:t>
            </a:r>
          </a:p>
          <a:p>
            <a:pPr marL="444500" indent="-444500">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Rev. 2:17</a:t>
            </a:r>
            <a:r>
              <a:t> ‘He who has an ear, let him hear what the Spirit says to the churches. To him who overcomes, to him </a:t>
            </a:r>
            <a:r>
              <a:rPr u="sng"/>
              <a:t>I will give some of the hidden manna</a:t>
            </a:r>
            <a:r>
              <a:t>, and I will give him a white stone, and a new name written on the stone which no one knows but he who receives it.’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Food"/>
          <p:cNvSpPr txBox="1"/>
          <p:nvPr>
            <p:ph type="title"/>
          </p:nvPr>
        </p:nvSpPr>
        <p:spPr>
          <a:xfrm>
            <a:off x="1155700" y="673100"/>
            <a:ext cx="11303000" cy="1270000"/>
          </a:xfrm>
          <a:prstGeom prst="rect">
            <a:avLst/>
          </a:prstGeom>
        </p:spPr>
        <p:txBody>
          <a:bodyPr/>
          <a:lstStyle>
            <a:lvl1pPr defTabSz="537463">
              <a:defRPr cap="none" sz="6440"/>
            </a:lvl1pPr>
          </a:lstStyle>
          <a:p>
            <a:pPr/>
            <a:r>
              <a:t>Food </a:t>
            </a:r>
          </a:p>
        </p:txBody>
      </p:sp>
      <p:sp>
        <p:nvSpPr>
          <p:cNvPr id="142" name="The food God supplies - fruits &amp; vegetables &amp; animals - are exactly what our bodies need for fuel, cell growth &amp; energy storage.…"/>
          <p:cNvSpPr txBox="1"/>
          <p:nvPr>
            <p:ph type="body" idx="1"/>
          </p:nvPr>
        </p:nvSpPr>
        <p:spPr>
          <a:prstGeom prst="rect">
            <a:avLst/>
          </a:prstGeom>
        </p:spPr>
        <p:txBody>
          <a:bodyPr anchor="t"/>
          <a:lstStyle/>
          <a:p>
            <a:pPr>
              <a:buBlip>
                <a:blip r:embed="rId2"/>
              </a:buBlip>
              <a:defRPr sz="3600"/>
            </a:pPr>
            <a:r>
              <a:t>The food God supplies - fruits &amp; vegetables &amp; animals - are exactly what our bodies need for fuel, cell growth &amp; energy storage.</a:t>
            </a:r>
          </a:p>
          <a:p>
            <a:pPr>
              <a:buBlip>
                <a:blip r:embed="rId2"/>
              </a:buBlip>
              <a:defRPr sz="3600"/>
            </a:pPr>
            <a:r>
              <a:rPr b="1"/>
              <a:t>Carbohydrates</a:t>
            </a:r>
            <a:r>
              <a:t> (sugars &amp; starches), </a:t>
            </a:r>
            <a:r>
              <a:rPr b="1"/>
              <a:t>Proteins</a:t>
            </a:r>
            <a:r>
              <a:t> (amino acids), </a:t>
            </a:r>
            <a:r>
              <a:rPr b="1"/>
              <a:t>Fats</a:t>
            </a:r>
            <a:r>
              <a:t> (saturated &amp; unsaturated fatty acids) - for construction &amp; maintenance of cell membranes, temperature control, skin &amp; hair, </a:t>
            </a:r>
            <a:r>
              <a:rPr b="1"/>
              <a:t>Vitamins &amp; minerals</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Digestion"/>
          <p:cNvSpPr txBox="1"/>
          <p:nvPr>
            <p:ph type="title"/>
          </p:nvPr>
        </p:nvSpPr>
        <p:spPr>
          <a:prstGeom prst="rect">
            <a:avLst/>
          </a:prstGeom>
        </p:spPr>
        <p:txBody>
          <a:bodyPr/>
          <a:lstStyle>
            <a:lvl1pPr defTabSz="537463">
              <a:defRPr cap="none" sz="6440"/>
            </a:lvl1pPr>
          </a:lstStyle>
          <a:p>
            <a:pPr/>
            <a:r>
              <a:t>Digestion</a:t>
            </a:r>
          </a:p>
        </p:txBody>
      </p:sp>
      <p:sp>
        <p:nvSpPr>
          <p:cNvPr id="145" name="Digestion - the process of breaking down food by mechanical and enzymatic action in the alimentary canal into substances that can be used by the body."/>
          <p:cNvSpPr txBox="1"/>
          <p:nvPr>
            <p:ph type="body" sz="half" idx="1"/>
          </p:nvPr>
        </p:nvSpPr>
        <p:spPr>
          <a:xfrm>
            <a:off x="850900" y="2755900"/>
            <a:ext cx="6923683" cy="6350000"/>
          </a:xfrm>
          <a:prstGeom prst="rect">
            <a:avLst/>
          </a:prstGeom>
        </p:spPr>
        <p:txBody>
          <a:bodyPr anchor="t"/>
          <a:lstStyle>
            <a:lvl1pPr>
              <a:buBlip>
                <a:blip r:embed="rId2"/>
              </a:buBlip>
              <a:defRPr sz="3600"/>
            </a:lvl1pPr>
          </a:lstStyle>
          <a:p>
            <a:pPr/>
            <a:r>
              <a:t>Digestion - the process of breaking down food by mechanical and enzymatic action in the alimentary canal into substances that can be used by the body.</a:t>
            </a:r>
          </a:p>
        </p:txBody>
      </p:sp>
      <p:pic>
        <p:nvPicPr>
          <p:cNvPr id="146" name="Image" descr="Image"/>
          <p:cNvPicPr>
            <a:picLocks noChangeAspect="1"/>
          </p:cNvPicPr>
          <p:nvPr/>
        </p:nvPicPr>
        <p:blipFill>
          <a:blip r:embed="rId3">
            <a:extLst/>
          </a:blip>
          <a:stretch>
            <a:fillRect/>
          </a:stretch>
        </p:blipFill>
        <p:spPr>
          <a:xfrm>
            <a:off x="7766601" y="2864891"/>
            <a:ext cx="4880962" cy="52296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Digestion"/>
          <p:cNvSpPr txBox="1"/>
          <p:nvPr>
            <p:ph type="title"/>
          </p:nvPr>
        </p:nvSpPr>
        <p:spPr>
          <a:prstGeom prst="rect">
            <a:avLst/>
          </a:prstGeom>
        </p:spPr>
        <p:txBody>
          <a:bodyPr/>
          <a:lstStyle>
            <a:lvl1pPr defTabSz="537463">
              <a:defRPr cap="none" sz="6440"/>
            </a:lvl1pPr>
          </a:lstStyle>
          <a:p>
            <a:pPr/>
            <a:r>
              <a:t>Digestion</a:t>
            </a:r>
          </a:p>
        </p:txBody>
      </p:sp>
      <p:sp>
        <p:nvSpPr>
          <p:cNvPr id="149" name="No the result of a series of random accidents- produce of intelligent design…"/>
          <p:cNvSpPr txBox="1"/>
          <p:nvPr>
            <p:ph type="body" sz="half" idx="1"/>
          </p:nvPr>
        </p:nvSpPr>
        <p:spPr>
          <a:xfrm>
            <a:off x="850900" y="2755900"/>
            <a:ext cx="6923683" cy="6350000"/>
          </a:xfrm>
          <a:prstGeom prst="rect">
            <a:avLst/>
          </a:prstGeom>
        </p:spPr>
        <p:txBody>
          <a:bodyPr anchor="t"/>
          <a:lstStyle/>
          <a:p>
            <a:pPr marL="337820" indent="-337820" defTabSz="443991">
              <a:spcBef>
                <a:spcPts val="4100"/>
              </a:spcBef>
              <a:buBlip>
                <a:blip r:embed="rId2"/>
              </a:buBlip>
              <a:defRPr sz="2736"/>
            </a:pPr>
            <a:r>
              <a:t>No the result of a series of random accidents- produce of intelligent design</a:t>
            </a:r>
          </a:p>
          <a:p>
            <a:pPr marL="337820" indent="-337820" defTabSz="443991">
              <a:spcBef>
                <a:spcPts val="4100"/>
              </a:spcBef>
              <a:buBlip>
                <a:blip r:embed="rId2"/>
              </a:buBlip>
              <a:defRPr sz="2736"/>
            </a:pPr>
            <a:r>
              <a:rPr b="1"/>
              <a:t>The nose</a:t>
            </a:r>
            <a:r>
              <a:t> overhangs the mouth - add pleasure &amp; flavor to the eating process. </a:t>
            </a:r>
          </a:p>
          <a:p>
            <a:pPr marL="337820" indent="-337820" defTabSz="443991">
              <a:spcBef>
                <a:spcPts val="4100"/>
              </a:spcBef>
              <a:buBlip>
                <a:blip r:embed="rId2"/>
              </a:buBlip>
              <a:defRPr sz="2736"/>
            </a:pPr>
            <a:r>
              <a:rPr b="1"/>
              <a:t>The mouth</a:t>
            </a:r>
            <a:r>
              <a:t> - </a:t>
            </a:r>
            <a:r>
              <a:rPr b="1"/>
              <a:t>lips</a:t>
            </a:r>
            <a:r>
              <a:t> - chew with our mouths’ closed - </a:t>
            </a:r>
            <a:r>
              <a:rPr b="1"/>
              <a:t>32 teeth</a:t>
            </a:r>
            <a:r>
              <a:t> - bite, tear, crush &amp; grind food &amp; </a:t>
            </a:r>
            <a:r>
              <a:rPr b="1"/>
              <a:t>a tongue</a:t>
            </a:r>
            <a:r>
              <a:t> - senses flavor &amp; pushes the food under our </a:t>
            </a:r>
            <a:r>
              <a:rPr b="1"/>
              <a:t>molars</a:t>
            </a:r>
            <a:r>
              <a:t> - 3 </a:t>
            </a:r>
            <a:r>
              <a:rPr b="1"/>
              <a:t>saliva glands</a:t>
            </a:r>
            <a:r>
              <a:t> - produce a quart of the starch digesting chemical a day &amp; help to wash the food down.</a:t>
            </a:r>
          </a:p>
        </p:txBody>
      </p:sp>
      <p:pic>
        <p:nvPicPr>
          <p:cNvPr id="150" name="Image" descr="Image"/>
          <p:cNvPicPr>
            <a:picLocks noChangeAspect="1"/>
          </p:cNvPicPr>
          <p:nvPr/>
        </p:nvPicPr>
        <p:blipFill>
          <a:blip r:embed="rId3">
            <a:extLst/>
          </a:blip>
          <a:stretch>
            <a:fillRect/>
          </a:stretch>
        </p:blipFill>
        <p:spPr>
          <a:xfrm>
            <a:off x="7766601" y="2864891"/>
            <a:ext cx="4880962" cy="52296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Digestion"/>
          <p:cNvSpPr txBox="1"/>
          <p:nvPr>
            <p:ph type="title"/>
          </p:nvPr>
        </p:nvSpPr>
        <p:spPr>
          <a:prstGeom prst="rect">
            <a:avLst/>
          </a:prstGeom>
        </p:spPr>
        <p:txBody>
          <a:bodyPr/>
          <a:lstStyle>
            <a:lvl1pPr defTabSz="537463">
              <a:defRPr cap="none" sz="6440"/>
            </a:lvl1pPr>
          </a:lstStyle>
          <a:p>
            <a:pPr/>
            <a:r>
              <a:t>Digestion</a:t>
            </a:r>
          </a:p>
        </p:txBody>
      </p:sp>
      <p:sp>
        <p:nvSpPr>
          <p:cNvPr id="153" name="The esophagus - 10 inch tube containing muscles that contract in rhythmic waves, forcing the food to the stomach - a valve to close off the stomach…"/>
          <p:cNvSpPr txBox="1"/>
          <p:nvPr>
            <p:ph type="body" sz="half" idx="1"/>
          </p:nvPr>
        </p:nvSpPr>
        <p:spPr>
          <a:xfrm>
            <a:off x="850900" y="2755900"/>
            <a:ext cx="6923683" cy="6350000"/>
          </a:xfrm>
          <a:prstGeom prst="rect">
            <a:avLst/>
          </a:prstGeom>
        </p:spPr>
        <p:txBody>
          <a:bodyPr anchor="t"/>
          <a:lstStyle/>
          <a:p>
            <a:pPr marL="337820" indent="-337820" defTabSz="443991">
              <a:spcBef>
                <a:spcPts val="4100"/>
              </a:spcBef>
              <a:buBlip>
                <a:blip r:embed="rId2"/>
              </a:buBlip>
              <a:defRPr sz="2736"/>
            </a:pPr>
            <a:r>
              <a:t>The </a:t>
            </a:r>
            <a:r>
              <a:rPr b="1"/>
              <a:t>esophagus</a:t>
            </a:r>
            <a:r>
              <a:t> - 10 inch tube containing muscles that contract in rhythmic waves, forcing the food to the stomach - a valve to close off the stomach</a:t>
            </a:r>
          </a:p>
          <a:p>
            <a:pPr marL="337820" indent="-337820" defTabSz="443991">
              <a:spcBef>
                <a:spcPts val="4100"/>
              </a:spcBef>
              <a:buBlip>
                <a:blip r:embed="rId2"/>
              </a:buBlip>
              <a:defRPr sz="2736"/>
            </a:pPr>
            <a:r>
              <a:t>The </a:t>
            </a:r>
            <a:r>
              <a:rPr b="1"/>
              <a:t>stomach</a:t>
            </a:r>
            <a:r>
              <a:t> - 35 million digestive juice glands - break down complex protein molecules into amino acids. Muscles churn &amp; mixed food with the acid</a:t>
            </a:r>
          </a:p>
          <a:p>
            <a:pPr marL="337820" indent="-337820" defTabSz="443991">
              <a:spcBef>
                <a:spcPts val="4100"/>
              </a:spcBef>
              <a:buBlip>
                <a:blip r:embed="rId2"/>
              </a:buBlip>
              <a:defRPr sz="2736"/>
            </a:pPr>
            <a:r>
              <a:t>A ring muscles contracts every 20 seconds to force the partly digested food into the small intestine.</a:t>
            </a:r>
          </a:p>
        </p:txBody>
      </p:sp>
      <p:pic>
        <p:nvPicPr>
          <p:cNvPr id="154" name="Image" descr="Image"/>
          <p:cNvPicPr>
            <a:picLocks noChangeAspect="1"/>
          </p:cNvPicPr>
          <p:nvPr/>
        </p:nvPicPr>
        <p:blipFill>
          <a:blip r:embed="rId3">
            <a:extLst/>
          </a:blip>
          <a:stretch>
            <a:fillRect/>
          </a:stretch>
        </p:blipFill>
        <p:spPr>
          <a:xfrm>
            <a:off x="7766601" y="2864891"/>
            <a:ext cx="4880962" cy="52296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Digestion"/>
          <p:cNvSpPr txBox="1"/>
          <p:nvPr>
            <p:ph type="title"/>
          </p:nvPr>
        </p:nvSpPr>
        <p:spPr>
          <a:prstGeom prst="rect">
            <a:avLst/>
          </a:prstGeom>
        </p:spPr>
        <p:txBody>
          <a:bodyPr/>
          <a:lstStyle>
            <a:lvl1pPr defTabSz="537463">
              <a:defRPr cap="none" sz="6440"/>
            </a:lvl1pPr>
          </a:lstStyle>
          <a:p>
            <a:pPr/>
            <a:r>
              <a:t>Digestion</a:t>
            </a:r>
          </a:p>
        </p:txBody>
      </p:sp>
      <p:sp>
        <p:nvSpPr>
          <p:cNvPr id="157" name="The small intestine - 23 feet long &amp; 1 inch in diameter - contains muscles to keep the chyme moving in one direction &amp; turn it three ways to add the chemicals to digest molecules &amp; absorb them into the blood stream.…"/>
          <p:cNvSpPr txBox="1"/>
          <p:nvPr>
            <p:ph type="body" sz="half" idx="1"/>
          </p:nvPr>
        </p:nvSpPr>
        <p:spPr>
          <a:xfrm>
            <a:off x="850900" y="2755900"/>
            <a:ext cx="6923683" cy="6350000"/>
          </a:xfrm>
          <a:prstGeom prst="rect">
            <a:avLst/>
          </a:prstGeom>
        </p:spPr>
        <p:txBody>
          <a:bodyPr anchor="t"/>
          <a:lstStyle/>
          <a:p>
            <a:pPr marL="297815" indent="-297815" defTabSz="391414">
              <a:spcBef>
                <a:spcPts val="3600"/>
              </a:spcBef>
              <a:buBlip>
                <a:blip r:embed="rId2"/>
              </a:buBlip>
              <a:defRPr sz="2412"/>
            </a:pPr>
            <a:r>
              <a:t>The </a:t>
            </a:r>
            <a:r>
              <a:rPr b="1"/>
              <a:t>small intestine</a:t>
            </a:r>
            <a:r>
              <a:t> - 23 feet long &amp; 1 inch in diameter - contains muscles to keep the chyme moving in one direction &amp; turn it three ways to add the chemicals to digest molecules &amp; absorb them into the blood stream.</a:t>
            </a:r>
          </a:p>
          <a:p>
            <a:pPr marL="297815" indent="-297815" defTabSz="391414">
              <a:spcBef>
                <a:spcPts val="3600"/>
              </a:spcBef>
              <a:buBlip>
                <a:blip r:embed="rId2"/>
              </a:buBlip>
              <a:defRPr sz="2412"/>
            </a:pPr>
            <a:r>
              <a:t>The </a:t>
            </a:r>
            <a:r>
              <a:rPr b="1"/>
              <a:t>pancreas</a:t>
            </a:r>
            <a:r>
              <a:t> adds juices to break down fats, carbohydrates &amp; proteins</a:t>
            </a:r>
          </a:p>
          <a:p>
            <a:pPr marL="297815" indent="-297815" defTabSz="391414">
              <a:spcBef>
                <a:spcPts val="3600"/>
              </a:spcBef>
              <a:buBlip>
                <a:blip r:embed="rId2"/>
              </a:buBlip>
              <a:defRPr sz="2412"/>
            </a:pPr>
            <a:r>
              <a:t>A pint of bile from </a:t>
            </a:r>
            <a:r>
              <a:rPr b="1"/>
              <a:t>the liver</a:t>
            </a:r>
            <a:r>
              <a:t> (stored in the gall bladder) breaks down fatty substances. </a:t>
            </a:r>
          </a:p>
          <a:p>
            <a:pPr marL="297815" indent="-297815" defTabSz="391414">
              <a:spcBef>
                <a:spcPts val="3600"/>
              </a:spcBef>
              <a:buBlip>
                <a:blip r:embed="rId2"/>
              </a:buBlip>
              <a:defRPr sz="2412"/>
            </a:pPr>
            <a:r>
              <a:t>The </a:t>
            </a:r>
            <a:r>
              <a:rPr b="1"/>
              <a:t>small intestine</a:t>
            </a:r>
            <a:r>
              <a:t> produces juices to help with final digestion of carbohydrates, fats &amp; proteins - 3 quarts of enzymes are produced each day.</a:t>
            </a:r>
          </a:p>
        </p:txBody>
      </p:sp>
      <p:pic>
        <p:nvPicPr>
          <p:cNvPr id="158" name="Image" descr="Image"/>
          <p:cNvPicPr>
            <a:picLocks noChangeAspect="1"/>
          </p:cNvPicPr>
          <p:nvPr/>
        </p:nvPicPr>
        <p:blipFill>
          <a:blip r:embed="rId3">
            <a:extLst/>
          </a:blip>
          <a:stretch>
            <a:fillRect/>
          </a:stretch>
        </p:blipFill>
        <p:spPr>
          <a:xfrm>
            <a:off x="7766601" y="2864891"/>
            <a:ext cx="4880962" cy="52296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Digestion"/>
          <p:cNvSpPr txBox="1"/>
          <p:nvPr>
            <p:ph type="title"/>
          </p:nvPr>
        </p:nvSpPr>
        <p:spPr>
          <a:prstGeom prst="rect">
            <a:avLst/>
          </a:prstGeom>
        </p:spPr>
        <p:txBody>
          <a:bodyPr/>
          <a:lstStyle>
            <a:lvl1pPr defTabSz="537463">
              <a:defRPr cap="none" sz="6440"/>
            </a:lvl1pPr>
          </a:lstStyle>
          <a:p>
            <a:pPr/>
            <a:r>
              <a:t>Digestion</a:t>
            </a:r>
          </a:p>
        </p:txBody>
      </p:sp>
      <p:sp>
        <p:nvSpPr>
          <p:cNvPr id="161" name="The small intestine contains many ridges &amp; fingers (called villi) to absorb the nutrition chemicals - 600 times more surface area…"/>
          <p:cNvSpPr txBox="1"/>
          <p:nvPr>
            <p:ph type="body" sz="half" idx="1"/>
          </p:nvPr>
        </p:nvSpPr>
        <p:spPr>
          <a:xfrm>
            <a:off x="850900" y="2755900"/>
            <a:ext cx="6923683" cy="6350000"/>
          </a:xfrm>
          <a:prstGeom prst="rect">
            <a:avLst/>
          </a:prstGeom>
        </p:spPr>
        <p:txBody>
          <a:bodyPr anchor="t"/>
          <a:lstStyle/>
          <a:p>
            <a:pPr>
              <a:buBlip>
                <a:blip r:embed="rId2"/>
              </a:buBlip>
              <a:defRPr sz="3600"/>
            </a:pPr>
            <a:r>
              <a:t>The </a:t>
            </a:r>
            <a:r>
              <a:rPr b="1"/>
              <a:t>small intestine</a:t>
            </a:r>
            <a:r>
              <a:t> contains many ridges &amp; fingers (called </a:t>
            </a:r>
            <a:r>
              <a:rPr b="1"/>
              <a:t>villi</a:t>
            </a:r>
            <a:r>
              <a:t>) to absorb the nutrition chemicals - 600 times more surface area</a:t>
            </a:r>
          </a:p>
          <a:p>
            <a:pPr>
              <a:buBlip>
                <a:blip r:embed="rId2"/>
              </a:buBlip>
              <a:defRPr sz="3600"/>
            </a:pPr>
            <a:r>
              <a:t>The </a:t>
            </a:r>
            <a:r>
              <a:rPr b="1"/>
              <a:t>large intestine</a:t>
            </a:r>
            <a:r>
              <a:t> - 5-6 feet long &amp; 2.5 inches in diameter - reabsorbs 2 gallons of fluids into the body to avoid dehydration.</a:t>
            </a:r>
          </a:p>
        </p:txBody>
      </p:sp>
      <p:pic>
        <p:nvPicPr>
          <p:cNvPr id="162" name="Image" descr="Image"/>
          <p:cNvPicPr>
            <a:picLocks noChangeAspect="1"/>
          </p:cNvPicPr>
          <p:nvPr/>
        </p:nvPicPr>
        <p:blipFill>
          <a:blip r:embed="rId3">
            <a:extLst/>
          </a:blip>
          <a:stretch>
            <a:fillRect/>
          </a:stretch>
        </p:blipFill>
        <p:spPr>
          <a:xfrm>
            <a:off x="7766601" y="2864891"/>
            <a:ext cx="4880962" cy="52296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Digestion"/>
          <p:cNvSpPr txBox="1"/>
          <p:nvPr>
            <p:ph type="title"/>
          </p:nvPr>
        </p:nvSpPr>
        <p:spPr>
          <a:prstGeom prst="rect">
            <a:avLst/>
          </a:prstGeom>
        </p:spPr>
        <p:txBody>
          <a:bodyPr/>
          <a:lstStyle>
            <a:lvl1pPr defTabSz="537463">
              <a:defRPr cap="none" sz="6440"/>
            </a:lvl1pPr>
          </a:lstStyle>
          <a:p>
            <a:pPr/>
            <a:r>
              <a:t>Digestion</a:t>
            </a:r>
          </a:p>
        </p:txBody>
      </p:sp>
      <p:sp>
        <p:nvSpPr>
          <p:cNvPr id="165" name="What are the chances all this perfectly engineered system came about by accident?…"/>
          <p:cNvSpPr txBox="1"/>
          <p:nvPr>
            <p:ph type="body" sz="half" idx="1"/>
          </p:nvPr>
        </p:nvSpPr>
        <p:spPr>
          <a:xfrm>
            <a:off x="850900" y="2755900"/>
            <a:ext cx="6923683" cy="6350000"/>
          </a:xfrm>
          <a:prstGeom prst="rect">
            <a:avLst/>
          </a:prstGeom>
        </p:spPr>
        <p:txBody>
          <a:bodyPr anchor="t"/>
          <a:lstStyle/>
          <a:p>
            <a:pPr marL="342264" indent="-342264" defTabSz="449833">
              <a:spcBef>
                <a:spcPts val="4200"/>
              </a:spcBef>
              <a:buBlip>
                <a:blip r:embed="rId2"/>
              </a:buBlip>
              <a:defRPr sz="2772"/>
            </a:pPr>
            <a:r>
              <a:t>What are the chances all this perfectly engineered system came about by accident? </a:t>
            </a:r>
          </a:p>
          <a:p>
            <a:pPr marL="342264" indent="-342264" defTabSz="449833">
              <a:spcBef>
                <a:spcPts val="4200"/>
              </a:spcBef>
              <a:buBlip>
                <a:blip r:embed="rId2"/>
              </a:buBlip>
              <a:defRPr sz="2772"/>
            </a:pPr>
            <a:r>
              <a:t>How would man survive during the long process of small random changes that ended up with the present system? </a:t>
            </a:r>
          </a:p>
          <a:p>
            <a:pPr marL="342264" indent="-342264" defTabSz="449833">
              <a:spcBef>
                <a:spcPts val="4200"/>
              </a:spcBef>
              <a:buBlip>
                <a:blip r:embed="rId2"/>
              </a:buBlip>
              <a:defRPr sz="2772"/>
            </a:pPr>
            <a:r>
              <a:t>It had to be fully functioning from the beginning. </a:t>
            </a:r>
          </a:p>
          <a:p>
            <a:pPr marL="342264" indent="-342264" defTabSz="449833">
              <a:spcBef>
                <a:spcPts val="4200"/>
              </a:spcBef>
              <a:buBlip>
                <a:blip r:embed="rId2"/>
              </a:buBlip>
              <a:defRPr sz="2772"/>
            </a:pPr>
            <a:r>
              <a:t>It is far easier to believe an intelligent Creator designed &amp; made it for our good.</a:t>
            </a:r>
          </a:p>
        </p:txBody>
      </p:sp>
      <p:pic>
        <p:nvPicPr>
          <p:cNvPr id="166" name="Image" descr="Image"/>
          <p:cNvPicPr>
            <a:picLocks noChangeAspect="1"/>
          </p:cNvPicPr>
          <p:nvPr/>
        </p:nvPicPr>
        <p:blipFill>
          <a:blip r:embed="rId3">
            <a:extLst/>
          </a:blip>
          <a:stretch>
            <a:fillRect/>
          </a:stretch>
        </p:blipFill>
        <p:spPr>
          <a:xfrm>
            <a:off x="7766601" y="2864891"/>
            <a:ext cx="4880962" cy="52296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