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ph type="sldImg"/>
          </p:nvPr>
        </p:nvSpPr>
        <p:spPr>
          <a:xfrm>
            <a:off x="1143000" y="685800"/>
            <a:ext cx="4572000" cy="3429000"/>
          </a:xfrm>
          <a:prstGeom prst="rect">
            <a:avLst/>
          </a:prstGeom>
        </p:spPr>
        <p:txBody>
          <a:bodyPr/>
          <a:lstStyle/>
          <a:p>
            <a:pPr/>
          </a:p>
        </p:txBody>
      </p:sp>
      <p:sp>
        <p:nvSpPr>
          <p:cNvPr id="133" name="Shape 1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990600" y="1282700"/>
            <a:ext cx="8178800" cy="2578100"/>
          </a:xfrm>
          <a:prstGeom prst="rect">
            <a:avLst/>
          </a:prstGeom>
        </p:spPr>
        <p:txBody>
          <a:bodyPr anchor="b"/>
          <a:lstStyle/>
          <a:p>
            <a:pPr/>
            <a:r>
              <a:t>Title Text</a:t>
            </a:r>
          </a:p>
        </p:txBody>
      </p:sp>
      <p:sp>
        <p:nvSpPr>
          <p:cNvPr id="12" name="Body Level One…"/>
          <p:cNvSpPr txBox="1"/>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86" name="white_photo-v-1.pdf" descr="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7" name="Title Text"/>
          <p:cNvSpPr txBox="1"/>
          <p:nvPr>
            <p:ph type="title"/>
          </p:nvPr>
        </p:nvSpPr>
        <p:spPr>
          <a:xfrm>
            <a:off x="495300" y="1104900"/>
            <a:ext cx="4584700" cy="2578100"/>
          </a:xfrm>
          <a:prstGeom prst="rect">
            <a:avLst/>
          </a:prstGeom>
        </p:spPr>
        <p:txBody>
          <a:bodyPr anchor="b"/>
          <a:lstStyle>
            <a:lvl1pPr>
              <a:defRPr sz="5400"/>
            </a:lvl1pPr>
          </a:lstStyle>
          <a:p>
            <a:pPr/>
            <a:r>
              <a:t>Title Text</a:t>
            </a:r>
          </a:p>
        </p:txBody>
      </p:sp>
      <p:sp>
        <p:nvSpPr>
          <p:cNvPr id="88" name="Body Level One…"/>
          <p:cNvSpPr txBox="1"/>
          <p:nvPr>
            <p:ph type="body" sz="quarter" idx="1"/>
          </p:nvPr>
        </p:nvSpPr>
        <p:spPr>
          <a:xfrm>
            <a:off x="495300" y="37465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96" name="Title Text"/>
          <p:cNvSpPr txBox="1"/>
          <p:nvPr>
            <p:ph type="title"/>
          </p:nvPr>
        </p:nvSpPr>
        <p:spPr>
          <a:xfrm>
            <a:off x="495300" y="1104900"/>
            <a:ext cx="4584700" cy="2578100"/>
          </a:xfrm>
          <a:prstGeom prst="rect">
            <a:avLst/>
          </a:prstGeom>
        </p:spPr>
        <p:txBody>
          <a:bodyPr anchor="b"/>
          <a:lstStyle>
            <a:lvl1pPr>
              <a:defRPr sz="5400"/>
            </a:lvl1pPr>
          </a:lstStyle>
          <a:p>
            <a:pPr/>
            <a:r>
              <a:t>Title Text</a:t>
            </a:r>
          </a:p>
        </p:txBody>
      </p:sp>
      <p:sp>
        <p:nvSpPr>
          <p:cNvPr id="97" name="Body Level One…"/>
          <p:cNvSpPr txBox="1"/>
          <p:nvPr>
            <p:ph type="body" sz="quarter" idx="1"/>
          </p:nvPr>
        </p:nvSpPr>
        <p:spPr>
          <a:xfrm>
            <a:off x="495300" y="37465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105" name="white_photo-bullets-1.pdf" descr="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106" name="Title Text"/>
          <p:cNvSpPr txBox="1"/>
          <p:nvPr>
            <p:ph type="title"/>
          </p:nvPr>
        </p:nvSpPr>
        <p:spPr>
          <a:prstGeom prst="rect">
            <a:avLst/>
          </a:prstGeom>
        </p:spPr>
        <p:txBody>
          <a:bodyPr/>
          <a:lstStyle/>
          <a:p>
            <a:pPr/>
            <a:r>
              <a:t>Title Text</a:t>
            </a:r>
          </a:p>
        </p:txBody>
      </p:sp>
      <p:sp>
        <p:nvSpPr>
          <p:cNvPr id="107" name="Body Level One…"/>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15" name="Title Text"/>
          <p:cNvSpPr txBox="1"/>
          <p:nvPr>
            <p:ph type="title"/>
          </p:nvPr>
        </p:nvSpPr>
        <p:spPr>
          <a:prstGeom prst="rect">
            <a:avLst/>
          </a:prstGeom>
        </p:spPr>
        <p:txBody>
          <a:bodyPr/>
          <a:lstStyle/>
          <a:p>
            <a:pPr/>
            <a:r>
              <a:t>Title Text</a:t>
            </a:r>
          </a:p>
        </p:txBody>
      </p:sp>
      <p:sp>
        <p:nvSpPr>
          <p:cNvPr id="116" name="Body Level One…"/>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24" name="Title Text"/>
          <p:cNvSpPr txBox="1"/>
          <p:nvPr>
            <p:ph type="title"/>
          </p:nvPr>
        </p:nvSpPr>
        <p:spPr>
          <a:prstGeom prst="rect">
            <a:avLst/>
          </a:prstGeom>
        </p:spPr>
        <p:txBody>
          <a:bodyPr/>
          <a:lstStyle/>
          <a:p>
            <a:pPr/>
            <a:r>
              <a:t>Title Text</a:t>
            </a:r>
          </a:p>
        </p:txBody>
      </p:sp>
      <p:sp>
        <p:nvSpPr>
          <p:cNvPr id="125" name="Body Level One…"/>
          <p:cNvSpPr txBox="1"/>
          <p:nvPr>
            <p:ph type="body" sz="quarter" idx="1"/>
          </p:nvPr>
        </p:nvSpPr>
        <p:spPr>
          <a:xfrm>
            <a:off x="6070600" y="2159000"/>
            <a:ext cx="30988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xfrm>
            <a:off x="990600" y="2159000"/>
            <a:ext cx="8178800" cy="4470400"/>
          </a:xfrm>
          <a:prstGeom prst="rect">
            <a:avLst/>
          </a:prstGeom>
        </p:spPr>
        <p:txBody>
          <a:bodyPr numCol="2" spcCol="408940" anchor="t"/>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990600" y="2324100"/>
            <a:ext cx="8178800" cy="2971800"/>
          </a:xfrm>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9" name="white_photo-h.pdf" descr="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Title Text"/>
          <p:cNvSpPr txBox="1"/>
          <p:nvPr>
            <p:ph type="title"/>
          </p:nvPr>
        </p:nvSpPr>
        <p:spPr>
          <a:xfrm>
            <a:off x="990600" y="5753100"/>
            <a:ext cx="8178800" cy="1333500"/>
          </a:xfrm>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78" name="Title Text"/>
          <p:cNvSpPr txBox="1"/>
          <p:nvPr>
            <p:ph type="title"/>
          </p:nvPr>
        </p:nvSpPr>
        <p:spPr>
          <a:xfrm>
            <a:off x="990600" y="5753100"/>
            <a:ext cx="8178800" cy="1333500"/>
          </a:xfrm>
          <a:prstGeom prst="rect">
            <a:avLst/>
          </a:prstGeom>
        </p:spPr>
        <p:txBody>
          <a:bodyPr/>
          <a:lstStyle/>
          <a:p>
            <a:pPr/>
            <a:r>
              <a:t>Title Text</a:t>
            </a: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Title Text</a:t>
            </a:r>
          </a:p>
        </p:txBody>
      </p:sp>
      <p:sp>
        <p:nvSpPr>
          <p:cNvPr id="4" name="Slide Number"/>
          <p:cNvSpPr txBox="1"/>
          <p:nvPr>
            <p:ph type="sldNum" sz="quarter" idx="2"/>
          </p:nvPr>
        </p:nvSpPr>
        <p:spPr>
          <a:xfrm>
            <a:off x="4940300" y="7251700"/>
            <a:ext cx="266700" cy="279400"/>
          </a:xfrm>
          <a:prstGeom prst="rect">
            <a:avLst/>
          </a:prstGeom>
          <a:ln w="12700">
            <a:miter lim="400000"/>
          </a:ln>
        </p:spPr>
        <p:txBody>
          <a:bodyPr wrap="none" lIns="38100" tIns="38100" rIns="38100" bIns="38100" anchor="b">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85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414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43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99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828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24257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27686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31115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34544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 Id="rId3" Type="http://schemas.openxmlformats.org/officeDocument/2006/relationships/image" Target="../media/image5.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Relationship Id="rId3" Type="http://schemas.openxmlformats.org/officeDocument/2006/relationships/image" Target="../media/image10.tif"/></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Relationship Id="rId3" Type="http://schemas.openxmlformats.org/officeDocument/2006/relationships/image" Target="../media/image12.tif"/></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Relationship Id="rId3" Type="http://schemas.openxmlformats.org/officeDocument/2006/relationships/image" Target="../media/image14.tif"/></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jpe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XII. The Kingdoms at High Tide 2 Kings 13:10—15:7"/>
          <p:cNvSpPr txBox="1"/>
          <p:nvPr>
            <p:ph type="ctrTitle"/>
          </p:nvPr>
        </p:nvSpPr>
        <p:spPr>
          <a:xfrm>
            <a:off x="990600" y="368300"/>
            <a:ext cx="8178800" cy="2578100"/>
          </a:xfrm>
          <a:prstGeom prst="rect">
            <a:avLst/>
          </a:prstGeom>
        </p:spPr>
        <p:txBody>
          <a:bodyPr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pPr>
            <a:r>
              <a:rPr>
                <a:solidFill>
                  <a:srgbClr val="0225C7"/>
                </a:solidFill>
              </a:rPr>
              <a:t>XII.	The Kingdoms at High Tide</a:t>
            </a:r>
            <a:endParaRPr>
              <a:solidFill>
                <a:srgbClr val="0225C7"/>
              </a:solidFill>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solidFill>
                  <a:srgbClr val="FF2600"/>
                </a:solidFill>
              </a:defRPr>
            </a:pPr>
            <a:r>
              <a:t>2 Kings 13:10—15:7</a:t>
            </a:r>
          </a:p>
        </p:txBody>
      </p:sp>
      <p:sp>
        <p:nvSpPr>
          <p:cNvPr id="136" name="In 802 B.C. the Assyrian King Adadnirari III          (AH dad-nih-RAH rih ) attacked Damascus and inflicted serious  casualties on Ben-hadad II.…"/>
          <p:cNvSpPr txBox="1"/>
          <p:nvPr>
            <p:ph type="subTitle" sz="quarter" idx="1"/>
          </p:nvPr>
        </p:nvSpPr>
        <p:spPr>
          <a:xfrm>
            <a:off x="190500" y="2908300"/>
            <a:ext cx="3208189" cy="4343847"/>
          </a:xfrm>
          <a:prstGeom prst="rect">
            <a:avLst/>
          </a:prstGeom>
        </p:spPr>
        <p:txBody>
          <a:bodyPr/>
          <a:lstStyle/>
          <a:p>
            <a:pPr algn="l">
              <a:spcBef>
                <a:spcPts val="2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In 802 B.C. the Assyrian King Adadnirari III          (AH dad-nih-RAH rih ) attacked Damascus and inflicted serious 	casualties on Ben-hadad II. </a:t>
            </a:r>
            <a:endParaRPr sz="2400">
              <a:solidFill>
                <a:srgbClr val="0225C7"/>
              </a:solidFill>
            </a:endParaRPr>
          </a:p>
          <a:p>
            <a:pPr algn="l">
              <a:spcBef>
                <a:spcPts val="2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At this point, Israel began to recover lost territories and emerge from submission to Damascus.</a:t>
            </a:r>
          </a:p>
        </p:txBody>
      </p:sp>
      <p:pic>
        <p:nvPicPr>
          <p:cNvPr id="137" name="Image" descr="Image"/>
          <p:cNvPicPr>
            <a:picLocks noChangeAspect="1"/>
          </p:cNvPicPr>
          <p:nvPr/>
        </p:nvPicPr>
        <p:blipFill>
          <a:blip r:embed="rId2">
            <a:extLst/>
          </a:blip>
          <a:stretch>
            <a:fillRect/>
          </a:stretch>
        </p:blipFill>
        <p:spPr>
          <a:xfrm>
            <a:off x="3479800" y="3035200"/>
            <a:ext cx="2336800" cy="3479801"/>
          </a:xfrm>
          <a:prstGeom prst="rect">
            <a:avLst/>
          </a:prstGeom>
          <a:ln w="12700">
            <a:miter lim="400000"/>
          </a:ln>
        </p:spPr>
      </p:pic>
      <p:pic>
        <p:nvPicPr>
          <p:cNvPr id="138" name="Image" descr="Image"/>
          <p:cNvPicPr>
            <a:picLocks noChangeAspect="1"/>
          </p:cNvPicPr>
          <p:nvPr/>
        </p:nvPicPr>
        <p:blipFill>
          <a:blip r:embed="rId3">
            <a:extLst/>
          </a:blip>
          <a:stretch>
            <a:fillRect/>
          </a:stretch>
        </p:blipFill>
        <p:spPr>
          <a:xfrm>
            <a:off x="5897711" y="3041650"/>
            <a:ext cx="4202411" cy="288915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b. Elisha’s power manifested even after his death 13:20-21"/>
          <p:cNvSpPr txBox="1"/>
          <p:nvPr>
            <p:ph type="title"/>
          </p:nvPr>
        </p:nvSpPr>
        <p:spPr>
          <a:xfrm>
            <a:off x="990600" y="2032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b.	Elisha’s power manifested even after his death </a:t>
            </a:r>
            <a:r>
              <a:rPr>
                <a:solidFill>
                  <a:srgbClr val="FF2600"/>
                </a:solidFill>
              </a:rPr>
              <a:t>13:20-21</a:t>
            </a:r>
          </a:p>
        </p:txBody>
      </p:sp>
      <p:sp>
        <p:nvSpPr>
          <p:cNvPr id="181" name="20  And Elisha died, and they buried him. Now the bands of the Moabites would invade the land in the spring of the year.…"/>
          <p:cNvSpPr/>
          <p:nvPr/>
        </p:nvSpPr>
        <p:spPr>
          <a:xfrm>
            <a:off x="254000" y="1346200"/>
            <a:ext cx="9639300" cy="218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20  And Elisha died, and they buried him. Now the bands of the Moabites would invade the land in the spring of the year.</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21  And as they were burying a man, behold, they saw a marauding band; and they cast the man into the grave of Elisha. And when the man touched the bones of Elisha he revived and stood up on his feet.</a:t>
            </a:r>
          </a:p>
        </p:txBody>
      </p:sp>
      <p:pic>
        <p:nvPicPr>
          <p:cNvPr id="182" name="Image" descr="Image"/>
          <p:cNvPicPr>
            <a:picLocks noChangeAspect="1"/>
          </p:cNvPicPr>
          <p:nvPr/>
        </p:nvPicPr>
        <p:blipFill>
          <a:blip r:embed="rId2">
            <a:extLst/>
          </a:blip>
          <a:stretch>
            <a:fillRect/>
          </a:stretch>
        </p:blipFill>
        <p:spPr>
          <a:xfrm>
            <a:off x="5418650" y="3937446"/>
            <a:ext cx="4756217" cy="3396060"/>
          </a:xfrm>
          <a:prstGeom prst="rect">
            <a:avLst/>
          </a:prstGeom>
          <a:ln w="12700">
            <a:miter lim="400000"/>
          </a:ln>
        </p:spPr>
      </p:pic>
      <p:pic>
        <p:nvPicPr>
          <p:cNvPr id="183" name="Image" descr="Image"/>
          <p:cNvPicPr>
            <a:picLocks noChangeAspect="1"/>
          </p:cNvPicPr>
          <p:nvPr/>
        </p:nvPicPr>
        <p:blipFill>
          <a:blip r:embed="rId3">
            <a:extLst/>
          </a:blip>
          <a:stretch>
            <a:fillRect/>
          </a:stretch>
        </p:blipFill>
        <p:spPr>
          <a:xfrm>
            <a:off x="241240" y="3969345"/>
            <a:ext cx="4914424" cy="33322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Lessons"/>
          <p:cNvSpPr txBox="1"/>
          <p:nvPr>
            <p:ph type="title"/>
          </p:nvPr>
        </p:nvSpPr>
        <p:spPr>
          <a:xfrm>
            <a:off x="990600" y="203200"/>
            <a:ext cx="8178800" cy="889000"/>
          </a:xfrm>
          <a:prstGeom prst="rect">
            <a:avLst/>
          </a:prstGeom>
        </p:spPr>
        <p:txBody>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100">
                <a:solidFill>
                  <a:srgbClr val="0225C7"/>
                </a:solidFill>
              </a:defRPr>
            </a:lvl1pPr>
          </a:lstStyle>
          <a:p>
            <a:pPr>
              <a:defRPr>
                <a:solidFill>
                  <a:srgbClr val="000000"/>
                </a:solidFill>
              </a:defRPr>
            </a:pPr>
            <a:r>
              <a:rPr>
                <a:solidFill>
                  <a:srgbClr val="0225C7"/>
                </a:solidFill>
              </a:rPr>
              <a:t>Lessons</a:t>
            </a:r>
          </a:p>
        </p:txBody>
      </p:sp>
      <p:sp>
        <p:nvSpPr>
          <p:cNvPr id="186" name="1. God confirms His approval of the prophet…"/>
          <p:cNvSpPr/>
          <p:nvPr/>
        </p:nvSpPr>
        <p:spPr>
          <a:xfrm>
            <a:off x="317500" y="1219200"/>
            <a:ext cx="9639300" cy="363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1.	God confirms His approval of the prophet</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2.	The faithful are encourage that God still works after his death</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3.	God’s life giving power to resurrect is seen again</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4.	No excuse for relic worship - it did not happen again, his bone were not on display</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5.	The Lord Jesus has greater power in His death</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c. How Elisha’s final prophecy was fulfilled 13:22-25"/>
          <p:cNvSpPr txBox="1"/>
          <p:nvPr>
            <p:ph type="title"/>
          </p:nvPr>
        </p:nvSpPr>
        <p:spPr>
          <a:xfrm>
            <a:off x="990600" y="2032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c.	</a:t>
            </a:r>
            <a:r>
              <a:rPr sz="2400">
                <a:solidFill>
                  <a:srgbClr val="0225C7"/>
                </a:solidFill>
              </a:rPr>
              <a:t>How Elisha’s final prophecy was fulfilled</a:t>
            </a:r>
            <a:r>
              <a:rPr sz="2400">
                <a:solidFill>
                  <a:srgbClr val="FF2600"/>
                </a:solidFill>
              </a:rPr>
              <a:t> 13:22-25</a:t>
            </a:r>
          </a:p>
        </p:txBody>
      </p:sp>
      <p:sp>
        <p:nvSpPr>
          <p:cNvPr id="189" name="22  Now Hazael king of Aram had oppressed Israel all the days of Jehoahaz.…"/>
          <p:cNvSpPr/>
          <p:nvPr/>
        </p:nvSpPr>
        <p:spPr>
          <a:xfrm>
            <a:off x="254000" y="1346200"/>
            <a:ext cx="9639300" cy="1816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22  Now Hazael king of Aram had oppressed Israel all the days of Jehoahaz.</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23  But the LORD was gracious to them and had compassion on them and turned to them because of His covenant with Abraham, Isaac, and Jacob, and would not destroy them or cast them from His presence until now.</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c. How Elisha’s final prophecy was fulfilled 13:22-25"/>
          <p:cNvSpPr txBox="1"/>
          <p:nvPr>
            <p:ph type="title"/>
          </p:nvPr>
        </p:nvSpPr>
        <p:spPr>
          <a:xfrm>
            <a:off x="990600" y="2032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c.	</a:t>
            </a:r>
            <a:r>
              <a:rPr sz="2400">
                <a:solidFill>
                  <a:srgbClr val="0225C7"/>
                </a:solidFill>
              </a:rPr>
              <a:t>How Elisha’s final prophecy was fulfilled</a:t>
            </a:r>
            <a:r>
              <a:rPr sz="2400">
                <a:solidFill>
                  <a:srgbClr val="FF2600"/>
                </a:solidFill>
              </a:rPr>
              <a:t> 13:22-25</a:t>
            </a:r>
          </a:p>
        </p:txBody>
      </p:sp>
      <p:sp>
        <p:nvSpPr>
          <p:cNvPr id="192" name="24  When Hazael king of Aram died, Ben-hadad his son became king in his place.…"/>
          <p:cNvSpPr/>
          <p:nvPr/>
        </p:nvSpPr>
        <p:spPr>
          <a:xfrm>
            <a:off x="254000" y="1346200"/>
            <a:ext cx="9639300" cy="2552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24  When Hazael king of Aram died, Ben-hadad his son became king in his place.</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25  Then Jehoash the son of Jehoahaz took again from the hand of Ben-hadad the son of Hazael the cities which he had taken in war from the hand of Jehoahaz his father. Three times Joash defeated him and recovered the cities of Israel.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Lessons"/>
          <p:cNvSpPr txBox="1"/>
          <p:nvPr>
            <p:ph type="title"/>
          </p:nvPr>
        </p:nvSpPr>
        <p:spPr>
          <a:xfrm>
            <a:off x="990600" y="203200"/>
            <a:ext cx="8178800" cy="889000"/>
          </a:xfrm>
          <a:prstGeom prst="rect">
            <a:avLst/>
          </a:prstGeom>
        </p:spPr>
        <p:txBody>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100">
                <a:solidFill>
                  <a:srgbClr val="0225C7"/>
                </a:solidFill>
              </a:defRPr>
            </a:lvl1pPr>
          </a:lstStyle>
          <a:p>
            <a:pPr>
              <a:defRPr>
                <a:solidFill>
                  <a:srgbClr val="000000"/>
                </a:solidFill>
              </a:defRPr>
            </a:pPr>
            <a:r>
              <a:rPr>
                <a:solidFill>
                  <a:srgbClr val="0225C7"/>
                </a:solidFill>
              </a:rPr>
              <a:t>Lessons</a:t>
            </a:r>
          </a:p>
        </p:txBody>
      </p:sp>
      <p:sp>
        <p:nvSpPr>
          <p:cNvPr id="195" name="1. God is patient with the descendants of the righteous…"/>
          <p:cNvSpPr/>
          <p:nvPr/>
        </p:nvSpPr>
        <p:spPr>
          <a:xfrm>
            <a:off x="317500" y="1219200"/>
            <a:ext cx="9639300" cy="1854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1.	God is patient with the descendants of the righteous</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2.	God delivers them for His promise and Name’s sake</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3.	God is unwilling to quickly destroy His people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3. The reign of Amaziah in Judah 14:1-22"/>
          <p:cNvSpPr txBox="1"/>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600"/>
            </a:pPr>
            <a:r>
              <a:rPr>
                <a:solidFill>
                  <a:srgbClr val="0225C7"/>
                </a:solidFill>
              </a:rPr>
              <a:t>3.	The reign of Amaziah in Judah</a:t>
            </a:r>
            <a:r>
              <a:rPr>
                <a:solidFill>
                  <a:srgbClr val="FF2600"/>
                </a:solidFill>
              </a:rPr>
              <a:t> 14:1-22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11" name="Group"/>
          <p:cNvGrpSpPr/>
          <p:nvPr/>
        </p:nvGrpSpPr>
        <p:grpSpPr>
          <a:xfrm>
            <a:off x="3274" y="457200"/>
            <a:ext cx="10375901" cy="6057900"/>
            <a:chOff x="0" y="0"/>
            <a:chExt cx="10375900" cy="6057900"/>
          </a:xfrm>
        </p:grpSpPr>
        <p:sp>
          <p:nvSpPr>
            <p:cNvPr id="199" name="Jeroboam II 41 yrs."/>
            <p:cNvSpPr/>
            <p:nvPr/>
          </p:nvSpPr>
          <p:spPr>
            <a:xfrm>
              <a:off x="187225" y="609600"/>
              <a:ext cx="8521701" cy="1231900"/>
            </a:xfrm>
            <a:prstGeom prst="rect">
              <a:avLst/>
            </a:prstGeom>
            <a:solidFill>
              <a:srgbClr val="C0C0C0"/>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a:p>
              <a:pPr>
                <a:defRPr sz="3000">
                  <a:effectLst>
                    <a:outerShdw sx="100000" sy="100000" kx="0" ky="0" algn="b" rotWithShape="0" blurRad="38100" dist="12700" dir="5400000">
                      <a:srgbClr val="000000">
                        <a:alpha val="50000"/>
                      </a:srgbClr>
                    </a:outerShdw>
                  </a:effectLst>
                </a:defRPr>
              </a:pPr>
              <a:r>
                <a:t>Jeroboam II 41 yrs.</a:t>
              </a:r>
            </a:p>
          </p:txBody>
        </p:sp>
        <p:sp>
          <p:nvSpPr>
            <p:cNvPr id="200" name="Jehoash 16 yrs."/>
            <p:cNvSpPr/>
            <p:nvPr/>
          </p:nvSpPr>
          <p:spPr>
            <a:xfrm>
              <a:off x="199925" y="609600"/>
              <a:ext cx="2578101" cy="660400"/>
            </a:xfrm>
            <a:prstGeom prst="rect">
              <a:avLst/>
            </a:prstGeom>
            <a:blipFill rotWithShape="1">
              <a:blip r:embed="rId2"/>
              <a:srcRect l="0" t="0" r="0" b="0"/>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2400">
                  <a:solidFill>
                    <a:srgbClr val="FFFFFF"/>
                  </a:solidFill>
                  <a:effectLst>
                    <a:outerShdw sx="100000" sy="100000" kx="0" ky="0" algn="b" rotWithShape="0" blurRad="38100" dist="12700" dir="5400000">
                      <a:srgbClr val="000000">
                        <a:alpha val="50000"/>
                      </a:srgbClr>
                    </a:outerShdw>
                  </a:effectLst>
                </a:defRPr>
              </a:lvl1pPr>
            </a:lstStyle>
            <a:p>
              <a:pPr/>
              <a:r>
                <a:t>Jehoash 16 yrs.</a:t>
              </a:r>
            </a:p>
          </p:txBody>
        </p:sp>
        <p:sp>
          <p:nvSpPr>
            <p:cNvPr id="201" name="Zech.…"/>
            <p:cNvSpPr/>
            <p:nvPr/>
          </p:nvSpPr>
          <p:spPr>
            <a:xfrm>
              <a:off x="8683525" y="609600"/>
              <a:ext cx="1295401" cy="1231900"/>
            </a:xfrm>
            <a:prstGeom prst="rect">
              <a:avLst/>
            </a:prstGeom>
            <a:blipFill rotWithShape="1">
              <a:blip r:embed="rId2"/>
              <a:srcRect l="0" t="0" r="0" b="0"/>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2600">
                  <a:solidFill>
                    <a:srgbClr val="FFFFFF"/>
                  </a:solidFill>
                  <a:effectLst>
                    <a:outerShdw sx="100000" sy="100000" kx="0" ky="0" algn="b" rotWithShape="0" blurRad="38100" dist="12700" dir="5400000">
                      <a:srgbClr val="000000">
                        <a:alpha val="50000"/>
                      </a:srgbClr>
                    </a:outerShdw>
                  </a:effectLst>
                </a:defRPr>
              </a:pPr>
              <a:r>
                <a:t>Zech.</a:t>
              </a:r>
            </a:p>
            <a:p>
              <a:pPr>
                <a:defRPr sz="2600">
                  <a:solidFill>
                    <a:srgbClr val="FFFFFF"/>
                  </a:solidFill>
                  <a:effectLst>
                    <a:outerShdw sx="100000" sy="100000" kx="0" ky="0" algn="b" rotWithShape="0" blurRad="38100" dist="12700" dir="5400000">
                      <a:srgbClr val="000000">
                        <a:alpha val="50000"/>
                      </a:srgbClr>
                    </a:outerShdw>
                  </a:effectLst>
                </a:defRPr>
              </a:pPr>
              <a:r>
                <a:t>Shallum</a:t>
              </a:r>
            </a:p>
          </p:txBody>
        </p:sp>
        <p:sp>
          <p:nvSpPr>
            <p:cNvPr id="202" name="Uzziah (Azariah) 52 yrs."/>
            <p:cNvSpPr/>
            <p:nvPr/>
          </p:nvSpPr>
          <p:spPr>
            <a:xfrm>
              <a:off x="212625" y="2806700"/>
              <a:ext cx="9766301" cy="1231900"/>
            </a:xfrm>
            <a:prstGeom prst="rect">
              <a:avLst/>
            </a:prstGeom>
            <a:solidFill>
              <a:srgbClr val="005493"/>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1800">
                  <a:solidFill>
                    <a:srgbClr val="FFFFFF"/>
                  </a:solidFill>
                  <a:effectLst>
                    <a:outerShdw sx="100000" sy="100000" kx="0" ky="0" algn="b" rotWithShape="0" blurRad="38100" dist="12700" dir="5400000">
                      <a:srgbClr val="000000">
                        <a:alpha val="50000"/>
                      </a:srgbClr>
                    </a:outerShdw>
                  </a:effectLst>
                </a:defRPr>
              </a:pPr>
              <a:endParaRPr sz="3000"/>
            </a:p>
            <a:p>
              <a:pPr>
                <a:defRPr sz="1800">
                  <a:solidFill>
                    <a:srgbClr val="FFFFFF"/>
                  </a:solidFill>
                  <a:effectLst>
                    <a:outerShdw sx="100000" sy="100000" kx="0" ky="0" algn="b" rotWithShape="0" blurRad="38100" dist="12700" dir="5400000">
                      <a:srgbClr val="000000">
                        <a:alpha val="50000"/>
                      </a:srgbClr>
                    </a:outerShdw>
                  </a:effectLst>
                </a:defRPr>
              </a:pPr>
              <a:r>
                <a:rPr sz="3000"/>
                <a:t>Uzziah (Azariah) 52 yrs.</a:t>
              </a:r>
            </a:p>
          </p:txBody>
        </p:sp>
        <p:sp>
          <p:nvSpPr>
            <p:cNvPr id="203" name="Divided Monarchy: Heyday Phase…"/>
            <p:cNvSpPr/>
            <p:nvPr/>
          </p:nvSpPr>
          <p:spPr>
            <a:xfrm>
              <a:off x="2457747" y="4610100"/>
              <a:ext cx="5612806" cy="1447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r>
                <a:t>Divided Monarchy: Heyday Phase</a:t>
              </a:r>
            </a:p>
            <a:p>
              <a:pPr/>
              <a:r>
                <a:t>(Sisters Growing)</a:t>
              </a:r>
            </a:p>
            <a:p>
              <a:pPr/>
              <a:r>
                <a:t>790-750 BC</a:t>
              </a:r>
            </a:p>
          </p:txBody>
        </p:sp>
        <p:sp>
          <p:nvSpPr>
            <p:cNvPr id="204" name="790"/>
            <p:cNvSpPr/>
            <p:nvPr/>
          </p:nvSpPr>
          <p:spPr>
            <a:xfrm>
              <a:off x="0" y="22479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790</a:t>
              </a:r>
            </a:p>
          </p:txBody>
        </p:sp>
        <p:sp>
          <p:nvSpPr>
            <p:cNvPr id="205" name="767"/>
            <p:cNvSpPr/>
            <p:nvPr/>
          </p:nvSpPr>
          <p:spPr>
            <a:xfrm>
              <a:off x="4737100" y="22479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767</a:t>
              </a:r>
            </a:p>
          </p:txBody>
        </p:sp>
        <p:sp>
          <p:nvSpPr>
            <p:cNvPr id="206" name="753"/>
            <p:cNvSpPr/>
            <p:nvPr/>
          </p:nvSpPr>
          <p:spPr>
            <a:xfrm>
              <a:off x="8191500" y="2032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753</a:t>
              </a:r>
            </a:p>
          </p:txBody>
        </p:sp>
        <p:sp>
          <p:nvSpPr>
            <p:cNvPr id="207" name="750"/>
            <p:cNvSpPr/>
            <p:nvPr/>
          </p:nvSpPr>
          <p:spPr>
            <a:xfrm>
              <a:off x="9321800" y="22479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750</a:t>
              </a:r>
            </a:p>
          </p:txBody>
        </p:sp>
        <p:sp>
          <p:nvSpPr>
            <p:cNvPr id="208" name="Israel"/>
            <p:cNvSpPr/>
            <p:nvPr/>
          </p:nvSpPr>
          <p:spPr>
            <a:xfrm>
              <a:off x="1174750" y="0"/>
              <a:ext cx="1257300"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2600"/>
                  </a:solidFill>
                </a:defRPr>
              </a:lvl1pPr>
            </a:lstStyle>
            <a:p>
              <a:pPr/>
              <a:r>
                <a:t>Israel</a:t>
              </a:r>
            </a:p>
          </p:txBody>
        </p:sp>
        <p:sp>
          <p:nvSpPr>
            <p:cNvPr id="209" name="Amaziah 29 yrs."/>
            <p:cNvSpPr/>
            <p:nvPr/>
          </p:nvSpPr>
          <p:spPr>
            <a:xfrm>
              <a:off x="212625" y="2819400"/>
              <a:ext cx="4978401" cy="584200"/>
            </a:xfrm>
            <a:prstGeom prst="rect">
              <a:avLst/>
            </a:prstGeom>
            <a:solidFill>
              <a:srgbClr val="011993"/>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2400">
                  <a:solidFill>
                    <a:srgbClr val="FFFFFF"/>
                  </a:solidFill>
                  <a:effectLst>
                    <a:outerShdw sx="100000" sy="100000" kx="0" ky="0" algn="b" rotWithShape="0" blurRad="38100" dist="12700" dir="5400000">
                      <a:srgbClr val="000000">
                        <a:alpha val="50000"/>
                      </a:srgbClr>
                    </a:outerShdw>
                  </a:effectLst>
                </a:defRPr>
              </a:lvl1pPr>
            </a:lstStyle>
            <a:p>
              <a:pPr/>
              <a:r>
                <a:t>Amaziah 29 yrs.</a:t>
              </a:r>
            </a:p>
          </p:txBody>
        </p:sp>
        <p:sp>
          <p:nvSpPr>
            <p:cNvPr id="210" name="Judah"/>
            <p:cNvSpPr/>
            <p:nvPr/>
          </p:nvSpPr>
          <p:spPr>
            <a:xfrm>
              <a:off x="1174750" y="2197100"/>
              <a:ext cx="1257300"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2600"/>
                  </a:solidFill>
                </a:defRPr>
              </a:lvl1pPr>
            </a:lstStyle>
            <a:p>
              <a:pPr/>
              <a:r>
                <a:t>Judah</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a. Amaziah’s hopeful beginning 14:1-6"/>
          <p:cNvSpPr txBox="1"/>
          <p:nvPr>
            <p:ph type="title"/>
          </p:nvPr>
        </p:nvSpPr>
        <p:spPr>
          <a:xfrm>
            <a:off x="990600" y="2032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900"/>
            </a:pPr>
            <a:r>
              <a:rPr>
                <a:solidFill>
                  <a:srgbClr val="0225C7"/>
                </a:solidFill>
              </a:rPr>
              <a:t>a.	Amaziah’s hopeful beginning </a:t>
            </a:r>
            <a:r>
              <a:rPr>
                <a:solidFill>
                  <a:srgbClr val="FF2600"/>
                </a:solidFill>
              </a:rPr>
              <a:t>14:1-6</a:t>
            </a:r>
          </a:p>
        </p:txBody>
      </p:sp>
      <p:sp>
        <p:nvSpPr>
          <p:cNvPr id="214" name="1    In the second year of Joash son of Joahaz king of Israel, Amaziah the son of Joash king of Judah became king.…"/>
          <p:cNvSpPr/>
          <p:nvPr/>
        </p:nvSpPr>
        <p:spPr>
          <a:xfrm>
            <a:off x="254000" y="1346200"/>
            <a:ext cx="9639300" cy="4191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    In the second year of Joash son of Joahaz king of Israel, Amaziah the son of Joash king of Judah became king.</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    He was twenty-five years old when he became king, and he reigned twenty-nine years in Jerusalem. And his mother’s name was Jehoaddin of Jerusalem.</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3    And he did right in the sight of the LORD, yet not like David his father; he did according to all that Joash his father had done.</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4    Only the high places were not taken away; the people still sacrificed and burned incense on the high places.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a. Amaziah’s hopeful beginning 14:1-6"/>
          <p:cNvSpPr txBox="1"/>
          <p:nvPr>
            <p:ph type="title"/>
          </p:nvPr>
        </p:nvSpPr>
        <p:spPr>
          <a:xfrm>
            <a:off x="990600" y="203200"/>
            <a:ext cx="73914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900"/>
            </a:pPr>
            <a:r>
              <a:rPr>
                <a:solidFill>
                  <a:srgbClr val="0225C7"/>
                </a:solidFill>
              </a:rPr>
              <a:t>a.	Amaziah’s hopeful beginning </a:t>
            </a:r>
            <a:r>
              <a:rPr>
                <a:solidFill>
                  <a:srgbClr val="FF2600"/>
                </a:solidFill>
              </a:rPr>
              <a:t>14:1-6</a:t>
            </a:r>
          </a:p>
        </p:txBody>
      </p:sp>
      <p:sp>
        <p:nvSpPr>
          <p:cNvPr id="217" name="5    Now it came about, as soon as the kingdom was firmly in his hand, that he killed his servants who had slain the king his father.…"/>
          <p:cNvSpPr/>
          <p:nvPr/>
        </p:nvSpPr>
        <p:spPr>
          <a:xfrm>
            <a:off x="254000" y="1346200"/>
            <a:ext cx="9563100" cy="2921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5    Now it came about, as soon as the kingdom was firmly in his hand, that he killed his servants who had slain the king his father.</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6    But the sons of the slayers he did not put to death, according to what is written in the book of the law of Moses, as the LORD commanded, saying, "The fathers shall not be put to death for the sons, nor the sons be put to death for the fathers; but each shall be put to death for his own sin.” </a:t>
            </a:r>
            <a:r>
              <a:rPr sz="2400">
                <a:solidFill>
                  <a:schemeClr val="accent5">
                    <a:hueOff val="-82419"/>
                    <a:satOff val="-9513"/>
                    <a:lumOff val="-16343"/>
                  </a:schemeClr>
                </a:solidFill>
                <a:uFill>
                  <a:solidFill>
                    <a:srgbClr val="000000"/>
                  </a:solidFill>
                </a:uFill>
                <a:latin typeface="Times"/>
                <a:ea typeface="Times"/>
                <a:cs typeface="Times"/>
                <a:sym typeface="Times"/>
              </a:rPr>
              <a:t>Deut. 24:16</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Amaziah plans an expedition against Edom 2 C 25:5"/>
          <p:cNvSpPr txBox="1"/>
          <p:nvPr>
            <p:ph type="title"/>
          </p:nvPr>
        </p:nvSpPr>
        <p:spPr>
          <a:xfrm>
            <a:off x="990600" y="203200"/>
            <a:ext cx="82169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900"/>
            </a:pPr>
            <a:r>
              <a:rPr>
                <a:solidFill>
                  <a:srgbClr val="0225C7"/>
                </a:solidFill>
              </a:rPr>
              <a:t>    Amaziah plans an expedition against Edom </a:t>
            </a:r>
            <a:r>
              <a:rPr>
                <a:solidFill>
                  <a:srgbClr val="FF2600"/>
                </a:solidFill>
              </a:rPr>
              <a:t>2 C 25:5</a:t>
            </a:r>
          </a:p>
        </p:txBody>
      </p:sp>
      <p:sp>
        <p:nvSpPr>
          <p:cNvPr id="220" name="5    Moreover, Amaziah assembled Judah and appointed them according to their fathers’ households under commanders of thousands and commanders of hundreds throughout Judah and Benjamin; and he took a census of those from twenty years old and upward, and found them to be 300,000 choice men, able to go to war and handle spear and shield."/>
          <p:cNvSpPr/>
          <p:nvPr/>
        </p:nvSpPr>
        <p:spPr>
          <a:xfrm>
            <a:off x="254000" y="1346200"/>
            <a:ext cx="9563100" cy="1917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5    Moreover, Amaziah assembled Judah and appointed them according to </a:t>
            </a:r>
            <a:r>
              <a:rPr i="1" sz="2400">
                <a:uFill>
                  <a:solidFill>
                    <a:srgbClr val="000000"/>
                  </a:solidFill>
                </a:uFill>
                <a:latin typeface="Times"/>
                <a:ea typeface="Times"/>
                <a:cs typeface="Times"/>
                <a:sym typeface="Times"/>
              </a:rPr>
              <a:t>their</a:t>
            </a:r>
            <a:r>
              <a:rPr sz="2400">
                <a:uFill>
                  <a:solidFill>
                    <a:srgbClr val="000000"/>
                  </a:solidFill>
                </a:uFill>
                <a:latin typeface="Times"/>
                <a:ea typeface="Times"/>
                <a:cs typeface="Times"/>
                <a:sym typeface="Times"/>
              </a:rPr>
              <a:t> fathers’ households under commanders of thousands and commanders of hundreds throughout Judah and Benjamin; and he took a census of those from twenty years old and upward, and found them to be 300,000 choice men, </a:t>
            </a:r>
            <a:r>
              <a:rPr i="1" sz="2400">
                <a:uFill>
                  <a:solidFill>
                    <a:srgbClr val="000000"/>
                  </a:solidFill>
                </a:uFill>
                <a:latin typeface="Times"/>
                <a:ea typeface="Times"/>
                <a:cs typeface="Times"/>
                <a:sym typeface="Times"/>
              </a:rPr>
              <a:t>able</a:t>
            </a:r>
            <a:r>
              <a:rPr sz="2400">
                <a:uFill>
                  <a:solidFill>
                    <a:srgbClr val="000000"/>
                  </a:solidFill>
                </a:uFill>
                <a:latin typeface="Times"/>
                <a:ea typeface="Times"/>
                <a:cs typeface="Times"/>
                <a:sym typeface="Times"/>
              </a:rPr>
              <a:t> to go to war </a:t>
            </a:r>
            <a:r>
              <a:rPr i="1" sz="2400">
                <a:uFill>
                  <a:solidFill>
                    <a:srgbClr val="000000"/>
                  </a:solidFill>
                </a:uFill>
                <a:latin typeface="Times"/>
                <a:ea typeface="Times"/>
                <a:cs typeface="Times"/>
                <a:sym typeface="Times"/>
              </a:rPr>
              <a:t>and</a:t>
            </a:r>
            <a:r>
              <a:rPr sz="2400">
                <a:uFill>
                  <a:solidFill>
                    <a:srgbClr val="000000"/>
                  </a:solidFill>
                </a:uFill>
                <a:latin typeface="Times"/>
                <a:ea typeface="Times"/>
                <a:cs typeface="Times"/>
                <a:sym typeface="Times"/>
              </a:rPr>
              <a:t> handle spear and shield.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2" name="Group"/>
          <p:cNvGrpSpPr/>
          <p:nvPr/>
        </p:nvGrpSpPr>
        <p:grpSpPr>
          <a:xfrm>
            <a:off x="3274" y="457200"/>
            <a:ext cx="10375901" cy="6057900"/>
            <a:chOff x="0" y="0"/>
            <a:chExt cx="10375900" cy="6057900"/>
          </a:xfrm>
        </p:grpSpPr>
        <p:sp>
          <p:nvSpPr>
            <p:cNvPr id="140" name="Jeroboam II 41 yrs."/>
            <p:cNvSpPr/>
            <p:nvPr/>
          </p:nvSpPr>
          <p:spPr>
            <a:xfrm>
              <a:off x="187225" y="609600"/>
              <a:ext cx="8521701" cy="1231900"/>
            </a:xfrm>
            <a:prstGeom prst="rect">
              <a:avLst/>
            </a:prstGeom>
            <a:solidFill>
              <a:srgbClr val="C0C0C0"/>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a:p>
              <a:pPr>
                <a:defRPr sz="3000">
                  <a:effectLst>
                    <a:outerShdw sx="100000" sy="100000" kx="0" ky="0" algn="b" rotWithShape="0" blurRad="38100" dist="12700" dir="5400000">
                      <a:srgbClr val="000000">
                        <a:alpha val="50000"/>
                      </a:srgbClr>
                    </a:outerShdw>
                  </a:effectLst>
                </a:defRPr>
              </a:pPr>
              <a:r>
                <a:t>Jeroboam II 41 yrs.</a:t>
              </a:r>
            </a:p>
          </p:txBody>
        </p:sp>
        <p:sp>
          <p:nvSpPr>
            <p:cNvPr id="141" name="Jehoash 16 yrs."/>
            <p:cNvSpPr/>
            <p:nvPr/>
          </p:nvSpPr>
          <p:spPr>
            <a:xfrm>
              <a:off x="199925" y="609600"/>
              <a:ext cx="2578101" cy="660400"/>
            </a:xfrm>
            <a:prstGeom prst="rect">
              <a:avLst/>
            </a:prstGeom>
            <a:blipFill rotWithShape="1">
              <a:blip r:embed="rId2"/>
              <a:srcRect l="0" t="0" r="0" b="0"/>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2400">
                  <a:solidFill>
                    <a:srgbClr val="FFFFFF"/>
                  </a:solidFill>
                  <a:effectLst>
                    <a:outerShdw sx="100000" sy="100000" kx="0" ky="0" algn="b" rotWithShape="0" blurRad="38100" dist="12700" dir="5400000">
                      <a:srgbClr val="000000">
                        <a:alpha val="50000"/>
                      </a:srgbClr>
                    </a:outerShdw>
                  </a:effectLst>
                </a:defRPr>
              </a:lvl1pPr>
            </a:lstStyle>
            <a:p>
              <a:pPr/>
              <a:r>
                <a:t>Jehoash 16 yrs.</a:t>
              </a:r>
            </a:p>
          </p:txBody>
        </p:sp>
        <p:sp>
          <p:nvSpPr>
            <p:cNvPr id="142" name="Zech.…"/>
            <p:cNvSpPr/>
            <p:nvPr/>
          </p:nvSpPr>
          <p:spPr>
            <a:xfrm>
              <a:off x="8683525" y="609600"/>
              <a:ext cx="1295401" cy="1231900"/>
            </a:xfrm>
            <a:prstGeom prst="rect">
              <a:avLst/>
            </a:prstGeom>
            <a:blipFill rotWithShape="1">
              <a:blip r:embed="rId2"/>
              <a:srcRect l="0" t="0" r="0" b="0"/>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2600">
                  <a:solidFill>
                    <a:srgbClr val="FFFFFF"/>
                  </a:solidFill>
                  <a:effectLst>
                    <a:outerShdw sx="100000" sy="100000" kx="0" ky="0" algn="b" rotWithShape="0" blurRad="38100" dist="12700" dir="5400000">
                      <a:srgbClr val="000000">
                        <a:alpha val="50000"/>
                      </a:srgbClr>
                    </a:outerShdw>
                  </a:effectLst>
                </a:defRPr>
              </a:pPr>
              <a:r>
                <a:t>Zech.</a:t>
              </a:r>
            </a:p>
            <a:p>
              <a:pPr>
                <a:defRPr sz="2600">
                  <a:solidFill>
                    <a:srgbClr val="FFFFFF"/>
                  </a:solidFill>
                  <a:effectLst>
                    <a:outerShdw sx="100000" sy="100000" kx="0" ky="0" algn="b" rotWithShape="0" blurRad="38100" dist="12700" dir="5400000">
                      <a:srgbClr val="000000">
                        <a:alpha val="50000"/>
                      </a:srgbClr>
                    </a:outerShdw>
                  </a:effectLst>
                </a:defRPr>
              </a:pPr>
              <a:r>
                <a:t>Shallum</a:t>
              </a:r>
            </a:p>
          </p:txBody>
        </p:sp>
        <p:sp>
          <p:nvSpPr>
            <p:cNvPr id="143" name="Uzziah (Azariah) 52 yrs."/>
            <p:cNvSpPr/>
            <p:nvPr/>
          </p:nvSpPr>
          <p:spPr>
            <a:xfrm>
              <a:off x="212625" y="2806700"/>
              <a:ext cx="9766301" cy="1231900"/>
            </a:xfrm>
            <a:prstGeom prst="rect">
              <a:avLst/>
            </a:prstGeom>
            <a:solidFill>
              <a:srgbClr val="005493"/>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1800">
                  <a:solidFill>
                    <a:srgbClr val="FFFFFF"/>
                  </a:solidFill>
                  <a:effectLst>
                    <a:outerShdw sx="100000" sy="100000" kx="0" ky="0" algn="b" rotWithShape="0" blurRad="38100" dist="12700" dir="5400000">
                      <a:srgbClr val="000000">
                        <a:alpha val="50000"/>
                      </a:srgbClr>
                    </a:outerShdw>
                  </a:effectLst>
                </a:defRPr>
              </a:pPr>
              <a:endParaRPr sz="3000"/>
            </a:p>
            <a:p>
              <a:pPr>
                <a:defRPr sz="1800">
                  <a:solidFill>
                    <a:srgbClr val="FFFFFF"/>
                  </a:solidFill>
                  <a:effectLst>
                    <a:outerShdw sx="100000" sy="100000" kx="0" ky="0" algn="b" rotWithShape="0" blurRad="38100" dist="12700" dir="5400000">
                      <a:srgbClr val="000000">
                        <a:alpha val="50000"/>
                      </a:srgbClr>
                    </a:outerShdw>
                  </a:effectLst>
                </a:defRPr>
              </a:pPr>
              <a:r>
                <a:rPr sz="3000"/>
                <a:t>Uzziah (Azariah) 52 yrs.</a:t>
              </a:r>
            </a:p>
          </p:txBody>
        </p:sp>
        <p:sp>
          <p:nvSpPr>
            <p:cNvPr id="144" name="Divided Monarchy: Heyday Phase…"/>
            <p:cNvSpPr/>
            <p:nvPr/>
          </p:nvSpPr>
          <p:spPr>
            <a:xfrm>
              <a:off x="2457747" y="4610100"/>
              <a:ext cx="5612806" cy="1447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r>
                <a:t>Divided Monarchy: Heyday Phase</a:t>
              </a:r>
            </a:p>
            <a:p>
              <a:pPr/>
              <a:r>
                <a:t>(Sisters Growing)</a:t>
              </a:r>
            </a:p>
            <a:p>
              <a:pPr/>
              <a:r>
                <a:t>790-750 BC</a:t>
              </a:r>
            </a:p>
          </p:txBody>
        </p:sp>
        <p:sp>
          <p:nvSpPr>
            <p:cNvPr id="145" name="790"/>
            <p:cNvSpPr/>
            <p:nvPr/>
          </p:nvSpPr>
          <p:spPr>
            <a:xfrm>
              <a:off x="0" y="22479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790</a:t>
              </a:r>
            </a:p>
          </p:txBody>
        </p:sp>
        <p:sp>
          <p:nvSpPr>
            <p:cNvPr id="146" name="767"/>
            <p:cNvSpPr/>
            <p:nvPr/>
          </p:nvSpPr>
          <p:spPr>
            <a:xfrm>
              <a:off x="4737100" y="22479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767</a:t>
              </a:r>
            </a:p>
          </p:txBody>
        </p:sp>
        <p:sp>
          <p:nvSpPr>
            <p:cNvPr id="147" name="753"/>
            <p:cNvSpPr/>
            <p:nvPr/>
          </p:nvSpPr>
          <p:spPr>
            <a:xfrm>
              <a:off x="8191500" y="2032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753</a:t>
              </a:r>
            </a:p>
          </p:txBody>
        </p:sp>
        <p:sp>
          <p:nvSpPr>
            <p:cNvPr id="148" name="750"/>
            <p:cNvSpPr/>
            <p:nvPr/>
          </p:nvSpPr>
          <p:spPr>
            <a:xfrm>
              <a:off x="9321800" y="22479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750</a:t>
              </a:r>
            </a:p>
          </p:txBody>
        </p:sp>
        <p:sp>
          <p:nvSpPr>
            <p:cNvPr id="149" name="Israel"/>
            <p:cNvSpPr/>
            <p:nvPr/>
          </p:nvSpPr>
          <p:spPr>
            <a:xfrm>
              <a:off x="1174750" y="0"/>
              <a:ext cx="1257300"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2600"/>
                  </a:solidFill>
                </a:defRPr>
              </a:lvl1pPr>
            </a:lstStyle>
            <a:p>
              <a:pPr/>
              <a:r>
                <a:t>Israel</a:t>
              </a:r>
            </a:p>
          </p:txBody>
        </p:sp>
        <p:sp>
          <p:nvSpPr>
            <p:cNvPr id="150" name="Amaziah 29 yrs."/>
            <p:cNvSpPr/>
            <p:nvPr/>
          </p:nvSpPr>
          <p:spPr>
            <a:xfrm>
              <a:off x="212625" y="2819400"/>
              <a:ext cx="4978401" cy="584200"/>
            </a:xfrm>
            <a:prstGeom prst="rect">
              <a:avLst/>
            </a:prstGeom>
            <a:solidFill>
              <a:srgbClr val="011993"/>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2400">
                  <a:solidFill>
                    <a:srgbClr val="FFFFFF"/>
                  </a:solidFill>
                  <a:effectLst>
                    <a:outerShdw sx="100000" sy="100000" kx="0" ky="0" algn="b" rotWithShape="0" blurRad="38100" dist="12700" dir="5400000">
                      <a:srgbClr val="000000">
                        <a:alpha val="50000"/>
                      </a:srgbClr>
                    </a:outerShdw>
                  </a:effectLst>
                </a:defRPr>
              </a:lvl1pPr>
            </a:lstStyle>
            <a:p>
              <a:pPr/>
              <a:r>
                <a:t>Amaziah 29 yrs.</a:t>
              </a:r>
            </a:p>
          </p:txBody>
        </p:sp>
        <p:sp>
          <p:nvSpPr>
            <p:cNvPr id="151" name="Judah"/>
            <p:cNvSpPr/>
            <p:nvPr/>
          </p:nvSpPr>
          <p:spPr>
            <a:xfrm>
              <a:off x="1174750" y="2197100"/>
              <a:ext cx="1257300"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2600"/>
                  </a:solidFill>
                </a:defRPr>
              </a:lvl1pPr>
            </a:lstStyle>
            <a:p>
              <a:pPr/>
              <a:r>
                <a:t>Judah</a:t>
              </a:r>
            </a:p>
          </p:txBody>
        </p:sp>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Amaziah hires 100,000 mercenaries out of Israel, but subsequently dismisses them 2 C 25:6-10"/>
          <p:cNvSpPr txBox="1"/>
          <p:nvPr>
            <p:ph type="title"/>
          </p:nvPr>
        </p:nvSpPr>
        <p:spPr>
          <a:xfrm>
            <a:off x="-101600" y="101600"/>
            <a:ext cx="10134600" cy="11176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900"/>
            </a:pPr>
            <a:r>
              <a:rPr>
                <a:solidFill>
                  <a:srgbClr val="0225C7"/>
                </a:solidFill>
              </a:rPr>
              <a:t>    Amaziah hires 100,000 mercenaries out of Israel, but subsequently dismisses them </a:t>
            </a:r>
            <a:r>
              <a:rPr>
                <a:solidFill>
                  <a:srgbClr val="FF2600"/>
                </a:solidFill>
              </a:rPr>
              <a:t>2 C 25:6-10</a:t>
            </a:r>
          </a:p>
        </p:txBody>
      </p:sp>
      <p:sp>
        <p:nvSpPr>
          <p:cNvPr id="223" name="6    He hired also 100,000 valiant warriors out of Israel for one hundred talents of silver.…"/>
          <p:cNvSpPr/>
          <p:nvPr/>
        </p:nvSpPr>
        <p:spPr>
          <a:xfrm>
            <a:off x="298450" y="1219200"/>
            <a:ext cx="9563100" cy="5930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6    He hired also 100,000 valiant warriors out of Israel for one hundred talents of silver.</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7    But a man of God came to him saying, "O king, do not let the army of Israel go with you, for the LORD is not with Israel </a:t>
            </a:r>
            <a:r>
              <a:rPr i="1" sz="2400">
                <a:uFill>
                  <a:solidFill>
                    <a:srgbClr val="000000"/>
                  </a:solidFill>
                </a:uFill>
                <a:latin typeface="Times"/>
                <a:ea typeface="Times"/>
                <a:cs typeface="Times"/>
                <a:sym typeface="Times"/>
              </a:rPr>
              <a:t>nor with</a:t>
            </a:r>
            <a:r>
              <a:rPr sz="2400">
                <a:uFill>
                  <a:solidFill>
                    <a:srgbClr val="000000"/>
                  </a:solidFill>
                </a:uFill>
                <a:latin typeface="Times"/>
                <a:ea typeface="Times"/>
                <a:cs typeface="Times"/>
                <a:sym typeface="Times"/>
              </a:rPr>
              <a:t> any of the sons of Ephraim.</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8    "But if you do go, do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be strong for the battle; </a:t>
            </a:r>
            <a:r>
              <a:rPr i="1" sz="2400">
                <a:uFill>
                  <a:solidFill>
                    <a:srgbClr val="000000"/>
                  </a:solidFill>
                </a:uFill>
                <a:latin typeface="Times"/>
                <a:ea typeface="Times"/>
                <a:cs typeface="Times"/>
                <a:sym typeface="Times"/>
              </a:rPr>
              <a:t>yet</a:t>
            </a:r>
            <a:r>
              <a:rPr sz="2400">
                <a:uFill>
                  <a:solidFill>
                    <a:srgbClr val="000000"/>
                  </a:solidFill>
                </a:uFill>
                <a:latin typeface="Times"/>
                <a:ea typeface="Times"/>
                <a:cs typeface="Times"/>
                <a:sym typeface="Times"/>
              </a:rPr>
              <a:t> God will bring you down before the enemy, for God has power to help and to bring down."</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9    And Amaziah said to the man of God, "But what </a:t>
            </a:r>
            <a:r>
              <a:rPr i="1" sz="2400">
                <a:uFill>
                  <a:solidFill>
                    <a:srgbClr val="000000"/>
                  </a:solidFill>
                </a:uFill>
                <a:latin typeface="Times"/>
                <a:ea typeface="Times"/>
                <a:cs typeface="Times"/>
                <a:sym typeface="Times"/>
              </a:rPr>
              <a:t>shall we</a:t>
            </a:r>
            <a:r>
              <a:rPr sz="2400">
                <a:uFill>
                  <a:solidFill>
                    <a:srgbClr val="000000"/>
                  </a:solidFill>
                </a:uFill>
                <a:latin typeface="Times"/>
                <a:ea typeface="Times"/>
                <a:cs typeface="Times"/>
                <a:sym typeface="Times"/>
              </a:rPr>
              <a:t> do for the hundred talents which I have given to the troops of Israel?" And the man of God answered, "The LORD has much more to give you than this."</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10  Then Amaziah dismissed them, the troops which came to him from Ephraim, to go home; so their anger burned against Judah and they returned home in fierce anger.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b.  Amaziah’s success in Edom 2 K 14:7; 2 C 25:11, 12"/>
          <p:cNvSpPr txBox="1"/>
          <p:nvPr>
            <p:ph type="title"/>
          </p:nvPr>
        </p:nvSpPr>
        <p:spPr>
          <a:xfrm>
            <a:off x="12700" y="25400"/>
            <a:ext cx="10134600" cy="11176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900"/>
            </a:pPr>
            <a:r>
              <a:rPr>
                <a:solidFill>
                  <a:srgbClr val="0225C7"/>
                </a:solidFill>
              </a:rPr>
              <a:t> b.  Amaziah’s success in Edom</a:t>
            </a:r>
            <a:r>
              <a:rPr>
                <a:solidFill>
                  <a:srgbClr val="FF2600"/>
                </a:solidFill>
              </a:rPr>
              <a:t> 2 K 14:7; 2 C 25:11, 12</a:t>
            </a:r>
          </a:p>
        </p:txBody>
      </p:sp>
      <p:sp>
        <p:nvSpPr>
          <p:cNvPr id="226" name="7    He killed of Edom in the Valley of Salt 10,000 and took Sela by war, and named it Joktheel to this day.…"/>
          <p:cNvSpPr/>
          <p:nvPr/>
        </p:nvSpPr>
        <p:spPr>
          <a:xfrm>
            <a:off x="101600" y="1143000"/>
            <a:ext cx="4470400" cy="586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7    He killed </a:t>
            </a:r>
            <a:r>
              <a:rPr i="1" sz="2400">
                <a:uFill>
                  <a:solidFill>
                    <a:srgbClr val="000000"/>
                  </a:solidFill>
                </a:uFill>
                <a:latin typeface="Times"/>
                <a:ea typeface="Times"/>
                <a:cs typeface="Times"/>
                <a:sym typeface="Times"/>
              </a:rPr>
              <a:t>of</a:t>
            </a:r>
            <a:r>
              <a:rPr sz="2400">
                <a:uFill>
                  <a:solidFill>
                    <a:srgbClr val="000000"/>
                  </a:solidFill>
                </a:uFill>
                <a:latin typeface="Times"/>
                <a:ea typeface="Times"/>
                <a:cs typeface="Times"/>
                <a:sym typeface="Times"/>
              </a:rPr>
              <a:t> Edom in the Valley of Salt 10,000 and took Sela by war, and named it Joktheel to this day.</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b="1" sz="2400">
                <a:solidFill>
                  <a:srgbClr val="FF2600"/>
                </a:solidFill>
                <a:uFill>
                  <a:solidFill>
                    <a:srgbClr val="000000"/>
                  </a:solidFill>
                </a:uFill>
                <a:latin typeface="Times"/>
                <a:ea typeface="Times"/>
                <a:cs typeface="Times"/>
                <a:sym typeface="Times"/>
              </a:rPr>
              <a:t>2 C 25:11, 12</a:t>
            </a:r>
            <a:r>
              <a:rPr sz="2400">
                <a:uFill>
                  <a:solidFill>
                    <a:srgbClr val="000000"/>
                  </a:solidFill>
                </a:uFill>
                <a:latin typeface="Times"/>
                <a:ea typeface="Times"/>
                <a:cs typeface="Times"/>
                <a:sym typeface="Times"/>
              </a:rPr>
              <a:t> Now Amaziah strengthened himself, and led his people forth, and went to the Valley of Salt, and struck down 10,000 of the sons of Seir.  The sons of Judah also captured 10,000 alive and brought them to the top of the cliff, and threw them down from the top of the cliff so that they were all dashed to pieces.</a:t>
            </a:r>
          </a:p>
        </p:txBody>
      </p:sp>
      <p:pic>
        <p:nvPicPr>
          <p:cNvPr id="227" name="droppedImage.pdf" descr="droppedImage.pdf"/>
          <p:cNvPicPr>
            <a:picLocks noChangeAspect="1"/>
          </p:cNvPicPr>
          <p:nvPr/>
        </p:nvPicPr>
        <p:blipFill>
          <a:blip r:embed="rId2">
            <a:extLst/>
          </a:blip>
          <a:stretch>
            <a:fillRect/>
          </a:stretch>
        </p:blipFill>
        <p:spPr>
          <a:xfrm>
            <a:off x="4593166" y="965200"/>
            <a:ext cx="5545668" cy="6654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c. Amaziah’s disastrous defeat 14:8-14"/>
          <p:cNvSpPr txBox="1"/>
          <p:nvPr>
            <p:ph type="title"/>
          </p:nvPr>
        </p:nvSpPr>
        <p:spPr>
          <a:xfrm>
            <a:off x="990600" y="203200"/>
            <a:ext cx="72136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c.	</a:t>
            </a:r>
            <a:r>
              <a:rPr sz="2900">
                <a:solidFill>
                  <a:srgbClr val="0225C7"/>
                </a:solidFill>
              </a:rPr>
              <a:t>Amaziah’s</a:t>
            </a:r>
            <a:r>
              <a:rPr>
                <a:solidFill>
                  <a:srgbClr val="0225C7"/>
                </a:solidFill>
              </a:rPr>
              <a:t> disastrous defeat </a:t>
            </a:r>
            <a:r>
              <a:rPr>
                <a:solidFill>
                  <a:srgbClr val="FF2600"/>
                </a:solidFill>
              </a:rPr>
              <a:t>14:8-14</a:t>
            </a:r>
          </a:p>
        </p:txBody>
      </p:sp>
      <p:sp>
        <p:nvSpPr>
          <p:cNvPr id="230" name="8    Then Amaziah sent messengers to Jehoash, the son of Jehoahaz son of Jehu, king of Israel, saying, &quot;Come, let us face each other.&quot;…"/>
          <p:cNvSpPr/>
          <p:nvPr/>
        </p:nvSpPr>
        <p:spPr>
          <a:xfrm>
            <a:off x="165100" y="1231900"/>
            <a:ext cx="9626600" cy="3924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8    Then Amaziah sent messengers to Jehoash, the son of Jehoahaz son of Jehu, king of Israel, saying, "Come, let us face each other."</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9    And Jehoash king of Israel sent to Amaziah king of Judah, saying, "The thorn bush which was in Lebanon sent to the cedar which was in Lebanon, saying, ‘Give your daughter to my son in marriage.’ But there passed by a wild beast that was in Lebanon, and trampled the thorn bush.</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10  "You have indeed defeated Edom, and your heart has become proud. Enjoy your glory and stay at home; for why should you provoke trouble so that you, even you, should fall, and Judah with you?"</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c. Amaziah’s disastrous defeat 14:8-14"/>
          <p:cNvSpPr txBox="1"/>
          <p:nvPr>
            <p:ph type="title"/>
          </p:nvPr>
        </p:nvSpPr>
        <p:spPr>
          <a:xfrm>
            <a:off x="990600" y="203200"/>
            <a:ext cx="76581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c.	</a:t>
            </a:r>
            <a:r>
              <a:rPr sz="2900">
                <a:solidFill>
                  <a:srgbClr val="0225C7"/>
                </a:solidFill>
              </a:rPr>
              <a:t>Amaziah’s</a:t>
            </a:r>
            <a:r>
              <a:rPr>
                <a:solidFill>
                  <a:srgbClr val="0225C7"/>
                </a:solidFill>
              </a:rPr>
              <a:t> disastrous defeat </a:t>
            </a:r>
            <a:r>
              <a:rPr>
                <a:solidFill>
                  <a:srgbClr val="FF2600"/>
                </a:solidFill>
              </a:rPr>
              <a:t>14:8-14</a:t>
            </a:r>
          </a:p>
        </p:txBody>
      </p:sp>
      <p:sp>
        <p:nvSpPr>
          <p:cNvPr id="233" name="11  But Amaziah would not listen. So Jehoash king of Israel went up; and he and Amaziah king of Judah faced each other at Beth-shemesh, which belongs to Judah.…"/>
          <p:cNvSpPr/>
          <p:nvPr/>
        </p:nvSpPr>
        <p:spPr>
          <a:xfrm>
            <a:off x="38100" y="1079500"/>
            <a:ext cx="5740400" cy="459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4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11  But Amaziah would not listen. So Jehoash king of Israel went up; and he and Amaziah king of Judah faced each other at Beth-shemesh, which belongs to Judah.</a:t>
            </a:r>
            <a:endParaRPr sz="2400">
              <a:uFill>
                <a:solidFill>
                  <a:srgbClr val="000000"/>
                </a:solidFill>
              </a:uFill>
              <a:latin typeface="Times"/>
              <a:ea typeface="Times"/>
              <a:cs typeface="Times"/>
              <a:sym typeface="Times"/>
            </a:endParaRPr>
          </a:p>
          <a:p>
            <a:pPr marL="457200" indent="-457200" algn="l">
              <a:spcBef>
                <a:spcPts val="4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12  And Judah was defeated by Israel, and they fled each to his tent.</a:t>
            </a:r>
            <a:endParaRPr sz="2400">
              <a:uFill>
                <a:solidFill>
                  <a:srgbClr val="000000"/>
                </a:solidFill>
              </a:uFill>
              <a:latin typeface="Times"/>
              <a:ea typeface="Times"/>
              <a:cs typeface="Times"/>
              <a:sym typeface="Times"/>
            </a:endParaRPr>
          </a:p>
          <a:p>
            <a:pPr marL="457200" indent="-457200" algn="l">
              <a:spcBef>
                <a:spcPts val="4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13  Then Jehoash king of Israel captured Amaziah king of Judah, the son of Jehoash the son of Ahaziah, at Beth-shemesh, and came to Jerusalem and tore down the wall of Jerusalem from the Gate of Ephraim to the Corner Gate, 400 cubits.</a:t>
            </a:r>
          </a:p>
        </p:txBody>
      </p:sp>
      <p:pic>
        <p:nvPicPr>
          <p:cNvPr id="234" name="droppedImage.pdf" descr="droppedImage.pdf"/>
          <p:cNvPicPr>
            <a:picLocks noChangeAspect="1"/>
          </p:cNvPicPr>
          <p:nvPr/>
        </p:nvPicPr>
        <p:blipFill>
          <a:blip r:embed="rId2">
            <a:extLst/>
          </a:blip>
          <a:stretch>
            <a:fillRect/>
          </a:stretch>
        </p:blipFill>
        <p:spPr>
          <a:xfrm>
            <a:off x="5812265" y="1196247"/>
            <a:ext cx="4309636" cy="4356101"/>
          </a:xfrm>
          <a:prstGeom prst="rect">
            <a:avLst/>
          </a:prstGeom>
          <a:ln w="12700">
            <a:miter lim="400000"/>
          </a:ln>
        </p:spPr>
      </p:pic>
      <p:sp>
        <p:nvSpPr>
          <p:cNvPr id="235" name="14  And he took all the gold and silver and all the utensils which were found in the house of the LORD, and in the treasuries of the king’s house, the hostages also, and returned to Samaria."/>
          <p:cNvSpPr/>
          <p:nvPr/>
        </p:nvSpPr>
        <p:spPr>
          <a:xfrm>
            <a:off x="0" y="5753100"/>
            <a:ext cx="9956800" cy="118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marL="457200" indent="-457200" algn="l">
              <a:spcBef>
                <a:spcPts val="400"/>
              </a:spcBef>
              <a:tabLst>
                <a:tab pos="711200" algn="l"/>
                <a:tab pos="1066800" algn="l"/>
                <a:tab pos="1422400" algn="l"/>
                <a:tab pos="1778000" algn="l"/>
                <a:tab pos="2133600" algn="l"/>
                <a:tab pos="2489200" algn="l"/>
                <a:tab pos="2844800" algn="l"/>
                <a:tab pos="3200400" algn="l"/>
                <a:tab pos="3556000" algn="l"/>
                <a:tab pos="3911600" algn="l"/>
                <a:tab pos="4267200" algn="l"/>
              </a:tabLst>
              <a:defRPr sz="2400">
                <a:uFill>
                  <a:solidFill>
                    <a:srgbClr val="000000"/>
                  </a:solidFill>
                </a:uFill>
                <a:latin typeface="Times"/>
                <a:ea typeface="Times"/>
                <a:cs typeface="Times"/>
                <a:sym typeface="Times"/>
              </a:defRPr>
            </a:lvl1pPr>
          </a:lstStyle>
          <a:p>
            <a:pPr>
              <a:defRPr sz="3200">
                <a:uFillTx/>
                <a:latin typeface="+mn-lt"/>
                <a:ea typeface="+mn-ea"/>
                <a:cs typeface="+mn-cs"/>
                <a:sym typeface="Gill Sans"/>
              </a:defRPr>
            </a:pPr>
            <a:r>
              <a:rPr sz="2400">
                <a:uFill>
                  <a:solidFill>
                    <a:srgbClr val="000000"/>
                  </a:solidFill>
                </a:uFill>
                <a:latin typeface="Times"/>
                <a:ea typeface="Times"/>
                <a:cs typeface="Times"/>
                <a:sym typeface="Times"/>
              </a:rPr>
              <a:t>14  And he took all the gold and silver and all the utensils which were found in the house of the LORD, and in the treasuries of the king’s house, the hostages also, and returned to Samaria.</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Lessons"/>
          <p:cNvSpPr txBox="1"/>
          <p:nvPr>
            <p:ph type="title"/>
          </p:nvPr>
        </p:nvSpPr>
        <p:spPr>
          <a:xfrm>
            <a:off x="990600" y="203200"/>
            <a:ext cx="8178800" cy="889000"/>
          </a:xfrm>
          <a:prstGeom prst="rect">
            <a:avLst/>
          </a:prstGeom>
        </p:spPr>
        <p:txBody>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100">
                <a:solidFill>
                  <a:srgbClr val="0225C7"/>
                </a:solidFill>
              </a:defRPr>
            </a:lvl1pPr>
          </a:lstStyle>
          <a:p>
            <a:pPr>
              <a:defRPr>
                <a:solidFill>
                  <a:srgbClr val="000000"/>
                </a:solidFill>
              </a:defRPr>
            </a:pPr>
            <a:r>
              <a:rPr>
                <a:solidFill>
                  <a:srgbClr val="0225C7"/>
                </a:solidFill>
              </a:rPr>
              <a:t>Lessons</a:t>
            </a:r>
          </a:p>
        </p:txBody>
      </p:sp>
      <p:sp>
        <p:nvSpPr>
          <p:cNvPr id="238" name="1. God punishes a wicked man by his own wickedness &amp; by other wicked men…"/>
          <p:cNvSpPr/>
          <p:nvPr/>
        </p:nvSpPr>
        <p:spPr>
          <a:xfrm>
            <a:off x="317500" y="1219200"/>
            <a:ext cx="9639300" cy="1498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1.	God punishes a wicked man by his own wickedness &amp; by other wicked men</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2.	His war was not sanctioned by God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d. The Death of Jehoash 14:15-16"/>
          <p:cNvSpPr txBox="1"/>
          <p:nvPr>
            <p:ph type="title"/>
          </p:nvPr>
        </p:nvSpPr>
        <p:spPr>
          <a:xfrm>
            <a:off x="990600" y="2032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d.	</a:t>
            </a:r>
            <a:r>
              <a:rPr sz="2900">
                <a:solidFill>
                  <a:srgbClr val="0225C7"/>
                </a:solidFill>
              </a:rPr>
              <a:t>The Death of Jehoash</a:t>
            </a:r>
            <a:r>
              <a:rPr>
                <a:solidFill>
                  <a:srgbClr val="0225C7"/>
                </a:solidFill>
              </a:rPr>
              <a:t> </a:t>
            </a:r>
            <a:r>
              <a:rPr>
                <a:solidFill>
                  <a:srgbClr val="FF2600"/>
                </a:solidFill>
              </a:rPr>
              <a:t>14:15-16</a:t>
            </a:r>
          </a:p>
        </p:txBody>
      </p:sp>
      <p:sp>
        <p:nvSpPr>
          <p:cNvPr id="241" name="15  Now the rest of the acts of Jehoash which he did, and his might and how he fought with Amaziah king of Judah, are they not written in the Book of the Chronicles of the Kings of Israel?…"/>
          <p:cNvSpPr/>
          <p:nvPr/>
        </p:nvSpPr>
        <p:spPr>
          <a:xfrm>
            <a:off x="254000" y="1079500"/>
            <a:ext cx="9639300" cy="218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15  Now the rest of the acts of Jehoash which he did, and his might and how he fought with Amaziah king of Judah, are they not written in the Book of the Chronicles of the Kings of Israel?</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16  So Jehoash slept with his fathers and was buried in Samaria with the kings of Israel; and Jeroboam his son became king in his place.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e. The Last 15 Years of Amaziah’s Reign 14:17, 18"/>
          <p:cNvSpPr txBox="1"/>
          <p:nvPr>
            <p:ph type="title"/>
          </p:nvPr>
        </p:nvSpPr>
        <p:spPr>
          <a:xfrm>
            <a:off x="990600" y="2032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e.	</a:t>
            </a:r>
            <a:r>
              <a:rPr sz="2900">
                <a:solidFill>
                  <a:srgbClr val="0225C7"/>
                </a:solidFill>
              </a:rPr>
              <a:t>The Last 15 Years of Amaziah’s Reign</a:t>
            </a:r>
            <a:r>
              <a:rPr>
                <a:solidFill>
                  <a:srgbClr val="0225C7"/>
                </a:solidFill>
              </a:rPr>
              <a:t> </a:t>
            </a:r>
            <a:r>
              <a:rPr>
                <a:solidFill>
                  <a:srgbClr val="FF2600"/>
                </a:solidFill>
              </a:rPr>
              <a:t>14:17, 18</a:t>
            </a:r>
          </a:p>
        </p:txBody>
      </p:sp>
      <p:sp>
        <p:nvSpPr>
          <p:cNvPr id="244" name="17  And Amaziah the son of Joash king of Judah lived fifteen years after the death of Jehoash son of Jehoahaz king of Israel.…"/>
          <p:cNvSpPr/>
          <p:nvPr/>
        </p:nvSpPr>
        <p:spPr>
          <a:xfrm>
            <a:off x="254000" y="1422400"/>
            <a:ext cx="9639300" cy="1816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17  And Amaziah the son of Joash king of Judah lived fifteen years after the death of Jehoash son of Jehoahaz king of Israel.</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18  Now the rest of the acts of Amaziah, are they not written in the Book of the Chronicles of the Kings of Judah?</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f. Amaziah’s treacherous death 14:19, 20"/>
          <p:cNvSpPr txBox="1"/>
          <p:nvPr>
            <p:ph type="title"/>
          </p:nvPr>
        </p:nvSpPr>
        <p:spPr>
          <a:xfrm>
            <a:off x="965200" y="127000"/>
            <a:ext cx="79629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f.	</a:t>
            </a:r>
            <a:r>
              <a:rPr sz="2900">
                <a:solidFill>
                  <a:srgbClr val="0225C7"/>
                </a:solidFill>
              </a:rPr>
              <a:t>Amaziah’s</a:t>
            </a:r>
            <a:r>
              <a:rPr>
                <a:solidFill>
                  <a:srgbClr val="0225C7"/>
                </a:solidFill>
              </a:rPr>
              <a:t> treacherous death </a:t>
            </a:r>
            <a:r>
              <a:rPr>
                <a:solidFill>
                  <a:srgbClr val="FF2600"/>
                </a:solidFill>
              </a:rPr>
              <a:t>14:19, 20</a:t>
            </a:r>
          </a:p>
        </p:txBody>
      </p:sp>
      <p:sp>
        <p:nvSpPr>
          <p:cNvPr id="247" name="2 C 25:27 And from the time that Amaziah turned away from following the LORD they conspired against him in Jerusalem, and he fled to Lachish; but they sent after him to Lachish and killed him there."/>
          <p:cNvSpPr/>
          <p:nvPr/>
        </p:nvSpPr>
        <p:spPr>
          <a:xfrm>
            <a:off x="215900" y="1117600"/>
            <a:ext cx="9474200" cy="118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b="1" sz="2400">
                <a:solidFill>
                  <a:srgbClr val="FF2600"/>
                </a:solidFill>
                <a:uFill>
                  <a:solidFill>
                    <a:srgbClr val="000000"/>
                  </a:solidFill>
                </a:uFill>
                <a:latin typeface="Times"/>
                <a:ea typeface="Times"/>
                <a:cs typeface="Times"/>
                <a:sym typeface="Times"/>
              </a:rPr>
              <a:t>2 C 25:27</a:t>
            </a:r>
            <a:r>
              <a:rPr sz="2400">
                <a:uFill>
                  <a:solidFill>
                    <a:srgbClr val="000000"/>
                  </a:solidFill>
                </a:uFill>
                <a:latin typeface="Times"/>
                <a:ea typeface="Times"/>
                <a:cs typeface="Times"/>
                <a:sym typeface="Times"/>
              </a:rPr>
              <a:t> And from the time that Amaziah turned away from following the LORD they conspired against him in Jerusalem, and he fled to Lachish; but they sent after him to Lachish and killed him there.</a:t>
            </a:r>
          </a:p>
        </p:txBody>
      </p:sp>
      <p:sp>
        <p:nvSpPr>
          <p:cNvPr id="248" name="19  And they conspired against him in Jerusalem, and he fled to Lachish; but they sent after him to Lachish and killed him there.…"/>
          <p:cNvSpPr/>
          <p:nvPr/>
        </p:nvSpPr>
        <p:spPr>
          <a:xfrm>
            <a:off x="215900" y="2565400"/>
            <a:ext cx="4973836" cy="2921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19  And they conspired against him in Jerusalem, and he fled to Lachish; but they sent after him to Lachish and killed him there.</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20  Then they brought him on horses and he was buried at Jerusalem with his fathers in the city of David.</a:t>
            </a:r>
          </a:p>
        </p:txBody>
      </p:sp>
      <p:pic>
        <p:nvPicPr>
          <p:cNvPr id="249" name="Image" descr="Image"/>
          <p:cNvPicPr>
            <a:picLocks noChangeAspect="1"/>
          </p:cNvPicPr>
          <p:nvPr/>
        </p:nvPicPr>
        <p:blipFill>
          <a:blip r:embed="rId2">
            <a:extLst/>
          </a:blip>
          <a:stretch>
            <a:fillRect/>
          </a:stretch>
        </p:blipFill>
        <p:spPr>
          <a:xfrm>
            <a:off x="5540195" y="2387600"/>
            <a:ext cx="4524555" cy="509221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g. Azariah (Uzziah) ascends the throne 14:21, 22"/>
          <p:cNvSpPr txBox="1"/>
          <p:nvPr>
            <p:ph type="title"/>
          </p:nvPr>
        </p:nvSpPr>
        <p:spPr>
          <a:xfrm>
            <a:off x="190500" y="203200"/>
            <a:ext cx="54356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g.	</a:t>
            </a:r>
            <a:r>
              <a:rPr sz="2900">
                <a:solidFill>
                  <a:srgbClr val="0225C7"/>
                </a:solidFill>
              </a:rPr>
              <a:t>Azariah (Uzziah) ascends the throne</a:t>
            </a:r>
            <a:r>
              <a:rPr>
                <a:solidFill>
                  <a:srgbClr val="0225C7"/>
                </a:solidFill>
              </a:rPr>
              <a:t> </a:t>
            </a:r>
            <a:r>
              <a:rPr>
                <a:solidFill>
                  <a:srgbClr val="FF2600"/>
                </a:solidFill>
              </a:rPr>
              <a:t>14:21, 22</a:t>
            </a:r>
          </a:p>
        </p:txBody>
      </p:sp>
      <p:sp>
        <p:nvSpPr>
          <p:cNvPr id="252" name="21  And all the people of Judah took Azariah, who was sixteen years old, and made him king in the place of his father Amaziah.…"/>
          <p:cNvSpPr/>
          <p:nvPr/>
        </p:nvSpPr>
        <p:spPr>
          <a:xfrm>
            <a:off x="190500" y="1320800"/>
            <a:ext cx="5384800" cy="2552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21  And all the people of Judah took Azariah, who </a:t>
            </a:r>
            <a:r>
              <a:rPr i="1" sz="2400">
                <a:uFill>
                  <a:solidFill>
                    <a:srgbClr val="000000"/>
                  </a:solidFill>
                </a:uFill>
                <a:latin typeface="Times"/>
                <a:ea typeface="Times"/>
                <a:cs typeface="Times"/>
                <a:sym typeface="Times"/>
              </a:rPr>
              <a:t>was</a:t>
            </a:r>
            <a:r>
              <a:rPr sz="2400">
                <a:uFill>
                  <a:solidFill>
                    <a:srgbClr val="000000"/>
                  </a:solidFill>
                </a:uFill>
                <a:latin typeface="Times"/>
                <a:ea typeface="Times"/>
                <a:cs typeface="Times"/>
                <a:sym typeface="Times"/>
              </a:rPr>
              <a:t> sixteen years old, and made him king in the place of his father Amaziah.</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22  He built Elath and restored it to Judah, after the king slept with his fathers.</a:t>
            </a:r>
          </a:p>
        </p:txBody>
      </p:sp>
      <p:pic>
        <p:nvPicPr>
          <p:cNvPr id="253" name="droppedImage.pdf" descr="droppedImage.pdf"/>
          <p:cNvPicPr>
            <a:picLocks noChangeAspect="1"/>
          </p:cNvPicPr>
          <p:nvPr/>
        </p:nvPicPr>
        <p:blipFill>
          <a:blip r:embed="rId2">
            <a:extLst/>
          </a:blip>
          <a:stretch>
            <a:fillRect/>
          </a:stretch>
        </p:blipFill>
        <p:spPr>
          <a:xfrm>
            <a:off x="5675330" y="-12700"/>
            <a:ext cx="4459556" cy="7632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B. The Heyday Period of Israel and Judah 14:23—15:7"/>
          <p:cNvSpPr txBox="1"/>
          <p:nvPr>
            <p:ph type="title"/>
          </p:nvPr>
        </p:nvSpPr>
        <p:spPr>
          <a:xfrm>
            <a:off x="850900" y="-177800"/>
            <a:ext cx="8178800" cy="1881883"/>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pPr>
            <a:r>
              <a:rPr>
                <a:solidFill>
                  <a:srgbClr val="0225C7"/>
                </a:solidFill>
              </a:rPr>
              <a:t>B.	The Heyday Period of Israel and Judah</a:t>
            </a:r>
            <a:r>
              <a:rPr>
                <a:solidFill>
                  <a:srgbClr val="FF2600"/>
                </a:solidFill>
              </a:rPr>
              <a:t> 14:23—15:7</a:t>
            </a:r>
          </a:p>
        </p:txBody>
      </p:sp>
      <p:sp>
        <p:nvSpPr>
          <p:cNvPr id="256" name="About 800 B.C. the Assyrians withdrew to their own territory where they remained politically dormant until 745 B.C.…"/>
          <p:cNvSpPr/>
          <p:nvPr/>
        </p:nvSpPr>
        <p:spPr>
          <a:xfrm>
            <a:off x="463550" y="1619250"/>
            <a:ext cx="9232900" cy="3835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3300"/>
              </a:spcBef>
              <a:buSzPct val="125000"/>
              <a:buFont typeface="Zapf Dingbats"/>
              <a:buChar char="✴"/>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  About 800 B.C. the Assyrians withdrew to their own territory where they remained politically dormant until 745 B.C.  </a:t>
            </a:r>
            <a:endParaRPr sz="2400">
              <a:solidFill>
                <a:srgbClr val="0225C7"/>
              </a:solidFill>
            </a:endParaRPr>
          </a:p>
          <a:p>
            <a:pPr algn="l">
              <a:spcBef>
                <a:spcPts val="3300"/>
              </a:spcBef>
              <a:buSzPct val="125000"/>
              <a:buFont typeface="Zapf Dingbats"/>
              <a:buChar char="✴"/>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  Made it possible for Israel &amp; Judah to become the dominate powers in the region  </a:t>
            </a:r>
            <a:endParaRPr sz="2400">
              <a:solidFill>
                <a:srgbClr val="0225C7"/>
              </a:solidFill>
            </a:endParaRPr>
          </a:p>
          <a:p>
            <a:pPr algn="l">
              <a:spcBef>
                <a:spcPts val="3300"/>
              </a:spcBef>
              <a:buSzPct val="125000"/>
              <a:buFont typeface="Zapf Dingbats"/>
              <a:buChar char="✴"/>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  The great wealth of the nations in these days &amp; the worldliness &amp; cruelties of the people are described &amp; condemned by Amos &amp; Hosea  </a:t>
            </a:r>
            <a:endParaRPr sz="2400">
              <a:solidFill>
                <a:srgbClr val="0225C7"/>
              </a:solidFill>
            </a:endParaRPr>
          </a:p>
          <a:p>
            <a:pPr algn="l">
              <a:spcBef>
                <a:spcPts val="3300"/>
              </a:spcBef>
              <a:buSzPct val="125000"/>
              <a:buFont typeface="Zapf Dingbats"/>
              <a:buChar char="✴"/>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 Jonah was also active during this period of time</a:t>
            </a:r>
            <a:r>
              <a:rPr b="1" sz="2400">
                <a:solidFill>
                  <a:srgbClr val="0225C7"/>
                </a:solidFill>
              </a:rPr>
              <a:t>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A. The Period of Recovery 13:10—14:22"/>
          <p:cNvSpPr txBox="1"/>
          <p:nvPr>
            <p:ph type="title"/>
          </p:nvPr>
        </p:nvSpPr>
        <p:spPr>
          <a:xfrm>
            <a:off x="990600" y="2324100"/>
            <a:ext cx="8178800" cy="17145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500"/>
            </a:pPr>
            <a:r>
              <a:rPr>
                <a:solidFill>
                  <a:srgbClr val="0225C7"/>
                </a:solidFill>
              </a:rPr>
              <a:t>A.	The Period of Recovery </a:t>
            </a:r>
            <a:r>
              <a:rPr>
                <a:solidFill>
                  <a:srgbClr val="FF2600"/>
                </a:solidFill>
              </a:rPr>
              <a:t>13:10—14:22</a:t>
            </a:r>
          </a:p>
        </p:txBody>
      </p:sp>
      <p:sp>
        <p:nvSpPr>
          <p:cNvPr id="155" name="A period of transition from humiliation to greatness.…"/>
          <p:cNvSpPr/>
          <p:nvPr/>
        </p:nvSpPr>
        <p:spPr>
          <a:xfrm>
            <a:off x="1206500" y="4457700"/>
            <a:ext cx="8013700" cy="1016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A period of transition from humiliation to greatness.</a:t>
            </a:r>
            <a:endParaRPr sz="2400">
              <a:solidFill>
                <a:srgbClr val="0225C7"/>
              </a:solidFill>
            </a:endParaRPr>
          </a:p>
          <a:p>
            <a:pPr>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These two kings gradually recover territory from Syria.</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70" name="Group"/>
          <p:cNvGrpSpPr/>
          <p:nvPr/>
        </p:nvGrpSpPr>
        <p:grpSpPr>
          <a:xfrm>
            <a:off x="3274" y="457200"/>
            <a:ext cx="10375901" cy="6057900"/>
            <a:chOff x="0" y="0"/>
            <a:chExt cx="10375900" cy="6057900"/>
          </a:xfrm>
        </p:grpSpPr>
        <p:sp>
          <p:nvSpPr>
            <p:cNvPr id="258" name="Jeroboam II 41 yrs."/>
            <p:cNvSpPr/>
            <p:nvPr/>
          </p:nvSpPr>
          <p:spPr>
            <a:xfrm>
              <a:off x="187225" y="609600"/>
              <a:ext cx="8521701" cy="1231900"/>
            </a:xfrm>
            <a:prstGeom prst="rect">
              <a:avLst/>
            </a:prstGeom>
            <a:solidFill>
              <a:srgbClr val="C0C0C0"/>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a:p>
              <a:pPr>
                <a:defRPr sz="3000">
                  <a:effectLst>
                    <a:outerShdw sx="100000" sy="100000" kx="0" ky="0" algn="b" rotWithShape="0" blurRad="38100" dist="12700" dir="5400000">
                      <a:srgbClr val="000000">
                        <a:alpha val="50000"/>
                      </a:srgbClr>
                    </a:outerShdw>
                  </a:effectLst>
                </a:defRPr>
              </a:pPr>
              <a:r>
                <a:t>Jeroboam II 41 yrs.</a:t>
              </a:r>
            </a:p>
          </p:txBody>
        </p:sp>
        <p:sp>
          <p:nvSpPr>
            <p:cNvPr id="259" name="Jehoash 16 yrs."/>
            <p:cNvSpPr/>
            <p:nvPr/>
          </p:nvSpPr>
          <p:spPr>
            <a:xfrm>
              <a:off x="199925" y="609600"/>
              <a:ext cx="2578101" cy="660400"/>
            </a:xfrm>
            <a:prstGeom prst="rect">
              <a:avLst/>
            </a:prstGeom>
            <a:blipFill rotWithShape="1">
              <a:blip r:embed="rId2"/>
              <a:srcRect l="0" t="0" r="0" b="0"/>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2400">
                  <a:solidFill>
                    <a:srgbClr val="FFFFFF"/>
                  </a:solidFill>
                  <a:effectLst>
                    <a:outerShdw sx="100000" sy="100000" kx="0" ky="0" algn="b" rotWithShape="0" blurRad="38100" dist="12700" dir="5400000">
                      <a:srgbClr val="000000">
                        <a:alpha val="50000"/>
                      </a:srgbClr>
                    </a:outerShdw>
                  </a:effectLst>
                </a:defRPr>
              </a:lvl1pPr>
            </a:lstStyle>
            <a:p>
              <a:pPr/>
              <a:r>
                <a:t>Jehoash 16 yrs.</a:t>
              </a:r>
            </a:p>
          </p:txBody>
        </p:sp>
        <p:sp>
          <p:nvSpPr>
            <p:cNvPr id="260" name="Zech.…"/>
            <p:cNvSpPr/>
            <p:nvPr/>
          </p:nvSpPr>
          <p:spPr>
            <a:xfrm>
              <a:off x="8683525" y="609600"/>
              <a:ext cx="1295401" cy="1231900"/>
            </a:xfrm>
            <a:prstGeom prst="rect">
              <a:avLst/>
            </a:prstGeom>
            <a:blipFill rotWithShape="1">
              <a:blip r:embed="rId2"/>
              <a:srcRect l="0" t="0" r="0" b="0"/>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2600">
                  <a:solidFill>
                    <a:srgbClr val="FFFFFF"/>
                  </a:solidFill>
                  <a:effectLst>
                    <a:outerShdw sx="100000" sy="100000" kx="0" ky="0" algn="b" rotWithShape="0" blurRad="38100" dist="12700" dir="5400000">
                      <a:srgbClr val="000000">
                        <a:alpha val="50000"/>
                      </a:srgbClr>
                    </a:outerShdw>
                  </a:effectLst>
                </a:defRPr>
              </a:pPr>
              <a:r>
                <a:t>Zech.</a:t>
              </a:r>
            </a:p>
            <a:p>
              <a:pPr>
                <a:defRPr sz="2600">
                  <a:solidFill>
                    <a:srgbClr val="FFFFFF"/>
                  </a:solidFill>
                  <a:effectLst>
                    <a:outerShdw sx="100000" sy="100000" kx="0" ky="0" algn="b" rotWithShape="0" blurRad="38100" dist="12700" dir="5400000">
                      <a:srgbClr val="000000">
                        <a:alpha val="50000"/>
                      </a:srgbClr>
                    </a:outerShdw>
                  </a:effectLst>
                </a:defRPr>
              </a:pPr>
              <a:r>
                <a:t>Shallum</a:t>
              </a:r>
            </a:p>
          </p:txBody>
        </p:sp>
        <p:sp>
          <p:nvSpPr>
            <p:cNvPr id="261" name="Uzziah (Azariah) 52 yrs."/>
            <p:cNvSpPr/>
            <p:nvPr/>
          </p:nvSpPr>
          <p:spPr>
            <a:xfrm>
              <a:off x="212625" y="2806700"/>
              <a:ext cx="9766301" cy="1231900"/>
            </a:xfrm>
            <a:prstGeom prst="rect">
              <a:avLst/>
            </a:prstGeom>
            <a:solidFill>
              <a:srgbClr val="005493"/>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1800">
                  <a:solidFill>
                    <a:srgbClr val="FFFFFF"/>
                  </a:solidFill>
                  <a:effectLst>
                    <a:outerShdw sx="100000" sy="100000" kx="0" ky="0" algn="b" rotWithShape="0" blurRad="38100" dist="12700" dir="5400000">
                      <a:srgbClr val="000000">
                        <a:alpha val="50000"/>
                      </a:srgbClr>
                    </a:outerShdw>
                  </a:effectLst>
                </a:defRPr>
              </a:pPr>
              <a:endParaRPr sz="3000"/>
            </a:p>
            <a:p>
              <a:pPr>
                <a:defRPr sz="1800">
                  <a:solidFill>
                    <a:srgbClr val="FFFFFF"/>
                  </a:solidFill>
                  <a:effectLst>
                    <a:outerShdw sx="100000" sy="100000" kx="0" ky="0" algn="b" rotWithShape="0" blurRad="38100" dist="12700" dir="5400000">
                      <a:srgbClr val="000000">
                        <a:alpha val="50000"/>
                      </a:srgbClr>
                    </a:outerShdw>
                  </a:effectLst>
                </a:defRPr>
              </a:pPr>
              <a:r>
                <a:rPr sz="3000"/>
                <a:t>Uzziah (Azariah) 52 yrs.</a:t>
              </a:r>
            </a:p>
          </p:txBody>
        </p:sp>
        <p:sp>
          <p:nvSpPr>
            <p:cNvPr id="262" name="Divided Monarchy: Heyday Phase…"/>
            <p:cNvSpPr/>
            <p:nvPr/>
          </p:nvSpPr>
          <p:spPr>
            <a:xfrm>
              <a:off x="2457747" y="4610100"/>
              <a:ext cx="5612806" cy="1447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r>
                <a:t>Divided Monarchy: Heyday Phase</a:t>
              </a:r>
            </a:p>
            <a:p>
              <a:pPr/>
              <a:r>
                <a:t>(Sisters Growing)</a:t>
              </a:r>
            </a:p>
            <a:p>
              <a:pPr/>
              <a:r>
                <a:t>790-750 BC</a:t>
              </a:r>
            </a:p>
          </p:txBody>
        </p:sp>
        <p:sp>
          <p:nvSpPr>
            <p:cNvPr id="263" name="790"/>
            <p:cNvSpPr/>
            <p:nvPr/>
          </p:nvSpPr>
          <p:spPr>
            <a:xfrm>
              <a:off x="0" y="22479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790</a:t>
              </a:r>
            </a:p>
          </p:txBody>
        </p:sp>
        <p:sp>
          <p:nvSpPr>
            <p:cNvPr id="264" name="767"/>
            <p:cNvSpPr/>
            <p:nvPr/>
          </p:nvSpPr>
          <p:spPr>
            <a:xfrm>
              <a:off x="4737100" y="22479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767</a:t>
              </a:r>
            </a:p>
          </p:txBody>
        </p:sp>
        <p:sp>
          <p:nvSpPr>
            <p:cNvPr id="265" name="753"/>
            <p:cNvSpPr/>
            <p:nvPr/>
          </p:nvSpPr>
          <p:spPr>
            <a:xfrm>
              <a:off x="8191500" y="2032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753</a:t>
              </a:r>
            </a:p>
          </p:txBody>
        </p:sp>
        <p:sp>
          <p:nvSpPr>
            <p:cNvPr id="266" name="750"/>
            <p:cNvSpPr/>
            <p:nvPr/>
          </p:nvSpPr>
          <p:spPr>
            <a:xfrm>
              <a:off x="9321800" y="22479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750</a:t>
              </a:r>
            </a:p>
          </p:txBody>
        </p:sp>
        <p:sp>
          <p:nvSpPr>
            <p:cNvPr id="267" name="Israel"/>
            <p:cNvSpPr/>
            <p:nvPr/>
          </p:nvSpPr>
          <p:spPr>
            <a:xfrm>
              <a:off x="1174750" y="0"/>
              <a:ext cx="1257300"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2600"/>
                  </a:solidFill>
                </a:defRPr>
              </a:lvl1pPr>
            </a:lstStyle>
            <a:p>
              <a:pPr/>
              <a:r>
                <a:t>Israel</a:t>
              </a:r>
            </a:p>
          </p:txBody>
        </p:sp>
        <p:sp>
          <p:nvSpPr>
            <p:cNvPr id="268" name="Amaziah 29 yrs."/>
            <p:cNvSpPr/>
            <p:nvPr/>
          </p:nvSpPr>
          <p:spPr>
            <a:xfrm>
              <a:off x="212625" y="2819400"/>
              <a:ext cx="4978401" cy="584200"/>
            </a:xfrm>
            <a:prstGeom prst="rect">
              <a:avLst/>
            </a:prstGeom>
            <a:solidFill>
              <a:srgbClr val="011993"/>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2400">
                  <a:solidFill>
                    <a:srgbClr val="FFFFFF"/>
                  </a:solidFill>
                  <a:effectLst>
                    <a:outerShdw sx="100000" sy="100000" kx="0" ky="0" algn="b" rotWithShape="0" blurRad="38100" dist="12700" dir="5400000">
                      <a:srgbClr val="000000">
                        <a:alpha val="50000"/>
                      </a:srgbClr>
                    </a:outerShdw>
                  </a:effectLst>
                </a:defRPr>
              </a:lvl1pPr>
            </a:lstStyle>
            <a:p>
              <a:pPr/>
              <a:r>
                <a:t>Amaziah 29 yrs.</a:t>
              </a:r>
            </a:p>
          </p:txBody>
        </p:sp>
        <p:sp>
          <p:nvSpPr>
            <p:cNvPr id="269" name="Judah"/>
            <p:cNvSpPr/>
            <p:nvPr/>
          </p:nvSpPr>
          <p:spPr>
            <a:xfrm>
              <a:off x="1174750" y="2197100"/>
              <a:ext cx="1257300"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2600"/>
                  </a:solidFill>
                </a:defRPr>
              </a:lvl1pPr>
            </a:lstStyle>
            <a:p>
              <a:pPr/>
              <a:r>
                <a:t>Judah</a:t>
              </a:r>
            </a:p>
          </p:txBody>
        </p:sp>
      </p:gr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1. The reign of Jeroboam II in Israel 14:23-27"/>
          <p:cNvSpPr txBox="1"/>
          <p:nvPr>
            <p:ph type="title"/>
          </p:nvPr>
        </p:nvSpPr>
        <p:spPr>
          <a:xfrm>
            <a:off x="990600" y="203200"/>
            <a:ext cx="81661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700"/>
            </a:pPr>
            <a:r>
              <a:rPr>
                <a:solidFill>
                  <a:srgbClr val="0225C7"/>
                </a:solidFill>
              </a:rPr>
              <a:t>1.	The reign of Jeroboam II in Israel</a:t>
            </a:r>
            <a:r>
              <a:rPr>
                <a:solidFill>
                  <a:srgbClr val="FF2600"/>
                </a:solidFill>
              </a:rPr>
              <a:t> 14:23-27</a:t>
            </a:r>
          </a:p>
        </p:txBody>
      </p:sp>
      <p:sp>
        <p:nvSpPr>
          <p:cNvPr id="273" name="His accession…"/>
          <p:cNvSpPr/>
          <p:nvPr/>
        </p:nvSpPr>
        <p:spPr>
          <a:xfrm>
            <a:off x="241300" y="1460500"/>
            <a:ext cx="9664700" cy="3733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9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11993"/>
                </a:solidFill>
              </a:rPr>
              <a:t>His accession</a:t>
            </a:r>
            <a:endParaRPr sz="2400">
              <a:solidFill>
                <a:srgbClr val="011993"/>
              </a:solidFill>
            </a:endParaRPr>
          </a:p>
          <a:p>
            <a:pPr marL="457200" indent="-457200" algn="l">
              <a:spcBef>
                <a:spcPts val="29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23  In the fifteenth year of Amaziah the son of Joash king of Judah, Jeroboam the son of Joash king of Israel became king in Samaria, </a:t>
            </a:r>
            <a:r>
              <a:rPr i="1" sz="2400">
                <a:uFill>
                  <a:solidFill>
                    <a:srgbClr val="000000"/>
                  </a:solidFill>
                </a:uFill>
                <a:latin typeface="Times"/>
                <a:ea typeface="Times"/>
                <a:cs typeface="Times"/>
                <a:sym typeface="Times"/>
              </a:rPr>
              <a:t>and reigned</a:t>
            </a:r>
            <a:r>
              <a:rPr sz="2400">
                <a:uFill>
                  <a:solidFill>
                    <a:srgbClr val="000000"/>
                  </a:solidFill>
                </a:uFill>
                <a:latin typeface="Times"/>
                <a:ea typeface="Times"/>
                <a:cs typeface="Times"/>
                <a:sym typeface="Times"/>
              </a:rPr>
              <a:t> forty-one years.</a:t>
            </a:r>
            <a:endParaRPr sz="2400">
              <a:uFill>
                <a:solidFill>
                  <a:srgbClr val="000000"/>
                </a:solidFill>
              </a:uFill>
              <a:latin typeface="Times"/>
              <a:ea typeface="Times"/>
              <a:cs typeface="Times"/>
              <a:sym typeface="Times"/>
            </a:endParaRPr>
          </a:p>
          <a:p>
            <a:pPr marL="457200" indent="-457200" algn="l">
              <a:spcBef>
                <a:spcPts val="29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11993"/>
                </a:solidFill>
              </a:rPr>
              <a:t>His character</a:t>
            </a:r>
            <a:endParaRPr sz="2400">
              <a:solidFill>
                <a:srgbClr val="011993"/>
              </a:solidFill>
            </a:endParaRPr>
          </a:p>
          <a:p>
            <a:pPr marL="457200" indent="-457200" algn="l">
              <a:spcBef>
                <a:spcPts val="29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24  And he did evil in the sight of the LORD; he did not depart from all the sins of Jeroboam the son of Nebat, which he made Israel sin.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1. The reign of Jeroboam II in Israel 14:23-27"/>
          <p:cNvSpPr txBox="1"/>
          <p:nvPr>
            <p:ph type="title"/>
          </p:nvPr>
        </p:nvSpPr>
        <p:spPr>
          <a:xfrm>
            <a:off x="127000" y="101600"/>
            <a:ext cx="4876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700"/>
            </a:pPr>
            <a:r>
              <a:rPr>
                <a:solidFill>
                  <a:srgbClr val="0225C7"/>
                </a:solidFill>
              </a:rPr>
              <a:t>1.	The reign of Jeroboam II in Israel</a:t>
            </a:r>
            <a:r>
              <a:rPr>
                <a:solidFill>
                  <a:srgbClr val="FF2600"/>
                </a:solidFill>
              </a:rPr>
              <a:t> 14:23-27</a:t>
            </a:r>
          </a:p>
        </p:txBody>
      </p:sp>
      <p:sp>
        <p:nvSpPr>
          <p:cNvPr id="276" name="The Lord saved Israel by his hand…"/>
          <p:cNvSpPr/>
          <p:nvPr/>
        </p:nvSpPr>
        <p:spPr>
          <a:xfrm>
            <a:off x="76200" y="1270000"/>
            <a:ext cx="4940300" cy="5207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11993"/>
                </a:solidFill>
              </a:rPr>
              <a:t>The Lord saved Israel by his hand </a:t>
            </a:r>
            <a:endParaRPr sz="2400">
              <a:solidFill>
                <a:srgbClr val="011993"/>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25  He restored the border of Israel from the entrance of Hamath as far as the Sea of the Arabah, according to the word of the LORD, the God of Israel, which He spoke through His servant Jonah the son of Amittai, the prophet, who was of Gath-hepher.</a:t>
            </a:r>
            <a:endParaRPr sz="2400">
              <a:uFill>
                <a:solidFill>
                  <a:srgbClr val="000000"/>
                </a:solidFill>
              </a:uFill>
              <a:latin typeface="Times"/>
              <a:ea typeface="Times"/>
              <a:cs typeface="Times"/>
              <a:sym typeface="Times"/>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26  For the LORD saw the affliction of Israel, </a:t>
            </a:r>
            <a:r>
              <a:rPr i="1" sz="2400">
                <a:uFill>
                  <a:solidFill>
                    <a:srgbClr val="000000"/>
                  </a:solidFill>
                </a:uFill>
                <a:latin typeface="Times"/>
                <a:ea typeface="Times"/>
                <a:cs typeface="Times"/>
                <a:sym typeface="Times"/>
              </a:rPr>
              <a:t>which was</a:t>
            </a:r>
            <a:r>
              <a:rPr sz="2400">
                <a:uFill>
                  <a:solidFill>
                    <a:srgbClr val="000000"/>
                  </a:solidFill>
                </a:uFill>
                <a:latin typeface="Times"/>
                <a:ea typeface="Times"/>
                <a:cs typeface="Times"/>
                <a:sym typeface="Times"/>
              </a:rPr>
              <a:t> very bitter; for there was neither bond nor free, nor was there any helper for Israel.</a:t>
            </a:r>
          </a:p>
        </p:txBody>
      </p:sp>
      <p:pic>
        <p:nvPicPr>
          <p:cNvPr id="277" name="droppedImage.pdf" descr="droppedImage.pdf"/>
          <p:cNvPicPr>
            <a:picLocks noChangeAspect="1"/>
          </p:cNvPicPr>
          <p:nvPr/>
        </p:nvPicPr>
        <p:blipFill>
          <a:blip r:embed="rId2">
            <a:extLst/>
          </a:blip>
          <a:stretch>
            <a:fillRect/>
          </a:stretch>
        </p:blipFill>
        <p:spPr>
          <a:xfrm>
            <a:off x="5078257" y="-63500"/>
            <a:ext cx="5071075" cy="7734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1. The reign of Jeroboam II in Israel 14:23-27"/>
          <p:cNvSpPr txBox="1"/>
          <p:nvPr>
            <p:ph type="title"/>
          </p:nvPr>
        </p:nvSpPr>
        <p:spPr>
          <a:xfrm>
            <a:off x="127000" y="101600"/>
            <a:ext cx="4876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700"/>
            </a:pPr>
            <a:r>
              <a:rPr>
                <a:solidFill>
                  <a:srgbClr val="0225C7"/>
                </a:solidFill>
              </a:rPr>
              <a:t>1.	The reign of Jeroboam II in Israel</a:t>
            </a:r>
            <a:r>
              <a:rPr>
                <a:solidFill>
                  <a:srgbClr val="FF2600"/>
                </a:solidFill>
              </a:rPr>
              <a:t> 14:23-27</a:t>
            </a:r>
          </a:p>
        </p:txBody>
      </p:sp>
      <p:sp>
        <p:nvSpPr>
          <p:cNvPr id="280" name="27  And the LORD did not say that He would blot out the name of Israel from under heaven, but He saved them by the hand of Jeroboam the son of Joash."/>
          <p:cNvSpPr/>
          <p:nvPr/>
        </p:nvSpPr>
        <p:spPr>
          <a:xfrm>
            <a:off x="76200" y="1117600"/>
            <a:ext cx="5334000" cy="1549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defRPr sz="2400">
                <a:uFill>
                  <a:solidFill>
                    <a:srgbClr val="000000"/>
                  </a:solidFill>
                </a:uFill>
                <a:latin typeface="Times"/>
                <a:ea typeface="Times"/>
                <a:cs typeface="Times"/>
                <a:sym typeface="Times"/>
              </a:defRPr>
            </a:lvl1pPr>
          </a:lstStyle>
          <a:p>
            <a:pPr>
              <a:defRPr sz="3200">
                <a:uFillTx/>
                <a:latin typeface="+mn-lt"/>
                <a:ea typeface="+mn-ea"/>
                <a:cs typeface="+mn-cs"/>
                <a:sym typeface="Gill Sans"/>
              </a:defRPr>
            </a:pPr>
            <a:r>
              <a:rPr sz="2400">
                <a:uFill>
                  <a:solidFill>
                    <a:srgbClr val="000000"/>
                  </a:solidFill>
                </a:uFill>
                <a:latin typeface="Times"/>
                <a:ea typeface="Times"/>
                <a:cs typeface="Times"/>
                <a:sym typeface="Times"/>
              </a:rPr>
              <a:t>27  And the LORD did not say that He would blot out the name of Israel from under heaven, but He saved them by the hand of Jeroboam the son of Joash.</a:t>
            </a:r>
          </a:p>
        </p:txBody>
      </p:sp>
      <p:pic>
        <p:nvPicPr>
          <p:cNvPr id="281" name="droppedImage.pdf" descr="droppedImage.pdf"/>
          <p:cNvPicPr>
            <a:picLocks noChangeAspect="1"/>
          </p:cNvPicPr>
          <p:nvPr/>
        </p:nvPicPr>
        <p:blipFill>
          <a:blip r:embed="rId2">
            <a:extLst/>
          </a:blip>
          <a:stretch>
            <a:fillRect/>
          </a:stretch>
        </p:blipFill>
        <p:spPr>
          <a:xfrm>
            <a:off x="5361370" y="152400"/>
            <a:ext cx="4787961" cy="7302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2. Death of Jeroboam II 14:28-29"/>
          <p:cNvSpPr txBox="1"/>
          <p:nvPr>
            <p:ph type="title"/>
          </p:nvPr>
        </p:nvSpPr>
        <p:spPr>
          <a:xfrm>
            <a:off x="127000" y="101600"/>
            <a:ext cx="4876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700"/>
            </a:pPr>
            <a:r>
              <a:rPr>
                <a:solidFill>
                  <a:srgbClr val="0225C7"/>
                </a:solidFill>
              </a:rPr>
              <a:t>2.	Death of Jeroboam II</a:t>
            </a:r>
            <a:r>
              <a:rPr>
                <a:solidFill>
                  <a:srgbClr val="FF2600"/>
                </a:solidFill>
              </a:rPr>
              <a:t> 14:28-29</a:t>
            </a:r>
          </a:p>
        </p:txBody>
      </p:sp>
      <p:sp>
        <p:nvSpPr>
          <p:cNvPr id="284" name="28  Now the rest of the acts of Jeroboam and all that he did and his might, how he fought and how he recovered for Israel, Damascus and Hamath, which had belonged to Judah, are they not written in the Book of the Chronicles of the Kings of Israel?…"/>
          <p:cNvSpPr/>
          <p:nvPr/>
        </p:nvSpPr>
        <p:spPr>
          <a:xfrm>
            <a:off x="76200" y="1117600"/>
            <a:ext cx="5334000" cy="4483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28  Now the rest of the acts of Jeroboam and all that he did and his might, how he fought and how he recovered for Israel, Damascus and Hamath, </a:t>
            </a:r>
            <a:r>
              <a:rPr i="1" sz="2400">
                <a:uFill>
                  <a:solidFill>
                    <a:srgbClr val="000000"/>
                  </a:solidFill>
                </a:uFill>
                <a:latin typeface="Times"/>
                <a:ea typeface="Times"/>
                <a:cs typeface="Times"/>
                <a:sym typeface="Times"/>
              </a:rPr>
              <a:t>which had belonged</a:t>
            </a:r>
            <a:r>
              <a:rPr sz="2400">
                <a:uFill>
                  <a:solidFill>
                    <a:srgbClr val="000000"/>
                  </a:solidFill>
                </a:uFill>
                <a:latin typeface="Times"/>
                <a:ea typeface="Times"/>
                <a:cs typeface="Times"/>
                <a:sym typeface="Times"/>
              </a:rPr>
              <a:t> to Judah, are they not written in the Book of the Chronicles of the Kings of Israel?</a:t>
            </a:r>
            <a:endParaRPr sz="2400">
              <a:uFill>
                <a:solidFill>
                  <a:srgbClr val="000000"/>
                </a:solidFill>
              </a:uFill>
              <a:latin typeface="Times"/>
              <a:ea typeface="Times"/>
              <a:cs typeface="Times"/>
              <a:sym typeface="Times"/>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29  And Jeroboam slept with his fathers, even with the kings of Israel, and Zechariah his son became king in his place.</a:t>
            </a:r>
          </a:p>
        </p:txBody>
      </p:sp>
      <p:pic>
        <p:nvPicPr>
          <p:cNvPr id="285" name="droppedImage.pdf" descr="droppedImage.pdf"/>
          <p:cNvPicPr>
            <a:picLocks noChangeAspect="1"/>
          </p:cNvPicPr>
          <p:nvPr/>
        </p:nvPicPr>
        <p:blipFill>
          <a:blip r:embed="rId2">
            <a:extLst/>
          </a:blip>
          <a:stretch>
            <a:fillRect/>
          </a:stretch>
        </p:blipFill>
        <p:spPr>
          <a:xfrm>
            <a:off x="5361370" y="152400"/>
            <a:ext cx="4787961" cy="7302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7" name="droppedImage.pdf" descr="droppedImage.pdf"/>
          <p:cNvPicPr>
            <a:picLocks noChangeAspect="1"/>
          </p:cNvPicPr>
          <p:nvPr/>
        </p:nvPicPr>
        <p:blipFill>
          <a:blip r:embed="rId2">
            <a:extLst/>
          </a:blip>
          <a:stretch>
            <a:fillRect/>
          </a:stretch>
        </p:blipFill>
        <p:spPr>
          <a:xfrm>
            <a:off x="571500" y="-54865"/>
            <a:ext cx="4599002" cy="7924801"/>
          </a:xfrm>
          <a:prstGeom prst="rect">
            <a:avLst/>
          </a:prstGeom>
          <a:ln w="12700">
            <a:miter lim="400000"/>
          </a:ln>
        </p:spPr>
      </p:pic>
      <p:pic>
        <p:nvPicPr>
          <p:cNvPr id="288" name="droppedImage.pdf" descr="droppedImage.pdf"/>
          <p:cNvPicPr>
            <a:picLocks noChangeAspect="1"/>
          </p:cNvPicPr>
          <p:nvPr/>
        </p:nvPicPr>
        <p:blipFill>
          <a:blip r:embed="rId3">
            <a:extLst/>
          </a:blip>
          <a:stretch>
            <a:fillRect/>
          </a:stretch>
        </p:blipFill>
        <p:spPr>
          <a:xfrm>
            <a:off x="6056883" y="-760"/>
            <a:ext cx="3517901" cy="76113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3. The reign of Azariah (Uzziah) in Judah 15:1-4"/>
          <p:cNvSpPr txBox="1"/>
          <p:nvPr>
            <p:ph type="title"/>
          </p:nvPr>
        </p:nvSpPr>
        <p:spPr>
          <a:xfrm>
            <a:off x="990600" y="-1016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3.	The reign of Azariah (Uzziah) in Judah</a:t>
            </a:r>
            <a:r>
              <a:rPr>
                <a:solidFill>
                  <a:srgbClr val="FF2600"/>
                </a:solidFill>
              </a:rPr>
              <a:t> 15:1-4</a:t>
            </a:r>
          </a:p>
        </p:txBody>
      </p:sp>
      <p:sp>
        <p:nvSpPr>
          <p:cNvPr id="291" name="Accession to the throne…"/>
          <p:cNvSpPr/>
          <p:nvPr/>
        </p:nvSpPr>
        <p:spPr>
          <a:xfrm>
            <a:off x="165100" y="635000"/>
            <a:ext cx="6852543" cy="2933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11993"/>
                </a:solidFill>
              </a:rPr>
              <a:t>Accession to the throne</a:t>
            </a:r>
            <a:endParaRPr sz="2400">
              <a:solidFill>
                <a:srgbClr val="011993"/>
              </a:solidFill>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 ¶ In the twenty-seventh year of Jeroboam king of Israel, Azariah son of Amaziah king of Judah became king.</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    He was sixteen years old when he became king, and he reigned fifty-two years in Jerusalem; and his mother’s name was Jecoliah of Jerusalem.</a:t>
            </a:r>
          </a:p>
        </p:txBody>
      </p:sp>
      <p:pic>
        <p:nvPicPr>
          <p:cNvPr id="292" name="Image" descr="Image"/>
          <p:cNvPicPr>
            <a:picLocks noChangeAspect="1"/>
          </p:cNvPicPr>
          <p:nvPr/>
        </p:nvPicPr>
        <p:blipFill>
          <a:blip r:embed="rId2">
            <a:extLst/>
          </a:blip>
          <a:stretch>
            <a:fillRect/>
          </a:stretch>
        </p:blipFill>
        <p:spPr>
          <a:xfrm>
            <a:off x="7072312" y="1037332"/>
            <a:ext cx="2869212" cy="3616653"/>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3. The reign of Azariah (Uzziah) in Judah 15:1-4"/>
          <p:cNvSpPr txBox="1"/>
          <p:nvPr>
            <p:ph type="title"/>
          </p:nvPr>
        </p:nvSpPr>
        <p:spPr>
          <a:xfrm>
            <a:off x="990600" y="-1016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3.	The reign of Azariah (Uzziah) in Judah</a:t>
            </a:r>
            <a:r>
              <a:rPr>
                <a:solidFill>
                  <a:srgbClr val="FF2600"/>
                </a:solidFill>
              </a:rPr>
              <a:t> 15:1-4</a:t>
            </a:r>
          </a:p>
        </p:txBody>
      </p:sp>
      <p:sp>
        <p:nvSpPr>
          <p:cNvPr id="295" name="Character…"/>
          <p:cNvSpPr/>
          <p:nvPr/>
        </p:nvSpPr>
        <p:spPr>
          <a:xfrm>
            <a:off x="165100" y="635000"/>
            <a:ext cx="9829800" cy="425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11993"/>
                </a:solidFill>
              </a:rPr>
              <a:t>Character</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3    And he did right in the sight of the LORD, according to all that his father Amaziah had done.</a:t>
            </a:r>
            <a:endParaRPr sz="2400">
              <a:uFill>
                <a:solidFill>
                  <a:srgbClr val="000000"/>
                </a:solidFill>
              </a:uFill>
              <a:latin typeface="Times"/>
              <a:ea typeface="Times"/>
              <a:cs typeface="Times"/>
              <a:sym typeface="Times"/>
            </a:endParaRPr>
          </a:p>
          <a:p>
            <a:pPr marL="457200" indent="-457200" algn="l">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11993"/>
                </a:solidFill>
              </a:rPr>
              <a:t>Spiritual condition of the kingdom </a:t>
            </a:r>
            <a:endParaRPr sz="2400">
              <a:solidFill>
                <a:srgbClr val="011993"/>
              </a:solidFill>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4    Only the high places were not taken away; the people still sacrificed and burned incense on the high places.</a:t>
            </a:r>
            <a:endParaRPr sz="2400">
              <a:uFill>
                <a:solidFill>
                  <a:srgbClr val="000000"/>
                </a:solidFill>
              </a:uFill>
              <a:latin typeface="Times"/>
              <a:ea typeface="Times"/>
              <a:cs typeface="Times"/>
              <a:sym typeface="Times"/>
            </a:endParaRPr>
          </a:p>
          <a:p>
            <a:pPr marL="457200" indent="-457200" algn="l">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11993"/>
                </a:solidFill>
              </a:rPr>
              <a:t>Positive influence of a prophet name Zechariah </a:t>
            </a:r>
            <a:endParaRPr sz="2400">
              <a:solidFill>
                <a:srgbClr val="011993"/>
              </a:solidFill>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chemeClr val="accent5">
                    <a:hueOff val="-82419"/>
                    <a:satOff val="-9513"/>
                    <a:lumOff val="-16343"/>
                  </a:schemeClr>
                </a:solidFill>
                <a:latin typeface="Times"/>
                <a:ea typeface="Times"/>
                <a:cs typeface="Times"/>
                <a:sym typeface="Times"/>
              </a:rPr>
              <a:t>2 Chron. 26:5</a:t>
            </a:r>
            <a:r>
              <a:rPr sz="2400">
                <a:uFill>
                  <a:solidFill>
                    <a:srgbClr val="000000"/>
                  </a:solidFill>
                </a:uFill>
                <a:latin typeface="Times"/>
                <a:ea typeface="Times"/>
                <a:cs typeface="Times"/>
                <a:sym typeface="Times"/>
              </a:rPr>
              <a:t> He continued to seek God in the days of Zechariah, who had understanding through the vision of God; and as long as he sought the LORD, God prospered him.</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4. Uzziah’s success in war 2 C 26:6-8"/>
          <p:cNvSpPr txBox="1"/>
          <p:nvPr>
            <p:ph type="title"/>
          </p:nvPr>
        </p:nvSpPr>
        <p:spPr>
          <a:xfrm>
            <a:off x="381000" y="165100"/>
            <a:ext cx="43942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4.	Uzziah’s success in war</a:t>
            </a:r>
            <a:r>
              <a:rPr>
                <a:solidFill>
                  <a:srgbClr val="FF2600"/>
                </a:solidFill>
              </a:rPr>
              <a:t> 2 C 26:6-8</a:t>
            </a:r>
          </a:p>
        </p:txBody>
      </p:sp>
      <p:sp>
        <p:nvSpPr>
          <p:cNvPr id="298" name="6    Now he went out and warred against the Philistines, and broke down the wall of Gath and the wall of Jabneh and the wall of Ashdod; and he built cities in the area of Ashdod and among the Philistines.…"/>
          <p:cNvSpPr/>
          <p:nvPr/>
        </p:nvSpPr>
        <p:spPr>
          <a:xfrm>
            <a:off x="88900" y="1130300"/>
            <a:ext cx="4559300" cy="6159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6    Now he went out and warred against the Philistines, and broke down the wall of Gath and the wall of Jabneh and the wall of Ashdod; and he built cities in </a:t>
            </a:r>
            <a:r>
              <a:rPr i="1" sz="2400">
                <a:uFill>
                  <a:solidFill>
                    <a:srgbClr val="000000"/>
                  </a:solidFill>
                </a:uFill>
                <a:latin typeface="Times"/>
                <a:ea typeface="Times"/>
                <a:cs typeface="Times"/>
                <a:sym typeface="Times"/>
              </a:rPr>
              <a:t>the area of</a:t>
            </a:r>
            <a:r>
              <a:rPr sz="2400">
                <a:uFill>
                  <a:solidFill>
                    <a:srgbClr val="000000"/>
                  </a:solidFill>
                </a:uFill>
                <a:latin typeface="Times"/>
                <a:ea typeface="Times"/>
                <a:cs typeface="Times"/>
                <a:sym typeface="Times"/>
              </a:rPr>
              <a:t> Ashdod and among the Philistines.</a:t>
            </a:r>
            <a:endParaRPr sz="2400">
              <a:uFill>
                <a:solidFill>
                  <a:srgbClr val="000000"/>
                </a:solidFill>
              </a:uFill>
              <a:latin typeface="Times"/>
              <a:ea typeface="Times"/>
              <a:cs typeface="Times"/>
              <a:sym typeface="Times"/>
            </a:endParaRPr>
          </a:p>
          <a:p>
            <a:pPr marL="457200" indent="-457200" algn="l">
              <a:spcBef>
                <a:spcPts val="2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7    And God helped him against the Philistines, and against the Arabians who lived in Gur-baal, and the Meunites.</a:t>
            </a:r>
            <a:endParaRPr sz="2400">
              <a:uFill>
                <a:solidFill>
                  <a:srgbClr val="000000"/>
                </a:solidFill>
              </a:uFill>
              <a:latin typeface="Times"/>
              <a:ea typeface="Times"/>
              <a:cs typeface="Times"/>
              <a:sym typeface="Times"/>
            </a:endParaRPr>
          </a:p>
          <a:p>
            <a:pPr marL="457200" indent="-457200" algn="l">
              <a:spcBef>
                <a:spcPts val="2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8    The Ammonites also gave tribute to Uzziah, and his fame extended to the border of Egypt, for he became very strong.</a:t>
            </a:r>
          </a:p>
        </p:txBody>
      </p:sp>
      <p:pic>
        <p:nvPicPr>
          <p:cNvPr id="299" name="droppedImage.pdf" descr="droppedImage.pdf"/>
          <p:cNvPicPr>
            <a:picLocks noChangeAspect="1"/>
          </p:cNvPicPr>
          <p:nvPr/>
        </p:nvPicPr>
        <p:blipFill>
          <a:blip r:embed="rId2">
            <a:extLst/>
          </a:blip>
          <a:stretch>
            <a:fillRect/>
          </a:stretch>
        </p:blipFill>
        <p:spPr>
          <a:xfrm>
            <a:off x="4596829" y="344054"/>
            <a:ext cx="5537772" cy="7467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5. Uzziah’s Building &amp; husbandry 2 C 26:9,10"/>
          <p:cNvSpPr txBox="1"/>
          <p:nvPr>
            <p:ph type="title"/>
          </p:nvPr>
        </p:nvSpPr>
        <p:spPr>
          <a:xfrm>
            <a:off x="177800" y="139700"/>
            <a:ext cx="43942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5.	Uzziah’s Building &amp; husbandry</a:t>
            </a:r>
            <a:r>
              <a:rPr>
                <a:solidFill>
                  <a:srgbClr val="FF2600"/>
                </a:solidFill>
              </a:rPr>
              <a:t> 2 C 26:9,10</a:t>
            </a:r>
          </a:p>
        </p:txBody>
      </p:sp>
      <p:sp>
        <p:nvSpPr>
          <p:cNvPr id="302" name="9    Moreover, Uzziah built towers in Jerusalem at the Corner Gate and at the Valley Gate and at the corner buttress and fortified them.…"/>
          <p:cNvSpPr/>
          <p:nvPr/>
        </p:nvSpPr>
        <p:spPr>
          <a:xfrm>
            <a:off x="88900" y="1130300"/>
            <a:ext cx="4559300" cy="5143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9    Moreover, Uzziah built towers in Jerusalem at the Corner Gate and at the Valley Gate and at the corner buttress and fortified them.</a:t>
            </a:r>
            <a:endParaRPr sz="2400">
              <a:uFill>
                <a:solidFill>
                  <a:srgbClr val="000000"/>
                </a:solidFill>
              </a:uFill>
              <a:latin typeface="Times"/>
              <a:ea typeface="Times"/>
              <a:cs typeface="Times"/>
              <a:sym typeface="Times"/>
            </a:endParaRPr>
          </a:p>
          <a:p>
            <a:pPr marL="457200" indent="-457200" algn="l">
              <a:spcBef>
                <a:spcPts val="2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10  And he built towers in the wilderness and hewed many cisterns, for he had much livestock, both in the lowland and in the plain. </a:t>
            </a:r>
            <a:r>
              <a:rPr i="1" sz="2400">
                <a:uFill>
                  <a:solidFill>
                    <a:srgbClr val="000000"/>
                  </a:solidFill>
                </a:uFill>
                <a:latin typeface="Times"/>
                <a:ea typeface="Times"/>
                <a:cs typeface="Times"/>
                <a:sym typeface="Times"/>
              </a:rPr>
              <a:t>He also had</a:t>
            </a:r>
            <a:r>
              <a:rPr sz="2400">
                <a:uFill>
                  <a:solidFill>
                    <a:srgbClr val="000000"/>
                  </a:solidFill>
                </a:uFill>
                <a:latin typeface="Times"/>
                <a:ea typeface="Times"/>
                <a:cs typeface="Times"/>
                <a:sym typeface="Times"/>
              </a:rPr>
              <a:t> plowmen and vinedressers in the hill country and the fertile fields, for he loved the soil.</a:t>
            </a:r>
          </a:p>
        </p:txBody>
      </p:sp>
      <p:pic>
        <p:nvPicPr>
          <p:cNvPr id="303" name="droppedImage.pdf" descr="droppedImage.pdf"/>
          <p:cNvPicPr>
            <a:picLocks noChangeAspect="1"/>
          </p:cNvPicPr>
          <p:nvPr/>
        </p:nvPicPr>
        <p:blipFill>
          <a:blip r:embed="rId2">
            <a:extLst/>
          </a:blip>
          <a:stretch>
            <a:fillRect/>
          </a:stretch>
        </p:blipFill>
        <p:spPr>
          <a:xfrm>
            <a:off x="4596829" y="344054"/>
            <a:ext cx="5537772" cy="7467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1. The reign of Jehoash in Israel 13:10-13"/>
          <p:cNvSpPr txBox="1"/>
          <p:nvPr>
            <p:ph type="title"/>
          </p:nvPr>
        </p:nvSpPr>
        <p:spPr>
          <a:xfrm>
            <a:off x="990600" y="203200"/>
            <a:ext cx="81788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100"/>
            </a:pPr>
            <a:r>
              <a:rPr>
                <a:solidFill>
                  <a:srgbClr val="0225C7"/>
                </a:solidFill>
              </a:rPr>
              <a:t>1.	The reign of Jehoash in Israel </a:t>
            </a:r>
            <a:r>
              <a:rPr>
                <a:solidFill>
                  <a:srgbClr val="FF2600"/>
                </a:solidFill>
              </a:rPr>
              <a:t>13:10-13</a:t>
            </a:r>
          </a:p>
        </p:txBody>
      </p:sp>
      <p:sp>
        <p:nvSpPr>
          <p:cNvPr id="158" name="10  In the thirty-seventh year of Joash king of Judah, Jehoash the son of Jehoahaz, became king over Israel in Samaria, and reigned sixteen years.…"/>
          <p:cNvSpPr/>
          <p:nvPr/>
        </p:nvSpPr>
        <p:spPr>
          <a:xfrm>
            <a:off x="317500" y="1219200"/>
            <a:ext cx="9639300" cy="4826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10  In the thirty-seventh year of Joash king of Judah, Jehoash the son of Jehoahaz, became king over Israel in Samaria, </a:t>
            </a:r>
            <a:r>
              <a:rPr i="1" sz="2400">
                <a:latin typeface="Times"/>
                <a:ea typeface="Times"/>
                <a:cs typeface="Times"/>
                <a:sym typeface="Times"/>
              </a:rPr>
              <a:t>and reigned</a:t>
            </a:r>
            <a:r>
              <a:rPr sz="2400">
                <a:latin typeface="Times"/>
                <a:ea typeface="Times"/>
                <a:cs typeface="Times"/>
                <a:sym typeface="Times"/>
              </a:rPr>
              <a:t> sixteen years.</a:t>
            </a:r>
            <a:endParaRPr sz="2400">
              <a:latin typeface="Times"/>
              <a:ea typeface="Times"/>
              <a:cs typeface="Times"/>
              <a:sym typeface="Times"/>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11  And he did evil in the sight of the LORD; he did not turn away from all the sins of Jeroboam the son of Nebat, with which he made Israel sin, but he walked in them.</a:t>
            </a:r>
            <a:endParaRPr sz="2400">
              <a:latin typeface="Times"/>
              <a:ea typeface="Times"/>
              <a:cs typeface="Times"/>
              <a:sym typeface="Times"/>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12  Now the rest of the acts of Joash and all that he did and his might with which he fought against Amaziah king of Judah, are they not written in the Book of the Chronicles of the Kings of Israel?</a:t>
            </a:r>
            <a:endParaRPr sz="2400">
              <a:latin typeface="Times"/>
              <a:ea typeface="Times"/>
              <a:cs typeface="Times"/>
              <a:sym typeface="Times"/>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13  So Joash slept with his fathers, and Jeroboam sat on his throne; and Joash was buried in Samaria with the kings of Israel.</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6. Uzziah’s army &amp; fame 2 C 26:11-15"/>
          <p:cNvSpPr txBox="1"/>
          <p:nvPr>
            <p:ph type="title"/>
          </p:nvPr>
        </p:nvSpPr>
        <p:spPr>
          <a:xfrm>
            <a:off x="952500" y="114300"/>
            <a:ext cx="82296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6.	Uzziah’s army &amp; fame</a:t>
            </a:r>
            <a:r>
              <a:rPr>
                <a:solidFill>
                  <a:srgbClr val="FF2600"/>
                </a:solidFill>
              </a:rPr>
              <a:t> 2 C 26:11-15</a:t>
            </a:r>
          </a:p>
        </p:txBody>
      </p:sp>
      <p:sp>
        <p:nvSpPr>
          <p:cNvPr id="306" name="11   Moreover, Uzziah had an army ready for battle, which entered combat by divisions, according to the number of their muster, prepared by Jeiel the scribe and Maaseiah the official, under the direction of Hananiah, one of the king’s officers.…"/>
          <p:cNvSpPr/>
          <p:nvPr/>
        </p:nvSpPr>
        <p:spPr>
          <a:xfrm>
            <a:off x="95250" y="914400"/>
            <a:ext cx="9944100" cy="599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1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11   Moreover, Uzziah had an army ready for battle, which entered combat by divisions, according to the number of their muster, prepared by Jeiel the scribe and Maaseiah the official, under the direction of Hananiah, one of the king’s officers.</a:t>
            </a:r>
            <a:endParaRPr sz="2400">
              <a:uFill>
                <a:solidFill>
                  <a:srgbClr val="000000"/>
                </a:solidFill>
              </a:uFill>
              <a:latin typeface="Times"/>
              <a:ea typeface="Times"/>
              <a:cs typeface="Times"/>
              <a:sym typeface="Times"/>
            </a:endParaRPr>
          </a:p>
          <a:p>
            <a:pPr marL="457200" indent="-457200" algn="l">
              <a:spcBef>
                <a:spcPts val="1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12  The total number of the heads of the households, of valiant warriors, was 2,600.</a:t>
            </a:r>
            <a:endParaRPr sz="2400">
              <a:uFill>
                <a:solidFill>
                  <a:srgbClr val="000000"/>
                </a:solidFill>
              </a:uFill>
              <a:latin typeface="Times"/>
              <a:ea typeface="Times"/>
              <a:cs typeface="Times"/>
              <a:sym typeface="Times"/>
            </a:endParaRPr>
          </a:p>
          <a:p>
            <a:pPr marL="457200" indent="-457200" algn="l">
              <a:spcBef>
                <a:spcPts val="1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13  And under their direction was an elite army of 307,500, who could wage war with great power, to help the king against the enemy.</a:t>
            </a:r>
            <a:endParaRPr sz="2400">
              <a:uFill>
                <a:solidFill>
                  <a:srgbClr val="000000"/>
                </a:solidFill>
              </a:uFill>
              <a:latin typeface="Times"/>
              <a:ea typeface="Times"/>
              <a:cs typeface="Times"/>
              <a:sym typeface="Times"/>
            </a:endParaRPr>
          </a:p>
          <a:p>
            <a:pPr marL="457200" indent="-457200" algn="l">
              <a:spcBef>
                <a:spcPts val="1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14  Moreover, Uzziah prepared for all the army shields, spears, helmets, body armor, bows and sling stones.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6. Uzziah’s army &amp; fame 2 C 26:11-15"/>
          <p:cNvSpPr txBox="1"/>
          <p:nvPr>
            <p:ph type="title"/>
          </p:nvPr>
        </p:nvSpPr>
        <p:spPr>
          <a:xfrm>
            <a:off x="952500" y="114300"/>
            <a:ext cx="82296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6.	Uzziah’s army &amp; fame</a:t>
            </a:r>
            <a:r>
              <a:rPr>
                <a:solidFill>
                  <a:srgbClr val="FF2600"/>
                </a:solidFill>
              </a:rPr>
              <a:t> 2 C 26:11-15</a:t>
            </a:r>
          </a:p>
        </p:txBody>
      </p:sp>
      <p:sp>
        <p:nvSpPr>
          <p:cNvPr id="309" name="15  And in Jerusalem he made engines of war invented by skillful men to be on the towers and on the corners, for the purpose of shooting arrows and great stones. Hence his fame spread afar, for he was marvelously helped until he was strong."/>
          <p:cNvSpPr/>
          <p:nvPr/>
        </p:nvSpPr>
        <p:spPr>
          <a:xfrm>
            <a:off x="95250" y="914400"/>
            <a:ext cx="5318671" cy="2654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1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15  And in Jerusalem he made engines </a:t>
            </a:r>
            <a:r>
              <a:rPr i="1" sz="2400">
                <a:uFill>
                  <a:solidFill>
                    <a:srgbClr val="000000"/>
                  </a:solidFill>
                </a:uFill>
                <a:latin typeface="Times"/>
                <a:ea typeface="Times"/>
                <a:cs typeface="Times"/>
                <a:sym typeface="Times"/>
              </a:rPr>
              <a:t>of war</a:t>
            </a:r>
            <a:r>
              <a:rPr sz="2400">
                <a:uFill>
                  <a:solidFill>
                    <a:srgbClr val="000000"/>
                  </a:solidFill>
                </a:uFill>
                <a:latin typeface="Times"/>
                <a:ea typeface="Times"/>
                <a:cs typeface="Times"/>
                <a:sym typeface="Times"/>
              </a:rPr>
              <a:t> invented by skillful men to be on the towers and on the corners, for the purpose of shooting arrows and great stones. Hence his fame spread afar, for he was marvelously helped until he </a:t>
            </a:r>
            <a:r>
              <a:rPr i="1" sz="2400">
                <a:uFill>
                  <a:solidFill>
                    <a:srgbClr val="000000"/>
                  </a:solidFill>
                </a:uFill>
                <a:latin typeface="Times"/>
                <a:ea typeface="Times"/>
                <a:cs typeface="Times"/>
                <a:sym typeface="Times"/>
              </a:rPr>
              <a:t>was</a:t>
            </a:r>
            <a:r>
              <a:rPr sz="2400">
                <a:uFill>
                  <a:solidFill>
                    <a:srgbClr val="000000"/>
                  </a:solidFill>
                </a:uFill>
                <a:latin typeface="Times"/>
                <a:ea typeface="Times"/>
                <a:cs typeface="Times"/>
                <a:sym typeface="Times"/>
              </a:rPr>
              <a:t> strong.</a:t>
            </a:r>
          </a:p>
        </p:txBody>
      </p:sp>
      <p:pic>
        <p:nvPicPr>
          <p:cNvPr id="310" name="Image" descr="Image"/>
          <p:cNvPicPr>
            <a:picLocks noChangeAspect="1"/>
          </p:cNvPicPr>
          <p:nvPr/>
        </p:nvPicPr>
        <p:blipFill>
          <a:blip r:embed="rId2">
            <a:extLst/>
          </a:blip>
          <a:stretch>
            <a:fillRect/>
          </a:stretch>
        </p:blipFill>
        <p:spPr>
          <a:xfrm>
            <a:off x="5628588" y="958850"/>
            <a:ext cx="4396673" cy="6210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7. Uzziah’s sin &amp; punishment 2 C 26:16-20"/>
          <p:cNvSpPr txBox="1"/>
          <p:nvPr>
            <p:ph type="title"/>
          </p:nvPr>
        </p:nvSpPr>
        <p:spPr>
          <a:xfrm>
            <a:off x="990600" y="2032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7.	Uzziah’s sin &amp; punishment</a:t>
            </a:r>
            <a:r>
              <a:rPr>
                <a:solidFill>
                  <a:srgbClr val="FF2600"/>
                </a:solidFill>
              </a:rPr>
              <a:t> 2 C 26:16-20</a:t>
            </a:r>
          </a:p>
        </p:txBody>
      </p:sp>
      <p:sp>
        <p:nvSpPr>
          <p:cNvPr id="313" name="16  But when he became strong, his heart was so proud that he acted corruptly, and he was unfaithful to the LORD his God, for he entered the temple of the LORD to burn incense on the altar of incense.…"/>
          <p:cNvSpPr/>
          <p:nvPr/>
        </p:nvSpPr>
        <p:spPr>
          <a:xfrm>
            <a:off x="139700" y="1066800"/>
            <a:ext cx="6935788" cy="5029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16  But when he became strong, his heart was so proud that he acted corruptly, and he was unfaithful to the LORD his God, for he entered the temple of the LORD to burn incense on the altar of incense.</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17  Then Azariah the priest entered after him and with him eighty priests of the LORD, valiant men.</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18  And they opposed Uzziah the king and said to him, "It is not for you, Uzziah, to burn incense to the LORD, but for the priests, the sons of Aaron who are consecrated to burn incense. Get out of the sanctuary, for you have been unfaithful, and will have no honor from the LORD God."</a:t>
            </a:r>
          </a:p>
        </p:txBody>
      </p:sp>
      <p:pic>
        <p:nvPicPr>
          <p:cNvPr id="314" name="Image" descr="Image"/>
          <p:cNvPicPr>
            <a:picLocks noChangeAspect="1"/>
          </p:cNvPicPr>
          <p:nvPr/>
        </p:nvPicPr>
        <p:blipFill>
          <a:blip r:embed="rId2">
            <a:extLst/>
          </a:blip>
          <a:stretch>
            <a:fillRect/>
          </a:stretch>
        </p:blipFill>
        <p:spPr>
          <a:xfrm>
            <a:off x="7180431" y="1026397"/>
            <a:ext cx="2756654" cy="3411700"/>
          </a:xfrm>
          <a:prstGeom prst="rect">
            <a:avLst/>
          </a:prstGeom>
          <a:ln w="12700">
            <a:miter lim="400000"/>
          </a:ln>
        </p:spPr>
      </p:pic>
      <p:pic>
        <p:nvPicPr>
          <p:cNvPr id="315" name="Image" descr="Image"/>
          <p:cNvPicPr>
            <a:picLocks noChangeAspect="1"/>
          </p:cNvPicPr>
          <p:nvPr/>
        </p:nvPicPr>
        <p:blipFill>
          <a:blip r:embed="rId3">
            <a:extLst/>
          </a:blip>
          <a:stretch>
            <a:fillRect/>
          </a:stretch>
        </p:blipFill>
        <p:spPr>
          <a:xfrm>
            <a:off x="7225258" y="4502398"/>
            <a:ext cx="2667001" cy="3048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7. Uzziah’s sin &amp; punishment 2 C 26:16-20"/>
          <p:cNvSpPr txBox="1"/>
          <p:nvPr>
            <p:ph type="title"/>
          </p:nvPr>
        </p:nvSpPr>
        <p:spPr>
          <a:xfrm>
            <a:off x="990600" y="2032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7.	Uzziah’s sin &amp; punishment</a:t>
            </a:r>
            <a:r>
              <a:rPr>
                <a:solidFill>
                  <a:srgbClr val="FF2600"/>
                </a:solidFill>
              </a:rPr>
              <a:t> 2 C 26:16-20</a:t>
            </a:r>
          </a:p>
        </p:txBody>
      </p:sp>
      <p:sp>
        <p:nvSpPr>
          <p:cNvPr id="318" name="19  But Uzziah, with a censer in his hand for burning incense, was enraged; and while he was enraged with the priests, the leprosy broke out on his forehead before the priests in the house of the LORD, beside the altar of incense."/>
          <p:cNvSpPr/>
          <p:nvPr/>
        </p:nvSpPr>
        <p:spPr>
          <a:xfrm>
            <a:off x="254000" y="1079500"/>
            <a:ext cx="9639300" cy="1549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defRPr sz="2400">
                <a:uFill>
                  <a:solidFill>
                    <a:srgbClr val="000000"/>
                  </a:solidFill>
                </a:uFill>
                <a:latin typeface="Times"/>
                <a:ea typeface="Times"/>
                <a:cs typeface="Times"/>
                <a:sym typeface="Times"/>
              </a:defRPr>
            </a:lvl1pPr>
          </a:lstStyle>
          <a:p>
            <a:pPr>
              <a:defRPr sz="3200">
                <a:uFillTx/>
                <a:latin typeface="+mn-lt"/>
                <a:ea typeface="+mn-ea"/>
                <a:cs typeface="+mn-cs"/>
                <a:sym typeface="Gill Sans"/>
              </a:defRPr>
            </a:pPr>
            <a:r>
              <a:rPr sz="2400">
                <a:uFill>
                  <a:solidFill>
                    <a:srgbClr val="000000"/>
                  </a:solidFill>
                </a:uFill>
                <a:latin typeface="Times"/>
                <a:ea typeface="Times"/>
                <a:cs typeface="Times"/>
                <a:sym typeface="Times"/>
              </a:rPr>
              <a:t>19  But Uzziah, with a censer in his hand for burning incense, was enraged; and while he was enraged with the priests, the leprosy broke out on his forehead before the priests in the house of the LORD, beside the altar of incense.</a:t>
            </a:r>
          </a:p>
        </p:txBody>
      </p:sp>
      <p:pic>
        <p:nvPicPr>
          <p:cNvPr id="319" name="uzziah-is-smitten-with-leprosy.tiff" descr="uzziah-is-smitten-with-leprosy.tiff"/>
          <p:cNvPicPr>
            <a:picLocks noChangeAspect="1"/>
          </p:cNvPicPr>
          <p:nvPr/>
        </p:nvPicPr>
        <p:blipFill>
          <a:blip r:embed="rId2">
            <a:extLst/>
          </a:blip>
          <a:stretch>
            <a:fillRect/>
          </a:stretch>
        </p:blipFill>
        <p:spPr>
          <a:xfrm>
            <a:off x="4500981" y="2639461"/>
            <a:ext cx="5571090" cy="3890478"/>
          </a:xfrm>
          <a:prstGeom prst="rect">
            <a:avLst/>
          </a:prstGeom>
          <a:ln w="12700">
            <a:miter lim="400000"/>
          </a:ln>
        </p:spPr>
      </p:pic>
      <p:pic>
        <p:nvPicPr>
          <p:cNvPr id="320" name="Image" descr="Image"/>
          <p:cNvPicPr>
            <a:picLocks noChangeAspect="1"/>
          </p:cNvPicPr>
          <p:nvPr/>
        </p:nvPicPr>
        <p:blipFill>
          <a:blip r:embed="rId3">
            <a:extLst/>
          </a:blip>
          <a:stretch>
            <a:fillRect/>
          </a:stretch>
        </p:blipFill>
        <p:spPr>
          <a:xfrm>
            <a:off x="254099" y="2635250"/>
            <a:ext cx="4221312" cy="28711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7. Uzziah’s sin &amp; punishment 2 C 26:16-20"/>
          <p:cNvSpPr txBox="1"/>
          <p:nvPr>
            <p:ph type="title"/>
          </p:nvPr>
        </p:nvSpPr>
        <p:spPr>
          <a:xfrm>
            <a:off x="990600" y="2032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7.	Uzziah’s sin &amp; punishment</a:t>
            </a:r>
            <a:r>
              <a:rPr>
                <a:solidFill>
                  <a:srgbClr val="FF2600"/>
                </a:solidFill>
              </a:rPr>
              <a:t> 2 C 26:16-20</a:t>
            </a:r>
          </a:p>
        </p:txBody>
      </p:sp>
      <p:sp>
        <p:nvSpPr>
          <p:cNvPr id="323" name="20  And Azariah the chief priest and all the priests looked at him, and behold, he was leprous on his forehead; and they hurried him out of there, and he himself also hastened to get out because the LORD had smitten him."/>
          <p:cNvSpPr/>
          <p:nvPr/>
        </p:nvSpPr>
        <p:spPr>
          <a:xfrm>
            <a:off x="254000" y="1079500"/>
            <a:ext cx="9639300" cy="118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20  And Azariah the chief priest and all the priests looked at him, and behold, he </a:t>
            </a:r>
            <a:r>
              <a:rPr i="1" sz="2400">
                <a:uFill>
                  <a:solidFill>
                    <a:srgbClr val="000000"/>
                  </a:solidFill>
                </a:uFill>
                <a:latin typeface="Times"/>
                <a:ea typeface="Times"/>
                <a:cs typeface="Times"/>
                <a:sym typeface="Times"/>
              </a:rPr>
              <a:t>was</a:t>
            </a:r>
            <a:r>
              <a:rPr sz="2400">
                <a:uFill>
                  <a:solidFill>
                    <a:srgbClr val="000000"/>
                  </a:solidFill>
                </a:uFill>
                <a:latin typeface="Times"/>
                <a:ea typeface="Times"/>
                <a:cs typeface="Times"/>
                <a:sym typeface="Times"/>
              </a:rPr>
              <a:t> leprous on his forehead; and they hurried him out of there, and he himself also hastened to get out because the LORD had smitten him.</a:t>
            </a:r>
          </a:p>
        </p:txBody>
      </p:sp>
      <p:pic>
        <p:nvPicPr>
          <p:cNvPr id="324" name="Image" descr="Image"/>
          <p:cNvPicPr>
            <a:picLocks noChangeAspect="1"/>
          </p:cNvPicPr>
          <p:nvPr/>
        </p:nvPicPr>
        <p:blipFill>
          <a:blip r:embed="rId2">
            <a:extLst/>
          </a:blip>
          <a:stretch>
            <a:fillRect/>
          </a:stretch>
        </p:blipFill>
        <p:spPr>
          <a:xfrm>
            <a:off x="748555" y="2438846"/>
            <a:ext cx="4720542" cy="3567851"/>
          </a:xfrm>
          <a:prstGeom prst="rect">
            <a:avLst/>
          </a:prstGeom>
          <a:ln w="12700">
            <a:miter lim="400000"/>
          </a:ln>
        </p:spPr>
      </p:pic>
      <p:pic>
        <p:nvPicPr>
          <p:cNvPr id="325" name="Image" descr="Image"/>
          <p:cNvPicPr>
            <a:picLocks noChangeAspect="1"/>
          </p:cNvPicPr>
          <p:nvPr/>
        </p:nvPicPr>
        <p:blipFill>
          <a:blip r:embed="rId3">
            <a:extLst/>
          </a:blip>
          <a:stretch>
            <a:fillRect/>
          </a:stretch>
        </p:blipFill>
        <p:spPr>
          <a:xfrm>
            <a:off x="5582012" y="2497236"/>
            <a:ext cx="4551202" cy="3699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8. Uzziah’s punishment &amp; end  2 K 15:5-7"/>
          <p:cNvSpPr txBox="1"/>
          <p:nvPr>
            <p:ph type="title"/>
          </p:nvPr>
        </p:nvSpPr>
        <p:spPr>
          <a:xfrm>
            <a:off x="990600" y="38100"/>
            <a:ext cx="8178800" cy="9017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600"/>
            </a:pPr>
            <a:r>
              <a:rPr>
                <a:solidFill>
                  <a:srgbClr val="0225C7"/>
                </a:solidFill>
              </a:rPr>
              <a:t>8.	Uzziah’s punishment &amp; end </a:t>
            </a:r>
            <a:r>
              <a:rPr>
                <a:solidFill>
                  <a:srgbClr val="FF2600"/>
                </a:solidFill>
              </a:rPr>
              <a:t> 2 K 15:5-7</a:t>
            </a:r>
          </a:p>
        </p:txBody>
      </p:sp>
      <p:sp>
        <p:nvSpPr>
          <p:cNvPr id="328" name="Spiritual condition of the kingdom…"/>
          <p:cNvSpPr/>
          <p:nvPr/>
        </p:nvSpPr>
        <p:spPr>
          <a:xfrm>
            <a:off x="260350" y="812800"/>
            <a:ext cx="9639300" cy="3543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11993"/>
                </a:solidFill>
              </a:rPr>
              <a:t>Spiritual condition of the kingdom</a:t>
            </a:r>
            <a:endParaRPr sz="2400">
              <a:solidFill>
                <a:srgbClr val="011993"/>
              </a:solidFill>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5    And the LORD struck the king, so that he was a leper to the day of his death. And he lived in a separate house, while Jotham the king’s son was over the household, judging the people of the land.</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6    Now the rest of the acts of Azariah and all that he did, are they not written in the Book of the Chronicles of the Kings of Judah?</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7    And Azariah slept with his fathers, and they buried him with his fathers in the city of David, and Jotham his son became king in his place.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Lessons"/>
          <p:cNvSpPr txBox="1"/>
          <p:nvPr>
            <p:ph type="title"/>
          </p:nvPr>
        </p:nvSpPr>
        <p:spPr>
          <a:xfrm>
            <a:off x="508000" y="-63500"/>
            <a:ext cx="8178800" cy="889000"/>
          </a:xfrm>
          <a:prstGeom prst="rect">
            <a:avLst/>
          </a:prstGeom>
        </p:spPr>
        <p:txBody>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100">
                <a:solidFill>
                  <a:srgbClr val="0225C7"/>
                </a:solidFill>
              </a:defRPr>
            </a:lvl1pPr>
          </a:lstStyle>
          <a:p>
            <a:pPr>
              <a:defRPr>
                <a:solidFill>
                  <a:srgbClr val="000000"/>
                </a:solidFill>
              </a:defRPr>
            </a:pPr>
            <a:r>
              <a:rPr>
                <a:solidFill>
                  <a:srgbClr val="0225C7"/>
                </a:solidFill>
              </a:rPr>
              <a:t>Lessons</a:t>
            </a:r>
          </a:p>
        </p:txBody>
      </p:sp>
      <p:sp>
        <p:nvSpPr>
          <p:cNvPr id="331" name="1. His way to prosperity…"/>
          <p:cNvSpPr/>
          <p:nvPr/>
        </p:nvSpPr>
        <p:spPr>
          <a:xfrm>
            <a:off x="469900" y="914400"/>
            <a:ext cx="9639300" cy="560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7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b="1" sz="2800">
                <a:solidFill>
                  <a:srgbClr val="0225C7"/>
                </a:solidFill>
              </a:rPr>
              <a:t>1.	His way to prosperity</a:t>
            </a:r>
            <a:endParaRPr sz="2800">
              <a:solidFill>
                <a:srgbClr val="0225C7"/>
              </a:solidFill>
            </a:endParaRPr>
          </a:p>
          <a:p>
            <a:pPr lvl="2" marL="457200" indent="76200" algn="l">
              <a:spcBef>
                <a:spcPts val="7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800">
                <a:solidFill>
                  <a:srgbClr val="0225C7"/>
                </a:solidFill>
              </a:rPr>
              <a:t>a.	Feared &amp; sought God</a:t>
            </a:r>
            <a:endParaRPr sz="2800">
              <a:solidFill>
                <a:srgbClr val="0225C7"/>
              </a:solidFill>
            </a:endParaRPr>
          </a:p>
          <a:p>
            <a:pPr lvl="2" marL="457200" indent="76200" algn="l">
              <a:spcBef>
                <a:spcPts val="7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800">
                <a:solidFill>
                  <a:srgbClr val="0225C7"/>
                </a:solidFill>
              </a:rPr>
              <a:t>b.	Followed a good man’s influence</a:t>
            </a:r>
            <a:endParaRPr sz="2800">
              <a:solidFill>
                <a:srgbClr val="0225C7"/>
              </a:solidFill>
            </a:endParaRPr>
          </a:p>
          <a:p>
            <a:pPr lvl="2" marL="457200" indent="76200" algn="l">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800">
                <a:solidFill>
                  <a:srgbClr val="0225C7"/>
                </a:solidFill>
              </a:rPr>
              <a:t>c.	He was diligent in business</a:t>
            </a:r>
            <a:endParaRPr sz="2800">
              <a:solidFill>
                <a:srgbClr val="0225C7"/>
              </a:solidFill>
            </a:endParaRPr>
          </a:p>
          <a:p>
            <a:pPr marL="457200" indent="-457200" algn="l">
              <a:spcBef>
                <a:spcPts val="7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b="1" sz="2800">
                <a:solidFill>
                  <a:srgbClr val="0225C7"/>
                </a:solidFill>
              </a:rPr>
              <a:t>2.	His path from prosperity to shame</a:t>
            </a:r>
            <a:endParaRPr sz="2800">
              <a:solidFill>
                <a:srgbClr val="0225C7"/>
              </a:solidFill>
            </a:endParaRPr>
          </a:p>
          <a:p>
            <a:pPr lvl="2" marL="457200" indent="76200" algn="l">
              <a:spcBef>
                <a:spcPts val="7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800">
                <a:solidFill>
                  <a:srgbClr val="0225C7"/>
                </a:solidFill>
              </a:rPr>
              <a:t>a.	Prosperity lead to pride</a:t>
            </a:r>
            <a:endParaRPr sz="2800">
              <a:solidFill>
                <a:srgbClr val="0225C7"/>
              </a:solidFill>
            </a:endParaRPr>
          </a:p>
          <a:p>
            <a:pPr lvl="2" marL="457200" indent="76200" algn="l">
              <a:spcBef>
                <a:spcPts val="26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800">
                <a:solidFill>
                  <a:srgbClr val="0225C7"/>
                </a:solidFill>
              </a:rPr>
              <a:t>b.	Pride lead to presumption</a:t>
            </a:r>
            <a:endParaRPr sz="2800">
              <a:solidFill>
                <a:srgbClr val="0225C7"/>
              </a:solidFill>
            </a:endParaRPr>
          </a:p>
          <a:p>
            <a:pPr marL="457200" indent="-457200" algn="l">
              <a:spcBef>
                <a:spcPts val="26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b="1" sz="2800">
                <a:solidFill>
                  <a:srgbClr val="0225C7"/>
                </a:solidFill>
              </a:rPr>
              <a:t>3.	Compare earthly prosperity with eternity</a:t>
            </a:r>
            <a:endParaRPr b="1" sz="2800">
              <a:solidFill>
                <a:srgbClr val="0225C7"/>
              </a:solidFill>
            </a:endParaRPr>
          </a:p>
          <a:p>
            <a:pPr marL="457200" indent="-457200" algn="l">
              <a:spcBef>
                <a:spcPts val="26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b="1" sz="2800">
                <a:solidFill>
                  <a:srgbClr val="0225C7"/>
                </a:solidFill>
              </a:rPr>
              <a:t>4.	Compare earthly honor with being children of God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60" name="Group"/>
          <p:cNvGrpSpPr/>
          <p:nvPr/>
        </p:nvGrpSpPr>
        <p:grpSpPr>
          <a:xfrm>
            <a:off x="104874" y="203200"/>
            <a:ext cx="9906001" cy="5905500"/>
            <a:chOff x="0" y="0"/>
            <a:chExt cx="9906000" cy="5905500"/>
          </a:xfrm>
        </p:grpSpPr>
        <p:grpSp>
          <p:nvGrpSpPr>
            <p:cNvPr id="358" name="Group"/>
            <p:cNvGrpSpPr/>
            <p:nvPr/>
          </p:nvGrpSpPr>
          <p:grpSpPr>
            <a:xfrm>
              <a:off x="0" y="1905000"/>
              <a:ext cx="9906000" cy="4000500"/>
              <a:chOff x="0" y="0"/>
              <a:chExt cx="9906000" cy="4000500"/>
            </a:xfrm>
          </p:grpSpPr>
          <p:sp>
            <p:nvSpPr>
              <p:cNvPr id="333" name="Rectangle"/>
              <p:cNvSpPr/>
              <p:nvPr/>
            </p:nvSpPr>
            <p:spPr>
              <a:xfrm>
                <a:off x="225325" y="596900"/>
                <a:ext cx="6121401" cy="1016000"/>
              </a:xfrm>
              <a:prstGeom prst="rect">
                <a:avLst/>
              </a:prstGeom>
              <a:solidFill>
                <a:srgbClr val="011993"/>
              </a:solidFill>
              <a:ln w="25400" cap="flat">
                <a:solidFill>
                  <a:srgbClr val="000000"/>
                </a:solidFill>
                <a:prstDash val="solid"/>
                <a:miter lim="400000"/>
              </a:ln>
              <a:effectLst/>
            </p:spPr>
            <p:txBody>
              <a:bodyPr wrap="square" lIns="38100" tIns="38100" rIns="38100" bIns="38100" numCol="1" anchor="ctr">
                <a:noAutofit/>
              </a:bodyPr>
              <a:lstStyle/>
              <a:p>
                <a:pPr algn="r">
                  <a:defRPr sz="3000">
                    <a:solidFill>
                      <a:srgbClr val="FFFFFF"/>
                    </a:solidFill>
                    <a:effectLst>
                      <a:outerShdw sx="100000" sy="100000" kx="0" ky="0" algn="b" rotWithShape="0" blurRad="38100" dist="12700" dir="5400000">
                        <a:srgbClr val="000000">
                          <a:alpha val="50000"/>
                        </a:srgbClr>
                      </a:outerShdw>
                    </a:effectLst>
                  </a:defRPr>
                </a:pPr>
              </a:p>
            </p:txBody>
          </p:sp>
          <p:sp>
            <p:nvSpPr>
              <p:cNvPr id="334" name="Menahem"/>
              <p:cNvSpPr/>
              <p:nvPr/>
            </p:nvSpPr>
            <p:spPr>
              <a:xfrm>
                <a:off x="225325" y="596900"/>
                <a:ext cx="3568701" cy="647700"/>
              </a:xfrm>
              <a:prstGeom prst="rect">
                <a:avLst/>
              </a:prstGeom>
              <a:solidFill>
                <a:srgbClr val="0096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3000">
                    <a:solidFill>
                      <a:srgbClr val="FFFFFF"/>
                    </a:solidFill>
                    <a:effectLst>
                      <a:outerShdw sx="100000" sy="100000" kx="0" ky="0" algn="b" rotWithShape="0" blurRad="38100" dist="12700" dir="5400000">
                        <a:srgbClr val="000000">
                          <a:alpha val="50000"/>
                        </a:srgbClr>
                      </a:outerShdw>
                    </a:effectLst>
                  </a:defRPr>
                </a:lvl1pPr>
              </a:lstStyle>
              <a:p>
                <a:pPr/>
                <a:r>
                  <a:t>Menahem</a:t>
                </a:r>
              </a:p>
            </p:txBody>
          </p:sp>
          <p:sp>
            <p:nvSpPr>
              <p:cNvPr id="335" name="Pekah"/>
              <p:cNvSpPr/>
              <p:nvPr/>
            </p:nvSpPr>
            <p:spPr>
              <a:xfrm>
                <a:off x="4639096" y="831850"/>
                <a:ext cx="1732708"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3000">
                    <a:solidFill>
                      <a:srgbClr val="FFFFFF"/>
                    </a:solidFill>
                    <a:effectLst>
                      <a:outerShdw sx="100000" sy="100000" kx="0" ky="0" algn="b" rotWithShape="0" blurRad="38100" dist="12700" dir="5400000">
                        <a:srgbClr val="000000">
                          <a:alpha val="50000"/>
                        </a:srgbClr>
                      </a:outerShdw>
                    </a:effectLst>
                  </a:defRPr>
                </a:lvl1pPr>
              </a:lstStyle>
              <a:p>
                <a:pPr>
                  <a:defRPr sz="3200">
                    <a:solidFill>
                      <a:srgbClr val="000000"/>
                    </a:solidFill>
                    <a:effectLst/>
                  </a:defRPr>
                </a:pPr>
                <a:r>
                  <a:rPr sz="3000">
                    <a:solidFill>
                      <a:srgbClr val="FFFFFF"/>
                    </a:solidFill>
                    <a:effectLst>
                      <a:outerShdw sx="100000" sy="100000" kx="0" ky="0" algn="b" rotWithShape="0" blurRad="38100" dist="12700" dir="5400000">
                        <a:srgbClr val="000000">
                          <a:alpha val="50000"/>
                        </a:srgbClr>
                      </a:outerShdw>
                    </a:effectLst>
                  </a:rPr>
                  <a:t>Pekah       </a:t>
                </a:r>
              </a:p>
            </p:txBody>
          </p:sp>
          <p:sp>
            <p:nvSpPr>
              <p:cNvPr id="336" name="Rectangle"/>
              <p:cNvSpPr/>
              <p:nvPr/>
            </p:nvSpPr>
            <p:spPr>
              <a:xfrm>
                <a:off x="3184425" y="596900"/>
                <a:ext cx="622301" cy="647700"/>
              </a:xfrm>
              <a:prstGeom prst="rect">
                <a:avLst/>
              </a:prstGeom>
              <a:solidFill>
                <a:srgbClr val="7A81FF"/>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37" name="Hoshea"/>
              <p:cNvSpPr/>
              <p:nvPr/>
            </p:nvSpPr>
            <p:spPr>
              <a:xfrm>
                <a:off x="6346725" y="596900"/>
                <a:ext cx="3390901" cy="1016000"/>
              </a:xfrm>
              <a:prstGeom prst="rect">
                <a:avLst/>
              </a:prstGeom>
              <a:solidFill>
                <a:srgbClr val="0096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3000">
                    <a:solidFill>
                      <a:srgbClr val="FFFFFF"/>
                    </a:solidFill>
                    <a:effectLst>
                      <a:outerShdw sx="100000" sy="100000" kx="0" ky="0" algn="b" rotWithShape="0" blurRad="38100" dist="12700" dir="5400000">
                        <a:srgbClr val="000000">
                          <a:alpha val="50000"/>
                        </a:srgbClr>
                      </a:outerShdw>
                    </a:effectLst>
                  </a:defRPr>
                </a:lvl1pPr>
              </a:lstStyle>
              <a:p>
                <a:pPr/>
                <a:r>
                  <a:t>Hoshea</a:t>
                </a:r>
              </a:p>
            </p:txBody>
          </p:sp>
          <p:sp>
            <p:nvSpPr>
              <p:cNvPr id="338" name="Rectangle"/>
              <p:cNvSpPr/>
              <p:nvPr/>
            </p:nvSpPr>
            <p:spPr>
              <a:xfrm>
                <a:off x="2587525" y="2171700"/>
                <a:ext cx="7137401" cy="1371600"/>
              </a:xfrm>
              <a:prstGeom prst="rect">
                <a:avLst/>
              </a:prstGeom>
              <a:solidFill>
                <a:srgbClr val="FF2600"/>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39" name="Hezekiah’s…"/>
              <p:cNvSpPr/>
              <p:nvPr/>
            </p:nvSpPr>
            <p:spPr>
              <a:xfrm>
                <a:off x="7731025" y="2755900"/>
                <a:ext cx="1993901" cy="787400"/>
              </a:xfrm>
              <a:prstGeom prst="rect">
                <a:avLst/>
              </a:prstGeom>
              <a:solidFill>
                <a:srgbClr val="FF7E79"/>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2400">
                    <a:solidFill>
                      <a:srgbClr val="FFFFFF"/>
                    </a:solidFill>
                    <a:effectLst>
                      <a:outerShdw sx="100000" sy="100000" kx="0" ky="0" algn="b" rotWithShape="0" blurRad="38100" dist="12700" dir="5400000">
                        <a:srgbClr val="000000">
                          <a:alpha val="50000"/>
                        </a:srgbClr>
                      </a:outerShdw>
                    </a:effectLst>
                  </a:defRPr>
                </a:pPr>
                <a:r>
                  <a:rPr sz="2300"/>
                  <a:t>Hezekiah’s</a:t>
                </a:r>
                <a:endParaRPr sz="2300"/>
              </a:p>
              <a:p>
                <a:pPr>
                  <a:defRPr sz="2400">
                    <a:solidFill>
                      <a:srgbClr val="FFFFFF"/>
                    </a:solidFill>
                    <a:effectLst>
                      <a:outerShdw sx="100000" sy="100000" kx="0" ky="0" algn="b" rotWithShape="0" blurRad="38100" dist="12700" dir="5400000">
                        <a:srgbClr val="000000">
                          <a:alpha val="50000"/>
                        </a:srgbClr>
                      </a:outerShdw>
                    </a:effectLst>
                  </a:defRPr>
                </a:pPr>
                <a:r>
                  <a:rPr sz="2300"/>
                  <a:t>Co-regent</a:t>
                </a:r>
              </a:p>
            </p:txBody>
          </p:sp>
          <p:sp>
            <p:nvSpPr>
              <p:cNvPr id="340" name="Rectangle"/>
              <p:cNvSpPr/>
              <p:nvPr/>
            </p:nvSpPr>
            <p:spPr>
              <a:xfrm>
                <a:off x="238025" y="2184400"/>
                <a:ext cx="4914901" cy="1003300"/>
              </a:xfrm>
              <a:prstGeom prst="rect">
                <a:avLst/>
              </a:prstGeom>
              <a:solidFill>
                <a:srgbClr val="FF7E79"/>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41" name="Rectangle"/>
              <p:cNvSpPr/>
              <p:nvPr/>
            </p:nvSpPr>
            <p:spPr>
              <a:xfrm>
                <a:off x="238025" y="2171700"/>
                <a:ext cx="3759201" cy="622300"/>
              </a:xfrm>
              <a:prstGeom prst="rect">
                <a:avLst/>
              </a:prstGeom>
              <a:solidFill>
                <a:srgbClr val="FF2600"/>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42" name="Rectangle"/>
              <p:cNvSpPr/>
              <p:nvPr/>
            </p:nvSpPr>
            <p:spPr>
              <a:xfrm>
                <a:off x="5152925" y="2184400"/>
                <a:ext cx="1143001" cy="1003300"/>
              </a:xfrm>
              <a:prstGeom prst="rect">
                <a:avLst/>
              </a:prstGeom>
              <a:solidFill>
                <a:srgbClr val="424242"/>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43" name="750"/>
              <p:cNvSpPr/>
              <p:nvPr/>
            </p:nvSpPr>
            <p:spPr>
              <a:xfrm>
                <a:off x="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750</a:t>
                </a:r>
              </a:p>
            </p:txBody>
          </p:sp>
          <p:sp>
            <p:nvSpPr>
              <p:cNvPr id="344" name="739"/>
              <p:cNvSpPr/>
              <p:nvPr/>
            </p:nvSpPr>
            <p:spPr>
              <a:xfrm>
                <a:off x="37084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739</a:t>
                </a:r>
              </a:p>
            </p:txBody>
          </p:sp>
          <p:sp>
            <p:nvSpPr>
              <p:cNvPr id="345" name="735"/>
              <p:cNvSpPr/>
              <p:nvPr/>
            </p:nvSpPr>
            <p:spPr>
              <a:xfrm>
                <a:off x="49276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735</a:t>
                </a:r>
              </a:p>
            </p:txBody>
          </p:sp>
          <p:sp>
            <p:nvSpPr>
              <p:cNvPr id="346" name="732"/>
              <p:cNvSpPr/>
              <p:nvPr/>
            </p:nvSpPr>
            <p:spPr>
              <a:xfrm>
                <a:off x="60833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732</a:t>
                </a:r>
              </a:p>
            </p:txBody>
          </p:sp>
          <p:sp>
            <p:nvSpPr>
              <p:cNvPr id="347" name="728"/>
              <p:cNvSpPr/>
              <p:nvPr/>
            </p:nvSpPr>
            <p:spPr>
              <a:xfrm>
                <a:off x="74676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728</a:t>
                </a:r>
              </a:p>
            </p:txBody>
          </p:sp>
          <p:sp>
            <p:nvSpPr>
              <p:cNvPr id="348" name="722"/>
              <p:cNvSpPr/>
              <p:nvPr/>
            </p:nvSpPr>
            <p:spPr>
              <a:xfrm>
                <a:off x="93599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722</a:t>
                </a:r>
              </a:p>
            </p:txBody>
          </p:sp>
          <p:sp>
            <p:nvSpPr>
              <p:cNvPr id="349" name="743"/>
              <p:cNvSpPr/>
              <p:nvPr/>
            </p:nvSpPr>
            <p:spPr>
              <a:xfrm>
                <a:off x="2311400" y="35687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743</a:t>
                </a:r>
              </a:p>
            </p:txBody>
          </p:sp>
          <p:sp>
            <p:nvSpPr>
              <p:cNvPr id="350" name="Pekahiah"/>
              <p:cNvSpPr/>
              <p:nvPr/>
            </p:nvSpPr>
            <p:spPr>
              <a:xfrm>
                <a:off x="1901725" y="0"/>
                <a:ext cx="1168401"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Pekahiah</a:t>
                </a:r>
              </a:p>
            </p:txBody>
          </p:sp>
          <p:sp>
            <p:nvSpPr>
              <p:cNvPr id="351" name="Line"/>
              <p:cNvSpPr/>
              <p:nvPr/>
            </p:nvSpPr>
            <p:spPr>
              <a:xfrm>
                <a:off x="3120925" y="355600"/>
                <a:ext cx="317501" cy="254001"/>
              </a:xfrm>
              <a:prstGeom prst="line">
                <a:avLst/>
              </a:prstGeom>
              <a:noFill/>
              <a:ln w="38100" cap="flat">
                <a:solidFill>
                  <a:srgbClr val="000000"/>
                </a:solidFill>
                <a:prstDash val="solid"/>
                <a:miter lim="400000"/>
                <a:headEnd type="triangle" w="med" len="med"/>
              </a:ln>
              <a:effectLst/>
            </p:spPr>
            <p:txBody>
              <a:bodyPr wrap="square" lIns="0" tIns="0" rIns="0" bIns="0" numCol="1" anchor="t">
                <a:noAutofit/>
              </a:bodyPr>
              <a:lstStyle/>
              <a:p>
                <a:pPr algn="l">
                  <a:defRPr sz="1200">
                    <a:latin typeface="Helvetica"/>
                    <a:ea typeface="Helvetica"/>
                    <a:cs typeface="Helvetica"/>
                    <a:sym typeface="Helvetica"/>
                  </a:defRPr>
                </a:pPr>
              </a:p>
            </p:txBody>
          </p:sp>
          <p:sp>
            <p:nvSpPr>
              <p:cNvPr id="352" name="742"/>
              <p:cNvSpPr/>
              <p:nvPr/>
            </p:nvSpPr>
            <p:spPr>
              <a:xfrm>
                <a:off x="2952750" y="1200150"/>
                <a:ext cx="4318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1800">
                    <a:solidFill>
                      <a:srgbClr val="FFFFFF"/>
                    </a:solidFill>
                  </a:defRPr>
                </a:lvl1pPr>
              </a:lstStyle>
              <a:p>
                <a:pPr/>
                <a:r>
                  <a:t>742</a:t>
                </a:r>
              </a:p>
            </p:txBody>
          </p:sp>
          <p:sp>
            <p:nvSpPr>
              <p:cNvPr id="353" name="740"/>
              <p:cNvSpPr/>
              <p:nvPr/>
            </p:nvSpPr>
            <p:spPr>
              <a:xfrm>
                <a:off x="3562350" y="1206500"/>
                <a:ext cx="4318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1800">
                    <a:solidFill>
                      <a:srgbClr val="FFFFFF"/>
                    </a:solidFill>
                  </a:defRPr>
                </a:lvl1pPr>
              </a:lstStyle>
              <a:p>
                <a:pPr/>
                <a:r>
                  <a:t>740</a:t>
                </a:r>
              </a:p>
            </p:txBody>
          </p:sp>
          <p:sp>
            <p:nvSpPr>
              <p:cNvPr id="354" name="Uzziah’s Last Days"/>
              <p:cNvSpPr/>
              <p:nvPr/>
            </p:nvSpPr>
            <p:spPr>
              <a:xfrm>
                <a:off x="492025" y="2222500"/>
                <a:ext cx="3251201"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FFFF"/>
                    </a:solidFill>
                  </a:defRPr>
                </a:lvl1pPr>
              </a:lstStyle>
              <a:p>
                <a:pPr/>
                <a:r>
                  <a:t>Uzziah’s Last Days</a:t>
                </a:r>
              </a:p>
            </p:txBody>
          </p:sp>
          <p:sp>
            <p:nvSpPr>
              <p:cNvPr id="355" name="Jotham"/>
              <p:cNvSpPr/>
              <p:nvPr/>
            </p:nvSpPr>
            <p:spPr>
              <a:xfrm>
                <a:off x="3247925" y="2463800"/>
                <a:ext cx="2641601"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600"/>
                </a:lvl1pPr>
              </a:lstStyle>
              <a:p>
                <a:pPr/>
                <a:r>
                  <a:t>Jotham</a:t>
                </a:r>
              </a:p>
            </p:txBody>
          </p:sp>
          <p:sp>
            <p:nvSpPr>
              <p:cNvPr id="356" name="Ahaz"/>
              <p:cNvSpPr/>
              <p:nvPr/>
            </p:nvSpPr>
            <p:spPr>
              <a:xfrm>
                <a:off x="6525617" y="2425700"/>
                <a:ext cx="906066"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solidFill>
                      <a:srgbClr val="FFFFFF"/>
                    </a:solidFill>
                  </a:defRPr>
                </a:lvl1pPr>
              </a:lstStyle>
              <a:p>
                <a:pPr/>
                <a:r>
                  <a:t>Ahaz</a:t>
                </a:r>
              </a:p>
            </p:txBody>
          </p:sp>
          <p:sp>
            <p:nvSpPr>
              <p:cNvPr id="357" name="Ahaz Co-regent"/>
              <p:cNvSpPr/>
              <p:nvPr/>
            </p:nvSpPr>
            <p:spPr>
              <a:xfrm>
                <a:off x="3535883" y="3124200"/>
                <a:ext cx="205953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solidFill>
                      <a:srgbClr val="FFFFFF"/>
                    </a:solidFill>
                  </a:defRPr>
                </a:lvl1pPr>
              </a:lstStyle>
              <a:p>
                <a:pPr/>
                <a:r>
                  <a:t>Ahaz Co-regent</a:t>
                </a:r>
              </a:p>
            </p:txBody>
          </p:sp>
        </p:grpSp>
        <p:sp>
          <p:nvSpPr>
            <p:cNvPr id="359" name="Divided Monarchy: Homage Phase…"/>
            <p:cNvSpPr/>
            <p:nvPr/>
          </p:nvSpPr>
          <p:spPr>
            <a:xfrm>
              <a:off x="1749325" y="0"/>
              <a:ext cx="6451601" cy="1447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r>
                <a:t>Divided Monarchy: Homage Phase</a:t>
              </a:r>
            </a:p>
            <a:p>
              <a:pPr/>
              <a:r>
                <a:t>(Sisters Parting)</a:t>
              </a:r>
            </a:p>
            <a:p>
              <a:pPr/>
              <a:r>
                <a:t>750-722 B.C.</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XIII. The Great Assyrian Conqueror II Kings 15:8—17:41"/>
          <p:cNvSpPr txBox="1"/>
          <p:nvPr>
            <p:ph type="ctrTitle"/>
          </p:nvPr>
        </p:nvSpPr>
        <p:spPr>
          <a:prstGeom prst="rect">
            <a:avLst/>
          </a:prstGeom>
        </p:spPr>
        <p:txBody>
          <a:bodyPr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pPr>
            <a:r>
              <a:rPr>
                <a:solidFill>
                  <a:srgbClr val="011A9A"/>
                </a:solidFill>
              </a:rPr>
              <a:t>XIII.	The Great Assyrian Conqueror </a:t>
            </a:r>
            <a:r>
              <a:rPr>
                <a:solidFill>
                  <a:srgbClr val="FF2600"/>
                </a:solidFill>
              </a:rPr>
              <a:t>II Kings 15:8—17:41</a:t>
            </a:r>
          </a:p>
        </p:txBody>
      </p:sp>
      <p:sp>
        <p:nvSpPr>
          <p:cNvPr id="363"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92" name="Group"/>
          <p:cNvGrpSpPr/>
          <p:nvPr/>
        </p:nvGrpSpPr>
        <p:grpSpPr>
          <a:xfrm>
            <a:off x="104874" y="203200"/>
            <a:ext cx="9906001" cy="5905500"/>
            <a:chOff x="0" y="0"/>
            <a:chExt cx="9906000" cy="5905500"/>
          </a:xfrm>
        </p:grpSpPr>
        <p:grpSp>
          <p:nvGrpSpPr>
            <p:cNvPr id="390" name="Group"/>
            <p:cNvGrpSpPr/>
            <p:nvPr/>
          </p:nvGrpSpPr>
          <p:grpSpPr>
            <a:xfrm>
              <a:off x="0" y="1905000"/>
              <a:ext cx="9906000" cy="4000500"/>
              <a:chOff x="0" y="0"/>
              <a:chExt cx="9906000" cy="4000500"/>
            </a:xfrm>
          </p:grpSpPr>
          <p:sp>
            <p:nvSpPr>
              <p:cNvPr id="365" name="Rectangle"/>
              <p:cNvSpPr/>
              <p:nvPr/>
            </p:nvSpPr>
            <p:spPr>
              <a:xfrm>
                <a:off x="225325" y="596900"/>
                <a:ext cx="6121401" cy="1016000"/>
              </a:xfrm>
              <a:prstGeom prst="rect">
                <a:avLst/>
              </a:prstGeom>
              <a:solidFill>
                <a:srgbClr val="011993"/>
              </a:solidFill>
              <a:ln w="25400" cap="flat">
                <a:solidFill>
                  <a:srgbClr val="000000"/>
                </a:solidFill>
                <a:prstDash val="solid"/>
                <a:miter lim="400000"/>
              </a:ln>
              <a:effectLst/>
            </p:spPr>
            <p:txBody>
              <a:bodyPr wrap="square" lIns="38100" tIns="38100" rIns="38100" bIns="38100" numCol="1" anchor="ctr">
                <a:noAutofit/>
              </a:bodyPr>
              <a:lstStyle/>
              <a:p>
                <a:pPr algn="r">
                  <a:defRPr sz="3000">
                    <a:solidFill>
                      <a:srgbClr val="FFFFFF"/>
                    </a:solidFill>
                    <a:effectLst>
                      <a:outerShdw sx="100000" sy="100000" kx="0" ky="0" algn="b" rotWithShape="0" blurRad="38100" dist="12700" dir="5400000">
                        <a:srgbClr val="000000">
                          <a:alpha val="50000"/>
                        </a:srgbClr>
                      </a:outerShdw>
                    </a:effectLst>
                  </a:defRPr>
                </a:pPr>
              </a:p>
            </p:txBody>
          </p:sp>
          <p:sp>
            <p:nvSpPr>
              <p:cNvPr id="366" name="Menahem"/>
              <p:cNvSpPr/>
              <p:nvPr/>
            </p:nvSpPr>
            <p:spPr>
              <a:xfrm>
                <a:off x="225325" y="596900"/>
                <a:ext cx="3568701" cy="647700"/>
              </a:xfrm>
              <a:prstGeom prst="rect">
                <a:avLst/>
              </a:prstGeom>
              <a:solidFill>
                <a:srgbClr val="0096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3000">
                    <a:solidFill>
                      <a:srgbClr val="FFFFFF"/>
                    </a:solidFill>
                    <a:effectLst>
                      <a:outerShdw sx="100000" sy="100000" kx="0" ky="0" algn="b" rotWithShape="0" blurRad="38100" dist="12700" dir="5400000">
                        <a:srgbClr val="000000">
                          <a:alpha val="50000"/>
                        </a:srgbClr>
                      </a:outerShdw>
                    </a:effectLst>
                  </a:defRPr>
                </a:lvl1pPr>
              </a:lstStyle>
              <a:p>
                <a:pPr/>
                <a:r>
                  <a:t>Menahem</a:t>
                </a:r>
              </a:p>
            </p:txBody>
          </p:sp>
          <p:sp>
            <p:nvSpPr>
              <p:cNvPr id="367" name="Pekah"/>
              <p:cNvSpPr/>
              <p:nvPr/>
            </p:nvSpPr>
            <p:spPr>
              <a:xfrm>
                <a:off x="4639096" y="831850"/>
                <a:ext cx="1732708"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3000">
                    <a:solidFill>
                      <a:srgbClr val="FFFFFF"/>
                    </a:solidFill>
                    <a:effectLst>
                      <a:outerShdw sx="100000" sy="100000" kx="0" ky="0" algn="b" rotWithShape="0" blurRad="38100" dist="12700" dir="5400000">
                        <a:srgbClr val="000000">
                          <a:alpha val="50000"/>
                        </a:srgbClr>
                      </a:outerShdw>
                    </a:effectLst>
                  </a:defRPr>
                </a:lvl1pPr>
              </a:lstStyle>
              <a:p>
                <a:pPr>
                  <a:defRPr sz="3200">
                    <a:solidFill>
                      <a:srgbClr val="000000"/>
                    </a:solidFill>
                    <a:effectLst/>
                  </a:defRPr>
                </a:pPr>
                <a:r>
                  <a:rPr sz="3000">
                    <a:solidFill>
                      <a:srgbClr val="FFFFFF"/>
                    </a:solidFill>
                    <a:effectLst>
                      <a:outerShdw sx="100000" sy="100000" kx="0" ky="0" algn="b" rotWithShape="0" blurRad="38100" dist="12700" dir="5400000">
                        <a:srgbClr val="000000">
                          <a:alpha val="50000"/>
                        </a:srgbClr>
                      </a:outerShdw>
                    </a:effectLst>
                  </a:rPr>
                  <a:t>Pekah       </a:t>
                </a:r>
              </a:p>
            </p:txBody>
          </p:sp>
          <p:sp>
            <p:nvSpPr>
              <p:cNvPr id="368" name="Rectangle"/>
              <p:cNvSpPr/>
              <p:nvPr/>
            </p:nvSpPr>
            <p:spPr>
              <a:xfrm>
                <a:off x="3184425" y="596900"/>
                <a:ext cx="622301" cy="647700"/>
              </a:xfrm>
              <a:prstGeom prst="rect">
                <a:avLst/>
              </a:prstGeom>
              <a:solidFill>
                <a:srgbClr val="7A81FF"/>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69" name="Hoshea"/>
              <p:cNvSpPr/>
              <p:nvPr/>
            </p:nvSpPr>
            <p:spPr>
              <a:xfrm>
                <a:off x="6346725" y="596900"/>
                <a:ext cx="3390901" cy="1016000"/>
              </a:xfrm>
              <a:prstGeom prst="rect">
                <a:avLst/>
              </a:prstGeom>
              <a:solidFill>
                <a:srgbClr val="0096FF"/>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3000">
                    <a:solidFill>
                      <a:srgbClr val="FFFFFF"/>
                    </a:solidFill>
                    <a:effectLst>
                      <a:outerShdw sx="100000" sy="100000" kx="0" ky="0" algn="b" rotWithShape="0" blurRad="38100" dist="12700" dir="5400000">
                        <a:srgbClr val="000000">
                          <a:alpha val="50000"/>
                        </a:srgbClr>
                      </a:outerShdw>
                    </a:effectLst>
                  </a:defRPr>
                </a:lvl1pPr>
              </a:lstStyle>
              <a:p>
                <a:pPr/>
                <a:r>
                  <a:t>Hoshea</a:t>
                </a:r>
              </a:p>
            </p:txBody>
          </p:sp>
          <p:sp>
            <p:nvSpPr>
              <p:cNvPr id="370" name="Rectangle"/>
              <p:cNvSpPr/>
              <p:nvPr/>
            </p:nvSpPr>
            <p:spPr>
              <a:xfrm>
                <a:off x="2587525" y="2171700"/>
                <a:ext cx="7137401" cy="1371600"/>
              </a:xfrm>
              <a:prstGeom prst="rect">
                <a:avLst/>
              </a:prstGeom>
              <a:solidFill>
                <a:srgbClr val="FF2600"/>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71" name="Hezekiah’s…"/>
              <p:cNvSpPr/>
              <p:nvPr/>
            </p:nvSpPr>
            <p:spPr>
              <a:xfrm>
                <a:off x="7731025" y="2755900"/>
                <a:ext cx="1993901" cy="787400"/>
              </a:xfrm>
              <a:prstGeom prst="rect">
                <a:avLst/>
              </a:prstGeom>
              <a:solidFill>
                <a:srgbClr val="FF7E79"/>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2400">
                    <a:solidFill>
                      <a:srgbClr val="FFFFFF"/>
                    </a:solidFill>
                    <a:effectLst>
                      <a:outerShdw sx="100000" sy="100000" kx="0" ky="0" algn="b" rotWithShape="0" blurRad="38100" dist="12700" dir="5400000">
                        <a:srgbClr val="000000">
                          <a:alpha val="50000"/>
                        </a:srgbClr>
                      </a:outerShdw>
                    </a:effectLst>
                  </a:defRPr>
                </a:pPr>
                <a:r>
                  <a:rPr sz="2300"/>
                  <a:t>Hezekiah’s</a:t>
                </a:r>
                <a:endParaRPr sz="2300"/>
              </a:p>
              <a:p>
                <a:pPr>
                  <a:defRPr sz="2400">
                    <a:solidFill>
                      <a:srgbClr val="FFFFFF"/>
                    </a:solidFill>
                    <a:effectLst>
                      <a:outerShdw sx="100000" sy="100000" kx="0" ky="0" algn="b" rotWithShape="0" blurRad="38100" dist="12700" dir="5400000">
                        <a:srgbClr val="000000">
                          <a:alpha val="50000"/>
                        </a:srgbClr>
                      </a:outerShdw>
                    </a:effectLst>
                  </a:defRPr>
                </a:pPr>
                <a:r>
                  <a:rPr sz="2300"/>
                  <a:t>Co-regent</a:t>
                </a:r>
              </a:p>
            </p:txBody>
          </p:sp>
          <p:sp>
            <p:nvSpPr>
              <p:cNvPr id="372" name="Rectangle"/>
              <p:cNvSpPr/>
              <p:nvPr/>
            </p:nvSpPr>
            <p:spPr>
              <a:xfrm>
                <a:off x="238025" y="2184400"/>
                <a:ext cx="4914901" cy="1003300"/>
              </a:xfrm>
              <a:prstGeom prst="rect">
                <a:avLst/>
              </a:prstGeom>
              <a:solidFill>
                <a:srgbClr val="FF7E79"/>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73" name="Rectangle"/>
              <p:cNvSpPr/>
              <p:nvPr/>
            </p:nvSpPr>
            <p:spPr>
              <a:xfrm>
                <a:off x="238025" y="2171700"/>
                <a:ext cx="3759201" cy="622300"/>
              </a:xfrm>
              <a:prstGeom prst="rect">
                <a:avLst/>
              </a:prstGeom>
              <a:solidFill>
                <a:srgbClr val="FF2600"/>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74" name="Rectangle"/>
              <p:cNvSpPr/>
              <p:nvPr/>
            </p:nvSpPr>
            <p:spPr>
              <a:xfrm>
                <a:off x="5152925" y="2184400"/>
                <a:ext cx="1143001" cy="1003300"/>
              </a:xfrm>
              <a:prstGeom prst="rect">
                <a:avLst/>
              </a:prstGeom>
              <a:solidFill>
                <a:srgbClr val="424242"/>
              </a:solidFill>
              <a:ln w="25400" cap="flat">
                <a:solidFill>
                  <a:srgbClr val="000000"/>
                </a:solidFill>
                <a:prstDash val="solid"/>
                <a:miter lim="400000"/>
              </a:ln>
              <a:effec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375" name="750"/>
              <p:cNvSpPr/>
              <p:nvPr/>
            </p:nvSpPr>
            <p:spPr>
              <a:xfrm>
                <a:off x="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750</a:t>
                </a:r>
              </a:p>
            </p:txBody>
          </p:sp>
          <p:sp>
            <p:nvSpPr>
              <p:cNvPr id="376" name="739"/>
              <p:cNvSpPr/>
              <p:nvPr/>
            </p:nvSpPr>
            <p:spPr>
              <a:xfrm>
                <a:off x="37084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739</a:t>
                </a:r>
              </a:p>
            </p:txBody>
          </p:sp>
          <p:sp>
            <p:nvSpPr>
              <p:cNvPr id="377" name="735"/>
              <p:cNvSpPr/>
              <p:nvPr/>
            </p:nvSpPr>
            <p:spPr>
              <a:xfrm>
                <a:off x="49276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735</a:t>
                </a:r>
              </a:p>
            </p:txBody>
          </p:sp>
          <p:sp>
            <p:nvSpPr>
              <p:cNvPr id="378" name="732"/>
              <p:cNvSpPr/>
              <p:nvPr/>
            </p:nvSpPr>
            <p:spPr>
              <a:xfrm>
                <a:off x="60833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732</a:t>
                </a:r>
              </a:p>
            </p:txBody>
          </p:sp>
          <p:sp>
            <p:nvSpPr>
              <p:cNvPr id="379" name="728"/>
              <p:cNvSpPr/>
              <p:nvPr/>
            </p:nvSpPr>
            <p:spPr>
              <a:xfrm>
                <a:off x="74676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728</a:t>
                </a:r>
              </a:p>
            </p:txBody>
          </p:sp>
          <p:sp>
            <p:nvSpPr>
              <p:cNvPr id="380" name="722"/>
              <p:cNvSpPr/>
              <p:nvPr/>
            </p:nvSpPr>
            <p:spPr>
              <a:xfrm>
                <a:off x="9359900" y="17272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722</a:t>
                </a:r>
              </a:p>
            </p:txBody>
          </p:sp>
          <p:sp>
            <p:nvSpPr>
              <p:cNvPr id="381" name="743"/>
              <p:cNvSpPr/>
              <p:nvPr/>
            </p:nvSpPr>
            <p:spPr>
              <a:xfrm>
                <a:off x="2311400" y="35687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743</a:t>
                </a:r>
              </a:p>
            </p:txBody>
          </p:sp>
          <p:sp>
            <p:nvSpPr>
              <p:cNvPr id="382" name="Pekahiah"/>
              <p:cNvSpPr/>
              <p:nvPr/>
            </p:nvSpPr>
            <p:spPr>
              <a:xfrm>
                <a:off x="1901725" y="0"/>
                <a:ext cx="1168401"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Pekahiah</a:t>
                </a:r>
              </a:p>
            </p:txBody>
          </p:sp>
          <p:sp>
            <p:nvSpPr>
              <p:cNvPr id="383" name="Line"/>
              <p:cNvSpPr/>
              <p:nvPr/>
            </p:nvSpPr>
            <p:spPr>
              <a:xfrm>
                <a:off x="3120925" y="355600"/>
                <a:ext cx="317501" cy="254001"/>
              </a:xfrm>
              <a:prstGeom prst="line">
                <a:avLst/>
              </a:prstGeom>
              <a:noFill/>
              <a:ln w="38100" cap="flat">
                <a:solidFill>
                  <a:srgbClr val="000000"/>
                </a:solidFill>
                <a:prstDash val="solid"/>
                <a:miter lim="400000"/>
                <a:headEnd type="triangle" w="med" len="med"/>
              </a:ln>
              <a:effectLst/>
            </p:spPr>
            <p:txBody>
              <a:bodyPr wrap="square" lIns="0" tIns="0" rIns="0" bIns="0" numCol="1" anchor="t">
                <a:noAutofit/>
              </a:bodyPr>
              <a:lstStyle/>
              <a:p>
                <a:pPr algn="l">
                  <a:defRPr sz="1200">
                    <a:latin typeface="Helvetica"/>
                    <a:ea typeface="Helvetica"/>
                    <a:cs typeface="Helvetica"/>
                    <a:sym typeface="Helvetica"/>
                  </a:defRPr>
                </a:pPr>
              </a:p>
            </p:txBody>
          </p:sp>
          <p:sp>
            <p:nvSpPr>
              <p:cNvPr id="384" name="742"/>
              <p:cNvSpPr/>
              <p:nvPr/>
            </p:nvSpPr>
            <p:spPr>
              <a:xfrm>
                <a:off x="2952750" y="1200150"/>
                <a:ext cx="4318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1800">
                    <a:solidFill>
                      <a:srgbClr val="FFFFFF"/>
                    </a:solidFill>
                  </a:defRPr>
                </a:lvl1pPr>
              </a:lstStyle>
              <a:p>
                <a:pPr/>
                <a:r>
                  <a:t>742</a:t>
                </a:r>
              </a:p>
            </p:txBody>
          </p:sp>
          <p:sp>
            <p:nvSpPr>
              <p:cNvPr id="385" name="740"/>
              <p:cNvSpPr/>
              <p:nvPr/>
            </p:nvSpPr>
            <p:spPr>
              <a:xfrm>
                <a:off x="3562350" y="1206500"/>
                <a:ext cx="4318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1800">
                    <a:solidFill>
                      <a:srgbClr val="FFFFFF"/>
                    </a:solidFill>
                  </a:defRPr>
                </a:lvl1pPr>
              </a:lstStyle>
              <a:p>
                <a:pPr/>
                <a:r>
                  <a:t>740</a:t>
                </a:r>
              </a:p>
            </p:txBody>
          </p:sp>
          <p:sp>
            <p:nvSpPr>
              <p:cNvPr id="386" name="Uzziah’s Last Days"/>
              <p:cNvSpPr/>
              <p:nvPr/>
            </p:nvSpPr>
            <p:spPr>
              <a:xfrm>
                <a:off x="492025" y="2222500"/>
                <a:ext cx="3251201"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FFFF"/>
                    </a:solidFill>
                  </a:defRPr>
                </a:lvl1pPr>
              </a:lstStyle>
              <a:p>
                <a:pPr/>
                <a:r>
                  <a:t>Uzziah’s Last Days</a:t>
                </a:r>
              </a:p>
            </p:txBody>
          </p:sp>
          <p:sp>
            <p:nvSpPr>
              <p:cNvPr id="387" name="Jotham"/>
              <p:cNvSpPr/>
              <p:nvPr/>
            </p:nvSpPr>
            <p:spPr>
              <a:xfrm>
                <a:off x="3247925" y="2463800"/>
                <a:ext cx="2641601"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600"/>
                </a:lvl1pPr>
              </a:lstStyle>
              <a:p>
                <a:pPr/>
                <a:r>
                  <a:t>Jotham</a:t>
                </a:r>
              </a:p>
            </p:txBody>
          </p:sp>
          <p:sp>
            <p:nvSpPr>
              <p:cNvPr id="388" name="Ahaz"/>
              <p:cNvSpPr/>
              <p:nvPr/>
            </p:nvSpPr>
            <p:spPr>
              <a:xfrm>
                <a:off x="6525617" y="2425700"/>
                <a:ext cx="906066"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solidFill>
                      <a:srgbClr val="FFFFFF"/>
                    </a:solidFill>
                  </a:defRPr>
                </a:lvl1pPr>
              </a:lstStyle>
              <a:p>
                <a:pPr/>
                <a:r>
                  <a:t>Ahaz</a:t>
                </a:r>
              </a:p>
            </p:txBody>
          </p:sp>
          <p:sp>
            <p:nvSpPr>
              <p:cNvPr id="389" name="Ahaz Co-regent"/>
              <p:cNvSpPr/>
              <p:nvPr/>
            </p:nvSpPr>
            <p:spPr>
              <a:xfrm>
                <a:off x="3535883" y="3124200"/>
                <a:ext cx="205953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solidFill>
                      <a:srgbClr val="FFFFFF"/>
                    </a:solidFill>
                  </a:defRPr>
                </a:lvl1pPr>
              </a:lstStyle>
              <a:p>
                <a:pPr/>
                <a:r>
                  <a:t>Ahaz Co-regent</a:t>
                </a:r>
              </a:p>
            </p:txBody>
          </p:sp>
        </p:grpSp>
        <p:sp>
          <p:nvSpPr>
            <p:cNvPr id="391" name="Divided Monarchy: Homage Phase…"/>
            <p:cNvSpPr/>
            <p:nvPr/>
          </p:nvSpPr>
          <p:spPr>
            <a:xfrm>
              <a:off x="1749325" y="0"/>
              <a:ext cx="6451601" cy="1447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r>
                <a:t>Divided Monarchy: Homage Phase</a:t>
              </a:r>
            </a:p>
            <a:p>
              <a:pPr/>
              <a:r>
                <a:t>(Sisters Parting)</a:t>
              </a:r>
            </a:p>
            <a:p>
              <a:pPr/>
              <a:r>
                <a:t>750-722 B.C.</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2. The final prediction of Elisha 13:14-25"/>
          <p:cNvSpPr txBox="1"/>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700"/>
            </a:pPr>
            <a:r>
              <a:rPr>
                <a:solidFill>
                  <a:srgbClr val="0225C7"/>
                </a:solidFill>
              </a:rPr>
              <a:t>2.	The final prediction of Elisha </a:t>
            </a:r>
            <a:r>
              <a:rPr>
                <a:solidFill>
                  <a:srgbClr val="FF2600"/>
                </a:solidFill>
              </a:rPr>
              <a:t>13:14-25</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4" name="DSC00044.jpg" descr="DSC00044.jpg"/>
          <p:cNvPicPr>
            <a:picLocks noChangeAspect="1"/>
          </p:cNvPicPr>
          <p:nvPr/>
        </p:nvPicPr>
        <p:blipFill>
          <a:blip r:embed="rId2">
            <a:extLst/>
          </a:blip>
          <a:stretch>
            <a:fillRect/>
          </a:stretch>
        </p:blipFill>
        <p:spPr>
          <a:xfrm>
            <a:off x="0" y="-355600"/>
            <a:ext cx="10160000" cy="8343900"/>
          </a:xfrm>
          <a:prstGeom prst="rect">
            <a:avLst/>
          </a:prstGeom>
          <a:ln w="12700">
            <a:miter lim="400000"/>
          </a:ln>
        </p:spPr>
      </p:pic>
      <p:sp>
        <p:nvSpPr>
          <p:cNvPr id="395" name="Rise of Assyria…"/>
          <p:cNvSpPr/>
          <p:nvPr/>
        </p:nvSpPr>
        <p:spPr>
          <a:xfrm>
            <a:off x="6540500" y="5651500"/>
            <a:ext cx="2679700" cy="1955800"/>
          </a:xfrm>
          <a:prstGeom prst="rect">
            <a:avLst/>
          </a:prstGeom>
          <a:solidFill>
            <a:srgbClr val="4F8F00"/>
          </a:solidFill>
          <a:ln w="25400">
            <a:miter lim="400000"/>
          </a:ln>
          <a:extLst>
            <a:ext uri="{C572A759-6A51-4108-AA02-DFA0A04FC94B}">
              <ma14:wrappingTextBoxFlag xmlns:ma14="http://schemas.microsoft.com/office/mac/drawingml/2011/main" val="1"/>
            </a:ext>
          </a:extLst>
        </p:spPr>
        <p:txBody>
          <a:bodyPr lIns="38100" tIns="38100" rIns="38100" bIns="38100" anchor="ctr"/>
          <a:lstStyle/>
          <a:p>
            <a:pPr>
              <a:defRPr sz="3000">
                <a:solidFill>
                  <a:srgbClr val="FFFFFF"/>
                </a:solidFill>
                <a:effectLst>
                  <a:outerShdw sx="100000" sy="100000" kx="0" ky="0" algn="b" rotWithShape="0" blurRad="38100" dist="12700" dir="5400000">
                    <a:srgbClr val="000000">
                      <a:alpha val="50000"/>
                    </a:srgbClr>
                  </a:outerShdw>
                </a:effectLst>
              </a:defRPr>
            </a:pPr>
            <a:r>
              <a:t>Rise of Assyria</a:t>
            </a:r>
          </a:p>
          <a:p>
            <a:pPr>
              <a:defRPr sz="3000">
                <a:solidFill>
                  <a:srgbClr val="FFFFFF"/>
                </a:solidFill>
                <a:effectLst>
                  <a:outerShdw sx="100000" sy="100000" kx="0" ky="0" algn="b" rotWithShape="0" blurRad="38100" dist="12700" dir="5400000">
                    <a:srgbClr val="000000">
                      <a:alpha val="50000"/>
                    </a:srgbClr>
                  </a:outerShdw>
                </a:effectLst>
              </a:defRPr>
            </a:pPr>
            <a:r>
              <a:rPr sz="2400"/>
              <a:t>Shalmaneser III</a:t>
            </a:r>
            <a:endParaRPr sz="2400"/>
          </a:p>
          <a:p>
            <a:pPr>
              <a:defRPr sz="3000">
                <a:solidFill>
                  <a:srgbClr val="FFFFFF"/>
                </a:solidFill>
                <a:effectLst>
                  <a:outerShdw sx="100000" sy="100000" kx="0" ky="0" algn="b" rotWithShape="0" blurRad="38100" dist="12700" dir="5400000">
                    <a:srgbClr val="000000">
                      <a:alpha val="50000"/>
                    </a:srgbClr>
                  </a:outerShdw>
                </a:effectLst>
              </a:defRPr>
            </a:pPr>
            <a:r>
              <a:rPr sz="2400"/>
              <a:t>Tiglath-pileser III</a:t>
            </a:r>
            <a:endParaRPr sz="2400"/>
          </a:p>
          <a:p>
            <a:pPr>
              <a:defRPr sz="3000">
                <a:solidFill>
                  <a:srgbClr val="FFFFFF"/>
                </a:solidFill>
                <a:effectLst>
                  <a:outerShdw sx="100000" sy="100000" kx="0" ky="0" algn="b" rotWithShape="0" blurRad="38100" dist="12700" dir="5400000">
                    <a:srgbClr val="000000">
                      <a:alpha val="50000"/>
                    </a:srgbClr>
                  </a:outerShdw>
                </a:effectLst>
              </a:defRPr>
            </a:pPr>
            <a:r>
              <a:rPr sz="2400"/>
              <a:t>Esarhaddon</a:t>
            </a:r>
            <a:endParaRPr sz="2400"/>
          </a:p>
          <a:p>
            <a:pPr>
              <a:defRPr sz="3000">
                <a:solidFill>
                  <a:srgbClr val="FFFFFF"/>
                </a:solidFill>
                <a:effectLst>
                  <a:outerShdw sx="100000" sy="100000" kx="0" ky="0" algn="b" rotWithShape="0" blurRad="38100" dist="12700" dir="5400000">
                    <a:srgbClr val="000000">
                      <a:alpha val="50000"/>
                    </a:srgbClr>
                  </a:outerShdw>
                </a:effectLst>
              </a:defRPr>
            </a:pPr>
            <a:r>
              <a:rPr sz="2400"/>
              <a:t>Asshurbanipal</a:t>
            </a:r>
            <a:endParaRPr sz="2400"/>
          </a:p>
          <a:p>
            <a:pPr>
              <a:defRPr sz="3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7" name="droppedImage.pdf" descr="droppedImage.pdf"/>
          <p:cNvPicPr>
            <a:picLocks noChangeAspect="1"/>
          </p:cNvPicPr>
          <p:nvPr/>
        </p:nvPicPr>
        <p:blipFill>
          <a:blip r:embed="rId2">
            <a:extLst/>
          </a:blip>
          <a:stretch>
            <a:fillRect/>
          </a:stretch>
        </p:blipFill>
        <p:spPr>
          <a:xfrm>
            <a:off x="431800" y="-1050291"/>
            <a:ext cx="8737600" cy="8628382"/>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A. Israel Submits to Assyria 15:8-31"/>
          <p:cNvSpPr txBox="1"/>
          <p:nvPr>
            <p:ph type="title"/>
          </p:nvPr>
        </p:nvSpPr>
        <p:spPr>
          <a:xfrm>
            <a:off x="990600" y="2324100"/>
            <a:ext cx="8178800" cy="10541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pPr>
            <a:r>
              <a:rPr>
                <a:solidFill>
                  <a:srgbClr val="011A9A"/>
                </a:solidFill>
              </a:rPr>
              <a:t>A.	Israel Submits to Assyria</a:t>
            </a:r>
            <a:r>
              <a:rPr>
                <a:solidFill>
                  <a:srgbClr val="FF2600"/>
                </a:solidFill>
              </a:rPr>
              <a:t> 15:8-31</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13" name="Group"/>
          <p:cNvGrpSpPr/>
          <p:nvPr/>
        </p:nvGrpSpPr>
        <p:grpSpPr>
          <a:xfrm>
            <a:off x="3274" y="457200"/>
            <a:ext cx="10375901" cy="6057900"/>
            <a:chOff x="0" y="0"/>
            <a:chExt cx="10375900" cy="6057900"/>
          </a:xfrm>
        </p:grpSpPr>
        <p:sp>
          <p:nvSpPr>
            <p:cNvPr id="401" name="Jeroboam II 41 yrs."/>
            <p:cNvSpPr/>
            <p:nvPr/>
          </p:nvSpPr>
          <p:spPr>
            <a:xfrm>
              <a:off x="187225" y="609600"/>
              <a:ext cx="8521701" cy="1231900"/>
            </a:xfrm>
            <a:prstGeom prst="rect">
              <a:avLst/>
            </a:prstGeom>
            <a:solidFill>
              <a:srgbClr val="C0C0C0"/>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a:p>
              <a:pPr>
                <a:defRPr sz="3000">
                  <a:effectLst>
                    <a:outerShdw sx="100000" sy="100000" kx="0" ky="0" algn="b" rotWithShape="0" blurRad="38100" dist="12700" dir="5400000">
                      <a:srgbClr val="000000">
                        <a:alpha val="50000"/>
                      </a:srgbClr>
                    </a:outerShdw>
                  </a:effectLst>
                </a:defRPr>
              </a:pPr>
              <a:r>
                <a:t>Jeroboam II 41 yrs.</a:t>
              </a:r>
            </a:p>
          </p:txBody>
        </p:sp>
        <p:sp>
          <p:nvSpPr>
            <p:cNvPr id="402" name="Jehoash 16 yrs."/>
            <p:cNvSpPr/>
            <p:nvPr/>
          </p:nvSpPr>
          <p:spPr>
            <a:xfrm>
              <a:off x="199925" y="609600"/>
              <a:ext cx="2578101" cy="660400"/>
            </a:xfrm>
            <a:prstGeom prst="rect">
              <a:avLst/>
            </a:prstGeom>
            <a:blipFill rotWithShape="1">
              <a:blip r:embed="rId2"/>
              <a:srcRect l="0" t="0" r="0" b="0"/>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2400">
                  <a:solidFill>
                    <a:srgbClr val="FFFFFF"/>
                  </a:solidFill>
                  <a:effectLst>
                    <a:outerShdw sx="100000" sy="100000" kx="0" ky="0" algn="b" rotWithShape="0" blurRad="38100" dist="12700" dir="5400000">
                      <a:srgbClr val="000000">
                        <a:alpha val="50000"/>
                      </a:srgbClr>
                    </a:outerShdw>
                  </a:effectLst>
                </a:defRPr>
              </a:lvl1pPr>
            </a:lstStyle>
            <a:p>
              <a:pPr/>
              <a:r>
                <a:t>Jehoash 16 yrs.</a:t>
              </a:r>
            </a:p>
          </p:txBody>
        </p:sp>
        <p:sp>
          <p:nvSpPr>
            <p:cNvPr id="403" name="Zech.…"/>
            <p:cNvSpPr/>
            <p:nvPr/>
          </p:nvSpPr>
          <p:spPr>
            <a:xfrm>
              <a:off x="8683525" y="609600"/>
              <a:ext cx="1295401" cy="1231900"/>
            </a:xfrm>
            <a:prstGeom prst="rect">
              <a:avLst/>
            </a:prstGeom>
            <a:blipFill rotWithShape="1">
              <a:blip r:embed="rId2"/>
              <a:srcRect l="0" t="0" r="0" b="0"/>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2600">
                  <a:solidFill>
                    <a:srgbClr val="FFFFFF"/>
                  </a:solidFill>
                  <a:effectLst>
                    <a:outerShdw sx="100000" sy="100000" kx="0" ky="0" algn="b" rotWithShape="0" blurRad="38100" dist="12700" dir="5400000">
                      <a:srgbClr val="000000">
                        <a:alpha val="50000"/>
                      </a:srgbClr>
                    </a:outerShdw>
                  </a:effectLst>
                </a:defRPr>
              </a:pPr>
              <a:r>
                <a:t>Zech.</a:t>
              </a:r>
            </a:p>
            <a:p>
              <a:pPr>
                <a:defRPr sz="2600">
                  <a:solidFill>
                    <a:srgbClr val="FFFFFF"/>
                  </a:solidFill>
                  <a:effectLst>
                    <a:outerShdw sx="100000" sy="100000" kx="0" ky="0" algn="b" rotWithShape="0" blurRad="38100" dist="12700" dir="5400000">
                      <a:srgbClr val="000000">
                        <a:alpha val="50000"/>
                      </a:srgbClr>
                    </a:outerShdw>
                  </a:effectLst>
                </a:defRPr>
              </a:pPr>
              <a:r>
                <a:t>Shallum</a:t>
              </a:r>
            </a:p>
          </p:txBody>
        </p:sp>
        <p:sp>
          <p:nvSpPr>
            <p:cNvPr id="404" name="Uzziah (Azariah) 52 yrs."/>
            <p:cNvSpPr/>
            <p:nvPr/>
          </p:nvSpPr>
          <p:spPr>
            <a:xfrm>
              <a:off x="212625" y="2806700"/>
              <a:ext cx="9766301" cy="1231900"/>
            </a:xfrm>
            <a:prstGeom prst="rect">
              <a:avLst/>
            </a:prstGeom>
            <a:solidFill>
              <a:srgbClr val="005493"/>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1800">
                  <a:solidFill>
                    <a:srgbClr val="FFFFFF"/>
                  </a:solidFill>
                  <a:effectLst>
                    <a:outerShdw sx="100000" sy="100000" kx="0" ky="0" algn="b" rotWithShape="0" blurRad="38100" dist="12700" dir="5400000">
                      <a:srgbClr val="000000">
                        <a:alpha val="50000"/>
                      </a:srgbClr>
                    </a:outerShdw>
                  </a:effectLst>
                </a:defRPr>
              </a:pPr>
              <a:endParaRPr sz="3000"/>
            </a:p>
            <a:p>
              <a:pPr>
                <a:defRPr sz="1800">
                  <a:solidFill>
                    <a:srgbClr val="FFFFFF"/>
                  </a:solidFill>
                  <a:effectLst>
                    <a:outerShdw sx="100000" sy="100000" kx="0" ky="0" algn="b" rotWithShape="0" blurRad="38100" dist="12700" dir="5400000">
                      <a:srgbClr val="000000">
                        <a:alpha val="50000"/>
                      </a:srgbClr>
                    </a:outerShdw>
                  </a:effectLst>
                </a:defRPr>
              </a:pPr>
              <a:r>
                <a:rPr sz="3000"/>
                <a:t>Uzziah (Azariah) 52 yrs.</a:t>
              </a:r>
            </a:p>
          </p:txBody>
        </p:sp>
        <p:sp>
          <p:nvSpPr>
            <p:cNvPr id="405" name="Divided Monarchy: Heyday Phase…"/>
            <p:cNvSpPr/>
            <p:nvPr/>
          </p:nvSpPr>
          <p:spPr>
            <a:xfrm>
              <a:off x="2457747" y="4610100"/>
              <a:ext cx="5612806" cy="1447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r>
                <a:t>Divided Monarchy: Heyday Phase</a:t>
              </a:r>
            </a:p>
            <a:p>
              <a:pPr/>
              <a:r>
                <a:t>(Sisters Growing)</a:t>
              </a:r>
            </a:p>
            <a:p>
              <a:pPr/>
              <a:r>
                <a:t>790-750 BC</a:t>
              </a:r>
            </a:p>
          </p:txBody>
        </p:sp>
        <p:sp>
          <p:nvSpPr>
            <p:cNvPr id="406" name="790"/>
            <p:cNvSpPr/>
            <p:nvPr/>
          </p:nvSpPr>
          <p:spPr>
            <a:xfrm>
              <a:off x="0" y="2247900"/>
              <a:ext cx="546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2400"/>
              </a:lvl1pPr>
            </a:lstStyle>
            <a:p>
              <a:pPr/>
              <a:r>
                <a:t>790</a:t>
              </a:r>
            </a:p>
          </p:txBody>
        </p:sp>
        <p:sp>
          <p:nvSpPr>
            <p:cNvPr id="407" name="767"/>
            <p:cNvSpPr/>
            <p:nvPr/>
          </p:nvSpPr>
          <p:spPr>
            <a:xfrm>
              <a:off x="4737100" y="22479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767</a:t>
              </a:r>
            </a:p>
          </p:txBody>
        </p:sp>
        <p:sp>
          <p:nvSpPr>
            <p:cNvPr id="408" name="753"/>
            <p:cNvSpPr/>
            <p:nvPr/>
          </p:nvSpPr>
          <p:spPr>
            <a:xfrm>
              <a:off x="8191500" y="2032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753</a:t>
              </a:r>
            </a:p>
          </p:txBody>
        </p:sp>
        <p:sp>
          <p:nvSpPr>
            <p:cNvPr id="409" name="750"/>
            <p:cNvSpPr/>
            <p:nvPr/>
          </p:nvSpPr>
          <p:spPr>
            <a:xfrm>
              <a:off x="9321800" y="2247900"/>
              <a:ext cx="10541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sz="2400"/>
              </a:lvl1pPr>
            </a:lstStyle>
            <a:p>
              <a:pPr/>
              <a:r>
                <a:t>750</a:t>
              </a:r>
            </a:p>
          </p:txBody>
        </p:sp>
        <p:sp>
          <p:nvSpPr>
            <p:cNvPr id="410" name="Israel"/>
            <p:cNvSpPr/>
            <p:nvPr/>
          </p:nvSpPr>
          <p:spPr>
            <a:xfrm>
              <a:off x="1174750" y="0"/>
              <a:ext cx="1257300"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2600"/>
                  </a:solidFill>
                </a:defRPr>
              </a:lvl1pPr>
            </a:lstStyle>
            <a:p>
              <a:pPr/>
              <a:r>
                <a:t>Israel</a:t>
              </a:r>
            </a:p>
          </p:txBody>
        </p:sp>
        <p:sp>
          <p:nvSpPr>
            <p:cNvPr id="411" name="Amaziah 29 yrs."/>
            <p:cNvSpPr/>
            <p:nvPr/>
          </p:nvSpPr>
          <p:spPr>
            <a:xfrm>
              <a:off x="212625" y="2819400"/>
              <a:ext cx="4978401" cy="584200"/>
            </a:xfrm>
            <a:prstGeom prst="rect">
              <a:avLst/>
            </a:prstGeom>
            <a:solidFill>
              <a:srgbClr val="011993"/>
            </a:solid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defRPr sz="2400">
                  <a:solidFill>
                    <a:srgbClr val="FFFFFF"/>
                  </a:solidFill>
                  <a:effectLst>
                    <a:outerShdw sx="100000" sy="100000" kx="0" ky="0" algn="b" rotWithShape="0" blurRad="38100" dist="12700" dir="5400000">
                      <a:srgbClr val="000000">
                        <a:alpha val="50000"/>
                      </a:srgbClr>
                    </a:outerShdw>
                  </a:effectLst>
                </a:defRPr>
              </a:lvl1pPr>
            </a:lstStyle>
            <a:p>
              <a:pPr/>
              <a:r>
                <a:t>Amaziah 29 yrs.</a:t>
              </a:r>
            </a:p>
          </p:txBody>
        </p:sp>
        <p:sp>
          <p:nvSpPr>
            <p:cNvPr id="412" name="Judah"/>
            <p:cNvSpPr/>
            <p:nvPr/>
          </p:nvSpPr>
          <p:spPr>
            <a:xfrm>
              <a:off x="1174750" y="2197100"/>
              <a:ext cx="1257300" cy="533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defRPr>
                  <a:solidFill>
                    <a:srgbClr val="FF2600"/>
                  </a:solidFill>
                </a:defRPr>
              </a:lvl1pPr>
            </a:lstStyle>
            <a:p>
              <a:pPr/>
              <a:r>
                <a:t>Judah</a:t>
              </a:r>
            </a:p>
          </p:txBody>
        </p:sp>
      </p:gr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5" name="1. The six-month reign of Zechariah 15:8-12"/>
          <p:cNvSpPr txBox="1"/>
          <p:nvPr>
            <p:ph type="title"/>
          </p:nvPr>
        </p:nvSpPr>
        <p:spPr>
          <a:xfrm>
            <a:off x="990600" y="203200"/>
            <a:ext cx="81788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pPr>
            <a:r>
              <a:rPr>
                <a:solidFill>
                  <a:srgbClr val="011A9A"/>
                </a:solidFill>
              </a:rPr>
              <a:t>1.	The six-month reign of Zechariah </a:t>
            </a:r>
            <a:r>
              <a:rPr>
                <a:solidFill>
                  <a:srgbClr val="FF2600"/>
                </a:solidFill>
              </a:rPr>
              <a:t>15:8-12</a:t>
            </a:r>
          </a:p>
        </p:txBody>
      </p:sp>
      <p:sp>
        <p:nvSpPr>
          <p:cNvPr id="416" name="8    In the thirty-eighth year of Azariah king of Judah, Zechariah the son of Jeroboam became king over Israel in Samaria for six months.…"/>
          <p:cNvSpPr/>
          <p:nvPr/>
        </p:nvSpPr>
        <p:spPr>
          <a:xfrm>
            <a:off x="317500" y="1155700"/>
            <a:ext cx="9613900" cy="5397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8    In the thirty-eighth year of Azariah king of Judah, Zechariah the son of Jeroboam became king over Israel in Samaria </a:t>
            </a:r>
            <a:r>
              <a:rPr i="1" sz="2400">
                <a:latin typeface="Times"/>
                <a:ea typeface="Times"/>
                <a:cs typeface="Times"/>
                <a:sym typeface="Times"/>
              </a:rPr>
              <a:t>for</a:t>
            </a:r>
            <a:r>
              <a:rPr sz="2400">
                <a:latin typeface="Times"/>
                <a:ea typeface="Times"/>
                <a:cs typeface="Times"/>
                <a:sym typeface="Times"/>
              </a:rPr>
              <a:t> six months.</a:t>
            </a:r>
            <a:endParaRPr sz="2400">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9    And he did evil in the sight of the LORD, as his fathers had done; he did not depart from the sins of Jeroboam the son of Nebat, which he made Israel sin.</a:t>
            </a:r>
            <a:endParaRPr sz="2400">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10  Then Shallum the son of Jabesh conspired against him and struck him before the people and killed him, and reigned in his place.</a:t>
            </a:r>
            <a:endParaRPr sz="2400">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11  Now the rest of the acts of Zechariah, behold they are written in the Book of the Chronicles of the Kings of Israel.</a:t>
            </a:r>
            <a:endParaRPr sz="2400">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12  This is the word of the LORD which He spoke to Jehu, saying, "Your sons to the fourth generation shall sit on the throne of Israel." And so it was.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2.  The one month reign of Shallum 15:13-15"/>
          <p:cNvSpPr txBox="1"/>
          <p:nvPr>
            <p:ph type="title"/>
          </p:nvPr>
        </p:nvSpPr>
        <p:spPr>
          <a:xfrm>
            <a:off x="990600" y="203200"/>
            <a:ext cx="81788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rPr>
                <a:solidFill>
                  <a:srgbClr val="011A9A"/>
                </a:solidFill>
              </a:rPr>
              <a:t>2.	 The one month reign of Shallum</a:t>
            </a:r>
            <a:r>
              <a:rPr>
                <a:solidFill>
                  <a:srgbClr val="FF2600"/>
                </a:solidFill>
              </a:rPr>
              <a:t> 15:13-15</a:t>
            </a:r>
          </a:p>
        </p:txBody>
      </p:sp>
      <p:sp>
        <p:nvSpPr>
          <p:cNvPr id="419" name="13  Shallum son of Jabesh became king in the thirty-ninth year of Uzziah king of Judah, and he reigned one month in Samaria.…"/>
          <p:cNvSpPr/>
          <p:nvPr/>
        </p:nvSpPr>
        <p:spPr>
          <a:xfrm>
            <a:off x="317500" y="1155700"/>
            <a:ext cx="9613900" cy="3657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13  Shallum son of Jabesh became king in the thirty-ninth year of Uzziah king of Judah, and he reigned one month in Samaria.</a:t>
            </a:r>
            <a:endParaRPr sz="2400">
              <a:uFill>
                <a:solidFill>
                  <a:srgbClr val="000000"/>
                </a:solidFill>
              </a:uFill>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14  Then Menahem son of Gadi went up from Tirzah and came to Samaria, and struck Shallum son of Jabesh in Samaria, and killed him and became king in his place.</a:t>
            </a:r>
            <a:endParaRPr sz="2400">
              <a:uFill>
                <a:solidFill>
                  <a:srgbClr val="000000"/>
                </a:solidFill>
              </a:uFill>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15  Now the rest of the acts of Shallum and his conspiracy which he made, behold they are written in the Book of the Chronicles of the Kings of Israel.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3.  Menahem submits to Assyria 15:16-22"/>
          <p:cNvSpPr txBox="1"/>
          <p:nvPr>
            <p:ph type="title"/>
          </p:nvPr>
        </p:nvSpPr>
        <p:spPr>
          <a:xfrm>
            <a:off x="990600" y="203200"/>
            <a:ext cx="81788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pPr>
            <a:r>
              <a:rPr>
                <a:solidFill>
                  <a:srgbClr val="011A9A"/>
                </a:solidFill>
              </a:rPr>
              <a:t>3.	 Menahem submits to Assyria</a:t>
            </a:r>
            <a:r>
              <a:rPr>
                <a:solidFill>
                  <a:srgbClr val="FF2600"/>
                </a:solidFill>
              </a:rPr>
              <a:t> 15:16-22</a:t>
            </a:r>
          </a:p>
        </p:txBody>
      </p:sp>
      <p:sp>
        <p:nvSpPr>
          <p:cNvPr id="422" name="16  Then Menahem struck Tiphsah and all who were in it and its borders from Tirzah, because they did not open to him, therefore he struck it; and he ripped up all its women who were with child.…"/>
          <p:cNvSpPr/>
          <p:nvPr/>
        </p:nvSpPr>
        <p:spPr>
          <a:xfrm>
            <a:off x="317500" y="1155700"/>
            <a:ext cx="9613900" cy="3289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16  Then Menahem struck Tiphsah and all who were in it and its borders from Tirzah, because they did not open </a:t>
            </a:r>
            <a:r>
              <a:rPr i="1" sz="2400">
                <a:latin typeface="Times"/>
                <a:ea typeface="Times"/>
                <a:cs typeface="Times"/>
                <a:sym typeface="Times"/>
              </a:rPr>
              <a:t>to him,</a:t>
            </a:r>
            <a:r>
              <a:rPr sz="2400">
                <a:latin typeface="Times"/>
                <a:ea typeface="Times"/>
                <a:cs typeface="Times"/>
                <a:sym typeface="Times"/>
              </a:rPr>
              <a:t> therefore he struck </a:t>
            </a:r>
            <a:r>
              <a:rPr i="1" sz="2400">
                <a:latin typeface="Times"/>
                <a:ea typeface="Times"/>
                <a:cs typeface="Times"/>
                <a:sym typeface="Times"/>
              </a:rPr>
              <a:t>it;</a:t>
            </a:r>
            <a:r>
              <a:rPr sz="2400">
                <a:latin typeface="Times"/>
                <a:ea typeface="Times"/>
                <a:cs typeface="Times"/>
                <a:sym typeface="Times"/>
              </a:rPr>
              <a:t> and he ripped up all its women who were with child.</a:t>
            </a:r>
            <a:endParaRPr sz="2400">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17  In the thirty-ninth year of Azariah king of Judah, Menahem son of Gadi became king over Israel </a:t>
            </a:r>
            <a:r>
              <a:rPr i="1" sz="2400">
                <a:latin typeface="Times"/>
                <a:ea typeface="Times"/>
                <a:cs typeface="Times"/>
                <a:sym typeface="Times"/>
              </a:rPr>
              <a:t>and reigned</a:t>
            </a:r>
            <a:r>
              <a:rPr sz="2400">
                <a:latin typeface="Times"/>
                <a:ea typeface="Times"/>
                <a:cs typeface="Times"/>
                <a:sym typeface="Times"/>
              </a:rPr>
              <a:t> ten years in Samaria.</a:t>
            </a:r>
            <a:endParaRPr sz="2400">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18  And he did evil in the sight of the LORD; he did not depart all his days from the sins of Jeroboam the son of Nebat, which he made Israel sin.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4" name="droppedImage.pdf" descr="droppedImage.pdf"/>
          <p:cNvPicPr>
            <a:picLocks noChangeAspect="1"/>
          </p:cNvPicPr>
          <p:nvPr/>
        </p:nvPicPr>
        <p:blipFill>
          <a:blip r:embed="rId2">
            <a:extLst/>
          </a:blip>
          <a:stretch>
            <a:fillRect/>
          </a:stretch>
        </p:blipFill>
        <p:spPr>
          <a:xfrm>
            <a:off x="927100" y="-30316"/>
            <a:ext cx="8305800" cy="76806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3.  Menahem submits to Assyria 15:16-22"/>
          <p:cNvSpPr txBox="1"/>
          <p:nvPr>
            <p:ph type="title"/>
          </p:nvPr>
        </p:nvSpPr>
        <p:spPr>
          <a:xfrm>
            <a:off x="990600" y="203200"/>
            <a:ext cx="81788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pPr>
            <a:r>
              <a:rPr>
                <a:solidFill>
                  <a:srgbClr val="011A9A"/>
                </a:solidFill>
              </a:rPr>
              <a:t>3.	 Menahem submits to Assyria</a:t>
            </a:r>
            <a:r>
              <a:rPr>
                <a:solidFill>
                  <a:srgbClr val="FF2600"/>
                </a:solidFill>
              </a:rPr>
              <a:t> 15:16-22</a:t>
            </a:r>
          </a:p>
        </p:txBody>
      </p:sp>
      <p:sp>
        <p:nvSpPr>
          <p:cNvPr id="427" name="19  Pul, king of Assyria, came against the land, and Menahem gave Pul a thousand talents of silver so that his hand might be with him to strengthen the kingdom under his rule.  (738 B.C.)…"/>
          <p:cNvSpPr/>
          <p:nvPr/>
        </p:nvSpPr>
        <p:spPr>
          <a:xfrm>
            <a:off x="114300" y="1168400"/>
            <a:ext cx="4724400" cy="5016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1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19  Pul, king of Assyria, came against the land, and Menahem gave Pul a thousand talents of silver so that his hand might be with him to strengthen the kingdom under his rule.  </a:t>
            </a:r>
            <a:r>
              <a:rPr sz="2400">
                <a:solidFill>
                  <a:srgbClr val="FF2600"/>
                </a:solidFill>
                <a:latin typeface="Times"/>
                <a:ea typeface="Times"/>
                <a:cs typeface="Times"/>
                <a:sym typeface="Times"/>
              </a:rPr>
              <a:t>(738 B.C.)</a:t>
            </a:r>
            <a:endParaRPr sz="2400">
              <a:latin typeface="Times"/>
              <a:ea typeface="Times"/>
              <a:cs typeface="Times"/>
              <a:sym typeface="Times"/>
            </a:endParaRPr>
          </a:p>
          <a:p>
            <a:pPr marL="457200" indent="-457200" algn="l">
              <a:spcBef>
                <a:spcPts val="1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20  Then Menahem exacted the money from Israel, even from all the mighty men of wealth, from each man fifty shekels of silver to pay the king of Assyria. So the king of Assyria returned and did not remain there in the land.</a:t>
            </a:r>
          </a:p>
        </p:txBody>
      </p:sp>
      <p:pic>
        <p:nvPicPr>
          <p:cNvPr id="428" name="droppedImage.pdf" descr="droppedImage.pdf"/>
          <p:cNvPicPr>
            <a:picLocks noChangeAspect="1"/>
          </p:cNvPicPr>
          <p:nvPr/>
        </p:nvPicPr>
        <p:blipFill>
          <a:blip r:embed="rId2">
            <a:extLst/>
          </a:blip>
          <a:stretch>
            <a:fillRect/>
          </a:stretch>
        </p:blipFill>
        <p:spPr>
          <a:xfrm>
            <a:off x="4876743" y="965200"/>
            <a:ext cx="5257914" cy="6616700"/>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0" name="3.  Menahem submits to Assyria 15:16-22"/>
          <p:cNvSpPr txBox="1"/>
          <p:nvPr>
            <p:ph type="title"/>
          </p:nvPr>
        </p:nvSpPr>
        <p:spPr>
          <a:xfrm>
            <a:off x="990600" y="203200"/>
            <a:ext cx="81788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pPr>
            <a:r>
              <a:rPr>
                <a:solidFill>
                  <a:srgbClr val="011A9A"/>
                </a:solidFill>
              </a:rPr>
              <a:t>3.	 Menahem submits to Assyria</a:t>
            </a:r>
            <a:r>
              <a:rPr>
                <a:solidFill>
                  <a:srgbClr val="FF2600"/>
                </a:solidFill>
              </a:rPr>
              <a:t> 15:16-22</a:t>
            </a:r>
          </a:p>
        </p:txBody>
      </p:sp>
      <p:sp>
        <p:nvSpPr>
          <p:cNvPr id="431" name="21  Now the rest of the acts of Menahem and all that he did, are they not written in the Book of the Chronicles of the Kings of Israel?…"/>
          <p:cNvSpPr/>
          <p:nvPr/>
        </p:nvSpPr>
        <p:spPr>
          <a:xfrm>
            <a:off x="266700" y="1320800"/>
            <a:ext cx="9372600" cy="170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1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21  Now the rest of the acts of Menahem and all that he did, are they not written in the Book of the Chronicles of the Kings of Israel?</a:t>
            </a:r>
            <a:endParaRPr sz="2400">
              <a:latin typeface="Times"/>
              <a:ea typeface="Times"/>
              <a:cs typeface="Times"/>
              <a:sym typeface="Times"/>
            </a:endParaRPr>
          </a:p>
          <a:p>
            <a:pPr marL="457200" indent="-457200" algn="l">
              <a:spcBef>
                <a:spcPts val="1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22  And Menahem slept with his fathers, and Pekahiah his son became king in his place.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a. Elisha ordered King Jehoash to perform symbolic acts 13:14-19"/>
          <p:cNvSpPr txBox="1"/>
          <p:nvPr>
            <p:ph type="title"/>
          </p:nvPr>
        </p:nvSpPr>
        <p:spPr>
          <a:xfrm>
            <a:off x="990600" y="203200"/>
            <a:ext cx="8178800" cy="8890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a.	Elisha ordered King Jehoash to perform symbolic acts</a:t>
            </a:r>
            <a:r>
              <a:rPr>
                <a:solidFill>
                  <a:srgbClr val="FF2600"/>
                </a:solidFill>
              </a:rPr>
              <a:t> 13:14-19</a:t>
            </a:r>
          </a:p>
        </p:txBody>
      </p:sp>
      <p:sp>
        <p:nvSpPr>
          <p:cNvPr id="163" name="14  When Elisha became sick with the illness of which he was to die, Joash the king of Israel came down to him and wept over him and said, &quot;My father, my father, the chariots of Israel and its horsemen!&quot;"/>
          <p:cNvSpPr/>
          <p:nvPr/>
        </p:nvSpPr>
        <p:spPr>
          <a:xfrm>
            <a:off x="317500" y="1219200"/>
            <a:ext cx="9639300" cy="118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marL="457200" indent="-457200" algn="l">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sz="2400">
                <a:uFill>
                  <a:solidFill>
                    <a:srgbClr val="000000"/>
                  </a:solidFill>
                </a:uFill>
                <a:latin typeface="Times"/>
                <a:ea typeface="Times"/>
                <a:cs typeface="Times"/>
                <a:sym typeface="Times"/>
              </a:defRPr>
            </a:lvl1pPr>
          </a:lstStyle>
          <a:p>
            <a:pPr>
              <a:defRPr sz="3200">
                <a:uFillTx/>
                <a:latin typeface="+mn-lt"/>
                <a:ea typeface="+mn-ea"/>
                <a:cs typeface="+mn-cs"/>
                <a:sym typeface="Gill Sans"/>
              </a:defRPr>
            </a:pPr>
            <a:r>
              <a:rPr sz="2400">
                <a:uFill>
                  <a:solidFill>
                    <a:srgbClr val="000000"/>
                  </a:solidFill>
                </a:uFill>
                <a:latin typeface="Times"/>
                <a:ea typeface="Times"/>
                <a:cs typeface="Times"/>
                <a:sym typeface="Times"/>
              </a:rPr>
              <a:t>14  When Elisha became sick with the illness of which he was to die, Joash the king of Israel came down to him and wept over him and said, "My father, my father, the chariots of Israel and its horsemen!"</a:t>
            </a:r>
          </a:p>
        </p:txBody>
      </p:sp>
      <p:pic>
        <p:nvPicPr>
          <p:cNvPr id="164" name="Image" descr="Image"/>
          <p:cNvPicPr>
            <a:picLocks noChangeAspect="1"/>
          </p:cNvPicPr>
          <p:nvPr/>
        </p:nvPicPr>
        <p:blipFill>
          <a:blip r:embed="rId2">
            <a:extLst/>
          </a:blip>
          <a:stretch>
            <a:fillRect/>
          </a:stretch>
        </p:blipFill>
        <p:spPr>
          <a:xfrm>
            <a:off x="829280" y="2826628"/>
            <a:ext cx="9064156" cy="3689992"/>
          </a:xfrm>
          <a:prstGeom prst="rect">
            <a:avLst/>
          </a:prstGeom>
          <a:ln w="12700">
            <a:miter lim="400000"/>
          </a:ln>
        </p:spPr>
      </p:pic>
      <p:sp>
        <p:nvSpPr>
          <p:cNvPr id="165" name="Joash &amp; Elisha"/>
          <p:cNvSpPr/>
          <p:nvPr/>
        </p:nvSpPr>
        <p:spPr>
          <a:xfrm>
            <a:off x="4508500" y="5816600"/>
            <a:ext cx="5387281" cy="838200"/>
          </a:xfrm>
          <a:prstGeom prst="rect">
            <a:avLst/>
          </a:prstGeom>
          <a:blipFill>
            <a:blip r:embed="rId3"/>
          </a:blipFill>
          <a:ln w="25400">
            <a:solidFill>
              <a:srgbClr val="000000"/>
            </a:solidFill>
            <a:miter lim="400000"/>
          </a:ln>
          <a:extLst>
            <a:ext uri="{C572A759-6A51-4108-AA02-DFA0A04FC94B}">
              <ma14:wrappingTextBoxFlag xmlns:ma14="http://schemas.microsoft.com/office/mac/drawingml/2011/main" val="1"/>
            </a:ext>
          </a:extLst>
        </p:spPr>
        <p:txBody>
          <a:bodyPr lIns="38100" tIns="38100" rIns="38100" bIns="38100" anchor="ctr"/>
          <a:lstStyle>
            <a:lvl1pPr>
              <a:defRPr sz="3000">
                <a:solidFill>
                  <a:srgbClr val="FFFFFF"/>
                </a:solidFill>
                <a:effectLst>
                  <a:outerShdw sx="100000" sy="100000" kx="0" ky="0" algn="b" rotWithShape="0" blurRad="38100" dist="12700" dir="5400000">
                    <a:srgbClr val="000000">
                      <a:alpha val="50000"/>
                    </a:srgbClr>
                  </a:outerShdw>
                </a:effectLst>
              </a:defRPr>
            </a:lvl1pPr>
          </a:lstStyle>
          <a:p>
            <a:pPr/>
            <a:r>
              <a:t>Joash &amp; Elisha</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4.  The two-year reign of Pekahiah 15:23-26"/>
          <p:cNvSpPr txBox="1"/>
          <p:nvPr>
            <p:ph type="title"/>
          </p:nvPr>
        </p:nvSpPr>
        <p:spPr>
          <a:xfrm>
            <a:off x="990600" y="203200"/>
            <a:ext cx="81788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pPr>
            <a:r>
              <a:rPr>
                <a:solidFill>
                  <a:srgbClr val="011A9A"/>
                </a:solidFill>
              </a:rPr>
              <a:t>4.	 The two-year reign of Pekahiah</a:t>
            </a:r>
            <a:r>
              <a:rPr>
                <a:solidFill>
                  <a:srgbClr val="FF2600"/>
                </a:solidFill>
              </a:rPr>
              <a:t> 15:23-26</a:t>
            </a:r>
          </a:p>
        </p:txBody>
      </p:sp>
      <p:sp>
        <p:nvSpPr>
          <p:cNvPr id="434" name="23  In the fiftieth year of Azariah king of Judah, Pekahiah son of Menahem became king over Israel in Samaria, and reigned two years.…"/>
          <p:cNvSpPr/>
          <p:nvPr/>
        </p:nvSpPr>
        <p:spPr>
          <a:xfrm>
            <a:off x="317500" y="1155700"/>
            <a:ext cx="9613900" cy="4711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23  In the fiftieth year of Azariah king of Judah, Pekahiah son of Menahem became king over Israel in Samaria, </a:t>
            </a:r>
            <a:r>
              <a:rPr i="1" sz="2400">
                <a:uFill>
                  <a:solidFill>
                    <a:srgbClr val="000000"/>
                  </a:solidFill>
                </a:uFill>
                <a:latin typeface="Times"/>
                <a:ea typeface="Times"/>
                <a:cs typeface="Times"/>
                <a:sym typeface="Times"/>
              </a:rPr>
              <a:t>and reigned</a:t>
            </a:r>
            <a:r>
              <a:rPr sz="2400">
                <a:uFill>
                  <a:solidFill>
                    <a:srgbClr val="000000"/>
                  </a:solidFill>
                </a:uFill>
                <a:latin typeface="Times"/>
                <a:ea typeface="Times"/>
                <a:cs typeface="Times"/>
                <a:sym typeface="Times"/>
              </a:rPr>
              <a:t> two years.</a:t>
            </a:r>
            <a:endParaRPr sz="2400">
              <a:uFill>
                <a:solidFill>
                  <a:srgbClr val="000000"/>
                </a:solidFill>
              </a:uFill>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24  And he did evil in the sight of the LORD; he did not depart from the sins of Jeroboam son of Nebat, which he made Israel sin.</a:t>
            </a:r>
            <a:endParaRPr sz="2400">
              <a:uFill>
                <a:solidFill>
                  <a:srgbClr val="000000"/>
                </a:solidFill>
              </a:uFill>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25  Then Pekah son of Remaliah, his officer, conspired against him and struck him in Samaria, in the castle of the king’s house with Argob and Arieh (air’ee-uhl); and with him were fifty men of the Gileadites, and he killed him and became king in his place.</a:t>
            </a:r>
            <a:endParaRPr sz="2400">
              <a:uFill>
                <a:solidFill>
                  <a:srgbClr val="000000"/>
                </a:solidFill>
              </a:uFill>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26  Now the rest of the acts of Pekahiah and all that he did, behold they are written in the Book of the Chronicles of the Kings of Israel.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5.  Pekah, the great nationalist 15:27-31"/>
          <p:cNvSpPr txBox="1"/>
          <p:nvPr>
            <p:ph type="title"/>
          </p:nvPr>
        </p:nvSpPr>
        <p:spPr>
          <a:xfrm>
            <a:off x="990600" y="203200"/>
            <a:ext cx="81788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pPr>
            <a:r>
              <a:rPr>
                <a:solidFill>
                  <a:srgbClr val="011A9A"/>
                </a:solidFill>
              </a:rPr>
              <a:t>5.	 Pekah, the great nationalist</a:t>
            </a:r>
            <a:r>
              <a:rPr>
                <a:solidFill>
                  <a:srgbClr val="FF2600"/>
                </a:solidFill>
              </a:rPr>
              <a:t> 15:27-31</a:t>
            </a:r>
          </a:p>
        </p:txBody>
      </p:sp>
      <p:sp>
        <p:nvSpPr>
          <p:cNvPr id="437" name="27  In the fifty-second year of Azariah king of Judah, Pekah son of Remaliah became king over Israel in Samaria, and reigned twenty years.…"/>
          <p:cNvSpPr/>
          <p:nvPr/>
        </p:nvSpPr>
        <p:spPr>
          <a:xfrm>
            <a:off x="317500" y="1155700"/>
            <a:ext cx="9613900" cy="1866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27  In the fifty-second year of Azariah king of Judah, Pekah son of Remaliah became king over Israel in Samaria, </a:t>
            </a:r>
            <a:r>
              <a:rPr i="1" sz="2400">
                <a:latin typeface="Times"/>
                <a:ea typeface="Times"/>
                <a:cs typeface="Times"/>
                <a:sym typeface="Times"/>
              </a:rPr>
              <a:t>and reigned</a:t>
            </a:r>
            <a:r>
              <a:rPr sz="2400">
                <a:latin typeface="Times"/>
                <a:ea typeface="Times"/>
                <a:cs typeface="Times"/>
                <a:sym typeface="Times"/>
              </a:rPr>
              <a:t> twenty years.</a:t>
            </a:r>
            <a:endParaRPr sz="2400">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28  And he did evil in the sight of the LORD; he did not depart from the sins of Jeroboam son of Nebat, which he made Israel sin.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9" name="droppedImage.pdf" descr="droppedImage.pdf"/>
          <p:cNvPicPr>
            <a:picLocks noChangeAspect="1"/>
          </p:cNvPicPr>
          <p:nvPr/>
        </p:nvPicPr>
        <p:blipFill>
          <a:blip r:embed="rId2">
            <a:extLst/>
          </a:blip>
          <a:stretch>
            <a:fillRect/>
          </a:stretch>
        </p:blipFill>
        <p:spPr>
          <a:xfrm>
            <a:off x="2771647" y="418078"/>
            <a:ext cx="7632701" cy="6783844"/>
          </a:xfrm>
          <a:prstGeom prst="rect">
            <a:avLst/>
          </a:prstGeom>
          <a:ln w="12700">
            <a:miter lim="400000"/>
          </a:ln>
        </p:spPr>
      </p:pic>
      <p:sp>
        <p:nvSpPr>
          <p:cNvPr id="440" name="29  In the days of Pekah king of Israel, Tiglath-pileser king of Assyria came and captured Ijon and Abel-beth-maacah and Janoah and Kedesh and Hazor and Gilead and Galilee, all the land of Naphtali; and he carried them captive to Assyria."/>
          <p:cNvSpPr/>
          <p:nvPr/>
        </p:nvSpPr>
        <p:spPr>
          <a:xfrm>
            <a:off x="0" y="406400"/>
            <a:ext cx="2829620" cy="560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lvl1pPr>
          </a:lstStyle>
          <a:p>
            <a:pPr>
              <a:defRPr sz="3200">
                <a:latin typeface="+mn-lt"/>
                <a:ea typeface="+mn-ea"/>
                <a:cs typeface="+mn-cs"/>
                <a:sym typeface="Gill Sans"/>
              </a:defRPr>
            </a:pPr>
            <a:r>
              <a:rPr sz="2400">
                <a:latin typeface="Times"/>
                <a:ea typeface="Times"/>
                <a:cs typeface="Times"/>
                <a:sym typeface="Times"/>
              </a:rPr>
              <a:t>29  In the days of Pekah king of Israel, Tiglath-pileser king of Assyria came and captured Ijon and Abel-beth-maacah and Janoah and Kedesh and Hazor and Gilead and Galilee, all the land of Naphtali; and he carried them captive to Assyria.</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2" name="30  And Hoshea the son of Elah made a conspiracy against Pekah the son of Remaliah, and struck him and put him to death and became king in his place, in the twentieth year of Jotham the son of Uzziah.…"/>
          <p:cNvSpPr/>
          <p:nvPr/>
        </p:nvSpPr>
        <p:spPr>
          <a:xfrm>
            <a:off x="266700" y="165100"/>
            <a:ext cx="9613900" cy="2235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30  And Hoshea the son of Elah made a conspiracy against Pekah the son of Remaliah, and struck him and put him to death and became king in his place, in the twentieth year of Jotham the son of Uzziah.</a:t>
            </a:r>
            <a:endParaRPr sz="2400">
              <a:latin typeface="Times"/>
              <a:ea typeface="Times"/>
              <a:cs typeface="Times"/>
              <a:sym typeface="Times"/>
            </a:endParaRPr>
          </a:p>
          <a:p>
            <a:pPr marL="457200" indent="-457200" algn="l">
              <a:spcBef>
                <a:spcPts val="25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latin typeface="Times"/>
                <a:ea typeface="Times"/>
                <a:cs typeface="Times"/>
                <a:sym typeface="Times"/>
              </a:rPr>
              <a:t>31  Now the rest of the acts of Pekah and all that he did, behold, they are written in the Book of the Chronicles of the Kings of Israel.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a. Elisha ordered King Jehoash to perform symbolic acts 13:14-19"/>
          <p:cNvSpPr txBox="1"/>
          <p:nvPr>
            <p:ph type="title"/>
          </p:nvPr>
        </p:nvSpPr>
        <p:spPr>
          <a:xfrm>
            <a:off x="990600" y="203200"/>
            <a:ext cx="8178800" cy="8890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a.	Elisha ordered King Jehoash to perform symbolic acts</a:t>
            </a:r>
            <a:r>
              <a:rPr>
                <a:solidFill>
                  <a:srgbClr val="FF2600"/>
                </a:solidFill>
              </a:rPr>
              <a:t> 13:14-19</a:t>
            </a:r>
          </a:p>
        </p:txBody>
      </p:sp>
      <p:sp>
        <p:nvSpPr>
          <p:cNvPr id="168" name="15  And Elisha said to him, &quot;Take a bow and arrows.&quot; So he took a bow and arrows.…"/>
          <p:cNvSpPr/>
          <p:nvPr/>
        </p:nvSpPr>
        <p:spPr>
          <a:xfrm>
            <a:off x="106610" y="1219200"/>
            <a:ext cx="5341690" cy="5905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1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15  And Elisha said to him, "Take a bow and arrows." So he took a bow and arrows.</a:t>
            </a:r>
            <a:endParaRPr sz="2400">
              <a:uFill>
                <a:solidFill>
                  <a:srgbClr val="000000"/>
                </a:solidFill>
              </a:uFill>
              <a:latin typeface="Times"/>
              <a:ea typeface="Times"/>
              <a:cs typeface="Times"/>
              <a:sym typeface="Times"/>
            </a:endParaRPr>
          </a:p>
          <a:p>
            <a:pPr marL="457200" indent="-457200" algn="l">
              <a:spcBef>
                <a:spcPts val="1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16  Then he said to the king of Israel, "Put your hand on the bow." And he put his hand </a:t>
            </a:r>
            <a:r>
              <a:rPr i="1" sz="2400">
                <a:uFill>
                  <a:solidFill>
                    <a:srgbClr val="000000"/>
                  </a:solidFill>
                </a:uFill>
                <a:latin typeface="Times"/>
                <a:ea typeface="Times"/>
                <a:cs typeface="Times"/>
                <a:sym typeface="Times"/>
              </a:rPr>
              <a:t>on it,</a:t>
            </a:r>
            <a:r>
              <a:rPr sz="2400">
                <a:uFill>
                  <a:solidFill>
                    <a:srgbClr val="000000"/>
                  </a:solidFill>
                </a:uFill>
                <a:latin typeface="Times"/>
                <a:ea typeface="Times"/>
                <a:cs typeface="Times"/>
                <a:sym typeface="Times"/>
              </a:rPr>
              <a:t> then Elisha laid his hands on the king’s hands.</a:t>
            </a:r>
            <a:endParaRPr sz="2400">
              <a:uFill>
                <a:solidFill>
                  <a:srgbClr val="000000"/>
                </a:solidFill>
              </a:uFill>
              <a:latin typeface="Times"/>
              <a:ea typeface="Times"/>
              <a:cs typeface="Times"/>
              <a:sym typeface="Times"/>
            </a:endParaRPr>
          </a:p>
          <a:p>
            <a:pPr marL="457200" indent="-457200" algn="l">
              <a:spcBef>
                <a:spcPts val="12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17  And he said, "Open the window toward the east," and he opened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Then Elisha said, "Shoot!" And he shot. And he said, "The LORD’S arrow of victory, even the arrow of victory over Aram; for you shall defeat the Arameans at Aphek until you have destroyed </a:t>
            </a:r>
            <a:r>
              <a:rPr i="1" sz="2400">
                <a:uFill>
                  <a:solidFill>
                    <a:srgbClr val="000000"/>
                  </a:solidFill>
                </a:uFill>
                <a:latin typeface="Times"/>
                <a:ea typeface="Times"/>
                <a:cs typeface="Times"/>
                <a:sym typeface="Times"/>
              </a:rPr>
              <a:t>them."</a:t>
            </a:r>
          </a:p>
        </p:txBody>
      </p:sp>
      <p:pic>
        <p:nvPicPr>
          <p:cNvPr id="169" name="Image" descr="Image"/>
          <p:cNvPicPr>
            <a:picLocks noChangeAspect="1"/>
          </p:cNvPicPr>
          <p:nvPr/>
        </p:nvPicPr>
        <p:blipFill>
          <a:blip r:embed="rId2">
            <a:extLst/>
          </a:blip>
          <a:stretch>
            <a:fillRect/>
          </a:stretch>
        </p:blipFill>
        <p:spPr>
          <a:xfrm>
            <a:off x="5861740" y="1161378"/>
            <a:ext cx="4001990" cy="3125544"/>
          </a:xfrm>
          <a:prstGeom prst="rect">
            <a:avLst/>
          </a:prstGeom>
          <a:ln w="12700">
            <a:miter lim="400000"/>
          </a:ln>
        </p:spPr>
      </p:pic>
      <p:pic>
        <p:nvPicPr>
          <p:cNvPr id="170" name="Image" descr="Image"/>
          <p:cNvPicPr>
            <a:picLocks noChangeAspect="1"/>
          </p:cNvPicPr>
          <p:nvPr/>
        </p:nvPicPr>
        <p:blipFill>
          <a:blip r:embed="rId3">
            <a:extLst/>
          </a:blip>
          <a:stretch>
            <a:fillRect/>
          </a:stretch>
        </p:blipFill>
        <p:spPr>
          <a:xfrm>
            <a:off x="5886281" y="4356100"/>
            <a:ext cx="3952908" cy="31439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a. Elisha ordered King Jehoash to perform symbolic acts 13:14-19"/>
          <p:cNvSpPr txBox="1"/>
          <p:nvPr>
            <p:ph type="title"/>
          </p:nvPr>
        </p:nvSpPr>
        <p:spPr>
          <a:xfrm>
            <a:off x="990600" y="203200"/>
            <a:ext cx="8178800" cy="889000"/>
          </a:xfrm>
          <a:prstGeom prst="rect">
            <a:avLst/>
          </a:prstGeom>
        </p:spPr>
        <p:txBody>
          <a:bodyPr/>
          <a:lstStyle/>
          <a:p>
            <a:pPr marL="495300" indent="-495300" algn="l">
              <a:tabLst>
                <a:tab pos="711200" algn="l"/>
                <a:tab pos="1066800" algn="l"/>
                <a:tab pos="1422400" algn="l"/>
                <a:tab pos="1778000" algn="l"/>
                <a:tab pos="2133600" algn="l"/>
                <a:tab pos="2489200" algn="l"/>
                <a:tab pos="2844800" algn="l"/>
                <a:tab pos="3200400" algn="l"/>
                <a:tab pos="3556000" algn="l"/>
                <a:tab pos="3911600" algn="l"/>
                <a:tab pos="4267200" algn="l"/>
              </a:tabLst>
              <a:defRPr b="1" sz="2800"/>
            </a:pPr>
            <a:r>
              <a:rPr>
                <a:solidFill>
                  <a:srgbClr val="0225C7"/>
                </a:solidFill>
              </a:rPr>
              <a:t>a.	Elisha ordered King Jehoash to perform symbolic acts</a:t>
            </a:r>
            <a:r>
              <a:rPr>
                <a:solidFill>
                  <a:srgbClr val="FF2600"/>
                </a:solidFill>
              </a:rPr>
              <a:t> 13:14-19</a:t>
            </a:r>
          </a:p>
        </p:txBody>
      </p:sp>
      <p:sp>
        <p:nvSpPr>
          <p:cNvPr id="173" name="18  Then he said, &quot;Take the arrows,&quot; and he took them. And he said to the king of Israel, &quot;Strike the ground,&quot; and he struck it three times and stopped.…"/>
          <p:cNvSpPr/>
          <p:nvPr/>
        </p:nvSpPr>
        <p:spPr>
          <a:xfrm>
            <a:off x="317500" y="1219200"/>
            <a:ext cx="9639300" cy="2552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18  Then he said, "Take the arrows," and he took them. And he said to the king of Israel, "Strike the ground," and he struck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three times and stopped.</a:t>
            </a:r>
            <a:endParaRPr sz="2400">
              <a:uFill>
                <a:solidFill>
                  <a:srgbClr val="000000"/>
                </a:solidFill>
              </a:uFill>
              <a:latin typeface="Times"/>
              <a:ea typeface="Times"/>
              <a:cs typeface="Times"/>
              <a:sym typeface="Times"/>
            </a:endParaRPr>
          </a:p>
          <a:p>
            <a:pPr marL="457200" indent="-457200" algn="l">
              <a:spcBef>
                <a:spcPts val="21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19  So the man of God was angry with him and said, "You should have struck five or six times, then you would have struck Aram until you would have destroyed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But now you shall strike Aram </a:t>
            </a:r>
            <a:r>
              <a:rPr i="1" sz="2400">
                <a:uFill>
                  <a:solidFill>
                    <a:srgbClr val="000000"/>
                  </a:solidFill>
                </a:uFill>
                <a:latin typeface="Times"/>
                <a:ea typeface="Times"/>
                <a:cs typeface="Times"/>
                <a:sym typeface="Times"/>
              </a:rPr>
              <a:t>only</a:t>
            </a:r>
            <a:r>
              <a:rPr sz="2400">
                <a:uFill>
                  <a:solidFill>
                    <a:srgbClr val="000000"/>
                  </a:solidFill>
                </a:uFill>
                <a:latin typeface="Times"/>
                <a:ea typeface="Times"/>
                <a:cs typeface="Times"/>
                <a:sym typeface="Times"/>
              </a:rPr>
              <a:t> three times."</a:t>
            </a:r>
          </a:p>
        </p:txBody>
      </p:sp>
      <p:pic>
        <p:nvPicPr>
          <p:cNvPr id="174" name="Image" descr="Image"/>
          <p:cNvPicPr>
            <a:picLocks noChangeAspect="1"/>
          </p:cNvPicPr>
          <p:nvPr/>
        </p:nvPicPr>
        <p:blipFill>
          <a:blip r:embed="rId2">
            <a:extLst/>
          </a:blip>
          <a:stretch>
            <a:fillRect/>
          </a:stretch>
        </p:blipFill>
        <p:spPr>
          <a:xfrm>
            <a:off x="571798" y="3898900"/>
            <a:ext cx="9318567" cy="351562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Lessons"/>
          <p:cNvSpPr txBox="1"/>
          <p:nvPr>
            <p:ph type="title"/>
          </p:nvPr>
        </p:nvSpPr>
        <p:spPr>
          <a:xfrm>
            <a:off x="990600" y="-38100"/>
            <a:ext cx="8178800" cy="889000"/>
          </a:xfrm>
          <a:prstGeom prst="rect">
            <a:avLst/>
          </a:prstGeom>
        </p:spPr>
        <p:txBody>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100">
                <a:solidFill>
                  <a:srgbClr val="0225C7"/>
                </a:solidFill>
              </a:defRPr>
            </a:lvl1pPr>
          </a:lstStyle>
          <a:p>
            <a:pPr>
              <a:defRPr>
                <a:solidFill>
                  <a:srgbClr val="000000"/>
                </a:solidFill>
              </a:defRPr>
            </a:pPr>
            <a:r>
              <a:rPr>
                <a:solidFill>
                  <a:srgbClr val="0225C7"/>
                </a:solidFill>
              </a:rPr>
              <a:t>Lessons</a:t>
            </a:r>
          </a:p>
        </p:txBody>
      </p:sp>
      <p:sp>
        <p:nvSpPr>
          <p:cNvPr id="177" name="1. Elisha was going to be missed…"/>
          <p:cNvSpPr/>
          <p:nvPr/>
        </p:nvSpPr>
        <p:spPr>
          <a:xfrm>
            <a:off x="260350" y="774700"/>
            <a:ext cx="9639300" cy="6121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1.	Elisha was going to be missed</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2.	Elisha died without complaint</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3.	Elisha showed perseverance                                                                     &amp; got up from his deathbed to prophesy</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4.	God can deliver in trouble</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5.	God employs human agency in his deliverances</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6.	The human agent could succeed only with the help of God              (Elisha put his hands on the king’s hands)</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7.	Lack of faith leads to low expectations &amp; feeble effort</a:t>
            </a:r>
            <a:endParaRPr sz="2400">
              <a:solidFill>
                <a:srgbClr val="0225C7"/>
              </a:solidFill>
            </a:endParaRPr>
          </a:p>
          <a:p>
            <a:pPr marL="457200" indent="-457200" algn="l">
              <a:spcBef>
                <a:spcPts val="2800"/>
              </a:spcBef>
              <a:tabLst>
                <a:tab pos="711200" algn="l"/>
                <a:tab pos="1066800" algn="l"/>
                <a:tab pos="1422400" algn="l"/>
                <a:tab pos="1778000" algn="l"/>
                <a:tab pos="2133600" algn="l"/>
                <a:tab pos="2489200" algn="l"/>
                <a:tab pos="2844800" algn="l"/>
                <a:tab pos="3200400" algn="l"/>
                <a:tab pos="3556000" algn="l"/>
                <a:tab pos="3911600" algn="l"/>
                <a:tab pos="4267200" algn="l"/>
              </a:tabLst>
            </a:pPr>
            <a:r>
              <a:rPr sz="2400">
                <a:solidFill>
                  <a:srgbClr val="0225C7"/>
                </a:solidFill>
              </a:rPr>
              <a:t>8.	God is displeased that we do not ask more of Him</a:t>
            </a:r>
          </a:p>
        </p:txBody>
      </p:sp>
      <p:pic>
        <p:nvPicPr>
          <p:cNvPr id="178" name="Image" descr="Image"/>
          <p:cNvPicPr>
            <a:picLocks noChangeAspect="1"/>
          </p:cNvPicPr>
          <p:nvPr/>
        </p:nvPicPr>
        <p:blipFill>
          <a:blip r:embed="rId2">
            <a:extLst/>
          </a:blip>
          <a:stretch>
            <a:fillRect/>
          </a:stretch>
        </p:blipFill>
        <p:spPr>
          <a:xfrm>
            <a:off x="6110242" y="233356"/>
            <a:ext cx="3871115" cy="29820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