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media/image1.jpeg" ContentType="image/jpeg"/>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Lst>
  <p:sldSz cx="10160000" cy="762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1pPr>
    <a:lvl2pPr marL="0" marR="0" indent="2667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2pPr>
    <a:lvl3pPr marL="0" marR="0" indent="5334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3pPr>
    <a:lvl4pPr marL="0" marR="0" indent="8001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4pPr>
    <a:lvl5pPr marL="0" marR="0" indent="10668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5pPr>
    <a:lvl6pPr marL="0" marR="0" indent="13335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6pPr>
    <a:lvl7pPr marL="0" marR="0" indent="16129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7pPr>
    <a:lvl8pPr marL="0" marR="0" indent="18796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8pPr>
    <a:lvl9pPr marL="0" marR="0" indent="21463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C7B018BB-80A7-4F77-B60F-C8B233D01FF8}" styleName="">
    <a:tblBg/>
    <a:wholeTbl>
      <a:tcTxStyle b="def" i="de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def" i="de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def" i="de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def" i="de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def" i="de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def" i="de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def" i="de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def"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p:nvPr>
            <p:ph type="sldImg"/>
          </p:nvPr>
        </p:nvSpPr>
        <p:spPr>
          <a:xfrm>
            <a:off x="1143000" y="685800"/>
            <a:ext cx="4572000" cy="3429000"/>
          </a:xfrm>
          <a:prstGeom prst="rect">
            <a:avLst/>
          </a:prstGeom>
        </p:spPr>
        <p:txBody>
          <a:bodyPr/>
          <a:lstStyle/>
          <a:p>
            <a:pPr/>
          </a:p>
        </p:txBody>
      </p:sp>
      <p:sp>
        <p:nvSpPr>
          <p:cNvPr id="142" name="Shape 14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indent="228600" defTabSz="457200" latinLnBrk="0">
      <a:defRPr sz="1600">
        <a:latin typeface="Lucida Grande"/>
        <a:ea typeface="Lucida Grande"/>
        <a:cs typeface="Lucida Grande"/>
        <a:sym typeface="Lucida Grande"/>
      </a:defRPr>
    </a:lvl2pPr>
    <a:lvl3pPr indent="457200" defTabSz="457200" latinLnBrk="0">
      <a:defRPr sz="1600">
        <a:latin typeface="Lucida Grande"/>
        <a:ea typeface="Lucida Grande"/>
        <a:cs typeface="Lucida Grande"/>
        <a:sym typeface="Lucida Grande"/>
      </a:defRPr>
    </a:lvl3pPr>
    <a:lvl4pPr indent="685800" defTabSz="457200" latinLnBrk="0">
      <a:defRPr sz="1600">
        <a:latin typeface="Lucida Grande"/>
        <a:ea typeface="Lucida Grande"/>
        <a:cs typeface="Lucida Grande"/>
        <a:sym typeface="Lucida Grande"/>
      </a:defRPr>
    </a:lvl4pPr>
    <a:lvl5pPr indent="914400" defTabSz="457200" latinLnBrk="0">
      <a:defRPr sz="1600">
        <a:latin typeface="Lucida Grande"/>
        <a:ea typeface="Lucida Grande"/>
        <a:cs typeface="Lucida Grande"/>
        <a:sym typeface="Lucida Grande"/>
      </a:defRPr>
    </a:lvl5pPr>
    <a:lvl6pPr indent="1143000" defTabSz="457200" latinLnBrk="0">
      <a:defRPr sz="1600">
        <a:latin typeface="Lucida Grande"/>
        <a:ea typeface="Lucida Grande"/>
        <a:cs typeface="Lucida Grande"/>
        <a:sym typeface="Lucida Grande"/>
      </a:defRPr>
    </a:lvl6pPr>
    <a:lvl7pPr indent="1371600" defTabSz="457200" latinLnBrk="0">
      <a:defRPr sz="1600">
        <a:latin typeface="Lucida Grande"/>
        <a:ea typeface="Lucida Grande"/>
        <a:cs typeface="Lucida Grande"/>
        <a:sym typeface="Lucida Grande"/>
      </a:defRPr>
    </a:lvl7pPr>
    <a:lvl8pPr indent="1600200" defTabSz="457200" latinLnBrk="0">
      <a:defRPr sz="1600">
        <a:latin typeface="Lucida Grande"/>
        <a:ea typeface="Lucida Grande"/>
        <a:cs typeface="Lucida Grande"/>
        <a:sym typeface="Lucida Grande"/>
      </a:defRPr>
    </a:lvl8pPr>
    <a:lvl9pPr indent="1828800" defTabSz="457200" latinLnBrk="0">
      <a:defRPr sz="1600">
        <a:latin typeface="Lucida Grande"/>
        <a:ea typeface="Lucida Grande"/>
        <a:cs typeface="Lucida Grande"/>
        <a:sym typeface="Lucida Grand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990600" y="1282700"/>
            <a:ext cx="8178800" cy="2578100"/>
          </a:xfrm>
          <a:prstGeom prst="rect">
            <a:avLst/>
          </a:prstGeom>
        </p:spPr>
        <p:txBody>
          <a:bodyPr anchor="b"/>
          <a:lstStyle/>
          <a:p>
            <a:pPr/>
            <a:r>
              <a:t>Title Text</a:t>
            </a:r>
          </a:p>
        </p:txBody>
      </p:sp>
      <p:sp>
        <p:nvSpPr>
          <p:cNvPr id="12" name="Body Level One…"/>
          <p:cNvSpPr txBox="1"/>
          <p:nvPr>
            <p:ph type="body" sz="quarter" idx="1"/>
          </p:nvPr>
        </p:nvSpPr>
        <p:spPr>
          <a:xfrm>
            <a:off x="990600" y="3924300"/>
            <a:ext cx="8178800" cy="889000"/>
          </a:xfrm>
          <a:prstGeom prst="rect">
            <a:avLst/>
          </a:prstGeom>
        </p:spPr>
        <p:txBody>
          <a:bodyPr anchor="t"/>
          <a:lstStyle>
            <a:lvl1pPr marL="0" indent="0" algn="ctr">
              <a:spcBef>
                <a:spcPts val="0"/>
              </a:spcBef>
              <a:buSzTx/>
              <a:buNone/>
              <a:defRPr sz="2800"/>
            </a:lvl1pPr>
            <a:lvl2pPr marL="0" indent="0" algn="ctr">
              <a:spcBef>
                <a:spcPts val="0"/>
              </a:spcBef>
              <a:buSzTx/>
              <a:buNone/>
              <a:defRPr sz="2800"/>
            </a:lvl2pPr>
            <a:lvl3pPr marL="0" indent="0" algn="ctr">
              <a:spcBef>
                <a:spcPts val="0"/>
              </a:spcBef>
              <a:buSzTx/>
              <a:buNone/>
              <a:defRPr sz="2800"/>
            </a:lvl3pPr>
            <a:lvl4pPr marL="0" indent="0" algn="ctr">
              <a:spcBef>
                <a:spcPts val="0"/>
              </a:spcBef>
              <a:buSzTx/>
              <a:buNone/>
              <a:defRPr sz="2800"/>
            </a:lvl4pPr>
            <a:lvl5pPr marL="0" indent="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solidFill>
          <a:srgbClr val="EAEAEA"/>
        </a:solidFill>
      </p:bgPr>
    </p:bg>
    <p:spTree>
      <p:nvGrpSpPr>
        <p:cNvPr id="1" name=""/>
        <p:cNvGrpSpPr/>
        <p:nvPr/>
      </p:nvGrpSpPr>
      <p:grpSpPr>
        <a:xfrm>
          <a:off x="0" y="0"/>
          <a:ext cx="0" cy="0"/>
          <a:chOff x="0" y="0"/>
          <a:chExt cx="0" cy="0"/>
        </a:xfrm>
      </p:grpSpPr>
      <p:pic>
        <p:nvPicPr>
          <p:cNvPr id="86" name="white_photo-v-1.pdf" descr="white_photo-v-1.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87" name="Title Text"/>
          <p:cNvSpPr txBox="1"/>
          <p:nvPr>
            <p:ph type="title"/>
          </p:nvPr>
        </p:nvSpPr>
        <p:spPr>
          <a:xfrm>
            <a:off x="495300" y="1104900"/>
            <a:ext cx="4584700" cy="2578100"/>
          </a:xfrm>
          <a:prstGeom prst="rect">
            <a:avLst/>
          </a:prstGeom>
        </p:spPr>
        <p:txBody>
          <a:bodyPr anchor="b"/>
          <a:lstStyle>
            <a:lvl1pPr>
              <a:defRPr sz="5400"/>
            </a:lvl1pPr>
          </a:lstStyle>
          <a:p>
            <a:pPr/>
            <a:r>
              <a:t>Title Text</a:t>
            </a:r>
          </a:p>
        </p:txBody>
      </p:sp>
      <p:sp>
        <p:nvSpPr>
          <p:cNvPr id="88" name="Body Level One…"/>
          <p:cNvSpPr txBox="1"/>
          <p:nvPr>
            <p:ph type="body" sz="quarter" idx="1"/>
          </p:nvPr>
        </p:nvSpPr>
        <p:spPr>
          <a:xfrm>
            <a:off x="495300" y="3746500"/>
            <a:ext cx="4584700" cy="2578100"/>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pPr/>
            <a:r>
              <a:t>Body Level One</a:t>
            </a:r>
          </a:p>
          <a:p>
            <a:pPr lvl="1"/>
            <a:r>
              <a:t>Body Level Two</a:t>
            </a:r>
          </a:p>
          <a:p>
            <a:pPr lvl="2"/>
            <a:r>
              <a:t>Body Level Three</a:t>
            </a:r>
          </a:p>
          <a:p>
            <a:pPr lvl="3"/>
            <a:r>
              <a:t>Body Level Four</a:t>
            </a:r>
          </a:p>
          <a:p>
            <a:pPr lvl="4"/>
            <a:r>
              <a:t>Body Level Five</a:t>
            </a:r>
          </a:p>
        </p:txBody>
      </p:sp>
      <p:sp>
        <p:nvSpPr>
          <p:cNvPr id="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Reflection">
    <p:spTree>
      <p:nvGrpSpPr>
        <p:cNvPr id="1" name=""/>
        <p:cNvGrpSpPr/>
        <p:nvPr/>
      </p:nvGrpSpPr>
      <p:grpSpPr>
        <a:xfrm>
          <a:off x="0" y="0"/>
          <a:ext cx="0" cy="0"/>
          <a:chOff x="0" y="0"/>
          <a:chExt cx="0" cy="0"/>
        </a:xfrm>
      </p:grpSpPr>
      <p:sp>
        <p:nvSpPr>
          <p:cNvPr id="96" name="Title Text"/>
          <p:cNvSpPr txBox="1"/>
          <p:nvPr>
            <p:ph type="title"/>
          </p:nvPr>
        </p:nvSpPr>
        <p:spPr>
          <a:xfrm>
            <a:off x="495300" y="1104900"/>
            <a:ext cx="4584700" cy="2578100"/>
          </a:xfrm>
          <a:prstGeom prst="rect">
            <a:avLst/>
          </a:prstGeom>
        </p:spPr>
        <p:txBody>
          <a:bodyPr anchor="b"/>
          <a:lstStyle>
            <a:lvl1pPr>
              <a:defRPr sz="5400"/>
            </a:lvl1pPr>
          </a:lstStyle>
          <a:p>
            <a:pPr/>
            <a:r>
              <a:t>Title Text</a:t>
            </a:r>
          </a:p>
        </p:txBody>
      </p:sp>
      <p:sp>
        <p:nvSpPr>
          <p:cNvPr id="97" name="Body Level One…"/>
          <p:cNvSpPr txBox="1"/>
          <p:nvPr>
            <p:ph type="body" sz="quarter" idx="1"/>
          </p:nvPr>
        </p:nvSpPr>
        <p:spPr>
          <a:xfrm>
            <a:off x="495300" y="3746500"/>
            <a:ext cx="4584700" cy="2578100"/>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pPr/>
            <a:r>
              <a:t>Body Level One</a:t>
            </a:r>
          </a:p>
          <a:p>
            <a:pPr lvl="1"/>
            <a:r>
              <a:t>Body Level Two</a:t>
            </a:r>
          </a:p>
          <a:p>
            <a:pPr lvl="2"/>
            <a:r>
              <a:t>Body Level Three</a:t>
            </a:r>
          </a:p>
          <a:p>
            <a:pPr lvl="3"/>
            <a:r>
              <a:t>Body Level Four</a:t>
            </a:r>
          </a:p>
          <a:p>
            <a:pPr lvl="4"/>
            <a:r>
              <a:t>Body Level Five</a:t>
            </a:r>
          </a:p>
        </p:txBody>
      </p:sp>
      <p:sp>
        <p:nvSpPr>
          <p:cNvPr id="9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bg>
      <p:bgPr>
        <a:solidFill>
          <a:srgbClr val="EAEAEA"/>
        </a:solidFill>
      </p:bgPr>
    </p:bg>
    <p:spTree>
      <p:nvGrpSpPr>
        <p:cNvPr id="1" name=""/>
        <p:cNvGrpSpPr/>
        <p:nvPr/>
      </p:nvGrpSpPr>
      <p:grpSpPr>
        <a:xfrm>
          <a:off x="0" y="0"/>
          <a:ext cx="0" cy="0"/>
          <a:chOff x="0" y="0"/>
          <a:chExt cx="0" cy="0"/>
        </a:xfrm>
      </p:grpSpPr>
      <p:pic>
        <p:nvPicPr>
          <p:cNvPr id="105" name="white_photo-bullets-1.pdf" descr="white_photo-bullets-1.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106" name="Title Text"/>
          <p:cNvSpPr txBox="1"/>
          <p:nvPr>
            <p:ph type="title"/>
          </p:nvPr>
        </p:nvSpPr>
        <p:spPr>
          <a:prstGeom prst="rect">
            <a:avLst/>
          </a:prstGeom>
        </p:spPr>
        <p:txBody>
          <a:bodyPr/>
          <a:lstStyle/>
          <a:p>
            <a:pPr/>
            <a:r>
              <a:t>Title Text</a:t>
            </a:r>
          </a:p>
        </p:txBody>
      </p:sp>
      <p:sp>
        <p:nvSpPr>
          <p:cNvPr id="107" name="Body Level One…"/>
          <p:cNvSpPr txBox="1"/>
          <p:nvPr>
            <p:ph type="body" sz="half" idx="1"/>
          </p:nvPr>
        </p:nvSpPr>
        <p:spPr>
          <a:xfrm>
            <a:off x="990600" y="2159000"/>
            <a:ext cx="39370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spTree>
      <p:nvGrpSpPr>
        <p:cNvPr id="1" name=""/>
        <p:cNvGrpSpPr/>
        <p:nvPr/>
      </p:nvGrpSpPr>
      <p:grpSpPr>
        <a:xfrm>
          <a:off x="0" y="0"/>
          <a:ext cx="0" cy="0"/>
          <a:chOff x="0" y="0"/>
          <a:chExt cx="0" cy="0"/>
        </a:xfrm>
      </p:grpSpPr>
      <p:sp>
        <p:nvSpPr>
          <p:cNvPr id="115" name="Title Text"/>
          <p:cNvSpPr txBox="1"/>
          <p:nvPr>
            <p:ph type="title"/>
          </p:nvPr>
        </p:nvSpPr>
        <p:spPr>
          <a:prstGeom prst="rect">
            <a:avLst/>
          </a:prstGeom>
        </p:spPr>
        <p:txBody>
          <a:bodyPr/>
          <a:lstStyle/>
          <a:p>
            <a:pPr/>
            <a:r>
              <a:t>Title Text</a:t>
            </a:r>
          </a:p>
        </p:txBody>
      </p:sp>
      <p:sp>
        <p:nvSpPr>
          <p:cNvPr id="116" name="Body Level One…"/>
          <p:cNvSpPr txBox="1"/>
          <p:nvPr>
            <p:ph type="body" sz="half" idx="1"/>
          </p:nvPr>
        </p:nvSpPr>
        <p:spPr>
          <a:xfrm>
            <a:off x="990600" y="2159000"/>
            <a:ext cx="39370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Right">
    <p:spTree>
      <p:nvGrpSpPr>
        <p:cNvPr id="1" name=""/>
        <p:cNvGrpSpPr/>
        <p:nvPr/>
      </p:nvGrpSpPr>
      <p:grpSpPr>
        <a:xfrm>
          <a:off x="0" y="0"/>
          <a:ext cx="0" cy="0"/>
          <a:chOff x="0" y="0"/>
          <a:chExt cx="0" cy="0"/>
        </a:xfrm>
      </p:grpSpPr>
      <p:sp>
        <p:nvSpPr>
          <p:cNvPr id="124" name="Title Text"/>
          <p:cNvSpPr txBox="1"/>
          <p:nvPr>
            <p:ph type="title"/>
          </p:nvPr>
        </p:nvSpPr>
        <p:spPr>
          <a:prstGeom prst="rect">
            <a:avLst/>
          </a:prstGeom>
        </p:spPr>
        <p:txBody>
          <a:bodyPr/>
          <a:lstStyle/>
          <a:p>
            <a:pPr/>
            <a:r>
              <a:t>Title Text</a:t>
            </a:r>
          </a:p>
        </p:txBody>
      </p:sp>
      <p:sp>
        <p:nvSpPr>
          <p:cNvPr id="125" name="Body Level One…"/>
          <p:cNvSpPr txBox="1"/>
          <p:nvPr>
            <p:ph type="body" sz="quarter" idx="1"/>
          </p:nvPr>
        </p:nvSpPr>
        <p:spPr>
          <a:xfrm>
            <a:off x="6070600" y="2159000"/>
            <a:ext cx="30988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33" name="Title Text"/>
          <p:cNvSpPr txBox="1"/>
          <p:nvPr>
            <p:ph type="title"/>
          </p:nvPr>
        </p:nvSpPr>
        <p:spPr>
          <a:prstGeom prst="rect">
            <a:avLst/>
          </a:prstGeom>
        </p:spPr>
        <p:txBody>
          <a:bodyPr/>
          <a:lstStyle/>
          <a:p>
            <a:pPr/>
            <a:r>
              <a:t>Title Text</a:t>
            </a:r>
          </a:p>
        </p:txBody>
      </p:sp>
      <p:sp>
        <p:nvSpPr>
          <p:cNvPr id="134" name="Body Level One…"/>
          <p:cNvSpPr txBox="1"/>
          <p:nvPr>
            <p:ph type="body" idx="1"/>
          </p:nvPr>
        </p:nvSpPr>
        <p:spPr>
          <a:xfrm>
            <a:off x="990600" y="2159000"/>
            <a:ext cx="8178800" cy="4470400"/>
          </a:xfrm>
          <a:prstGeom prst="rect">
            <a:avLst/>
          </a:prstGeom>
        </p:spPr>
        <p:txBody>
          <a:bodyPr/>
          <a:lstStyle>
            <a:lvl1pPr>
              <a:spcBef>
                <a:spcPts val="1800"/>
              </a:spcBef>
            </a:lvl1pPr>
            <a:lvl2pPr>
              <a:spcBef>
                <a:spcPts val="1800"/>
              </a:spcBef>
            </a:lvl2pPr>
            <a:lvl3pPr>
              <a:spcBef>
                <a:spcPts val="1800"/>
              </a:spcBef>
            </a:lvl3pPr>
            <a:lvl4pPr>
              <a:spcBef>
                <a:spcPts val="1800"/>
              </a:spcBef>
            </a:lvl4pPr>
            <a:lvl5pPr>
              <a:spcBef>
                <a:spcPts val="1800"/>
              </a:spcBef>
            </a:lvl5pPr>
          </a:lstStyle>
          <a:p>
            <a:pPr/>
            <a:r>
              <a:t>Body Level One</a:t>
            </a:r>
          </a:p>
          <a:p>
            <a:pPr lvl="1"/>
            <a:r>
              <a:t>Body Level Two</a:t>
            </a:r>
          </a:p>
          <a:p>
            <a:pPr lvl="2"/>
            <a:r>
              <a:t>Body Level Three</a:t>
            </a:r>
          </a:p>
          <a:p>
            <a:pPr lvl="3"/>
            <a:r>
              <a:t>Body Level Four</a:t>
            </a:r>
          </a:p>
          <a:p>
            <a:pPr lvl="4"/>
            <a:r>
              <a:t>Body Level Five</a:t>
            </a:r>
          </a:p>
        </p:txBody>
      </p:sp>
      <p:sp>
        <p:nvSpPr>
          <p:cNvPr id="1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xfrm>
            <a:off x="990600" y="2159000"/>
            <a:ext cx="8178800" cy="4470400"/>
          </a:xfrm>
          <a:prstGeom prst="rect">
            <a:avLst/>
          </a:prstGeom>
        </p:spPr>
        <p:txBody>
          <a:bodyPr/>
          <a:lstStyle>
            <a:lvl1pPr>
              <a:spcBef>
                <a:spcPts val="1800"/>
              </a:spcBef>
            </a:lvl1pPr>
            <a:lvl2pPr>
              <a:spcBef>
                <a:spcPts val="1800"/>
              </a:spcBef>
            </a:lvl2pPr>
            <a:lvl3pPr>
              <a:spcBef>
                <a:spcPts val="1800"/>
              </a:spcBef>
            </a:lvl3pPr>
            <a:lvl4pPr>
              <a:spcBef>
                <a:spcPts val="1800"/>
              </a:spcBef>
            </a:lvl4pPr>
            <a:lvl5pPr>
              <a:spcBef>
                <a:spcPts val="1800"/>
              </a:spcBef>
            </a:lvl5p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2 Column">
    <p:spTree>
      <p:nvGrpSpPr>
        <p:cNvPr id="1" name=""/>
        <p:cNvGrpSpPr/>
        <p:nvPr/>
      </p:nvGrpSpPr>
      <p:grpSpPr>
        <a:xfrm>
          <a:off x="0" y="0"/>
          <a:ext cx="0" cy="0"/>
          <a:chOff x="0" y="0"/>
          <a:chExt cx="0" cy="0"/>
        </a:xfrm>
      </p:grpSpPr>
      <p:sp>
        <p:nvSpPr>
          <p:cNvPr id="29" name="Title Text"/>
          <p:cNvSpPr txBox="1"/>
          <p:nvPr>
            <p:ph type="title"/>
          </p:nvPr>
        </p:nvSpPr>
        <p:spPr>
          <a:prstGeom prst="rect">
            <a:avLst/>
          </a:prstGeom>
        </p:spPr>
        <p:txBody>
          <a:bodyPr/>
          <a:lstStyle/>
          <a:p>
            <a:pPr/>
            <a:r>
              <a:t>Title Text</a:t>
            </a:r>
          </a:p>
        </p:txBody>
      </p:sp>
      <p:sp>
        <p:nvSpPr>
          <p:cNvPr id="30" name="Body Level One…"/>
          <p:cNvSpPr txBox="1"/>
          <p:nvPr>
            <p:ph type="body" idx="1"/>
          </p:nvPr>
        </p:nvSpPr>
        <p:spPr>
          <a:xfrm>
            <a:off x="990600" y="2159000"/>
            <a:ext cx="8178800" cy="4470400"/>
          </a:xfrm>
          <a:prstGeom prst="rect">
            <a:avLst/>
          </a:prstGeom>
        </p:spPr>
        <p:txBody>
          <a:bodyPr numCol="2" spcCol="408940" anchor="t"/>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38"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53" name="Title Text"/>
          <p:cNvSpPr txBox="1"/>
          <p:nvPr>
            <p:ph type="title"/>
          </p:nvPr>
        </p:nvSpPr>
        <p:spPr>
          <a:prstGeom prst="rect">
            <a:avLst/>
          </a:prstGeom>
        </p:spPr>
        <p:txBody>
          <a:bodyPr/>
          <a:lstStyle/>
          <a:p>
            <a:pPr/>
            <a:r>
              <a:t>Title Text</a:t>
            </a:r>
          </a:p>
        </p:txBody>
      </p:sp>
      <p:sp>
        <p:nvSpPr>
          <p:cNvPr id="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61" name="Title Text"/>
          <p:cNvSpPr txBox="1"/>
          <p:nvPr>
            <p:ph type="title"/>
          </p:nvPr>
        </p:nvSpPr>
        <p:spPr>
          <a:xfrm>
            <a:off x="990600" y="2324100"/>
            <a:ext cx="8178800" cy="2971800"/>
          </a:xfrm>
          <a:prstGeom prst="rect">
            <a:avLst/>
          </a:prstGeom>
        </p:spPr>
        <p:txBody>
          <a:bodyPr/>
          <a:lstStyle/>
          <a:p>
            <a:pPr/>
            <a:r>
              <a:t>Title Text</a:t>
            </a:r>
          </a:p>
        </p:txBody>
      </p:sp>
      <p:sp>
        <p:nvSpPr>
          <p:cNvPr id="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solidFill>
          <a:srgbClr val="EAEAEA"/>
        </a:solidFill>
      </p:bgPr>
    </p:bg>
    <p:spTree>
      <p:nvGrpSpPr>
        <p:cNvPr id="1" name=""/>
        <p:cNvGrpSpPr/>
        <p:nvPr/>
      </p:nvGrpSpPr>
      <p:grpSpPr>
        <a:xfrm>
          <a:off x="0" y="0"/>
          <a:ext cx="0" cy="0"/>
          <a:chOff x="0" y="0"/>
          <a:chExt cx="0" cy="0"/>
        </a:xfrm>
      </p:grpSpPr>
      <p:pic>
        <p:nvPicPr>
          <p:cNvPr id="69" name="white_photo-h.pdf" descr="white_photo-h.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70" name="Title Text"/>
          <p:cNvSpPr txBox="1"/>
          <p:nvPr>
            <p:ph type="title"/>
          </p:nvPr>
        </p:nvSpPr>
        <p:spPr>
          <a:xfrm>
            <a:off x="990600" y="5753100"/>
            <a:ext cx="8178800" cy="1333500"/>
          </a:xfrm>
          <a:prstGeom prst="rect">
            <a:avLst/>
          </a:prstGeom>
        </p:spPr>
        <p:txBody>
          <a:bodyPr/>
          <a:lstStyle/>
          <a:p>
            <a:pPr/>
            <a:r>
              <a:t>Title Text</a:t>
            </a:r>
          </a:p>
        </p:txBody>
      </p:sp>
      <p:sp>
        <p:nvSpPr>
          <p:cNvPr id="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Reflection">
    <p:spTree>
      <p:nvGrpSpPr>
        <p:cNvPr id="1" name=""/>
        <p:cNvGrpSpPr/>
        <p:nvPr/>
      </p:nvGrpSpPr>
      <p:grpSpPr>
        <a:xfrm>
          <a:off x="0" y="0"/>
          <a:ext cx="0" cy="0"/>
          <a:chOff x="0" y="0"/>
          <a:chExt cx="0" cy="0"/>
        </a:xfrm>
      </p:grpSpPr>
      <p:sp>
        <p:nvSpPr>
          <p:cNvPr id="78" name="Title Text"/>
          <p:cNvSpPr txBox="1"/>
          <p:nvPr>
            <p:ph type="title"/>
          </p:nvPr>
        </p:nvSpPr>
        <p:spPr>
          <a:xfrm>
            <a:off x="990600" y="5753100"/>
            <a:ext cx="8178800" cy="1333500"/>
          </a:xfrm>
          <a:prstGeom prst="rect">
            <a:avLst/>
          </a:prstGeom>
        </p:spPr>
        <p:txBody>
          <a:bodyPr/>
          <a:lstStyle/>
          <a:p>
            <a:pPr/>
            <a:r>
              <a:t>Title Text</a:t>
            </a:r>
          </a:p>
        </p:txBody>
      </p:sp>
      <p:sp>
        <p:nvSpPr>
          <p:cNvPr id="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p:nvPr>
        </p:nvSpPr>
        <p:spPr>
          <a:xfrm>
            <a:off x="990600" y="990600"/>
            <a:ext cx="8178800" cy="563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990600" y="203200"/>
            <a:ext cx="8178800" cy="1905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r>
              <a:t>Title Text</a:t>
            </a:r>
          </a:p>
        </p:txBody>
      </p:sp>
      <p:sp>
        <p:nvSpPr>
          <p:cNvPr id="4" name="Slide Number"/>
          <p:cNvSpPr txBox="1"/>
          <p:nvPr>
            <p:ph type="sldNum" sz="quarter" idx="2"/>
          </p:nvPr>
        </p:nvSpPr>
        <p:spPr>
          <a:xfrm>
            <a:off x="4940300" y="7251700"/>
            <a:ext cx="266700" cy="279400"/>
          </a:xfrm>
          <a:prstGeom prst="rect">
            <a:avLst/>
          </a:prstGeom>
          <a:ln w="12700">
            <a:miter lim="400000"/>
          </a:ln>
        </p:spPr>
        <p:txBody>
          <a:bodyPr wrap="none" lIns="38100" tIns="38100" rIns="38100" bIns="38100" anchor="b">
            <a:spAutoFit/>
          </a:bodyPr>
          <a:lstStyle>
            <a:lvl1pPr>
              <a:defRPr sz="1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1pPr>
      <a:lvl2pPr marL="0" marR="0" indent="228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2pPr>
      <a:lvl3pPr marL="0" marR="0" indent="457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3pPr>
      <a:lvl4pPr marL="0" marR="0" indent="685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4pPr>
      <a:lvl5pPr marL="0" marR="0" indent="9144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5pPr>
      <a:lvl6pPr marL="0" marR="0" indent="11430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6pPr>
      <a:lvl7pPr marL="0" marR="0" indent="1371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7pPr>
      <a:lvl8pPr marL="0" marR="0" indent="1600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8pPr>
      <a:lvl9pPr marL="0" marR="0" indent="1828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9pPr>
    </p:titleStyle>
    <p:bodyStyle>
      <a:lvl1pPr marL="6985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1pPr>
      <a:lvl2pPr marL="10414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2pPr>
      <a:lvl3pPr marL="13843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3pPr>
      <a:lvl4pPr marL="17399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4pPr>
      <a:lvl5pPr marL="20828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5pPr>
      <a:lvl6pPr marL="24257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6pPr>
      <a:lvl7pPr marL="27686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7pPr>
      <a:lvl8pPr marL="31115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8pPr>
      <a:lvl9pPr marL="34544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9pPr>
    </p:bodyStyle>
    <p:otherStyle>
      <a:lvl1pPr marL="0" marR="0" indent="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1pPr>
      <a:lvl2pPr marL="0" marR="0" indent="228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2pPr>
      <a:lvl3pPr marL="0" marR="0" indent="457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3pPr>
      <a:lvl4pPr marL="0" marR="0" indent="685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4pPr>
      <a:lvl5pPr marL="0" marR="0" indent="9144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5pPr>
      <a:lvl6pPr marL="0" marR="0" indent="11430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6pPr>
      <a:lvl7pPr marL="0" marR="0" indent="1371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7pPr>
      <a:lvl8pPr marL="0" marR="0" indent="1600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8pPr>
      <a:lvl9pPr marL="0" marR="0" indent="1828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Relationship Id="rId3" Type="http://schemas.openxmlformats.org/officeDocument/2006/relationships/image" Target="../media/image10.tif"/></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tif"/></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14.tif"/></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7.tif"/></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8.tif"/><Relationship Id="rId3" Type="http://schemas.openxmlformats.org/officeDocument/2006/relationships/image" Target="../media/image19.tif"/></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png"/><Relationship Id="rId3" Type="http://schemas.openxmlformats.org/officeDocument/2006/relationships/image" Target="../media/image20.tif"/></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jpe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1.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tif"/><Relationship Id="rId3" Type="http://schemas.openxmlformats.org/officeDocument/2006/relationships/image" Target="../media/image5.tif"/></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tif"/></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Relationship Id="rId3" Type="http://schemas.openxmlformats.org/officeDocument/2006/relationships/image" Target="../media/image23.tif"/></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 Id="rId3" Type="http://schemas.openxmlformats.org/officeDocument/2006/relationships/image" Target="../media/image6.tif"/></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4" name="3.  Jehu and Jehonadab 10:15-17"/>
          <p:cNvSpPr txBox="1"/>
          <p:nvPr>
            <p:ph type="title"/>
          </p:nvPr>
        </p:nvSpPr>
        <p:spPr>
          <a:xfrm>
            <a:off x="850900" y="25400"/>
            <a:ext cx="8661400" cy="9144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900"/>
            </a:pPr>
            <a:r>
              <a:rPr>
                <a:solidFill>
                  <a:srgbClr val="011A9A"/>
                </a:solidFill>
              </a:rPr>
              <a:t>3.	 Jehu and Jehonadab </a:t>
            </a:r>
            <a:r>
              <a:rPr>
                <a:solidFill>
                  <a:srgbClr val="FF2600"/>
                </a:solidFill>
              </a:rPr>
              <a:t>10:15-17</a:t>
            </a:r>
          </a:p>
        </p:txBody>
      </p:sp>
      <p:sp>
        <p:nvSpPr>
          <p:cNvPr id="145" name="15  Now when he had departed from there, he met Jehonadab the son of Rechab coming to meet him; and he greeted him and said to him, &quot;Is your heart right, as my heart is with your heart?&quot; And Jehonadab answered, &quot;It is.&quot; Jehu said, &quot;If it is, give me your hand.&quot; And he gave him his hand, and he took him up to him into the chariot.…"/>
          <p:cNvSpPr/>
          <p:nvPr/>
        </p:nvSpPr>
        <p:spPr>
          <a:xfrm>
            <a:off x="419100" y="1016000"/>
            <a:ext cx="9321800" cy="4648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3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15  Now when he had departed from there, he met Jehonadab the son of Rechab </a:t>
            </a:r>
            <a:r>
              <a:rPr i="1" sz="2400">
                <a:uFill>
                  <a:solidFill>
                    <a:srgbClr val="000000"/>
                  </a:solidFill>
                </a:uFill>
                <a:latin typeface="Times"/>
                <a:ea typeface="Times"/>
                <a:cs typeface="Times"/>
                <a:sym typeface="Times"/>
              </a:rPr>
              <a:t>coming</a:t>
            </a:r>
            <a:r>
              <a:rPr sz="2400">
                <a:uFill>
                  <a:solidFill>
                    <a:srgbClr val="000000"/>
                  </a:solidFill>
                </a:uFill>
                <a:latin typeface="Times"/>
                <a:ea typeface="Times"/>
                <a:cs typeface="Times"/>
                <a:sym typeface="Times"/>
              </a:rPr>
              <a:t> to meet him; and he greeted him and said to him, "Is your heart right, as my heart is with your heart?" And Jehonadab answered, "It is." </a:t>
            </a:r>
            <a:r>
              <a:rPr i="1" sz="2400">
                <a:uFill>
                  <a:solidFill>
                    <a:srgbClr val="000000"/>
                  </a:solidFill>
                </a:uFill>
                <a:latin typeface="Times"/>
                <a:ea typeface="Times"/>
                <a:cs typeface="Times"/>
                <a:sym typeface="Times"/>
              </a:rPr>
              <a:t>Jehu said,</a:t>
            </a:r>
            <a:r>
              <a:rPr sz="2400">
                <a:uFill>
                  <a:solidFill>
                    <a:srgbClr val="000000"/>
                  </a:solidFill>
                </a:uFill>
                <a:latin typeface="Times"/>
                <a:ea typeface="Times"/>
                <a:cs typeface="Times"/>
                <a:sym typeface="Times"/>
              </a:rPr>
              <a:t> "If it is, give </a:t>
            </a:r>
            <a:r>
              <a:rPr i="1" sz="2400">
                <a:uFill>
                  <a:solidFill>
                    <a:srgbClr val="000000"/>
                  </a:solidFill>
                </a:uFill>
                <a:latin typeface="Times"/>
                <a:ea typeface="Times"/>
                <a:cs typeface="Times"/>
                <a:sym typeface="Times"/>
              </a:rPr>
              <a:t>me</a:t>
            </a:r>
            <a:r>
              <a:rPr sz="2400">
                <a:uFill>
                  <a:solidFill>
                    <a:srgbClr val="000000"/>
                  </a:solidFill>
                </a:uFill>
                <a:latin typeface="Times"/>
                <a:ea typeface="Times"/>
                <a:cs typeface="Times"/>
                <a:sym typeface="Times"/>
              </a:rPr>
              <a:t> your hand." And he gave him his hand, and he took him up to him into the chariot.</a:t>
            </a:r>
            <a:endParaRPr sz="2400">
              <a:uFill>
                <a:solidFill>
                  <a:srgbClr val="000000"/>
                </a:solidFill>
              </a:uFill>
              <a:latin typeface="Times"/>
              <a:ea typeface="Times"/>
              <a:cs typeface="Times"/>
              <a:sym typeface="Times"/>
            </a:endParaRPr>
          </a:p>
          <a:p>
            <a:pPr marL="457200" indent="-457200" algn="l">
              <a:spcBef>
                <a:spcPts val="3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16  And he said, "Come with me and see my zeal for the LORD." So he made him ride in his chariot.</a:t>
            </a:r>
            <a:endParaRPr sz="2400">
              <a:uFill>
                <a:solidFill>
                  <a:srgbClr val="000000"/>
                </a:solidFill>
              </a:uFill>
              <a:latin typeface="Times"/>
              <a:ea typeface="Times"/>
              <a:cs typeface="Times"/>
              <a:sym typeface="Times"/>
            </a:endParaRPr>
          </a:p>
          <a:p>
            <a:pPr marL="457200" indent="-457200" algn="l">
              <a:spcBef>
                <a:spcPts val="3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17  And when he came to Samaria, he killed all who remained to Ahab in Samaria, until he had destroyed him, according to the word of the LORD, which He spoke to Elijah.</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1" name="A.  Reign of Jehu in Israel 10:29-36"/>
          <p:cNvSpPr txBox="1"/>
          <p:nvPr>
            <p:ph type="title"/>
          </p:nvPr>
        </p:nvSpPr>
        <p:spPr>
          <a:xfrm>
            <a:off x="139700" y="177800"/>
            <a:ext cx="4889500" cy="990600"/>
          </a:xfrm>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a:solidFill>
                  <a:srgbClr val="011993"/>
                </a:solidFill>
              </a:rPr>
              <a:t>A.	 Reign of Jehu in Israel</a:t>
            </a:r>
            <a:r>
              <a:t> </a:t>
            </a:r>
            <a:r>
              <a:rPr>
                <a:solidFill>
                  <a:srgbClr val="FF2600"/>
                </a:solidFill>
              </a:rPr>
              <a:t>10:29-36</a:t>
            </a:r>
          </a:p>
        </p:txBody>
      </p:sp>
      <p:sp>
        <p:nvSpPr>
          <p:cNvPr id="182" name="32  In those days the LORD began to cut off portions from Israel; and Hazael defeated them throughout the territory of Israel:…"/>
          <p:cNvSpPr/>
          <p:nvPr/>
        </p:nvSpPr>
        <p:spPr>
          <a:xfrm>
            <a:off x="292100" y="1371600"/>
            <a:ext cx="4267200" cy="4902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32  In those days the LORD began to cut off </a:t>
            </a:r>
            <a:r>
              <a:rPr i="1" sz="2400">
                <a:uFill>
                  <a:solidFill>
                    <a:srgbClr val="000000"/>
                  </a:solidFill>
                </a:uFill>
                <a:latin typeface="Times"/>
                <a:ea typeface="Times"/>
                <a:cs typeface="Times"/>
                <a:sym typeface="Times"/>
              </a:rPr>
              <a:t>portions</a:t>
            </a:r>
            <a:r>
              <a:rPr sz="2400">
                <a:uFill>
                  <a:solidFill>
                    <a:srgbClr val="000000"/>
                  </a:solidFill>
                </a:uFill>
                <a:latin typeface="Times"/>
                <a:ea typeface="Times"/>
                <a:cs typeface="Times"/>
                <a:sym typeface="Times"/>
              </a:rPr>
              <a:t> from Israel; and Hazael defeated them throughout the territory of Israel:</a:t>
            </a:r>
            <a:endParaRPr sz="2400">
              <a:uFill>
                <a:solidFill>
                  <a:srgbClr val="000000"/>
                </a:solidFill>
              </a:uFill>
              <a:latin typeface="Times"/>
              <a:ea typeface="Times"/>
              <a:cs typeface="Times"/>
              <a:sym typeface="Times"/>
            </a:endParaRPr>
          </a:p>
          <a:p>
            <a:pPr marL="469900" indent="-4699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33  from the Jordan eastward, all the land of Gilead, the Gadites and the Reubenites and the Manassites, from Aroer, which is by the valley of the Arnon, even Gilead and Bashan.</a:t>
            </a:r>
          </a:p>
        </p:txBody>
      </p:sp>
      <p:pic>
        <p:nvPicPr>
          <p:cNvPr id="183" name="11syrianconquests.tiff" descr="11syrianconquests.tiff"/>
          <p:cNvPicPr>
            <a:picLocks noChangeAspect="1"/>
          </p:cNvPicPr>
          <p:nvPr/>
        </p:nvPicPr>
        <p:blipFill>
          <a:blip r:embed="rId2">
            <a:extLst/>
          </a:blip>
          <a:stretch>
            <a:fillRect/>
          </a:stretch>
        </p:blipFill>
        <p:spPr>
          <a:xfrm>
            <a:off x="5026217" y="-82550"/>
            <a:ext cx="5222683" cy="80899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5" name="A.  Reign of Jehu in Israel 10:29-36"/>
          <p:cNvSpPr txBox="1"/>
          <p:nvPr>
            <p:ph type="title"/>
          </p:nvPr>
        </p:nvSpPr>
        <p:spPr>
          <a:xfrm>
            <a:off x="990600" y="203200"/>
            <a:ext cx="81788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a:solidFill>
                  <a:srgbClr val="011993"/>
                </a:solidFill>
              </a:rPr>
              <a:t>A.	 Reign of Jehu in Israel</a:t>
            </a:r>
            <a:r>
              <a:t> </a:t>
            </a:r>
            <a:r>
              <a:rPr>
                <a:solidFill>
                  <a:srgbClr val="FF2600"/>
                </a:solidFill>
              </a:rPr>
              <a:t>10:29-36</a:t>
            </a:r>
          </a:p>
        </p:txBody>
      </p:sp>
      <p:sp>
        <p:nvSpPr>
          <p:cNvPr id="186" name="34  Now the rest of the acts of Jehu and all that he did and all his might, are they not written in the Book of the Chronicles of the Kings of Israel?"/>
          <p:cNvSpPr/>
          <p:nvPr/>
        </p:nvSpPr>
        <p:spPr>
          <a:xfrm>
            <a:off x="254000" y="1155700"/>
            <a:ext cx="9639300" cy="812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469900" indent="-4699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34  Now the rest of the acts of Jehu and all that he did and all his might, are they not written in the Book of the Chronicles of the Kings of Israel?</a:t>
            </a:r>
          </a:p>
        </p:txBody>
      </p:sp>
      <p:pic>
        <p:nvPicPr>
          <p:cNvPr id="187" name="jehu-makinghomagetoShalmansarIII-830BCE-earliestrepofanisraelite.tiff" descr="jehu-makinghomagetoShalmansarIII-830BCE-earliestrepofanisraelite.tiff"/>
          <p:cNvPicPr>
            <a:picLocks noChangeAspect="1"/>
          </p:cNvPicPr>
          <p:nvPr/>
        </p:nvPicPr>
        <p:blipFill>
          <a:blip r:embed="rId2">
            <a:extLst/>
          </a:blip>
          <a:stretch>
            <a:fillRect/>
          </a:stretch>
        </p:blipFill>
        <p:spPr>
          <a:xfrm>
            <a:off x="2273300" y="2129358"/>
            <a:ext cx="7772400" cy="3929703"/>
          </a:xfrm>
          <a:prstGeom prst="rect">
            <a:avLst/>
          </a:prstGeom>
          <a:ln w="12700">
            <a:miter lim="400000"/>
          </a:ln>
        </p:spPr>
      </p:pic>
      <p:sp>
        <p:nvSpPr>
          <p:cNvPr id="188" name="The Black Obelisk of Shalmaneser III"/>
          <p:cNvSpPr/>
          <p:nvPr/>
        </p:nvSpPr>
        <p:spPr>
          <a:xfrm>
            <a:off x="127000" y="7236389"/>
            <a:ext cx="3849750" cy="335422"/>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l">
              <a:spcBef>
                <a:spcPts val="1600"/>
              </a:spcBef>
              <a:defRPr sz="1800">
                <a:latin typeface="Arial"/>
                <a:ea typeface="Arial"/>
                <a:cs typeface="Arial"/>
                <a:sym typeface="Arial"/>
              </a:defRPr>
            </a:lvl1pPr>
          </a:lstStyle>
          <a:p>
            <a:pPr/>
            <a:r>
              <a:t>The Black Obelisk of Shalmaneser III</a:t>
            </a:r>
          </a:p>
        </p:txBody>
      </p:sp>
      <p:sp>
        <p:nvSpPr>
          <p:cNvPr id="189" name="The tribute of Jehu, son of Omri: I received from him silver, gold, a golden bowl, a golden vase with pointed bottom, golden tumblers, golden buckets, tin, a staff for a king [and] spears."/>
          <p:cNvSpPr/>
          <p:nvPr/>
        </p:nvSpPr>
        <p:spPr>
          <a:xfrm>
            <a:off x="2298700" y="6156889"/>
            <a:ext cx="7721600" cy="86882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l">
              <a:spcBef>
                <a:spcPts val="1600"/>
              </a:spcBef>
              <a:defRPr sz="1800">
                <a:latin typeface="Arial"/>
                <a:ea typeface="Arial"/>
                <a:cs typeface="Arial"/>
                <a:sym typeface="Arial"/>
              </a:defRPr>
            </a:lvl1pPr>
          </a:lstStyle>
          <a:p>
            <a:pPr/>
            <a:r>
              <a:t>The tribute of Jehu, son of Omri: I received from him silver, gold, a golden bowl, a golden vase with pointed bottom, golden tumblers, golden buckets, tin, a staff for a king [and] spears.</a:t>
            </a:r>
          </a:p>
        </p:txBody>
      </p:sp>
      <p:pic>
        <p:nvPicPr>
          <p:cNvPr id="190" name="Black%20obelisk%20of%20Shalmaneser%20II%20commemorating%20his.tiff" descr="Black%20obelisk%20of%20Shalmaneser%20II%20commemorating%20his.tiff"/>
          <p:cNvPicPr>
            <a:picLocks noChangeAspect="1"/>
          </p:cNvPicPr>
          <p:nvPr/>
        </p:nvPicPr>
        <p:blipFill>
          <a:blip r:embed="rId3">
            <a:extLst/>
          </a:blip>
          <a:stretch>
            <a:fillRect/>
          </a:stretch>
        </p:blipFill>
        <p:spPr>
          <a:xfrm>
            <a:off x="152400" y="2070100"/>
            <a:ext cx="1718787" cy="50927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2" name="A.  Reign of Jehu in Israel 10:29-36"/>
          <p:cNvSpPr txBox="1"/>
          <p:nvPr>
            <p:ph type="title"/>
          </p:nvPr>
        </p:nvSpPr>
        <p:spPr>
          <a:xfrm>
            <a:off x="990600" y="203200"/>
            <a:ext cx="81788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a:solidFill>
                  <a:srgbClr val="011993"/>
                </a:solidFill>
              </a:rPr>
              <a:t>A.	 Reign of Jehu in Israel</a:t>
            </a:r>
            <a:r>
              <a:t> </a:t>
            </a:r>
            <a:r>
              <a:rPr>
                <a:solidFill>
                  <a:srgbClr val="FF2600"/>
                </a:solidFill>
              </a:rPr>
              <a:t>10:29-36</a:t>
            </a:r>
          </a:p>
        </p:txBody>
      </p:sp>
      <p:sp>
        <p:nvSpPr>
          <p:cNvPr id="193" name="35  And Jehu slept with his fathers, and they buried him in Samaria. And Jehoahaz his son became king in his place.…"/>
          <p:cNvSpPr/>
          <p:nvPr/>
        </p:nvSpPr>
        <p:spPr>
          <a:xfrm>
            <a:off x="292100" y="1371600"/>
            <a:ext cx="9410700" cy="1955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35  And Jehu slept with his fathers, and they buried him in Samaria. And Jehoahaz his son became king in his place.</a:t>
            </a:r>
            <a:endParaRPr sz="2400">
              <a:uFill>
                <a:solidFill>
                  <a:srgbClr val="000000"/>
                </a:solidFill>
              </a:uFill>
              <a:latin typeface="Times"/>
              <a:ea typeface="Times"/>
              <a:cs typeface="Times"/>
              <a:sym typeface="Times"/>
            </a:endParaRPr>
          </a:p>
          <a:p>
            <a:pPr marL="469900" indent="-4699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36  Now the time which Jehu reigned over Israel in Samaria </a:t>
            </a:r>
            <a:r>
              <a:rPr i="1" sz="2400">
                <a:uFill>
                  <a:solidFill>
                    <a:srgbClr val="000000"/>
                  </a:solidFill>
                </a:uFill>
                <a:latin typeface="Times"/>
                <a:ea typeface="Times"/>
                <a:cs typeface="Times"/>
                <a:sym typeface="Times"/>
              </a:rPr>
              <a:t>was</a:t>
            </a:r>
            <a:r>
              <a:rPr sz="2400">
                <a:uFill>
                  <a:solidFill>
                    <a:srgbClr val="000000"/>
                  </a:solidFill>
                </a:uFill>
                <a:latin typeface="Times"/>
                <a:ea typeface="Times"/>
                <a:cs typeface="Times"/>
                <a:sym typeface="Times"/>
              </a:rPr>
              <a:t> twenty-eight years.</a:t>
            </a:r>
          </a:p>
        </p:txBody>
      </p:sp>
      <p:pic>
        <p:nvPicPr>
          <p:cNvPr id="194" name="Assyrian%20king%20Shalmanezer%20receiving%20tribute%20from%20.tiff" descr="Assyrian%20king%20Shalmanezer%20receiving%20tribute%20from%20.tiff"/>
          <p:cNvPicPr>
            <a:picLocks noChangeAspect="1"/>
          </p:cNvPicPr>
          <p:nvPr/>
        </p:nvPicPr>
        <p:blipFill>
          <a:blip r:embed="rId2">
            <a:extLst/>
          </a:blip>
          <a:stretch>
            <a:fillRect/>
          </a:stretch>
        </p:blipFill>
        <p:spPr>
          <a:xfrm>
            <a:off x="520700" y="3517900"/>
            <a:ext cx="9118600" cy="316301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6" name="B.  Reign of Athaliah in Judah 11:1-20"/>
          <p:cNvSpPr txBox="1"/>
          <p:nvPr>
            <p:ph type="ctrTitle"/>
          </p:nvPr>
        </p:nvSpPr>
        <p:spPr>
          <a:xfrm>
            <a:off x="876300" y="-139700"/>
            <a:ext cx="8178800" cy="2578100"/>
          </a:xfrm>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4100"/>
            </a:pPr>
            <a:r>
              <a:rPr>
                <a:solidFill>
                  <a:srgbClr val="011993"/>
                </a:solidFill>
              </a:rPr>
              <a:t>B.	 Reign of Athaliah in Judah</a:t>
            </a:r>
            <a:r>
              <a:t> </a:t>
            </a:r>
            <a:r>
              <a:rPr>
                <a:solidFill>
                  <a:srgbClr val="FF2600"/>
                </a:solidFill>
              </a:rPr>
              <a:t>11:1-20 </a:t>
            </a:r>
          </a:p>
        </p:txBody>
      </p:sp>
      <p:sp>
        <p:nvSpPr>
          <p:cNvPr id="197" name="(Turmoil in Judah)"/>
          <p:cNvSpPr txBox="1"/>
          <p:nvPr>
            <p:ph type="subTitle" sz="quarter" idx="1"/>
          </p:nvPr>
        </p:nvSpPr>
        <p:spPr>
          <a:xfrm>
            <a:off x="876300" y="2501900"/>
            <a:ext cx="8178800" cy="889000"/>
          </a:xfrm>
          <a:prstGeom prst="rect">
            <a:avLst/>
          </a:prstGeom>
        </p:spPr>
        <p:txBody>
          <a:bodyPr/>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4100">
                <a:solidFill>
                  <a:srgbClr val="011993"/>
                </a:solidFill>
              </a:defRPr>
            </a:lvl1pPr>
          </a:lstStyle>
          <a:p>
            <a:pPr/>
            <a:r>
              <a:t>(Turmoil in Judah)</a:t>
            </a:r>
          </a:p>
        </p:txBody>
      </p:sp>
      <p:pic>
        <p:nvPicPr>
          <p:cNvPr id="198" name="droppedImage.pdf" descr="droppedImage.pdf"/>
          <p:cNvPicPr>
            <a:picLocks noChangeAspect="1"/>
          </p:cNvPicPr>
          <p:nvPr/>
        </p:nvPicPr>
        <p:blipFill>
          <a:blip r:embed="rId2">
            <a:extLst/>
          </a:blip>
          <a:stretch>
            <a:fillRect/>
          </a:stretch>
        </p:blipFill>
        <p:spPr>
          <a:xfrm>
            <a:off x="-17191" y="3838856"/>
            <a:ext cx="10172701" cy="252089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1.  The usurpation of Athaliah 11:1-3"/>
          <p:cNvSpPr txBox="1"/>
          <p:nvPr>
            <p:ph type="title"/>
          </p:nvPr>
        </p:nvSpPr>
        <p:spPr>
          <a:xfrm>
            <a:off x="990600" y="203200"/>
            <a:ext cx="81788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1.	 The usurpation of Athaliah</a:t>
            </a:r>
            <a:r>
              <a:rPr sz="2400"/>
              <a:t> </a:t>
            </a:r>
            <a:r>
              <a:rPr sz="2400">
                <a:solidFill>
                  <a:srgbClr val="FF2600"/>
                </a:solidFill>
              </a:rPr>
              <a:t>11:1-3</a:t>
            </a:r>
          </a:p>
        </p:txBody>
      </p:sp>
      <p:sp>
        <p:nvSpPr>
          <p:cNvPr id="201" name="1    When Athaliah the mother of Ahaziah saw that her son was dead, she rose and destroyed all the royal offspring."/>
          <p:cNvSpPr/>
          <p:nvPr/>
        </p:nvSpPr>
        <p:spPr>
          <a:xfrm>
            <a:off x="304800" y="1092200"/>
            <a:ext cx="8750300" cy="812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469900" indent="-4699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1    When Athaliah the mother of Ahaziah saw that her son was dead, she rose and destroyed all the royal offspring.</a:t>
            </a:r>
          </a:p>
        </p:txBody>
      </p:sp>
      <p:pic>
        <p:nvPicPr>
          <p:cNvPr id="202" name="droppedImage.pdf" descr="droppedImage.pdf"/>
          <p:cNvPicPr>
            <a:picLocks noChangeAspect="1"/>
          </p:cNvPicPr>
          <p:nvPr/>
        </p:nvPicPr>
        <p:blipFill>
          <a:blip r:embed="rId2">
            <a:extLst/>
          </a:blip>
          <a:stretch>
            <a:fillRect/>
          </a:stretch>
        </p:blipFill>
        <p:spPr>
          <a:xfrm>
            <a:off x="596900" y="2336800"/>
            <a:ext cx="3975100" cy="4508500"/>
          </a:xfrm>
          <a:prstGeom prst="rect">
            <a:avLst/>
          </a:prstGeom>
          <a:ln w="12700">
            <a:miter lim="400000"/>
          </a:ln>
        </p:spPr>
      </p:pic>
      <p:pic>
        <p:nvPicPr>
          <p:cNvPr id="203" name="droppedImage.pdf" descr="droppedImage.pdf"/>
          <p:cNvPicPr>
            <a:picLocks noChangeAspect="1"/>
          </p:cNvPicPr>
          <p:nvPr/>
        </p:nvPicPr>
        <p:blipFill>
          <a:blip r:embed="rId3">
            <a:extLst/>
          </a:blip>
          <a:stretch>
            <a:fillRect/>
          </a:stretch>
        </p:blipFill>
        <p:spPr>
          <a:xfrm>
            <a:off x="5130800" y="2324100"/>
            <a:ext cx="4114800" cy="4546675"/>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5" name="1.  The usurpation of Athaliah 11:1-3"/>
          <p:cNvSpPr txBox="1"/>
          <p:nvPr>
            <p:ph type="title"/>
          </p:nvPr>
        </p:nvSpPr>
        <p:spPr>
          <a:xfrm>
            <a:off x="990600" y="203200"/>
            <a:ext cx="81788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1.	 The usurpation of Athaliah</a:t>
            </a:r>
            <a:r>
              <a:rPr sz="2400"/>
              <a:t> </a:t>
            </a:r>
            <a:r>
              <a:rPr sz="2400">
                <a:solidFill>
                  <a:srgbClr val="FF2600"/>
                </a:solidFill>
              </a:rPr>
              <a:t>11:1-3</a:t>
            </a:r>
          </a:p>
        </p:txBody>
      </p:sp>
      <p:sp>
        <p:nvSpPr>
          <p:cNvPr id="206" name="2    But Jehosheba [jih HAHSH ih buh], the daughter of King Joram, sister of Ahaziah, took Joash the son of Ahaziah and stole him from among the king’s sons who were being put to death, and placed him and his nurse in the bedroom. So they hid him from Athaliah, and he was not put to death."/>
          <p:cNvSpPr/>
          <p:nvPr/>
        </p:nvSpPr>
        <p:spPr>
          <a:xfrm>
            <a:off x="304800" y="1092200"/>
            <a:ext cx="9537700" cy="1549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    But Jehosheba</a:t>
            </a:r>
            <a:r>
              <a:rPr sz="2400">
                <a:solidFill>
                  <a:srgbClr val="011993"/>
                </a:solidFill>
                <a:uFill>
                  <a:solidFill>
                    <a:srgbClr val="000000"/>
                  </a:solidFill>
                </a:uFill>
                <a:latin typeface="Times"/>
                <a:ea typeface="Times"/>
                <a:cs typeface="Times"/>
                <a:sym typeface="Times"/>
              </a:rPr>
              <a:t> [jih HAHSH ih buh]</a:t>
            </a:r>
            <a:r>
              <a:rPr sz="2400">
                <a:uFill>
                  <a:solidFill>
                    <a:srgbClr val="000000"/>
                  </a:solidFill>
                </a:uFill>
                <a:latin typeface="Times"/>
                <a:ea typeface="Times"/>
                <a:cs typeface="Times"/>
                <a:sym typeface="Times"/>
              </a:rPr>
              <a:t>, the daughter of King Joram, sister of Ahaziah, took Joash the son of Ahaziah and stole him from among the king’s sons who were being put to death, and placed him and his nurse in the bedroom. So they hid him from Athaliah, and he was not put to death.</a:t>
            </a:r>
          </a:p>
        </p:txBody>
      </p:sp>
      <p:pic>
        <p:nvPicPr>
          <p:cNvPr id="207" name="droppedImage.pdf" descr="droppedImage.pdf"/>
          <p:cNvPicPr>
            <a:picLocks noChangeAspect="1"/>
          </p:cNvPicPr>
          <p:nvPr/>
        </p:nvPicPr>
        <p:blipFill>
          <a:blip r:embed="rId2">
            <a:extLst/>
          </a:blip>
          <a:stretch>
            <a:fillRect/>
          </a:stretch>
        </p:blipFill>
        <p:spPr>
          <a:xfrm>
            <a:off x="849344" y="2762250"/>
            <a:ext cx="7253256" cy="34544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9" name="1.  The usurpation of Athaliah 11:1-3"/>
          <p:cNvSpPr txBox="1"/>
          <p:nvPr>
            <p:ph type="title"/>
          </p:nvPr>
        </p:nvSpPr>
        <p:spPr>
          <a:xfrm>
            <a:off x="152400" y="76200"/>
            <a:ext cx="81788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1.	 The usurpation of Athaliah</a:t>
            </a:r>
            <a:r>
              <a:rPr sz="2400"/>
              <a:t> </a:t>
            </a:r>
            <a:r>
              <a:rPr sz="2400">
                <a:solidFill>
                  <a:srgbClr val="FF2600"/>
                </a:solidFill>
              </a:rPr>
              <a:t>11:1-3</a:t>
            </a:r>
          </a:p>
        </p:txBody>
      </p:sp>
      <p:sp>
        <p:nvSpPr>
          <p:cNvPr id="210" name="3    So he was hidden with her in the house of the LORD six years, while Athaliah was reigning over the land."/>
          <p:cNvSpPr/>
          <p:nvPr/>
        </p:nvSpPr>
        <p:spPr>
          <a:xfrm>
            <a:off x="393700" y="1422400"/>
            <a:ext cx="5257800" cy="1181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469900" indent="-4699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3    So he was hidden with her in the house of the LORD six years, while Athaliah was reigning over the land.</a:t>
            </a:r>
          </a:p>
        </p:txBody>
      </p:sp>
      <p:pic>
        <p:nvPicPr>
          <p:cNvPr id="211" name="droppedImage.pdf" descr="droppedImage.pdf"/>
          <p:cNvPicPr>
            <a:picLocks noChangeAspect="1"/>
          </p:cNvPicPr>
          <p:nvPr/>
        </p:nvPicPr>
        <p:blipFill>
          <a:blip r:embed="rId2">
            <a:extLst/>
          </a:blip>
          <a:stretch>
            <a:fillRect/>
          </a:stretch>
        </p:blipFill>
        <p:spPr>
          <a:xfrm>
            <a:off x="352901" y="3454313"/>
            <a:ext cx="7213601" cy="3952658"/>
          </a:xfrm>
          <a:prstGeom prst="rect">
            <a:avLst/>
          </a:prstGeom>
          <a:ln w="12700">
            <a:miter lim="400000"/>
          </a:ln>
        </p:spPr>
      </p:pic>
      <p:pic>
        <p:nvPicPr>
          <p:cNvPr id="212" name="droppedImage.pdf" descr="droppedImage.pdf"/>
          <p:cNvPicPr>
            <a:picLocks noChangeAspect="1"/>
          </p:cNvPicPr>
          <p:nvPr/>
        </p:nvPicPr>
        <p:blipFill>
          <a:blip r:embed="rId3">
            <a:extLst/>
          </a:blip>
          <a:stretch>
            <a:fillRect/>
          </a:stretch>
        </p:blipFill>
        <p:spPr>
          <a:xfrm>
            <a:off x="5988662" y="190500"/>
            <a:ext cx="4120539" cy="32639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4" name="Rescue of Joash 2 C 22:11, 12"/>
          <p:cNvSpPr txBox="1"/>
          <p:nvPr>
            <p:ph type="title"/>
          </p:nvPr>
        </p:nvSpPr>
        <p:spPr>
          <a:xfrm>
            <a:off x="990600" y="-63500"/>
            <a:ext cx="81788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700">
                <a:solidFill>
                  <a:srgbClr val="0433FF"/>
                </a:solidFill>
              </a:rPr>
              <a:t>Rescue of Joash </a:t>
            </a:r>
            <a:r>
              <a:rPr sz="2400">
                <a:solidFill>
                  <a:srgbClr val="FF2600"/>
                </a:solidFill>
              </a:rPr>
              <a:t>2 C 22:11, 12</a:t>
            </a:r>
          </a:p>
        </p:txBody>
      </p:sp>
      <p:sp>
        <p:nvSpPr>
          <p:cNvPr id="215" name="11  But Jehoshabeath [jee hoh SHAB ih ath] the king’s daughter took Joash the son of Ahaziah, and stole him from among the king’s sons who were being put to death, and placed him and his nurse in the bedroom. So Jehoshabeath, the daughter of King Jehoram, the wife of Jehoiada the priest (for she was the sister of Ahaziah), hid him from Athaliah so that she would not put him to death.…"/>
          <p:cNvSpPr/>
          <p:nvPr/>
        </p:nvSpPr>
        <p:spPr>
          <a:xfrm>
            <a:off x="304800" y="647700"/>
            <a:ext cx="9537700" cy="3111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spcBef>
                <a:spcPts val="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11  But Jehoshabeath </a:t>
            </a:r>
            <a:r>
              <a:rPr sz="2400">
                <a:solidFill>
                  <a:srgbClr val="011993"/>
                </a:solidFill>
                <a:uFill>
                  <a:solidFill>
                    <a:srgbClr val="000000"/>
                  </a:solidFill>
                </a:uFill>
                <a:latin typeface="Times"/>
                <a:ea typeface="Times"/>
                <a:cs typeface="Times"/>
                <a:sym typeface="Times"/>
              </a:rPr>
              <a:t>[jee hoh SHAB ih ath] </a:t>
            </a:r>
            <a:r>
              <a:rPr sz="2400">
                <a:uFill>
                  <a:solidFill>
                    <a:srgbClr val="000000"/>
                  </a:solidFill>
                </a:uFill>
                <a:latin typeface="Times"/>
                <a:ea typeface="Times"/>
                <a:cs typeface="Times"/>
                <a:sym typeface="Times"/>
              </a:rPr>
              <a:t>the king’s daughter took Joash the son of Ahaziah, and stole him from among the king’s sons who were being put to death, and placed him and his nurse in the bedroom. So Jehoshabeath, the daughter of King Jehoram, </a:t>
            </a:r>
            <a:r>
              <a:rPr sz="2400" u="sng">
                <a:uFill>
                  <a:solidFill>
                    <a:srgbClr val="000000"/>
                  </a:solidFill>
                </a:uFill>
                <a:latin typeface="Times"/>
                <a:ea typeface="Times"/>
                <a:cs typeface="Times"/>
                <a:sym typeface="Times"/>
              </a:rPr>
              <a:t>the wife of Jehoiada the priest</a:t>
            </a:r>
            <a:r>
              <a:rPr sz="2400">
                <a:uFill>
                  <a:solidFill>
                    <a:srgbClr val="000000"/>
                  </a:solidFill>
                </a:uFill>
                <a:latin typeface="Times"/>
                <a:ea typeface="Times"/>
                <a:cs typeface="Times"/>
                <a:sym typeface="Times"/>
              </a:rPr>
              <a:t> (for she was the sister of Ahaziah), hid him from Athaliah so that she would not put him to death.</a:t>
            </a:r>
            <a:endParaRPr sz="2400">
              <a:uFill>
                <a:solidFill>
                  <a:srgbClr val="000000"/>
                </a:solidFill>
              </a:uFill>
              <a:latin typeface="Times"/>
              <a:ea typeface="Times"/>
              <a:cs typeface="Times"/>
              <a:sym typeface="Times"/>
            </a:endParaRPr>
          </a:p>
          <a:p>
            <a:pPr marL="469900" indent="-4699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12  And he was hidden with them in the house of God six years while Athaliah reigned over the land.</a:t>
            </a:r>
          </a:p>
        </p:txBody>
      </p:sp>
      <p:pic>
        <p:nvPicPr>
          <p:cNvPr id="216" name="droppedImage.pdf" descr="droppedImage.pdf"/>
          <p:cNvPicPr>
            <a:picLocks noChangeAspect="1"/>
          </p:cNvPicPr>
          <p:nvPr/>
        </p:nvPicPr>
        <p:blipFill>
          <a:blip r:embed="rId2">
            <a:extLst/>
          </a:blip>
          <a:stretch>
            <a:fillRect/>
          </a:stretch>
        </p:blipFill>
        <p:spPr>
          <a:xfrm>
            <a:off x="1981200" y="3807889"/>
            <a:ext cx="6197600" cy="387561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 name="2.  The coronation of Joash 11: 4-12"/>
          <p:cNvSpPr txBox="1"/>
          <p:nvPr>
            <p:ph type="title"/>
          </p:nvPr>
        </p:nvSpPr>
        <p:spPr>
          <a:xfrm>
            <a:off x="990600" y="0"/>
            <a:ext cx="81788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2.	 The coronation of Joash</a:t>
            </a:r>
            <a:r>
              <a:rPr sz="2400">
                <a:solidFill>
                  <a:srgbClr val="FF2600"/>
                </a:solidFill>
              </a:rPr>
              <a:t> 11: 4-12</a:t>
            </a:r>
          </a:p>
        </p:txBody>
      </p:sp>
      <p:sp>
        <p:nvSpPr>
          <p:cNvPr id="219" name="[Jehoiada summons five captains of the royal guard  2 C 23:1]"/>
          <p:cNvSpPr/>
          <p:nvPr/>
        </p:nvSpPr>
        <p:spPr>
          <a:xfrm>
            <a:off x="584200" y="1066800"/>
            <a:ext cx="8229600" cy="444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a:t>
            </a:r>
            <a:r>
              <a:rPr sz="2400">
                <a:solidFill>
                  <a:srgbClr val="011993"/>
                </a:solidFill>
                <a:uFill>
                  <a:solidFill>
                    <a:srgbClr val="000000"/>
                  </a:solidFill>
                </a:uFill>
              </a:rPr>
              <a:t>Jehoiada summons five captains of the royal guard</a:t>
            </a:r>
            <a:r>
              <a:rPr b="1" sz="2400">
                <a:solidFill>
                  <a:srgbClr val="FF2600"/>
                </a:solidFill>
                <a:uFill>
                  <a:solidFill>
                    <a:srgbClr val="000000"/>
                  </a:solidFill>
                </a:uFill>
              </a:rPr>
              <a:t>  2 C 23:1</a:t>
            </a:r>
            <a:r>
              <a:rPr sz="2400">
                <a:solidFill>
                  <a:srgbClr val="011993"/>
                </a:solidFill>
                <a:uFill>
                  <a:solidFill>
                    <a:srgbClr val="000000"/>
                  </a:solidFill>
                </a:uFill>
              </a:rPr>
              <a:t>]</a:t>
            </a:r>
          </a:p>
        </p:txBody>
      </p:sp>
      <p:pic>
        <p:nvPicPr>
          <p:cNvPr id="220" name="droppedImage.pdf" descr="droppedImage.pdf"/>
          <p:cNvPicPr>
            <a:picLocks noChangeAspect="1"/>
          </p:cNvPicPr>
          <p:nvPr/>
        </p:nvPicPr>
        <p:blipFill>
          <a:blip r:embed="rId2">
            <a:extLst/>
          </a:blip>
          <a:stretch>
            <a:fillRect/>
          </a:stretch>
        </p:blipFill>
        <p:spPr>
          <a:xfrm>
            <a:off x="1492250" y="1955609"/>
            <a:ext cx="6159501" cy="246548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2" name="2.  The coronation of Joash 11:4-12"/>
          <p:cNvSpPr txBox="1"/>
          <p:nvPr>
            <p:ph type="title"/>
          </p:nvPr>
        </p:nvSpPr>
        <p:spPr>
          <a:xfrm>
            <a:off x="990600" y="0"/>
            <a:ext cx="81788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2.	 The coronation of Joash</a:t>
            </a:r>
            <a:r>
              <a:rPr sz="2400">
                <a:solidFill>
                  <a:srgbClr val="FF2600"/>
                </a:solidFill>
              </a:rPr>
              <a:t> 11:4-12</a:t>
            </a:r>
          </a:p>
        </p:txBody>
      </p:sp>
      <p:sp>
        <p:nvSpPr>
          <p:cNvPr id="223" name="4    Now in the seventh year Jehoiada sent and brought the captains of hundreds of the Carites and of the guard, and brought them to him in the house of the LORD. Then he made a covenant with them and put them under oath in the house of the LORD, and showed them the king’s son."/>
          <p:cNvSpPr/>
          <p:nvPr/>
        </p:nvSpPr>
        <p:spPr>
          <a:xfrm>
            <a:off x="292100" y="889000"/>
            <a:ext cx="9575800" cy="1549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4    Now in the seventh year Jehoiada sent and brought the captains of hundreds of the Carites and of the guard, and brought them to him in the house of the LORD. Then he made a covenant with them and put them under oath in the house of the LORD, and showed them the king’s son.</a:t>
            </a:r>
          </a:p>
        </p:txBody>
      </p:sp>
      <p:pic>
        <p:nvPicPr>
          <p:cNvPr id="224" name="droppedImage.pdf" descr="droppedImage.pdf"/>
          <p:cNvPicPr>
            <a:picLocks noChangeAspect="1"/>
          </p:cNvPicPr>
          <p:nvPr/>
        </p:nvPicPr>
        <p:blipFill>
          <a:blip r:embed="rId2">
            <a:extLst/>
          </a:blip>
          <a:stretch>
            <a:fillRect/>
          </a:stretch>
        </p:blipFill>
        <p:spPr>
          <a:xfrm>
            <a:off x="772372" y="2794000"/>
            <a:ext cx="8894656" cy="44958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7" name="4. Jehu deceitfully gathers and slays the Baal worshipers 10:18-27"/>
          <p:cNvSpPr txBox="1"/>
          <p:nvPr>
            <p:ph type="title"/>
          </p:nvPr>
        </p:nvSpPr>
        <p:spPr>
          <a:xfrm>
            <a:off x="749300" y="139700"/>
            <a:ext cx="8661400" cy="914400"/>
          </a:xfrm>
          <a:prstGeom prst="rect">
            <a:avLst/>
          </a:prstGeom>
        </p:spPr>
        <p:txBody>
          <a:bodyPr/>
          <a:lstStyle/>
          <a:p>
            <a:pPr marL="393700" indent="-393700" algn="l">
              <a:tabLst>
                <a:tab pos="711200" algn="l"/>
                <a:tab pos="1066800" algn="l"/>
                <a:tab pos="1422400" algn="l"/>
                <a:tab pos="1778000" algn="l"/>
                <a:tab pos="2133600" algn="l"/>
                <a:tab pos="2489200" algn="l"/>
                <a:tab pos="2844800" algn="l"/>
                <a:tab pos="3200400" algn="l"/>
                <a:tab pos="3556000" algn="l"/>
                <a:tab pos="3911600" algn="l"/>
                <a:tab pos="4267200" algn="l"/>
              </a:tabLst>
              <a:defRPr b="1" sz="2900"/>
            </a:pPr>
            <a:r>
              <a:rPr>
                <a:solidFill>
                  <a:srgbClr val="011A9A"/>
                </a:solidFill>
              </a:rPr>
              <a:t>4.	Jehu deceitfully gathers and slays the Baal worshipers </a:t>
            </a:r>
            <a:r>
              <a:rPr>
                <a:solidFill>
                  <a:srgbClr val="FF2600"/>
                </a:solidFill>
              </a:rPr>
              <a:t>10:18-27</a:t>
            </a:r>
          </a:p>
        </p:txBody>
      </p:sp>
      <p:sp>
        <p:nvSpPr>
          <p:cNvPr id="148" name="a. He commands all Baal worships to worship with him 18, 19…"/>
          <p:cNvSpPr/>
          <p:nvPr/>
        </p:nvSpPr>
        <p:spPr>
          <a:xfrm>
            <a:off x="419100" y="1257300"/>
            <a:ext cx="9321800" cy="3683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A9A"/>
                </a:solidFill>
                <a:uFill>
                  <a:solidFill>
                    <a:srgbClr val="000000"/>
                  </a:solidFill>
                </a:uFill>
              </a:rPr>
              <a:t>a.	He commands all Baal worships to worship with him </a:t>
            </a:r>
            <a:r>
              <a:rPr sz="2400">
                <a:solidFill>
                  <a:srgbClr val="FF2600"/>
                </a:solidFill>
                <a:uFill>
                  <a:solidFill>
                    <a:srgbClr val="000000"/>
                  </a:solidFill>
                </a:uFill>
              </a:rPr>
              <a:t>18, 19</a:t>
            </a:r>
            <a:endParaRPr sz="2400">
              <a:solidFill>
                <a:srgbClr val="011A9A"/>
              </a:solidFill>
              <a:uFill>
                <a:solidFill>
                  <a:srgbClr val="000000"/>
                </a:solidFill>
              </a:uFill>
            </a:endParaRPr>
          </a:p>
          <a:p>
            <a:pPr marL="457200" indent="-457200" algn="l">
              <a:spcBef>
                <a:spcPts val="2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18  Then Jehu gathered all the people and said to them, "Ahab served Baal a little; Jehu will serve him much.</a:t>
            </a:r>
            <a:endParaRPr sz="2400">
              <a:uFill>
                <a:solidFill>
                  <a:srgbClr val="000000"/>
                </a:solidFill>
              </a:uFill>
              <a:latin typeface="Times"/>
              <a:ea typeface="Times"/>
              <a:cs typeface="Times"/>
              <a:sym typeface="Times"/>
            </a:endParaRPr>
          </a:p>
          <a:p>
            <a:pPr marL="457200" indent="-457200" algn="l">
              <a:spcBef>
                <a:spcPts val="2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19  "And now, summon all the prophets of Baal, all his worshipers and all his priests; let no one be missing, for I have a great sacrifice for Baal; whoever is missing shall not live." But Jehu did it in cunning, in order that he might destroy the worshipers of Baal.</a:t>
            </a:r>
          </a:p>
        </p:txBody>
      </p:sp>
      <p:pic>
        <p:nvPicPr>
          <p:cNvPr id="149" name="Image" descr="Image"/>
          <p:cNvPicPr>
            <a:picLocks noChangeAspect="1"/>
          </p:cNvPicPr>
          <p:nvPr/>
        </p:nvPicPr>
        <p:blipFill>
          <a:blip r:embed="rId2">
            <a:extLst/>
          </a:blip>
          <a:stretch>
            <a:fillRect/>
          </a:stretch>
        </p:blipFill>
        <p:spPr>
          <a:xfrm>
            <a:off x="161974" y="4559300"/>
            <a:ext cx="3479801" cy="2336800"/>
          </a:xfrm>
          <a:prstGeom prst="rect">
            <a:avLst/>
          </a:prstGeom>
          <a:ln w="12700">
            <a:miter lim="400000"/>
          </a:ln>
        </p:spPr>
      </p:pic>
      <p:pic>
        <p:nvPicPr>
          <p:cNvPr id="150" name="Image" descr="Image"/>
          <p:cNvPicPr>
            <a:picLocks noChangeAspect="1"/>
          </p:cNvPicPr>
          <p:nvPr/>
        </p:nvPicPr>
        <p:blipFill>
          <a:blip r:embed="rId3">
            <a:extLst/>
          </a:blip>
          <a:stretch>
            <a:fillRect/>
          </a:stretch>
        </p:blipFill>
        <p:spPr>
          <a:xfrm>
            <a:off x="3771751" y="4552950"/>
            <a:ext cx="3454401" cy="2349500"/>
          </a:xfrm>
          <a:prstGeom prst="rect">
            <a:avLst/>
          </a:prstGeom>
          <a:ln w="12700">
            <a:miter lim="400000"/>
          </a:ln>
        </p:spPr>
      </p:pic>
      <p:pic>
        <p:nvPicPr>
          <p:cNvPr id="151" name="Image" descr="Image"/>
          <p:cNvPicPr>
            <a:picLocks noChangeAspect="1"/>
          </p:cNvPicPr>
          <p:nvPr/>
        </p:nvPicPr>
        <p:blipFill>
          <a:blip r:embed="rId4">
            <a:extLst/>
          </a:blip>
          <a:srcRect l="51663" t="0" r="0" b="0"/>
          <a:stretch>
            <a:fillRect/>
          </a:stretch>
        </p:blipFill>
        <p:spPr>
          <a:xfrm>
            <a:off x="7701210" y="4175869"/>
            <a:ext cx="2156883" cy="334236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6" name="2.  The coronation of Joash 11: 4-12"/>
          <p:cNvSpPr txBox="1"/>
          <p:nvPr>
            <p:ph type="title"/>
          </p:nvPr>
        </p:nvSpPr>
        <p:spPr>
          <a:xfrm>
            <a:off x="990600" y="0"/>
            <a:ext cx="81788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2.	 The coronation of Joash</a:t>
            </a:r>
            <a:r>
              <a:rPr sz="2400">
                <a:solidFill>
                  <a:srgbClr val="FF2600"/>
                </a:solidFill>
              </a:rPr>
              <a:t> 11: 4-12</a:t>
            </a:r>
          </a:p>
        </p:txBody>
      </p:sp>
      <p:sp>
        <p:nvSpPr>
          <p:cNvPr id="227" name="A strong force of Levites is secretly gather from throughout Judah 2 C 23:4-7…"/>
          <p:cNvSpPr/>
          <p:nvPr/>
        </p:nvSpPr>
        <p:spPr>
          <a:xfrm>
            <a:off x="292100" y="838200"/>
            <a:ext cx="7019876" cy="644024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993"/>
                </a:solidFill>
                <a:uFill>
                  <a:solidFill>
                    <a:srgbClr val="000000"/>
                  </a:solidFill>
                </a:uFill>
              </a:rPr>
              <a:t>       A strong force of Levites is secretly gather from throughout Judah</a:t>
            </a:r>
            <a:r>
              <a:rPr sz="2400">
                <a:uFill>
                  <a:solidFill>
                    <a:srgbClr val="000000"/>
                  </a:solidFill>
                </a:uFill>
              </a:rPr>
              <a:t> </a:t>
            </a:r>
            <a:r>
              <a:rPr b="1" sz="2400">
                <a:solidFill>
                  <a:srgbClr val="FF2600"/>
                </a:solidFill>
                <a:uFill>
                  <a:solidFill>
                    <a:srgbClr val="000000"/>
                  </a:solidFill>
                </a:uFill>
              </a:rPr>
              <a:t>2 C 23:4-7 </a:t>
            </a:r>
            <a:endParaRPr b="1" sz="2400">
              <a:solidFill>
                <a:srgbClr val="FF2600"/>
              </a:solidFill>
              <a:uFill>
                <a:solidFill>
                  <a:srgbClr val="000000"/>
                </a:solidFill>
              </a:uFill>
            </a:endParaRPr>
          </a:p>
          <a:p>
            <a: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5    And he commanded them, saying, "This is the thing that you shall do: one third of you, who come in on the sabbath and keep watch over the king’s house</a:t>
            </a:r>
            <a:endParaRPr sz="2400">
              <a:uFill>
                <a:solidFill>
                  <a:srgbClr val="000000"/>
                </a:solidFill>
              </a:uFill>
              <a:latin typeface="Times"/>
              <a:ea typeface="Times"/>
              <a:cs typeface="Times"/>
              <a:sym typeface="Times"/>
            </a:endParaRPr>
          </a:p>
          <a:p>
            <a: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6    (one third also </a:t>
            </a:r>
            <a:r>
              <a:rPr i="1" sz="2400">
                <a:uFill>
                  <a:solidFill>
                    <a:srgbClr val="000000"/>
                  </a:solidFill>
                </a:uFill>
                <a:latin typeface="Times"/>
                <a:ea typeface="Times"/>
                <a:cs typeface="Times"/>
                <a:sym typeface="Times"/>
              </a:rPr>
              <a:t>shall be</a:t>
            </a:r>
            <a:r>
              <a:rPr sz="2400">
                <a:uFill>
                  <a:solidFill>
                    <a:srgbClr val="000000"/>
                  </a:solidFill>
                </a:uFill>
                <a:latin typeface="Times"/>
                <a:ea typeface="Times"/>
                <a:cs typeface="Times"/>
                <a:sym typeface="Times"/>
              </a:rPr>
              <a:t> at the gate Sur, and one third at the gate behind the guards), shall keep watch over the house for defense.</a:t>
            </a:r>
            <a:endParaRPr sz="2400">
              <a:uFill>
                <a:solidFill>
                  <a:srgbClr val="000000"/>
                </a:solidFill>
              </a:uFill>
              <a:latin typeface="Times"/>
              <a:ea typeface="Times"/>
              <a:cs typeface="Times"/>
              <a:sym typeface="Times"/>
            </a:endParaRPr>
          </a:p>
          <a:p>
            <a: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7    "And two parts of you, </a:t>
            </a:r>
            <a:r>
              <a:rPr i="1" sz="2400">
                <a:uFill>
                  <a:solidFill>
                    <a:srgbClr val="000000"/>
                  </a:solidFill>
                </a:uFill>
                <a:latin typeface="Times"/>
                <a:ea typeface="Times"/>
                <a:cs typeface="Times"/>
                <a:sym typeface="Times"/>
              </a:rPr>
              <a:t>even</a:t>
            </a:r>
            <a:r>
              <a:rPr sz="2400">
                <a:uFill>
                  <a:solidFill>
                    <a:srgbClr val="000000"/>
                  </a:solidFill>
                </a:uFill>
                <a:latin typeface="Times"/>
                <a:ea typeface="Times"/>
                <a:cs typeface="Times"/>
                <a:sym typeface="Times"/>
              </a:rPr>
              <a:t> all who go out on the sabbath, shall also keep watch over the house of the LORD for the king.</a:t>
            </a:r>
            <a:endParaRPr sz="2400">
              <a:uFill>
                <a:solidFill>
                  <a:srgbClr val="000000"/>
                </a:solidFill>
              </a:uFill>
              <a:latin typeface="Times"/>
              <a:ea typeface="Times"/>
              <a:cs typeface="Times"/>
              <a:sym typeface="Times"/>
            </a:endParaRPr>
          </a:p>
          <a:p>
            <a: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8    "Then you shall surround the king, each with his weapons in his hand; and whoever comes within the ranks shall be put to death. And be with the king when he goes out and when he comes in."</a:t>
            </a:r>
          </a:p>
        </p:txBody>
      </p:sp>
      <p:pic>
        <p:nvPicPr>
          <p:cNvPr id="228" name="Image" descr="Image"/>
          <p:cNvPicPr>
            <a:picLocks noChangeAspect="1"/>
          </p:cNvPicPr>
          <p:nvPr/>
        </p:nvPicPr>
        <p:blipFill>
          <a:blip r:embed="rId2">
            <a:extLst/>
          </a:blip>
          <a:stretch>
            <a:fillRect/>
          </a:stretch>
        </p:blipFill>
        <p:spPr>
          <a:xfrm>
            <a:off x="7434212" y="1924794"/>
            <a:ext cx="2603501" cy="31242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0" name="2.  The coronation of Joash 11: 4-12"/>
          <p:cNvSpPr txBox="1"/>
          <p:nvPr>
            <p:ph type="title"/>
          </p:nvPr>
        </p:nvSpPr>
        <p:spPr>
          <a:xfrm>
            <a:off x="990600" y="0"/>
            <a:ext cx="81788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2.	 The coronation of Joash</a:t>
            </a:r>
            <a:r>
              <a:rPr sz="2400">
                <a:solidFill>
                  <a:srgbClr val="FF2600"/>
                </a:solidFill>
              </a:rPr>
              <a:t> 11: 4-12</a:t>
            </a:r>
          </a:p>
        </p:txBody>
      </p:sp>
      <p:sp>
        <p:nvSpPr>
          <p:cNvPr id="231" name="9    So the captains of hundreds did according to all that Jehoiada the priest commanded. And each one of them took his men who were to come in on the sabbath, with those who were to go out on the sabbath, and came to Jehoiada the priest.…"/>
          <p:cNvSpPr/>
          <p:nvPr/>
        </p:nvSpPr>
        <p:spPr>
          <a:xfrm>
            <a:off x="292100" y="838200"/>
            <a:ext cx="9575800" cy="2501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9    So the captains of hundreds did according to all that Jehoiada the priest commanded. And each one of them took his men who were to come in on the sabbath, with those who were to go out on the sabbath, and came to Jehoiada the priest.</a:t>
            </a:r>
            <a:endParaRPr sz="2400">
              <a:uFill>
                <a:solidFill>
                  <a:srgbClr val="000000"/>
                </a:solidFill>
              </a:uFill>
              <a:latin typeface="Times"/>
              <a:ea typeface="Times"/>
              <a:cs typeface="Times"/>
              <a:sym typeface="Times"/>
            </a:endParaRPr>
          </a:p>
          <a:p>
            <a: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10  And the priest gave to the captains of hundreds the spears and shields that had been King David’s, which </a:t>
            </a:r>
            <a:r>
              <a:rPr i="1" sz="2400">
                <a:uFill>
                  <a:solidFill>
                    <a:srgbClr val="000000"/>
                  </a:solidFill>
                </a:uFill>
                <a:latin typeface="Times"/>
                <a:ea typeface="Times"/>
                <a:cs typeface="Times"/>
                <a:sym typeface="Times"/>
              </a:rPr>
              <a:t>were</a:t>
            </a:r>
            <a:r>
              <a:rPr sz="2400">
                <a:uFill>
                  <a:solidFill>
                    <a:srgbClr val="000000"/>
                  </a:solidFill>
                </a:uFill>
                <a:latin typeface="Times"/>
                <a:ea typeface="Times"/>
                <a:cs typeface="Times"/>
                <a:sym typeface="Times"/>
              </a:rPr>
              <a:t> in the house of the LORD.</a:t>
            </a:r>
          </a:p>
        </p:txBody>
      </p:sp>
      <p:pic>
        <p:nvPicPr>
          <p:cNvPr id="232" name="Image" descr="Image"/>
          <p:cNvPicPr>
            <a:picLocks noChangeAspect="1"/>
          </p:cNvPicPr>
          <p:nvPr/>
        </p:nvPicPr>
        <p:blipFill>
          <a:blip r:embed="rId2">
            <a:extLst/>
          </a:blip>
          <a:stretch>
            <a:fillRect/>
          </a:stretch>
        </p:blipFill>
        <p:spPr>
          <a:xfrm>
            <a:off x="2667078" y="3507779"/>
            <a:ext cx="5584669" cy="391760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4" name="2.  The coronation of Joash 11: 4-12"/>
          <p:cNvSpPr txBox="1"/>
          <p:nvPr>
            <p:ph type="title"/>
          </p:nvPr>
        </p:nvSpPr>
        <p:spPr>
          <a:xfrm>
            <a:off x="990600" y="0"/>
            <a:ext cx="81788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2.	 The coronation of Joash</a:t>
            </a:r>
            <a:r>
              <a:rPr sz="2400">
                <a:solidFill>
                  <a:srgbClr val="FF2600"/>
                </a:solidFill>
              </a:rPr>
              <a:t> 11: 4-12</a:t>
            </a:r>
          </a:p>
        </p:txBody>
      </p:sp>
      <p:sp>
        <p:nvSpPr>
          <p:cNvPr id="235" name="11   And the guards stood each with his weapons in his hand, from the right side of the house to the left side of the house, by the altar and by the house, around the king.…"/>
          <p:cNvSpPr/>
          <p:nvPr/>
        </p:nvSpPr>
        <p:spPr>
          <a:xfrm>
            <a:off x="292100" y="838200"/>
            <a:ext cx="3848100" cy="5816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11   And the guards stood each with his weapons in his hand, from the right side of the house to the left side of the house, by the altar and by the house, around the king.</a:t>
            </a:r>
            <a:endParaRPr sz="2400">
              <a:uFill>
                <a:solidFill>
                  <a:srgbClr val="000000"/>
                </a:solidFill>
              </a:uFill>
              <a:latin typeface="Times"/>
              <a:ea typeface="Times"/>
              <a:cs typeface="Times"/>
              <a:sym typeface="Times"/>
            </a:endParaRPr>
          </a:p>
          <a:p>
            <a: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12   Then he brought the king’s son out and put the crown on him, and </a:t>
            </a:r>
            <a:r>
              <a:rPr i="1" sz="2400">
                <a:uFill>
                  <a:solidFill>
                    <a:srgbClr val="000000"/>
                  </a:solidFill>
                </a:uFill>
                <a:latin typeface="Times"/>
                <a:ea typeface="Times"/>
                <a:cs typeface="Times"/>
                <a:sym typeface="Times"/>
              </a:rPr>
              <a:t>gave him</a:t>
            </a:r>
            <a:r>
              <a:rPr sz="2400">
                <a:uFill>
                  <a:solidFill>
                    <a:srgbClr val="000000"/>
                  </a:solidFill>
                </a:uFill>
                <a:latin typeface="Times"/>
                <a:ea typeface="Times"/>
                <a:cs typeface="Times"/>
                <a:sym typeface="Times"/>
              </a:rPr>
              <a:t> the testimony; and they made him king and anointed him, and they clapped their hands and said, "</a:t>
            </a:r>
            <a:r>
              <a:rPr i="1" sz="2400">
                <a:uFill>
                  <a:solidFill>
                    <a:srgbClr val="000000"/>
                  </a:solidFill>
                </a:uFill>
                <a:latin typeface="Times"/>
                <a:ea typeface="Times"/>
                <a:cs typeface="Times"/>
                <a:sym typeface="Times"/>
              </a:rPr>
              <a:t>Long</a:t>
            </a:r>
            <a:r>
              <a:rPr sz="2400">
                <a:uFill>
                  <a:solidFill>
                    <a:srgbClr val="000000"/>
                  </a:solidFill>
                </a:uFill>
                <a:latin typeface="Times"/>
                <a:ea typeface="Times"/>
                <a:cs typeface="Times"/>
                <a:sym typeface="Times"/>
              </a:rPr>
              <a:t> live the king!"</a:t>
            </a:r>
          </a:p>
        </p:txBody>
      </p:sp>
      <p:pic>
        <p:nvPicPr>
          <p:cNvPr id="236" name="droppedImage.pdf" descr="droppedImage.pdf"/>
          <p:cNvPicPr>
            <a:picLocks noChangeAspect="1"/>
          </p:cNvPicPr>
          <p:nvPr/>
        </p:nvPicPr>
        <p:blipFill>
          <a:blip r:embed="rId2">
            <a:extLst/>
          </a:blip>
          <a:stretch>
            <a:fillRect/>
          </a:stretch>
        </p:blipFill>
        <p:spPr>
          <a:xfrm>
            <a:off x="4279645" y="2108200"/>
            <a:ext cx="5727701" cy="457304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8" name="2.  The coronation of Joash 11: 4-12"/>
          <p:cNvSpPr txBox="1"/>
          <p:nvPr>
            <p:ph type="title"/>
          </p:nvPr>
        </p:nvSpPr>
        <p:spPr>
          <a:xfrm>
            <a:off x="990600" y="-203200"/>
            <a:ext cx="81788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2.	 The coronation of Joash</a:t>
            </a:r>
            <a:r>
              <a:rPr sz="2400">
                <a:solidFill>
                  <a:srgbClr val="FF2600"/>
                </a:solidFill>
              </a:rPr>
              <a:t> 11: 4-12</a:t>
            </a:r>
          </a:p>
        </p:txBody>
      </p:sp>
      <p:sp>
        <p:nvSpPr>
          <p:cNvPr id="239" name="13  When Athaliah heard the noise of the guard and of the people, she came to the people in the house of the LORD.…"/>
          <p:cNvSpPr/>
          <p:nvPr/>
        </p:nvSpPr>
        <p:spPr>
          <a:xfrm>
            <a:off x="12700" y="787400"/>
            <a:ext cx="5168900" cy="4343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13  When Athaliah heard the noise of the guard </a:t>
            </a:r>
            <a:r>
              <a:rPr i="1" sz="2400">
                <a:uFill>
                  <a:solidFill>
                    <a:srgbClr val="000000"/>
                  </a:solidFill>
                </a:uFill>
                <a:latin typeface="Times"/>
                <a:ea typeface="Times"/>
                <a:cs typeface="Times"/>
                <a:sym typeface="Times"/>
              </a:rPr>
              <a:t>and of</a:t>
            </a:r>
            <a:r>
              <a:rPr sz="2400">
                <a:uFill>
                  <a:solidFill>
                    <a:srgbClr val="000000"/>
                  </a:solidFill>
                </a:uFill>
                <a:latin typeface="Times"/>
                <a:ea typeface="Times"/>
                <a:cs typeface="Times"/>
                <a:sym typeface="Times"/>
              </a:rPr>
              <a:t> the people, she came to the people in the house of the LORD.</a:t>
            </a:r>
            <a:endParaRPr sz="2400">
              <a:uFill>
                <a:solidFill>
                  <a:srgbClr val="000000"/>
                </a:solidFill>
              </a:uFill>
              <a:latin typeface="Times"/>
              <a:ea typeface="Times"/>
              <a:cs typeface="Times"/>
              <a:sym typeface="Times"/>
            </a:endParaRPr>
          </a:p>
          <a:p>
            <a: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14  And she looked and behold, the king was standing by the pillar, according to the custom, with the captains and the trumpeters beside the king; and all the people of the land rejoiced and blew trumpets. Then Athaliah tore her clothes and cried, "Treason! Treason!"</a:t>
            </a:r>
          </a:p>
        </p:txBody>
      </p:sp>
      <p:pic>
        <p:nvPicPr>
          <p:cNvPr id="240" name="droppedImage.pdf" descr="droppedImage.pdf"/>
          <p:cNvPicPr>
            <a:picLocks noChangeAspect="1"/>
          </p:cNvPicPr>
          <p:nvPr/>
        </p:nvPicPr>
        <p:blipFill>
          <a:blip r:embed="rId2">
            <a:extLst/>
          </a:blip>
          <a:stretch>
            <a:fillRect/>
          </a:stretch>
        </p:blipFill>
        <p:spPr>
          <a:xfrm>
            <a:off x="5341639" y="622300"/>
            <a:ext cx="4731099" cy="4864100"/>
          </a:xfrm>
          <a:prstGeom prst="rect">
            <a:avLst/>
          </a:prstGeom>
          <a:ln w="12700">
            <a:miter lim="400000"/>
          </a:ln>
        </p:spPr>
      </p:pic>
      <p:pic>
        <p:nvPicPr>
          <p:cNvPr id="241" name="droppedImage.pdf" descr="droppedImage.pdf"/>
          <p:cNvPicPr>
            <a:picLocks noChangeAspect="1"/>
          </p:cNvPicPr>
          <p:nvPr/>
        </p:nvPicPr>
        <p:blipFill>
          <a:blip r:embed="rId3">
            <a:extLst/>
          </a:blip>
          <a:stretch>
            <a:fillRect/>
          </a:stretch>
        </p:blipFill>
        <p:spPr>
          <a:xfrm>
            <a:off x="812800" y="5476397"/>
            <a:ext cx="6273800" cy="235071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3" name="3.  The death of Athaliah 11:13-16"/>
          <p:cNvSpPr txBox="1"/>
          <p:nvPr>
            <p:ph type="title"/>
          </p:nvPr>
        </p:nvSpPr>
        <p:spPr>
          <a:xfrm>
            <a:off x="990600" y="0"/>
            <a:ext cx="81788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3.	 The death of Athaliah</a:t>
            </a:r>
            <a:r>
              <a:rPr sz="2400">
                <a:solidFill>
                  <a:srgbClr val="FF2600"/>
                </a:solidFill>
              </a:rPr>
              <a:t> 11:13-16</a:t>
            </a:r>
          </a:p>
        </p:txBody>
      </p:sp>
      <p:sp>
        <p:nvSpPr>
          <p:cNvPr id="244" name="15  And Jehoiada the priest commanded the captains of hundreds who were appointed over the army, and said to them, &quot;Bring her out between the ranks, and whoever follows her put to death with the sword.&quot; For the priest said, &quot;Let her not be put to death in the house of the LORD.&quot;…"/>
          <p:cNvSpPr/>
          <p:nvPr/>
        </p:nvSpPr>
        <p:spPr>
          <a:xfrm>
            <a:off x="292100" y="838200"/>
            <a:ext cx="4152900" cy="5816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15  And Jehoiada the priest commanded the captains of hundreds who were appointed over the army, and said to them, "Bring her out between the ranks, and whoever follows her put to death with the sword." For the priest said, "Let her not be put to death in the house of the LORD."</a:t>
            </a:r>
            <a:endParaRPr sz="2400">
              <a:uFill>
                <a:solidFill>
                  <a:srgbClr val="000000"/>
                </a:solidFill>
              </a:uFill>
              <a:latin typeface="Times"/>
              <a:ea typeface="Times"/>
              <a:cs typeface="Times"/>
              <a:sym typeface="Times"/>
            </a:endParaRPr>
          </a:p>
          <a:p>
            <a: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16  So they seized her, and when she arrived at the horses’ entrance of the king’s house, she was put to death there.</a:t>
            </a:r>
          </a:p>
        </p:txBody>
      </p:sp>
      <p:pic>
        <p:nvPicPr>
          <p:cNvPr id="245" name="droppedImage.pdf" descr="droppedImage.pdf"/>
          <p:cNvPicPr>
            <a:picLocks noChangeAspect="1"/>
          </p:cNvPicPr>
          <p:nvPr/>
        </p:nvPicPr>
        <p:blipFill>
          <a:blip r:embed="rId2">
            <a:extLst/>
          </a:blip>
          <a:stretch>
            <a:fillRect/>
          </a:stretch>
        </p:blipFill>
        <p:spPr>
          <a:xfrm>
            <a:off x="4997450" y="961949"/>
            <a:ext cx="4267200" cy="609925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7" name="4.  Enthronement of another descendant of David 11:17-20"/>
          <p:cNvSpPr txBox="1"/>
          <p:nvPr>
            <p:ph type="title"/>
          </p:nvPr>
        </p:nvSpPr>
        <p:spPr>
          <a:xfrm>
            <a:off x="393700" y="0"/>
            <a:ext cx="9525000" cy="990600"/>
          </a:xfrm>
          <a:prstGeom prst="rect">
            <a:avLst/>
          </a:prstGeom>
        </p:spPr>
        <p:txBody>
          <a:bodyPr/>
          <a:lstStyle/>
          <a:p>
            <a:pPr marL="393700" indent="-393700" algn="l">
              <a:tabLst>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4.	 Enthronement of another descendant of David</a:t>
            </a:r>
            <a:r>
              <a:rPr sz="2400"/>
              <a:t> </a:t>
            </a:r>
            <a:r>
              <a:rPr sz="2400">
                <a:solidFill>
                  <a:srgbClr val="FF2600"/>
                </a:solidFill>
              </a:rPr>
              <a:t>11:17-20</a:t>
            </a:r>
          </a:p>
        </p:txBody>
      </p:sp>
      <p:sp>
        <p:nvSpPr>
          <p:cNvPr id="248" name="17  Then Jehoiada made a covenant between the LORD and the king and the people, that they should be the LORD’S people, also between the king and the people."/>
          <p:cNvSpPr/>
          <p:nvPr/>
        </p:nvSpPr>
        <p:spPr>
          <a:xfrm>
            <a:off x="304800" y="1219200"/>
            <a:ext cx="4737100" cy="1917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17  Then Jehoiada made a covenant between the LORD and the king and the people, that they should be the LORD’S people, also between the king and the people.</a:t>
            </a:r>
          </a:p>
        </p:txBody>
      </p:sp>
      <p:pic>
        <p:nvPicPr>
          <p:cNvPr id="249" name="droppedImage.pdf" descr="droppedImage.pdf"/>
          <p:cNvPicPr>
            <a:picLocks noChangeAspect="1"/>
          </p:cNvPicPr>
          <p:nvPr/>
        </p:nvPicPr>
        <p:blipFill>
          <a:blip r:embed="rId2">
            <a:extLst/>
          </a:blip>
          <a:stretch>
            <a:fillRect/>
          </a:stretch>
        </p:blipFill>
        <p:spPr>
          <a:xfrm>
            <a:off x="5295900" y="1104900"/>
            <a:ext cx="4305300" cy="5969000"/>
          </a:xfrm>
          <a:prstGeom prst="rect">
            <a:avLst/>
          </a:prstGeom>
          <a:ln w="12700">
            <a:miter lim="400000"/>
          </a:ln>
        </p:spPr>
      </p:pic>
      <p:pic>
        <p:nvPicPr>
          <p:cNvPr id="250" name="Image" descr="Image"/>
          <p:cNvPicPr>
            <a:picLocks noChangeAspect="1"/>
          </p:cNvPicPr>
          <p:nvPr/>
        </p:nvPicPr>
        <p:blipFill>
          <a:blip r:embed="rId3">
            <a:extLst/>
          </a:blip>
          <a:stretch>
            <a:fillRect/>
          </a:stretch>
        </p:blipFill>
        <p:spPr>
          <a:xfrm>
            <a:off x="825698" y="3611661"/>
            <a:ext cx="4305301" cy="322482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2" name="4.  Enthronement of another descendant of David 11:17-20"/>
          <p:cNvSpPr txBox="1"/>
          <p:nvPr>
            <p:ph type="title"/>
          </p:nvPr>
        </p:nvSpPr>
        <p:spPr>
          <a:xfrm>
            <a:off x="393700" y="0"/>
            <a:ext cx="9525000" cy="990600"/>
          </a:xfrm>
          <a:prstGeom prst="rect">
            <a:avLst/>
          </a:prstGeom>
        </p:spPr>
        <p:txBody>
          <a:bodyPr/>
          <a:lstStyle/>
          <a:p>
            <a:pPr marL="393700" indent="-393700" algn="l">
              <a:tabLst>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4.	 Enthronement of another descendant of David</a:t>
            </a:r>
            <a:r>
              <a:rPr sz="2400"/>
              <a:t> </a:t>
            </a:r>
            <a:r>
              <a:rPr sz="2400">
                <a:solidFill>
                  <a:srgbClr val="FF2600"/>
                </a:solidFill>
              </a:rPr>
              <a:t>11:17-20</a:t>
            </a:r>
          </a:p>
        </p:txBody>
      </p:sp>
      <p:sp>
        <p:nvSpPr>
          <p:cNvPr id="253" name="18  And all the people of the land went to the house of Baal, and tore it down; his altars and his images they broke in pieces thoroughly, and killed Mattan the priest of Baal before the altars. And the priest appointed officers over the house of the LORD.…"/>
          <p:cNvSpPr/>
          <p:nvPr/>
        </p:nvSpPr>
        <p:spPr>
          <a:xfrm>
            <a:off x="292100" y="685800"/>
            <a:ext cx="9575800" cy="6248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chemeClr val="accent5">
                    <a:hueOff val="-82419"/>
                    <a:satOff val="-9513"/>
                    <a:lumOff val="-16343"/>
                  </a:schemeClr>
                </a:solidFill>
                <a:uFill>
                  <a:solidFill>
                    <a:srgbClr val="000000"/>
                  </a:solidFill>
                </a:uFill>
                <a:latin typeface="Times"/>
                <a:ea typeface="Times"/>
                <a:cs typeface="Times"/>
                <a:sym typeface="Times"/>
              </a:rPr>
              <a:t>18</a:t>
            </a:r>
            <a:r>
              <a:rPr sz="2400">
                <a:uFill>
                  <a:solidFill>
                    <a:srgbClr val="000000"/>
                  </a:solidFill>
                </a:uFill>
                <a:latin typeface="Times"/>
                <a:ea typeface="Times"/>
                <a:cs typeface="Times"/>
                <a:sym typeface="Times"/>
              </a:rPr>
              <a:t>  And all the people of the land went to the house of Baal, and tore it down; his altars and his images they broke in pieces thoroughly, and killed Mattan the priest of Baal before the altars. And the priest appointed officers over the house of the LORD.</a:t>
            </a:r>
            <a:endParaRPr sz="2400">
              <a:uFill>
                <a:solidFill>
                  <a:srgbClr val="000000"/>
                </a:solidFill>
              </a:uFill>
              <a:latin typeface="Times"/>
              <a:ea typeface="Times"/>
              <a:cs typeface="Times"/>
              <a:sym typeface="Times"/>
            </a:endParaRPr>
          </a:p>
          <a:p>
            <a: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a:t>
            </a:r>
            <a:r>
              <a:rPr sz="2400">
                <a:solidFill>
                  <a:schemeClr val="accent5">
                    <a:hueOff val="-82419"/>
                    <a:satOff val="-9513"/>
                    <a:lumOff val="-16343"/>
                  </a:schemeClr>
                </a:solidFill>
                <a:uFill>
                  <a:solidFill>
                    <a:srgbClr val="000000"/>
                  </a:solidFill>
                </a:uFill>
                <a:latin typeface="Times"/>
                <a:ea typeface="Times"/>
                <a:cs typeface="Times"/>
                <a:sym typeface="Times"/>
              </a:rPr>
              <a:t>2 C 23:18</a:t>
            </a:r>
            <a:r>
              <a:rPr sz="2400">
                <a:uFill>
                  <a:solidFill>
                    <a:srgbClr val="000000"/>
                  </a:solidFill>
                </a:uFill>
                <a:latin typeface="Times"/>
                <a:ea typeface="Times"/>
                <a:cs typeface="Times"/>
                <a:sym typeface="Times"/>
              </a:rPr>
              <a:t> Moreover, Jehoiada placed the offices of the house of the LORD under the authority of the Levitical priests, whom David had assigned over the house of the LORD, to offer the burnt offerings of the LORD, as it is written in the law of Moses--with rejoicing and singing according to the order of David.]</a:t>
            </a:r>
            <a:endParaRPr sz="2400">
              <a:uFill>
                <a:solidFill>
                  <a:srgbClr val="000000"/>
                </a:solidFill>
              </a:uFill>
              <a:latin typeface="Times"/>
              <a:ea typeface="Times"/>
              <a:cs typeface="Times"/>
              <a:sym typeface="Times"/>
            </a:endParaRPr>
          </a:p>
          <a:p>
            <a: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chemeClr val="accent5">
                    <a:hueOff val="-82419"/>
                    <a:satOff val="-9513"/>
                    <a:lumOff val="-16343"/>
                  </a:schemeClr>
                </a:solidFill>
                <a:uFill>
                  <a:solidFill>
                    <a:srgbClr val="000000"/>
                  </a:solidFill>
                </a:uFill>
                <a:latin typeface="Times"/>
                <a:ea typeface="Times"/>
                <a:cs typeface="Times"/>
                <a:sym typeface="Times"/>
              </a:rPr>
              <a:t>19</a:t>
            </a:r>
            <a:r>
              <a:rPr sz="2400">
                <a:uFill>
                  <a:solidFill>
                    <a:srgbClr val="000000"/>
                  </a:solidFill>
                </a:uFill>
                <a:latin typeface="Times"/>
                <a:ea typeface="Times"/>
                <a:cs typeface="Times"/>
                <a:sym typeface="Times"/>
              </a:rPr>
              <a:t>  And he took the captains of hundreds and the Carites and the guards and all the people of the land; and they brought the king down from the house of the LORD, and came by the way of the gate of the guards to the king’s house. And he sat on the throne of the kings.</a:t>
            </a:r>
            <a:endParaRPr sz="2400">
              <a:uFill>
                <a:solidFill>
                  <a:srgbClr val="000000"/>
                </a:solidFill>
              </a:uFill>
              <a:latin typeface="Times"/>
              <a:ea typeface="Times"/>
              <a:cs typeface="Times"/>
              <a:sym typeface="Times"/>
            </a:endParaRPr>
          </a:p>
          <a:p>
            <a: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chemeClr val="accent5">
                    <a:hueOff val="-82419"/>
                    <a:satOff val="-9513"/>
                    <a:lumOff val="-16343"/>
                  </a:schemeClr>
                </a:solidFill>
                <a:uFill>
                  <a:solidFill>
                    <a:srgbClr val="000000"/>
                  </a:solidFill>
                </a:uFill>
                <a:latin typeface="Times"/>
                <a:ea typeface="Times"/>
                <a:cs typeface="Times"/>
                <a:sym typeface="Times"/>
              </a:rPr>
              <a:t>20</a:t>
            </a:r>
            <a:r>
              <a:rPr sz="2400">
                <a:uFill>
                  <a:solidFill>
                    <a:srgbClr val="000000"/>
                  </a:solidFill>
                </a:uFill>
                <a:latin typeface="Times"/>
                <a:ea typeface="Times"/>
                <a:cs typeface="Times"/>
                <a:sym typeface="Times"/>
              </a:rPr>
              <a:t>  So all the people of the land rejoiced and the city was quiet. For they had put Athaliah to death with the sword at the king’s house.</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5" name="C.  Reign of Joash in Judah 11:21—12:21"/>
          <p:cNvSpPr txBox="1"/>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4200"/>
            </a:pPr>
            <a:r>
              <a:rPr>
                <a:solidFill>
                  <a:srgbClr val="011993"/>
                </a:solidFill>
              </a:rPr>
              <a:t>C.	 Reign of Joash in Judah</a:t>
            </a:r>
            <a:r>
              <a:rPr>
                <a:solidFill>
                  <a:srgbClr val="FF2600"/>
                </a:solidFill>
              </a:rPr>
              <a:t> 11:21—12:21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7" name="1. Introduction to the reign of Joash 11:21—12:3"/>
          <p:cNvSpPr txBox="1"/>
          <p:nvPr>
            <p:ph type="title"/>
          </p:nvPr>
        </p:nvSpPr>
        <p:spPr>
          <a:xfrm>
            <a:off x="393700" y="0"/>
            <a:ext cx="95250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1.	Introduction to the reign of Joash</a:t>
            </a:r>
            <a:r>
              <a:rPr sz="2400">
                <a:solidFill>
                  <a:srgbClr val="FF2600"/>
                </a:solidFill>
              </a:rPr>
              <a:t> 11:21—12:3</a:t>
            </a:r>
          </a:p>
        </p:txBody>
      </p:sp>
      <p:sp>
        <p:nvSpPr>
          <p:cNvPr id="258" name="21  Jehoash was seven years old when he became king.…"/>
          <p:cNvSpPr/>
          <p:nvPr/>
        </p:nvSpPr>
        <p:spPr>
          <a:xfrm>
            <a:off x="292100" y="838200"/>
            <a:ext cx="9575800" cy="4622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chemeClr val="accent5">
                    <a:hueOff val="-82419"/>
                    <a:satOff val="-9513"/>
                    <a:lumOff val="-16343"/>
                  </a:schemeClr>
                </a:solidFill>
                <a:uFill>
                  <a:solidFill>
                    <a:srgbClr val="000000"/>
                  </a:solidFill>
                </a:uFill>
                <a:latin typeface="Times"/>
                <a:ea typeface="Times"/>
                <a:cs typeface="Times"/>
                <a:sym typeface="Times"/>
              </a:rPr>
              <a:t>21</a:t>
            </a:r>
            <a:r>
              <a:rPr sz="2400">
                <a:uFill>
                  <a:solidFill>
                    <a:srgbClr val="000000"/>
                  </a:solidFill>
                </a:uFill>
                <a:latin typeface="Times"/>
                <a:ea typeface="Times"/>
                <a:cs typeface="Times"/>
                <a:sym typeface="Times"/>
              </a:rPr>
              <a:t>  Jehoash was seven years old when he became king.</a:t>
            </a:r>
            <a:endParaRPr sz="2400">
              <a:uFill>
                <a:solidFill>
                  <a:srgbClr val="000000"/>
                </a:solidFill>
              </a:uFill>
              <a:latin typeface="Times"/>
              <a:ea typeface="Times"/>
              <a:cs typeface="Times"/>
              <a:sym typeface="Times"/>
            </a:endParaRPr>
          </a:p>
          <a:p>
            <a: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chemeClr val="accent5">
                    <a:hueOff val="-82419"/>
                    <a:satOff val="-9513"/>
                    <a:lumOff val="-16343"/>
                  </a:schemeClr>
                </a:solidFill>
                <a:uFill>
                  <a:solidFill>
                    <a:srgbClr val="000000"/>
                  </a:solidFill>
                </a:uFill>
                <a:latin typeface="Times"/>
                <a:ea typeface="Times"/>
                <a:cs typeface="Times"/>
                <a:sym typeface="Times"/>
              </a:rPr>
              <a:t>12:1</a:t>
            </a:r>
            <a:r>
              <a:rPr sz="2400">
                <a:uFill>
                  <a:solidFill>
                    <a:srgbClr val="000000"/>
                  </a:solidFill>
                </a:uFill>
                <a:latin typeface="Times"/>
                <a:ea typeface="Times"/>
                <a:cs typeface="Times"/>
                <a:sym typeface="Times"/>
              </a:rPr>
              <a:t> In the seventh year of Jehu, Jehoash became king, and he reigned forty years in Jerusalem; and his mother’s name was Zibiah [ZIB ee-uh] of Beersheba.</a:t>
            </a:r>
            <a:endParaRPr sz="2400">
              <a:uFill>
                <a:solidFill>
                  <a:srgbClr val="000000"/>
                </a:solidFill>
              </a:uFill>
              <a:latin typeface="Times"/>
              <a:ea typeface="Times"/>
              <a:cs typeface="Times"/>
              <a:sym typeface="Times"/>
            </a:endParaRPr>
          </a:p>
          <a:p>
            <a: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chemeClr val="accent5">
                    <a:hueOff val="-82419"/>
                    <a:satOff val="-9513"/>
                    <a:lumOff val="-16343"/>
                  </a:schemeClr>
                </a:solidFill>
                <a:uFill>
                  <a:solidFill>
                    <a:srgbClr val="000000"/>
                  </a:solidFill>
                </a:uFill>
                <a:latin typeface="Times"/>
                <a:ea typeface="Times"/>
                <a:cs typeface="Times"/>
                <a:sym typeface="Times"/>
              </a:rPr>
              <a:t>2</a:t>
            </a:r>
            <a:r>
              <a:rPr sz="2400">
                <a:uFill>
                  <a:solidFill>
                    <a:srgbClr val="000000"/>
                  </a:solidFill>
                </a:uFill>
                <a:latin typeface="Times"/>
                <a:ea typeface="Times"/>
                <a:cs typeface="Times"/>
                <a:sym typeface="Times"/>
              </a:rPr>
              <a:t>    And Jehoash did right in the sight of the LORD all his days in which Jehoiada the priest instructed him.</a:t>
            </a:r>
            <a:endParaRPr sz="2400">
              <a:uFill>
                <a:solidFill>
                  <a:srgbClr val="000000"/>
                </a:solidFill>
              </a:uFill>
              <a:latin typeface="Times"/>
              <a:ea typeface="Times"/>
              <a:cs typeface="Times"/>
              <a:sym typeface="Times"/>
            </a:endParaRPr>
          </a:p>
          <a:p>
            <a: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chemeClr val="accent5">
                    <a:hueOff val="-82419"/>
                    <a:satOff val="-9513"/>
                    <a:lumOff val="-16343"/>
                  </a:schemeClr>
                </a:solidFill>
                <a:uFill>
                  <a:solidFill>
                    <a:srgbClr val="000000"/>
                  </a:solidFill>
                </a:uFill>
                <a:latin typeface="Times"/>
                <a:ea typeface="Times"/>
                <a:cs typeface="Times"/>
                <a:sym typeface="Times"/>
              </a:rPr>
              <a:t>3</a:t>
            </a:r>
            <a:r>
              <a:rPr sz="2400">
                <a:uFill>
                  <a:solidFill>
                    <a:srgbClr val="000000"/>
                  </a:solidFill>
                </a:uFill>
                <a:latin typeface="Times"/>
                <a:ea typeface="Times"/>
                <a:cs typeface="Times"/>
                <a:sym typeface="Times"/>
              </a:rPr>
              <a:t>    Only the high places were not taken away; the people still sacrificed and burned incense on the high places.</a:t>
            </a:r>
            <a:endParaRPr sz="2400">
              <a:uFill>
                <a:solidFill>
                  <a:srgbClr val="000000"/>
                </a:solidFill>
              </a:uFill>
              <a:latin typeface="Times"/>
              <a:ea typeface="Times"/>
              <a:cs typeface="Times"/>
              <a:sym typeface="Times"/>
            </a:endParaRPr>
          </a:p>
          <a:p>
            <a: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chemeClr val="accent5">
                    <a:hueOff val="-82419"/>
                    <a:satOff val="-9513"/>
                    <a:lumOff val="-16343"/>
                  </a:schemeClr>
                </a:solidFill>
                <a:uFill>
                  <a:solidFill>
                    <a:srgbClr val="000000"/>
                  </a:solidFill>
                </a:uFill>
                <a:latin typeface="Times"/>
                <a:ea typeface="Times"/>
                <a:cs typeface="Times"/>
                <a:sym typeface="Times"/>
              </a:rPr>
              <a:t>2 C 24:3</a:t>
            </a:r>
            <a:r>
              <a:rPr sz="2400">
                <a:uFill>
                  <a:solidFill>
                    <a:srgbClr val="000000"/>
                  </a:solidFill>
                </a:uFill>
                <a:latin typeface="Times"/>
                <a:ea typeface="Times"/>
                <a:cs typeface="Times"/>
                <a:sym typeface="Times"/>
              </a:rPr>
              <a:t> And Jehoiada took two wives for him, and he became the father of sons and daughters.</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0" name="2.  Repair of the Temple 12:4-16"/>
          <p:cNvSpPr txBox="1"/>
          <p:nvPr>
            <p:ph type="title"/>
          </p:nvPr>
        </p:nvSpPr>
        <p:spPr>
          <a:xfrm>
            <a:off x="393700" y="0"/>
            <a:ext cx="95250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2.	 Repair of the Temple</a:t>
            </a:r>
            <a:r>
              <a:rPr sz="2400">
                <a:solidFill>
                  <a:srgbClr val="FF2600"/>
                </a:solidFill>
              </a:rPr>
              <a:t> 12:4-16</a:t>
            </a:r>
          </a:p>
        </p:txBody>
      </p:sp>
      <p:sp>
        <p:nvSpPr>
          <p:cNvPr id="261" name="4    Then Jehoash said to the priests, &quot;All the money of the sacred things which is brought into the house of the LORD, in current money, both the money of each man’s assessment and all the money which any man’s heart prompts him to bring into the house of the LORD,…"/>
          <p:cNvSpPr/>
          <p:nvPr/>
        </p:nvSpPr>
        <p:spPr>
          <a:xfrm>
            <a:off x="292100" y="838200"/>
            <a:ext cx="9575800" cy="6159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chemeClr val="accent5">
                    <a:hueOff val="-82419"/>
                    <a:satOff val="-9513"/>
                    <a:lumOff val="-16343"/>
                  </a:schemeClr>
                </a:solidFill>
                <a:uFill>
                  <a:solidFill>
                    <a:srgbClr val="000000"/>
                  </a:solidFill>
                </a:uFill>
                <a:latin typeface="Times"/>
                <a:ea typeface="Times"/>
                <a:cs typeface="Times"/>
                <a:sym typeface="Times"/>
              </a:rPr>
              <a:t>4</a:t>
            </a:r>
            <a:r>
              <a:rPr sz="2400">
                <a:uFill>
                  <a:solidFill>
                    <a:srgbClr val="000000"/>
                  </a:solidFill>
                </a:uFill>
                <a:latin typeface="Times"/>
                <a:ea typeface="Times"/>
                <a:cs typeface="Times"/>
                <a:sym typeface="Times"/>
              </a:rPr>
              <a:t>    Then Jehoash said to the priests, "All the money of the sacred things which is brought into the house of the LORD, in current money, </a:t>
            </a:r>
            <a:r>
              <a:rPr i="1" sz="2400">
                <a:uFill>
                  <a:solidFill>
                    <a:srgbClr val="000000"/>
                  </a:solidFill>
                </a:uFill>
                <a:latin typeface="Times"/>
                <a:ea typeface="Times"/>
                <a:cs typeface="Times"/>
                <a:sym typeface="Times"/>
              </a:rPr>
              <a:t>both</a:t>
            </a:r>
            <a:r>
              <a:rPr sz="2400">
                <a:uFill>
                  <a:solidFill>
                    <a:srgbClr val="000000"/>
                  </a:solidFill>
                </a:uFill>
                <a:latin typeface="Times"/>
                <a:ea typeface="Times"/>
                <a:cs typeface="Times"/>
                <a:sym typeface="Times"/>
              </a:rPr>
              <a:t> the money of each man’s assessment </a:t>
            </a:r>
            <a:r>
              <a:rPr i="1" sz="2400">
                <a:uFill>
                  <a:solidFill>
                    <a:srgbClr val="000000"/>
                  </a:solidFill>
                </a:uFill>
                <a:latin typeface="Times"/>
                <a:ea typeface="Times"/>
                <a:cs typeface="Times"/>
                <a:sym typeface="Times"/>
              </a:rPr>
              <a:t>and</a:t>
            </a:r>
            <a:r>
              <a:rPr sz="2400">
                <a:uFill>
                  <a:solidFill>
                    <a:srgbClr val="000000"/>
                  </a:solidFill>
                </a:uFill>
                <a:latin typeface="Times"/>
                <a:ea typeface="Times"/>
                <a:cs typeface="Times"/>
                <a:sym typeface="Times"/>
              </a:rPr>
              <a:t> all the money which any man’s heart prompts him to bring into the house of the LORD,</a:t>
            </a:r>
            <a:endParaRPr sz="2400">
              <a:uFill>
                <a:solidFill>
                  <a:srgbClr val="000000"/>
                </a:solidFill>
              </a:uFill>
              <a:latin typeface="Times"/>
              <a:ea typeface="Times"/>
              <a:cs typeface="Times"/>
              <a:sym typeface="Times"/>
            </a:endParaRPr>
          </a:p>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chemeClr val="accent5">
                    <a:hueOff val="-82419"/>
                    <a:satOff val="-9513"/>
                    <a:lumOff val="-16343"/>
                  </a:schemeClr>
                </a:solidFill>
                <a:uFill>
                  <a:solidFill>
                    <a:srgbClr val="000000"/>
                  </a:solidFill>
                </a:uFill>
                <a:latin typeface="Times"/>
                <a:ea typeface="Times"/>
                <a:cs typeface="Times"/>
                <a:sym typeface="Times"/>
              </a:rPr>
              <a:t>5</a:t>
            </a:r>
            <a:r>
              <a:rPr sz="2400">
                <a:uFill>
                  <a:solidFill>
                    <a:srgbClr val="000000"/>
                  </a:solidFill>
                </a:uFill>
                <a:latin typeface="Times"/>
                <a:ea typeface="Times"/>
                <a:cs typeface="Times"/>
                <a:sym typeface="Times"/>
              </a:rPr>
              <a:t>    let the priests take it for themselves, each from his acquaintance; and they shall repair the damages of the house wherever any damage may be found.</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3" name="4. Jehu deceitfully gathers and slays the Baal worshipers 10:18-27"/>
          <p:cNvSpPr txBox="1"/>
          <p:nvPr>
            <p:ph type="title"/>
          </p:nvPr>
        </p:nvSpPr>
        <p:spPr>
          <a:xfrm>
            <a:off x="749300" y="50800"/>
            <a:ext cx="8661400" cy="914400"/>
          </a:xfrm>
          <a:prstGeom prst="rect">
            <a:avLst/>
          </a:prstGeom>
        </p:spPr>
        <p:txBody>
          <a:bodyPr/>
          <a:lstStyle/>
          <a:p>
            <a:pPr marL="393700" indent="-393700" algn="l">
              <a:tabLst>
                <a:tab pos="711200" algn="l"/>
                <a:tab pos="1066800" algn="l"/>
                <a:tab pos="1422400" algn="l"/>
                <a:tab pos="1778000" algn="l"/>
                <a:tab pos="2133600" algn="l"/>
                <a:tab pos="2489200" algn="l"/>
                <a:tab pos="2844800" algn="l"/>
                <a:tab pos="3200400" algn="l"/>
                <a:tab pos="3556000" algn="l"/>
                <a:tab pos="3911600" algn="l"/>
                <a:tab pos="4267200" algn="l"/>
              </a:tabLst>
              <a:defRPr b="1" sz="2900"/>
            </a:pPr>
            <a:r>
              <a:rPr>
                <a:solidFill>
                  <a:srgbClr val="011A9A"/>
                </a:solidFill>
              </a:rPr>
              <a:t>4.	Jehu deceitfully gathers and slays the Baal worshipers </a:t>
            </a:r>
            <a:r>
              <a:rPr>
                <a:solidFill>
                  <a:srgbClr val="FF2600"/>
                </a:solidFill>
              </a:rPr>
              <a:t>10:18-27</a:t>
            </a:r>
          </a:p>
        </p:txBody>
      </p:sp>
      <p:sp>
        <p:nvSpPr>
          <p:cNvPr id="154" name="b. Jehu commands a solemn assembly for Baal 20-22…"/>
          <p:cNvSpPr/>
          <p:nvPr/>
        </p:nvSpPr>
        <p:spPr>
          <a:xfrm>
            <a:off x="419100" y="1200150"/>
            <a:ext cx="9321800" cy="5219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A9A"/>
                </a:solidFill>
                <a:uFill>
                  <a:solidFill>
                    <a:srgbClr val="000000"/>
                  </a:solidFill>
                </a:uFill>
              </a:rPr>
              <a:t>b.	Jehu commands a solemn assembly for Baal </a:t>
            </a:r>
            <a:r>
              <a:rPr sz="2400">
                <a:solidFill>
                  <a:srgbClr val="FF2600"/>
                </a:solidFill>
                <a:uFill>
                  <a:solidFill>
                    <a:srgbClr val="000000"/>
                  </a:solidFill>
                </a:uFill>
              </a:rPr>
              <a:t>20-22</a:t>
            </a:r>
            <a:endParaRPr sz="2400">
              <a:solidFill>
                <a:srgbClr val="011A9A"/>
              </a:solidFill>
              <a:uFill>
                <a:solidFill>
                  <a:srgbClr val="000000"/>
                </a:solidFill>
              </a:uFill>
            </a:endParaRPr>
          </a:p>
          <a:p>
            <a:pPr marL="457200" indent="-457200" algn="l">
              <a:spcBef>
                <a:spcPts val="2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20  And Jehu said, "Sanctify a solemn assembly for Baal." And they proclaimed </a:t>
            </a:r>
            <a:r>
              <a:rPr i="1" sz="2400">
                <a:uFill>
                  <a:solidFill>
                    <a:srgbClr val="000000"/>
                  </a:solidFill>
                </a:uFill>
                <a:latin typeface="Times"/>
                <a:ea typeface="Times"/>
                <a:cs typeface="Times"/>
                <a:sym typeface="Times"/>
              </a:rPr>
              <a:t>it.</a:t>
            </a:r>
            <a:endParaRPr sz="2400">
              <a:uFill>
                <a:solidFill>
                  <a:srgbClr val="000000"/>
                </a:solidFill>
              </a:uFill>
              <a:latin typeface="Times"/>
              <a:ea typeface="Times"/>
              <a:cs typeface="Times"/>
              <a:sym typeface="Times"/>
            </a:endParaRPr>
          </a:p>
          <a:p>
            <a:pPr marL="457200" indent="-457200" algn="l">
              <a:spcBef>
                <a:spcPts val="2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21  Then Jehu sent throughout Israel and all the worshipers of Baal came, so that there was not a man left who did not come. And when they went into the house of Baal, the house of Baal was filled from one end to the other.</a:t>
            </a:r>
            <a:endParaRPr sz="2400">
              <a:solidFill>
                <a:srgbClr val="011A9A"/>
              </a:solidFill>
              <a:uFill>
                <a:solidFill>
                  <a:srgbClr val="000000"/>
                </a:solidFill>
              </a:uFill>
            </a:endParaRPr>
          </a:p>
          <a:p>
            <a:pPr marL="457200" indent="-457200" algn="l">
              <a:spcBef>
                <a:spcPts val="2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A9A"/>
                </a:solidFill>
                <a:uFill>
                  <a:solidFill>
                    <a:srgbClr val="000000"/>
                  </a:solidFill>
                </a:uFill>
              </a:rPr>
              <a:t>c.	No servants of the LORD allowed </a:t>
            </a:r>
            <a:r>
              <a:rPr sz="2400">
                <a:solidFill>
                  <a:srgbClr val="FF2600"/>
                </a:solidFill>
                <a:uFill>
                  <a:solidFill>
                    <a:srgbClr val="000000"/>
                  </a:solidFill>
                </a:uFill>
              </a:rPr>
              <a:t>23</a:t>
            </a:r>
            <a:endParaRPr sz="2400">
              <a:uFill>
                <a:solidFill>
                  <a:srgbClr val="000000"/>
                </a:solidFill>
              </a:uFill>
              <a:latin typeface="Times"/>
              <a:ea typeface="Times"/>
              <a:cs typeface="Times"/>
              <a:sym typeface="Times"/>
            </a:endParaRPr>
          </a:p>
          <a:p>
            <a:pPr marL="457200" indent="-457200" algn="l">
              <a:spcBef>
                <a:spcPts val="2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22  And he said to the one who </a:t>
            </a:r>
            <a:r>
              <a:rPr i="1" sz="2400">
                <a:uFill>
                  <a:solidFill>
                    <a:srgbClr val="000000"/>
                  </a:solidFill>
                </a:uFill>
                <a:latin typeface="Times"/>
                <a:ea typeface="Times"/>
                <a:cs typeface="Times"/>
                <a:sym typeface="Times"/>
              </a:rPr>
              <a:t>was</a:t>
            </a:r>
            <a:r>
              <a:rPr sz="2400">
                <a:uFill>
                  <a:solidFill>
                    <a:srgbClr val="000000"/>
                  </a:solidFill>
                </a:uFill>
                <a:latin typeface="Times"/>
                <a:ea typeface="Times"/>
                <a:cs typeface="Times"/>
                <a:sym typeface="Times"/>
              </a:rPr>
              <a:t> in charge of the wardrobe, "Bring out garments for all the worshipers of Baal." So he brought out garments for them.</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3" name="2.  Repair of the Temple 12:4-16"/>
          <p:cNvSpPr txBox="1"/>
          <p:nvPr>
            <p:ph type="title"/>
          </p:nvPr>
        </p:nvSpPr>
        <p:spPr>
          <a:xfrm>
            <a:off x="393700" y="0"/>
            <a:ext cx="95250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2.	 Repair of the Temple</a:t>
            </a:r>
            <a:r>
              <a:rPr sz="2400">
                <a:solidFill>
                  <a:srgbClr val="FF2600"/>
                </a:solidFill>
              </a:rPr>
              <a:t> 12:4-16</a:t>
            </a:r>
          </a:p>
        </p:txBody>
      </p:sp>
      <p:sp>
        <p:nvSpPr>
          <p:cNvPr id="264" name="6    But it came about that in the twenty-third year of King Jehoash the priests had not repaired the damages of the house.…"/>
          <p:cNvSpPr/>
          <p:nvPr/>
        </p:nvSpPr>
        <p:spPr>
          <a:xfrm>
            <a:off x="292100" y="838200"/>
            <a:ext cx="9575800" cy="6159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chemeClr val="accent5">
                    <a:hueOff val="-82419"/>
                    <a:satOff val="-9513"/>
                    <a:lumOff val="-16343"/>
                  </a:schemeClr>
                </a:solidFill>
                <a:uFill>
                  <a:solidFill>
                    <a:srgbClr val="000000"/>
                  </a:solidFill>
                </a:uFill>
                <a:latin typeface="Times"/>
                <a:ea typeface="Times"/>
                <a:cs typeface="Times"/>
                <a:sym typeface="Times"/>
              </a:rPr>
              <a:t>6</a:t>
            </a:r>
            <a:r>
              <a:rPr sz="2400">
                <a:uFill>
                  <a:solidFill>
                    <a:srgbClr val="000000"/>
                  </a:solidFill>
                </a:uFill>
                <a:latin typeface="Times"/>
                <a:ea typeface="Times"/>
                <a:cs typeface="Times"/>
                <a:sym typeface="Times"/>
              </a:rPr>
              <a:t>    But it came about that in the twenty-third year of King Jehoash the priests had not repaired the damages of the house.</a:t>
            </a:r>
            <a:endParaRPr sz="2400">
              <a:uFill>
                <a:solidFill>
                  <a:srgbClr val="000000"/>
                </a:solidFill>
              </a:uFill>
              <a:latin typeface="Times"/>
              <a:ea typeface="Times"/>
              <a:cs typeface="Times"/>
              <a:sym typeface="Times"/>
            </a:endParaRPr>
          </a:p>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chemeClr val="accent5">
                    <a:hueOff val="-82419"/>
                    <a:satOff val="-9513"/>
                    <a:lumOff val="-16343"/>
                  </a:schemeClr>
                </a:solidFill>
                <a:uFill>
                  <a:solidFill>
                    <a:srgbClr val="000000"/>
                  </a:solidFill>
                </a:uFill>
                <a:latin typeface="Times"/>
                <a:ea typeface="Times"/>
                <a:cs typeface="Times"/>
                <a:sym typeface="Times"/>
              </a:rPr>
              <a:t>7</a:t>
            </a:r>
            <a:r>
              <a:rPr sz="2400">
                <a:uFill>
                  <a:solidFill>
                    <a:srgbClr val="000000"/>
                  </a:solidFill>
                </a:uFill>
                <a:latin typeface="Times"/>
                <a:ea typeface="Times"/>
                <a:cs typeface="Times"/>
                <a:sym typeface="Times"/>
              </a:rPr>
              <a:t>    Then King Jehoash called for Jehoiada the priest, and for the </a:t>
            </a:r>
            <a:r>
              <a:rPr i="1" sz="2400">
                <a:uFill>
                  <a:solidFill>
                    <a:srgbClr val="000000"/>
                  </a:solidFill>
                </a:uFill>
                <a:latin typeface="Times"/>
                <a:ea typeface="Times"/>
                <a:cs typeface="Times"/>
                <a:sym typeface="Times"/>
              </a:rPr>
              <a:t>other</a:t>
            </a:r>
            <a:r>
              <a:rPr sz="2400">
                <a:uFill>
                  <a:solidFill>
                    <a:srgbClr val="000000"/>
                  </a:solidFill>
                </a:uFill>
                <a:latin typeface="Times"/>
                <a:ea typeface="Times"/>
                <a:cs typeface="Times"/>
                <a:sym typeface="Times"/>
              </a:rPr>
              <a:t> priests and said to them, "Why do you not repair the damages of the house? Now therefore take no </a:t>
            </a:r>
            <a:r>
              <a:rPr i="1" sz="2400">
                <a:uFill>
                  <a:solidFill>
                    <a:srgbClr val="000000"/>
                  </a:solidFill>
                </a:uFill>
                <a:latin typeface="Times"/>
                <a:ea typeface="Times"/>
                <a:cs typeface="Times"/>
                <a:sym typeface="Times"/>
              </a:rPr>
              <a:t>more</a:t>
            </a:r>
            <a:r>
              <a:rPr sz="2400">
                <a:uFill>
                  <a:solidFill>
                    <a:srgbClr val="000000"/>
                  </a:solidFill>
                </a:uFill>
                <a:latin typeface="Times"/>
                <a:ea typeface="Times"/>
                <a:cs typeface="Times"/>
                <a:sym typeface="Times"/>
              </a:rPr>
              <a:t> money from your acquaintances, but pay it for the damages of the house."</a:t>
            </a:r>
            <a:endParaRPr sz="2400">
              <a:uFill>
                <a:solidFill>
                  <a:srgbClr val="000000"/>
                </a:solidFill>
              </a:uFill>
              <a:latin typeface="Times"/>
              <a:ea typeface="Times"/>
              <a:cs typeface="Times"/>
              <a:sym typeface="Times"/>
            </a:endParaRPr>
          </a:p>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chemeClr val="accent5">
                    <a:hueOff val="-82419"/>
                    <a:satOff val="-9513"/>
                    <a:lumOff val="-16343"/>
                  </a:schemeClr>
                </a:solidFill>
                <a:uFill>
                  <a:solidFill>
                    <a:srgbClr val="000000"/>
                  </a:solidFill>
                </a:uFill>
                <a:latin typeface="Times"/>
                <a:ea typeface="Times"/>
                <a:cs typeface="Times"/>
                <a:sym typeface="Times"/>
              </a:rPr>
              <a:t>8</a:t>
            </a:r>
            <a:r>
              <a:rPr sz="2400">
                <a:uFill>
                  <a:solidFill>
                    <a:srgbClr val="000000"/>
                  </a:solidFill>
                </a:uFill>
                <a:latin typeface="Times"/>
                <a:ea typeface="Times"/>
                <a:cs typeface="Times"/>
                <a:sym typeface="Times"/>
              </a:rPr>
              <a:t>    So the priests agreed that they should take no </a:t>
            </a:r>
            <a:r>
              <a:rPr i="1" sz="2400">
                <a:uFill>
                  <a:solidFill>
                    <a:srgbClr val="000000"/>
                  </a:solidFill>
                </a:uFill>
                <a:latin typeface="Times"/>
                <a:ea typeface="Times"/>
                <a:cs typeface="Times"/>
                <a:sym typeface="Times"/>
              </a:rPr>
              <a:t>more</a:t>
            </a:r>
            <a:r>
              <a:rPr sz="2400">
                <a:uFill>
                  <a:solidFill>
                    <a:srgbClr val="000000"/>
                  </a:solidFill>
                </a:uFill>
                <a:latin typeface="Times"/>
                <a:ea typeface="Times"/>
                <a:cs typeface="Times"/>
                <a:sym typeface="Times"/>
              </a:rPr>
              <a:t> money from the people, nor repair the damages of the house.</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6" name="2.  Repair of the Temple 12:4-16"/>
          <p:cNvSpPr txBox="1"/>
          <p:nvPr>
            <p:ph type="title"/>
          </p:nvPr>
        </p:nvSpPr>
        <p:spPr>
          <a:xfrm>
            <a:off x="469900" y="-215900"/>
            <a:ext cx="95250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2.	 Repair of the Temple</a:t>
            </a:r>
            <a:r>
              <a:rPr sz="2400">
                <a:solidFill>
                  <a:srgbClr val="FF2600"/>
                </a:solidFill>
              </a:rPr>
              <a:t> 12:4-16</a:t>
            </a:r>
          </a:p>
        </p:txBody>
      </p:sp>
      <p:sp>
        <p:nvSpPr>
          <p:cNvPr id="267" name="9    But Jehoiada the priest took a chest and bored a hole in its lid, and put it beside the altar, on the right side as one comes into the house of the LORD; and the priests who guarded the threshold put in it all the money which was brought into the house of the LORD.…"/>
          <p:cNvSpPr/>
          <p:nvPr/>
        </p:nvSpPr>
        <p:spPr>
          <a:xfrm>
            <a:off x="228600" y="698500"/>
            <a:ext cx="5096520" cy="5232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9    But Jehoiada the priest took a chest and bored a hole in its lid, and put it beside the altar, on the right side as one comes into the house of the LORD; and the priests who guarded the threshold put in it all the money which was brought into the house of the LORD.</a:t>
            </a:r>
            <a:endParaRPr sz="2400">
              <a:uFill>
                <a:solidFill>
                  <a:srgbClr val="000000"/>
                </a:solidFill>
              </a:uFill>
              <a:latin typeface="Times"/>
              <a:ea typeface="Times"/>
              <a:cs typeface="Times"/>
              <a:sym typeface="Times"/>
            </a:endParaRPr>
          </a:p>
          <a:p>
            <a:pPr marL="469900" indent="-469900" algn="l">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10  And when they saw that there was much money in the chest, the king’s scribe and the high priest came up and tied </a:t>
            </a:r>
            <a:r>
              <a:rPr i="1" sz="2400">
                <a:uFill>
                  <a:solidFill>
                    <a:srgbClr val="000000"/>
                  </a:solidFill>
                </a:uFill>
                <a:latin typeface="Times"/>
                <a:ea typeface="Times"/>
                <a:cs typeface="Times"/>
                <a:sym typeface="Times"/>
              </a:rPr>
              <a:t>it</a:t>
            </a:r>
            <a:r>
              <a:rPr sz="2400">
                <a:uFill>
                  <a:solidFill>
                    <a:srgbClr val="000000"/>
                  </a:solidFill>
                </a:uFill>
                <a:latin typeface="Times"/>
                <a:ea typeface="Times"/>
                <a:cs typeface="Times"/>
                <a:sym typeface="Times"/>
              </a:rPr>
              <a:t> in bags and counted the money which was found in the house of the LORD.</a:t>
            </a:r>
          </a:p>
        </p:txBody>
      </p:sp>
      <p:pic>
        <p:nvPicPr>
          <p:cNvPr id="268" name="Image" descr="Image"/>
          <p:cNvPicPr>
            <a:picLocks noChangeAspect="1"/>
          </p:cNvPicPr>
          <p:nvPr/>
        </p:nvPicPr>
        <p:blipFill>
          <a:blip r:embed="rId2">
            <a:extLst/>
          </a:blip>
          <a:stretch>
            <a:fillRect/>
          </a:stretch>
        </p:blipFill>
        <p:spPr>
          <a:xfrm>
            <a:off x="5627304" y="698500"/>
            <a:ext cx="4303650" cy="52324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0" name="2.  Repair of the Temple 12:4-16"/>
          <p:cNvSpPr txBox="1"/>
          <p:nvPr>
            <p:ph type="title"/>
          </p:nvPr>
        </p:nvSpPr>
        <p:spPr>
          <a:xfrm>
            <a:off x="469900" y="-215900"/>
            <a:ext cx="95250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2.	 Repair of the Temple</a:t>
            </a:r>
            <a:r>
              <a:rPr sz="2400">
                <a:solidFill>
                  <a:srgbClr val="FF2600"/>
                </a:solidFill>
              </a:rPr>
              <a:t> 12:4-16</a:t>
            </a:r>
          </a:p>
        </p:txBody>
      </p:sp>
      <p:sp>
        <p:nvSpPr>
          <p:cNvPr id="271" name="11   And they gave the money which was weighed out into the hands of those who did the work, who had the oversight of the house of the LORD; and they paid it out to the carpenters and the builders, who worked on the house of the LORD;…"/>
          <p:cNvSpPr/>
          <p:nvPr/>
        </p:nvSpPr>
        <p:spPr>
          <a:xfrm>
            <a:off x="139700" y="571500"/>
            <a:ext cx="5619602" cy="4127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11   And they gave the money which was weighed out into the hands of those who did the work, who had the oversight of the house of the LORD; and they paid it out to the carpenters and the builders, who worked on the house of the LORD;</a:t>
            </a:r>
            <a:endParaRPr sz="2400">
              <a:uFill>
                <a:solidFill>
                  <a:srgbClr val="000000"/>
                </a:solidFill>
              </a:uFill>
              <a:latin typeface="Times"/>
              <a:ea typeface="Times"/>
              <a:cs typeface="Times"/>
              <a:sym typeface="Times"/>
            </a:endParaRPr>
          </a:p>
          <a:p>
            <a:pPr marL="469900" indent="-469900" algn="l">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12  and to the masons and the stonecutters, and for buying timber and hewn stone to repair the damages to the house of the LORD, and for all that was laid out for the house to repair it.</a:t>
            </a:r>
          </a:p>
        </p:txBody>
      </p:sp>
      <p:pic>
        <p:nvPicPr>
          <p:cNvPr id="272" name="Image" descr="Image"/>
          <p:cNvPicPr>
            <a:picLocks noChangeAspect="1"/>
          </p:cNvPicPr>
          <p:nvPr/>
        </p:nvPicPr>
        <p:blipFill>
          <a:blip r:embed="rId2">
            <a:extLst/>
          </a:blip>
          <a:stretch>
            <a:fillRect/>
          </a:stretch>
        </p:blipFill>
        <p:spPr>
          <a:xfrm>
            <a:off x="5876089" y="639430"/>
            <a:ext cx="3991130" cy="489334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4" name="2.  Repair of the Temple 12:4-16"/>
          <p:cNvSpPr txBox="1"/>
          <p:nvPr>
            <p:ph type="title"/>
          </p:nvPr>
        </p:nvSpPr>
        <p:spPr>
          <a:xfrm>
            <a:off x="393700" y="0"/>
            <a:ext cx="95250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2.	 Repair of the Temple</a:t>
            </a:r>
            <a:r>
              <a:rPr sz="2400">
                <a:solidFill>
                  <a:srgbClr val="FF2600"/>
                </a:solidFill>
              </a:rPr>
              <a:t> 12:4-16</a:t>
            </a:r>
          </a:p>
        </p:txBody>
      </p:sp>
      <p:sp>
        <p:nvSpPr>
          <p:cNvPr id="275" name="13  But there were not made for the house of the LORD silver cups, snuffers, bowls, trumpets, any vessels of gold, or vessels of silver from the money which was brought into the house of the LORD;…"/>
          <p:cNvSpPr/>
          <p:nvPr/>
        </p:nvSpPr>
        <p:spPr>
          <a:xfrm>
            <a:off x="292100" y="838200"/>
            <a:ext cx="9575800" cy="6159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chemeClr val="accent5">
                    <a:hueOff val="-82419"/>
                    <a:satOff val="-9513"/>
                    <a:lumOff val="-16343"/>
                  </a:schemeClr>
                </a:solidFill>
                <a:uFill>
                  <a:solidFill>
                    <a:srgbClr val="000000"/>
                  </a:solidFill>
                </a:uFill>
                <a:latin typeface="Times"/>
                <a:ea typeface="Times"/>
                <a:cs typeface="Times"/>
                <a:sym typeface="Times"/>
              </a:rPr>
              <a:t>13</a:t>
            </a:r>
            <a:r>
              <a:rPr sz="2400">
                <a:uFill>
                  <a:solidFill>
                    <a:srgbClr val="000000"/>
                  </a:solidFill>
                </a:uFill>
                <a:latin typeface="Times"/>
                <a:ea typeface="Times"/>
                <a:cs typeface="Times"/>
                <a:sym typeface="Times"/>
              </a:rPr>
              <a:t>  But there were not made for the house of the LORD silver cups, snuffers, bowls, trumpets, any vessels of gold, or vessels of silver from the money which was brought into the house of the LORD;</a:t>
            </a:r>
            <a:endParaRPr sz="2400">
              <a:uFill>
                <a:solidFill>
                  <a:srgbClr val="000000"/>
                </a:solidFill>
              </a:uFill>
              <a:latin typeface="Times"/>
              <a:ea typeface="Times"/>
              <a:cs typeface="Times"/>
              <a:sym typeface="Times"/>
            </a:endParaRPr>
          </a:p>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chemeClr val="accent5">
                    <a:hueOff val="-82419"/>
                    <a:satOff val="-9513"/>
                    <a:lumOff val="-16343"/>
                  </a:schemeClr>
                </a:solidFill>
                <a:uFill>
                  <a:solidFill>
                    <a:srgbClr val="000000"/>
                  </a:solidFill>
                </a:uFill>
                <a:latin typeface="Times"/>
                <a:ea typeface="Times"/>
                <a:cs typeface="Times"/>
                <a:sym typeface="Times"/>
              </a:rPr>
              <a:t>14</a:t>
            </a:r>
            <a:r>
              <a:rPr sz="2400">
                <a:uFill>
                  <a:solidFill>
                    <a:srgbClr val="000000"/>
                  </a:solidFill>
                </a:uFill>
                <a:latin typeface="Times"/>
                <a:ea typeface="Times"/>
                <a:cs typeface="Times"/>
                <a:sym typeface="Times"/>
              </a:rPr>
              <a:t>  for they gave that to those who did the work, and with it they repaired the house of the LORD.</a:t>
            </a:r>
            <a:endParaRPr sz="2400">
              <a:uFill>
                <a:solidFill>
                  <a:srgbClr val="000000"/>
                </a:solidFill>
              </a:uFill>
              <a:latin typeface="Times"/>
              <a:ea typeface="Times"/>
              <a:cs typeface="Times"/>
              <a:sym typeface="Times"/>
            </a:endParaRPr>
          </a:p>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chemeClr val="accent5">
                    <a:hueOff val="-82419"/>
                    <a:satOff val="-9513"/>
                    <a:lumOff val="-16343"/>
                  </a:schemeClr>
                </a:solidFill>
                <a:uFill>
                  <a:solidFill>
                    <a:srgbClr val="000000"/>
                  </a:solidFill>
                </a:uFill>
                <a:latin typeface="Times"/>
                <a:ea typeface="Times"/>
                <a:cs typeface="Times"/>
                <a:sym typeface="Times"/>
              </a:rPr>
              <a:t>15</a:t>
            </a:r>
            <a:r>
              <a:rPr sz="2400">
                <a:uFill>
                  <a:solidFill>
                    <a:srgbClr val="000000"/>
                  </a:solidFill>
                </a:uFill>
                <a:latin typeface="Times"/>
                <a:ea typeface="Times"/>
                <a:cs typeface="Times"/>
                <a:sym typeface="Times"/>
              </a:rPr>
              <a:t>  Moreover, they did not require an accounting from the men into whose hand they gave the money to pay to those who did the work, for they dealt faithfully.</a:t>
            </a:r>
            <a:endParaRPr sz="2400">
              <a:uFill>
                <a:solidFill>
                  <a:srgbClr val="000000"/>
                </a:solidFill>
              </a:uFill>
              <a:latin typeface="Times"/>
              <a:ea typeface="Times"/>
              <a:cs typeface="Times"/>
              <a:sym typeface="Times"/>
            </a:endParaRPr>
          </a:p>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chemeClr val="accent5">
                    <a:hueOff val="-82419"/>
                    <a:satOff val="-9513"/>
                    <a:lumOff val="-16343"/>
                  </a:schemeClr>
                </a:solidFill>
                <a:uFill>
                  <a:solidFill>
                    <a:srgbClr val="000000"/>
                  </a:solidFill>
                </a:uFill>
                <a:latin typeface="Times"/>
                <a:ea typeface="Times"/>
                <a:cs typeface="Times"/>
                <a:sym typeface="Times"/>
              </a:rPr>
              <a:t>16</a:t>
            </a:r>
            <a:r>
              <a:rPr sz="2400">
                <a:uFill>
                  <a:solidFill>
                    <a:srgbClr val="000000"/>
                  </a:solidFill>
                </a:uFill>
                <a:latin typeface="Times"/>
                <a:ea typeface="Times"/>
                <a:cs typeface="Times"/>
                <a:sym typeface="Times"/>
              </a:rPr>
              <a:t>  The money from the guilt offerings and the money from the sin offerings, was not brought into the house of the LORD; it was for the priests.</a:t>
            </a:r>
            <a:endParaRPr sz="2400">
              <a:uFill>
                <a:solidFill>
                  <a:srgbClr val="000000"/>
                </a:solidFill>
              </a:uFill>
              <a:latin typeface="Times"/>
              <a:ea typeface="Times"/>
              <a:cs typeface="Times"/>
              <a:sym typeface="Times"/>
            </a:endParaRPr>
          </a:p>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chemeClr val="accent5">
                    <a:hueOff val="-82419"/>
                    <a:satOff val="-9513"/>
                    <a:lumOff val="-16343"/>
                  </a:schemeClr>
                </a:solidFill>
                <a:uFill>
                  <a:solidFill>
                    <a:srgbClr val="000000"/>
                  </a:solidFill>
                </a:uFill>
                <a:latin typeface="Times"/>
                <a:ea typeface="Times"/>
                <a:cs typeface="Times"/>
                <a:sym typeface="Times"/>
              </a:rPr>
              <a:t>2 C 24:14</a:t>
            </a:r>
            <a:r>
              <a:rPr sz="2400">
                <a:uFill>
                  <a:solidFill>
                    <a:srgbClr val="000000"/>
                  </a:solidFill>
                </a:uFill>
                <a:latin typeface="Times"/>
                <a:ea typeface="Times"/>
                <a:cs typeface="Times"/>
                <a:sym typeface="Times"/>
              </a:rPr>
              <a:t>  And when they had finished, they brought the rest of the money before the king and Jehoiada; and it was made into utensils for the house of the LORD, utensils for the service and the burnt offering, and pans and utensils of gold and silver. And they offered burnt offerings in the house of the LORD continually all the days of Jehoiada.  </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7" name="The death of Jehoiada 2 C 24:15, 16"/>
          <p:cNvSpPr txBox="1"/>
          <p:nvPr>
            <p:ph type="title"/>
          </p:nvPr>
        </p:nvSpPr>
        <p:spPr>
          <a:xfrm>
            <a:off x="317500" y="190500"/>
            <a:ext cx="9525000" cy="571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The death of Jehoiada</a:t>
            </a:r>
            <a:r>
              <a:rPr sz="2400">
                <a:solidFill>
                  <a:srgbClr val="FF2600"/>
                </a:solidFill>
              </a:rPr>
              <a:t> 2 C 24:15, 16 </a:t>
            </a:r>
          </a:p>
        </p:txBody>
      </p:sp>
      <p:sp>
        <p:nvSpPr>
          <p:cNvPr id="278" name="15  Now when Jehoiada reached a ripe old age he died; he was one hundred and thirty years old at his death.…"/>
          <p:cNvSpPr/>
          <p:nvPr/>
        </p:nvSpPr>
        <p:spPr>
          <a:xfrm>
            <a:off x="292100" y="838200"/>
            <a:ext cx="9575800" cy="1689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15  Now when Jehoiada reached a ripe old age he died; he was one hundred and thirty years old at his death. </a:t>
            </a:r>
            <a:endParaRPr sz="2400">
              <a:uFill>
                <a:solidFill>
                  <a:srgbClr val="000000"/>
                </a:solidFill>
              </a:uFill>
              <a:latin typeface="Times"/>
              <a:ea typeface="Times"/>
              <a:cs typeface="Times"/>
              <a:sym typeface="Times"/>
            </a:endParaRPr>
          </a:p>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16  And they buried him in the city of David among the kings, because he had done well in Israel and to God and His house.</a:t>
            </a:r>
          </a:p>
        </p:txBody>
      </p:sp>
      <p:pic>
        <p:nvPicPr>
          <p:cNvPr id="279" name="Image" descr="Image"/>
          <p:cNvPicPr>
            <a:picLocks noChangeAspect="1"/>
          </p:cNvPicPr>
          <p:nvPr/>
        </p:nvPicPr>
        <p:blipFill>
          <a:blip r:embed="rId2">
            <a:extLst/>
          </a:blip>
          <a:stretch>
            <a:fillRect/>
          </a:stretch>
        </p:blipFill>
        <p:spPr>
          <a:xfrm>
            <a:off x="5462025" y="3024137"/>
            <a:ext cx="4214350" cy="316076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1" name="The Sins of Joash 2 C 24:17-19"/>
          <p:cNvSpPr txBox="1"/>
          <p:nvPr>
            <p:ph type="title"/>
          </p:nvPr>
        </p:nvSpPr>
        <p:spPr>
          <a:xfrm>
            <a:off x="317500" y="190500"/>
            <a:ext cx="9525000" cy="571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The Sins of Joash</a:t>
            </a:r>
            <a:r>
              <a:rPr sz="2400">
                <a:solidFill>
                  <a:srgbClr val="FF2600"/>
                </a:solidFill>
              </a:rPr>
              <a:t> 2 C 24:17-19 </a:t>
            </a:r>
          </a:p>
        </p:txBody>
      </p:sp>
      <p:sp>
        <p:nvSpPr>
          <p:cNvPr id="282" name="17  But after the death of Jehoiada the officials of Judah came and bowed down to the king, and the king listened to them.…"/>
          <p:cNvSpPr/>
          <p:nvPr/>
        </p:nvSpPr>
        <p:spPr>
          <a:xfrm>
            <a:off x="292100" y="838200"/>
            <a:ext cx="9575800" cy="2933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17  But after the death of Jehoiada the officials of Judah came and bowed down to the king, and the king listened to them.</a:t>
            </a:r>
            <a:endParaRPr sz="2400">
              <a:uFill>
                <a:solidFill>
                  <a:srgbClr val="000000"/>
                </a:solidFill>
              </a:uFill>
              <a:latin typeface="Times"/>
              <a:ea typeface="Times"/>
              <a:cs typeface="Times"/>
              <a:sym typeface="Times"/>
            </a:endParaRPr>
          </a:p>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18  And they abandoned the house of the LORD, the God of their fathers, and served the Asherim and the idols; so wrath came upon Judah and Jerusalem for this their guilt.</a:t>
            </a:r>
            <a:endParaRPr sz="2400">
              <a:uFill>
                <a:solidFill>
                  <a:srgbClr val="000000"/>
                </a:solidFill>
              </a:uFill>
              <a:latin typeface="Times"/>
              <a:ea typeface="Times"/>
              <a:cs typeface="Times"/>
              <a:sym typeface="Times"/>
            </a:endParaRPr>
          </a:p>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19  Yet He sent prophets to them to bring them back to the LORD; though they testified against them, they would not listen.</a:t>
            </a:r>
          </a:p>
        </p:txBody>
      </p:sp>
      <p:pic>
        <p:nvPicPr>
          <p:cNvPr id="283" name="Image" descr="Image"/>
          <p:cNvPicPr>
            <a:picLocks noChangeAspect="1"/>
          </p:cNvPicPr>
          <p:nvPr/>
        </p:nvPicPr>
        <p:blipFill>
          <a:blip r:embed="rId2">
            <a:extLst/>
          </a:blip>
          <a:stretch>
            <a:fillRect/>
          </a:stretch>
        </p:blipFill>
        <p:spPr>
          <a:xfrm>
            <a:off x="4688631" y="4032597"/>
            <a:ext cx="5219066" cy="3416798"/>
          </a:xfrm>
          <a:prstGeom prst="rect">
            <a:avLst/>
          </a:prstGeom>
          <a:ln w="12700">
            <a:miter lim="400000"/>
          </a:ln>
        </p:spPr>
      </p:pic>
      <p:pic>
        <p:nvPicPr>
          <p:cNvPr id="284" name="Image" descr="Image"/>
          <p:cNvPicPr>
            <a:picLocks noChangeAspect="1"/>
          </p:cNvPicPr>
          <p:nvPr/>
        </p:nvPicPr>
        <p:blipFill>
          <a:blip r:embed="rId3">
            <a:extLst/>
          </a:blip>
          <a:stretch>
            <a:fillRect/>
          </a:stretch>
        </p:blipFill>
        <p:spPr>
          <a:xfrm>
            <a:off x="1479599" y="4064596"/>
            <a:ext cx="3022601" cy="33528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6" name="The Stoning of Zechariah 2 C 24:20-22"/>
          <p:cNvSpPr txBox="1"/>
          <p:nvPr>
            <p:ph type="title"/>
          </p:nvPr>
        </p:nvSpPr>
        <p:spPr>
          <a:xfrm>
            <a:off x="317500" y="190500"/>
            <a:ext cx="9525000" cy="571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The Stoning of Zechariah</a:t>
            </a:r>
            <a:r>
              <a:rPr sz="2400">
                <a:solidFill>
                  <a:srgbClr val="FF2600"/>
                </a:solidFill>
              </a:rPr>
              <a:t> 2 C 24:20-22 </a:t>
            </a:r>
          </a:p>
        </p:txBody>
      </p:sp>
      <p:sp>
        <p:nvSpPr>
          <p:cNvPr id="287" name="20  Then the Spirit of God came on Zechariah the son of Jehoiada the priest; and he stood above the people and said to them, &quot;Thus God has said, ‘Why do you transgress the commandments of the LORD and do not prosper? Because you have forsaken the LORD, He has also forsaken you.’&quot;…"/>
          <p:cNvSpPr/>
          <p:nvPr/>
        </p:nvSpPr>
        <p:spPr>
          <a:xfrm>
            <a:off x="292100" y="838200"/>
            <a:ext cx="6366768" cy="5511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20  Then the Spirit of God came on Zechariah the son of Jehoiada the priest; and he stood above the people and said to them, "Thus God has said, ‘Why do you transgress the commandments of the LORD and do not prosper? Because you have forsaken the LORD, He has also forsaken you.’"</a:t>
            </a:r>
            <a:endParaRPr sz="2400">
              <a:uFill>
                <a:solidFill>
                  <a:srgbClr val="000000"/>
                </a:solidFill>
              </a:uFill>
              <a:latin typeface="Times"/>
              <a:ea typeface="Times"/>
              <a:cs typeface="Times"/>
              <a:sym typeface="Times"/>
            </a:endParaRPr>
          </a:p>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21  So they conspired against him and at the command of the king they stoned him to death in the court of the house of the LORD.</a:t>
            </a:r>
            <a:endParaRPr sz="2400">
              <a:uFill>
                <a:solidFill>
                  <a:srgbClr val="000000"/>
                </a:solidFill>
              </a:uFill>
              <a:latin typeface="Times"/>
              <a:ea typeface="Times"/>
              <a:cs typeface="Times"/>
              <a:sym typeface="Times"/>
            </a:endParaRPr>
          </a:p>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22  Thus Joash the king did not remember the kindness which his father Jehoiada had shown him, but he murdered his son. And as he died he said, "May the LORD see and avenge!"</a:t>
            </a:r>
          </a:p>
        </p:txBody>
      </p:sp>
      <p:pic>
        <p:nvPicPr>
          <p:cNvPr id="288" name="droppedImage.pdf" descr="droppedImage.pdf"/>
          <p:cNvPicPr>
            <a:picLocks noChangeAspect="1"/>
          </p:cNvPicPr>
          <p:nvPr/>
        </p:nvPicPr>
        <p:blipFill>
          <a:blip r:embed="rId2">
            <a:extLst/>
          </a:blip>
          <a:stretch>
            <a:fillRect/>
          </a:stretch>
        </p:blipFill>
        <p:spPr>
          <a:xfrm>
            <a:off x="6705027" y="139700"/>
            <a:ext cx="3224341" cy="3387341"/>
          </a:xfrm>
          <a:prstGeom prst="rect">
            <a:avLst/>
          </a:prstGeom>
          <a:ln w="12700">
            <a:miter lim="400000"/>
          </a:ln>
        </p:spPr>
      </p:pic>
      <p:pic>
        <p:nvPicPr>
          <p:cNvPr id="289" name="Image" descr="Image"/>
          <p:cNvPicPr>
            <a:picLocks noChangeAspect="1"/>
          </p:cNvPicPr>
          <p:nvPr/>
        </p:nvPicPr>
        <p:blipFill>
          <a:blip r:embed="rId3">
            <a:extLst/>
          </a:blip>
          <a:stretch>
            <a:fillRect/>
          </a:stretch>
        </p:blipFill>
        <p:spPr>
          <a:xfrm>
            <a:off x="7068740" y="3561556"/>
            <a:ext cx="2868413" cy="398252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1" name="The reverses of Judah 2 C 24:23, 24"/>
          <p:cNvSpPr txBox="1"/>
          <p:nvPr>
            <p:ph type="title"/>
          </p:nvPr>
        </p:nvSpPr>
        <p:spPr>
          <a:xfrm>
            <a:off x="317500" y="190500"/>
            <a:ext cx="9525000" cy="571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The reverses of Judah</a:t>
            </a:r>
            <a:r>
              <a:rPr sz="2400">
                <a:solidFill>
                  <a:srgbClr val="FF2600"/>
                </a:solidFill>
              </a:rPr>
              <a:t> 2 C 24:23, 24 </a:t>
            </a:r>
          </a:p>
        </p:txBody>
      </p:sp>
      <p:sp>
        <p:nvSpPr>
          <p:cNvPr id="292" name="23  Now it came about at the turn of the year that the army of the Arameans came up against him; and they came to Judah and Jerusalem, destroyed all the officials of the people from among the people, and sent all their spoil to the king of Damascus.…"/>
          <p:cNvSpPr/>
          <p:nvPr/>
        </p:nvSpPr>
        <p:spPr>
          <a:xfrm>
            <a:off x="292100" y="838200"/>
            <a:ext cx="9575800" cy="3162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23  Now it came about at the turn of the year that the army of the Arameans came up against him; and they came to Judah and Jerusalem, destroyed all the officials of the people from among the people, and sent all their spoil to the king of Damascus.</a:t>
            </a:r>
            <a:endParaRPr sz="2400">
              <a:uFill>
                <a:solidFill>
                  <a:srgbClr val="000000"/>
                </a:solidFill>
              </a:uFill>
              <a:latin typeface="Times"/>
              <a:ea typeface="Times"/>
              <a:cs typeface="Times"/>
              <a:sym typeface="Times"/>
            </a:endParaRPr>
          </a:p>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24  Indeed the army of the Arameans came with a small number of men; yet the LORD delivered a very great army into their hands, because they had forsaken the LORD, the God of their fathers. Thus they executed judgment on Joash.</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4" name="3.  The invasion of Hazael 12:17-18"/>
          <p:cNvSpPr txBox="1"/>
          <p:nvPr>
            <p:ph type="title"/>
          </p:nvPr>
        </p:nvSpPr>
        <p:spPr>
          <a:xfrm>
            <a:off x="393700" y="0"/>
            <a:ext cx="95250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3.	 The invasion of Hazael</a:t>
            </a:r>
            <a:r>
              <a:rPr sz="2400">
                <a:solidFill>
                  <a:srgbClr val="FF2600"/>
                </a:solidFill>
              </a:rPr>
              <a:t> 12:17-18</a:t>
            </a:r>
          </a:p>
        </p:txBody>
      </p:sp>
      <p:sp>
        <p:nvSpPr>
          <p:cNvPr id="295" name="17  Then Hazael king of Aram went up and fought against Gath and captured it, and Hazael set his face to go up to Jerusalem.…"/>
          <p:cNvSpPr/>
          <p:nvPr/>
        </p:nvSpPr>
        <p:spPr>
          <a:xfrm>
            <a:off x="165100" y="889000"/>
            <a:ext cx="4902200" cy="5969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spcBef>
                <a:spcPts val="29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17  Then Hazael king of Aram went up and fought against Gath and captured it, and Hazael set his face to go up to Jerusalem.</a:t>
            </a:r>
            <a:endParaRPr sz="2400">
              <a:uFill>
                <a:solidFill>
                  <a:srgbClr val="000000"/>
                </a:solidFill>
              </a:uFill>
              <a:latin typeface="Times"/>
              <a:ea typeface="Times"/>
              <a:cs typeface="Times"/>
              <a:sym typeface="Times"/>
            </a:endParaRPr>
          </a:p>
          <a:p>
            <a:pPr marL="469900" indent="-469900" algn="l">
              <a:spcBef>
                <a:spcPts val="29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18  And Jehoash king of Judah took all the sacred things that Jehoshaphat and Jehoram and Ahaziah, his fathers, kings of Judah, had dedicated, and his own sacred things and all the gold that was found among the treasuries of the house of the LORD and of the king’s house, and sent </a:t>
            </a:r>
            <a:r>
              <a:rPr i="1" sz="2400">
                <a:uFill>
                  <a:solidFill>
                    <a:srgbClr val="000000"/>
                  </a:solidFill>
                </a:uFill>
                <a:latin typeface="Times"/>
                <a:ea typeface="Times"/>
                <a:cs typeface="Times"/>
                <a:sym typeface="Times"/>
              </a:rPr>
              <a:t>them</a:t>
            </a:r>
            <a:r>
              <a:rPr sz="2400">
                <a:uFill>
                  <a:solidFill>
                    <a:srgbClr val="000000"/>
                  </a:solidFill>
                </a:uFill>
                <a:latin typeface="Times"/>
                <a:ea typeface="Times"/>
                <a:cs typeface="Times"/>
                <a:sym typeface="Times"/>
              </a:rPr>
              <a:t> to Hazael king of Aram. Then he went away from Jerusalem.</a:t>
            </a:r>
          </a:p>
        </p:txBody>
      </p:sp>
      <p:pic>
        <p:nvPicPr>
          <p:cNvPr id="296" name="droppedImage.pdf" descr="droppedImage.pdf"/>
          <p:cNvPicPr>
            <a:picLocks noChangeAspect="1"/>
          </p:cNvPicPr>
          <p:nvPr/>
        </p:nvPicPr>
        <p:blipFill>
          <a:blip r:embed="rId2">
            <a:extLst/>
          </a:blip>
          <a:stretch>
            <a:fillRect/>
          </a:stretch>
        </p:blipFill>
        <p:spPr>
          <a:xfrm>
            <a:off x="5156200" y="949855"/>
            <a:ext cx="4902200" cy="546629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8" name="4.  The assassination of Joash 12:19-21"/>
          <p:cNvSpPr txBox="1"/>
          <p:nvPr>
            <p:ph type="title"/>
          </p:nvPr>
        </p:nvSpPr>
        <p:spPr>
          <a:xfrm>
            <a:off x="393700" y="0"/>
            <a:ext cx="95250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4.	 The assassination of Joash</a:t>
            </a:r>
            <a:r>
              <a:rPr sz="2400">
                <a:solidFill>
                  <a:srgbClr val="FF2600"/>
                </a:solidFill>
              </a:rPr>
              <a:t> 12:19-21</a:t>
            </a:r>
          </a:p>
        </p:txBody>
      </p:sp>
      <p:sp>
        <p:nvSpPr>
          <p:cNvPr id="299" name="19  Now the rest of the acts of Joash and all that he did, are they not written in the Book of the Chronicles of the Kings of Judah?…"/>
          <p:cNvSpPr/>
          <p:nvPr/>
        </p:nvSpPr>
        <p:spPr>
          <a:xfrm>
            <a:off x="292100" y="838200"/>
            <a:ext cx="5041900" cy="5880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19  Now the rest of the acts of Joash and all that he did, are they not written in the Book of the Chronicles of the Kings of Judah?</a:t>
            </a:r>
            <a:endParaRPr sz="2400">
              <a:uFill>
                <a:solidFill>
                  <a:srgbClr val="000000"/>
                </a:solidFill>
              </a:uFill>
              <a:latin typeface="Times"/>
              <a:ea typeface="Times"/>
              <a:cs typeface="Times"/>
              <a:sym typeface="Times"/>
            </a:endParaRPr>
          </a:p>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20  And his servants arose and made a conspiracy, and struck down Joash at the house of Millo </a:t>
            </a:r>
            <a:r>
              <a:rPr i="1" sz="2400">
                <a:uFill>
                  <a:solidFill>
                    <a:srgbClr val="000000"/>
                  </a:solidFill>
                </a:uFill>
                <a:latin typeface="Times"/>
                <a:ea typeface="Times"/>
                <a:cs typeface="Times"/>
                <a:sym typeface="Times"/>
              </a:rPr>
              <a:t>as he was</a:t>
            </a:r>
            <a:r>
              <a:rPr sz="2400">
                <a:uFill>
                  <a:solidFill>
                    <a:srgbClr val="000000"/>
                  </a:solidFill>
                </a:uFill>
                <a:latin typeface="Times"/>
                <a:ea typeface="Times"/>
                <a:cs typeface="Times"/>
                <a:sym typeface="Times"/>
              </a:rPr>
              <a:t> going down to Silla.</a:t>
            </a:r>
            <a:endParaRPr sz="2400">
              <a:uFill>
                <a:solidFill>
                  <a:srgbClr val="000000"/>
                </a:solidFill>
              </a:uFill>
              <a:latin typeface="Times"/>
              <a:ea typeface="Times"/>
              <a:cs typeface="Times"/>
              <a:sym typeface="Times"/>
            </a:endParaRPr>
          </a:p>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21  For Jozacar the son of Shimeath, and Jehozabad the son of Shomer, his servants, struck </a:t>
            </a:r>
            <a:r>
              <a:rPr i="1" sz="2400">
                <a:uFill>
                  <a:solidFill>
                    <a:srgbClr val="000000"/>
                  </a:solidFill>
                </a:uFill>
                <a:latin typeface="Times"/>
                <a:ea typeface="Times"/>
                <a:cs typeface="Times"/>
                <a:sym typeface="Times"/>
              </a:rPr>
              <a:t>him,</a:t>
            </a:r>
            <a:r>
              <a:rPr sz="2400">
                <a:uFill>
                  <a:solidFill>
                    <a:srgbClr val="000000"/>
                  </a:solidFill>
                </a:uFill>
                <a:latin typeface="Times"/>
                <a:ea typeface="Times"/>
                <a:cs typeface="Times"/>
                <a:sym typeface="Times"/>
              </a:rPr>
              <a:t> and he died; and they buried him with his fathers in the city of David, and Amaziah his son became king in his place.</a:t>
            </a:r>
          </a:p>
        </p:txBody>
      </p:sp>
      <p:pic>
        <p:nvPicPr>
          <p:cNvPr id="300" name="droppedImage.pdf" descr="droppedImage.pdf"/>
          <p:cNvPicPr>
            <a:picLocks noChangeAspect="1"/>
          </p:cNvPicPr>
          <p:nvPr/>
        </p:nvPicPr>
        <p:blipFill>
          <a:blip r:embed="rId2">
            <a:extLst/>
          </a:blip>
          <a:stretch>
            <a:fillRect/>
          </a:stretch>
        </p:blipFill>
        <p:spPr>
          <a:xfrm>
            <a:off x="5410200" y="901700"/>
            <a:ext cx="4711700" cy="3736512"/>
          </a:xfrm>
          <a:prstGeom prst="rect">
            <a:avLst/>
          </a:prstGeom>
          <a:ln w="12700">
            <a:miter lim="400000"/>
          </a:ln>
        </p:spPr>
      </p:pic>
      <p:pic>
        <p:nvPicPr>
          <p:cNvPr id="301" name="droppedImage.pdf" descr="droppedImage.pdf"/>
          <p:cNvPicPr>
            <a:picLocks noChangeAspect="1"/>
          </p:cNvPicPr>
          <p:nvPr/>
        </p:nvPicPr>
        <p:blipFill>
          <a:blip r:embed="rId3">
            <a:extLst/>
          </a:blip>
          <a:stretch>
            <a:fillRect/>
          </a:stretch>
        </p:blipFill>
        <p:spPr>
          <a:xfrm>
            <a:off x="5435600" y="4787900"/>
            <a:ext cx="3352800" cy="26416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6" name="4. Jehu deceitfully gathers and slays the Baal worshipers 10:18-27"/>
          <p:cNvSpPr txBox="1"/>
          <p:nvPr>
            <p:ph type="title"/>
          </p:nvPr>
        </p:nvSpPr>
        <p:spPr>
          <a:xfrm>
            <a:off x="787400" y="203200"/>
            <a:ext cx="8661400" cy="914400"/>
          </a:xfrm>
          <a:prstGeom prst="rect">
            <a:avLst/>
          </a:prstGeom>
        </p:spPr>
        <p:txBody>
          <a:bodyPr/>
          <a:lstStyle/>
          <a:p>
            <a:pPr marL="393700" indent="-393700" algn="l">
              <a:tabLst>
                <a:tab pos="711200" algn="l"/>
                <a:tab pos="1066800" algn="l"/>
                <a:tab pos="1422400" algn="l"/>
                <a:tab pos="1778000" algn="l"/>
                <a:tab pos="2133600" algn="l"/>
                <a:tab pos="2489200" algn="l"/>
                <a:tab pos="2844800" algn="l"/>
                <a:tab pos="3200400" algn="l"/>
                <a:tab pos="3556000" algn="l"/>
                <a:tab pos="3911600" algn="l"/>
                <a:tab pos="4267200" algn="l"/>
              </a:tabLst>
              <a:defRPr b="1" sz="2900"/>
            </a:pPr>
            <a:r>
              <a:rPr>
                <a:solidFill>
                  <a:srgbClr val="011A9A"/>
                </a:solidFill>
              </a:rPr>
              <a:t>4.	Jehu deceitfully gathers and slays the Baal worshipers </a:t>
            </a:r>
            <a:r>
              <a:rPr>
                <a:solidFill>
                  <a:srgbClr val="FF2600"/>
                </a:solidFill>
              </a:rPr>
              <a:t>10:18-27</a:t>
            </a:r>
          </a:p>
        </p:txBody>
      </p:sp>
      <p:sp>
        <p:nvSpPr>
          <p:cNvPr id="157" name="d. 80 soldiers appointed to slay the Baal worshipers 24…"/>
          <p:cNvSpPr/>
          <p:nvPr/>
        </p:nvSpPr>
        <p:spPr>
          <a:xfrm>
            <a:off x="419100" y="1371600"/>
            <a:ext cx="9321800" cy="2159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A9A"/>
                </a:solidFill>
                <a:uFill>
                  <a:solidFill>
                    <a:srgbClr val="000000"/>
                  </a:solidFill>
                </a:uFill>
              </a:rPr>
              <a:t>d.	80 soldiers appointed to slay the Baal worshipers </a:t>
            </a:r>
            <a:r>
              <a:rPr sz="2400">
                <a:solidFill>
                  <a:srgbClr val="FF2600"/>
                </a:solidFill>
                <a:uFill>
                  <a:solidFill>
                    <a:srgbClr val="000000"/>
                  </a:solidFill>
                </a:uFill>
              </a:rPr>
              <a:t>24</a:t>
            </a:r>
            <a:endParaRPr sz="2400">
              <a:solidFill>
                <a:srgbClr val="FF2600"/>
              </a:solidFill>
              <a:uFill>
                <a:solidFill>
                  <a:srgbClr val="000000"/>
                </a:solidFill>
              </a:uFill>
            </a:endParaRPr>
          </a:p>
          <a:p>
            <a:pPr marL="457200" indent="-457200" algn="l">
              <a:spcBef>
                <a:spcPts val="2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24  Then they went in to offer sacrifices and burnt offerings. Now Jehu had stationed for himself eighty men outside, and he had said, "The one who permits any of the men whom I bring into your hands to escape, shall give up his life in exchange."</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3" name="The death of Joash 2 C 24:25-27"/>
          <p:cNvSpPr txBox="1"/>
          <p:nvPr>
            <p:ph type="title"/>
          </p:nvPr>
        </p:nvSpPr>
        <p:spPr>
          <a:xfrm>
            <a:off x="393700" y="0"/>
            <a:ext cx="95250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The death of Joash</a:t>
            </a:r>
            <a:r>
              <a:rPr sz="2400">
                <a:solidFill>
                  <a:srgbClr val="FF2600"/>
                </a:solidFill>
              </a:rPr>
              <a:t> 2 C 24:25-27</a:t>
            </a:r>
          </a:p>
        </p:txBody>
      </p:sp>
      <p:sp>
        <p:nvSpPr>
          <p:cNvPr id="304" name="25  And when they had departed from him (for they left him very sick), his own servants conspired against him because of the blood of the son of Jehoiada the priest, and murdered him on his bed. So he died, and they buried him in the city of David, but they did not bury him in the tombs of the kings.…"/>
          <p:cNvSpPr/>
          <p:nvPr/>
        </p:nvSpPr>
        <p:spPr>
          <a:xfrm>
            <a:off x="292100" y="838200"/>
            <a:ext cx="9575800" cy="4406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25  And when they had departed from him (for they left him very sick), his own servants conspired against him because of the blood of the son of Jehoiada the priest, and murdered him on his bed. So he died, and they buried him in the city of David, but they did not bury him in the tombs of the kings.</a:t>
            </a:r>
            <a:endParaRPr sz="2400">
              <a:uFill>
                <a:solidFill>
                  <a:srgbClr val="000000"/>
                </a:solidFill>
              </a:uFill>
              <a:latin typeface="Times"/>
              <a:ea typeface="Times"/>
              <a:cs typeface="Times"/>
              <a:sym typeface="Times"/>
            </a:endParaRPr>
          </a:p>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26  Now these are those who conspired against him: Zabad the son of Shimeath the Ammonitess, and Jehozabad the son of Shimrith the Moabitess.</a:t>
            </a:r>
            <a:endParaRPr sz="2400">
              <a:uFill>
                <a:solidFill>
                  <a:srgbClr val="000000"/>
                </a:solidFill>
              </a:uFill>
              <a:latin typeface="Times"/>
              <a:ea typeface="Times"/>
              <a:cs typeface="Times"/>
              <a:sym typeface="Times"/>
            </a:endParaRPr>
          </a:p>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27  As to his sons and the many oracles against him and the rebuilding of the house of God, behold, they are written in the treatise of the Book of the Kings. Then Amaziah his son became king in his place.</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22" name="Group"/>
          <p:cNvGrpSpPr/>
          <p:nvPr/>
        </p:nvGrpSpPr>
        <p:grpSpPr>
          <a:xfrm>
            <a:off x="66774" y="25400"/>
            <a:ext cx="10325101" cy="6489700"/>
            <a:chOff x="0" y="0"/>
            <a:chExt cx="10325100" cy="6489700"/>
          </a:xfrm>
        </p:grpSpPr>
        <p:sp>
          <p:nvSpPr>
            <p:cNvPr id="306" name="Jehu 28 yrs."/>
            <p:cNvSpPr/>
            <p:nvPr/>
          </p:nvSpPr>
          <p:spPr>
            <a:xfrm>
              <a:off x="123725" y="1384300"/>
              <a:ext cx="4927601" cy="927100"/>
            </a:xfrm>
            <a:prstGeom prst="rect">
              <a:avLst/>
            </a:prstGeom>
            <a:blipFill rotWithShape="1">
              <a:blip r:embed="rId2"/>
              <a:srcRect l="0" t="0" r="0" b="0"/>
              <a:tile tx="0" ty="0" sx="100000" sy="100000" flip="none" algn="tl"/>
            </a:blip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Jehu 28 yrs.</a:t>
              </a:r>
            </a:p>
          </p:txBody>
        </p:sp>
        <p:sp>
          <p:nvSpPr>
            <p:cNvPr id="307" name="Jehoash…"/>
            <p:cNvSpPr/>
            <p:nvPr/>
          </p:nvSpPr>
          <p:spPr>
            <a:xfrm>
              <a:off x="8632725" y="1384300"/>
              <a:ext cx="1295401" cy="927100"/>
            </a:xfrm>
            <a:prstGeom prst="rect">
              <a:avLst/>
            </a:prstGeom>
            <a:blipFill rotWithShape="1">
              <a:blip r:embed="rId2"/>
              <a:srcRect l="0" t="0" r="0" b="0"/>
              <a:tile tx="0" ty="0" sx="100000" sy="100000" flip="none" algn="tl"/>
            </a:blip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p>
              <a:pPr>
                <a:defRPr sz="2600">
                  <a:solidFill>
                    <a:srgbClr val="FFFFFF"/>
                  </a:solidFill>
                  <a:effectLst>
                    <a:outerShdw sx="100000" sy="100000" kx="0" ky="0" algn="b" rotWithShape="0" blurRad="38100" dist="12700" dir="5400000">
                      <a:srgbClr val="000000">
                        <a:alpha val="50000"/>
                      </a:srgbClr>
                    </a:outerShdw>
                  </a:effectLst>
                </a:defRPr>
              </a:pPr>
              <a:r>
                <a:t>Jehoash</a:t>
              </a:r>
            </a:p>
            <a:p>
              <a:pPr>
                <a:defRPr sz="2600">
                  <a:solidFill>
                    <a:srgbClr val="FFFFFF"/>
                  </a:solidFill>
                  <a:effectLst>
                    <a:outerShdw sx="100000" sy="100000" kx="0" ky="0" algn="b" rotWithShape="0" blurRad="38100" dist="12700" dir="5400000">
                      <a:srgbClr val="000000">
                        <a:alpha val="50000"/>
                      </a:srgbClr>
                    </a:outerShdw>
                  </a:effectLst>
                </a:defRPr>
              </a:pPr>
              <a:r>
                <a:t>16 yrs.</a:t>
              </a:r>
            </a:p>
          </p:txBody>
        </p:sp>
        <p:sp>
          <p:nvSpPr>
            <p:cNvPr id="308" name="Athaliah 6 yrs."/>
            <p:cNvSpPr/>
            <p:nvPr/>
          </p:nvSpPr>
          <p:spPr>
            <a:xfrm>
              <a:off x="123725" y="3238500"/>
              <a:ext cx="1117601" cy="927100"/>
            </a:xfrm>
            <a:prstGeom prst="rect">
              <a:avLst/>
            </a:prstGeom>
            <a:solidFill>
              <a:srgbClr val="011993"/>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2400">
                  <a:solidFill>
                    <a:srgbClr val="FFFFFF"/>
                  </a:solidFill>
                  <a:effectLst>
                    <a:outerShdw sx="100000" sy="100000" kx="0" ky="0" algn="b" rotWithShape="0" blurRad="38100" dist="12700" dir="5400000">
                      <a:srgbClr val="000000">
                        <a:alpha val="50000"/>
                      </a:srgbClr>
                    </a:outerShdw>
                  </a:effectLst>
                </a:defRPr>
              </a:lvl1pPr>
            </a:lstStyle>
            <a:p>
              <a:pPr/>
              <a:r>
                <a:t>Athaliah 6 yrs.</a:t>
              </a:r>
            </a:p>
          </p:txBody>
        </p:sp>
        <p:sp>
          <p:nvSpPr>
            <p:cNvPr id="309" name="Joash 40 yrs."/>
            <p:cNvSpPr/>
            <p:nvPr/>
          </p:nvSpPr>
          <p:spPr>
            <a:xfrm>
              <a:off x="1241325" y="3238500"/>
              <a:ext cx="7594601" cy="927100"/>
            </a:xfrm>
            <a:prstGeom prst="rect">
              <a:avLst/>
            </a:prstGeom>
            <a:solidFill>
              <a:srgbClr val="005493"/>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defRPr sz="1800"/>
              </a:pPr>
              <a:r>
                <a:rPr sz="3000"/>
                <a:t>Joash 40 yrs.</a:t>
              </a:r>
            </a:p>
          </p:txBody>
        </p:sp>
        <p:sp>
          <p:nvSpPr>
            <p:cNvPr id="310" name="Amaziah 41 yrs."/>
            <p:cNvSpPr/>
            <p:nvPr/>
          </p:nvSpPr>
          <p:spPr>
            <a:xfrm>
              <a:off x="8823225" y="3238500"/>
              <a:ext cx="1155701" cy="927100"/>
            </a:xfrm>
            <a:prstGeom prst="rect">
              <a:avLst/>
            </a:prstGeom>
            <a:solidFill>
              <a:srgbClr val="011993"/>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2400">
                  <a:solidFill>
                    <a:srgbClr val="FFFFFF"/>
                  </a:solidFill>
                  <a:effectLst>
                    <a:outerShdw sx="100000" sy="100000" kx="0" ky="0" algn="b" rotWithShape="0" blurRad="38100" dist="12700" dir="5400000">
                      <a:srgbClr val="000000">
                        <a:alpha val="50000"/>
                      </a:srgbClr>
                    </a:outerShdw>
                  </a:effectLst>
                </a:defRPr>
              </a:lvl1pPr>
            </a:lstStyle>
            <a:p>
              <a:pPr/>
              <a:r>
                <a:t>Amaziah 41 yrs.</a:t>
              </a:r>
            </a:p>
          </p:txBody>
        </p:sp>
        <p:sp>
          <p:nvSpPr>
            <p:cNvPr id="311" name="Divided Monarchy: Humiliation Phase…"/>
            <p:cNvSpPr/>
            <p:nvPr/>
          </p:nvSpPr>
          <p:spPr>
            <a:xfrm>
              <a:off x="2044104" y="5041900"/>
              <a:ext cx="6313092" cy="1447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p>
              <a:pPr/>
              <a:r>
                <a:t>Divided Monarchy: Humiliation Phase</a:t>
              </a:r>
            </a:p>
            <a:p>
              <a:pPr/>
              <a:r>
                <a:t>(Sisters Bowing)</a:t>
              </a:r>
            </a:p>
            <a:p>
              <a:pPr/>
              <a:r>
                <a:t>841-790 BC</a:t>
              </a:r>
            </a:p>
          </p:txBody>
        </p:sp>
        <p:sp>
          <p:nvSpPr>
            <p:cNvPr id="312" name="Jehoahaz 17 yrs."/>
            <p:cNvSpPr/>
            <p:nvPr/>
          </p:nvSpPr>
          <p:spPr>
            <a:xfrm>
              <a:off x="5025925" y="1384300"/>
              <a:ext cx="3619501" cy="927100"/>
            </a:xfrm>
            <a:prstGeom prst="rect">
              <a:avLst/>
            </a:prstGeom>
            <a:solidFill>
              <a:srgbClr val="C0C0C0"/>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Jehoahaz 17 yrs.</a:t>
              </a:r>
            </a:p>
          </p:txBody>
        </p:sp>
        <p:sp>
          <p:nvSpPr>
            <p:cNvPr id="313" name="841"/>
            <p:cNvSpPr/>
            <p:nvPr/>
          </p:nvSpPr>
          <p:spPr>
            <a:xfrm>
              <a:off x="0" y="25781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841</a:t>
              </a:r>
            </a:p>
          </p:txBody>
        </p:sp>
        <p:sp>
          <p:nvSpPr>
            <p:cNvPr id="314" name="835"/>
            <p:cNvSpPr/>
            <p:nvPr/>
          </p:nvSpPr>
          <p:spPr>
            <a:xfrm>
              <a:off x="787400" y="42799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835</a:t>
              </a:r>
            </a:p>
          </p:txBody>
        </p:sp>
        <p:sp>
          <p:nvSpPr>
            <p:cNvPr id="315" name="814"/>
            <p:cNvSpPr/>
            <p:nvPr/>
          </p:nvSpPr>
          <p:spPr>
            <a:xfrm>
              <a:off x="4470400" y="965200"/>
              <a:ext cx="1054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2400"/>
              </a:lvl1pPr>
            </a:lstStyle>
            <a:p>
              <a:pPr/>
              <a:r>
                <a:t>814</a:t>
              </a:r>
            </a:p>
          </p:txBody>
        </p:sp>
        <p:sp>
          <p:nvSpPr>
            <p:cNvPr id="316" name="798"/>
            <p:cNvSpPr/>
            <p:nvPr/>
          </p:nvSpPr>
          <p:spPr>
            <a:xfrm>
              <a:off x="8128000" y="965200"/>
              <a:ext cx="1054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2400"/>
              </a:lvl1pPr>
            </a:lstStyle>
            <a:p>
              <a:pPr/>
              <a:r>
                <a:t>798</a:t>
              </a:r>
            </a:p>
          </p:txBody>
        </p:sp>
        <p:sp>
          <p:nvSpPr>
            <p:cNvPr id="317" name="796"/>
            <p:cNvSpPr/>
            <p:nvPr/>
          </p:nvSpPr>
          <p:spPr>
            <a:xfrm>
              <a:off x="8318500" y="2781300"/>
              <a:ext cx="1054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2400"/>
              </a:lvl1pPr>
            </a:lstStyle>
            <a:p>
              <a:pPr/>
              <a:r>
                <a:t>796</a:t>
              </a:r>
            </a:p>
          </p:txBody>
        </p:sp>
        <p:sp>
          <p:nvSpPr>
            <p:cNvPr id="318" name="790"/>
            <p:cNvSpPr/>
            <p:nvPr/>
          </p:nvSpPr>
          <p:spPr>
            <a:xfrm>
              <a:off x="9271000" y="2425700"/>
              <a:ext cx="1054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2400"/>
              </a:lvl1pPr>
            </a:lstStyle>
            <a:p>
              <a:pPr/>
              <a:r>
                <a:t>790</a:t>
              </a:r>
            </a:p>
          </p:txBody>
        </p:sp>
        <p:sp>
          <p:nvSpPr>
            <p:cNvPr id="319" name="Hazael  of Aram"/>
            <p:cNvSpPr/>
            <p:nvPr/>
          </p:nvSpPr>
          <p:spPr>
            <a:xfrm>
              <a:off x="85625" y="0"/>
              <a:ext cx="8483601" cy="596900"/>
            </a:xfrm>
            <a:prstGeom prst="rect">
              <a:avLst/>
            </a:prstGeom>
            <a:solidFill>
              <a:srgbClr val="FF7E79"/>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Hazael  of Aram</a:t>
              </a:r>
            </a:p>
          </p:txBody>
        </p:sp>
        <p:sp>
          <p:nvSpPr>
            <p:cNvPr id="320" name="Israel"/>
            <p:cNvSpPr/>
            <p:nvPr/>
          </p:nvSpPr>
          <p:spPr>
            <a:xfrm>
              <a:off x="387350" y="876300"/>
              <a:ext cx="1257300" cy="533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p>
              <a:pPr/>
              <a:r>
                <a:t>Israel</a:t>
              </a:r>
            </a:p>
          </p:txBody>
        </p:sp>
        <p:sp>
          <p:nvSpPr>
            <p:cNvPr id="321" name="Ben-hadad"/>
            <p:cNvSpPr/>
            <p:nvPr/>
          </p:nvSpPr>
          <p:spPr>
            <a:xfrm>
              <a:off x="8531125" y="0"/>
              <a:ext cx="1295401" cy="596900"/>
            </a:xfrm>
            <a:prstGeom prst="rect">
              <a:avLst/>
            </a:prstGeom>
            <a:solidFill>
              <a:srgbClr val="FF2600"/>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2200">
                  <a:solidFill>
                    <a:srgbClr val="FFFFFF"/>
                  </a:solidFill>
                  <a:effectLst>
                    <a:outerShdw sx="100000" sy="100000" kx="0" ky="0" algn="b" rotWithShape="0" blurRad="38100" dist="12700" dir="5400000">
                      <a:srgbClr val="000000">
                        <a:alpha val="50000"/>
                      </a:srgbClr>
                    </a:outerShdw>
                  </a:effectLst>
                </a:defRPr>
              </a:lvl1pPr>
            </a:lstStyle>
            <a:p>
              <a:pPr/>
              <a:r>
                <a:t>Ben-hadad</a:t>
              </a:r>
            </a:p>
          </p:txBody>
        </p:sp>
      </p:gr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4" name="D.   Reign of Jehoahaz in Israel 13:1-9"/>
          <p:cNvSpPr txBox="1"/>
          <p:nvPr>
            <p:ph type="title"/>
          </p:nvPr>
        </p:nvSpPr>
        <p:spPr>
          <a:xfrm>
            <a:off x="393700" y="0"/>
            <a:ext cx="95250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D.	  Reign of Jehoahaz in Israel</a:t>
            </a:r>
            <a:r>
              <a:rPr sz="2400"/>
              <a:t> </a:t>
            </a:r>
            <a:r>
              <a:rPr sz="2400">
                <a:solidFill>
                  <a:srgbClr val="FF2600"/>
                </a:solidFill>
              </a:rPr>
              <a:t>13:1-9 </a:t>
            </a:r>
          </a:p>
        </p:txBody>
      </p:sp>
      <p:sp>
        <p:nvSpPr>
          <p:cNvPr id="325" name="1    In the twenty-third year of Joash the son of Ahaziah, king of Judah, Jehoahaz the son of Jehu became king over Israel at Samaria, and he reigned seventeen years.…"/>
          <p:cNvSpPr/>
          <p:nvPr/>
        </p:nvSpPr>
        <p:spPr>
          <a:xfrm>
            <a:off x="292100" y="838200"/>
            <a:ext cx="9575800" cy="6159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    In the twenty-third year of Joash the son of Ahaziah, king of Judah, Jehoahaz the son of Jehu became king over Israel at Samaria, </a:t>
            </a:r>
            <a:r>
              <a:rPr i="1" sz="2400">
                <a:uFill>
                  <a:solidFill>
                    <a:srgbClr val="000000"/>
                  </a:solidFill>
                </a:uFill>
                <a:latin typeface="Times"/>
                <a:ea typeface="Times"/>
                <a:cs typeface="Times"/>
                <a:sym typeface="Times"/>
              </a:rPr>
              <a:t>and he reigned</a:t>
            </a:r>
            <a:r>
              <a:rPr sz="2400">
                <a:uFill>
                  <a:solidFill>
                    <a:srgbClr val="000000"/>
                  </a:solidFill>
                </a:uFill>
                <a:latin typeface="Times"/>
                <a:ea typeface="Times"/>
                <a:cs typeface="Times"/>
                <a:sym typeface="Times"/>
              </a:rPr>
              <a:t> seventeen years.</a:t>
            </a:r>
            <a:endParaRPr sz="2400">
              <a:uFill>
                <a:solidFill>
                  <a:srgbClr val="000000"/>
                </a:solidFill>
              </a:uFill>
              <a:latin typeface="Times"/>
              <a:ea typeface="Times"/>
              <a:cs typeface="Times"/>
              <a:sym typeface="Times"/>
            </a:endParaRPr>
          </a:p>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    And he did evil in the sight of the LORD, and followed the sins of Jeroboam the son of Nebat, with which he made Israel sin; he did not turn from them.</a:t>
            </a:r>
            <a:endParaRPr sz="2400">
              <a:uFill>
                <a:solidFill>
                  <a:srgbClr val="000000"/>
                </a:solidFill>
              </a:uFill>
              <a:latin typeface="Times"/>
              <a:ea typeface="Times"/>
              <a:cs typeface="Times"/>
              <a:sym typeface="Times"/>
            </a:endParaRPr>
          </a:p>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    So the anger of the LORD was kindled against Israel, and He gave them continually into the hand of Hazael king of Aram, and into the hand of Ben-hadad the son of Hazael.</a:t>
            </a:r>
            <a:endParaRPr sz="2400">
              <a:uFill>
                <a:solidFill>
                  <a:srgbClr val="000000"/>
                </a:solidFill>
              </a:uFill>
              <a:latin typeface="Times"/>
              <a:ea typeface="Times"/>
              <a:cs typeface="Times"/>
              <a:sym typeface="Times"/>
            </a:endParaRPr>
          </a:p>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4    Then Jehoahaz entreated the favor of the LORD, and the LORD listened to him; for He saw the oppression of Israel, how the king of Aram oppressed them.</a:t>
            </a:r>
            <a:endParaRPr sz="2400">
              <a:uFill>
                <a:solidFill>
                  <a:srgbClr val="000000"/>
                </a:solidFill>
              </a:uFill>
              <a:latin typeface="Times"/>
              <a:ea typeface="Times"/>
              <a:cs typeface="Times"/>
              <a:sym typeface="Times"/>
            </a:endParaRPr>
          </a:p>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5    And the LORD gave Israel a deliverer, so that they escaped from under the hand of the Arameans; and the sons of Israel lived in their tents as formerly.</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7" name="D.   Reign of Jehoahaz in Israel 13:1-9"/>
          <p:cNvSpPr txBox="1"/>
          <p:nvPr>
            <p:ph type="title"/>
          </p:nvPr>
        </p:nvSpPr>
        <p:spPr>
          <a:xfrm>
            <a:off x="393700" y="0"/>
            <a:ext cx="95250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D.	  Reign of Jehoahaz in Israel</a:t>
            </a:r>
            <a:r>
              <a:rPr sz="2400"/>
              <a:t> </a:t>
            </a:r>
            <a:r>
              <a:rPr sz="2400">
                <a:solidFill>
                  <a:srgbClr val="FF2600"/>
                </a:solidFill>
              </a:rPr>
              <a:t>13:1-9 </a:t>
            </a:r>
          </a:p>
        </p:txBody>
      </p:sp>
      <p:sp>
        <p:nvSpPr>
          <p:cNvPr id="328" name="6    Nevertheless they did not turn away from the sins of the house of Jeroboam, with which he made Israel sin, but walked in them; and the Asherah also remained standing in Samaria."/>
          <p:cNvSpPr/>
          <p:nvPr/>
        </p:nvSpPr>
        <p:spPr>
          <a:xfrm>
            <a:off x="292100" y="838200"/>
            <a:ext cx="5080000" cy="2286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6    Nevertheless they did not turn away from the sins of the house of Jeroboam, with which he made Israel sin, but walked in them; and the Asherah also remained standing in Samaria.</a:t>
            </a:r>
          </a:p>
        </p:txBody>
      </p:sp>
      <p:pic>
        <p:nvPicPr>
          <p:cNvPr id="329" name="droppedImage.pdf" descr="droppedImage.pdf"/>
          <p:cNvPicPr>
            <a:picLocks noChangeAspect="1"/>
          </p:cNvPicPr>
          <p:nvPr/>
        </p:nvPicPr>
        <p:blipFill>
          <a:blip r:embed="rId2">
            <a:extLst/>
          </a:blip>
          <a:stretch>
            <a:fillRect/>
          </a:stretch>
        </p:blipFill>
        <p:spPr>
          <a:xfrm>
            <a:off x="5371023" y="965200"/>
            <a:ext cx="4484177" cy="2844800"/>
          </a:xfrm>
          <a:prstGeom prst="rect">
            <a:avLst/>
          </a:prstGeom>
          <a:ln w="12700">
            <a:miter lim="400000"/>
          </a:ln>
        </p:spPr>
      </p:pic>
      <p:sp>
        <p:nvSpPr>
          <p:cNvPr id="330" name="7    For he left to Jehoahaz of the army not more than fifty horsemen and ten chariots and 10,000 footmen, for the king of Aram had destroyed them and made them like the dust at threshing.…"/>
          <p:cNvSpPr/>
          <p:nvPr/>
        </p:nvSpPr>
        <p:spPr>
          <a:xfrm>
            <a:off x="342900" y="3848100"/>
            <a:ext cx="9474200" cy="3390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spcBef>
                <a:spcPts val="29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7    For he left to Jehoahaz of the army not more than fifty horsemen and ten chariots and 10,000 footmen, for the king of Aram had destroyed them and made them like the dust at threshing.</a:t>
            </a:r>
            <a:endParaRPr sz="2400">
              <a:uFill>
                <a:solidFill>
                  <a:srgbClr val="000000"/>
                </a:solidFill>
              </a:uFill>
              <a:latin typeface="Times"/>
              <a:ea typeface="Times"/>
              <a:cs typeface="Times"/>
              <a:sym typeface="Times"/>
            </a:endParaRPr>
          </a:p>
          <a:p>
            <a:pPr marL="469900" indent="-469900" algn="l">
              <a:spcBef>
                <a:spcPts val="29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8    Now the rest of the acts of Jehoahaz, and all that he did and his might, are they not written in the Book of the Chronicles of the Kings of Israel?</a:t>
            </a:r>
            <a:endParaRPr sz="2400">
              <a:uFill>
                <a:solidFill>
                  <a:srgbClr val="000000"/>
                </a:solidFill>
              </a:uFill>
              <a:latin typeface="Times"/>
              <a:ea typeface="Times"/>
              <a:cs typeface="Times"/>
              <a:sym typeface="Times"/>
            </a:endParaRPr>
          </a:p>
          <a:p>
            <a:pPr marL="469900" indent="-469900" algn="l">
              <a:spcBef>
                <a:spcPts val="29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9    And Jehoahaz slept with his fathers, and they buried him in Samaria; and Joash his son became king in his place.</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2" name="XII. The Kingdoms at High Tide II Kings 13:10—15:7"/>
          <p:cNvSpPr txBox="1"/>
          <p:nvPr>
            <p:ph type="ctrTitle"/>
          </p:nvPr>
        </p:nvSpPr>
        <p:spPr>
          <a:prstGeom prst="rect">
            <a:avLst/>
          </a:prstGeom>
        </p:spPr>
        <p:txBody>
          <a:bodyPr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4800"/>
            </a:pPr>
            <a:r>
              <a:rPr>
                <a:solidFill>
                  <a:srgbClr val="0225C7"/>
                </a:solidFill>
              </a:rPr>
              <a:t>XII.	The Kingdoms at High Tide</a:t>
            </a:r>
            <a:endParaRPr>
              <a:solidFill>
                <a:srgbClr val="0225C7"/>
              </a:solidFill>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4800">
                <a:solidFill>
                  <a:srgbClr val="FF2600"/>
                </a:solidFill>
              </a:defRPr>
            </a:pPr>
            <a:r>
              <a:t>II Kings 13:10—15:7</a:t>
            </a:r>
          </a:p>
        </p:txBody>
      </p:sp>
      <p:sp>
        <p:nvSpPr>
          <p:cNvPr id="333" name="In 802 B.C. the Assyrian King Adadnirari III (AH dad-nih-RAH rih ) attacked Damascus and inflicted serious  casualties on Ben-hadad II.…"/>
          <p:cNvSpPr txBox="1"/>
          <p:nvPr>
            <p:ph type="subTitle" sz="half" idx="1"/>
          </p:nvPr>
        </p:nvSpPr>
        <p:spPr>
          <a:xfrm>
            <a:off x="685800" y="3924300"/>
            <a:ext cx="8763000" cy="2095500"/>
          </a:xfrm>
          <a:prstGeom prst="rect">
            <a:avLst/>
          </a:prstGeom>
        </p:spPr>
        <p:txBody>
          <a:bodyPr/>
          <a:lstStyle/>
          <a:p>
            <a:pPr algn="l">
              <a:spcBef>
                <a:spcPts val="2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225C7"/>
                </a:solidFill>
              </a:rPr>
              <a:t>In 802 B.C. the Assyrian King Adadnirari III (AH dad-nih-RAH rih ) attacked Damascus and inflicted serious 	casualties on Ben-hadad II. </a:t>
            </a:r>
            <a:endParaRPr sz="2400">
              <a:solidFill>
                <a:srgbClr val="0225C7"/>
              </a:solidFill>
            </a:endParaRPr>
          </a:p>
          <a:p>
            <a:pPr algn="l">
              <a:spcBef>
                <a:spcPts val="2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225C7"/>
                </a:solidFill>
              </a:rPr>
              <a:t>At this point, Israel began to recover lost territories and emerge from submission to Damascus.</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47" name="Group"/>
          <p:cNvGrpSpPr/>
          <p:nvPr/>
        </p:nvGrpSpPr>
        <p:grpSpPr>
          <a:xfrm>
            <a:off x="3274" y="457200"/>
            <a:ext cx="10375901" cy="6057900"/>
            <a:chOff x="0" y="0"/>
            <a:chExt cx="10375900" cy="6057900"/>
          </a:xfrm>
        </p:grpSpPr>
        <p:sp>
          <p:nvSpPr>
            <p:cNvPr id="335" name="Jeroboam II 41 yrs."/>
            <p:cNvSpPr/>
            <p:nvPr/>
          </p:nvSpPr>
          <p:spPr>
            <a:xfrm>
              <a:off x="187225" y="609600"/>
              <a:ext cx="8521701" cy="1231900"/>
            </a:xfrm>
            <a:prstGeom prst="rect">
              <a:avLst/>
            </a:prstGeom>
            <a:solidFill>
              <a:srgbClr val="C0C0C0"/>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a:p>
              <a:pPr>
                <a:defRPr sz="3000">
                  <a:effectLst>
                    <a:outerShdw sx="100000" sy="100000" kx="0" ky="0" algn="b" rotWithShape="0" blurRad="38100" dist="12700" dir="5400000">
                      <a:srgbClr val="000000">
                        <a:alpha val="50000"/>
                      </a:srgbClr>
                    </a:outerShdw>
                  </a:effectLst>
                </a:defRPr>
              </a:pPr>
              <a:r>
                <a:t>Jeroboam II 41 yrs.</a:t>
              </a:r>
            </a:p>
          </p:txBody>
        </p:sp>
        <p:sp>
          <p:nvSpPr>
            <p:cNvPr id="336" name="Jehoash 16 yrs."/>
            <p:cNvSpPr/>
            <p:nvPr/>
          </p:nvSpPr>
          <p:spPr>
            <a:xfrm>
              <a:off x="199925" y="609600"/>
              <a:ext cx="2578101" cy="660400"/>
            </a:xfrm>
            <a:prstGeom prst="rect">
              <a:avLst/>
            </a:prstGeom>
            <a:blipFill rotWithShape="1">
              <a:blip r:embed="rId2"/>
              <a:srcRect l="0" t="0" r="0" b="0"/>
              <a:tile tx="0" ty="0" sx="100000" sy="100000" flip="none" algn="tl"/>
            </a:blip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2400">
                  <a:solidFill>
                    <a:srgbClr val="FFFFFF"/>
                  </a:solidFill>
                  <a:effectLst>
                    <a:outerShdw sx="100000" sy="100000" kx="0" ky="0" algn="b" rotWithShape="0" blurRad="38100" dist="12700" dir="5400000">
                      <a:srgbClr val="000000">
                        <a:alpha val="50000"/>
                      </a:srgbClr>
                    </a:outerShdw>
                  </a:effectLst>
                </a:defRPr>
              </a:lvl1pPr>
            </a:lstStyle>
            <a:p>
              <a:pPr/>
              <a:r>
                <a:t>Jehoash 16 yrs.</a:t>
              </a:r>
            </a:p>
          </p:txBody>
        </p:sp>
        <p:sp>
          <p:nvSpPr>
            <p:cNvPr id="337" name="Zech.…"/>
            <p:cNvSpPr/>
            <p:nvPr/>
          </p:nvSpPr>
          <p:spPr>
            <a:xfrm>
              <a:off x="8683525" y="609600"/>
              <a:ext cx="1295401" cy="1231900"/>
            </a:xfrm>
            <a:prstGeom prst="rect">
              <a:avLst/>
            </a:prstGeom>
            <a:blipFill rotWithShape="1">
              <a:blip r:embed="rId2"/>
              <a:srcRect l="0" t="0" r="0" b="0"/>
              <a:tile tx="0" ty="0" sx="100000" sy="100000" flip="none" algn="tl"/>
            </a:blip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p>
              <a:pPr>
                <a:defRPr sz="2600">
                  <a:solidFill>
                    <a:srgbClr val="FFFFFF"/>
                  </a:solidFill>
                  <a:effectLst>
                    <a:outerShdw sx="100000" sy="100000" kx="0" ky="0" algn="b" rotWithShape="0" blurRad="38100" dist="12700" dir="5400000">
                      <a:srgbClr val="000000">
                        <a:alpha val="50000"/>
                      </a:srgbClr>
                    </a:outerShdw>
                  </a:effectLst>
                </a:defRPr>
              </a:pPr>
              <a:r>
                <a:t>Zech.</a:t>
              </a:r>
            </a:p>
            <a:p>
              <a:pPr>
                <a:defRPr sz="2600">
                  <a:solidFill>
                    <a:srgbClr val="FFFFFF"/>
                  </a:solidFill>
                  <a:effectLst>
                    <a:outerShdw sx="100000" sy="100000" kx="0" ky="0" algn="b" rotWithShape="0" blurRad="38100" dist="12700" dir="5400000">
                      <a:srgbClr val="000000">
                        <a:alpha val="50000"/>
                      </a:srgbClr>
                    </a:outerShdw>
                  </a:effectLst>
                </a:defRPr>
              </a:pPr>
              <a:r>
                <a:t>Shallum</a:t>
              </a:r>
            </a:p>
          </p:txBody>
        </p:sp>
        <p:sp>
          <p:nvSpPr>
            <p:cNvPr id="338" name="Uzziah (Azariah) 52 yrs."/>
            <p:cNvSpPr/>
            <p:nvPr/>
          </p:nvSpPr>
          <p:spPr>
            <a:xfrm>
              <a:off x="212625" y="2806700"/>
              <a:ext cx="9766301" cy="1231900"/>
            </a:xfrm>
            <a:prstGeom prst="rect">
              <a:avLst/>
            </a:prstGeom>
            <a:solidFill>
              <a:srgbClr val="005493"/>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p>
              <a:pPr>
                <a:defRPr sz="1800">
                  <a:solidFill>
                    <a:srgbClr val="FFFFFF"/>
                  </a:solidFill>
                  <a:effectLst>
                    <a:outerShdw sx="100000" sy="100000" kx="0" ky="0" algn="b" rotWithShape="0" blurRad="38100" dist="12700" dir="5400000">
                      <a:srgbClr val="000000">
                        <a:alpha val="50000"/>
                      </a:srgbClr>
                    </a:outerShdw>
                  </a:effectLst>
                </a:defRPr>
              </a:pPr>
              <a:endParaRPr sz="3000"/>
            </a:p>
            <a:p>
              <a:pPr>
                <a:defRPr sz="1800">
                  <a:solidFill>
                    <a:srgbClr val="FFFFFF"/>
                  </a:solidFill>
                  <a:effectLst>
                    <a:outerShdw sx="100000" sy="100000" kx="0" ky="0" algn="b" rotWithShape="0" blurRad="38100" dist="12700" dir="5400000">
                      <a:srgbClr val="000000">
                        <a:alpha val="50000"/>
                      </a:srgbClr>
                    </a:outerShdw>
                  </a:effectLst>
                </a:defRPr>
              </a:pPr>
              <a:r>
                <a:rPr sz="3000"/>
                <a:t>Uzziah (Azariah) 52 yrs.</a:t>
              </a:r>
            </a:p>
          </p:txBody>
        </p:sp>
        <p:sp>
          <p:nvSpPr>
            <p:cNvPr id="339" name="Divided Monarchy: Heyday Phase…"/>
            <p:cNvSpPr/>
            <p:nvPr/>
          </p:nvSpPr>
          <p:spPr>
            <a:xfrm>
              <a:off x="2457747" y="4610100"/>
              <a:ext cx="5612806" cy="1447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p>
              <a:pPr/>
              <a:r>
                <a:t>Divided Monarchy: Heyday Phase</a:t>
              </a:r>
            </a:p>
            <a:p>
              <a:pPr/>
              <a:r>
                <a:t>(Sisters Growing)</a:t>
              </a:r>
            </a:p>
            <a:p>
              <a:pPr/>
              <a:r>
                <a:t>790-750 BC</a:t>
              </a:r>
            </a:p>
          </p:txBody>
        </p:sp>
        <p:sp>
          <p:nvSpPr>
            <p:cNvPr id="340" name="790"/>
            <p:cNvSpPr/>
            <p:nvPr/>
          </p:nvSpPr>
          <p:spPr>
            <a:xfrm>
              <a:off x="0" y="22479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790</a:t>
              </a:r>
            </a:p>
          </p:txBody>
        </p:sp>
        <p:sp>
          <p:nvSpPr>
            <p:cNvPr id="341" name="767"/>
            <p:cNvSpPr/>
            <p:nvPr/>
          </p:nvSpPr>
          <p:spPr>
            <a:xfrm>
              <a:off x="4737100" y="2247900"/>
              <a:ext cx="1054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2400"/>
              </a:lvl1pPr>
            </a:lstStyle>
            <a:p>
              <a:pPr/>
              <a:r>
                <a:t>767</a:t>
              </a:r>
            </a:p>
          </p:txBody>
        </p:sp>
        <p:sp>
          <p:nvSpPr>
            <p:cNvPr id="342" name="753"/>
            <p:cNvSpPr/>
            <p:nvPr/>
          </p:nvSpPr>
          <p:spPr>
            <a:xfrm>
              <a:off x="8191500" y="203200"/>
              <a:ext cx="1054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2400"/>
              </a:lvl1pPr>
            </a:lstStyle>
            <a:p>
              <a:pPr/>
              <a:r>
                <a:t>753</a:t>
              </a:r>
            </a:p>
          </p:txBody>
        </p:sp>
        <p:sp>
          <p:nvSpPr>
            <p:cNvPr id="343" name="750"/>
            <p:cNvSpPr/>
            <p:nvPr/>
          </p:nvSpPr>
          <p:spPr>
            <a:xfrm>
              <a:off x="9321800" y="2247900"/>
              <a:ext cx="1054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2400"/>
              </a:lvl1pPr>
            </a:lstStyle>
            <a:p>
              <a:pPr/>
              <a:r>
                <a:t>750</a:t>
              </a:r>
            </a:p>
          </p:txBody>
        </p:sp>
        <p:sp>
          <p:nvSpPr>
            <p:cNvPr id="344" name="Israel"/>
            <p:cNvSpPr/>
            <p:nvPr/>
          </p:nvSpPr>
          <p:spPr>
            <a:xfrm>
              <a:off x="1174750" y="0"/>
              <a:ext cx="1257300" cy="533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a:solidFill>
                    <a:srgbClr val="FF2600"/>
                  </a:solidFill>
                </a:defRPr>
              </a:lvl1pPr>
            </a:lstStyle>
            <a:p>
              <a:pPr/>
              <a:r>
                <a:t>Israel</a:t>
              </a:r>
            </a:p>
          </p:txBody>
        </p:sp>
        <p:sp>
          <p:nvSpPr>
            <p:cNvPr id="345" name="Amaziah 29 yrs."/>
            <p:cNvSpPr/>
            <p:nvPr/>
          </p:nvSpPr>
          <p:spPr>
            <a:xfrm>
              <a:off x="212625" y="2819400"/>
              <a:ext cx="4978401" cy="584200"/>
            </a:xfrm>
            <a:prstGeom prst="rect">
              <a:avLst/>
            </a:prstGeom>
            <a:solidFill>
              <a:srgbClr val="011993"/>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2400">
                  <a:solidFill>
                    <a:srgbClr val="FFFFFF"/>
                  </a:solidFill>
                  <a:effectLst>
                    <a:outerShdw sx="100000" sy="100000" kx="0" ky="0" algn="b" rotWithShape="0" blurRad="38100" dist="12700" dir="5400000">
                      <a:srgbClr val="000000">
                        <a:alpha val="50000"/>
                      </a:srgbClr>
                    </a:outerShdw>
                  </a:effectLst>
                </a:defRPr>
              </a:lvl1pPr>
            </a:lstStyle>
            <a:p>
              <a:pPr/>
              <a:r>
                <a:t>Amaziah 29 yrs.</a:t>
              </a:r>
            </a:p>
          </p:txBody>
        </p:sp>
        <p:sp>
          <p:nvSpPr>
            <p:cNvPr id="346" name="Judah"/>
            <p:cNvSpPr/>
            <p:nvPr/>
          </p:nvSpPr>
          <p:spPr>
            <a:xfrm>
              <a:off x="1174750" y="2197100"/>
              <a:ext cx="1257300" cy="533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a:solidFill>
                    <a:srgbClr val="FF2600"/>
                  </a:solidFill>
                </a:defRPr>
              </a:lvl1pPr>
            </a:lstStyle>
            <a:p>
              <a:pPr/>
              <a:r>
                <a:t>Judah</a:t>
              </a:r>
            </a:p>
          </p:txBody>
        </p:sp>
      </p:gr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9" name="A. The Period of Recovery 13:10—14:22"/>
          <p:cNvSpPr txBox="1"/>
          <p:nvPr>
            <p:ph type="title"/>
          </p:nvPr>
        </p:nvSpPr>
        <p:spPr>
          <a:xfrm>
            <a:off x="990600" y="2324100"/>
            <a:ext cx="8178800" cy="1714500"/>
          </a:xfrm>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4500"/>
            </a:pPr>
            <a:r>
              <a:rPr>
                <a:solidFill>
                  <a:srgbClr val="0225C7"/>
                </a:solidFill>
              </a:rPr>
              <a:t>A.	The Period of Recovery </a:t>
            </a:r>
            <a:r>
              <a:rPr>
                <a:solidFill>
                  <a:srgbClr val="FF2600"/>
                </a:solidFill>
              </a:rPr>
              <a:t>13:10—14:22</a:t>
            </a:r>
          </a:p>
        </p:txBody>
      </p:sp>
      <p:sp>
        <p:nvSpPr>
          <p:cNvPr id="350" name="A period of transition from humiliation to greatness.…"/>
          <p:cNvSpPr/>
          <p:nvPr/>
        </p:nvSpPr>
        <p:spPr>
          <a:xfrm>
            <a:off x="1206500" y="4457700"/>
            <a:ext cx="8013700" cy="1016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spcBef>
                <a:spcPts val="1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225C7"/>
                </a:solidFill>
              </a:rPr>
              <a:t>A period of transition from humiliation to greatness.</a:t>
            </a:r>
            <a:endParaRPr sz="2400">
              <a:solidFill>
                <a:srgbClr val="0225C7"/>
              </a:solidFill>
            </a:endParaRPr>
          </a:p>
          <a:p>
            <a:pPr>
              <a:spcBef>
                <a:spcPts val="1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225C7"/>
                </a:solidFill>
              </a:rPr>
              <a:t>These two kings gradually recover territory from Syria.</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2" name="1. The reign of Jehoash in Israel 13:10-13"/>
          <p:cNvSpPr txBox="1"/>
          <p:nvPr>
            <p:ph type="title"/>
          </p:nvPr>
        </p:nvSpPr>
        <p:spPr>
          <a:xfrm>
            <a:off x="990600" y="2032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100"/>
            </a:pPr>
            <a:r>
              <a:rPr>
                <a:solidFill>
                  <a:srgbClr val="0225C7"/>
                </a:solidFill>
              </a:rPr>
              <a:t>1.	The reign of Jehoash in Israel </a:t>
            </a:r>
            <a:r>
              <a:rPr>
                <a:solidFill>
                  <a:srgbClr val="FF2600"/>
                </a:solidFill>
              </a:rPr>
              <a:t>13:10-13</a:t>
            </a:r>
          </a:p>
        </p:txBody>
      </p:sp>
      <p:sp>
        <p:nvSpPr>
          <p:cNvPr id="353" name="10  In the thirty-seventh year of Joash king of Judah, Jehoash the son of Jehoahaz, became king over Israel in Samaria, and reigned sixteen years.…"/>
          <p:cNvSpPr/>
          <p:nvPr/>
        </p:nvSpPr>
        <p:spPr>
          <a:xfrm>
            <a:off x="317500" y="1219200"/>
            <a:ext cx="9639300" cy="4826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10  In the thirty-seventh year of Joash king of Judah, Jehoash the son of Jehoahaz, became king over Israel in Samaria, </a:t>
            </a:r>
            <a:r>
              <a:rPr i="1" sz="2400">
                <a:latin typeface="Times"/>
                <a:ea typeface="Times"/>
                <a:cs typeface="Times"/>
                <a:sym typeface="Times"/>
              </a:rPr>
              <a:t>and reigned</a:t>
            </a:r>
            <a:r>
              <a:rPr sz="2400">
                <a:latin typeface="Times"/>
                <a:ea typeface="Times"/>
                <a:cs typeface="Times"/>
                <a:sym typeface="Times"/>
              </a:rPr>
              <a:t> sixteen years.</a:t>
            </a:r>
            <a:endParaRPr sz="2400">
              <a:latin typeface="Times"/>
              <a:ea typeface="Times"/>
              <a:cs typeface="Times"/>
              <a:sym typeface="Times"/>
            </a:endParaRPr>
          </a:p>
          <a:p>
            <a:pPr marL="457200" indent="-457200" algn="l">
              <a:spcBef>
                <a:spcPts val="2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11  And he did evil in the sight of the LORD; he did not turn away from all the sins of Jeroboam the son of Nebat, with which he made Israel sin, but he walked in them.</a:t>
            </a:r>
            <a:endParaRPr sz="2400">
              <a:latin typeface="Times"/>
              <a:ea typeface="Times"/>
              <a:cs typeface="Times"/>
              <a:sym typeface="Times"/>
            </a:endParaRPr>
          </a:p>
          <a:p>
            <a:pPr marL="457200" indent="-457200" algn="l">
              <a:spcBef>
                <a:spcPts val="2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12  Now the rest of the acts of Joash and all that he did and his might with which he fought against Amaziah king of Judah, are they not written in the Book of the Chronicles of the Kings of Israel?</a:t>
            </a:r>
            <a:endParaRPr sz="2400">
              <a:latin typeface="Times"/>
              <a:ea typeface="Times"/>
              <a:cs typeface="Times"/>
              <a:sym typeface="Times"/>
            </a:endParaRPr>
          </a:p>
          <a:p>
            <a:pPr marL="457200" indent="-457200" algn="l">
              <a:spcBef>
                <a:spcPts val="2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13  So Joash slept with his fathers, and Jeroboam sat on his throne; and Joash was buried in Samaria with the kings of Israel.</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5" name="2. The final prediction of Elisha 13:14-25"/>
          <p:cNvSpPr txBox="1"/>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700"/>
            </a:pPr>
            <a:r>
              <a:rPr>
                <a:solidFill>
                  <a:srgbClr val="0225C7"/>
                </a:solidFill>
              </a:rPr>
              <a:t>2.	The final prediction of Elisha </a:t>
            </a:r>
            <a:r>
              <a:rPr>
                <a:solidFill>
                  <a:srgbClr val="FF2600"/>
                </a:solidFill>
              </a:rPr>
              <a:t>13:14-25</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7" name="a. Elisha ordered King Jehoash to perform symbolic acts 13:14-19"/>
          <p:cNvSpPr txBox="1"/>
          <p:nvPr>
            <p:ph type="title"/>
          </p:nvPr>
        </p:nvSpPr>
        <p:spPr>
          <a:xfrm>
            <a:off x="990600" y="203200"/>
            <a:ext cx="8178800" cy="889000"/>
          </a:xfrm>
          <a:prstGeom prst="rect">
            <a:avLst/>
          </a:prstGeom>
        </p:spPr>
        <p:txBody>
          <a:bodyPr/>
          <a:lstStyle/>
          <a:p>
            <a:pPr marL="495300" indent="-495300" algn="l">
              <a:tabLst>
                <a:tab pos="711200" algn="l"/>
                <a:tab pos="1066800" algn="l"/>
                <a:tab pos="1422400" algn="l"/>
                <a:tab pos="1778000" algn="l"/>
                <a:tab pos="2133600" algn="l"/>
                <a:tab pos="2489200" algn="l"/>
                <a:tab pos="2844800" algn="l"/>
                <a:tab pos="3200400" algn="l"/>
                <a:tab pos="3556000" algn="l"/>
                <a:tab pos="3911600" algn="l"/>
                <a:tab pos="4267200" algn="l"/>
              </a:tabLst>
              <a:defRPr b="1" sz="2800"/>
            </a:pPr>
            <a:r>
              <a:rPr>
                <a:solidFill>
                  <a:srgbClr val="0225C7"/>
                </a:solidFill>
              </a:rPr>
              <a:t>a.	Elisha ordered King Jehoash to perform symbolic acts</a:t>
            </a:r>
            <a:r>
              <a:rPr>
                <a:solidFill>
                  <a:srgbClr val="FF2600"/>
                </a:solidFill>
              </a:rPr>
              <a:t> 13:14-19</a:t>
            </a:r>
          </a:p>
        </p:txBody>
      </p:sp>
      <p:sp>
        <p:nvSpPr>
          <p:cNvPr id="358" name="14  When Elisha became sick with the illness of which he was to die, Joash the king of Israel came down to him and wept over him and said, &quot;My father, my father, the chariots of Israel and its horsemen!&quot;"/>
          <p:cNvSpPr/>
          <p:nvPr/>
        </p:nvSpPr>
        <p:spPr>
          <a:xfrm>
            <a:off x="317500" y="1219200"/>
            <a:ext cx="9639300" cy="1181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457200" indent="-457200" algn="l">
              <a:spcBef>
                <a:spcPts val="23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14  When Elisha became sick with the illness of which he was to die, Joash the king of Israel came down to him and wept over him and said, "My father, my father, the chariots of Israel and its horsemen!"</a:t>
            </a:r>
          </a:p>
        </p:txBody>
      </p:sp>
      <p:pic>
        <p:nvPicPr>
          <p:cNvPr id="359" name="droppedImage.pdf" descr="droppedImage.pdf"/>
          <p:cNvPicPr>
            <a:picLocks noChangeAspect="1"/>
          </p:cNvPicPr>
          <p:nvPr/>
        </p:nvPicPr>
        <p:blipFill>
          <a:blip r:embed="rId2">
            <a:extLst/>
          </a:blip>
          <a:stretch>
            <a:fillRect/>
          </a:stretch>
        </p:blipFill>
        <p:spPr>
          <a:xfrm>
            <a:off x="711200" y="2806700"/>
            <a:ext cx="9156700" cy="3873533"/>
          </a:xfrm>
          <a:prstGeom prst="rect">
            <a:avLst/>
          </a:prstGeom>
          <a:ln w="12700">
            <a:miter lim="400000"/>
          </a:ln>
        </p:spPr>
      </p:pic>
      <p:sp>
        <p:nvSpPr>
          <p:cNvPr id="360" name="Joash &amp; Elisha"/>
          <p:cNvSpPr/>
          <p:nvPr/>
        </p:nvSpPr>
        <p:spPr>
          <a:xfrm>
            <a:off x="4660900" y="5842000"/>
            <a:ext cx="5207000" cy="838200"/>
          </a:xfrm>
          <a:prstGeom prst="rect">
            <a:avLst/>
          </a:prstGeom>
          <a:blipFill>
            <a:blip r:embed="rId3"/>
          </a:blip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Joash &amp; Elisha</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9" name="4. Jehu deceitfully gathers and slays the Baal worshipers 10:18-27"/>
          <p:cNvSpPr txBox="1"/>
          <p:nvPr>
            <p:ph type="title"/>
          </p:nvPr>
        </p:nvSpPr>
        <p:spPr>
          <a:xfrm>
            <a:off x="787400" y="203200"/>
            <a:ext cx="8661400" cy="914400"/>
          </a:xfrm>
          <a:prstGeom prst="rect">
            <a:avLst/>
          </a:prstGeom>
        </p:spPr>
        <p:txBody>
          <a:bodyPr/>
          <a:lstStyle/>
          <a:p>
            <a:pPr marL="393700" indent="-393700" algn="l">
              <a:tabLst>
                <a:tab pos="711200" algn="l"/>
                <a:tab pos="1066800" algn="l"/>
                <a:tab pos="1422400" algn="l"/>
                <a:tab pos="1778000" algn="l"/>
                <a:tab pos="2133600" algn="l"/>
                <a:tab pos="2489200" algn="l"/>
                <a:tab pos="2844800" algn="l"/>
                <a:tab pos="3200400" algn="l"/>
                <a:tab pos="3556000" algn="l"/>
                <a:tab pos="3911600" algn="l"/>
                <a:tab pos="4267200" algn="l"/>
              </a:tabLst>
              <a:defRPr b="1" sz="2900"/>
            </a:pPr>
            <a:r>
              <a:rPr>
                <a:solidFill>
                  <a:srgbClr val="011A9A"/>
                </a:solidFill>
              </a:rPr>
              <a:t>4.	Jehu deceitfully gathers and slays the Baal worshipers </a:t>
            </a:r>
            <a:r>
              <a:rPr>
                <a:solidFill>
                  <a:srgbClr val="FF2600"/>
                </a:solidFill>
              </a:rPr>
              <a:t>10:18-27</a:t>
            </a:r>
          </a:p>
        </p:txBody>
      </p:sp>
      <p:sp>
        <p:nvSpPr>
          <p:cNvPr id="160" name="e. All worshipers killed, sacred pillars and house destroyed 25-28…"/>
          <p:cNvSpPr/>
          <p:nvPr/>
        </p:nvSpPr>
        <p:spPr>
          <a:xfrm>
            <a:off x="254000" y="1498600"/>
            <a:ext cx="5243711" cy="4229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A9A"/>
                </a:solidFill>
                <a:uFill>
                  <a:solidFill>
                    <a:srgbClr val="000000"/>
                  </a:solidFill>
                </a:uFill>
              </a:rPr>
              <a:t>e.	All worshipers killed, sacred pillars and house destroyed </a:t>
            </a:r>
            <a:r>
              <a:rPr sz="2400">
                <a:solidFill>
                  <a:srgbClr val="FF2600"/>
                </a:solidFill>
                <a:uFill>
                  <a:solidFill>
                    <a:srgbClr val="000000"/>
                  </a:solidFill>
                </a:uFill>
              </a:rPr>
              <a:t>25-28</a:t>
            </a:r>
            <a:endParaRPr sz="2400">
              <a:uFill>
                <a:solidFill>
                  <a:srgbClr val="000000"/>
                </a:solidFill>
              </a:uFill>
              <a:latin typeface="Times"/>
              <a:ea typeface="Times"/>
              <a:cs typeface="Times"/>
              <a:sym typeface="Times"/>
            </a:endParaRPr>
          </a:p>
          <a:p>
            <a:pPr marL="457200" indent="-4572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25  Then it came about, as soon as he had finished offering the burnt offering, that Jehu said to the guard and to the royal officers, "Go in, kill them; let none come out." And they killed them with the edge of the sword; and the guard and the royal officers threw </a:t>
            </a:r>
            <a:r>
              <a:rPr i="1" sz="2400">
                <a:uFill>
                  <a:solidFill>
                    <a:srgbClr val="000000"/>
                  </a:solidFill>
                </a:uFill>
                <a:latin typeface="Times"/>
                <a:ea typeface="Times"/>
                <a:cs typeface="Times"/>
                <a:sym typeface="Times"/>
              </a:rPr>
              <a:t>them</a:t>
            </a:r>
            <a:r>
              <a:rPr sz="2400">
                <a:uFill>
                  <a:solidFill>
                    <a:srgbClr val="000000"/>
                  </a:solidFill>
                </a:uFill>
                <a:latin typeface="Times"/>
                <a:ea typeface="Times"/>
                <a:cs typeface="Times"/>
                <a:sym typeface="Times"/>
              </a:rPr>
              <a:t> out, and went to the inner room of the house of Baal.</a:t>
            </a:r>
          </a:p>
        </p:txBody>
      </p:sp>
      <p:pic>
        <p:nvPicPr>
          <p:cNvPr id="161" name="jehu2.tiff" descr="jehu2.tiff"/>
          <p:cNvPicPr>
            <a:picLocks noChangeAspect="1"/>
          </p:cNvPicPr>
          <p:nvPr/>
        </p:nvPicPr>
        <p:blipFill>
          <a:blip r:embed="rId2">
            <a:extLst/>
          </a:blip>
          <a:stretch>
            <a:fillRect/>
          </a:stretch>
        </p:blipFill>
        <p:spPr>
          <a:xfrm>
            <a:off x="6355661" y="914400"/>
            <a:ext cx="3359839" cy="3516631"/>
          </a:xfrm>
          <a:prstGeom prst="rect">
            <a:avLst/>
          </a:prstGeom>
          <a:ln w="12700">
            <a:miter lim="400000"/>
          </a:ln>
        </p:spPr>
      </p:pic>
      <p:pic>
        <p:nvPicPr>
          <p:cNvPr id="162" name="Image" descr="Image"/>
          <p:cNvPicPr>
            <a:picLocks noChangeAspect="1"/>
          </p:cNvPicPr>
          <p:nvPr/>
        </p:nvPicPr>
        <p:blipFill>
          <a:blip r:embed="rId3">
            <a:extLst/>
          </a:blip>
          <a:stretch>
            <a:fillRect/>
          </a:stretch>
        </p:blipFill>
        <p:spPr>
          <a:xfrm>
            <a:off x="5578723" y="4512716"/>
            <a:ext cx="4406901" cy="27559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2" name="a. Elisha ordered King Jehoash to perform symbolic acts 13:14-19"/>
          <p:cNvSpPr txBox="1"/>
          <p:nvPr>
            <p:ph type="title"/>
          </p:nvPr>
        </p:nvSpPr>
        <p:spPr>
          <a:xfrm>
            <a:off x="990600" y="203200"/>
            <a:ext cx="8178800" cy="889000"/>
          </a:xfrm>
          <a:prstGeom prst="rect">
            <a:avLst/>
          </a:prstGeom>
        </p:spPr>
        <p:txBody>
          <a:bodyPr/>
          <a:lstStyle/>
          <a:p>
            <a:pPr marL="495300" indent="-495300" algn="l">
              <a:tabLst>
                <a:tab pos="711200" algn="l"/>
                <a:tab pos="1066800" algn="l"/>
                <a:tab pos="1422400" algn="l"/>
                <a:tab pos="1778000" algn="l"/>
                <a:tab pos="2133600" algn="l"/>
                <a:tab pos="2489200" algn="l"/>
                <a:tab pos="2844800" algn="l"/>
                <a:tab pos="3200400" algn="l"/>
                <a:tab pos="3556000" algn="l"/>
                <a:tab pos="3911600" algn="l"/>
                <a:tab pos="4267200" algn="l"/>
              </a:tabLst>
              <a:defRPr b="1" sz="2800"/>
            </a:pPr>
            <a:r>
              <a:rPr>
                <a:solidFill>
                  <a:srgbClr val="0225C7"/>
                </a:solidFill>
              </a:rPr>
              <a:t>a.	Elisha ordered King Jehoash to perform symbolic acts</a:t>
            </a:r>
            <a:r>
              <a:rPr>
                <a:solidFill>
                  <a:srgbClr val="FF2600"/>
                </a:solidFill>
              </a:rPr>
              <a:t> 13:14-19</a:t>
            </a:r>
          </a:p>
        </p:txBody>
      </p:sp>
      <p:sp>
        <p:nvSpPr>
          <p:cNvPr id="363" name="15  And Elisha said to him, &quot;Take a bow and arrows.&quot; So he took a bow and arrows.…"/>
          <p:cNvSpPr/>
          <p:nvPr/>
        </p:nvSpPr>
        <p:spPr>
          <a:xfrm>
            <a:off x="106610" y="1219200"/>
            <a:ext cx="5341690" cy="5905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1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15  And Elisha said to him, "Take a bow and arrows." So he took a bow and arrows.</a:t>
            </a:r>
            <a:endParaRPr sz="2400">
              <a:uFill>
                <a:solidFill>
                  <a:srgbClr val="000000"/>
                </a:solidFill>
              </a:uFill>
              <a:latin typeface="Times"/>
              <a:ea typeface="Times"/>
              <a:cs typeface="Times"/>
              <a:sym typeface="Times"/>
            </a:endParaRPr>
          </a:p>
          <a:p>
            <a:pPr marL="457200" indent="-457200" algn="l">
              <a:spcBef>
                <a:spcPts val="1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16  Then he said to the king of Israel, "Put your hand on the bow." And he put his hand </a:t>
            </a:r>
            <a:r>
              <a:rPr i="1" sz="2400">
                <a:uFill>
                  <a:solidFill>
                    <a:srgbClr val="000000"/>
                  </a:solidFill>
                </a:uFill>
                <a:latin typeface="Times"/>
                <a:ea typeface="Times"/>
                <a:cs typeface="Times"/>
                <a:sym typeface="Times"/>
              </a:rPr>
              <a:t>on it,</a:t>
            </a:r>
            <a:r>
              <a:rPr sz="2400">
                <a:uFill>
                  <a:solidFill>
                    <a:srgbClr val="000000"/>
                  </a:solidFill>
                </a:uFill>
                <a:latin typeface="Times"/>
                <a:ea typeface="Times"/>
                <a:cs typeface="Times"/>
                <a:sym typeface="Times"/>
              </a:rPr>
              <a:t> then Elisha laid his hands on the king’s hands.</a:t>
            </a:r>
            <a:endParaRPr sz="2400">
              <a:uFill>
                <a:solidFill>
                  <a:srgbClr val="000000"/>
                </a:solidFill>
              </a:uFill>
              <a:latin typeface="Times"/>
              <a:ea typeface="Times"/>
              <a:cs typeface="Times"/>
              <a:sym typeface="Times"/>
            </a:endParaRPr>
          </a:p>
          <a:p>
            <a:pPr marL="457200" indent="-457200" algn="l">
              <a:spcBef>
                <a:spcPts val="1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17  And he said, "Open the window toward the east," and he opened </a:t>
            </a:r>
            <a:r>
              <a:rPr i="1" sz="2400">
                <a:uFill>
                  <a:solidFill>
                    <a:srgbClr val="000000"/>
                  </a:solidFill>
                </a:uFill>
                <a:latin typeface="Times"/>
                <a:ea typeface="Times"/>
                <a:cs typeface="Times"/>
                <a:sym typeface="Times"/>
              </a:rPr>
              <a:t>it.</a:t>
            </a:r>
            <a:r>
              <a:rPr sz="2400">
                <a:uFill>
                  <a:solidFill>
                    <a:srgbClr val="000000"/>
                  </a:solidFill>
                </a:uFill>
                <a:latin typeface="Times"/>
                <a:ea typeface="Times"/>
                <a:cs typeface="Times"/>
                <a:sym typeface="Times"/>
              </a:rPr>
              <a:t> Then Elisha said, "Shoot!" And he shot. And he said, "The LORD’S arrow of victory, even the arrow of victory over Aram; for you shall defeat the Arameans at Aphek until you have destroyed </a:t>
            </a:r>
            <a:r>
              <a:rPr i="1" sz="2400">
                <a:uFill>
                  <a:solidFill>
                    <a:srgbClr val="000000"/>
                  </a:solidFill>
                </a:uFill>
                <a:latin typeface="Times"/>
                <a:ea typeface="Times"/>
                <a:cs typeface="Times"/>
                <a:sym typeface="Times"/>
              </a:rPr>
              <a:t>them."</a:t>
            </a:r>
          </a:p>
        </p:txBody>
      </p:sp>
      <p:pic>
        <p:nvPicPr>
          <p:cNvPr id="364" name="droppedImage.pdf" descr="droppedImage.pdf"/>
          <p:cNvPicPr>
            <a:picLocks noChangeAspect="1"/>
          </p:cNvPicPr>
          <p:nvPr/>
        </p:nvPicPr>
        <p:blipFill>
          <a:blip r:embed="rId2">
            <a:extLst/>
          </a:blip>
          <a:stretch>
            <a:fillRect/>
          </a:stretch>
        </p:blipFill>
        <p:spPr>
          <a:xfrm>
            <a:off x="5575300" y="1028700"/>
            <a:ext cx="4310241" cy="3314700"/>
          </a:xfrm>
          <a:prstGeom prst="rect">
            <a:avLst/>
          </a:prstGeom>
          <a:ln w="12700">
            <a:miter lim="400000"/>
          </a:ln>
        </p:spPr>
      </p:pic>
      <p:pic>
        <p:nvPicPr>
          <p:cNvPr id="365" name="droppedImage.pdf" descr="droppedImage.pdf"/>
          <p:cNvPicPr>
            <a:picLocks noChangeAspect="1"/>
          </p:cNvPicPr>
          <p:nvPr/>
        </p:nvPicPr>
        <p:blipFill>
          <a:blip r:embed="rId3">
            <a:extLst/>
          </a:blip>
          <a:stretch>
            <a:fillRect/>
          </a:stretch>
        </p:blipFill>
        <p:spPr>
          <a:xfrm>
            <a:off x="5562600" y="4356100"/>
            <a:ext cx="4330700" cy="330230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7" name="a. Elisha ordered King Jehoash to perform symbolic acts 13:14-19"/>
          <p:cNvSpPr txBox="1"/>
          <p:nvPr>
            <p:ph type="title"/>
          </p:nvPr>
        </p:nvSpPr>
        <p:spPr>
          <a:xfrm>
            <a:off x="990600" y="203200"/>
            <a:ext cx="8178800" cy="889000"/>
          </a:xfrm>
          <a:prstGeom prst="rect">
            <a:avLst/>
          </a:prstGeom>
        </p:spPr>
        <p:txBody>
          <a:bodyPr/>
          <a:lstStyle/>
          <a:p>
            <a:pPr marL="495300" indent="-495300" algn="l">
              <a:tabLst>
                <a:tab pos="711200" algn="l"/>
                <a:tab pos="1066800" algn="l"/>
                <a:tab pos="1422400" algn="l"/>
                <a:tab pos="1778000" algn="l"/>
                <a:tab pos="2133600" algn="l"/>
                <a:tab pos="2489200" algn="l"/>
                <a:tab pos="2844800" algn="l"/>
                <a:tab pos="3200400" algn="l"/>
                <a:tab pos="3556000" algn="l"/>
                <a:tab pos="3911600" algn="l"/>
                <a:tab pos="4267200" algn="l"/>
              </a:tabLst>
              <a:defRPr b="1" sz="2800"/>
            </a:pPr>
            <a:r>
              <a:rPr>
                <a:solidFill>
                  <a:srgbClr val="0225C7"/>
                </a:solidFill>
              </a:rPr>
              <a:t>a.	Elisha ordered King Jehoash to perform symbolic acts</a:t>
            </a:r>
            <a:r>
              <a:rPr>
                <a:solidFill>
                  <a:srgbClr val="FF2600"/>
                </a:solidFill>
              </a:rPr>
              <a:t> 13:14-19</a:t>
            </a:r>
          </a:p>
        </p:txBody>
      </p:sp>
      <p:sp>
        <p:nvSpPr>
          <p:cNvPr id="368" name="18  Then he said, &quot;Take the arrows,&quot; and he took them. And he said to the king of Israel, &quot;Strike the ground,&quot; and he struck it three times and stopped.…"/>
          <p:cNvSpPr/>
          <p:nvPr/>
        </p:nvSpPr>
        <p:spPr>
          <a:xfrm>
            <a:off x="317500" y="1219200"/>
            <a:ext cx="9639300" cy="2552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18  Then he said, "Take the arrows," and he took them. And he said to the king of Israel, "Strike the ground," and he struck </a:t>
            </a:r>
            <a:r>
              <a:rPr i="1" sz="2400">
                <a:uFill>
                  <a:solidFill>
                    <a:srgbClr val="000000"/>
                  </a:solidFill>
                </a:uFill>
                <a:latin typeface="Times"/>
                <a:ea typeface="Times"/>
                <a:cs typeface="Times"/>
                <a:sym typeface="Times"/>
              </a:rPr>
              <a:t>it</a:t>
            </a:r>
            <a:r>
              <a:rPr sz="2400">
                <a:uFill>
                  <a:solidFill>
                    <a:srgbClr val="000000"/>
                  </a:solidFill>
                </a:uFill>
                <a:latin typeface="Times"/>
                <a:ea typeface="Times"/>
                <a:cs typeface="Times"/>
                <a:sym typeface="Times"/>
              </a:rPr>
              <a:t> three times and stopped.</a:t>
            </a:r>
            <a:endParaRPr sz="2400">
              <a:uFill>
                <a:solidFill>
                  <a:srgbClr val="000000"/>
                </a:solidFill>
              </a:uFill>
              <a:latin typeface="Times"/>
              <a:ea typeface="Times"/>
              <a:cs typeface="Times"/>
              <a:sym typeface="Times"/>
            </a:endParaRPr>
          </a:p>
          <a:p>
            <a:pPr marL="457200" indent="-457200" algn="l">
              <a:spcBef>
                <a:spcPts val="2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19  So the man of God was angry with him and said, "You should have struck five or six times, then you would have struck Aram until you would have destroyed </a:t>
            </a:r>
            <a:r>
              <a:rPr i="1" sz="2400">
                <a:uFill>
                  <a:solidFill>
                    <a:srgbClr val="000000"/>
                  </a:solidFill>
                </a:uFill>
                <a:latin typeface="Times"/>
                <a:ea typeface="Times"/>
                <a:cs typeface="Times"/>
                <a:sym typeface="Times"/>
              </a:rPr>
              <a:t>it.</a:t>
            </a:r>
            <a:r>
              <a:rPr sz="2400">
                <a:uFill>
                  <a:solidFill>
                    <a:srgbClr val="000000"/>
                  </a:solidFill>
                </a:uFill>
                <a:latin typeface="Times"/>
                <a:ea typeface="Times"/>
                <a:cs typeface="Times"/>
                <a:sym typeface="Times"/>
              </a:rPr>
              <a:t> But now you shall strike Aram </a:t>
            </a:r>
            <a:r>
              <a:rPr i="1" sz="2400">
                <a:uFill>
                  <a:solidFill>
                    <a:srgbClr val="000000"/>
                  </a:solidFill>
                </a:uFill>
                <a:latin typeface="Times"/>
                <a:ea typeface="Times"/>
                <a:cs typeface="Times"/>
                <a:sym typeface="Times"/>
              </a:rPr>
              <a:t>only</a:t>
            </a:r>
            <a:r>
              <a:rPr sz="2400">
                <a:uFill>
                  <a:solidFill>
                    <a:srgbClr val="000000"/>
                  </a:solidFill>
                </a:uFill>
                <a:latin typeface="Times"/>
                <a:ea typeface="Times"/>
                <a:cs typeface="Times"/>
                <a:sym typeface="Times"/>
              </a:rPr>
              <a:t> three times."</a:t>
            </a:r>
          </a:p>
        </p:txBody>
      </p:sp>
      <p:pic>
        <p:nvPicPr>
          <p:cNvPr id="369" name="droppedImage.pdf" descr="droppedImage.pdf"/>
          <p:cNvPicPr>
            <a:picLocks noChangeAspect="1"/>
          </p:cNvPicPr>
          <p:nvPr/>
        </p:nvPicPr>
        <p:blipFill>
          <a:blip r:embed="rId2">
            <a:extLst/>
          </a:blip>
          <a:stretch>
            <a:fillRect/>
          </a:stretch>
        </p:blipFill>
        <p:spPr>
          <a:xfrm>
            <a:off x="469900" y="3962400"/>
            <a:ext cx="9351375" cy="33909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1" name="Lessons"/>
          <p:cNvSpPr txBox="1"/>
          <p:nvPr>
            <p:ph type="title"/>
          </p:nvPr>
        </p:nvSpPr>
        <p:spPr>
          <a:xfrm>
            <a:off x="990600" y="-38100"/>
            <a:ext cx="8178800" cy="889000"/>
          </a:xfrm>
          <a:prstGeom prst="rect">
            <a:avLst/>
          </a:prstGeom>
        </p:spPr>
        <p:txBody>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100">
                <a:solidFill>
                  <a:srgbClr val="0225C7"/>
                </a:solidFill>
              </a:defRPr>
            </a:lvl1pPr>
          </a:lstStyle>
          <a:p>
            <a:pPr>
              <a:defRPr>
                <a:solidFill>
                  <a:srgbClr val="000000"/>
                </a:solidFill>
              </a:defRPr>
            </a:pPr>
            <a:r>
              <a:rPr>
                <a:solidFill>
                  <a:srgbClr val="0225C7"/>
                </a:solidFill>
              </a:rPr>
              <a:t>Lessons</a:t>
            </a:r>
          </a:p>
        </p:txBody>
      </p:sp>
      <p:sp>
        <p:nvSpPr>
          <p:cNvPr id="372" name="1. Elisha was going to be missed…"/>
          <p:cNvSpPr/>
          <p:nvPr/>
        </p:nvSpPr>
        <p:spPr>
          <a:xfrm>
            <a:off x="260350" y="774700"/>
            <a:ext cx="9639300" cy="5765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225C7"/>
                </a:solidFill>
              </a:rPr>
              <a:t>1.	Elisha was going to be missed</a:t>
            </a:r>
            <a:endParaRPr sz="2400">
              <a:solidFill>
                <a:srgbClr val="0225C7"/>
              </a:solidFill>
            </a:endParaRPr>
          </a:p>
          <a:p>
            <a:pPr marL="457200" indent="-457200" algn="l">
              <a:spcBef>
                <a:spcPts val="2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225C7"/>
                </a:solidFill>
              </a:rPr>
              <a:t>2.	Elisha died without complaint</a:t>
            </a:r>
            <a:endParaRPr sz="2400">
              <a:solidFill>
                <a:srgbClr val="0225C7"/>
              </a:solidFill>
            </a:endParaRPr>
          </a:p>
          <a:p>
            <a:pPr marL="457200" indent="-457200" algn="l">
              <a:spcBef>
                <a:spcPts val="2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225C7"/>
                </a:solidFill>
              </a:rPr>
              <a:t>3.	Elisha showed perseverance &amp; got up from his deathbed to prophesy</a:t>
            </a:r>
            <a:endParaRPr sz="2400">
              <a:solidFill>
                <a:srgbClr val="0225C7"/>
              </a:solidFill>
            </a:endParaRPr>
          </a:p>
          <a:p>
            <a:pPr marL="457200" indent="-457200" algn="l">
              <a:spcBef>
                <a:spcPts val="2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225C7"/>
                </a:solidFill>
              </a:rPr>
              <a:t>4.	God can deliver in trouble</a:t>
            </a:r>
            <a:endParaRPr sz="2400">
              <a:solidFill>
                <a:srgbClr val="0225C7"/>
              </a:solidFill>
            </a:endParaRPr>
          </a:p>
          <a:p>
            <a:pPr marL="457200" indent="-457200" algn="l">
              <a:spcBef>
                <a:spcPts val="2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225C7"/>
                </a:solidFill>
              </a:rPr>
              <a:t>5.	God employs human agency in his deliverances</a:t>
            </a:r>
            <a:endParaRPr sz="2400">
              <a:solidFill>
                <a:srgbClr val="0225C7"/>
              </a:solidFill>
            </a:endParaRPr>
          </a:p>
          <a:p>
            <a:pPr marL="457200" indent="-457200" algn="l">
              <a:spcBef>
                <a:spcPts val="2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225C7"/>
                </a:solidFill>
              </a:rPr>
              <a:t>6.	The human agent could succeed only with the help of God              (Elisha put his hands on the king’s hands)</a:t>
            </a:r>
            <a:endParaRPr sz="2400">
              <a:solidFill>
                <a:srgbClr val="0225C7"/>
              </a:solidFill>
            </a:endParaRPr>
          </a:p>
          <a:p>
            <a:pPr marL="457200" indent="-457200" algn="l">
              <a:spcBef>
                <a:spcPts val="2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225C7"/>
                </a:solidFill>
              </a:rPr>
              <a:t>7.	Lack of faith leads to low expectations &amp; feeble effort</a:t>
            </a:r>
            <a:endParaRPr sz="2400">
              <a:solidFill>
                <a:srgbClr val="0225C7"/>
              </a:solidFill>
            </a:endParaRPr>
          </a:p>
          <a:p>
            <a:pPr marL="457200" indent="-457200" algn="l">
              <a:spcBef>
                <a:spcPts val="2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225C7"/>
                </a:solidFill>
              </a:rPr>
              <a:t>8.	God is displeased that we do not ask more of Him</a:t>
            </a:r>
          </a:p>
        </p:txBody>
      </p:sp>
      <p:pic>
        <p:nvPicPr>
          <p:cNvPr id="373" name="Image" descr="Image"/>
          <p:cNvPicPr>
            <a:picLocks noChangeAspect="1"/>
          </p:cNvPicPr>
          <p:nvPr/>
        </p:nvPicPr>
        <p:blipFill>
          <a:blip r:embed="rId2">
            <a:extLst/>
          </a:blip>
          <a:stretch>
            <a:fillRect/>
          </a:stretch>
        </p:blipFill>
        <p:spPr>
          <a:xfrm>
            <a:off x="6741671" y="30156"/>
            <a:ext cx="2922186" cy="225108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5" name="b. Elisha’s power manifested even after his death 13:20-21"/>
          <p:cNvSpPr txBox="1"/>
          <p:nvPr>
            <p:ph type="title"/>
          </p:nvPr>
        </p:nvSpPr>
        <p:spPr>
          <a:xfrm>
            <a:off x="990600" y="203200"/>
            <a:ext cx="8178800" cy="901700"/>
          </a:xfrm>
          <a:prstGeom prst="rect">
            <a:avLst/>
          </a:prstGeom>
        </p:spPr>
        <p:txBody>
          <a:bodyPr/>
          <a:lstStyle/>
          <a:p>
            <a:pPr marL="495300" indent="-495300" algn="l">
              <a:tabLst>
                <a:tab pos="711200" algn="l"/>
                <a:tab pos="1066800" algn="l"/>
                <a:tab pos="1422400" algn="l"/>
                <a:tab pos="1778000" algn="l"/>
                <a:tab pos="2133600" algn="l"/>
                <a:tab pos="2489200" algn="l"/>
                <a:tab pos="2844800" algn="l"/>
                <a:tab pos="3200400" algn="l"/>
                <a:tab pos="3556000" algn="l"/>
                <a:tab pos="3911600" algn="l"/>
                <a:tab pos="4267200" algn="l"/>
              </a:tabLst>
              <a:defRPr b="1" sz="2800"/>
            </a:pPr>
            <a:r>
              <a:rPr>
                <a:solidFill>
                  <a:srgbClr val="0225C7"/>
                </a:solidFill>
              </a:rPr>
              <a:t>b.	Elisha’s power manifested even after his death </a:t>
            </a:r>
            <a:r>
              <a:rPr>
                <a:solidFill>
                  <a:srgbClr val="FF2600"/>
                </a:solidFill>
              </a:rPr>
              <a:t>13:20-21</a:t>
            </a:r>
          </a:p>
        </p:txBody>
      </p:sp>
      <p:sp>
        <p:nvSpPr>
          <p:cNvPr id="376" name="20  And Elisha died, and they buried him. Now the bands of the Moabites would invade the land in the spring of the year.…"/>
          <p:cNvSpPr/>
          <p:nvPr/>
        </p:nvSpPr>
        <p:spPr>
          <a:xfrm>
            <a:off x="254000" y="1346200"/>
            <a:ext cx="9639300" cy="2184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20  And Elisha died, and they buried him. Now the bands of the Moabites would invade the land in the spring of the year.</a:t>
            </a:r>
            <a:endParaRPr sz="2400">
              <a:uFill>
                <a:solidFill>
                  <a:srgbClr val="000000"/>
                </a:solidFill>
              </a:uFill>
              <a:latin typeface="Times"/>
              <a:ea typeface="Times"/>
              <a:cs typeface="Times"/>
              <a:sym typeface="Times"/>
            </a:endParaRPr>
          </a:p>
          <a:p>
            <a:pPr marL="457200" indent="-457200" algn="l">
              <a:spcBef>
                <a:spcPts val="2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21  And as they were burying a man, behold, they saw a marauding band; and they cast the man into the grave of Elisha. And when the man touched the bones of Elisha he revived and stood up on his feet.</a:t>
            </a:r>
          </a:p>
        </p:txBody>
      </p:sp>
      <p:pic>
        <p:nvPicPr>
          <p:cNvPr id="377" name="Image" descr="Image"/>
          <p:cNvPicPr>
            <a:picLocks noChangeAspect="1"/>
          </p:cNvPicPr>
          <p:nvPr/>
        </p:nvPicPr>
        <p:blipFill>
          <a:blip r:embed="rId2">
            <a:extLst/>
          </a:blip>
          <a:stretch>
            <a:fillRect/>
          </a:stretch>
        </p:blipFill>
        <p:spPr>
          <a:xfrm>
            <a:off x="5418650" y="3937446"/>
            <a:ext cx="4756217" cy="3396060"/>
          </a:xfrm>
          <a:prstGeom prst="rect">
            <a:avLst/>
          </a:prstGeom>
          <a:ln w="12700">
            <a:miter lim="400000"/>
          </a:ln>
        </p:spPr>
      </p:pic>
      <p:pic>
        <p:nvPicPr>
          <p:cNvPr id="378" name="Image" descr="Image"/>
          <p:cNvPicPr>
            <a:picLocks noChangeAspect="1"/>
          </p:cNvPicPr>
          <p:nvPr/>
        </p:nvPicPr>
        <p:blipFill>
          <a:blip r:embed="rId3">
            <a:extLst/>
          </a:blip>
          <a:stretch>
            <a:fillRect/>
          </a:stretch>
        </p:blipFill>
        <p:spPr>
          <a:xfrm>
            <a:off x="241240" y="3969345"/>
            <a:ext cx="4914424" cy="333226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0" name="Lessons"/>
          <p:cNvSpPr txBox="1"/>
          <p:nvPr>
            <p:ph type="title"/>
          </p:nvPr>
        </p:nvSpPr>
        <p:spPr>
          <a:xfrm>
            <a:off x="990600" y="203200"/>
            <a:ext cx="8178800" cy="889000"/>
          </a:xfrm>
          <a:prstGeom prst="rect">
            <a:avLst/>
          </a:prstGeom>
        </p:spPr>
        <p:txBody>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100">
                <a:solidFill>
                  <a:srgbClr val="0225C7"/>
                </a:solidFill>
              </a:defRPr>
            </a:lvl1pPr>
          </a:lstStyle>
          <a:p>
            <a:pPr>
              <a:defRPr>
                <a:solidFill>
                  <a:srgbClr val="000000"/>
                </a:solidFill>
              </a:defRPr>
            </a:pPr>
            <a:r>
              <a:rPr>
                <a:solidFill>
                  <a:srgbClr val="0225C7"/>
                </a:solidFill>
              </a:rPr>
              <a:t>Lessons</a:t>
            </a:r>
          </a:p>
        </p:txBody>
      </p:sp>
      <p:sp>
        <p:nvSpPr>
          <p:cNvPr id="381" name="1. God confirms His approval of the prophet…"/>
          <p:cNvSpPr/>
          <p:nvPr/>
        </p:nvSpPr>
        <p:spPr>
          <a:xfrm>
            <a:off x="317500" y="1219200"/>
            <a:ext cx="9639300" cy="3632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225C7"/>
                </a:solidFill>
              </a:rPr>
              <a:t>1.	God confirms His approval of the prophet</a:t>
            </a:r>
            <a:endParaRPr sz="2400">
              <a:solidFill>
                <a:srgbClr val="0225C7"/>
              </a:solidFill>
            </a:endParaRPr>
          </a:p>
          <a:p>
            <a:pPr marL="457200" indent="-457200" algn="l">
              <a:spcBef>
                <a:spcPts val="2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225C7"/>
                </a:solidFill>
              </a:rPr>
              <a:t>2.	The faithful are encourage that God still works after his death</a:t>
            </a:r>
            <a:endParaRPr sz="2400">
              <a:solidFill>
                <a:srgbClr val="0225C7"/>
              </a:solidFill>
            </a:endParaRPr>
          </a:p>
          <a:p>
            <a:pPr marL="457200" indent="-457200" algn="l">
              <a:spcBef>
                <a:spcPts val="2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225C7"/>
                </a:solidFill>
              </a:rPr>
              <a:t>3.	God’s life giving power to resurrect is seen again</a:t>
            </a:r>
            <a:endParaRPr sz="2400">
              <a:solidFill>
                <a:srgbClr val="0225C7"/>
              </a:solidFill>
            </a:endParaRPr>
          </a:p>
          <a:p>
            <a:pPr marL="457200" indent="-457200" algn="l">
              <a:spcBef>
                <a:spcPts val="2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225C7"/>
                </a:solidFill>
              </a:rPr>
              <a:t>4.	No excuse for relic worship - it did not happen again, his bone were not on display</a:t>
            </a:r>
            <a:endParaRPr sz="2400">
              <a:solidFill>
                <a:srgbClr val="0225C7"/>
              </a:solidFill>
            </a:endParaRPr>
          </a:p>
          <a:p>
            <a:pPr marL="457200" indent="-457200" algn="l">
              <a:spcBef>
                <a:spcPts val="2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225C7"/>
                </a:solidFill>
              </a:rPr>
              <a:t>5.	The Lord Jesus has greater power in His death</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3" name="c. How Elisha’s final prophecy was fulfilled 13:22-25"/>
          <p:cNvSpPr txBox="1"/>
          <p:nvPr>
            <p:ph type="title"/>
          </p:nvPr>
        </p:nvSpPr>
        <p:spPr>
          <a:xfrm>
            <a:off x="990600" y="203200"/>
            <a:ext cx="8178800" cy="901700"/>
          </a:xfrm>
          <a:prstGeom prst="rect">
            <a:avLst/>
          </a:prstGeom>
        </p:spPr>
        <p:txBody>
          <a:bodyPr/>
          <a:lstStyle/>
          <a:p>
            <a:pPr marL="495300" indent="-495300" algn="l">
              <a:tabLst>
                <a:tab pos="711200" algn="l"/>
                <a:tab pos="1066800" algn="l"/>
                <a:tab pos="1422400" algn="l"/>
                <a:tab pos="1778000" algn="l"/>
                <a:tab pos="2133600" algn="l"/>
                <a:tab pos="2489200" algn="l"/>
                <a:tab pos="2844800" algn="l"/>
                <a:tab pos="3200400" algn="l"/>
                <a:tab pos="3556000" algn="l"/>
                <a:tab pos="3911600" algn="l"/>
                <a:tab pos="4267200" algn="l"/>
              </a:tabLst>
              <a:defRPr b="1" sz="2800"/>
            </a:pPr>
            <a:r>
              <a:rPr>
                <a:solidFill>
                  <a:srgbClr val="0225C7"/>
                </a:solidFill>
              </a:rPr>
              <a:t>c.	</a:t>
            </a:r>
            <a:r>
              <a:rPr sz="2400">
                <a:solidFill>
                  <a:srgbClr val="0225C7"/>
                </a:solidFill>
              </a:rPr>
              <a:t>How Elisha’s final prophecy was fulfilled</a:t>
            </a:r>
            <a:r>
              <a:rPr sz="2400">
                <a:solidFill>
                  <a:srgbClr val="FF2600"/>
                </a:solidFill>
              </a:rPr>
              <a:t> 13:22-25</a:t>
            </a:r>
          </a:p>
        </p:txBody>
      </p:sp>
      <p:sp>
        <p:nvSpPr>
          <p:cNvPr id="384" name="22  Now Hazael king of Aram had oppressed Israel all the days of Jehoahaz.…"/>
          <p:cNvSpPr/>
          <p:nvPr/>
        </p:nvSpPr>
        <p:spPr>
          <a:xfrm>
            <a:off x="254000" y="1346200"/>
            <a:ext cx="9639300" cy="1816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22  Now Hazael king of Aram had oppressed Israel all the days of Jehoahaz.</a:t>
            </a:r>
            <a:endParaRPr sz="2400">
              <a:uFill>
                <a:solidFill>
                  <a:srgbClr val="000000"/>
                </a:solidFill>
              </a:uFill>
              <a:latin typeface="Times"/>
              <a:ea typeface="Times"/>
              <a:cs typeface="Times"/>
              <a:sym typeface="Times"/>
            </a:endParaRPr>
          </a:p>
          <a:p>
            <a:pPr marL="457200" indent="-457200" algn="l">
              <a:spcBef>
                <a:spcPts val="2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23  But the LORD was gracious to them and had compassion on them and turned to them because of His covenant with Abraham, Isaac, and Jacob, and would not destroy them or cast them from His presence until now.</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6" name="c. How Elisha’s final prophecy was fulfilled 13:22-25"/>
          <p:cNvSpPr txBox="1"/>
          <p:nvPr>
            <p:ph type="title"/>
          </p:nvPr>
        </p:nvSpPr>
        <p:spPr>
          <a:xfrm>
            <a:off x="990600" y="203200"/>
            <a:ext cx="8178800" cy="901700"/>
          </a:xfrm>
          <a:prstGeom prst="rect">
            <a:avLst/>
          </a:prstGeom>
        </p:spPr>
        <p:txBody>
          <a:bodyPr/>
          <a:lstStyle/>
          <a:p>
            <a:pPr marL="495300" indent="-495300" algn="l">
              <a:tabLst>
                <a:tab pos="711200" algn="l"/>
                <a:tab pos="1066800" algn="l"/>
                <a:tab pos="1422400" algn="l"/>
                <a:tab pos="1778000" algn="l"/>
                <a:tab pos="2133600" algn="l"/>
                <a:tab pos="2489200" algn="l"/>
                <a:tab pos="2844800" algn="l"/>
                <a:tab pos="3200400" algn="l"/>
                <a:tab pos="3556000" algn="l"/>
                <a:tab pos="3911600" algn="l"/>
                <a:tab pos="4267200" algn="l"/>
              </a:tabLst>
              <a:defRPr b="1" sz="2800"/>
            </a:pPr>
            <a:r>
              <a:rPr>
                <a:solidFill>
                  <a:srgbClr val="0225C7"/>
                </a:solidFill>
              </a:rPr>
              <a:t>c.	</a:t>
            </a:r>
            <a:r>
              <a:rPr sz="2400">
                <a:solidFill>
                  <a:srgbClr val="0225C7"/>
                </a:solidFill>
              </a:rPr>
              <a:t>How Elisha’s final prophecy was fulfilled</a:t>
            </a:r>
            <a:r>
              <a:rPr sz="2400">
                <a:solidFill>
                  <a:srgbClr val="FF2600"/>
                </a:solidFill>
              </a:rPr>
              <a:t> 13:22-25</a:t>
            </a:r>
          </a:p>
        </p:txBody>
      </p:sp>
      <p:sp>
        <p:nvSpPr>
          <p:cNvPr id="387" name="24  When Hazael king of Aram died, Ben-hadad his son became king in his place.…"/>
          <p:cNvSpPr/>
          <p:nvPr/>
        </p:nvSpPr>
        <p:spPr>
          <a:xfrm>
            <a:off x="254000" y="1346200"/>
            <a:ext cx="9639300" cy="2552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24  When Hazael king of Aram died, Ben-hadad his son became king in his place.</a:t>
            </a:r>
            <a:endParaRPr sz="2400">
              <a:uFill>
                <a:solidFill>
                  <a:srgbClr val="000000"/>
                </a:solidFill>
              </a:uFill>
              <a:latin typeface="Times"/>
              <a:ea typeface="Times"/>
              <a:cs typeface="Times"/>
              <a:sym typeface="Times"/>
            </a:endParaRPr>
          </a:p>
          <a:p>
            <a:pPr marL="457200" indent="-457200" algn="l">
              <a:spcBef>
                <a:spcPts val="2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25  Then Jehoash the son of Jehoahaz took again from the hand of Ben-hadad the son of Hazael the cities which he had taken in war from the hand of Jehoahaz his father. Three times Joash defeated him and recovered the cities of Israel.</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9" name="Lessons"/>
          <p:cNvSpPr txBox="1"/>
          <p:nvPr>
            <p:ph type="title"/>
          </p:nvPr>
        </p:nvSpPr>
        <p:spPr>
          <a:xfrm>
            <a:off x="990600" y="203200"/>
            <a:ext cx="8178800" cy="889000"/>
          </a:xfrm>
          <a:prstGeom prst="rect">
            <a:avLst/>
          </a:prstGeom>
        </p:spPr>
        <p:txBody>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100">
                <a:solidFill>
                  <a:srgbClr val="0225C7"/>
                </a:solidFill>
              </a:defRPr>
            </a:lvl1pPr>
          </a:lstStyle>
          <a:p>
            <a:pPr>
              <a:defRPr>
                <a:solidFill>
                  <a:srgbClr val="000000"/>
                </a:solidFill>
              </a:defRPr>
            </a:pPr>
            <a:r>
              <a:rPr>
                <a:solidFill>
                  <a:srgbClr val="0225C7"/>
                </a:solidFill>
              </a:rPr>
              <a:t>Lessons</a:t>
            </a:r>
          </a:p>
        </p:txBody>
      </p:sp>
      <p:sp>
        <p:nvSpPr>
          <p:cNvPr id="390" name="1. God is patient with the descendants of the righteous…"/>
          <p:cNvSpPr/>
          <p:nvPr/>
        </p:nvSpPr>
        <p:spPr>
          <a:xfrm>
            <a:off x="317500" y="1219200"/>
            <a:ext cx="9639300" cy="1854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225C7"/>
                </a:solidFill>
              </a:rPr>
              <a:t>1.	God is patient with the descendants of the righteous</a:t>
            </a:r>
            <a:endParaRPr sz="2400">
              <a:solidFill>
                <a:srgbClr val="0225C7"/>
              </a:solidFill>
            </a:endParaRPr>
          </a:p>
          <a:p>
            <a:pPr marL="457200" indent="-457200" algn="l">
              <a:spcBef>
                <a:spcPts val="2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225C7"/>
                </a:solidFill>
              </a:rPr>
              <a:t>2.	God delivers them for His promise and Name’s sake</a:t>
            </a:r>
            <a:endParaRPr sz="2400">
              <a:solidFill>
                <a:srgbClr val="0225C7"/>
              </a:solidFill>
            </a:endParaRPr>
          </a:p>
          <a:p>
            <a:pPr marL="457200" indent="-457200" algn="l">
              <a:spcBef>
                <a:spcPts val="2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225C7"/>
                </a:solidFill>
              </a:rPr>
              <a:t>3.	God is unwilling to quickly destroy His people</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4" name="4. Jehu deceitfully gathers and slays the Baal worshipers 10:18-27"/>
          <p:cNvSpPr txBox="1"/>
          <p:nvPr>
            <p:ph type="title"/>
          </p:nvPr>
        </p:nvSpPr>
        <p:spPr>
          <a:xfrm>
            <a:off x="787400" y="203200"/>
            <a:ext cx="8661400" cy="914400"/>
          </a:xfrm>
          <a:prstGeom prst="rect">
            <a:avLst/>
          </a:prstGeom>
        </p:spPr>
        <p:txBody>
          <a:bodyPr/>
          <a:lstStyle/>
          <a:p>
            <a:pPr marL="393700" indent="-393700" algn="l">
              <a:tabLst>
                <a:tab pos="711200" algn="l"/>
                <a:tab pos="1066800" algn="l"/>
                <a:tab pos="1422400" algn="l"/>
                <a:tab pos="1778000" algn="l"/>
                <a:tab pos="2133600" algn="l"/>
                <a:tab pos="2489200" algn="l"/>
                <a:tab pos="2844800" algn="l"/>
                <a:tab pos="3200400" algn="l"/>
                <a:tab pos="3556000" algn="l"/>
                <a:tab pos="3911600" algn="l"/>
                <a:tab pos="4267200" algn="l"/>
              </a:tabLst>
              <a:defRPr b="1" sz="2900"/>
            </a:pPr>
            <a:r>
              <a:rPr>
                <a:solidFill>
                  <a:srgbClr val="011A9A"/>
                </a:solidFill>
              </a:rPr>
              <a:t>4.	Jehu deceitfully gathers and slays the Baal worshipers </a:t>
            </a:r>
            <a:r>
              <a:rPr>
                <a:solidFill>
                  <a:srgbClr val="FF2600"/>
                </a:solidFill>
              </a:rPr>
              <a:t>10:18-27</a:t>
            </a:r>
          </a:p>
        </p:txBody>
      </p:sp>
      <p:sp>
        <p:nvSpPr>
          <p:cNvPr id="165" name="26  And they brought out the sacred pillars of the house of Baal, and burned them."/>
          <p:cNvSpPr/>
          <p:nvPr/>
        </p:nvSpPr>
        <p:spPr>
          <a:xfrm>
            <a:off x="254000" y="1498600"/>
            <a:ext cx="4368800" cy="1181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3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26  And they brought out the </a:t>
            </a:r>
            <a:r>
              <a:rPr i="1" sz="2400">
                <a:uFill>
                  <a:solidFill>
                    <a:srgbClr val="000000"/>
                  </a:solidFill>
                </a:uFill>
                <a:latin typeface="Times"/>
                <a:ea typeface="Times"/>
                <a:cs typeface="Times"/>
                <a:sym typeface="Times"/>
              </a:rPr>
              <a:t>sacred</a:t>
            </a:r>
            <a:r>
              <a:rPr sz="2400">
                <a:uFill>
                  <a:solidFill>
                    <a:srgbClr val="000000"/>
                  </a:solidFill>
                </a:uFill>
                <a:latin typeface="Times"/>
                <a:ea typeface="Times"/>
                <a:cs typeface="Times"/>
                <a:sym typeface="Times"/>
              </a:rPr>
              <a:t> pillars of the house of Baal, and burned them.</a:t>
            </a:r>
          </a:p>
        </p:txBody>
      </p:sp>
      <p:pic>
        <p:nvPicPr>
          <p:cNvPr id="166" name="droppedImage.pdf" descr="droppedImage.pdf"/>
          <p:cNvPicPr>
            <a:picLocks noChangeAspect="1"/>
          </p:cNvPicPr>
          <p:nvPr/>
        </p:nvPicPr>
        <p:blipFill>
          <a:blip r:embed="rId2">
            <a:extLst/>
          </a:blip>
          <a:stretch>
            <a:fillRect/>
          </a:stretch>
        </p:blipFill>
        <p:spPr>
          <a:xfrm>
            <a:off x="4646068" y="1451840"/>
            <a:ext cx="5513933" cy="5080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8" name="4. Jehu deceitfully gathers and slays the Baal worshipers 10:18-27"/>
          <p:cNvSpPr txBox="1"/>
          <p:nvPr>
            <p:ph type="title"/>
          </p:nvPr>
        </p:nvSpPr>
        <p:spPr>
          <a:xfrm>
            <a:off x="787400" y="203200"/>
            <a:ext cx="8661400" cy="914400"/>
          </a:xfrm>
          <a:prstGeom prst="rect">
            <a:avLst/>
          </a:prstGeom>
        </p:spPr>
        <p:txBody>
          <a:bodyPr/>
          <a:lstStyle/>
          <a:p>
            <a:pPr marL="393700" indent="-393700" algn="l">
              <a:tabLst>
                <a:tab pos="711200" algn="l"/>
                <a:tab pos="1066800" algn="l"/>
                <a:tab pos="1422400" algn="l"/>
                <a:tab pos="1778000" algn="l"/>
                <a:tab pos="2133600" algn="l"/>
                <a:tab pos="2489200" algn="l"/>
                <a:tab pos="2844800" algn="l"/>
                <a:tab pos="3200400" algn="l"/>
                <a:tab pos="3556000" algn="l"/>
                <a:tab pos="3911600" algn="l"/>
                <a:tab pos="4267200" algn="l"/>
              </a:tabLst>
              <a:defRPr b="1" sz="2900"/>
            </a:pPr>
            <a:r>
              <a:rPr>
                <a:solidFill>
                  <a:srgbClr val="011A9A"/>
                </a:solidFill>
              </a:rPr>
              <a:t>4.	Jehu deceitfully gathers and slays the Baal worshipers </a:t>
            </a:r>
            <a:r>
              <a:rPr>
                <a:solidFill>
                  <a:srgbClr val="FF2600"/>
                </a:solidFill>
              </a:rPr>
              <a:t>10:18-27</a:t>
            </a:r>
          </a:p>
        </p:txBody>
      </p:sp>
      <p:sp>
        <p:nvSpPr>
          <p:cNvPr id="169" name="27  They also broke down the sacred pillar of Baal and broke down the house of Baal, and made it a latrine to this day.…"/>
          <p:cNvSpPr/>
          <p:nvPr/>
        </p:nvSpPr>
        <p:spPr>
          <a:xfrm>
            <a:off x="323850" y="1257300"/>
            <a:ext cx="9512300" cy="1435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27  They also broke down the </a:t>
            </a:r>
            <a:r>
              <a:rPr i="1" sz="2400">
                <a:uFill>
                  <a:solidFill>
                    <a:srgbClr val="000000"/>
                  </a:solidFill>
                </a:uFill>
                <a:latin typeface="Times"/>
                <a:ea typeface="Times"/>
                <a:cs typeface="Times"/>
                <a:sym typeface="Times"/>
              </a:rPr>
              <a:t>sacred</a:t>
            </a:r>
            <a:r>
              <a:rPr sz="2400">
                <a:uFill>
                  <a:solidFill>
                    <a:srgbClr val="000000"/>
                  </a:solidFill>
                </a:uFill>
                <a:latin typeface="Times"/>
                <a:ea typeface="Times"/>
                <a:cs typeface="Times"/>
                <a:sym typeface="Times"/>
              </a:rPr>
              <a:t> pillar of Baal and broke down the house of Baal, and made it a latrine to this day.</a:t>
            </a:r>
            <a:endParaRPr sz="2400">
              <a:uFill>
                <a:solidFill>
                  <a:srgbClr val="000000"/>
                </a:solidFill>
              </a:uFill>
              <a:latin typeface="Times"/>
              <a:ea typeface="Times"/>
              <a:cs typeface="Times"/>
              <a:sym typeface="Times"/>
            </a:endParaRPr>
          </a:p>
          <a:p>
            <a:pPr marL="457200" indent="-457200" algn="l">
              <a:spcBef>
                <a:spcPts val="2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28  Thus Jehu eradicated Baal out of Israel.</a:t>
            </a:r>
          </a:p>
        </p:txBody>
      </p:sp>
      <p:pic>
        <p:nvPicPr>
          <p:cNvPr id="170" name="droppedImage.pdf" descr="droppedImage.pdf"/>
          <p:cNvPicPr>
            <a:picLocks noChangeAspect="1"/>
          </p:cNvPicPr>
          <p:nvPr/>
        </p:nvPicPr>
        <p:blipFill>
          <a:blip r:embed="rId2">
            <a:extLst/>
          </a:blip>
          <a:stretch>
            <a:fillRect/>
          </a:stretch>
        </p:blipFill>
        <p:spPr>
          <a:xfrm>
            <a:off x="100462" y="3138897"/>
            <a:ext cx="5479170" cy="2624664"/>
          </a:xfrm>
          <a:prstGeom prst="rect">
            <a:avLst/>
          </a:prstGeom>
          <a:ln w="12700">
            <a:miter lim="400000"/>
          </a:ln>
        </p:spPr>
      </p:pic>
      <p:pic>
        <p:nvPicPr>
          <p:cNvPr id="171" name="Image" descr="Image"/>
          <p:cNvPicPr>
            <a:picLocks noChangeAspect="1"/>
          </p:cNvPicPr>
          <p:nvPr/>
        </p:nvPicPr>
        <p:blipFill>
          <a:blip r:embed="rId3">
            <a:extLst/>
          </a:blip>
          <a:stretch>
            <a:fillRect/>
          </a:stretch>
        </p:blipFill>
        <p:spPr>
          <a:xfrm>
            <a:off x="5631805" y="2997200"/>
            <a:ext cx="4445001" cy="2794000"/>
          </a:xfrm>
          <a:prstGeom prst="rect">
            <a:avLst/>
          </a:prstGeom>
          <a:ln w="12700">
            <a:miter lim="400000"/>
          </a:ln>
        </p:spPr>
      </p:pic>
      <p:sp>
        <p:nvSpPr>
          <p:cNvPr id="172" name="Toilet from Lacish found in a Baal Shrine. Credit: CBN/Israel Antiquities Authority"/>
          <p:cNvSpPr txBox="1"/>
          <p:nvPr/>
        </p:nvSpPr>
        <p:spPr>
          <a:xfrm>
            <a:off x="5608463" y="5816599"/>
            <a:ext cx="4445001" cy="45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i="1" sz="1200">
                <a:solidFill>
                  <a:srgbClr val="191919"/>
                </a:solidFill>
                <a:latin typeface="Helvetica"/>
                <a:ea typeface="Helvetica"/>
                <a:cs typeface="Helvetica"/>
                <a:sym typeface="Helvetica"/>
              </a:defRPr>
            </a:lvl1pPr>
          </a:lstStyle>
          <a:p>
            <a:pPr/>
            <a:r>
              <a:t>Toilet from Lacish found in a Baal Shrine. Credit: CBN/Israel Antiquities Authority</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4" name="XI. The Kingdoms At Low Ebb 2 Kings 10:29—13:9"/>
          <p:cNvSpPr txBox="1"/>
          <p:nvPr>
            <p:ph type="ctr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4000"/>
            </a:pPr>
            <a:r>
              <a:t>XI.	The Kingdoms At Low Ebb </a:t>
            </a:r>
            <a:r>
              <a:rPr>
                <a:solidFill>
                  <a:srgbClr val="FF2600"/>
                </a:solidFill>
              </a:rPr>
              <a:t>2 Kings 10:29—13:9</a:t>
            </a:r>
          </a:p>
        </p:txBody>
      </p:sp>
      <p:sp>
        <p:nvSpPr>
          <p:cNvPr id="175" name="Body"/>
          <p:cNvSpPr txBox="1"/>
          <p:nvPr>
            <p:ph type="subTitle" sz="quarter" idx="1"/>
          </p:nvPr>
        </p:nvSpPr>
        <p:spPr>
          <a:prstGeom prst="rect">
            <a:avLst/>
          </a:prstGeom>
        </p:spPr>
        <p:txBody>
          <a:bodyPr/>
          <a:lstStyle/>
          <a:p>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 name="A.  Reign of Jehu in Israel 10:29-36"/>
          <p:cNvSpPr txBox="1"/>
          <p:nvPr>
            <p:ph type="title"/>
          </p:nvPr>
        </p:nvSpPr>
        <p:spPr>
          <a:xfrm>
            <a:off x="990600" y="203200"/>
            <a:ext cx="81788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a:solidFill>
                  <a:srgbClr val="011993"/>
                </a:solidFill>
              </a:rPr>
              <a:t>A.	 Reign of Jehu in Israel</a:t>
            </a:r>
            <a:r>
              <a:t> </a:t>
            </a:r>
            <a:r>
              <a:rPr>
                <a:solidFill>
                  <a:srgbClr val="FF2600"/>
                </a:solidFill>
              </a:rPr>
              <a:t>10:29-36</a:t>
            </a:r>
          </a:p>
        </p:txBody>
      </p:sp>
      <p:sp>
        <p:nvSpPr>
          <p:cNvPr id="178" name="29  However, as for the sins of Jeroboam the son of Nebat, which he made Israel sin, from these Jehu did not depart, even the golden calves that were at Bethel and that were at Dan.…"/>
          <p:cNvSpPr/>
          <p:nvPr/>
        </p:nvSpPr>
        <p:spPr>
          <a:xfrm>
            <a:off x="292100" y="1371600"/>
            <a:ext cx="6674545" cy="5676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29  However, </a:t>
            </a:r>
            <a:r>
              <a:rPr i="1" sz="2400">
                <a:uFill>
                  <a:solidFill>
                    <a:srgbClr val="000000"/>
                  </a:solidFill>
                </a:uFill>
                <a:latin typeface="Times"/>
                <a:ea typeface="Times"/>
                <a:cs typeface="Times"/>
                <a:sym typeface="Times"/>
              </a:rPr>
              <a:t>as for</a:t>
            </a:r>
            <a:r>
              <a:rPr sz="2400">
                <a:uFill>
                  <a:solidFill>
                    <a:srgbClr val="000000"/>
                  </a:solidFill>
                </a:uFill>
                <a:latin typeface="Times"/>
                <a:ea typeface="Times"/>
                <a:cs typeface="Times"/>
                <a:sym typeface="Times"/>
              </a:rPr>
              <a:t> the sins of Jeroboam the son of Nebat, which he made Israel sin, from these Jehu did not depart, </a:t>
            </a:r>
            <a:r>
              <a:rPr i="1" sz="2400">
                <a:uFill>
                  <a:solidFill>
                    <a:srgbClr val="000000"/>
                  </a:solidFill>
                </a:uFill>
                <a:latin typeface="Times"/>
                <a:ea typeface="Times"/>
                <a:cs typeface="Times"/>
                <a:sym typeface="Times"/>
              </a:rPr>
              <a:t>even</a:t>
            </a:r>
            <a:r>
              <a:rPr sz="2400">
                <a:uFill>
                  <a:solidFill>
                    <a:srgbClr val="000000"/>
                  </a:solidFill>
                </a:uFill>
                <a:latin typeface="Times"/>
                <a:ea typeface="Times"/>
                <a:cs typeface="Times"/>
                <a:sym typeface="Times"/>
              </a:rPr>
              <a:t> the golden calves that </a:t>
            </a:r>
            <a:r>
              <a:rPr i="1" sz="2400">
                <a:uFill>
                  <a:solidFill>
                    <a:srgbClr val="000000"/>
                  </a:solidFill>
                </a:uFill>
                <a:latin typeface="Times"/>
                <a:ea typeface="Times"/>
                <a:cs typeface="Times"/>
                <a:sym typeface="Times"/>
              </a:rPr>
              <a:t>were</a:t>
            </a:r>
            <a:r>
              <a:rPr sz="2400">
                <a:uFill>
                  <a:solidFill>
                    <a:srgbClr val="000000"/>
                  </a:solidFill>
                </a:uFill>
                <a:latin typeface="Times"/>
                <a:ea typeface="Times"/>
                <a:cs typeface="Times"/>
                <a:sym typeface="Times"/>
              </a:rPr>
              <a:t> at Bethel and that </a:t>
            </a:r>
            <a:r>
              <a:rPr i="1" sz="2400">
                <a:uFill>
                  <a:solidFill>
                    <a:srgbClr val="000000"/>
                  </a:solidFill>
                </a:uFill>
                <a:latin typeface="Times"/>
                <a:ea typeface="Times"/>
                <a:cs typeface="Times"/>
                <a:sym typeface="Times"/>
              </a:rPr>
              <a:t>were</a:t>
            </a:r>
            <a:r>
              <a:rPr sz="2400">
                <a:uFill>
                  <a:solidFill>
                    <a:srgbClr val="000000"/>
                  </a:solidFill>
                </a:uFill>
                <a:latin typeface="Times"/>
                <a:ea typeface="Times"/>
                <a:cs typeface="Times"/>
                <a:sym typeface="Times"/>
              </a:rPr>
              <a:t> at Dan.</a:t>
            </a:r>
            <a:endParaRPr sz="2400">
              <a:uFill>
                <a:solidFill>
                  <a:srgbClr val="000000"/>
                </a:solidFill>
              </a:uFill>
              <a:latin typeface="Times"/>
              <a:ea typeface="Times"/>
              <a:cs typeface="Times"/>
              <a:sym typeface="Times"/>
            </a:endParaRPr>
          </a:p>
          <a:p>
            <a:pPr marL="469900" indent="-4699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30  And the LORD said to Jehu, "Because you have done well in executing what is right in My eyes, </a:t>
            </a:r>
            <a:r>
              <a:rPr i="1" sz="2400">
                <a:uFill>
                  <a:solidFill>
                    <a:srgbClr val="000000"/>
                  </a:solidFill>
                </a:uFill>
                <a:latin typeface="Times"/>
                <a:ea typeface="Times"/>
                <a:cs typeface="Times"/>
                <a:sym typeface="Times"/>
              </a:rPr>
              <a:t>and</a:t>
            </a:r>
            <a:r>
              <a:rPr sz="2400">
                <a:uFill>
                  <a:solidFill>
                    <a:srgbClr val="000000"/>
                  </a:solidFill>
                </a:uFill>
                <a:latin typeface="Times"/>
                <a:ea typeface="Times"/>
                <a:cs typeface="Times"/>
                <a:sym typeface="Times"/>
              </a:rPr>
              <a:t> have done to the house of Ahab according to all that </a:t>
            </a:r>
            <a:r>
              <a:rPr i="1" sz="2400">
                <a:uFill>
                  <a:solidFill>
                    <a:srgbClr val="000000"/>
                  </a:solidFill>
                </a:uFill>
                <a:latin typeface="Times"/>
                <a:ea typeface="Times"/>
                <a:cs typeface="Times"/>
                <a:sym typeface="Times"/>
              </a:rPr>
              <a:t>was</a:t>
            </a:r>
            <a:r>
              <a:rPr sz="2400">
                <a:uFill>
                  <a:solidFill>
                    <a:srgbClr val="000000"/>
                  </a:solidFill>
                </a:uFill>
                <a:latin typeface="Times"/>
                <a:ea typeface="Times"/>
                <a:cs typeface="Times"/>
                <a:sym typeface="Times"/>
              </a:rPr>
              <a:t> in My heart, your sons of the fourth generation shall sit on the throne of Israel."</a:t>
            </a:r>
            <a:endParaRPr sz="2400">
              <a:uFill>
                <a:solidFill>
                  <a:srgbClr val="000000"/>
                </a:solidFill>
              </a:uFill>
              <a:latin typeface="Times"/>
              <a:ea typeface="Times"/>
              <a:cs typeface="Times"/>
              <a:sym typeface="Times"/>
            </a:endParaRPr>
          </a:p>
          <a:p>
            <a:pPr marL="469900" indent="-4699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31  But Jehu was not careful to walk in the law of the LORD, the God of Israel, with all his heart; he did not depart from the sins of Jeroboam, which he made Israel sin.</a:t>
            </a:r>
          </a:p>
        </p:txBody>
      </p:sp>
      <p:pic>
        <p:nvPicPr>
          <p:cNvPr id="179" name="Image" descr="Image"/>
          <p:cNvPicPr>
            <a:picLocks noChangeAspect="1"/>
          </p:cNvPicPr>
          <p:nvPr/>
        </p:nvPicPr>
        <p:blipFill>
          <a:blip r:embed="rId2">
            <a:extLst/>
          </a:blip>
          <a:stretch>
            <a:fillRect/>
          </a:stretch>
        </p:blipFill>
        <p:spPr>
          <a:xfrm>
            <a:off x="7087292" y="1458019"/>
            <a:ext cx="2969669" cy="3595628"/>
          </a:xfrm>
          <a:prstGeom prst="rect">
            <a:avLst/>
          </a:prstGeom>
          <a:ln w="12700">
            <a:miter lim="400000"/>
          </a:ln>
        </p:spPr>
      </p:pic>
    </p:spTree>
  </p:cSld>
  <p:clrMapOvr>
    <a:masterClrMapping/>
  </p:clrMapOvr>
  <p:transition xmlns:p14="http://schemas.microsoft.com/office/powerpoint/2010/mai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jpeg"/></Relationships>

</file>

<file path=ppt/theme/_rels/theme2.xml.rels><?xml version="1.0" encoding="UTF-8" standalone="yes"?><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