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ph type="sldImg"/>
          </p:nvPr>
        </p:nvSpPr>
        <p:spPr>
          <a:xfrm>
            <a:off x="1143000" y="685800"/>
            <a:ext cx="4572000" cy="3429000"/>
          </a:xfrm>
          <a:prstGeom prst="rect">
            <a:avLst/>
          </a:prstGeom>
        </p:spPr>
        <p:txBody>
          <a:bodyPr/>
          <a:lstStyle/>
          <a:p>
            <a:pPr/>
          </a:p>
        </p:txBody>
      </p:sp>
      <p:sp>
        <p:nvSpPr>
          <p:cNvPr id="142" name="Shape 1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3" name="Title Text"/>
          <p:cNvSpPr txBox="1"/>
          <p:nvPr>
            <p:ph type="title"/>
          </p:nvPr>
        </p:nvSpPr>
        <p:spPr>
          <a:prstGeom prst="rect">
            <a:avLst/>
          </a:prstGeom>
        </p:spPr>
        <p:txBody>
          <a:bodyPr/>
          <a:lstStyle/>
          <a:p>
            <a:pPr/>
            <a:r>
              <a:t>Title Text</a:t>
            </a:r>
          </a:p>
        </p:txBody>
      </p:sp>
      <p:sp>
        <p:nvSpPr>
          <p:cNvPr id="134"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10.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4.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 Id="rId3" Type="http://schemas.openxmlformats.org/officeDocument/2006/relationships/image" Target="../media/image5.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3.  Jehu and Jehonadab 10:15-17"/>
          <p:cNvSpPr txBox="1"/>
          <p:nvPr>
            <p:ph type="title"/>
          </p:nvPr>
        </p:nvSpPr>
        <p:spPr>
          <a:xfrm>
            <a:off x="850900" y="25400"/>
            <a:ext cx="8661400" cy="9144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3.	 Jehu and Jehonadab </a:t>
            </a:r>
            <a:r>
              <a:rPr>
                <a:solidFill>
                  <a:srgbClr val="FF2600"/>
                </a:solidFill>
              </a:rPr>
              <a:t>10:15-17</a:t>
            </a:r>
          </a:p>
        </p:txBody>
      </p:sp>
      <p:sp>
        <p:nvSpPr>
          <p:cNvPr id="145" name="15  Now when he had departed from there, he met Jehonadab the son of Rechab coming to meet him; and he greeted him and said to him, &quot;Is your heart right, as my heart is with your heart?&quot; And Jehonadab answered, &quot;It is.&quot; Jehu said, &quot;If it is, give me your hand.&quot; And he gave him his hand, and he took him up to him into the chariot.…"/>
          <p:cNvSpPr/>
          <p:nvPr/>
        </p:nvSpPr>
        <p:spPr>
          <a:xfrm>
            <a:off x="419100" y="1016000"/>
            <a:ext cx="9321800" cy="464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Now when he had departed from there, he met Jehonadab the son of Rechab </a:t>
            </a:r>
            <a:r>
              <a:rPr i="1" sz="2400">
                <a:uFill>
                  <a:solidFill>
                    <a:srgbClr val="000000"/>
                  </a:solidFill>
                </a:uFill>
                <a:latin typeface="Times"/>
                <a:ea typeface="Times"/>
                <a:cs typeface="Times"/>
                <a:sym typeface="Times"/>
              </a:rPr>
              <a:t>coming</a:t>
            </a:r>
            <a:r>
              <a:rPr sz="2400">
                <a:uFill>
                  <a:solidFill>
                    <a:srgbClr val="000000"/>
                  </a:solidFill>
                </a:uFill>
                <a:latin typeface="Times"/>
                <a:ea typeface="Times"/>
                <a:cs typeface="Times"/>
                <a:sym typeface="Times"/>
              </a:rPr>
              <a:t> to meet him; and he greeted him and said to him, "Is your heart right, as my heart is with your heart?" And Jehonadab answered, "It is." </a:t>
            </a:r>
            <a:r>
              <a:rPr i="1" sz="2400">
                <a:uFill>
                  <a:solidFill>
                    <a:srgbClr val="000000"/>
                  </a:solidFill>
                </a:uFill>
                <a:latin typeface="Times"/>
                <a:ea typeface="Times"/>
                <a:cs typeface="Times"/>
                <a:sym typeface="Times"/>
              </a:rPr>
              <a:t>Jehu said,</a:t>
            </a:r>
            <a:r>
              <a:rPr sz="2400">
                <a:uFill>
                  <a:solidFill>
                    <a:srgbClr val="000000"/>
                  </a:solidFill>
                </a:uFill>
                <a:latin typeface="Times"/>
                <a:ea typeface="Times"/>
                <a:cs typeface="Times"/>
                <a:sym typeface="Times"/>
              </a:rPr>
              <a:t> "If it is, give </a:t>
            </a:r>
            <a:r>
              <a:rPr i="1" sz="2400">
                <a:uFill>
                  <a:solidFill>
                    <a:srgbClr val="000000"/>
                  </a:solidFill>
                </a:uFill>
                <a:latin typeface="Times"/>
                <a:ea typeface="Times"/>
                <a:cs typeface="Times"/>
                <a:sym typeface="Times"/>
              </a:rPr>
              <a:t>me</a:t>
            </a:r>
            <a:r>
              <a:rPr sz="2400">
                <a:uFill>
                  <a:solidFill>
                    <a:srgbClr val="000000"/>
                  </a:solidFill>
                </a:uFill>
                <a:latin typeface="Times"/>
                <a:ea typeface="Times"/>
                <a:cs typeface="Times"/>
                <a:sym typeface="Times"/>
              </a:rPr>
              <a:t> your hand." And he gave him his hand, and he took him up to him into the chariot.</a:t>
            </a:r>
            <a:endParaRPr sz="2400">
              <a:uFill>
                <a:solidFill>
                  <a:srgbClr val="000000"/>
                </a:solidFill>
              </a:uFill>
              <a:latin typeface="Times"/>
              <a:ea typeface="Times"/>
              <a:cs typeface="Times"/>
              <a:sym typeface="Times"/>
            </a:endParaRPr>
          </a:p>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he said, "Come with me and see my zeal for the LORD." So he made him ride in his chariot.</a:t>
            </a:r>
            <a:endParaRPr sz="2400">
              <a:uFill>
                <a:solidFill>
                  <a:srgbClr val="000000"/>
                </a:solidFill>
              </a:uFill>
              <a:latin typeface="Times"/>
              <a:ea typeface="Times"/>
              <a:cs typeface="Times"/>
              <a:sym typeface="Times"/>
            </a:endParaRPr>
          </a:p>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And when he came to Samaria, he killed all who remained to Ahab in Samaria, until he had destroyed him, according to the word of the LORD, which He spoke to Elijah.</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A.  Reign of Jehu in Israel 10:29-36"/>
          <p:cNvSpPr txBox="1"/>
          <p:nvPr>
            <p:ph type="title"/>
          </p:nvPr>
        </p:nvSpPr>
        <p:spPr>
          <a:xfrm>
            <a:off x="139700" y="177800"/>
            <a:ext cx="4889500" cy="9906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82" name="32  In those days the LORD began to cut off portions from Israel; and Hazael defeated them throughout the territory of Israel:…"/>
          <p:cNvSpPr/>
          <p:nvPr/>
        </p:nvSpPr>
        <p:spPr>
          <a:xfrm>
            <a:off x="292100" y="1371600"/>
            <a:ext cx="4267200" cy="490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In those days the LORD began to cut off </a:t>
            </a:r>
            <a:r>
              <a:rPr i="1" sz="2400">
                <a:uFill>
                  <a:solidFill>
                    <a:srgbClr val="000000"/>
                  </a:solidFill>
                </a:uFill>
                <a:latin typeface="Times"/>
                <a:ea typeface="Times"/>
                <a:cs typeface="Times"/>
                <a:sym typeface="Times"/>
              </a:rPr>
              <a:t>portions</a:t>
            </a:r>
            <a:r>
              <a:rPr sz="2400">
                <a:uFill>
                  <a:solidFill>
                    <a:srgbClr val="000000"/>
                  </a:solidFill>
                </a:uFill>
                <a:latin typeface="Times"/>
                <a:ea typeface="Times"/>
                <a:cs typeface="Times"/>
                <a:sym typeface="Times"/>
              </a:rPr>
              <a:t> from Israel; and Hazael defeated them throughout the territory of Israel:</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from the Jordan eastward, all the land of Gilead, the Gadites and the Reubenites and the Manassites, from Aroer, which is by the valley of the Arnon, even Gilead and Bashan.</a:t>
            </a:r>
          </a:p>
        </p:txBody>
      </p:sp>
      <p:pic>
        <p:nvPicPr>
          <p:cNvPr id="183" name="11syrianconquests.tiff" descr="11syrianconquests.tiff"/>
          <p:cNvPicPr>
            <a:picLocks noChangeAspect="1"/>
          </p:cNvPicPr>
          <p:nvPr/>
        </p:nvPicPr>
        <p:blipFill>
          <a:blip r:embed="rId2">
            <a:extLst/>
          </a:blip>
          <a:stretch>
            <a:fillRect/>
          </a:stretch>
        </p:blipFill>
        <p:spPr>
          <a:xfrm>
            <a:off x="5026217" y="-82550"/>
            <a:ext cx="5222683" cy="808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A.  Reign of Jehu in Israel 10:29-36"/>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86" name="34  Now the rest of the acts of Jehu and all that he did and all his might, are they not written in the Book of the Chronicles of the Kings of Israel?"/>
          <p:cNvSpPr/>
          <p:nvPr/>
        </p:nvSpPr>
        <p:spPr>
          <a:xfrm>
            <a:off x="254000" y="1155700"/>
            <a:ext cx="9639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34  Now the rest of the acts of Jehu and all that he did and all his might, are they not written in the Book of the Chronicles of the Kings of Israel?</a:t>
            </a:r>
          </a:p>
        </p:txBody>
      </p:sp>
      <p:pic>
        <p:nvPicPr>
          <p:cNvPr id="187" name="jehu-makinghomagetoShalmansarIII-830BCE-earliestrepofanisraelite.tiff" descr="jehu-makinghomagetoShalmansarIII-830BCE-earliestrepofanisraelite.tiff"/>
          <p:cNvPicPr>
            <a:picLocks noChangeAspect="1"/>
          </p:cNvPicPr>
          <p:nvPr/>
        </p:nvPicPr>
        <p:blipFill>
          <a:blip r:embed="rId2">
            <a:extLst/>
          </a:blip>
          <a:stretch>
            <a:fillRect/>
          </a:stretch>
        </p:blipFill>
        <p:spPr>
          <a:xfrm>
            <a:off x="2273300" y="2129358"/>
            <a:ext cx="7772400" cy="3929703"/>
          </a:xfrm>
          <a:prstGeom prst="rect">
            <a:avLst/>
          </a:prstGeom>
          <a:ln w="12700">
            <a:miter lim="400000"/>
          </a:ln>
        </p:spPr>
      </p:pic>
      <p:sp>
        <p:nvSpPr>
          <p:cNvPr id="188" name="The Black Obelisk of Shalmaneser III"/>
          <p:cNvSpPr/>
          <p:nvPr/>
        </p:nvSpPr>
        <p:spPr>
          <a:xfrm>
            <a:off x="127000" y="7236389"/>
            <a:ext cx="3849750" cy="33542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spcBef>
                <a:spcPts val="1600"/>
              </a:spcBef>
              <a:defRPr sz="1800">
                <a:latin typeface="Arial"/>
                <a:ea typeface="Arial"/>
                <a:cs typeface="Arial"/>
                <a:sym typeface="Arial"/>
              </a:defRPr>
            </a:lvl1pPr>
          </a:lstStyle>
          <a:p>
            <a:pPr/>
            <a:r>
              <a:t>The Black Obelisk of Shalmaneser III</a:t>
            </a:r>
          </a:p>
        </p:txBody>
      </p:sp>
      <p:sp>
        <p:nvSpPr>
          <p:cNvPr id="189" name="The tribute of Jehu, son of Omri: I received from him silver, gold, a golden bowl, a golden vase with pointed bottom, golden tumblers, golden buckets, tin, a staff for a king [and] spears."/>
          <p:cNvSpPr/>
          <p:nvPr/>
        </p:nvSpPr>
        <p:spPr>
          <a:xfrm>
            <a:off x="2298700" y="6156889"/>
            <a:ext cx="7721600" cy="8688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spcBef>
                <a:spcPts val="1600"/>
              </a:spcBef>
              <a:defRPr sz="1800">
                <a:latin typeface="Arial"/>
                <a:ea typeface="Arial"/>
                <a:cs typeface="Arial"/>
                <a:sym typeface="Arial"/>
              </a:defRPr>
            </a:lvl1pPr>
          </a:lstStyle>
          <a:p>
            <a:pPr/>
            <a:r>
              <a:t>The tribute of Jehu, son of Omri: I received from him silver, gold, a golden bowl, a golden vase with pointed bottom, golden tumblers, golden buckets, tin, a staff for a king [and] spears.</a:t>
            </a:r>
          </a:p>
        </p:txBody>
      </p:sp>
      <p:pic>
        <p:nvPicPr>
          <p:cNvPr id="190" name="Black%20obelisk%20of%20Shalmaneser%20II%20commemorating%20his.tiff" descr="Black%20obelisk%20of%20Shalmaneser%20II%20commemorating%20his.tiff"/>
          <p:cNvPicPr>
            <a:picLocks noChangeAspect="1"/>
          </p:cNvPicPr>
          <p:nvPr/>
        </p:nvPicPr>
        <p:blipFill>
          <a:blip r:embed="rId3">
            <a:extLst/>
          </a:blip>
          <a:stretch>
            <a:fillRect/>
          </a:stretch>
        </p:blipFill>
        <p:spPr>
          <a:xfrm>
            <a:off x="152400" y="2070100"/>
            <a:ext cx="1718787" cy="5092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A.  Reign of Jehu in Israel 10:29-36"/>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93" name="35  And Jehu slept with his fathers, and they buried him in Samaria. And Jehoahaz his son became king in his place.…"/>
          <p:cNvSpPr/>
          <p:nvPr/>
        </p:nvSpPr>
        <p:spPr>
          <a:xfrm>
            <a:off x="292100" y="1371600"/>
            <a:ext cx="9410700" cy="195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And Jehu slept with his fathers, and they buried him in Samaria. And Jehoahaz his son became king in his place.</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Now the time which Jehu reigned over Israel in Samaria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twenty-eight years.</a:t>
            </a:r>
          </a:p>
        </p:txBody>
      </p:sp>
      <p:pic>
        <p:nvPicPr>
          <p:cNvPr id="194" name="Assyrian%20king%20Shalmanezer%20receiving%20tribute%20from%20.tiff" descr="Assyrian%20king%20Shalmanezer%20receiving%20tribute%20from%20.tiff"/>
          <p:cNvPicPr>
            <a:picLocks noChangeAspect="1"/>
          </p:cNvPicPr>
          <p:nvPr/>
        </p:nvPicPr>
        <p:blipFill>
          <a:blip r:embed="rId2">
            <a:extLst/>
          </a:blip>
          <a:stretch>
            <a:fillRect/>
          </a:stretch>
        </p:blipFill>
        <p:spPr>
          <a:xfrm>
            <a:off x="520700" y="3517900"/>
            <a:ext cx="9118600" cy="31630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B.  Reign of Athaliah in Judah 11:1-20"/>
          <p:cNvSpPr txBox="1"/>
          <p:nvPr>
            <p:ph type="ctrTitle"/>
          </p:nvPr>
        </p:nvSpPr>
        <p:spPr>
          <a:xfrm>
            <a:off x="876300" y="-139700"/>
            <a:ext cx="8178800" cy="25781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pPr>
            <a:r>
              <a:rPr>
                <a:solidFill>
                  <a:srgbClr val="011993"/>
                </a:solidFill>
              </a:rPr>
              <a:t>B.	 Reign of Athaliah in Judah</a:t>
            </a:r>
            <a:r>
              <a:t> </a:t>
            </a:r>
            <a:r>
              <a:rPr>
                <a:solidFill>
                  <a:srgbClr val="FF2600"/>
                </a:solidFill>
              </a:rPr>
              <a:t>11:1-20 </a:t>
            </a:r>
          </a:p>
        </p:txBody>
      </p:sp>
      <p:sp>
        <p:nvSpPr>
          <p:cNvPr id="197" name="(Turmoil in Judah)"/>
          <p:cNvSpPr txBox="1"/>
          <p:nvPr>
            <p:ph type="subTitle" sz="quarter" idx="1"/>
          </p:nvPr>
        </p:nvSpPr>
        <p:spPr>
          <a:xfrm>
            <a:off x="876300" y="2501900"/>
            <a:ext cx="8178800" cy="889000"/>
          </a:xfrm>
          <a:prstGeom prst="rect">
            <a:avLst/>
          </a:prstGeom>
        </p:spPr>
        <p:txBody>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solidFill>
                  <a:srgbClr val="011993"/>
                </a:solidFill>
              </a:defRPr>
            </a:lvl1pPr>
          </a:lstStyle>
          <a:p>
            <a:pPr/>
            <a:r>
              <a:t>(Turmoil in Judah)</a:t>
            </a:r>
          </a:p>
        </p:txBody>
      </p:sp>
      <p:pic>
        <p:nvPicPr>
          <p:cNvPr id="198" name="droppedImage.pdf" descr="droppedImage.pdf"/>
          <p:cNvPicPr>
            <a:picLocks noChangeAspect="1"/>
          </p:cNvPicPr>
          <p:nvPr/>
        </p:nvPicPr>
        <p:blipFill>
          <a:blip r:embed="rId2">
            <a:extLst/>
          </a:blip>
          <a:stretch>
            <a:fillRect/>
          </a:stretch>
        </p:blipFill>
        <p:spPr>
          <a:xfrm>
            <a:off x="-17191" y="3838856"/>
            <a:ext cx="10172701" cy="25208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1.  The usurpation of Athaliah 11:1-3"/>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The usurpation of Athaliah</a:t>
            </a:r>
            <a:r>
              <a:rPr sz="2400"/>
              <a:t> </a:t>
            </a:r>
            <a:r>
              <a:rPr sz="2400">
                <a:solidFill>
                  <a:srgbClr val="FF2600"/>
                </a:solidFill>
              </a:rPr>
              <a:t>11:1-3</a:t>
            </a:r>
          </a:p>
        </p:txBody>
      </p:sp>
      <p:sp>
        <p:nvSpPr>
          <p:cNvPr id="201" name="1    When Athaliah the mother of Ahaziah saw that her son was dead, she rose and destroyed all the royal offspring."/>
          <p:cNvSpPr/>
          <p:nvPr/>
        </p:nvSpPr>
        <p:spPr>
          <a:xfrm>
            <a:off x="304800" y="1092200"/>
            <a:ext cx="8750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    When Athaliah the mother of Ahaziah saw that her son was dead, she rose and destroyed all the royal offspring.</a:t>
            </a:r>
          </a:p>
        </p:txBody>
      </p:sp>
      <p:pic>
        <p:nvPicPr>
          <p:cNvPr id="202" name="droppedImage.pdf" descr="droppedImage.pdf"/>
          <p:cNvPicPr>
            <a:picLocks noChangeAspect="1"/>
          </p:cNvPicPr>
          <p:nvPr/>
        </p:nvPicPr>
        <p:blipFill>
          <a:blip r:embed="rId2">
            <a:extLst/>
          </a:blip>
          <a:stretch>
            <a:fillRect/>
          </a:stretch>
        </p:blipFill>
        <p:spPr>
          <a:xfrm>
            <a:off x="596900" y="2336800"/>
            <a:ext cx="3975100" cy="4508500"/>
          </a:xfrm>
          <a:prstGeom prst="rect">
            <a:avLst/>
          </a:prstGeom>
          <a:ln w="12700">
            <a:miter lim="400000"/>
          </a:ln>
        </p:spPr>
      </p:pic>
      <p:pic>
        <p:nvPicPr>
          <p:cNvPr id="203" name="droppedImage.pdf" descr="droppedImage.pdf"/>
          <p:cNvPicPr>
            <a:picLocks noChangeAspect="1"/>
          </p:cNvPicPr>
          <p:nvPr/>
        </p:nvPicPr>
        <p:blipFill>
          <a:blip r:embed="rId3">
            <a:extLst/>
          </a:blip>
          <a:stretch>
            <a:fillRect/>
          </a:stretch>
        </p:blipFill>
        <p:spPr>
          <a:xfrm>
            <a:off x="5130800" y="2324100"/>
            <a:ext cx="4114800" cy="454667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1.  The usurpation of Athaliah 11:1-3"/>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The usurpation of Athaliah</a:t>
            </a:r>
            <a:r>
              <a:rPr sz="2400"/>
              <a:t> </a:t>
            </a:r>
            <a:r>
              <a:rPr sz="2400">
                <a:solidFill>
                  <a:srgbClr val="FF2600"/>
                </a:solidFill>
              </a:rPr>
              <a:t>11:1-3</a:t>
            </a:r>
          </a:p>
        </p:txBody>
      </p:sp>
      <p:sp>
        <p:nvSpPr>
          <p:cNvPr id="206" name="2    But Jehosheba [jih HAHSH ih buh], the daughter of King Joram, sister of Ahaziah, took Joash the son of Ahaziah and stole him from among the king’s sons who were being put to death, and placed him and his nurse in the bedroom. So they hid him from Athaliah, and he was not put to death."/>
          <p:cNvSpPr/>
          <p:nvPr/>
        </p:nvSpPr>
        <p:spPr>
          <a:xfrm>
            <a:off x="304800" y="1092200"/>
            <a:ext cx="95377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But Jehosheba</a:t>
            </a:r>
            <a:r>
              <a:rPr sz="2400">
                <a:solidFill>
                  <a:srgbClr val="011993"/>
                </a:solidFill>
                <a:uFill>
                  <a:solidFill>
                    <a:srgbClr val="000000"/>
                  </a:solidFill>
                </a:uFill>
                <a:latin typeface="Times"/>
                <a:ea typeface="Times"/>
                <a:cs typeface="Times"/>
                <a:sym typeface="Times"/>
              </a:rPr>
              <a:t> [jih HAHSH ih buh]</a:t>
            </a:r>
            <a:r>
              <a:rPr sz="2400">
                <a:uFill>
                  <a:solidFill>
                    <a:srgbClr val="000000"/>
                  </a:solidFill>
                </a:uFill>
                <a:latin typeface="Times"/>
                <a:ea typeface="Times"/>
                <a:cs typeface="Times"/>
                <a:sym typeface="Times"/>
              </a:rPr>
              <a:t>, the daughter of King Joram, sister of Ahaziah, took Joash the son of Ahaziah and stole him from among the king’s sons who were being put to death, and placed him and his nurse in the bedroom. So they hid him from Athaliah, and he was not put to death.</a:t>
            </a:r>
          </a:p>
        </p:txBody>
      </p:sp>
      <p:pic>
        <p:nvPicPr>
          <p:cNvPr id="207" name="droppedImage.pdf" descr="droppedImage.pdf"/>
          <p:cNvPicPr>
            <a:picLocks noChangeAspect="1"/>
          </p:cNvPicPr>
          <p:nvPr/>
        </p:nvPicPr>
        <p:blipFill>
          <a:blip r:embed="rId2">
            <a:extLst/>
          </a:blip>
          <a:stretch>
            <a:fillRect/>
          </a:stretch>
        </p:blipFill>
        <p:spPr>
          <a:xfrm>
            <a:off x="849344" y="2762250"/>
            <a:ext cx="7253256" cy="3454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1.  The usurpation of Athaliah 11:1-3"/>
          <p:cNvSpPr txBox="1"/>
          <p:nvPr>
            <p:ph type="title"/>
          </p:nvPr>
        </p:nvSpPr>
        <p:spPr>
          <a:xfrm>
            <a:off x="152400" y="76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The usurpation of Athaliah</a:t>
            </a:r>
            <a:r>
              <a:rPr sz="2400"/>
              <a:t> </a:t>
            </a:r>
            <a:r>
              <a:rPr sz="2400">
                <a:solidFill>
                  <a:srgbClr val="FF2600"/>
                </a:solidFill>
              </a:rPr>
              <a:t>11:1-3</a:t>
            </a:r>
          </a:p>
        </p:txBody>
      </p:sp>
      <p:sp>
        <p:nvSpPr>
          <p:cNvPr id="210" name="3    So he was hidden with her in the house of the LORD six years, while Athaliah was reigning over the land."/>
          <p:cNvSpPr/>
          <p:nvPr/>
        </p:nvSpPr>
        <p:spPr>
          <a:xfrm>
            <a:off x="393700" y="1422400"/>
            <a:ext cx="52578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    So he was hidden with her in the house of the LORD six years, while Athaliah was reigning over the land.</a:t>
            </a:r>
          </a:p>
        </p:txBody>
      </p:sp>
      <p:pic>
        <p:nvPicPr>
          <p:cNvPr id="211" name="droppedImage.pdf" descr="droppedImage.pdf"/>
          <p:cNvPicPr>
            <a:picLocks noChangeAspect="1"/>
          </p:cNvPicPr>
          <p:nvPr/>
        </p:nvPicPr>
        <p:blipFill>
          <a:blip r:embed="rId2">
            <a:extLst/>
          </a:blip>
          <a:stretch>
            <a:fillRect/>
          </a:stretch>
        </p:blipFill>
        <p:spPr>
          <a:xfrm>
            <a:off x="352901" y="3454313"/>
            <a:ext cx="7213601" cy="3952658"/>
          </a:xfrm>
          <a:prstGeom prst="rect">
            <a:avLst/>
          </a:prstGeom>
          <a:ln w="12700">
            <a:miter lim="400000"/>
          </a:ln>
        </p:spPr>
      </p:pic>
      <p:pic>
        <p:nvPicPr>
          <p:cNvPr id="212" name="droppedImage.pdf" descr="droppedImage.pdf"/>
          <p:cNvPicPr>
            <a:picLocks noChangeAspect="1"/>
          </p:cNvPicPr>
          <p:nvPr/>
        </p:nvPicPr>
        <p:blipFill>
          <a:blip r:embed="rId3">
            <a:extLst/>
          </a:blip>
          <a:stretch>
            <a:fillRect/>
          </a:stretch>
        </p:blipFill>
        <p:spPr>
          <a:xfrm>
            <a:off x="5988662" y="190500"/>
            <a:ext cx="4120539" cy="3263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Rescue of Joash 2 C 22:11, 12"/>
          <p:cNvSpPr txBox="1"/>
          <p:nvPr>
            <p:ph type="title"/>
          </p:nvPr>
        </p:nvSpPr>
        <p:spPr>
          <a:xfrm>
            <a:off x="990600" y="-635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700">
                <a:solidFill>
                  <a:srgbClr val="0433FF"/>
                </a:solidFill>
              </a:rPr>
              <a:t>Rescue of Joash </a:t>
            </a:r>
            <a:r>
              <a:rPr sz="2400">
                <a:solidFill>
                  <a:srgbClr val="FF2600"/>
                </a:solidFill>
              </a:rPr>
              <a:t>2 C 22:11, 12</a:t>
            </a:r>
          </a:p>
        </p:txBody>
      </p:sp>
      <p:sp>
        <p:nvSpPr>
          <p:cNvPr id="215" name="11  But Jehoshabeath [jee hoh SHAB ih ath] the king’s daughter took Joash the son of Ahaziah, and stole him from among the king’s sons who were being put to death, and placed him and his nurse in the bedroom. So Jehoshabeath, the daughter of King Jehoram, the wife of Jehoiada the priest (for she was the sister of Ahaziah), hid him from Athaliah so that she would not put him to death.…"/>
          <p:cNvSpPr/>
          <p:nvPr/>
        </p:nvSpPr>
        <p:spPr>
          <a:xfrm>
            <a:off x="304800" y="647700"/>
            <a:ext cx="9537700" cy="311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But Jehoshabeath </a:t>
            </a:r>
            <a:r>
              <a:rPr sz="2400">
                <a:solidFill>
                  <a:srgbClr val="011993"/>
                </a:solidFill>
                <a:uFill>
                  <a:solidFill>
                    <a:srgbClr val="000000"/>
                  </a:solidFill>
                </a:uFill>
                <a:latin typeface="Times"/>
                <a:ea typeface="Times"/>
                <a:cs typeface="Times"/>
                <a:sym typeface="Times"/>
              </a:rPr>
              <a:t>[jee hoh SHAB ih ath] </a:t>
            </a:r>
            <a:r>
              <a:rPr sz="2400">
                <a:uFill>
                  <a:solidFill>
                    <a:srgbClr val="000000"/>
                  </a:solidFill>
                </a:uFill>
                <a:latin typeface="Times"/>
                <a:ea typeface="Times"/>
                <a:cs typeface="Times"/>
                <a:sym typeface="Times"/>
              </a:rPr>
              <a:t>the king’s daughter took Joash the son of Ahaziah, and stole him from among the king’s sons who were being put to death, and placed him and his nurse in the bedroom. So Jehoshabeath, the daughter of King Jehoram, </a:t>
            </a:r>
            <a:r>
              <a:rPr sz="2400" u="sng">
                <a:uFill>
                  <a:solidFill>
                    <a:srgbClr val="000000"/>
                  </a:solidFill>
                </a:uFill>
                <a:latin typeface="Times"/>
                <a:ea typeface="Times"/>
                <a:cs typeface="Times"/>
                <a:sym typeface="Times"/>
              </a:rPr>
              <a:t>the wife of Jehoiada the priest</a:t>
            </a:r>
            <a:r>
              <a:rPr sz="2400">
                <a:uFill>
                  <a:solidFill>
                    <a:srgbClr val="000000"/>
                  </a:solidFill>
                </a:uFill>
                <a:latin typeface="Times"/>
                <a:ea typeface="Times"/>
                <a:cs typeface="Times"/>
                <a:sym typeface="Times"/>
              </a:rPr>
              <a:t> (for she was the sister of Ahaziah), hid him from Athaliah so that she would not put him to death.</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he was hidden with them in the house of God six years while Athaliah reigned over the land.</a:t>
            </a:r>
          </a:p>
        </p:txBody>
      </p:sp>
      <p:pic>
        <p:nvPicPr>
          <p:cNvPr id="216" name="droppedImage.pdf" descr="droppedImage.pdf"/>
          <p:cNvPicPr>
            <a:picLocks noChangeAspect="1"/>
          </p:cNvPicPr>
          <p:nvPr/>
        </p:nvPicPr>
        <p:blipFill>
          <a:blip r:embed="rId2">
            <a:extLst/>
          </a:blip>
          <a:stretch>
            <a:fillRect/>
          </a:stretch>
        </p:blipFill>
        <p:spPr>
          <a:xfrm>
            <a:off x="1981200" y="3807889"/>
            <a:ext cx="6197600" cy="38756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19" name="[Jehoiada summons five captains of the royal guard  2 C 23:1]"/>
          <p:cNvSpPr/>
          <p:nvPr/>
        </p:nvSpPr>
        <p:spPr>
          <a:xfrm>
            <a:off x="584200" y="1066800"/>
            <a:ext cx="82296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rgbClr val="011993"/>
                </a:solidFill>
                <a:uFill>
                  <a:solidFill>
                    <a:srgbClr val="000000"/>
                  </a:solidFill>
                </a:uFill>
              </a:rPr>
              <a:t>Jehoiada summons five captains of the royal guard</a:t>
            </a:r>
            <a:r>
              <a:rPr b="1" sz="2400">
                <a:solidFill>
                  <a:srgbClr val="FF2600"/>
                </a:solidFill>
                <a:uFill>
                  <a:solidFill>
                    <a:srgbClr val="000000"/>
                  </a:solidFill>
                </a:uFill>
              </a:rPr>
              <a:t>  2 C 23:1</a:t>
            </a:r>
            <a:r>
              <a:rPr sz="2400">
                <a:solidFill>
                  <a:srgbClr val="011993"/>
                </a:solidFill>
                <a:uFill>
                  <a:solidFill>
                    <a:srgbClr val="000000"/>
                  </a:solidFill>
                </a:uFill>
              </a:rPr>
              <a:t>]</a:t>
            </a:r>
          </a:p>
        </p:txBody>
      </p:sp>
      <p:pic>
        <p:nvPicPr>
          <p:cNvPr id="220" name="droppedImage.pdf" descr="droppedImage.pdf"/>
          <p:cNvPicPr>
            <a:picLocks noChangeAspect="1"/>
          </p:cNvPicPr>
          <p:nvPr/>
        </p:nvPicPr>
        <p:blipFill>
          <a:blip r:embed="rId2">
            <a:extLst/>
          </a:blip>
          <a:stretch>
            <a:fillRect/>
          </a:stretch>
        </p:blipFill>
        <p:spPr>
          <a:xfrm>
            <a:off x="1492250" y="1955609"/>
            <a:ext cx="6159501" cy="24654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2.  The coronation of Joash 11: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11:4-12</a:t>
            </a:r>
          </a:p>
        </p:txBody>
      </p:sp>
      <p:sp>
        <p:nvSpPr>
          <p:cNvPr id="223" name="4    Now in the seventh year Jehoiada sent and brought the captains of hundreds of the Carites and of the guard, and brought them to him in the house of the LORD. Then he made a covenant with them and put them under oath in the house of the LORD, and showed them the king’s son."/>
          <p:cNvSpPr/>
          <p:nvPr/>
        </p:nvSpPr>
        <p:spPr>
          <a:xfrm>
            <a:off x="292100" y="889000"/>
            <a:ext cx="95758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4    Now in the seventh year Jehoiada sent and brought the captains of hundreds of the Carites and of the guard, and brought them to him in the house of the LORD. Then he made a covenant with them and put them under oath in the house of the LORD, and showed them the king’s son.</a:t>
            </a:r>
          </a:p>
        </p:txBody>
      </p:sp>
      <p:pic>
        <p:nvPicPr>
          <p:cNvPr id="224" name="droppedImage.pdf" descr="droppedImage.pdf"/>
          <p:cNvPicPr>
            <a:picLocks noChangeAspect="1"/>
          </p:cNvPicPr>
          <p:nvPr/>
        </p:nvPicPr>
        <p:blipFill>
          <a:blip r:embed="rId2">
            <a:extLst/>
          </a:blip>
          <a:stretch>
            <a:fillRect/>
          </a:stretch>
        </p:blipFill>
        <p:spPr>
          <a:xfrm>
            <a:off x="772372" y="2794000"/>
            <a:ext cx="8894656" cy="4495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4. Jehu deceitfully gathers and slays the Baal worshipers 10:18-27"/>
          <p:cNvSpPr txBox="1"/>
          <p:nvPr>
            <p:ph type="title"/>
          </p:nvPr>
        </p:nvSpPr>
        <p:spPr>
          <a:xfrm>
            <a:off x="749300" y="1397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48" name="a. He commands all Baal worships to worship with him 18, 19…"/>
          <p:cNvSpPr/>
          <p:nvPr/>
        </p:nvSpPr>
        <p:spPr>
          <a:xfrm>
            <a:off x="419100" y="1257300"/>
            <a:ext cx="9321800" cy="368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a.	He commands all Baal worships to worship with him </a:t>
            </a:r>
            <a:r>
              <a:rPr sz="2400">
                <a:solidFill>
                  <a:srgbClr val="FF2600"/>
                </a:solidFill>
                <a:uFill>
                  <a:solidFill>
                    <a:srgbClr val="000000"/>
                  </a:solidFill>
                </a:uFill>
              </a:rPr>
              <a:t>18, 19</a:t>
            </a:r>
            <a:endParaRPr sz="2400">
              <a:solidFill>
                <a:srgbClr val="011A9A"/>
              </a:solidFill>
              <a:uFill>
                <a:solidFill>
                  <a:srgbClr val="000000"/>
                </a:solidFill>
              </a:uFill>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Then Jehu gathered all the people and said to them, "Ahab served Baal a little; Jehu will serve him much.</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now, summon all the prophets of Baal, all his worshipers and all his priests; let no one be missing, for I have a great sacrifice for Baal; whoever is missing shall not live." But Jehu did it in cunning, in order that he might destroy the worshipers of Baal.</a:t>
            </a:r>
          </a:p>
        </p:txBody>
      </p:sp>
      <p:pic>
        <p:nvPicPr>
          <p:cNvPr id="149" name="Image" descr="Image"/>
          <p:cNvPicPr>
            <a:picLocks noChangeAspect="1"/>
          </p:cNvPicPr>
          <p:nvPr/>
        </p:nvPicPr>
        <p:blipFill>
          <a:blip r:embed="rId2">
            <a:extLst/>
          </a:blip>
          <a:stretch>
            <a:fillRect/>
          </a:stretch>
        </p:blipFill>
        <p:spPr>
          <a:xfrm>
            <a:off x="161974" y="4559300"/>
            <a:ext cx="3479801" cy="2336800"/>
          </a:xfrm>
          <a:prstGeom prst="rect">
            <a:avLst/>
          </a:prstGeom>
          <a:ln w="12700">
            <a:miter lim="400000"/>
          </a:ln>
        </p:spPr>
      </p:pic>
      <p:pic>
        <p:nvPicPr>
          <p:cNvPr id="150" name="Image" descr="Image"/>
          <p:cNvPicPr>
            <a:picLocks noChangeAspect="1"/>
          </p:cNvPicPr>
          <p:nvPr/>
        </p:nvPicPr>
        <p:blipFill>
          <a:blip r:embed="rId3">
            <a:extLst/>
          </a:blip>
          <a:stretch>
            <a:fillRect/>
          </a:stretch>
        </p:blipFill>
        <p:spPr>
          <a:xfrm>
            <a:off x="3771751" y="4552950"/>
            <a:ext cx="3454401" cy="2349500"/>
          </a:xfrm>
          <a:prstGeom prst="rect">
            <a:avLst/>
          </a:prstGeom>
          <a:ln w="12700">
            <a:miter lim="400000"/>
          </a:ln>
        </p:spPr>
      </p:pic>
      <p:pic>
        <p:nvPicPr>
          <p:cNvPr id="151" name="Image" descr="Image"/>
          <p:cNvPicPr>
            <a:picLocks noChangeAspect="1"/>
          </p:cNvPicPr>
          <p:nvPr/>
        </p:nvPicPr>
        <p:blipFill>
          <a:blip r:embed="rId4">
            <a:extLst/>
          </a:blip>
          <a:srcRect l="51663" t="0" r="0" b="0"/>
          <a:stretch>
            <a:fillRect/>
          </a:stretch>
        </p:blipFill>
        <p:spPr>
          <a:xfrm>
            <a:off x="7701210" y="4175869"/>
            <a:ext cx="2156883" cy="33423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27" name="A strong force of Levites is secretly gather from throughout Judah 2 C 23:4-7…"/>
          <p:cNvSpPr/>
          <p:nvPr/>
        </p:nvSpPr>
        <p:spPr>
          <a:xfrm>
            <a:off x="292100" y="838200"/>
            <a:ext cx="7019876" cy="64402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993"/>
                </a:solidFill>
                <a:uFill>
                  <a:solidFill>
                    <a:srgbClr val="000000"/>
                  </a:solidFill>
                </a:uFill>
              </a:rPr>
              <a:t>       A strong force of Levites is secretly gather from throughout Judah</a:t>
            </a:r>
            <a:r>
              <a:rPr sz="2400">
                <a:uFill>
                  <a:solidFill>
                    <a:srgbClr val="000000"/>
                  </a:solidFill>
                </a:uFill>
              </a:rPr>
              <a:t> </a:t>
            </a:r>
            <a:r>
              <a:rPr b="1" sz="2400">
                <a:solidFill>
                  <a:srgbClr val="FF2600"/>
                </a:solidFill>
                <a:uFill>
                  <a:solidFill>
                    <a:srgbClr val="000000"/>
                  </a:solidFill>
                </a:uFill>
              </a:rPr>
              <a:t>2 C 23:4-7 </a:t>
            </a:r>
            <a:endParaRPr b="1" sz="2400">
              <a:solidFill>
                <a:srgbClr val="FF2600"/>
              </a:solidFill>
              <a:uFill>
                <a:solidFill>
                  <a:srgbClr val="000000"/>
                </a:solidFill>
              </a:uFill>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he commanded them, saying, "This is the thing that you shall do: one third of you, who come in on the sabbath and keep watch over the king’s house</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(one third also </a:t>
            </a:r>
            <a:r>
              <a:rPr i="1" sz="2400">
                <a:uFill>
                  <a:solidFill>
                    <a:srgbClr val="000000"/>
                  </a:solidFill>
                </a:uFill>
                <a:latin typeface="Times"/>
                <a:ea typeface="Times"/>
                <a:cs typeface="Times"/>
                <a:sym typeface="Times"/>
              </a:rPr>
              <a:t>shall be</a:t>
            </a:r>
            <a:r>
              <a:rPr sz="2400">
                <a:uFill>
                  <a:solidFill>
                    <a:srgbClr val="000000"/>
                  </a:solidFill>
                </a:uFill>
                <a:latin typeface="Times"/>
                <a:ea typeface="Times"/>
                <a:cs typeface="Times"/>
                <a:sym typeface="Times"/>
              </a:rPr>
              <a:t> at the gate Sur, and one third at the gate behind the guards), shall keep watch over the house for defense.</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two parts of you,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all who go out on the sabbath, shall also keep watch over the house of the LORD for the king.</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"Then you shall surround the king, each with his weapons in his hand; and whoever comes within the ranks shall be put to death. And be with the king when he goes out and when he comes in."</a:t>
            </a:r>
          </a:p>
        </p:txBody>
      </p:sp>
      <p:pic>
        <p:nvPicPr>
          <p:cNvPr id="228" name="Image" descr="Image"/>
          <p:cNvPicPr>
            <a:picLocks noChangeAspect="1"/>
          </p:cNvPicPr>
          <p:nvPr/>
        </p:nvPicPr>
        <p:blipFill>
          <a:blip r:embed="rId2">
            <a:extLst/>
          </a:blip>
          <a:stretch>
            <a:fillRect/>
          </a:stretch>
        </p:blipFill>
        <p:spPr>
          <a:xfrm>
            <a:off x="7434212" y="1924794"/>
            <a:ext cx="2603501" cy="3124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31" name="9    So the captains of hundreds did according to all that Jehoiada the priest commanded. And each one of them took his men who were to come in on the sabbath, with those who were to go out on the sabbath, and came to Jehoiada the priest.…"/>
          <p:cNvSpPr/>
          <p:nvPr/>
        </p:nvSpPr>
        <p:spPr>
          <a:xfrm>
            <a:off x="292100" y="838200"/>
            <a:ext cx="95758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the captains of hundreds did according to all that Jehoiada the priest commanded. And each one of them took his men who were to come in on the sabbath, with those who were to go out on the sabbath, and came to Jehoiada the priest.</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the priest gave to the captains of hundreds the spears and shields that had been King David’s,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in the house of the LORD.</a:t>
            </a:r>
          </a:p>
        </p:txBody>
      </p:sp>
      <p:pic>
        <p:nvPicPr>
          <p:cNvPr id="232" name="Image" descr="Image"/>
          <p:cNvPicPr>
            <a:picLocks noChangeAspect="1"/>
          </p:cNvPicPr>
          <p:nvPr/>
        </p:nvPicPr>
        <p:blipFill>
          <a:blip r:embed="rId2">
            <a:extLst/>
          </a:blip>
          <a:stretch>
            <a:fillRect/>
          </a:stretch>
        </p:blipFill>
        <p:spPr>
          <a:xfrm>
            <a:off x="2667078" y="3507779"/>
            <a:ext cx="5584669" cy="39176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2.  The coronation of Joash 11: 4-12"/>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35" name="11   And the guards stood each with his weapons in his hand, from the right side of the house to the left side of the house, by the altar and by the house, around the king.…"/>
          <p:cNvSpPr/>
          <p:nvPr/>
        </p:nvSpPr>
        <p:spPr>
          <a:xfrm>
            <a:off x="292100" y="838200"/>
            <a:ext cx="3848100"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the guards stood each with his weapons in his hand, from the right side of the house to the left side of the house, by the altar and by the house, around the king.</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Then he brought the king’s son out and put the crown on him, and </a:t>
            </a:r>
            <a:r>
              <a:rPr i="1" sz="2400">
                <a:uFill>
                  <a:solidFill>
                    <a:srgbClr val="000000"/>
                  </a:solidFill>
                </a:uFill>
                <a:latin typeface="Times"/>
                <a:ea typeface="Times"/>
                <a:cs typeface="Times"/>
                <a:sym typeface="Times"/>
              </a:rPr>
              <a:t>gave him</a:t>
            </a:r>
            <a:r>
              <a:rPr sz="2400">
                <a:uFill>
                  <a:solidFill>
                    <a:srgbClr val="000000"/>
                  </a:solidFill>
                </a:uFill>
                <a:latin typeface="Times"/>
                <a:ea typeface="Times"/>
                <a:cs typeface="Times"/>
                <a:sym typeface="Times"/>
              </a:rPr>
              <a:t> the testimony; and they made him king and anointed him, and they clapped their hands and said, "</a:t>
            </a:r>
            <a:r>
              <a:rPr i="1" sz="2400">
                <a:uFill>
                  <a:solidFill>
                    <a:srgbClr val="000000"/>
                  </a:solidFill>
                </a:uFill>
                <a:latin typeface="Times"/>
                <a:ea typeface="Times"/>
                <a:cs typeface="Times"/>
                <a:sym typeface="Times"/>
              </a:rPr>
              <a:t>Long</a:t>
            </a:r>
            <a:r>
              <a:rPr sz="2400">
                <a:uFill>
                  <a:solidFill>
                    <a:srgbClr val="000000"/>
                  </a:solidFill>
                </a:uFill>
                <a:latin typeface="Times"/>
                <a:ea typeface="Times"/>
                <a:cs typeface="Times"/>
                <a:sym typeface="Times"/>
              </a:rPr>
              <a:t> live the king!"</a:t>
            </a:r>
          </a:p>
        </p:txBody>
      </p:sp>
      <p:pic>
        <p:nvPicPr>
          <p:cNvPr id="236" name="droppedImage.pdf" descr="droppedImage.pdf"/>
          <p:cNvPicPr>
            <a:picLocks noChangeAspect="1"/>
          </p:cNvPicPr>
          <p:nvPr/>
        </p:nvPicPr>
        <p:blipFill>
          <a:blip r:embed="rId2">
            <a:extLst/>
          </a:blip>
          <a:stretch>
            <a:fillRect/>
          </a:stretch>
        </p:blipFill>
        <p:spPr>
          <a:xfrm>
            <a:off x="4279645" y="2108200"/>
            <a:ext cx="5727701" cy="45730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2.  The coronation of Joash 11: 4-12"/>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The coronation of Joash</a:t>
            </a:r>
            <a:r>
              <a:rPr sz="2400">
                <a:solidFill>
                  <a:srgbClr val="FF2600"/>
                </a:solidFill>
              </a:rPr>
              <a:t> 11: 4-12</a:t>
            </a:r>
          </a:p>
        </p:txBody>
      </p:sp>
      <p:sp>
        <p:nvSpPr>
          <p:cNvPr id="239" name="13  When Athaliah heard the noise of the guard and of the people, she came to the people in the house of the LORD.…"/>
          <p:cNvSpPr/>
          <p:nvPr/>
        </p:nvSpPr>
        <p:spPr>
          <a:xfrm>
            <a:off x="12700" y="787400"/>
            <a:ext cx="5168900" cy="434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When Athaliah heard the noise of the guard </a:t>
            </a:r>
            <a:r>
              <a:rPr i="1" sz="2400">
                <a:uFill>
                  <a:solidFill>
                    <a:srgbClr val="000000"/>
                  </a:solidFill>
                </a:uFill>
                <a:latin typeface="Times"/>
                <a:ea typeface="Times"/>
                <a:cs typeface="Times"/>
                <a:sym typeface="Times"/>
              </a:rPr>
              <a:t>and of</a:t>
            </a:r>
            <a:r>
              <a:rPr sz="2400">
                <a:uFill>
                  <a:solidFill>
                    <a:srgbClr val="000000"/>
                  </a:solidFill>
                </a:uFill>
                <a:latin typeface="Times"/>
                <a:ea typeface="Times"/>
                <a:cs typeface="Times"/>
                <a:sym typeface="Times"/>
              </a:rPr>
              <a:t> the people, she came to the people in the house of the LORD.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And she looked and behold, the king was standing by the pillar, according to the custom, with the captains and the trumpeters beside the king; and all the people of the land rejoiced and blew trumpets. Then Athaliah tore her clothes and cried, "Treason! Treason!"</a:t>
            </a:r>
          </a:p>
        </p:txBody>
      </p:sp>
      <p:pic>
        <p:nvPicPr>
          <p:cNvPr id="240" name="droppedImage.pdf" descr="droppedImage.pdf"/>
          <p:cNvPicPr>
            <a:picLocks noChangeAspect="1"/>
          </p:cNvPicPr>
          <p:nvPr/>
        </p:nvPicPr>
        <p:blipFill>
          <a:blip r:embed="rId2">
            <a:extLst/>
          </a:blip>
          <a:stretch>
            <a:fillRect/>
          </a:stretch>
        </p:blipFill>
        <p:spPr>
          <a:xfrm>
            <a:off x="5341639" y="622300"/>
            <a:ext cx="4731099" cy="4864100"/>
          </a:xfrm>
          <a:prstGeom prst="rect">
            <a:avLst/>
          </a:prstGeom>
          <a:ln w="12700">
            <a:miter lim="400000"/>
          </a:ln>
        </p:spPr>
      </p:pic>
      <p:pic>
        <p:nvPicPr>
          <p:cNvPr id="241" name="droppedImage.pdf" descr="droppedImage.pdf"/>
          <p:cNvPicPr>
            <a:picLocks noChangeAspect="1"/>
          </p:cNvPicPr>
          <p:nvPr/>
        </p:nvPicPr>
        <p:blipFill>
          <a:blip r:embed="rId3">
            <a:extLst/>
          </a:blip>
          <a:stretch>
            <a:fillRect/>
          </a:stretch>
        </p:blipFill>
        <p:spPr>
          <a:xfrm>
            <a:off x="812800" y="5476397"/>
            <a:ext cx="6273800" cy="2350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3.  The death of Athaliah 11:13-16"/>
          <p:cNvSpPr txBox="1"/>
          <p:nvPr>
            <p:ph type="title"/>
          </p:nvPr>
        </p:nvSpPr>
        <p:spPr>
          <a:xfrm>
            <a:off x="990600" y="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3.	 The death of Athaliah</a:t>
            </a:r>
            <a:r>
              <a:rPr sz="2400">
                <a:solidFill>
                  <a:srgbClr val="FF2600"/>
                </a:solidFill>
              </a:rPr>
              <a:t> 11:13-16</a:t>
            </a:r>
          </a:p>
        </p:txBody>
      </p:sp>
      <p:sp>
        <p:nvSpPr>
          <p:cNvPr id="244" name="15  And Jehoiada the priest commanded the captains of hundreds who were appointed over the army, and said to them, &quot;Bring her out between the ranks, and whoever follows her put to death with the sword.&quot; For the priest said, &quot;Let her not be put to death in the house of the LORD.&quot;…"/>
          <p:cNvSpPr/>
          <p:nvPr/>
        </p:nvSpPr>
        <p:spPr>
          <a:xfrm>
            <a:off x="292100" y="838200"/>
            <a:ext cx="4152900"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Jehoiada the priest commanded the captains of hundreds who were appointed over the army, and said to them, "Bring her out between the ranks, and whoever follows her put to death with the sword." For the priest said, "Let her not be put to death in the house of the LORD."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So they seized her, and when she arrived at the horses’ entrance of the king’s house, she was put to death there.</a:t>
            </a:r>
          </a:p>
        </p:txBody>
      </p:sp>
      <p:pic>
        <p:nvPicPr>
          <p:cNvPr id="245" name="droppedImage.pdf" descr="droppedImage.pdf"/>
          <p:cNvPicPr>
            <a:picLocks noChangeAspect="1"/>
          </p:cNvPicPr>
          <p:nvPr/>
        </p:nvPicPr>
        <p:blipFill>
          <a:blip r:embed="rId2">
            <a:extLst/>
          </a:blip>
          <a:stretch>
            <a:fillRect/>
          </a:stretch>
        </p:blipFill>
        <p:spPr>
          <a:xfrm>
            <a:off x="4997450" y="961949"/>
            <a:ext cx="4267200" cy="6099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4.  Enthronement of another descendant of David 11:17-20"/>
          <p:cNvSpPr txBox="1"/>
          <p:nvPr>
            <p:ph type="title"/>
          </p:nvPr>
        </p:nvSpPr>
        <p:spPr>
          <a:xfrm>
            <a:off x="393700" y="0"/>
            <a:ext cx="9525000" cy="9906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4.	 Enthronement of another descendant of David</a:t>
            </a:r>
            <a:r>
              <a:rPr sz="2400"/>
              <a:t> </a:t>
            </a:r>
            <a:r>
              <a:rPr sz="2400">
                <a:solidFill>
                  <a:srgbClr val="FF2600"/>
                </a:solidFill>
              </a:rPr>
              <a:t>11:17-20</a:t>
            </a:r>
          </a:p>
        </p:txBody>
      </p:sp>
      <p:sp>
        <p:nvSpPr>
          <p:cNvPr id="248" name="17  Then Jehoiada made a covenant between the LORD and the king and the people, that they should be the LORD’S people, also between the king and the people."/>
          <p:cNvSpPr/>
          <p:nvPr/>
        </p:nvSpPr>
        <p:spPr>
          <a:xfrm>
            <a:off x="304800" y="1219200"/>
            <a:ext cx="47371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17  Then Jehoiada made a covenant between the LORD and the king and the people, that they should be the LORD’S people, also between the king and the people.</a:t>
            </a:r>
          </a:p>
        </p:txBody>
      </p:sp>
      <p:pic>
        <p:nvPicPr>
          <p:cNvPr id="249" name="droppedImage.pdf" descr="droppedImage.pdf"/>
          <p:cNvPicPr>
            <a:picLocks noChangeAspect="1"/>
          </p:cNvPicPr>
          <p:nvPr/>
        </p:nvPicPr>
        <p:blipFill>
          <a:blip r:embed="rId2">
            <a:extLst/>
          </a:blip>
          <a:stretch>
            <a:fillRect/>
          </a:stretch>
        </p:blipFill>
        <p:spPr>
          <a:xfrm>
            <a:off x="5295900" y="1104900"/>
            <a:ext cx="4305300" cy="5969000"/>
          </a:xfrm>
          <a:prstGeom prst="rect">
            <a:avLst/>
          </a:prstGeom>
          <a:ln w="12700">
            <a:miter lim="400000"/>
          </a:ln>
        </p:spPr>
      </p:pic>
      <p:pic>
        <p:nvPicPr>
          <p:cNvPr id="250" name="Image" descr="Image"/>
          <p:cNvPicPr>
            <a:picLocks noChangeAspect="1"/>
          </p:cNvPicPr>
          <p:nvPr/>
        </p:nvPicPr>
        <p:blipFill>
          <a:blip r:embed="rId3">
            <a:extLst/>
          </a:blip>
          <a:stretch>
            <a:fillRect/>
          </a:stretch>
        </p:blipFill>
        <p:spPr>
          <a:xfrm>
            <a:off x="825698" y="3611661"/>
            <a:ext cx="4305301" cy="32248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4.  Enthronement of another descendant of David 11:17-20"/>
          <p:cNvSpPr txBox="1"/>
          <p:nvPr>
            <p:ph type="title"/>
          </p:nvPr>
        </p:nvSpPr>
        <p:spPr>
          <a:xfrm>
            <a:off x="393700" y="0"/>
            <a:ext cx="9525000" cy="9906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4.	 Enthronement of another descendant of David</a:t>
            </a:r>
            <a:r>
              <a:rPr sz="2400"/>
              <a:t> </a:t>
            </a:r>
            <a:r>
              <a:rPr sz="2400">
                <a:solidFill>
                  <a:srgbClr val="FF2600"/>
                </a:solidFill>
              </a:rPr>
              <a:t>11:17-20</a:t>
            </a:r>
          </a:p>
        </p:txBody>
      </p:sp>
      <p:sp>
        <p:nvSpPr>
          <p:cNvPr id="253" name="18  And all the people of the land went to the house of Baal, and tore it down; his altars and his images they broke in pieces thoroughly, and killed Mattan the priest of Baal before the altars. And the priest appointed officers over the house of the LORD.…"/>
          <p:cNvSpPr/>
          <p:nvPr/>
        </p:nvSpPr>
        <p:spPr>
          <a:xfrm>
            <a:off x="292100" y="685800"/>
            <a:ext cx="9575800" cy="6248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18</a:t>
            </a:r>
            <a:r>
              <a:rPr sz="2400">
                <a:uFill>
                  <a:solidFill>
                    <a:srgbClr val="000000"/>
                  </a:solidFill>
                </a:uFill>
                <a:latin typeface="Times"/>
                <a:ea typeface="Times"/>
                <a:cs typeface="Times"/>
                <a:sym typeface="Times"/>
              </a:rPr>
              <a:t>  And all the people of the land went to the house of Baal, and tore it down; his altars and his images they broke in pieces thoroughly, and killed Mattan the priest of Baal before the altars. And the priest appointed officers over the house of the LORD.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a:t>
            </a:r>
            <a:r>
              <a:rPr sz="2400">
                <a:solidFill>
                  <a:schemeClr val="accent5">
                    <a:hueOff val="-82419"/>
                    <a:satOff val="-9513"/>
                    <a:lumOff val="-16343"/>
                  </a:schemeClr>
                </a:solidFill>
                <a:uFill>
                  <a:solidFill>
                    <a:srgbClr val="000000"/>
                  </a:solidFill>
                </a:uFill>
                <a:latin typeface="Times"/>
                <a:ea typeface="Times"/>
                <a:cs typeface="Times"/>
                <a:sym typeface="Times"/>
              </a:rPr>
              <a:t>2 C 23:18</a:t>
            </a:r>
            <a:r>
              <a:rPr sz="2400">
                <a:uFill>
                  <a:solidFill>
                    <a:srgbClr val="000000"/>
                  </a:solidFill>
                </a:uFill>
                <a:latin typeface="Times"/>
                <a:ea typeface="Times"/>
                <a:cs typeface="Times"/>
                <a:sym typeface="Times"/>
              </a:rPr>
              <a:t> Moreover, Jehoiada placed the offices of the house of the LORD under the authority of the Levitical priests, whom David had assigned over the house of the LORD, to offer the burnt offerings of the LORD, as it is written in the law of Moses--with rejoicing and singing according to the order of David.]</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19</a:t>
            </a:r>
            <a:r>
              <a:rPr sz="2400">
                <a:uFill>
                  <a:solidFill>
                    <a:srgbClr val="000000"/>
                  </a:solidFill>
                </a:uFill>
                <a:latin typeface="Times"/>
                <a:ea typeface="Times"/>
                <a:cs typeface="Times"/>
                <a:sym typeface="Times"/>
              </a:rPr>
              <a:t>  And he took the captains of hundreds and the Carites and the guards and all the people of the land; and they brought the king down from the house of the LORD, and came by the way of the gate of the guards to the king’s house. And he sat on the throne of the kings.</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20</a:t>
            </a:r>
            <a:r>
              <a:rPr sz="2400">
                <a:uFill>
                  <a:solidFill>
                    <a:srgbClr val="000000"/>
                  </a:solidFill>
                </a:uFill>
                <a:latin typeface="Times"/>
                <a:ea typeface="Times"/>
                <a:cs typeface="Times"/>
                <a:sym typeface="Times"/>
              </a:rPr>
              <a:t>  So all the people of the land rejoiced and the city was quiet. For they had put Athaliah to death with the sword at the king’s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C.  Reign of Joash in Judah 11:21—12:2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200"/>
            </a:pPr>
            <a:r>
              <a:rPr>
                <a:solidFill>
                  <a:srgbClr val="011993"/>
                </a:solidFill>
              </a:rPr>
              <a:t>C.	 Reign of Joash in Judah</a:t>
            </a:r>
            <a:r>
              <a:rPr>
                <a:solidFill>
                  <a:srgbClr val="FF2600"/>
                </a:solidFill>
              </a:rPr>
              <a:t> 11:21—12:21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1. Introduction to the reign of Joash 11:21—12:3"/>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1.	Introduction to the reign of Joash</a:t>
            </a:r>
            <a:r>
              <a:rPr sz="2400">
                <a:solidFill>
                  <a:srgbClr val="FF2600"/>
                </a:solidFill>
              </a:rPr>
              <a:t> 11:21—12:3</a:t>
            </a:r>
          </a:p>
        </p:txBody>
      </p:sp>
      <p:sp>
        <p:nvSpPr>
          <p:cNvPr id="258" name="21  Jehoash was seven years old when he became king.…"/>
          <p:cNvSpPr/>
          <p:nvPr/>
        </p:nvSpPr>
        <p:spPr>
          <a:xfrm>
            <a:off x="292100" y="838200"/>
            <a:ext cx="9575800" cy="462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21</a:t>
            </a:r>
            <a:r>
              <a:rPr sz="2400">
                <a:uFill>
                  <a:solidFill>
                    <a:srgbClr val="000000"/>
                  </a:solidFill>
                </a:uFill>
                <a:latin typeface="Times"/>
                <a:ea typeface="Times"/>
                <a:cs typeface="Times"/>
                <a:sym typeface="Times"/>
              </a:rPr>
              <a:t>  Jehoash was seven years old when he became king.</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12:1</a:t>
            </a:r>
            <a:r>
              <a:rPr sz="2400">
                <a:uFill>
                  <a:solidFill>
                    <a:srgbClr val="000000"/>
                  </a:solidFill>
                </a:uFill>
                <a:latin typeface="Times"/>
                <a:ea typeface="Times"/>
                <a:cs typeface="Times"/>
                <a:sym typeface="Times"/>
              </a:rPr>
              <a:t> In the seventh year of Jehu, Jehoash became king, and he reigned forty years in Jerusalem; and his mother’s name was Zibiah [ZIB ee-uh] of Beersheba.</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a:t>
            </a:r>
            <a:r>
              <a:rPr sz="2400">
                <a:uFill>
                  <a:solidFill>
                    <a:srgbClr val="000000"/>
                  </a:solidFill>
                </a:uFill>
                <a:latin typeface="Times"/>
                <a:ea typeface="Times"/>
                <a:cs typeface="Times"/>
                <a:sym typeface="Times"/>
              </a:rPr>
              <a:t>    And Jehoash did right in the sight of the LORD all his days in which Jehoiada the priest instructed him.</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3</a:t>
            </a:r>
            <a:r>
              <a:rPr sz="2400">
                <a:uFill>
                  <a:solidFill>
                    <a:srgbClr val="000000"/>
                  </a:solidFill>
                </a:uFill>
                <a:latin typeface="Times"/>
                <a:ea typeface="Times"/>
                <a:cs typeface="Times"/>
                <a:sym typeface="Times"/>
              </a:rPr>
              <a:t>    Only the high places were not taken away; the people still sacrificed and burned incense on the high places.</a:t>
            </a:r>
            <a:endParaRPr sz="2400">
              <a:uFill>
                <a:solidFill>
                  <a:srgbClr val="000000"/>
                </a:solidFill>
              </a:uFill>
              <a:latin typeface="Times"/>
              <a:ea typeface="Times"/>
              <a:cs typeface="Times"/>
              <a:sym typeface="Times"/>
            </a:endParaRPr>
          </a:p>
          <a:p>
            <a:pPr marL="469900" indent="-4699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 C 24:3</a:t>
            </a:r>
            <a:r>
              <a:rPr sz="2400">
                <a:uFill>
                  <a:solidFill>
                    <a:srgbClr val="000000"/>
                  </a:solidFill>
                </a:uFill>
                <a:latin typeface="Times"/>
                <a:ea typeface="Times"/>
                <a:cs typeface="Times"/>
                <a:sym typeface="Times"/>
              </a:rPr>
              <a:t> And Jehoiada took two wives for him, and he became the father of sons and daughters.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2.  Repair of the Temple 12:4-16"/>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61" name="4    Then Jehoash said to the priests, &quot;All the money of the sacred things which is brought into the house of the LORD, in current money, both the money of each man’s assessment and all the money which any man’s heart prompts him to bring into the house of the LORD,…"/>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4</a:t>
            </a:r>
            <a:r>
              <a:rPr sz="2400">
                <a:uFill>
                  <a:solidFill>
                    <a:srgbClr val="000000"/>
                  </a:solidFill>
                </a:uFill>
                <a:latin typeface="Times"/>
                <a:ea typeface="Times"/>
                <a:cs typeface="Times"/>
                <a:sym typeface="Times"/>
              </a:rPr>
              <a:t>    Then Jehoash said to the priests, "All the money of the sacred things which is brought into the house of the LORD, in current money, </a:t>
            </a:r>
            <a:r>
              <a:rPr i="1" sz="2400">
                <a:uFill>
                  <a:solidFill>
                    <a:srgbClr val="000000"/>
                  </a:solidFill>
                </a:uFill>
                <a:latin typeface="Times"/>
                <a:ea typeface="Times"/>
                <a:cs typeface="Times"/>
                <a:sym typeface="Times"/>
              </a:rPr>
              <a:t>both</a:t>
            </a:r>
            <a:r>
              <a:rPr sz="2400">
                <a:uFill>
                  <a:solidFill>
                    <a:srgbClr val="000000"/>
                  </a:solidFill>
                </a:uFill>
                <a:latin typeface="Times"/>
                <a:ea typeface="Times"/>
                <a:cs typeface="Times"/>
                <a:sym typeface="Times"/>
              </a:rPr>
              <a:t> the money of each man’s assessment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all the money which any man’s heart prompts him to bring into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5</a:t>
            </a:r>
            <a:r>
              <a:rPr sz="2400">
                <a:uFill>
                  <a:solidFill>
                    <a:srgbClr val="000000"/>
                  </a:solidFill>
                </a:uFill>
                <a:latin typeface="Times"/>
                <a:ea typeface="Times"/>
                <a:cs typeface="Times"/>
                <a:sym typeface="Times"/>
              </a:rPr>
              <a:t>    let the priests take it for themselves, each from his acquaintance; and they shall repair the damages of the house wherever any damage may be found.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6</a:t>
            </a:r>
            <a:r>
              <a:rPr sz="2400">
                <a:uFill>
                  <a:solidFill>
                    <a:srgbClr val="000000"/>
                  </a:solidFill>
                </a:uFill>
                <a:latin typeface="Times"/>
                <a:ea typeface="Times"/>
                <a:cs typeface="Times"/>
                <a:sym typeface="Times"/>
              </a:rPr>
              <a:t>    But it came about that in the twenty-third year of King Jehoash the priests had not repaired the damages of the house.</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7</a:t>
            </a:r>
            <a:r>
              <a:rPr sz="2400">
                <a:uFill>
                  <a:solidFill>
                    <a:srgbClr val="000000"/>
                  </a:solidFill>
                </a:uFill>
                <a:latin typeface="Times"/>
                <a:ea typeface="Times"/>
                <a:cs typeface="Times"/>
                <a:sym typeface="Times"/>
              </a:rPr>
              <a:t>    Then King Jehoash called for Jehoiada the priest, and for the </a:t>
            </a:r>
            <a:r>
              <a:rPr i="1" sz="2400">
                <a:uFill>
                  <a:solidFill>
                    <a:srgbClr val="000000"/>
                  </a:solidFill>
                </a:uFill>
                <a:latin typeface="Times"/>
                <a:ea typeface="Times"/>
                <a:cs typeface="Times"/>
                <a:sym typeface="Times"/>
              </a:rPr>
              <a:t>other</a:t>
            </a:r>
            <a:r>
              <a:rPr sz="2400">
                <a:uFill>
                  <a:solidFill>
                    <a:srgbClr val="000000"/>
                  </a:solidFill>
                </a:uFill>
                <a:latin typeface="Times"/>
                <a:ea typeface="Times"/>
                <a:cs typeface="Times"/>
                <a:sym typeface="Times"/>
              </a:rPr>
              <a:t> priests and said to them, "Why do you not repair the damages of the house? Now therefore take no </a:t>
            </a:r>
            <a:r>
              <a:rPr i="1" sz="2400">
                <a:uFill>
                  <a:solidFill>
                    <a:srgbClr val="000000"/>
                  </a:solidFill>
                </a:uFill>
                <a:latin typeface="Times"/>
                <a:ea typeface="Times"/>
                <a:cs typeface="Times"/>
                <a:sym typeface="Times"/>
              </a:rPr>
              <a:t>more</a:t>
            </a:r>
            <a:r>
              <a:rPr sz="2400">
                <a:uFill>
                  <a:solidFill>
                    <a:srgbClr val="000000"/>
                  </a:solidFill>
                </a:uFill>
                <a:latin typeface="Times"/>
                <a:ea typeface="Times"/>
                <a:cs typeface="Times"/>
                <a:sym typeface="Times"/>
              </a:rPr>
              <a:t> money from your acquaintances, but pay it for the damages of the house."</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8</a:t>
            </a:r>
            <a:r>
              <a:rPr sz="2400">
                <a:uFill>
                  <a:solidFill>
                    <a:srgbClr val="000000"/>
                  </a:solidFill>
                </a:uFill>
                <a:latin typeface="Times"/>
                <a:ea typeface="Times"/>
                <a:cs typeface="Times"/>
                <a:sym typeface="Times"/>
              </a:rPr>
              <a:t>    So the priests agreed that they should take no </a:t>
            </a:r>
            <a:r>
              <a:rPr i="1" sz="2400">
                <a:uFill>
                  <a:solidFill>
                    <a:srgbClr val="000000"/>
                  </a:solidFill>
                </a:uFill>
                <a:latin typeface="Times"/>
                <a:ea typeface="Times"/>
                <a:cs typeface="Times"/>
                <a:sym typeface="Times"/>
              </a:rPr>
              <a:t>more</a:t>
            </a:r>
            <a:r>
              <a:rPr sz="2400">
                <a:uFill>
                  <a:solidFill>
                    <a:srgbClr val="000000"/>
                  </a:solidFill>
                </a:uFill>
                <a:latin typeface="Times"/>
                <a:ea typeface="Times"/>
                <a:cs typeface="Times"/>
                <a:sym typeface="Times"/>
              </a:rPr>
              <a:t> money from the people, nor repair the damages of the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4. Jehu deceitfully gathers and slays the Baal worshipers 10:18-27"/>
          <p:cNvSpPr txBox="1"/>
          <p:nvPr>
            <p:ph type="title"/>
          </p:nvPr>
        </p:nvSpPr>
        <p:spPr>
          <a:xfrm>
            <a:off x="749300" y="508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54" name="b. Jehu commands a solemn assembly for Baal 20-22…"/>
          <p:cNvSpPr/>
          <p:nvPr/>
        </p:nvSpPr>
        <p:spPr>
          <a:xfrm>
            <a:off x="419100" y="1200150"/>
            <a:ext cx="9321800" cy="521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b.	Jehu commands a solemn assembly for Baal </a:t>
            </a:r>
            <a:r>
              <a:rPr sz="2400">
                <a:solidFill>
                  <a:srgbClr val="FF2600"/>
                </a:solidFill>
                <a:uFill>
                  <a:solidFill>
                    <a:srgbClr val="000000"/>
                  </a:solidFill>
                </a:uFill>
              </a:rPr>
              <a:t>20-22</a:t>
            </a:r>
            <a:endParaRPr sz="2400">
              <a:solidFill>
                <a:srgbClr val="011A9A"/>
              </a:solidFill>
              <a:uFill>
                <a:solidFill>
                  <a:srgbClr val="000000"/>
                </a:solidFill>
              </a:uFill>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Jehu said, "Sanctify a solemn assembly for Baal." And they proclaimed </a:t>
            </a:r>
            <a:r>
              <a:rPr i="1" sz="2400">
                <a:uFill>
                  <a:solidFill>
                    <a:srgbClr val="000000"/>
                  </a:solidFill>
                </a:uFill>
                <a:latin typeface="Times"/>
                <a:ea typeface="Times"/>
                <a:cs typeface="Times"/>
                <a:sym typeface="Times"/>
              </a:rPr>
              <a:t>it.</a:t>
            </a:r>
            <a:endParaRPr sz="2400">
              <a:uFill>
                <a:solidFill>
                  <a:srgbClr val="000000"/>
                </a:solidFill>
              </a:uFill>
              <a:latin typeface="Times"/>
              <a:ea typeface="Times"/>
              <a:cs typeface="Times"/>
              <a:sym typeface="Times"/>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Jehu sent throughout Israel and all the worshipers of Baal came, so that there was not a man left who did not come. And when they went into the house of Baal, the house of Baal was filled from one end to the other.</a:t>
            </a:r>
            <a:endParaRPr sz="2400">
              <a:solidFill>
                <a:srgbClr val="011A9A"/>
              </a:solidFill>
              <a:uFill>
                <a:solidFill>
                  <a:srgbClr val="000000"/>
                </a:solidFill>
              </a:uFill>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c.	No servants of the LORD allowed </a:t>
            </a:r>
            <a:r>
              <a:rPr sz="2400">
                <a:solidFill>
                  <a:srgbClr val="FF2600"/>
                </a:solidFill>
                <a:uFill>
                  <a:solidFill>
                    <a:srgbClr val="000000"/>
                  </a:solidFill>
                </a:uFill>
              </a:rPr>
              <a:t>23</a:t>
            </a:r>
            <a:endParaRPr sz="2400">
              <a:uFill>
                <a:solidFill>
                  <a:srgbClr val="000000"/>
                </a:solidFill>
              </a:uFill>
              <a:latin typeface="Times"/>
              <a:ea typeface="Times"/>
              <a:cs typeface="Times"/>
              <a:sym typeface="Times"/>
            </a:endParaRPr>
          </a:p>
          <a:p>
            <a:pPr marL="457200" indent="-4572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he said to the one who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in charge of the wardrobe, "Bring out garments for all the worshipers of Baal." So he brought out garments for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2.  Repair of the Temple 12:4-16"/>
          <p:cNvSpPr txBox="1"/>
          <p:nvPr>
            <p:ph type="title"/>
          </p:nvPr>
        </p:nvSpPr>
        <p:spPr>
          <a:xfrm>
            <a:off x="469900" y="-21590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64" name="9    But Jehoiada the priest took a chest and bored a hole in its lid, and put it beside the altar, on the right side as one comes into the house of the LORD; and the priests who guarded the threshold put in it all the money which was brought into the house of the LORD.…"/>
          <p:cNvSpPr/>
          <p:nvPr/>
        </p:nvSpPr>
        <p:spPr>
          <a:xfrm>
            <a:off x="228600" y="698500"/>
            <a:ext cx="509652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But Jehoiada the priest took a chest and bored a hole in its lid, and put it beside the altar, on the right side as one comes into the house of the LORD; and the priests who guarded the threshold put in it all the money which was brought into the house of the LORD.</a:t>
            </a:r>
            <a:endParaRPr sz="2400">
              <a:uFill>
                <a:solidFill>
                  <a:srgbClr val="000000"/>
                </a:solidFill>
              </a:uFill>
              <a:latin typeface="Times"/>
              <a:ea typeface="Times"/>
              <a:cs typeface="Times"/>
              <a:sym typeface="Times"/>
            </a:endParaRPr>
          </a:p>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And when they saw that there was much money in the chest, the king’s scribe and the high priest came up and tied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in bags and counted the money which was found in the house of the LORD.</a:t>
            </a:r>
          </a:p>
        </p:txBody>
      </p:sp>
      <p:pic>
        <p:nvPicPr>
          <p:cNvPr id="265" name="Image" descr="Image"/>
          <p:cNvPicPr>
            <a:picLocks noChangeAspect="1"/>
          </p:cNvPicPr>
          <p:nvPr/>
        </p:nvPicPr>
        <p:blipFill>
          <a:blip r:embed="rId2">
            <a:extLst/>
          </a:blip>
          <a:stretch>
            <a:fillRect/>
          </a:stretch>
        </p:blipFill>
        <p:spPr>
          <a:xfrm>
            <a:off x="5627304" y="698500"/>
            <a:ext cx="4303650" cy="5232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2.  Repair of the Temple 12:4-16"/>
          <p:cNvSpPr txBox="1"/>
          <p:nvPr>
            <p:ph type="title"/>
          </p:nvPr>
        </p:nvSpPr>
        <p:spPr>
          <a:xfrm>
            <a:off x="469900" y="-21590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68" name="11   And they gave the money which was weighed out into the hands of those who did the work, who had the oversight of the house of the LORD; and they paid it out to the carpenters and the builders, who worked on the house of the LORD;…"/>
          <p:cNvSpPr/>
          <p:nvPr/>
        </p:nvSpPr>
        <p:spPr>
          <a:xfrm>
            <a:off x="139700" y="571500"/>
            <a:ext cx="5619602" cy="412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they gave the money which was weighed out into the hands of those who did the work, who had the oversight of the house of the LORD; and they paid it out to the carpenters and the builders, who worked on the house of the LORD;</a:t>
            </a:r>
            <a:endParaRPr sz="2400">
              <a:uFill>
                <a:solidFill>
                  <a:srgbClr val="000000"/>
                </a:solidFill>
              </a:uFill>
              <a:latin typeface="Times"/>
              <a:ea typeface="Times"/>
              <a:cs typeface="Times"/>
              <a:sym typeface="Times"/>
            </a:endParaRPr>
          </a:p>
          <a:p>
            <a:pPr marL="469900" indent="-469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to the masons and the stonecutters, and for buying timber and hewn stone to repair the damages to the house of the LORD, and for all that was laid out for the house to repair it.</a:t>
            </a:r>
          </a:p>
        </p:txBody>
      </p:sp>
      <p:pic>
        <p:nvPicPr>
          <p:cNvPr id="269" name="Image" descr="Image"/>
          <p:cNvPicPr>
            <a:picLocks noChangeAspect="1"/>
          </p:cNvPicPr>
          <p:nvPr/>
        </p:nvPicPr>
        <p:blipFill>
          <a:blip r:embed="rId2">
            <a:extLst/>
          </a:blip>
          <a:stretch>
            <a:fillRect/>
          </a:stretch>
        </p:blipFill>
        <p:spPr>
          <a:xfrm>
            <a:off x="5876089" y="639430"/>
            <a:ext cx="3991130" cy="48933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2.  Repair of the Temple 12:4-16"/>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2.	 Repair of the Temple</a:t>
            </a:r>
            <a:r>
              <a:rPr sz="2400">
                <a:solidFill>
                  <a:srgbClr val="FF2600"/>
                </a:solidFill>
              </a:rPr>
              <a:t> 12:4-16</a:t>
            </a:r>
          </a:p>
        </p:txBody>
      </p:sp>
      <p:sp>
        <p:nvSpPr>
          <p:cNvPr id="272" name="13  But there were not made for the house of the LORD silver cups, snuffers, bowls, trumpets, any vessels of gold, or vessels of silver from the money which was brought into the house of the LORD;…"/>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But there were not made for the house of the LORD silver cups, snuffers, bowls, trumpets, any vessels of gold, or vessels of silver from the money which was brought into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for they gave that to those who did the work, and with it they repaired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Moreover, they did not require an accounting from the men into whose hand they gave the money to pay to those who did the work, for they dealt faithfully.</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 money from the guilt offerings and the money from the sin offerings, was not brought into the house of the LORD; it was for the priests.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C 24:14  And when they had finished, they brought the rest of the money before the king and Jehoiada; and it was made into utensils for the house of the LORD, utensils for the service and the burnt offering, and pans and utensils of gold and silver. And they offered burnt offerings in the house of the LORD continually all the days of Jehoiada.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The death of Jehoiada 2 C 24:15, 16"/>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death of Jehoiada</a:t>
            </a:r>
            <a:r>
              <a:rPr sz="2400">
                <a:solidFill>
                  <a:srgbClr val="FF2600"/>
                </a:solidFill>
              </a:rPr>
              <a:t> 2 C 24:15, 16 </a:t>
            </a:r>
          </a:p>
        </p:txBody>
      </p:sp>
      <p:sp>
        <p:nvSpPr>
          <p:cNvPr id="275" name="15  Now when Jehoiada reached a ripe old age he died; he was one hundred and thirty years old at his death.…"/>
          <p:cNvSpPr/>
          <p:nvPr/>
        </p:nvSpPr>
        <p:spPr>
          <a:xfrm>
            <a:off x="292100" y="838200"/>
            <a:ext cx="9575800" cy="168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Now when Jehoiada reached a ripe old age he died; he was one hundred and thirty years old at his death. </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they buried him in the city of David among the kings, because he had done well in Israel and to God and His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The Sins of Joash 2 C 24:17-19"/>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Sins of Joash</a:t>
            </a:r>
            <a:r>
              <a:rPr sz="2400">
                <a:solidFill>
                  <a:srgbClr val="FF2600"/>
                </a:solidFill>
              </a:rPr>
              <a:t> 2 C 24:17-19 </a:t>
            </a:r>
          </a:p>
        </p:txBody>
      </p:sp>
      <p:sp>
        <p:nvSpPr>
          <p:cNvPr id="278" name="17  But after the death of Jehoiada the officials of Judah came and bowed down to the king, and the king listened to them.…"/>
          <p:cNvSpPr/>
          <p:nvPr/>
        </p:nvSpPr>
        <p:spPr>
          <a:xfrm>
            <a:off x="292100" y="838200"/>
            <a:ext cx="9575800" cy="293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But after the death of Jehoiada the officials of Judah came and bowed down to the king, and the king listened to them.</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they abandoned the house of the LORD, the God of their fathers, and served the Asherim and the idols; so wrath came upon Judah and Jerusalem for this their guilt.</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Yet He sent prophets to them to bring them back to the LORD; though they testified against them, they would not listen.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The Stoning of Zechariah 2 C 24:20-22"/>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Stoning of Zechariah</a:t>
            </a:r>
            <a:r>
              <a:rPr sz="2400">
                <a:solidFill>
                  <a:srgbClr val="FF2600"/>
                </a:solidFill>
              </a:rPr>
              <a:t> 2 C 24:20-22 </a:t>
            </a:r>
          </a:p>
        </p:txBody>
      </p:sp>
      <p:sp>
        <p:nvSpPr>
          <p:cNvPr id="281" name="20  Then the Spirit of God came on Zechariah the son of Jehoiada the priest; and he stood above the people and said to them, &quot;Thus God has said, ‘Why do you transgress the commandments of the LORD and do not prosper? Because you have forsaken the LORD, He has also forsaken you.’&quot;…"/>
          <p:cNvSpPr/>
          <p:nvPr/>
        </p:nvSpPr>
        <p:spPr>
          <a:xfrm>
            <a:off x="292100" y="838200"/>
            <a:ext cx="5549900" cy="661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Then the Spirit of God came on Zechariah the son of Jehoiada the priest; and he stood above the people and said to them, "Thus God has said, ‘Why do you transgress the commandments of the LORD and do not prosper? Because you have forsaken the LORD, He has also forsaken you.’"</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So they conspired against him and at the command of the king they stoned him to death in the court of the house of the LORD.</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Thus Joash the king did not remember the kindness which his father Jehoiada had shown him, but he murdered his son. And as he died he said, "May the LORD see and avenge!"</a:t>
            </a:r>
          </a:p>
        </p:txBody>
      </p:sp>
      <p:pic>
        <p:nvPicPr>
          <p:cNvPr id="282" name="droppedImage.pdf" descr="droppedImage.pdf"/>
          <p:cNvPicPr>
            <a:picLocks noChangeAspect="1"/>
          </p:cNvPicPr>
          <p:nvPr/>
        </p:nvPicPr>
        <p:blipFill>
          <a:blip r:embed="rId2">
            <a:extLst/>
          </a:blip>
          <a:stretch>
            <a:fillRect/>
          </a:stretch>
        </p:blipFill>
        <p:spPr>
          <a:xfrm>
            <a:off x="6070600" y="2120900"/>
            <a:ext cx="3858768" cy="40538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The reverses of Judah 2 C 24:23, 24"/>
          <p:cNvSpPr txBox="1"/>
          <p:nvPr>
            <p:ph type="title"/>
          </p:nvPr>
        </p:nvSpPr>
        <p:spPr>
          <a:xfrm>
            <a:off x="317500" y="190500"/>
            <a:ext cx="9525000" cy="571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reverses of Judah</a:t>
            </a:r>
            <a:r>
              <a:rPr sz="2400">
                <a:solidFill>
                  <a:srgbClr val="FF2600"/>
                </a:solidFill>
              </a:rPr>
              <a:t> 2 C 24:23, 24 </a:t>
            </a:r>
          </a:p>
        </p:txBody>
      </p:sp>
      <p:sp>
        <p:nvSpPr>
          <p:cNvPr id="285" name="23  Now it came about at the turn of the year that the army of the Arameans came up against him; and they came to Judah and Jerusalem, destroyed all the officials of the people from among the people, and sent all their spoil to the king of Damascus.…"/>
          <p:cNvSpPr/>
          <p:nvPr/>
        </p:nvSpPr>
        <p:spPr>
          <a:xfrm>
            <a:off x="292100" y="838200"/>
            <a:ext cx="9575800" cy="3162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Now it came about at the turn of the year that the army of the Arameans came up against him; and they came to Judah and Jerusalem, destroyed all the officials of the people from among the people, and sent all their spoil to the king of Damascus.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Indeed the army of the Arameans came with a small number of men; yet the LORD delivered a very great army into their hands, because they had forsaken the LORD, the God of their fathers. Thus they executed judgment on Joash.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3.  The invasion of Hazael 12:17-18"/>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3.	 The invasion of Hazael</a:t>
            </a:r>
            <a:r>
              <a:rPr sz="2400">
                <a:solidFill>
                  <a:srgbClr val="FF2600"/>
                </a:solidFill>
              </a:rPr>
              <a:t> 12:17-18</a:t>
            </a:r>
          </a:p>
        </p:txBody>
      </p:sp>
      <p:sp>
        <p:nvSpPr>
          <p:cNvPr id="288" name="17  Then Hazael king of Aram went up and fought against Gath and captured it, and Hazael set his face to go up to Jerusalem.…"/>
          <p:cNvSpPr/>
          <p:nvPr/>
        </p:nvSpPr>
        <p:spPr>
          <a:xfrm>
            <a:off x="292100" y="838200"/>
            <a:ext cx="4622800" cy="6337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Hazael king of Aram went up and fought against Gath and captured it, and Hazael set his face to go up to Jerusalem.</a:t>
            </a:r>
            <a:endParaRPr sz="2400">
              <a:uFill>
                <a:solidFill>
                  <a:srgbClr val="000000"/>
                </a:solidFill>
              </a:uFill>
              <a:latin typeface="Times"/>
              <a:ea typeface="Times"/>
              <a:cs typeface="Times"/>
              <a:sym typeface="Times"/>
            </a:endParaRPr>
          </a:p>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Jehoash king of Judah took all the sacred things that Jehoshaphat and Jehoram and Ahaziah, his fathers, kings of Judah, had dedicated, and his own sacred things and all the gold that was found among the treasuries of the house of the LORD and of the king’s house, and sent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to Hazael king of Aram. Then he went away from Jerusalem.</a:t>
            </a:r>
          </a:p>
        </p:txBody>
      </p:sp>
      <p:pic>
        <p:nvPicPr>
          <p:cNvPr id="289" name="droppedImage.pdf" descr="droppedImage.pdf"/>
          <p:cNvPicPr>
            <a:picLocks noChangeAspect="1"/>
          </p:cNvPicPr>
          <p:nvPr/>
        </p:nvPicPr>
        <p:blipFill>
          <a:blip r:embed="rId2">
            <a:extLst/>
          </a:blip>
          <a:stretch>
            <a:fillRect/>
          </a:stretch>
        </p:blipFill>
        <p:spPr>
          <a:xfrm>
            <a:off x="5105400" y="1788055"/>
            <a:ext cx="4902200" cy="54662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4.  The assassination of Joash 12:19-21"/>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4.	 The assassination of Joash</a:t>
            </a:r>
            <a:r>
              <a:rPr sz="2400">
                <a:solidFill>
                  <a:srgbClr val="FF2600"/>
                </a:solidFill>
              </a:rPr>
              <a:t> 12:19-21</a:t>
            </a:r>
          </a:p>
        </p:txBody>
      </p:sp>
      <p:sp>
        <p:nvSpPr>
          <p:cNvPr id="292" name="19  Now the rest of the acts of Joash and all that he did, are they not written in the Book of the Chronicles of the Kings of Judah?…"/>
          <p:cNvSpPr/>
          <p:nvPr/>
        </p:nvSpPr>
        <p:spPr>
          <a:xfrm>
            <a:off x="292100" y="838200"/>
            <a:ext cx="5041900" cy="588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Now the rest of the acts of Joash and all that he did, are they not written in the Book of the Chronicles of the Kings of Judah?</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his servants arose and made a conspiracy, and struck down Joash at the house of Millo </a:t>
            </a:r>
            <a:r>
              <a:rPr i="1" sz="2400">
                <a:uFill>
                  <a:solidFill>
                    <a:srgbClr val="000000"/>
                  </a:solidFill>
                </a:uFill>
                <a:latin typeface="Times"/>
                <a:ea typeface="Times"/>
                <a:cs typeface="Times"/>
                <a:sym typeface="Times"/>
              </a:rPr>
              <a:t>as he was</a:t>
            </a:r>
            <a:r>
              <a:rPr sz="2400">
                <a:uFill>
                  <a:solidFill>
                    <a:srgbClr val="000000"/>
                  </a:solidFill>
                </a:uFill>
                <a:latin typeface="Times"/>
                <a:ea typeface="Times"/>
                <a:cs typeface="Times"/>
                <a:sym typeface="Times"/>
              </a:rPr>
              <a:t> going down to Silla.</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For Jozacar the son of Shimeath, and Jehozabad the son of Shomer, his servants, struck </a:t>
            </a:r>
            <a:r>
              <a:rPr i="1" sz="2400">
                <a:uFill>
                  <a:solidFill>
                    <a:srgbClr val="000000"/>
                  </a:solidFill>
                </a:uFill>
                <a:latin typeface="Times"/>
                <a:ea typeface="Times"/>
                <a:cs typeface="Times"/>
                <a:sym typeface="Times"/>
              </a:rPr>
              <a:t>him,</a:t>
            </a:r>
            <a:r>
              <a:rPr sz="2400">
                <a:uFill>
                  <a:solidFill>
                    <a:srgbClr val="000000"/>
                  </a:solidFill>
                </a:uFill>
                <a:latin typeface="Times"/>
                <a:ea typeface="Times"/>
                <a:cs typeface="Times"/>
                <a:sym typeface="Times"/>
              </a:rPr>
              <a:t> and he died; and they buried him with his fathers in the city of David, and Amaziah his son became king in his place.</a:t>
            </a:r>
          </a:p>
        </p:txBody>
      </p:sp>
      <p:pic>
        <p:nvPicPr>
          <p:cNvPr id="293" name="droppedImage.pdf" descr="droppedImage.pdf"/>
          <p:cNvPicPr>
            <a:picLocks noChangeAspect="1"/>
          </p:cNvPicPr>
          <p:nvPr/>
        </p:nvPicPr>
        <p:blipFill>
          <a:blip r:embed="rId2">
            <a:extLst/>
          </a:blip>
          <a:stretch>
            <a:fillRect/>
          </a:stretch>
        </p:blipFill>
        <p:spPr>
          <a:xfrm>
            <a:off x="5410200" y="901700"/>
            <a:ext cx="4711700" cy="3736512"/>
          </a:xfrm>
          <a:prstGeom prst="rect">
            <a:avLst/>
          </a:prstGeom>
          <a:ln w="12700">
            <a:miter lim="400000"/>
          </a:ln>
        </p:spPr>
      </p:pic>
      <p:pic>
        <p:nvPicPr>
          <p:cNvPr id="294" name="droppedImage.pdf" descr="droppedImage.pdf"/>
          <p:cNvPicPr>
            <a:picLocks noChangeAspect="1"/>
          </p:cNvPicPr>
          <p:nvPr/>
        </p:nvPicPr>
        <p:blipFill>
          <a:blip r:embed="rId3">
            <a:extLst/>
          </a:blip>
          <a:stretch>
            <a:fillRect/>
          </a:stretch>
        </p:blipFill>
        <p:spPr>
          <a:xfrm>
            <a:off x="5435600" y="4787900"/>
            <a:ext cx="3352800" cy="2641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The death of Joash 2 C 24:25-27"/>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The death of Joash</a:t>
            </a:r>
            <a:r>
              <a:rPr sz="2400">
                <a:solidFill>
                  <a:srgbClr val="FF2600"/>
                </a:solidFill>
              </a:rPr>
              <a:t> 2 C 24:25-27</a:t>
            </a:r>
          </a:p>
        </p:txBody>
      </p:sp>
      <p:sp>
        <p:nvSpPr>
          <p:cNvPr id="297" name="25  And when they had departed from him (for they left him very sick), his own servants conspired against him because of the blood of the son of Jehoiada the priest, and murdered him on his bed. So he died, and they buried him in the city of David, but they did not bury him in the tombs of the kings.…"/>
          <p:cNvSpPr/>
          <p:nvPr/>
        </p:nvSpPr>
        <p:spPr>
          <a:xfrm>
            <a:off x="292100" y="838200"/>
            <a:ext cx="9575800" cy="440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when they had departed from him (for they left him very sick), his own servants conspired against him because of the blood of the son of Jehoiada the priest, and murdered him on his bed. So he died, and they buried him in the city of David, but they did not bury him in the tombs of the kings.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Now these are those who conspired against him: Zabad the son of Shimeath the Ammonitess, and Jehozabad the son of Shimrith the Moabitess.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As to his sons and the many oracles against him and the rebuilding of the house of God, behold, they are written in the treatise of the Book of the Kings. Then Amaziah his son became king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57" name="d. 80 soldiers appointed to slay the Baal worshipers 24…"/>
          <p:cNvSpPr/>
          <p:nvPr/>
        </p:nvSpPr>
        <p:spPr>
          <a:xfrm>
            <a:off x="419100" y="1371600"/>
            <a:ext cx="9321800" cy="215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d.	80 soldiers appointed to slay the Baal worshipers </a:t>
            </a:r>
            <a:r>
              <a:rPr sz="2400">
                <a:solidFill>
                  <a:srgbClr val="FF2600"/>
                </a:solidFill>
                <a:uFill>
                  <a:solidFill>
                    <a:srgbClr val="000000"/>
                  </a:solidFill>
                </a:uFill>
              </a:rPr>
              <a:t>24</a:t>
            </a:r>
            <a:endParaRPr sz="2400">
              <a:solidFill>
                <a:srgbClr val="FF2600"/>
              </a:solidFill>
              <a:uFill>
                <a:solidFill>
                  <a:srgbClr val="000000"/>
                </a:solidFill>
              </a:uFill>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Then they went in to offer sacrifices and burnt offerings. Now Jehu had stationed for himself eighty men outside, and he had said, "The one who permits any of the men whom I bring into your hands to escape, shall give up his life in exchange."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5" name="Group"/>
          <p:cNvGrpSpPr/>
          <p:nvPr/>
        </p:nvGrpSpPr>
        <p:grpSpPr>
          <a:xfrm>
            <a:off x="66774" y="25400"/>
            <a:ext cx="10325101" cy="6489700"/>
            <a:chOff x="0" y="0"/>
            <a:chExt cx="10325100" cy="6489700"/>
          </a:xfrm>
        </p:grpSpPr>
        <p:sp>
          <p:nvSpPr>
            <p:cNvPr id="299" name="Jehu 28 yrs."/>
            <p:cNvSpPr/>
            <p:nvPr/>
          </p:nvSpPr>
          <p:spPr>
            <a:xfrm>
              <a:off x="123725" y="1384300"/>
              <a:ext cx="4927601" cy="9271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Jehu 28 yrs.</a:t>
              </a:r>
            </a:p>
          </p:txBody>
        </p:sp>
        <p:sp>
          <p:nvSpPr>
            <p:cNvPr id="300" name="Jehoash…"/>
            <p:cNvSpPr/>
            <p:nvPr/>
          </p:nvSpPr>
          <p:spPr>
            <a:xfrm>
              <a:off x="8632725" y="1384300"/>
              <a:ext cx="1295401" cy="9271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600">
                  <a:solidFill>
                    <a:srgbClr val="FFFFFF"/>
                  </a:solidFill>
                  <a:effectLst>
                    <a:outerShdw sx="100000" sy="100000" kx="0" ky="0" algn="b" rotWithShape="0" blurRad="38100" dist="12700" dir="5400000">
                      <a:srgbClr val="000000">
                        <a:alpha val="50000"/>
                      </a:srgbClr>
                    </a:outerShdw>
                  </a:effectLst>
                </a:defRPr>
              </a:pPr>
              <a:r>
                <a:t>Jehoash</a:t>
              </a:r>
            </a:p>
            <a:p>
              <a:pPr>
                <a:defRPr sz="2600">
                  <a:solidFill>
                    <a:srgbClr val="FFFFFF"/>
                  </a:solidFill>
                  <a:effectLst>
                    <a:outerShdw sx="100000" sy="100000" kx="0" ky="0" algn="b" rotWithShape="0" blurRad="38100" dist="12700" dir="5400000">
                      <a:srgbClr val="000000">
                        <a:alpha val="50000"/>
                      </a:srgbClr>
                    </a:outerShdw>
                  </a:effectLst>
                </a:defRPr>
              </a:pPr>
              <a:r>
                <a:t>16 yrs.</a:t>
              </a:r>
            </a:p>
          </p:txBody>
        </p:sp>
        <p:sp>
          <p:nvSpPr>
            <p:cNvPr id="301" name="Athaliah 6 yrs."/>
            <p:cNvSpPr/>
            <p:nvPr/>
          </p:nvSpPr>
          <p:spPr>
            <a:xfrm>
              <a:off x="123725" y="3238500"/>
              <a:ext cx="1117601" cy="9271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Athaliah 6 yrs.</a:t>
              </a:r>
            </a:p>
          </p:txBody>
        </p:sp>
        <p:sp>
          <p:nvSpPr>
            <p:cNvPr id="302" name="Joash 40 yrs."/>
            <p:cNvSpPr/>
            <p:nvPr/>
          </p:nvSpPr>
          <p:spPr>
            <a:xfrm>
              <a:off x="1241325" y="3238500"/>
              <a:ext cx="7594601" cy="927100"/>
            </a:xfrm>
            <a:prstGeom prst="rect">
              <a:avLst/>
            </a:prstGeom>
            <a:solidFill>
              <a:srgbClr val="0054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1800"/>
              </a:pPr>
              <a:r>
                <a:rPr sz="3000"/>
                <a:t>Joash 40 yrs.</a:t>
              </a:r>
            </a:p>
          </p:txBody>
        </p:sp>
        <p:sp>
          <p:nvSpPr>
            <p:cNvPr id="303" name="Amaziah 41 yrs."/>
            <p:cNvSpPr/>
            <p:nvPr/>
          </p:nvSpPr>
          <p:spPr>
            <a:xfrm>
              <a:off x="8823225" y="3238500"/>
              <a:ext cx="1155701" cy="9271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Amaziah 41 yrs.</a:t>
              </a:r>
            </a:p>
          </p:txBody>
        </p:sp>
        <p:sp>
          <p:nvSpPr>
            <p:cNvPr id="304" name="Divided Monarchy: Humiliation Phase…"/>
            <p:cNvSpPr/>
            <p:nvPr/>
          </p:nvSpPr>
          <p:spPr>
            <a:xfrm>
              <a:off x="2044104" y="5041900"/>
              <a:ext cx="6313092"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r>
                <a:t>Divided Monarchy: Humiliation Phase</a:t>
              </a:r>
            </a:p>
            <a:p>
              <a:pPr/>
              <a:r>
                <a:t>(Sisters Bowing)</a:t>
              </a:r>
            </a:p>
            <a:p>
              <a:pPr/>
              <a:r>
                <a:t>841-790 BC</a:t>
              </a:r>
            </a:p>
          </p:txBody>
        </p:sp>
        <p:sp>
          <p:nvSpPr>
            <p:cNvPr id="305" name="Jehoahaz 17 yrs."/>
            <p:cNvSpPr/>
            <p:nvPr/>
          </p:nvSpPr>
          <p:spPr>
            <a:xfrm>
              <a:off x="5025925" y="1384300"/>
              <a:ext cx="3619501" cy="927100"/>
            </a:xfrm>
            <a:prstGeom prst="rect">
              <a:avLst/>
            </a:prstGeom>
            <a:solidFill>
              <a:srgbClr val="C0C0C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Jehoahaz 17 yrs.</a:t>
              </a:r>
            </a:p>
          </p:txBody>
        </p:sp>
        <p:sp>
          <p:nvSpPr>
            <p:cNvPr id="306" name="841"/>
            <p:cNvSpPr/>
            <p:nvPr/>
          </p:nvSpPr>
          <p:spPr>
            <a:xfrm>
              <a:off x="0" y="25781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841</a:t>
              </a:r>
            </a:p>
          </p:txBody>
        </p:sp>
        <p:sp>
          <p:nvSpPr>
            <p:cNvPr id="307" name="835"/>
            <p:cNvSpPr/>
            <p:nvPr/>
          </p:nvSpPr>
          <p:spPr>
            <a:xfrm>
              <a:off x="787400" y="42799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835</a:t>
              </a:r>
            </a:p>
          </p:txBody>
        </p:sp>
        <p:sp>
          <p:nvSpPr>
            <p:cNvPr id="308" name="814"/>
            <p:cNvSpPr/>
            <p:nvPr/>
          </p:nvSpPr>
          <p:spPr>
            <a:xfrm>
              <a:off x="4470400" y="965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814</a:t>
              </a:r>
            </a:p>
          </p:txBody>
        </p:sp>
        <p:sp>
          <p:nvSpPr>
            <p:cNvPr id="309" name="798"/>
            <p:cNvSpPr/>
            <p:nvPr/>
          </p:nvSpPr>
          <p:spPr>
            <a:xfrm>
              <a:off x="8128000" y="965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798</a:t>
              </a:r>
            </a:p>
          </p:txBody>
        </p:sp>
        <p:sp>
          <p:nvSpPr>
            <p:cNvPr id="310" name="796"/>
            <p:cNvSpPr/>
            <p:nvPr/>
          </p:nvSpPr>
          <p:spPr>
            <a:xfrm>
              <a:off x="8318500" y="27813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796</a:t>
              </a:r>
            </a:p>
          </p:txBody>
        </p:sp>
        <p:sp>
          <p:nvSpPr>
            <p:cNvPr id="311" name="790"/>
            <p:cNvSpPr/>
            <p:nvPr/>
          </p:nvSpPr>
          <p:spPr>
            <a:xfrm>
              <a:off x="9271000" y="24257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790</a:t>
              </a:r>
            </a:p>
          </p:txBody>
        </p:sp>
        <p:sp>
          <p:nvSpPr>
            <p:cNvPr id="312" name="Hazael  of Aram"/>
            <p:cNvSpPr/>
            <p:nvPr/>
          </p:nvSpPr>
          <p:spPr>
            <a:xfrm>
              <a:off x="85625" y="0"/>
              <a:ext cx="8483601" cy="5969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Hazael  of Aram</a:t>
              </a:r>
            </a:p>
          </p:txBody>
        </p:sp>
        <p:sp>
          <p:nvSpPr>
            <p:cNvPr id="313" name="Israel"/>
            <p:cNvSpPr/>
            <p:nvPr/>
          </p:nvSpPr>
          <p:spPr>
            <a:xfrm>
              <a:off x="387350" y="87630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Israel</a:t>
              </a:r>
            </a:p>
          </p:txBody>
        </p:sp>
        <p:sp>
          <p:nvSpPr>
            <p:cNvPr id="314" name="Ben-hadad"/>
            <p:cNvSpPr/>
            <p:nvPr/>
          </p:nvSpPr>
          <p:spPr>
            <a:xfrm>
              <a:off x="8531125" y="0"/>
              <a:ext cx="1295401" cy="5969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200">
                  <a:solidFill>
                    <a:srgbClr val="FFFFFF"/>
                  </a:solidFill>
                  <a:effectLst>
                    <a:outerShdw sx="100000" sy="100000" kx="0" ky="0" algn="b" rotWithShape="0" blurRad="38100" dist="12700" dir="5400000">
                      <a:srgbClr val="000000">
                        <a:alpha val="50000"/>
                      </a:srgbClr>
                    </a:outerShdw>
                  </a:effectLst>
                </a:defRPr>
              </a:lvl1pPr>
            </a:lstStyle>
            <a:p>
              <a:pPr/>
              <a:r>
                <a:t>Ben-hadad</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D.   Reign of Jehoahaz in Israel 13:1-9"/>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D.	  Reign of Jehoahaz in Israel</a:t>
            </a:r>
            <a:r>
              <a:rPr sz="2400"/>
              <a:t> </a:t>
            </a:r>
            <a:r>
              <a:rPr sz="2400">
                <a:solidFill>
                  <a:srgbClr val="FF2600"/>
                </a:solidFill>
              </a:rPr>
              <a:t>13:1-9 </a:t>
            </a:r>
          </a:p>
        </p:txBody>
      </p:sp>
      <p:sp>
        <p:nvSpPr>
          <p:cNvPr id="318" name="1    In the twenty-third year of Joash the son of Ahaziah, king of Judah, Jehoahaz the son of Jehu became king over Israel at Samaria, and he reigned seventeen years.…"/>
          <p:cNvSpPr/>
          <p:nvPr/>
        </p:nvSpPr>
        <p:spPr>
          <a:xfrm>
            <a:off x="292100" y="838200"/>
            <a:ext cx="9575800" cy="615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the twenty-third year of Joash the son of Ahaziah, king of Judah, Jehoahaz the son of Jehu became king over Israel at Samaria, </a:t>
            </a:r>
            <a:r>
              <a:rPr i="1" sz="2400">
                <a:uFill>
                  <a:solidFill>
                    <a:srgbClr val="000000"/>
                  </a:solidFill>
                </a:uFill>
                <a:latin typeface="Times"/>
                <a:ea typeface="Times"/>
                <a:cs typeface="Times"/>
                <a:sym typeface="Times"/>
              </a:rPr>
              <a:t>and he reigned</a:t>
            </a:r>
            <a:r>
              <a:rPr sz="2400">
                <a:uFill>
                  <a:solidFill>
                    <a:srgbClr val="000000"/>
                  </a:solidFill>
                </a:uFill>
                <a:latin typeface="Times"/>
                <a:ea typeface="Times"/>
                <a:cs typeface="Times"/>
                <a:sym typeface="Times"/>
              </a:rPr>
              <a:t> seventeen years.</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evil in the sight of the LORD, and followed the sins of Jeroboam the son of Nebat, with which he made Israel sin; he did not turn from them.</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So the anger of the LORD was kindled against Israel, and He gave them continually into the hand of Hazael king of Aram, and into the hand of Ben-hadad the son of Hazael.</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Then Jehoahaz entreated the favor of the LORD, and the LORD listened to him; for He saw the oppression of Israel, how the king of Aram oppressed them.</a:t>
            </a:r>
            <a:endParaRPr sz="2400">
              <a:uFill>
                <a:solidFill>
                  <a:srgbClr val="000000"/>
                </a:solidFill>
              </a:uFill>
              <a:latin typeface="Times"/>
              <a:ea typeface="Times"/>
              <a:cs typeface="Times"/>
              <a:sym typeface="Times"/>
            </a:endParaRPr>
          </a:p>
          <a:p>
            <a: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the LORD gave Israel a deliverer, so that they escaped from under the hand of the Arameans; and the sons of Israel lived in their tents as formerly.</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D.   Reign of Jehoahaz in Israel 13:1-9"/>
          <p:cNvSpPr txBox="1"/>
          <p:nvPr>
            <p:ph type="title"/>
          </p:nvPr>
        </p:nvSpPr>
        <p:spPr>
          <a:xfrm>
            <a:off x="393700" y="0"/>
            <a:ext cx="95250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sz="2400">
                <a:solidFill>
                  <a:srgbClr val="011993"/>
                </a:solidFill>
              </a:rPr>
              <a:t>D.	  Reign of Jehoahaz in Israel</a:t>
            </a:r>
            <a:r>
              <a:rPr sz="2400"/>
              <a:t> </a:t>
            </a:r>
            <a:r>
              <a:rPr sz="2400">
                <a:solidFill>
                  <a:srgbClr val="FF2600"/>
                </a:solidFill>
              </a:rPr>
              <a:t>13:1-9 </a:t>
            </a:r>
          </a:p>
        </p:txBody>
      </p:sp>
      <p:sp>
        <p:nvSpPr>
          <p:cNvPr id="321" name="6    Nevertheless they did not turn away from the sins of the house of Jeroboam, with which he made Israel sin, but walked in them; and the Asherah also remained standing in Samaria."/>
          <p:cNvSpPr/>
          <p:nvPr/>
        </p:nvSpPr>
        <p:spPr>
          <a:xfrm>
            <a:off x="292100" y="838200"/>
            <a:ext cx="50800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69900" indent="-4699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6    Nevertheless they did not turn away from the sins of the house of Jeroboam, with which he made Israel sin, but walked in them; and the Asherah also remained standing in Samaria.</a:t>
            </a:r>
          </a:p>
        </p:txBody>
      </p:sp>
      <p:pic>
        <p:nvPicPr>
          <p:cNvPr id="322" name="droppedImage.pdf" descr="droppedImage.pdf"/>
          <p:cNvPicPr>
            <a:picLocks noChangeAspect="1"/>
          </p:cNvPicPr>
          <p:nvPr/>
        </p:nvPicPr>
        <p:blipFill>
          <a:blip r:embed="rId2">
            <a:extLst/>
          </a:blip>
          <a:stretch>
            <a:fillRect/>
          </a:stretch>
        </p:blipFill>
        <p:spPr>
          <a:xfrm>
            <a:off x="5371023" y="965200"/>
            <a:ext cx="4484177" cy="2844800"/>
          </a:xfrm>
          <a:prstGeom prst="rect">
            <a:avLst/>
          </a:prstGeom>
          <a:ln w="12700">
            <a:miter lim="400000"/>
          </a:ln>
        </p:spPr>
      </p:pic>
      <p:sp>
        <p:nvSpPr>
          <p:cNvPr id="323" name="7    For he left to Jehoahaz of the army not more than fifty horsemen and ten chariots and 10,000 footmen, for the king of Aram had destroyed them and made them like the dust at threshing.…"/>
          <p:cNvSpPr/>
          <p:nvPr/>
        </p:nvSpPr>
        <p:spPr>
          <a:xfrm>
            <a:off x="342900" y="3848100"/>
            <a:ext cx="94742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For he left to Jehoahaz of the army not more than fifty horsemen and ten chariots and 10,000 footmen, for the king of Aram had destroyed them and made them like the dust at threshing.</a:t>
            </a:r>
            <a:endParaRPr sz="2400">
              <a:uFill>
                <a:solidFill>
                  <a:srgbClr val="000000"/>
                </a:solidFill>
              </a:uFill>
              <a:latin typeface="Times"/>
              <a:ea typeface="Times"/>
              <a:cs typeface="Times"/>
              <a:sym typeface="Times"/>
            </a:endParaRPr>
          </a:p>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Now the rest of the acts of Jehoahaz, and all that he did and his might, are they not written in the Book of the Chronicles of the Kings of Israel?</a:t>
            </a:r>
            <a:endParaRPr sz="2400">
              <a:uFill>
                <a:solidFill>
                  <a:srgbClr val="000000"/>
                </a:solidFill>
              </a:uFill>
              <a:latin typeface="Times"/>
              <a:ea typeface="Times"/>
              <a:cs typeface="Times"/>
              <a:sym typeface="Times"/>
            </a:endParaRPr>
          </a:p>
          <a:p>
            <a:pPr marL="469900" indent="-4699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Jehoahaz slept with his fathers, and they buried him in Samaria; and Joash his son became king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60" name="e. All worshipers killed, sacred pillars and house destroyed 25-28…"/>
          <p:cNvSpPr/>
          <p:nvPr/>
        </p:nvSpPr>
        <p:spPr>
          <a:xfrm>
            <a:off x="254000" y="1498600"/>
            <a:ext cx="5243711" cy="422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11A9A"/>
                </a:solidFill>
                <a:uFill>
                  <a:solidFill>
                    <a:srgbClr val="000000"/>
                  </a:solidFill>
                </a:uFill>
              </a:rPr>
              <a:t>e.	All worshipers killed, sacred pillars and house destroyed </a:t>
            </a:r>
            <a:r>
              <a:rPr sz="2400">
                <a:solidFill>
                  <a:srgbClr val="FF2600"/>
                </a:solidFill>
                <a:uFill>
                  <a:solidFill>
                    <a:srgbClr val="000000"/>
                  </a:solidFill>
                </a:uFill>
              </a:rPr>
              <a:t>25-28</a:t>
            </a:r>
            <a:endParaRPr sz="2400">
              <a:uFill>
                <a:solidFill>
                  <a:srgbClr val="000000"/>
                </a:solidFill>
              </a:uFill>
              <a:latin typeface="Times"/>
              <a:ea typeface="Times"/>
              <a:cs typeface="Times"/>
              <a:sym typeface="Times"/>
            </a:endParaRPr>
          </a:p>
          <a:p>
            <a:pPr marL="457200" indent="-457200" algn="l">
              <a:spcBef>
                <a:spcPts val="1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it came about, as soon as he had finished offering the burnt offering, that Jehu said to the guard and to the royal officers, "Go in, kill them; let none come out." And they killed them with the edge of the sword; and the guard and the royal officers threw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out, and went to the inner room of the house of Baal.</a:t>
            </a:r>
          </a:p>
        </p:txBody>
      </p:sp>
      <p:pic>
        <p:nvPicPr>
          <p:cNvPr id="161" name="jehu2.tiff" descr="jehu2.tiff"/>
          <p:cNvPicPr>
            <a:picLocks noChangeAspect="1"/>
          </p:cNvPicPr>
          <p:nvPr/>
        </p:nvPicPr>
        <p:blipFill>
          <a:blip r:embed="rId2">
            <a:extLst/>
          </a:blip>
          <a:stretch>
            <a:fillRect/>
          </a:stretch>
        </p:blipFill>
        <p:spPr>
          <a:xfrm>
            <a:off x="6355661" y="914400"/>
            <a:ext cx="3359839" cy="3516631"/>
          </a:xfrm>
          <a:prstGeom prst="rect">
            <a:avLst/>
          </a:prstGeom>
          <a:ln w="12700">
            <a:miter lim="400000"/>
          </a:ln>
        </p:spPr>
      </p:pic>
      <p:pic>
        <p:nvPicPr>
          <p:cNvPr id="162" name="Image" descr="Image"/>
          <p:cNvPicPr>
            <a:picLocks noChangeAspect="1"/>
          </p:cNvPicPr>
          <p:nvPr/>
        </p:nvPicPr>
        <p:blipFill>
          <a:blip r:embed="rId3">
            <a:extLst/>
          </a:blip>
          <a:stretch>
            <a:fillRect/>
          </a:stretch>
        </p:blipFill>
        <p:spPr>
          <a:xfrm>
            <a:off x="5578723" y="4512716"/>
            <a:ext cx="4406901" cy="2755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65" name="26  And they brought out the sacred pillars of the house of Baal, and burned them."/>
          <p:cNvSpPr/>
          <p:nvPr/>
        </p:nvSpPr>
        <p:spPr>
          <a:xfrm>
            <a:off x="254000" y="1498600"/>
            <a:ext cx="43688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3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And they brought out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pillars of the house of Baal, and burned them.</a:t>
            </a:r>
          </a:p>
        </p:txBody>
      </p:sp>
      <p:pic>
        <p:nvPicPr>
          <p:cNvPr id="166" name="droppedImage.pdf" descr="droppedImage.pdf"/>
          <p:cNvPicPr>
            <a:picLocks noChangeAspect="1"/>
          </p:cNvPicPr>
          <p:nvPr/>
        </p:nvPicPr>
        <p:blipFill>
          <a:blip r:embed="rId2">
            <a:extLst/>
          </a:blip>
          <a:stretch>
            <a:fillRect/>
          </a:stretch>
        </p:blipFill>
        <p:spPr>
          <a:xfrm>
            <a:off x="4646068" y="1451840"/>
            <a:ext cx="5513933" cy="508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4. Jehu deceitfully gathers and slays the Baal worshipers 10:18-27"/>
          <p:cNvSpPr txBox="1"/>
          <p:nvPr>
            <p:ph type="title"/>
          </p:nvPr>
        </p:nvSpPr>
        <p:spPr>
          <a:xfrm>
            <a:off x="787400" y="203200"/>
            <a:ext cx="8661400" cy="914400"/>
          </a:xfrm>
          <a:prstGeom prst="rect">
            <a:avLst/>
          </a:prstGeom>
        </p:spPr>
        <p:txBody>
          <a:bodyPr/>
          <a:lstStyle/>
          <a:p>
            <a:pPr marL="393700" indent="-393700" algn="l">
              <a:tabLst>
                <a:tab pos="711200" algn="l"/>
                <a:tab pos="1066800" algn="l"/>
                <a:tab pos="1422400" algn="l"/>
                <a:tab pos="1778000" algn="l"/>
                <a:tab pos="2133600" algn="l"/>
                <a:tab pos="2489200" algn="l"/>
                <a:tab pos="2844800" algn="l"/>
                <a:tab pos="3200400" algn="l"/>
                <a:tab pos="3556000" algn="l"/>
                <a:tab pos="3911600" algn="l"/>
                <a:tab pos="4267200" algn="l"/>
              </a:tabLst>
              <a:defRPr b="1" sz="2900"/>
            </a:pPr>
            <a:r>
              <a:rPr>
                <a:solidFill>
                  <a:srgbClr val="011A9A"/>
                </a:solidFill>
              </a:rPr>
              <a:t>4.	Jehu deceitfully gathers and slays the Baal worshipers </a:t>
            </a:r>
            <a:r>
              <a:rPr>
                <a:solidFill>
                  <a:srgbClr val="FF2600"/>
                </a:solidFill>
              </a:rPr>
              <a:t>10:18-27</a:t>
            </a:r>
          </a:p>
        </p:txBody>
      </p:sp>
      <p:sp>
        <p:nvSpPr>
          <p:cNvPr id="169" name="27  They also broke down the sacred pillar of Baal and broke down the house of Baal, and made it a latrine to this day.…"/>
          <p:cNvSpPr/>
          <p:nvPr/>
        </p:nvSpPr>
        <p:spPr>
          <a:xfrm>
            <a:off x="323850" y="1257300"/>
            <a:ext cx="9512300" cy="1435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They also broke down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 of Baal and broke down the house of Baal, and made it a latrine to this day.</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Thus Jehu eradicated Baal out of Israel.</a:t>
            </a:r>
          </a:p>
        </p:txBody>
      </p:sp>
      <p:pic>
        <p:nvPicPr>
          <p:cNvPr id="170" name="droppedImage.pdf" descr="droppedImage.pdf"/>
          <p:cNvPicPr>
            <a:picLocks noChangeAspect="1"/>
          </p:cNvPicPr>
          <p:nvPr/>
        </p:nvPicPr>
        <p:blipFill>
          <a:blip r:embed="rId2">
            <a:extLst/>
          </a:blip>
          <a:stretch>
            <a:fillRect/>
          </a:stretch>
        </p:blipFill>
        <p:spPr>
          <a:xfrm>
            <a:off x="100462" y="3138897"/>
            <a:ext cx="5479170" cy="2624664"/>
          </a:xfrm>
          <a:prstGeom prst="rect">
            <a:avLst/>
          </a:prstGeom>
          <a:ln w="12700">
            <a:miter lim="400000"/>
          </a:ln>
        </p:spPr>
      </p:pic>
      <p:pic>
        <p:nvPicPr>
          <p:cNvPr id="171" name="Image" descr="Image"/>
          <p:cNvPicPr>
            <a:picLocks noChangeAspect="1"/>
          </p:cNvPicPr>
          <p:nvPr/>
        </p:nvPicPr>
        <p:blipFill>
          <a:blip r:embed="rId3">
            <a:extLst/>
          </a:blip>
          <a:stretch>
            <a:fillRect/>
          </a:stretch>
        </p:blipFill>
        <p:spPr>
          <a:xfrm>
            <a:off x="5631805" y="2997200"/>
            <a:ext cx="4445001" cy="2794000"/>
          </a:xfrm>
          <a:prstGeom prst="rect">
            <a:avLst/>
          </a:prstGeom>
          <a:ln w="12700">
            <a:miter lim="400000"/>
          </a:ln>
        </p:spPr>
      </p:pic>
      <p:sp>
        <p:nvSpPr>
          <p:cNvPr id="172" name="Toilet from Lacish found in a Baal Shrine. Credit: CBN/Israel Antiquities Authority"/>
          <p:cNvSpPr txBox="1"/>
          <p:nvPr/>
        </p:nvSpPr>
        <p:spPr>
          <a:xfrm>
            <a:off x="5608463" y="5816599"/>
            <a:ext cx="4445001"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200">
                <a:solidFill>
                  <a:srgbClr val="191919"/>
                </a:solidFill>
                <a:latin typeface="Helvetica"/>
                <a:ea typeface="Helvetica"/>
                <a:cs typeface="Helvetica"/>
                <a:sym typeface="Helvetica"/>
              </a:defRPr>
            </a:lvl1pPr>
          </a:lstStyle>
          <a:p>
            <a:pPr/>
            <a:r>
              <a:t>Toilet from Lacish found in a Baal Shrine. Credit: CBN/Israel Antiquities Authority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XI. The Kingdoms At Low Ebb 2 Kings 10:29—13:9"/>
          <p:cNvSpPr txBox="1"/>
          <p:nvPr>
            <p:ph type="ctr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
            </a:pPr>
            <a:r>
              <a:t>XI.	The Kingdoms At Low Ebb </a:t>
            </a:r>
            <a:r>
              <a:rPr>
                <a:solidFill>
                  <a:srgbClr val="FF2600"/>
                </a:solidFill>
              </a:rPr>
              <a:t>2 Kings 10:29—13:9</a:t>
            </a:r>
          </a:p>
        </p:txBody>
      </p:sp>
      <p:sp>
        <p:nvSpPr>
          <p:cNvPr id="175" name="Body"/>
          <p:cNvSpPr txBox="1"/>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A.  Reign of Jehu in Israel 10:29-36"/>
          <p:cNvSpPr txBox="1"/>
          <p:nvPr>
            <p:ph type="title"/>
          </p:nvPr>
        </p:nvSpPr>
        <p:spPr>
          <a:xfrm>
            <a:off x="990600" y="203200"/>
            <a:ext cx="8178800" cy="990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pPr>
            <a:r>
              <a:rPr>
                <a:solidFill>
                  <a:srgbClr val="011993"/>
                </a:solidFill>
              </a:rPr>
              <a:t>A.	 Reign of Jehu in Israel</a:t>
            </a:r>
            <a:r>
              <a:t> </a:t>
            </a:r>
            <a:r>
              <a:rPr>
                <a:solidFill>
                  <a:srgbClr val="FF2600"/>
                </a:solidFill>
              </a:rPr>
              <a:t>10:29-36</a:t>
            </a:r>
          </a:p>
        </p:txBody>
      </p:sp>
      <p:sp>
        <p:nvSpPr>
          <p:cNvPr id="178" name="29  However, as for the sins of Jeroboam the son of Nebat, which he made Israel sin, from these Jehu did not depart, even the golden calves that were at Bethel and that were at Dan.…"/>
          <p:cNvSpPr/>
          <p:nvPr/>
        </p:nvSpPr>
        <p:spPr>
          <a:xfrm>
            <a:off x="292100" y="1371600"/>
            <a:ext cx="6674545" cy="567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However, </a:t>
            </a:r>
            <a:r>
              <a:rPr i="1" sz="2400">
                <a:uFill>
                  <a:solidFill>
                    <a:srgbClr val="000000"/>
                  </a:solidFill>
                </a:uFill>
                <a:latin typeface="Times"/>
                <a:ea typeface="Times"/>
                <a:cs typeface="Times"/>
                <a:sym typeface="Times"/>
              </a:rPr>
              <a:t>as for</a:t>
            </a:r>
            <a:r>
              <a:rPr sz="2400">
                <a:uFill>
                  <a:solidFill>
                    <a:srgbClr val="000000"/>
                  </a:solidFill>
                </a:uFill>
                <a:latin typeface="Times"/>
                <a:ea typeface="Times"/>
                <a:cs typeface="Times"/>
                <a:sym typeface="Times"/>
              </a:rPr>
              <a:t> the sins of Jeroboam the son of Nebat, which he made Israel sin, from these Jehu did not depart,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the golden calves that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at Bethel and that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at Dan.</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the LORD said to Jehu, "Because you have done well in executing what is right in My eyes,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have done to the house of Ahab according to all that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in My heart, your sons of the fourth generation shall sit on the throne of Israel."</a:t>
            </a:r>
            <a:endParaRPr sz="2400">
              <a:uFill>
                <a:solidFill>
                  <a:srgbClr val="000000"/>
                </a:solidFill>
              </a:uFill>
              <a:latin typeface="Times"/>
              <a:ea typeface="Times"/>
              <a:cs typeface="Times"/>
              <a:sym typeface="Times"/>
            </a:endParaRPr>
          </a:p>
          <a:p>
            <a:pPr marL="469900" indent="-4699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But Jehu was not careful to walk in the law of the LORD, the God of Israel, with all his heart; he did not depart from the sins of Jeroboam, which he made Israel sin.</a:t>
            </a:r>
          </a:p>
        </p:txBody>
      </p:sp>
      <p:pic>
        <p:nvPicPr>
          <p:cNvPr id="179" name="Image" descr="Image"/>
          <p:cNvPicPr>
            <a:picLocks noChangeAspect="1"/>
          </p:cNvPicPr>
          <p:nvPr/>
        </p:nvPicPr>
        <p:blipFill>
          <a:blip r:embed="rId2">
            <a:extLst/>
          </a:blip>
          <a:stretch>
            <a:fillRect/>
          </a:stretch>
        </p:blipFill>
        <p:spPr>
          <a:xfrm>
            <a:off x="7087292" y="1458019"/>
            <a:ext cx="2969669" cy="3595628"/>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