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3.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5.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6.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7.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8.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9.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11.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12.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13.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 Id="rId3" Type="http://schemas.openxmlformats.org/officeDocument/2006/relationships/image" Target="../media/image16.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Relationship Id="rId3" Type="http://schemas.openxmlformats.org/officeDocument/2006/relationships/image" Target="../media/image19.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tif"/><Relationship Id="rId3" Type="http://schemas.openxmlformats.org/officeDocument/2006/relationships/image" Target="../media/image22.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Relationship Id="rId3" Type="http://schemas.openxmlformats.org/officeDocument/2006/relationships/image" Target="../media/image24.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Relationship Id="rId3" Type="http://schemas.openxmlformats.org/officeDocument/2006/relationships/image" Target="../media/image26.tif"/></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1.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X.  Elisha and the Syrians 2 Kings 6:8—8:29"/>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700">
                <a:solidFill>
                  <a:srgbClr val="011993"/>
                </a:solidFill>
                <a:latin typeface="Times"/>
                <a:ea typeface="Times"/>
                <a:cs typeface="Times"/>
                <a:sym typeface="Times"/>
              </a:defRPr>
            </a:pPr>
            <a:r>
              <a:t>X.	 Elisha and the Syrians </a:t>
            </a:r>
            <a:r>
              <a:rPr>
                <a:solidFill>
                  <a:srgbClr val="FF2600"/>
                </a:solidFill>
              </a:rPr>
              <a:t>2 Kings 6:8—8:29</a:t>
            </a:r>
          </a:p>
        </p:txBody>
      </p:sp>
      <p:sp>
        <p:nvSpPr>
          <p:cNvPr id="136" name="Body"/>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168" name="17   Then Elisha prayed and said, &quot;O LORD, I pray, open his eyes that he may see.&quot; And the LORD opened the servant’s eyes, and he saw; and behold, the mountain was full of horses and chariots of fire all around Elisha."/>
          <p:cNvSpPr/>
          <p:nvPr/>
        </p:nvSpPr>
        <p:spPr>
          <a:xfrm>
            <a:off x="266700" y="1041400"/>
            <a:ext cx="96012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17   Then Elisha prayed and said, "O LORD, I pray, open his eyes that he may see." And the LORD opened the servant’s eyes, and he saw; and behold, the mountain was full of horses and chariots of fire all around Elisha.</a:t>
            </a:r>
          </a:p>
        </p:txBody>
      </p:sp>
      <p:pic>
        <p:nvPicPr>
          <p:cNvPr id="169" name="droppedImage.pdf" descr="droppedImage.pdf"/>
          <p:cNvPicPr>
            <a:picLocks noChangeAspect="1"/>
          </p:cNvPicPr>
          <p:nvPr/>
        </p:nvPicPr>
        <p:blipFill>
          <a:blip r:embed="rId2">
            <a:extLst/>
          </a:blip>
          <a:stretch>
            <a:fillRect/>
          </a:stretch>
        </p:blipFill>
        <p:spPr>
          <a:xfrm>
            <a:off x="4402682" y="2476193"/>
            <a:ext cx="5655320" cy="4590452"/>
          </a:xfrm>
          <a:prstGeom prst="rect">
            <a:avLst/>
          </a:prstGeom>
          <a:ln w="12700">
            <a:miter lim="400000"/>
          </a:ln>
        </p:spPr>
      </p:pic>
      <p:pic>
        <p:nvPicPr>
          <p:cNvPr id="170" name="Image" descr="Image"/>
          <p:cNvPicPr>
            <a:picLocks noChangeAspect="1"/>
          </p:cNvPicPr>
          <p:nvPr/>
        </p:nvPicPr>
        <p:blipFill>
          <a:blip r:embed="rId3">
            <a:extLst/>
          </a:blip>
          <a:stretch>
            <a:fillRect/>
          </a:stretch>
        </p:blipFill>
        <p:spPr>
          <a:xfrm>
            <a:off x="252065" y="2845643"/>
            <a:ext cx="4007168" cy="30053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173" name="18   And when they came down to him, Elisha prayed to the LORD and said, &quot;Strike this people with blindness, I pray.&quot; So He struck them with blindness according to the word of Elisha."/>
          <p:cNvSpPr/>
          <p:nvPr/>
        </p:nvSpPr>
        <p:spPr>
          <a:xfrm>
            <a:off x="266700" y="1181100"/>
            <a:ext cx="48006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18   And when they came down to him, Elisha prayed to the LORD and said, "Strike this people with blindness, I pray." So He struck them with blindness according to the word of Elisha.</a:t>
            </a:r>
          </a:p>
        </p:txBody>
      </p:sp>
      <p:pic>
        <p:nvPicPr>
          <p:cNvPr id="174" name="droppedImage.pdf" descr="droppedImage.pdf"/>
          <p:cNvPicPr>
            <a:picLocks noChangeAspect="1"/>
          </p:cNvPicPr>
          <p:nvPr/>
        </p:nvPicPr>
        <p:blipFill>
          <a:blip r:embed="rId2">
            <a:extLst/>
          </a:blip>
          <a:stretch>
            <a:fillRect/>
          </a:stretch>
        </p:blipFill>
        <p:spPr>
          <a:xfrm>
            <a:off x="5143500" y="1244600"/>
            <a:ext cx="4927600" cy="4279900"/>
          </a:xfrm>
          <a:prstGeom prst="rect">
            <a:avLst/>
          </a:prstGeom>
          <a:ln w="12700">
            <a:miter lim="400000"/>
          </a:ln>
        </p:spPr>
      </p:pic>
      <p:pic>
        <p:nvPicPr>
          <p:cNvPr id="175" name="Image" descr="Image"/>
          <p:cNvPicPr>
            <a:picLocks noChangeAspect="1"/>
          </p:cNvPicPr>
          <p:nvPr/>
        </p:nvPicPr>
        <p:blipFill>
          <a:blip r:embed="rId3">
            <a:extLst/>
          </a:blip>
          <a:stretch>
            <a:fillRect/>
          </a:stretch>
        </p:blipFill>
        <p:spPr>
          <a:xfrm>
            <a:off x="424953" y="3632200"/>
            <a:ext cx="4484094" cy="33630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178" name="19   Then Elisha said to them, &quot;This is not the way, nor is this the city; follow me and I will bring you to the man whom you seek.&quot; And he brought them to Samaria."/>
          <p:cNvSpPr/>
          <p:nvPr/>
        </p:nvSpPr>
        <p:spPr>
          <a:xfrm>
            <a:off x="266700" y="1320800"/>
            <a:ext cx="48260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19   Then Elisha said to them, "This is not the way, nor is this the city; follow me and I will bring you to the man whom you seek." And he brought them to Samaria.</a:t>
            </a:r>
          </a:p>
        </p:txBody>
      </p:sp>
      <p:pic>
        <p:nvPicPr>
          <p:cNvPr id="179" name="droppedImage.pdf" descr="droppedImage.pdf"/>
          <p:cNvPicPr>
            <a:picLocks noChangeAspect="1"/>
          </p:cNvPicPr>
          <p:nvPr/>
        </p:nvPicPr>
        <p:blipFill>
          <a:blip r:embed="rId2">
            <a:extLst/>
          </a:blip>
          <a:stretch>
            <a:fillRect/>
          </a:stretch>
        </p:blipFill>
        <p:spPr>
          <a:xfrm>
            <a:off x="5422900" y="1409700"/>
            <a:ext cx="4241800" cy="5308600"/>
          </a:xfrm>
          <a:prstGeom prst="rect">
            <a:avLst/>
          </a:prstGeom>
          <a:ln w="12700">
            <a:miter lim="400000"/>
          </a:ln>
        </p:spPr>
      </p:pic>
      <p:pic>
        <p:nvPicPr>
          <p:cNvPr id="180" name="Image" descr="Image"/>
          <p:cNvPicPr>
            <a:picLocks noChangeAspect="1"/>
          </p:cNvPicPr>
          <p:nvPr/>
        </p:nvPicPr>
        <p:blipFill>
          <a:blip r:embed="rId3">
            <a:extLst/>
          </a:blip>
          <a:stretch>
            <a:fillRect/>
          </a:stretch>
        </p:blipFill>
        <p:spPr>
          <a:xfrm>
            <a:off x="610840" y="3543300"/>
            <a:ext cx="4490895" cy="33681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Lessons"/>
          <p:cNvSpPr txBox="1"/>
          <p:nvPr>
            <p:ph type="title"/>
          </p:nvPr>
        </p:nvSpPr>
        <p:spPr>
          <a:xfrm>
            <a:off x="692150" y="254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183" name="1. The spirit-world is a reality &amp; is perpetual present, around us &amp; about.…"/>
          <p:cNvSpPr/>
          <p:nvPr/>
        </p:nvSpPr>
        <p:spPr>
          <a:xfrm>
            <a:off x="279400" y="723900"/>
            <a:ext cx="9601200" cy="683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1.	The spirit-world is a reality &amp; is perpetual present, around us &amp; about.</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2.	They encamp around the righteous, </a:t>
            </a:r>
            <a:r>
              <a:rPr sz="2400">
                <a:solidFill>
                  <a:srgbClr val="FF2600"/>
                </a:solidFill>
              </a:rPr>
              <a:t>Ps. 34:7</a:t>
            </a:r>
            <a:endParaRPr sz="2400">
              <a:solidFill>
                <a:srgbClr val="FF2600"/>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3.	Faithful people calmly trust God.</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4.	A miracle performed on the eyes of the servant to give them more power to see?</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5.	The enemies of God’s people forget or are ignorant that God is with them</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6.	It is good to be on God’s side</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7.	We should undertake great things for God</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8.	We should never allow ourselves to be daunted, or depressed by difficulties</a:t>
            </a:r>
            <a:endParaRPr sz="2400">
              <a:solidFill>
                <a:srgbClr val="011A9A"/>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3.  Elisha orders mercy, food &amp; freedom be given to the Syrians 20-23"/>
          <p:cNvSpPr txBox="1"/>
          <p:nvPr>
            <p:ph type="title"/>
          </p:nvPr>
        </p:nvSpPr>
        <p:spPr>
          <a:xfrm>
            <a:off x="774700" y="203200"/>
            <a:ext cx="8775700" cy="1104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3.	 Elisha orders mercy, food &amp; freedom be given to the Syrians</a:t>
            </a:r>
            <a:r>
              <a:rPr>
                <a:solidFill>
                  <a:srgbClr val="FF2600"/>
                </a:solidFill>
              </a:rPr>
              <a:t> 20-23</a:t>
            </a:r>
          </a:p>
        </p:txBody>
      </p:sp>
      <p:sp>
        <p:nvSpPr>
          <p:cNvPr id="186" name="20   And it came about when they had come into Samaria, that Elisha said, &quot;O LORD, open the eyes of these men, that they may see.&quot; So the LORD opened their eyes, and they saw; and behold, they were in the midst of Samaria."/>
          <p:cNvSpPr/>
          <p:nvPr/>
        </p:nvSpPr>
        <p:spPr>
          <a:xfrm>
            <a:off x="127000" y="1498600"/>
            <a:ext cx="62230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it came about when they had come into Samaria, that Elisha said, "O LORD, open the eyes of these </a:t>
            </a:r>
            <a:r>
              <a:rPr i="1" sz="2400">
                <a:uFill>
                  <a:solidFill>
                    <a:srgbClr val="000000"/>
                  </a:solidFill>
                </a:uFill>
                <a:latin typeface="Times"/>
                <a:ea typeface="Times"/>
                <a:cs typeface="Times"/>
                <a:sym typeface="Times"/>
              </a:rPr>
              <a:t>men,</a:t>
            </a:r>
            <a:r>
              <a:rPr sz="2400">
                <a:uFill>
                  <a:solidFill>
                    <a:srgbClr val="000000"/>
                  </a:solidFill>
                </a:uFill>
                <a:latin typeface="Times"/>
                <a:ea typeface="Times"/>
                <a:cs typeface="Times"/>
                <a:sym typeface="Times"/>
              </a:rPr>
              <a:t> that they may see." So the LORD opened their eyes, and they saw; and behold, they were in the midst of Samaria.</a:t>
            </a:r>
          </a:p>
        </p:txBody>
      </p:sp>
      <p:pic>
        <p:nvPicPr>
          <p:cNvPr id="187" name="droppedImage.pdf" descr="droppedImage.pdf"/>
          <p:cNvPicPr>
            <a:picLocks noChangeAspect="1"/>
          </p:cNvPicPr>
          <p:nvPr/>
        </p:nvPicPr>
        <p:blipFill>
          <a:blip r:embed="rId2">
            <a:extLst/>
          </a:blip>
          <a:stretch>
            <a:fillRect/>
          </a:stretch>
        </p:blipFill>
        <p:spPr>
          <a:xfrm>
            <a:off x="114300" y="3727450"/>
            <a:ext cx="6237426" cy="3784600"/>
          </a:xfrm>
          <a:prstGeom prst="rect">
            <a:avLst/>
          </a:prstGeom>
          <a:ln w="12700">
            <a:miter lim="400000"/>
          </a:ln>
        </p:spPr>
      </p:pic>
      <p:pic>
        <p:nvPicPr>
          <p:cNvPr id="188" name="droppedImage.pdf" descr="droppedImage.pdf"/>
          <p:cNvPicPr>
            <a:picLocks noChangeAspect="1"/>
          </p:cNvPicPr>
          <p:nvPr/>
        </p:nvPicPr>
        <p:blipFill>
          <a:blip r:embed="rId3">
            <a:extLst/>
          </a:blip>
          <a:stretch>
            <a:fillRect/>
          </a:stretch>
        </p:blipFill>
        <p:spPr>
          <a:xfrm>
            <a:off x="6383618" y="2628900"/>
            <a:ext cx="3585883" cy="4876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3.  Elisha orders mercy, food &amp; freedom be given to the Syrians 20-23"/>
          <p:cNvSpPr txBox="1"/>
          <p:nvPr>
            <p:ph type="title"/>
          </p:nvPr>
        </p:nvSpPr>
        <p:spPr>
          <a:xfrm>
            <a:off x="254000" y="50800"/>
            <a:ext cx="9789667" cy="1104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3.	 Elisha orders mercy, food &amp; freedom be given to the Syrians</a:t>
            </a:r>
            <a:r>
              <a:rPr>
                <a:solidFill>
                  <a:srgbClr val="FF2600"/>
                </a:solidFill>
              </a:rPr>
              <a:t> 20-23</a:t>
            </a:r>
          </a:p>
        </p:txBody>
      </p:sp>
      <p:sp>
        <p:nvSpPr>
          <p:cNvPr id="191" name="21  Then the king of Israel when he saw them, said to Elisha, &quot;My father, shall I kill them? Shall I kill them?&quot;…"/>
          <p:cNvSpPr/>
          <p:nvPr/>
        </p:nvSpPr>
        <p:spPr>
          <a:xfrm>
            <a:off x="228600" y="1041400"/>
            <a:ext cx="5597277" cy="3517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the king of Israel when he saw them, said to Elisha, "My father, shall I kill them? Shall I kill them?"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he answered, "You shall not kill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Would you kill those you have taken captive with your sword and with your bow? Set bread and water before them, that they may eat and drink and go to their master."</a:t>
            </a:r>
          </a:p>
        </p:txBody>
      </p:sp>
      <p:pic>
        <p:nvPicPr>
          <p:cNvPr id="192" name="droppedImage.pdf" descr="droppedImage.pdf"/>
          <p:cNvPicPr>
            <a:picLocks noChangeAspect="1"/>
          </p:cNvPicPr>
          <p:nvPr/>
        </p:nvPicPr>
        <p:blipFill>
          <a:blip r:embed="rId2">
            <a:extLst/>
          </a:blip>
          <a:stretch>
            <a:fillRect/>
          </a:stretch>
        </p:blipFill>
        <p:spPr>
          <a:xfrm>
            <a:off x="5820385" y="749300"/>
            <a:ext cx="4263415" cy="4938361"/>
          </a:xfrm>
          <a:prstGeom prst="rect">
            <a:avLst/>
          </a:prstGeom>
          <a:ln w="12700">
            <a:miter lim="400000"/>
          </a:ln>
        </p:spPr>
      </p:pic>
      <p:pic>
        <p:nvPicPr>
          <p:cNvPr id="193" name="Image" descr="Image"/>
          <p:cNvPicPr>
            <a:picLocks noChangeAspect="1"/>
          </p:cNvPicPr>
          <p:nvPr/>
        </p:nvPicPr>
        <p:blipFill>
          <a:blip r:embed="rId3">
            <a:extLst/>
          </a:blip>
          <a:stretch>
            <a:fillRect/>
          </a:stretch>
        </p:blipFill>
        <p:spPr>
          <a:xfrm>
            <a:off x="780256" y="4589412"/>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3.  Elisha orders mercy, food &amp; freedom be given to the Syrians 20-23"/>
          <p:cNvSpPr txBox="1"/>
          <p:nvPr>
            <p:ph type="title"/>
          </p:nvPr>
        </p:nvSpPr>
        <p:spPr>
          <a:xfrm>
            <a:off x="254000" y="38100"/>
            <a:ext cx="9763026" cy="1104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3.	 Elisha orders mercy, food &amp; freedom be given to the Syrians</a:t>
            </a:r>
            <a:r>
              <a:rPr>
                <a:solidFill>
                  <a:srgbClr val="FF2600"/>
                </a:solidFill>
              </a:rPr>
              <a:t> 20-23</a:t>
            </a:r>
          </a:p>
        </p:txBody>
      </p:sp>
      <p:sp>
        <p:nvSpPr>
          <p:cNvPr id="196" name="23  So he prepared a great feast for them; and when they had eaten and drunk he sent them away, and they went to their master. And the marauding bands of Arameans did not come again into the land of Israel."/>
          <p:cNvSpPr/>
          <p:nvPr/>
        </p:nvSpPr>
        <p:spPr>
          <a:xfrm>
            <a:off x="279400" y="1181100"/>
            <a:ext cx="51816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23  So he prepared a great feast for them; and when they had eaten and drunk he sent them away, and they went to their master. And the marauding bands of Arameans did not come again into the land of Israel.</a:t>
            </a:r>
          </a:p>
        </p:txBody>
      </p:sp>
      <p:pic>
        <p:nvPicPr>
          <p:cNvPr id="197" name="droppedImage.pdf" descr="droppedImage.pdf"/>
          <p:cNvPicPr>
            <a:picLocks noChangeAspect="1"/>
          </p:cNvPicPr>
          <p:nvPr/>
        </p:nvPicPr>
        <p:blipFill>
          <a:blip r:embed="rId2">
            <a:extLst/>
          </a:blip>
          <a:stretch>
            <a:fillRect/>
          </a:stretch>
        </p:blipFill>
        <p:spPr>
          <a:xfrm>
            <a:off x="5715000" y="1308100"/>
            <a:ext cx="4191000" cy="5448300"/>
          </a:xfrm>
          <a:prstGeom prst="rect">
            <a:avLst/>
          </a:prstGeom>
          <a:ln w="12700">
            <a:miter lim="400000"/>
          </a:ln>
        </p:spPr>
      </p:pic>
      <p:pic>
        <p:nvPicPr>
          <p:cNvPr id="198" name="Image" descr="Image"/>
          <p:cNvPicPr>
            <a:picLocks noChangeAspect="1"/>
          </p:cNvPicPr>
          <p:nvPr/>
        </p:nvPicPr>
        <p:blipFill>
          <a:blip r:embed="rId3">
            <a:extLst/>
          </a:blip>
          <a:stretch>
            <a:fillRect/>
          </a:stretch>
        </p:blipFill>
        <p:spPr>
          <a:xfrm>
            <a:off x="368300" y="3673971"/>
            <a:ext cx="4885071" cy="36638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
                <a:solidFill>
                  <a:srgbClr val="011A9A"/>
                </a:solidFill>
              </a:defRPr>
            </a:lvl1pPr>
          </a:lstStyle>
          <a:p>
            <a:pPr>
              <a:defRPr>
                <a:solidFill>
                  <a:srgbClr val="000000"/>
                </a:solidFill>
              </a:defRPr>
            </a:pPr>
            <a:r>
              <a:rPr>
                <a:solidFill>
                  <a:srgbClr val="011A9A"/>
                </a:solidFill>
              </a:rPr>
              <a:t>Lessons</a:t>
            </a:r>
          </a:p>
        </p:txBody>
      </p:sp>
      <p:sp>
        <p:nvSpPr>
          <p:cNvPr id="201" name="1. The king of Syria should believe in Jehovah and respect His people especially His prophet…"/>
          <p:cNvSpPr/>
          <p:nvPr/>
        </p:nvSpPr>
        <p:spPr>
          <a:xfrm>
            <a:off x="736600" y="1346200"/>
            <a:ext cx="8864600" cy="269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000">
                <a:solidFill>
                  <a:srgbClr val="011A9A"/>
                </a:solidFill>
              </a:rPr>
              <a:t>1.	The king of Syria should believe in Jehovah and respect His people especially His prophet</a:t>
            </a:r>
            <a:endParaRPr sz="3000">
              <a:solidFill>
                <a:srgbClr val="011A9A"/>
              </a:solidFill>
            </a:endParaRPr>
          </a:p>
          <a:p>
            <a:pPr marL="508000" indent="-5080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000">
                <a:solidFill>
                  <a:srgbClr val="011A9A"/>
                </a:solidFill>
              </a:rPr>
              <a:t>2.	The power of prayer.  3 prayers in this short account.</a:t>
            </a:r>
            <a:endParaRPr sz="3000">
              <a:solidFill>
                <a:srgbClr val="011A9A"/>
              </a:solidFill>
            </a:endParaRPr>
          </a:p>
          <a:p>
            <a:pPr marL="508000" indent="-5080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000">
                <a:solidFill>
                  <a:srgbClr val="011A9A"/>
                </a:solidFill>
              </a:rPr>
              <a:t>3.	Overcome evil with good.  feed your enemy</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B. Three predictive miracles 6:24—8:15"/>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300"/>
            </a:pPr>
            <a:r>
              <a:rPr>
                <a:solidFill>
                  <a:srgbClr val="011A9A"/>
                </a:solidFill>
              </a:rPr>
              <a:t>B.	Three predictive miracles </a:t>
            </a:r>
            <a:r>
              <a:rPr>
                <a:solidFill>
                  <a:srgbClr val="FF2600"/>
                </a:solidFill>
              </a:rPr>
              <a:t>6:24—8:15</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1. Prediction of the deliverance for Samaria from a Syrian siege 6:24—7: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pPr>
            <a:r>
              <a:rPr>
                <a:solidFill>
                  <a:srgbClr val="011A9A"/>
                </a:solidFill>
              </a:rPr>
              <a:t>1.	Prediction of the deliverance for Samaria from a Syrian siege </a:t>
            </a:r>
            <a:r>
              <a:rPr>
                <a:solidFill>
                  <a:srgbClr val="FF2600"/>
                </a:solidFill>
              </a:rPr>
              <a:t>6:24—7:1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A.  Elisha’s patriotic miracles 6:8-23"/>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200"/>
            </a:pPr>
            <a:r>
              <a:rPr>
                <a:solidFill>
                  <a:srgbClr val="011A9A"/>
                </a:solidFill>
              </a:rPr>
              <a:t>A.	 Elisha’s patriotic miracles </a:t>
            </a:r>
            <a:r>
              <a:rPr>
                <a:solidFill>
                  <a:srgbClr val="FF2600"/>
                </a:solidFill>
              </a:rPr>
              <a:t>6:8-23</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a.  The sad plight of Samaria 6:24-30a"/>
          <p:cNvSpPr txBox="1"/>
          <p:nvPr>
            <p:ph type="title"/>
          </p:nvPr>
        </p:nvSpPr>
        <p:spPr>
          <a:xfrm>
            <a:off x="692150" y="381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a.	 The sad plight of Samaria</a:t>
            </a:r>
            <a:r>
              <a:rPr>
                <a:solidFill>
                  <a:srgbClr val="FF2600"/>
                </a:solidFill>
              </a:rPr>
              <a:t> 6:24-30a</a:t>
            </a:r>
          </a:p>
        </p:txBody>
      </p:sp>
      <p:sp>
        <p:nvSpPr>
          <p:cNvPr id="208" name="24   Now it came about after this, that Ben-hadad king of Aram gathered all his army and went up and besieged Samaria."/>
          <p:cNvSpPr/>
          <p:nvPr/>
        </p:nvSpPr>
        <p:spPr>
          <a:xfrm>
            <a:off x="279400" y="1028700"/>
            <a:ext cx="50419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24   Now it came about after this, that Ben-hadad king of Aram gathered all his army and went up and besieged Samaria.</a:t>
            </a:r>
          </a:p>
        </p:txBody>
      </p:sp>
      <p:pic>
        <p:nvPicPr>
          <p:cNvPr id="209" name="droppedImage.pdf" descr="droppedImage.pdf"/>
          <p:cNvPicPr>
            <a:picLocks noChangeAspect="1"/>
          </p:cNvPicPr>
          <p:nvPr/>
        </p:nvPicPr>
        <p:blipFill>
          <a:blip r:embed="rId2">
            <a:extLst/>
          </a:blip>
          <a:stretch>
            <a:fillRect/>
          </a:stretch>
        </p:blipFill>
        <p:spPr>
          <a:xfrm>
            <a:off x="5651500" y="927100"/>
            <a:ext cx="4279900" cy="5435600"/>
          </a:xfrm>
          <a:prstGeom prst="rect">
            <a:avLst/>
          </a:prstGeom>
          <a:ln w="12700">
            <a:miter lim="400000"/>
          </a:ln>
        </p:spPr>
      </p:pic>
      <p:pic>
        <p:nvPicPr>
          <p:cNvPr id="210" name="Image" descr="Image"/>
          <p:cNvPicPr>
            <a:picLocks noChangeAspect="1"/>
          </p:cNvPicPr>
          <p:nvPr/>
        </p:nvPicPr>
        <p:blipFill>
          <a:blip r:embed="rId3">
            <a:extLst/>
          </a:blip>
          <a:stretch>
            <a:fillRect/>
          </a:stretch>
        </p:blipFill>
        <p:spPr>
          <a:xfrm>
            <a:off x="512319" y="2746948"/>
            <a:ext cx="5041901" cy="37814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a. The sad plight of Samaria 6:24-30a"/>
          <p:cNvSpPr txBox="1"/>
          <p:nvPr>
            <p:ph type="title"/>
          </p:nvPr>
        </p:nvSpPr>
        <p:spPr>
          <a:xfrm>
            <a:off x="812800" y="127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a.	The sad plight of Samaria</a:t>
            </a:r>
            <a:r>
              <a:rPr>
                <a:solidFill>
                  <a:srgbClr val="FF2600"/>
                </a:solidFill>
              </a:rPr>
              <a:t> 6:24-30a</a:t>
            </a:r>
          </a:p>
        </p:txBody>
      </p:sp>
      <p:sp>
        <p:nvSpPr>
          <p:cNvPr id="213" name="25   And there was a great famine in Samaria; and behold, they besieged it, until a donkey’s head was sold for eighty shekels of silver, and a fourth of a kab of dove’s dung for five shekels of silver.…"/>
          <p:cNvSpPr/>
          <p:nvPr/>
        </p:nvSpPr>
        <p:spPr>
          <a:xfrm>
            <a:off x="241300" y="698500"/>
            <a:ext cx="4949875" cy="548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there was a great famine in Samaria; and behold, they besieged it, until a donkey’s head was sold for eighty </a:t>
            </a:r>
            <a:r>
              <a:rPr i="1" sz="2400">
                <a:uFill>
                  <a:solidFill>
                    <a:srgbClr val="000000"/>
                  </a:solidFill>
                </a:uFill>
                <a:latin typeface="Times"/>
                <a:ea typeface="Times"/>
                <a:cs typeface="Times"/>
                <a:sym typeface="Times"/>
              </a:rPr>
              <a:t>shekels</a:t>
            </a:r>
            <a:r>
              <a:rPr sz="2400">
                <a:uFill>
                  <a:solidFill>
                    <a:srgbClr val="000000"/>
                  </a:solidFill>
                </a:uFill>
                <a:latin typeface="Times"/>
                <a:ea typeface="Times"/>
                <a:cs typeface="Times"/>
                <a:sym typeface="Times"/>
              </a:rPr>
              <a:t> of silver, and a fourth of a kab of dove’s dung for five </a:t>
            </a:r>
            <a:r>
              <a:rPr i="1" sz="2400">
                <a:uFill>
                  <a:solidFill>
                    <a:srgbClr val="000000"/>
                  </a:solidFill>
                </a:uFill>
                <a:latin typeface="Times"/>
                <a:ea typeface="Times"/>
                <a:cs typeface="Times"/>
                <a:sym typeface="Times"/>
              </a:rPr>
              <a:t>shekels</a:t>
            </a:r>
            <a:r>
              <a:rPr sz="2400">
                <a:uFill>
                  <a:solidFill>
                    <a:srgbClr val="000000"/>
                  </a:solidFill>
                </a:uFill>
                <a:latin typeface="Times"/>
                <a:ea typeface="Times"/>
                <a:cs typeface="Times"/>
                <a:sym typeface="Times"/>
              </a:rPr>
              <a:t> of silver.</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And as the king of Israel was passing by on the wall a woman cried out to him, saying, "Help, my lord, O king!"</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And he said, "If the LORD does not help you, from where shall I help you? From the threshing floor, or from the wine press?"</a:t>
            </a:r>
          </a:p>
        </p:txBody>
      </p:sp>
      <p:pic>
        <p:nvPicPr>
          <p:cNvPr id="214" name="droppedImage.pdf" descr="droppedImage.pdf"/>
          <p:cNvPicPr>
            <a:picLocks noChangeAspect="1"/>
          </p:cNvPicPr>
          <p:nvPr/>
        </p:nvPicPr>
        <p:blipFill>
          <a:blip r:embed="rId2">
            <a:extLst/>
          </a:blip>
          <a:stretch>
            <a:fillRect/>
          </a:stretch>
        </p:blipFill>
        <p:spPr>
          <a:xfrm>
            <a:off x="5501699" y="628649"/>
            <a:ext cx="4150301" cy="4546366"/>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6463002" y="5168744"/>
            <a:ext cx="3205664" cy="24042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a. The sad plight of Samaria 6:24-30a"/>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a.	The sad plight of Samaria</a:t>
            </a:r>
            <a:r>
              <a:rPr>
                <a:solidFill>
                  <a:srgbClr val="FF2600"/>
                </a:solidFill>
              </a:rPr>
              <a:t> 6:24-30a</a:t>
            </a:r>
          </a:p>
        </p:txBody>
      </p:sp>
      <p:sp>
        <p:nvSpPr>
          <p:cNvPr id="218" name="28   And the king said to her, &quot;What is the matter with you?&quot; And she answered, &quot;This woman said to me, ‘Give your son that we may eat him today, and we will eat my son tomorrow.’…"/>
          <p:cNvSpPr/>
          <p:nvPr/>
        </p:nvSpPr>
        <p:spPr>
          <a:xfrm>
            <a:off x="279400" y="1028700"/>
            <a:ext cx="5159872" cy="5118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And the king said to her, "What is the matter with you?" And she answered, "This woman said to me, ‘Give your son that we may eat him today, and we will eat my son tomorrow.’</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"So we boiled my son and ate him; and I said to her on the next day, ‘Give your son, that we may eat him’; but she has hidden her son."</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it came about when the king heard the words of the woman, that he tore his clothes</a:t>
            </a:r>
          </a:p>
        </p:txBody>
      </p:sp>
      <p:pic>
        <p:nvPicPr>
          <p:cNvPr id="219" name="Image" descr="Image"/>
          <p:cNvPicPr>
            <a:picLocks noChangeAspect="1"/>
          </p:cNvPicPr>
          <p:nvPr/>
        </p:nvPicPr>
        <p:blipFill>
          <a:blip r:embed="rId2">
            <a:extLst/>
          </a:blip>
          <a:stretch>
            <a:fillRect/>
          </a:stretch>
        </p:blipFill>
        <p:spPr>
          <a:xfrm>
            <a:off x="5610273" y="838844"/>
            <a:ext cx="4139111" cy="51226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500">
                <a:solidFill>
                  <a:srgbClr val="011A9A"/>
                </a:solidFill>
              </a:defRPr>
            </a:lvl1pPr>
          </a:lstStyle>
          <a:p>
            <a:pPr>
              <a:defRPr>
                <a:solidFill>
                  <a:srgbClr val="000000"/>
                </a:solidFill>
              </a:defRPr>
            </a:pPr>
            <a:r>
              <a:rPr>
                <a:solidFill>
                  <a:srgbClr val="011A9A"/>
                </a:solidFill>
              </a:rPr>
              <a:t>Lessons</a:t>
            </a:r>
          </a:p>
        </p:txBody>
      </p:sp>
      <p:sp>
        <p:nvSpPr>
          <p:cNvPr id="222" name="1. The evil result of forsaking God…"/>
          <p:cNvSpPr/>
          <p:nvPr/>
        </p:nvSpPr>
        <p:spPr>
          <a:xfrm>
            <a:off x="749300" y="1625600"/>
            <a:ext cx="9601200" cy="295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4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800">
                <a:solidFill>
                  <a:srgbClr val="011A9A"/>
                </a:solidFill>
              </a:rPr>
              <a:t>1.	The evil result of forsaking God</a:t>
            </a:r>
            <a:endParaRPr sz="3800">
              <a:solidFill>
                <a:srgbClr val="011A9A"/>
              </a:solidFill>
            </a:endParaRPr>
          </a:p>
          <a:p>
            <a:pPr marL="508000" indent="-508000" algn="l">
              <a:spcBef>
                <a:spcPts val="4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800">
                <a:solidFill>
                  <a:srgbClr val="011A9A"/>
                </a:solidFill>
              </a:rPr>
              <a:t>2.	</a:t>
            </a:r>
            <a:r>
              <a:rPr b="1" sz="3800">
                <a:solidFill>
                  <a:srgbClr val="FF2600"/>
                </a:solidFill>
              </a:rPr>
              <a:t>Deut. 28:53-57</a:t>
            </a:r>
            <a:endParaRPr b="1" sz="3800">
              <a:solidFill>
                <a:srgbClr val="011A9A"/>
              </a:solidFill>
            </a:endParaR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b.  The personal jeopardy of Elisha 6:30b-33"/>
          <p:cNvSpPr txBox="1"/>
          <p:nvPr>
            <p:ph type="title"/>
          </p:nvPr>
        </p:nvSpPr>
        <p:spPr>
          <a:xfrm>
            <a:off x="692150" y="127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b.	 The personal jeopardy of Elisha</a:t>
            </a:r>
            <a:r>
              <a:rPr>
                <a:solidFill>
                  <a:srgbClr val="FF2600"/>
                </a:solidFill>
              </a:rPr>
              <a:t> 6:30b-33</a:t>
            </a:r>
          </a:p>
        </p:txBody>
      </p:sp>
      <p:sp>
        <p:nvSpPr>
          <p:cNvPr id="225" name="30b --now he was passing by on the wall--and the people looked, and behold, he had sackcloth beneath on his body.…"/>
          <p:cNvSpPr/>
          <p:nvPr/>
        </p:nvSpPr>
        <p:spPr>
          <a:xfrm>
            <a:off x="279400" y="723900"/>
            <a:ext cx="9601200" cy="167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30b --now he was passing by on the wall--and the people looked, and behold, he had sackcloth beneath on his body.</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Then he said, "May God do so to me and more also, if the head of Elisha the son of Shaphat remains on him today."</a:t>
            </a:r>
          </a:p>
        </p:txBody>
      </p:sp>
      <p:pic>
        <p:nvPicPr>
          <p:cNvPr id="226" name="droppedImage.pdf" descr="droppedImage.pdf"/>
          <p:cNvPicPr>
            <a:picLocks noChangeAspect="1"/>
          </p:cNvPicPr>
          <p:nvPr/>
        </p:nvPicPr>
        <p:blipFill>
          <a:blip r:embed="rId2">
            <a:extLst/>
          </a:blip>
          <a:stretch>
            <a:fillRect/>
          </a:stretch>
        </p:blipFill>
        <p:spPr>
          <a:xfrm>
            <a:off x="4644868" y="2767643"/>
            <a:ext cx="5438932" cy="3253114"/>
          </a:xfrm>
          <a:prstGeom prst="rect">
            <a:avLst/>
          </a:prstGeom>
          <a:ln w="12700">
            <a:miter lim="400000"/>
          </a:ln>
        </p:spPr>
      </p:pic>
      <p:pic>
        <p:nvPicPr>
          <p:cNvPr id="227" name="Image" descr="Image"/>
          <p:cNvPicPr>
            <a:picLocks noChangeAspect="1"/>
          </p:cNvPicPr>
          <p:nvPr/>
        </p:nvPicPr>
        <p:blipFill>
          <a:blip r:embed="rId3">
            <a:extLst/>
          </a:blip>
          <a:stretch>
            <a:fillRect/>
          </a:stretch>
        </p:blipFill>
        <p:spPr>
          <a:xfrm>
            <a:off x="569416" y="2806948"/>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b.  The personal jeopardy of Elisha 6:30b-33"/>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b.	 The personal jeopardy of Elisha</a:t>
            </a:r>
            <a:r>
              <a:rPr>
                <a:solidFill>
                  <a:srgbClr val="FF2600"/>
                </a:solidFill>
              </a:rPr>
              <a:t> 6:30b-33</a:t>
            </a:r>
          </a:p>
        </p:txBody>
      </p:sp>
      <p:sp>
        <p:nvSpPr>
          <p:cNvPr id="230" name="32   Now Elisha was sitting in his house, and the elders were sitting with him. And the king sent a man from his presence; but before the messenger came to him, he said to the elders, &quot;Do you see how this son of a murderer has sent to take away my head? Look, when the messenger comes, shut the door and hold the door shut against him. Is not the sound of his master’s feet behind him?&quot;…"/>
          <p:cNvSpPr/>
          <p:nvPr/>
        </p:nvSpPr>
        <p:spPr>
          <a:xfrm>
            <a:off x="279400" y="1028700"/>
            <a:ext cx="6005463" cy="572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Now Elisha was sitting in his house, and the elders were sitting with him. And </a:t>
            </a:r>
            <a:r>
              <a:rPr i="1" sz="2400">
                <a:uFill>
                  <a:solidFill>
                    <a:srgbClr val="000000"/>
                  </a:solidFill>
                </a:uFill>
                <a:latin typeface="Times"/>
                <a:ea typeface="Times"/>
                <a:cs typeface="Times"/>
                <a:sym typeface="Times"/>
              </a:rPr>
              <a:t>the king</a:t>
            </a:r>
            <a:r>
              <a:rPr sz="2400">
                <a:uFill>
                  <a:solidFill>
                    <a:srgbClr val="000000"/>
                  </a:solidFill>
                </a:uFill>
                <a:latin typeface="Times"/>
                <a:ea typeface="Times"/>
                <a:cs typeface="Times"/>
                <a:sym typeface="Times"/>
              </a:rPr>
              <a:t> sent a man from his presence; but before the messenger came to him, he said to the elders, "Do you see how this son of a murderer has sent to take away my head? Look, when the messenger comes, shut the door and hold the door shut against him. Is not the sound of his master’s feet behind him?"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And while he was still talking with them, behold, the messenger came down to him, and he said, "Behold, this evil is from the LORD; why should I wait for the LORD any longer?"</a:t>
            </a:r>
          </a:p>
        </p:txBody>
      </p:sp>
      <p:pic>
        <p:nvPicPr>
          <p:cNvPr id="231" name="droppedImage.pdf" descr="droppedImage.pdf"/>
          <p:cNvPicPr>
            <a:picLocks noChangeAspect="1"/>
          </p:cNvPicPr>
          <p:nvPr/>
        </p:nvPicPr>
        <p:blipFill>
          <a:blip r:embed="rId2">
            <a:extLst/>
          </a:blip>
          <a:stretch>
            <a:fillRect/>
          </a:stretch>
        </p:blipFill>
        <p:spPr>
          <a:xfrm>
            <a:off x="6295783" y="1200150"/>
            <a:ext cx="3762617" cy="5562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Lessons - Halfheartedness"/>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sz="2400">
                <a:solidFill>
                  <a:srgbClr val="011A9A"/>
                </a:solidFill>
              </a:rPr>
              <a:t>Lessons - </a:t>
            </a:r>
            <a:r>
              <a:rPr b="0" sz="2400">
                <a:solidFill>
                  <a:srgbClr val="011A9A"/>
                </a:solidFill>
              </a:rPr>
              <a:t>Halfheartedness</a:t>
            </a:r>
          </a:p>
        </p:txBody>
      </p:sp>
      <p:sp>
        <p:nvSpPr>
          <p:cNvPr id="234" name="1. Jehoram was double minded man &amp; miserable for it.                         Listened to &amp; respected Elisha but worshiped Baal &amp; the calves…"/>
          <p:cNvSpPr/>
          <p:nvPr/>
        </p:nvSpPr>
        <p:spPr>
          <a:xfrm>
            <a:off x="266700" y="1041400"/>
            <a:ext cx="9791700" cy="3733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1.	Jehoram was double minded man &amp; miserable for it.                         Listened to &amp; respected Elisha but worshiped Baal &amp; the calves</a:t>
            </a:r>
            <a:endParaRPr sz="2400">
              <a:solidFill>
                <a:srgbClr val="011A9A"/>
              </a:solidFill>
            </a:endParaRPr>
          </a:p>
          <a:p>
            <a:pPr marL="508000" indent="-508000" algn="l">
              <a:spcBef>
                <a:spcPts val="3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2.	Wanted to repent secretly, &amp; when discovered order the death of Elisha</a:t>
            </a:r>
            <a:endParaRPr sz="2400">
              <a:solidFill>
                <a:srgbClr val="011A9A"/>
              </a:solidFill>
            </a:endParaRPr>
          </a:p>
          <a:p>
            <a:pPr marL="508000" indent="-508000" algn="l">
              <a:spcBef>
                <a:spcPts val="3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3.	Ordered the death of Elisha, then rushed after the servant to stop it</a:t>
            </a:r>
            <a:endParaRPr sz="2400">
              <a:solidFill>
                <a:srgbClr val="011A9A"/>
              </a:solidFill>
            </a:endParaRPr>
          </a:p>
          <a:p>
            <a:pPr marL="508000" indent="-508000" algn="l">
              <a:spcBef>
                <a:spcPts val="3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4.	Calamity hardens the wicked</a:t>
            </a:r>
            <a:endParaRPr sz="2400">
              <a:solidFill>
                <a:srgbClr val="011A9A"/>
              </a:solidFill>
            </a:endParaRPr>
          </a:p>
          <a:p>
            <a:pPr marL="508000" indent="-508000" algn="l">
              <a:spcBef>
                <a:spcPts val="3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5.	We need to wait on God a little longer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c. The dramatic prediction of the prophet 7:1-2"/>
          <p:cNvSpPr txBox="1"/>
          <p:nvPr>
            <p:ph type="title"/>
          </p:nvPr>
        </p:nvSpPr>
        <p:spPr>
          <a:xfrm>
            <a:off x="692150" y="381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c.	The dramatic prediction of the prophet </a:t>
            </a:r>
            <a:r>
              <a:rPr>
                <a:solidFill>
                  <a:srgbClr val="FF2600"/>
                </a:solidFill>
              </a:rPr>
              <a:t>7:1-2</a:t>
            </a:r>
          </a:p>
        </p:txBody>
      </p:sp>
      <p:sp>
        <p:nvSpPr>
          <p:cNvPr id="237" name="1     Then Elisha said, &quot;Listen to the word of the LORD; thus says the LORD, ‘Tomorrow about this time a measure of fine flour shall be sold for a shekel, and two measures of barley for a shekel, in the gate of Samaria.’&quot;…"/>
          <p:cNvSpPr/>
          <p:nvPr/>
        </p:nvSpPr>
        <p:spPr>
          <a:xfrm>
            <a:off x="203200" y="1041400"/>
            <a:ext cx="5750868" cy="499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Then Elisha said, "Listen to the word of the LORD; thus says the LORD, ‘Tomorrow about this time a measure of fine flour shall be </a:t>
            </a:r>
            <a:r>
              <a:rPr i="1" sz="2400">
                <a:uFill>
                  <a:solidFill>
                    <a:srgbClr val="000000"/>
                  </a:solidFill>
                </a:uFill>
                <a:latin typeface="Times"/>
                <a:ea typeface="Times"/>
                <a:cs typeface="Times"/>
                <a:sym typeface="Times"/>
              </a:rPr>
              <a:t>sold</a:t>
            </a:r>
            <a:r>
              <a:rPr sz="2400">
                <a:uFill>
                  <a:solidFill>
                    <a:srgbClr val="000000"/>
                  </a:solidFill>
                </a:uFill>
                <a:latin typeface="Times"/>
                <a:ea typeface="Times"/>
                <a:cs typeface="Times"/>
                <a:sym typeface="Times"/>
              </a:rPr>
              <a:t> for a shekel, and two measures of barley for a shekel, in the gate of Samaria.’"</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the royal officer on whose hand the king was leaning answered the man of God and said, "Behold, if the LORD should make windows in heaven, could this thing be?" Then he said, "Behold you shall see it with your own eyes, but you shall not eat of it."</a:t>
            </a:r>
          </a:p>
        </p:txBody>
      </p:sp>
      <p:pic>
        <p:nvPicPr>
          <p:cNvPr id="238" name="droppedImage.pdf" descr="droppedImage.pdf"/>
          <p:cNvPicPr>
            <a:picLocks noChangeAspect="1"/>
          </p:cNvPicPr>
          <p:nvPr/>
        </p:nvPicPr>
        <p:blipFill>
          <a:blip r:embed="rId2">
            <a:extLst/>
          </a:blip>
          <a:stretch>
            <a:fillRect/>
          </a:stretch>
        </p:blipFill>
        <p:spPr>
          <a:xfrm>
            <a:off x="6025430" y="1143000"/>
            <a:ext cx="3893270" cy="46030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241" name="1. No natural or human way to fulfill these words.…"/>
          <p:cNvSpPr/>
          <p:nvPr/>
        </p:nvSpPr>
        <p:spPr>
          <a:xfrm>
            <a:off x="266700" y="1041400"/>
            <a:ext cx="9601200"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1.	No natural or human way to fulfill these words.</a:t>
            </a:r>
            <a:endParaRPr sz="2400">
              <a:solidFill>
                <a:srgbClr val="011A9A"/>
              </a:solidFill>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2.	Unbelief may appear to have reason on its side.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44" name="3     Now there were four leprous men at the entrance of the gate; and they said to one another, &quot;Why do we sit here until we die?"/>
          <p:cNvSpPr/>
          <p:nvPr/>
        </p:nvSpPr>
        <p:spPr>
          <a:xfrm>
            <a:off x="406400" y="1079500"/>
            <a:ext cx="8750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     Now there were four leprous men at the entrance of the gate; and they said to one another, "Why do we sit here until we die?</a:t>
            </a:r>
          </a:p>
        </p:txBody>
      </p:sp>
      <p:pic>
        <p:nvPicPr>
          <p:cNvPr id="245" name="droppedImage.pdf" descr="droppedImage.pdf"/>
          <p:cNvPicPr>
            <a:picLocks noChangeAspect="1"/>
          </p:cNvPicPr>
          <p:nvPr/>
        </p:nvPicPr>
        <p:blipFill>
          <a:blip r:embed="rId2">
            <a:extLst/>
          </a:blip>
          <a:stretch>
            <a:fillRect/>
          </a:stretch>
        </p:blipFill>
        <p:spPr>
          <a:xfrm>
            <a:off x="731124" y="2209800"/>
            <a:ext cx="5034676" cy="4851400"/>
          </a:xfrm>
          <a:prstGeom prst="rect">
            <a:avLst/>
          </a:prstGeom>
          <a:ln w="12700">
            <a:miter lim="400000"/>
          </a:ln>
        </p:spPr>
      </p:pic>
      <p:pic>
        <p:nvPicPr>
          <p:cNvPr id="246" name="Image" descr="Image"/>
          <p:cNvPicPr>
            <a:picLocks noChangeAspect="1"/>
          </p:cNvPicPr>
          <p:nvPr/>
        </p:nvPicPr>
        <p:blipFill>
          <a:blip r:embed="rId3">
            <a:extLst/>
          </a:blip>
          <a:stretch>
            <a:fillRect/>
          </a:stretch>
        </p:blipFill>
        <p:spPr>
          <a:xfrm>
            <a:off x="6040090" y="2343199"/>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droppedImage.pdf" descr="droppedImage.pdf"/>
          <p:cNvPicPr>
            <a:picLocks noChangeAspect="1"/>
          </p:cNvPicPr>
          <p:nvPr/>
        </p:nvPicPr>
        <p:blipFill>
          <a:blip r:embed="rId2">
            <a:extLst/>
          </a:blip>
          <a:stretch>
            <a:fillRect/>
          </a:stretch>
        </p:blipFill>
        <p:spPr>
          <a:xfrm>
            <a:off x="6764" y="9525"/>
            <a:ext cx="10135896" cy="6565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49" name="4    &quot;If we say, ‘We will enter the city,’ then the famine is in the city and we shall die there; and if we sit here, we die also. Now therefore come, and let us go over to the camp of the Arameans. If they spare us, we shall live; and if they kill us, we shall but die.&quot;"/>
          <p:cNvSpPr/>
          <p:nvPr/>
        </p:nvSpPr>
        <p:spPr>
          <a:xfrm>
            <a:off x="177800" y="1079500"/>
            <a:ext cx="6059736"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4    "If we say, ‘We will enter the city,’ then the famine is in the city and we shall die there; and if we sit here, we die also. Now therefore come, and let us go over to the camp of the Arameans. If they spare us, we shall live; and if they kill us, we shall but die."</a:t>
            </a:r>
          </a:p>
        </p:txBody>
      </p:sp>
      <p:pic>
        <p:nvPicPr>
          <p:cNvPr id="250" name="droppedImage.pdf" descr="droppedImage.pdf"/>
          <p:cNvPicPr>
            <a:picLocks noChangeAspect="1"/>
          </p:cNvPicPr>
          <p:nvPr/>
        </p:nvPicPr>
        <p:blipFill>
          <a:blip r:embed="rId2">
            <a:extLst/>
          </a:blip>
          <a:stretch>
            <a:fillRect/>
          </a:stretch>
        </p:blipFill>
        <p:spPr>
          <a:xfrm>
            <a:off x="6375400" y="1066800"/>
            <a:ext cx="3517900" cy="4838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d.  The joyous discovery of four lepers 7:3-11"/>
          <p:cNvSpPr txBox="1"/>
          <p:nvPr>
            <p:ph type="title"/>
          </p:nvPr>
        </p:nvSpPr>
        <p:spPr>
          <a:xfrm>
            <a:off x="787400" y="103174"/>
            <a:ext cx="8775700" cy="698501"/>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53" name="5     And they arose at twilight to go to the camp of the Arameans; when they came to the outskirts of the camp of the Arameans, behold, there was no one there."/>
          <p:cNvSpPr/>
          <p:nvPr/>
        </p:nvSpPr>
        <p:spPr>
          <a:xfrm>
            <a:off x="279400" y="863600"/>
            <a:ext cx="59055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5     And they arose at twilight to go to the camp of the Arameans; when they came to the outskirts of the camp of the Arameans, behold, there was no one there.</a:t>
            </a:r>
          </a:p>
        </p:txBody>
      </p:sp>
      <p:pic>
        <p:nvPicPr>
          <p:cNvPr id="254" name="droppedImage.pdf" descr="droppedImage.pdf"/>
          <p:cNvPicPr>
            <a:picLocks noChangeAspect="1"/>
          </p:cNvPicPr>
          <p:nvPr/>
        </p:nvPicPr>
        <p:blipFill>
          <a:blip r:embed="rId2">
            <a:extLst/>
          </a:blip>
          <a:stretch>
            <a:fillRect/>
          </a:stretch>
        </p:blipFill>
        <p:spPr>
          <a:xfrm>
            <a:off x="2921000" y="2640025"/>
            <a:ext cx="3886200" cy="4346550"/>
          </a:xfrm>
          <a:prstGeom prst="rect">
            <a:avLst/>
          </a:prstGeom>
          <a:ln w="12700">
            <a:miter lim="400000"/>
          </a:ln>
        </p:spPr>
      </p:pic>
      <p:pic>
        <p:nvPicPr>
          <p:cNvPr id="255" name="droppedImage.pdf" descr="droppedImage.pdf"/>
          <p:cNvPicPr>
            <a:picLocks noChangeAspect="1"/>
          </p:cNvPicPr>
          <p:nvPr/>
        </p:nvPicPr>
        <p:blipFill>
          <a:blip r:embed="rId3">
            <a:extLst/>
          </a:blip>
          <a:stretch>
            <a:fillRect/>
          </a:stretch>
        </p:blipFill>
        <p:spPr>
          <a:xfrm>
            <a:off x="6882005" y="812800"/>
            <a:ext cx="3189096" cy="4529051"/>
          </a:xfrm>
          <a:prstGeom prst="rect">
            <a:avLst/>
          </a:prstGeom>
          <a:ln w="12700">
            <a:miter lim="400000"/>
          </a:ln>
        </p:spPr>
      </p:pic>
      <p:pic>
        <p:nvPicPr>
          <p:cNvPr id="256" name="Image" descr="Image"/>
          <p:cNvPicPr>
            <a:picLocks noChangeAspect="1"/>
          </p:cNvPicPr>
          <p:nvPr/>
        </p:nvPicPr>
        <p:blipFill>
          <a:blip r:embed="rId4">
            <a:extLst/>
          </a:blip>
          <a:stretch>
            <a:fillRect/>
          </a:stretch>
        </p:blipFill>
        <p:spPr>
          <a:xfrm>
            <a:off x="108198" y="2689026"/>
            <a:ext cx="2737997" cy="20534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59" name="6    For the Lord had caused the army of the Arameans to hear a sound of chariots and a sound of horses, even the sound of a great army, so that they said to one another, &quot;Behold, the king of Israel has hired against us the kings of the Hittites and the kings of the Egyptians, to come upon us.&quot;…"/>
          <p:cNvSpPr/>
          <p:nvPr/>
        </p:nvSpPr>
        <p:spPr>
          <a:xfrm>
            <a:off x="279400" y="1028700"/>
            <a:ext cx="5931248" cy="459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For the Lord had caused the army of the Arameans to hear a sound of chariots and a sound of horses,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the sound of a great army, so that they said to one another, "Behold, the king of Israel has hired against us the kings of the Hittites and the kings of the Egyptians, to come upon us."</a:t>
            </a:r>
            <a:endParaRPr sz="2400">
              <a:uFill>
                <a:solidFill>
                  <a:srgbClr val="000000"/>
                </a:solidFill>
              </a:uFill>
              <a:latin typeface="Times"/>
              <a:ea typeface="Times"/>
              <a:cs typeface="Times"/>
              <a:sym typeface="Times"/>
            </a:endParaRPr>
          </a:p>
          <a:p>
            <a:pPr marL="508000" indent="-5080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Therefore they arose and fled in the twilight, and left their tents and their horses and their donkeys, even the camp just as it was, and fled for their life.</a:t>
            </a:r>
          </a:p>
        </p:txBody>
      </p:sp>
      <p:pic>
        <p:nvPicPr>
          <p:cNvPr id="260" name="Image" descr="Image"/>
          <p:cNvPicPr>
            <a:picLocks noChangeAspect="1"/>
          </p:cNvPicPr>
          <p:nvPr/>
        </p:nvPicPr>
        <p:blipFill>
          <a:blip r:embed="rId2">
            <a:extLst/>
          </a:blip>
          <a:stretch>
            <a:fillRect/>
          </a:stretch>
        </p:blipFill>
        <p:spPr>
          <a:xfrm>
            <a:off x="6296322" y="1112242"/>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63" name="8    When these lepers came to the outskirts of the camp, they entered one tent and ate and drank, and carried from there silver and gold and clothes, and went and hid them; and they returned and entered another tent and carried from there also, and went and hid them."/>
          <p:cNvSpPr/>
          <p:nvPr/>
        </p:nvSpPr>
        <p:spPr>
          <a:xfrm>
            <a:off x="279400" y="1028700"/>
            <a:ext cx="57785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When these lepers came to the outskirts of the camp, they entered one tent and ate and drank, and carried from there silver and gold and clothes, and went and hid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and they returned and entered another tent and carried from there </a:t>
            </a:r>
            <a:r>
              <a:rPr i="1" sz="2400">
                <a:uFill>
                  <a:solidFill>
                    <a:srgbClr val="000000"/>
                  </a:solidFill>
                </a:uFill>
                <a:latin typeface="Times"/>
                <a:ea typeface="Times"/>
                <a:cs typeface="Times"/>
                <a:sym typeface="Times"/>
              </a:rPr>
              <a:t>also,</a:t>
            </a:r>
            <a:r>
              <a:rPr sz="2400">
                <a:uFill>
                  <a:solidFill>
                    <a:srgbClr val="000000"/>
                  </a:solidFill>
                </a:uFill>
                <a:latin typeface="Times"/>
                <a:ea typeface="Times"/>
                <a:cs typeface="Times"/>
                <a:sym typeface="Times"/>
              </a:rPr>
              <a:t> and went and hid </a:t>
            </a:r>
            <a:r>
              <a:rPr i="1" sz="2400">
                <a:uFill>
                  <a:solidFill>
                    <a:srgbClr val="000000"/>
                  </a:solidFill>
                </a:uFill>
                <a:latin typeface="Times"/>
                <a:ea typeface="Times"/>
                <a:cs typeface="Times"/>
                <a:sym typeface="Times"/>
              </a:rPr>
              <a:t>them.</a:t>
            </a:r>
          </a:p>
        </p:txBody>
      </p:sp>
      <p:pic>
        <p:nvPicPr>
          <p:cNvPr id="264" name="droppedImage.pdf" descr="droppedImage.pdf"/>
          <p:cNvPicPr>
            <a:picLocks noChangeAspect="1"/>
          </p:cNvPicPr>
          <p:nvPr/>
        </p:nvPicPr>
        <p:blipFill>
          <a:blip r:embed="rId2">
            <a:extLst/>
          </a:blip>
          <a:stretch>
            <a:fillRect/>
          </a:stretch>
        </p:blipFill>
        <p:spPr>
          <a:xfrm>
            <a:off x="6118984" y="927083"/>
            <a:ext cx="3634836" cy="3225801"/>
          </a:xfrm>
          <a:prstGeom prst="rect">
            <a:avLst/>
          </a:prstGeom>
          <a:ln w="12700">
            <a:miter lim="400000"/>
          </a:ln>
        </p:spPr>
      </p:pic>
      <p:pic>
        <p:nvPicPr>
          <p:cNvPr id="265" name="droppedImage.pdf" descr="droppedImage.pdf"/>
          <p:cNvPicPr>
            <a:picLocks noChangeAspect="1"/>
          </p:cNvPicPr>
          <p:nvPr/>
        </p:nvPicPr>
        <p:blipFill>
          <a:blip r:embed="rId3">
            <a:extLst/>
          </a:blip>
          <a:stretch>
            <a:fillRect/>
          </a:stretch>
        </p:blipFill>
        <p:spPr>
          <a:xfrm>
            <a:off x="1036579" y="4226217"/>
            <a:ext cx="6612800" cy="3441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d.  The joyous discovery of four lepers 7:3-11"/>
          <p:cNvSpPr txBox="1"/>
          <p:nvPr>
            <p:ph type="title"/>
          </p:nvPr>
        </p:nvSpPr>
        <p:spPr>
          <a:xfrm>
            <a:off x="812800" y="635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68" name="9    Then they said to one another, &quot;We are not doing right. This day is a day of good news, but we are keeping silent; if we wait until morning light, punishment will overtake us. Now therefore come, let us go and tell the king’s household.&quot;"/>
          <p:cNvSpPr/>
          <p:nvPr/>
        </p:nvSpPr>
        <p:spPr>
          <a:xfrm>
            <a:off x="279400" y="685800"/>
            <a:ext cx="96012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9    Then they said to one another, "We are not doing right. This day is a day of good news, but we are keeping silent; if we wait until morning light, punishment will overtake us. Now therefore come, let us go and tell the king’s household."</a:t>
            </a:r>
          </a:p>
        </p:txBody>
      </p:sp>
      <p:pic>
        <p:nvPicPr>
          <p:cNvPr id="269" name="droppedImage.pdf" descr="droppedImage.pdf"/>
          <p:cNvPicPr>
            <a:picLocks noChangeAspect="1"/>
          </p:cNvPicPr>
          <p:nvPr/>
        </p:nvPicPr>
        <p:blipFill>
          <a:blip r:embed="rId2">
            <a:extLst/>
          </a:blip>
          <a:stretch>
            <a:fillRect/>
          </a:stretch>
        </p:blipFill>
        <p:spPr>
          <a:xfrm>
            <a:off x="774700" y="2273300"/>
            <a:ext cx="4614160" cy="5003800"/>
          </a:xfrm>
          <a:prstGeom prst="rect">
            <a:avLst/>
          </a:prstGeom>
          <a:ln w="12700">
            <a:miter lim="400000"/>
          </a:ln>
        </p:spPr>
      </p:pic>
      <p:pic>
        <p:nvPicPr>
          <p:cNvPr id="270" name="droppedImage.pdf" descr="droppedImage.pdf"/>
          <p:cNvPicPr>
            <a:picLocks noChangeAspect="1"/>
          </p:cNvPicPr>
          <p:nvPr/>
        </p:nvPicPr>
        <p:blipFill>
          <a:blip r:embed="rId3">
            <a:extLst/>
          </a:blip>
          <a:stretch>
            <a:fillRect/>
          </a:stretch>
        </p:blipFill>
        <p:spPr>
          <a:xfrm>
            <a:off x="6251838" y="2298700"/>
            <a:ext cx="3244324" cy="4953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273" name="10   So they came and called to the gatekeepers of the city, and they told them, saying, &quot;We came to the camp of the Arameans, and behold, there was no one there, nor the voice of man, only the horses tied and the donkeys tied, and the tents just as they were.&quot;…"/>
          <p:cNvSpPr/>
          <p:nvPr/>
        </p:nvSpPr>
        <p:spPr>
          <a:xfrm>
            <a:off x="279400" y="1028700"/>
            <a:ext cx="4902200" cy="405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So they came and called to the gatekeepers of the city, and they told them, saying, "We came to the camp of the Arameans, and behold, there was no one there, nor the voice of man, only the horses tied and the donkeys tied, and the tents just as they were."</a:t>
            </a:r>
            <a:endParaRPr sz="2400">
              <a:uFill>
                <a:solidFill>
                  <a:srgbClr val="000000"/>
                </a:solidFill>
              </a:uFill>
              <a:latin typeface="Times"/>
              <a:ea typeface="Times"/>
              <a:cs typeface="Times"/>
              <a:sym typeface="Times"/>
            </a:endParaRPr>
          </a:p>
          <a:p>
            <a:pPr marL="508000" indent="-5080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the gatekeepers called, and told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within the king’s household.</a:t>
            </a:r>
          </a:p>
        </p:txBody>
      </p:sp>
      <p:pic>
        <p:nvPicPr>
          <p:cNvPr id="274" name="droppedImage.pdf" descr="droppedImage.pdf"/>
          <p:cNvPicPr>
            <a:picLocks noChangeAspect="1"/>
          </p:cNvPicPr>
          <p:nvPr/>
        </p:nvPicPr>
        <p:blipFill>
          <a:blip r:embed="rId2">
            <a:extLst/>
          </a:blip>
          <a:stretch>
            <a:fillRect/>
          </a:stretch>
        </p:blipFill>
        <p:spPr>
          <a:xfrm>
            <a:off x="5397500" y="990600"/>
            <a:ext cx="4673600" cy="6108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e.  The cautious investigation by the king 7:12-15"/>
          <p:cNvSpPr txBox="1"/>
          <p:nvPr>
            <p:ph type="title"/>
          </p:nvPr>
        </p:nvSpPr>
        <p:spPr>
          <a:xfrm>
            <a:off x="742950" y="76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e.	 The cautious investigation by the king</a:t>
            </a:r>
            <a:r>
              <a:rPr>
                <a:solidFill>
                  <a:srgbClr val="FF2600"/>
                </a:solidFill>
              </a:rPr>
              <a:t> 7:12-15</a:t>
            </a:r>
          </a:p>
        </p:txBody>
      </p:sp>
      <p:sp>
        <p:nvSpPr>
          <p:cNvPr id="277" name="12   Then the king arose in the night and said to his servants, &quot;I will now tell you what the Arameans have done to us. They know that we are hungry; therefore they have gone from the camp to hide themselves in the field, saying, ‘When they come out of the city, we shall capture them alive and get into the city.’&quot;"/>
          <p:cNvSpPr/>
          <p:nvPr/>
        </p:nvSpPr>
        <p:spPr>
          <a:xfrm>
            <a:off x="279400" y="723900"/>
            <a:ext cx="97028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12   Then the king arose in the night and said to his servants, "I will now tell you what the Arameans have done to us. They know that we are hungry; therefore they have gone from the camp to hide themselves in the field, saying, ‘When they come out of the city, we shall capture them alive and get into the city.’"</a:t>
            </a:r>
          </a:p>
        </p:txBody>
      </p:sp>
      <p:pic>
        <p:nvPicPr>
          <p:cNvPr id="278" name="droppedImage.pdf" descr="droppedImage.pdf"/>
          <p:cNvPicPr>
            <a:picLocks noChangeAspect="1"/>
          </p:cNvPicPr>
          <p:nvPr/>
        </p:nvPicPr>
        <p:blipFill>
          <a:blip r:embed="rId2">
            <a:extLst/>
          </a:blip>
          <a:stretch>
            <a:fillRect/>
          </a:stretch>
        </p:blipFill>
        <p:spPr>
          <a:xfrm>
            <a:off x="5854700" y="2437485"/>
            <a:ext cx="4152900" cy="5005630"/>
          </a:xfrm>
          <a:prstGeom prst="rect">
            <a:avLst/>
          </a:prstGeom>
          <a:ln w="12700">
            <a:miter lim="400000"/>
          </a:ln>
        </p:spPr>
      </p:pic>
      <p:sp>
        <p:nvSpPr>
          <p:cNvPr id="279" name="13   And one of his servants answered and said, &quot;Please, let some men take five of the horses which remain, which are left in the city. Behold, they will be in any case like all the multitude of Israel who are left in it; behold, they will be in any case like all the multitude of Israel who have already perished, so let us send and see.&quot;"/>
          <p:cNvSpPr/>
          <p:nvPr/>
        </p:nvSpPr>
        <p:spPr>
          <a:xfrm>
            <a:off x="190500" y="2832100"/>
            <a:ext cx="56261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And one of his servants answered and said, "Please, let some </a:t>
            </a:r>
            <a:r>
              <a:rPr i="1" sz="2400">
                <a:uFill>
                  <a:solidFill>
                    <a:srgbClr val="000000"/>
                  </a:solidFill>
                </a:uFill>
                <a:latin typeface="Times"/>
                <a:ea typeface="Times"/>
                <a:cs typeface="Times"/>
                <a:sym typeface="Times"/>
              </a:rPr>
              <a:t>men</a:t>
            </a:r>
            <a:r>
              <a:rPr sz="2400">
                <a:uFill>
                  <a:solidFill>
                    <a:srgbClr val="000000"/>
                  </a:solidFill>
                </a:uFill>
                <a:latin typeface="Times"/>
                <a:ea typeface="Times"/>
                <a:cs typeface="Times"/>
                <a:sym typeface="Times"/>
              </a:rPr>
              <a:t> take five of the horses which remain, which are left in the city. Behold, they </a:t>
            </a:r>
            <a:r>
              <a:rPr i="1" sz="2400">
                <a:uFill>
                  <a:solidFill>
                    <a:srgbClr val="000000"/>
                  </a:solidFill>
                </a:uFill>
                <a:latin typeface="Times"/>
                <a:ea typeface="Times"/>
                <a:cs typeface="Times"/>
                <a:sym typeface="Times"/>
              </a:rPr>
              <a:t>will be in any case</a:t>
            </a:r>
            <a:r>
              <a:rPr sz="2400">
                <a:uFill>
                  <a:solidFill>
                    <a:srgbClr val="000000"/>
                  </a:solidFill>
                </a:uFill>
                <a:latin typeface="Times"/>
                <a:ea typeface="Times"/>
                <a:cs typeface="Times"/>
                <a:sym typeface="Times"/>
              </a:rPr>
              <a:t> like all the multitude of Israel who are left in it; behold, they </a:t>
            </a:r>
            <a:r>
              <a:rPr i="1" sz="2400">
                <a:uFill>
                  <a:solidFill>
                    <a:srgbClr val="000000"/>
                  </a:solidFill>
                </a:uFill>
                <a:latin typeface="Times"/>
                <a:ea typeface="Times"/>
                <a:cs typeface="Times"/>
                <a:sym typeface="Times"/>
              </a:rPr>
              <a:t>will be in any case</a:t>
            </a:r>
            <a:r>
              <a:rPr sz="2400">
                <a:uFill>
                  <a:solidFill>
                    <a:srgbClr val="000000"/>
                  </a:solidFill>
                </a:uFill>
                <a:latin typeface="Times"/>
                <a:ea typeface="Times"/>
                <a:cs typeface="Times"/>
                <a:sym typeface="Times"/>
              </a:rPr>
              <a:t> like all the multitude of Israel who have already perished, so let us send and see."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e.  The cautious investigation by the king 7:12-15"/>
          <p:cNvSpPr txBox="1"/>
          <p:nvPr>
            <p:ph type="title"/>
          </p:nvPr>
        </p:nvSpPr>
        <p:spPr>
          <a:xfrm>
            <a:off x="692150" y="127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e.	 The cautious investigation by the king</a:t>
            </a:r>
            <a:r>
              <a:rPr>
                <a:solidFill>
                  <a:srgbClr val="FF2600"/>
                </a:solidFill>
              </a:rPr>
              <a:t> 7:12-15</a:t>
            </a:r>
          </a:p>
        </p:txBody>
      </p:sp>
      <p:sp>
        <p:nvSpPr>
          <p:cNvPr id="282" name="14   They took therefore two chariots with horses, and the king sent after the army of the Arameans, saying, &quot;Go and see.&quot;…"/>
          <p:cNvSpPr/>
          <p:nvPr/>
        </p:nvSpPr>
        <p:spPr>
          <a:xfrm>
            <a:off x="279400" y="685800"/>
            <a:ext cx="96012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They took therefore two chariots with horses, and the king sent after the army of the Arameans, saying, "Go and see."</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they went after them to the Jordan, and behold, all the way was full of clothes and equipment, which the Arameans had thrown away in their haste. Then the messengers returned and told the king.</a:t>
            </a:r>
          </a:p>
        </p:txBody>
      </p:sp>
      <p:pic>
        <p:nvPicPr>
          <p:cNvPr id="283" name="droppedImage.pdf" descr="droppedImage.pdf"/>
          <p:cNvPicPr>
            <a:picLocks noChangeAspect="1"/>
          </p:cNvPicPr>
          <p:nvPr/>
        </p:nvPicPr>
        <p:blipFill>
          <a:blip r:embed="rId2">
            <a:extLst/>
          </a:blip>
          <a:stretch>
            <a:fillRect/>
          </a:stretch>
        </p:blipFill>
        <p:spPr>
          <a:xfrm>
            <a:off x="849509" y="2781300"/>
            <a:ext cx="7470382" cy="4229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f. The literal fulfillment of Elisha’s prophecy 7:16-20"/>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500"/>
            </a:pPr>
            <a:r>
              <a:rPr>
                <a:solidFill>
                  <a:srgbClr val="011A9A"/>
                </a:solidFill>
              </a:rPr>
              <a:t>f.	The literal fulfillment of Elisha’s prophecy</a:t>
            </a:r>
            <a:r>
              <a:rPr>
                <a:solidFill>
                  <a:srgbClr val="FF2600"/>
                </a:solidFill>
              </a:rPr>
              <a:t> 7:16-20</a:t>
            </a:r>
          </a:p>
        </p:txBody>
      </p:sp>
      <p:sp>
        <p:nvSpPr>
          <p:cNvPr id="286" name="16   So the people went out and plundered the camp of the Arameans. Then a measure of fine flour was sold for a shekel and two measures of barley for a shekel, according to the word of the LORD."/>
          <p:cNvSpPr/>
          <p:nvPr/>
        </p:nvSpPr>
        <p:spPr>
          <a:xfrm>
            <a:off x="279400" y="1028700"/>
            <a:ext cx="4472236"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So the people went out and plundered the camp of the Arameans. Then a measure of fine flour </a:t>
            </a:r>
            <a:r>
              <a:rPr i="1" sz="2400">
                <a:uFill>
                  <a:solidFill>
                    <a:srgbClr val="000000"/>
                  </a:solidFill>
                </a:uFill>
                <a:latin typeface="Times"/>
                <a:ea typeface="Times"/>
                <a:cs typeface="Times"/>
                <a:sym typeface="Times"/>
              </a:rPr>
              <a:t>was sold</a:t>
            </a:r>
            <a:r>
              <a:rPr sz="2400">
                <a:uFill>
                  <a:solidFill>
                    <a:srgbClr val="000000"/>
                  </a:solidFill>
                </a:uFill>
                <a:latin typeface="Times"/>
                <a:ea typeface="Times"/>
                <a:cs typeface="Times"/>
                <a:sym typeface="Times"/>
              </a:rPr>
              <a:t> for a shekel and two measures of barley for a shekel, according to the word of the LORD.</a:t>
            </a:r>
          </a:p>
        </p:txBody>
      </p:sp>
      <p:pic>
        <p:nvPicPr>
          <p:cNvPr id="287" name="droppedImage.pdf" descr="droppedImage.pdf"/>
          <p:cNvPicPr>
            <a:picLocks noChangeAspect="1"/>
          </p:cNvPicPr>
          <p:nvPr/>
        </p:nvPicPr>
        <p:blipFill>
          <a:blip r:embed="rId2">
            <a:extLst/>
          </a:blip>
          <a:stretch>
            <a:fillRect/>
          </a:stretch>
        </p:blipFill>
        <p:spPr>
          <a:xfrm>
            <a:off x="4874834" y="1130300"/>
            <a:ext cx="4993066" cy="47456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f. The literal fulfillment of Elisha’s prophecy 7:16-20"/>
          <p:cNvSpPr txBox="1"/>
          <p:nvPr>
            <p:ph type="title"/>
          </p:nvPr>
        </p:nvSpPr>
        <p:spPr>
          <a:xfrm>
            <a:off x="692150" y="-508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500"/>
            </a:pPr>
            <a:r>
              <a:rPr>
                <a:solidFill>
                  <a:srgbClr val="011A9A"/>
                </a:solidFill>
              </a:rPr>
              <a:t>f.	The literal fulfillment of Elisha’s prophecy</a:t>
            </a:r>
            <a:r>
              <a:rPr>
                <a:solidFill>
                  <a:srgbClr val="FF2600"/>
                </a:solidFill>
              </a:rPr>
              <a:t> 7:16-20</a:t>
            </a:r>
          </a:p>
        </p:txBody>
      </p:sp>
      <p:sp>
        <p:nvSpPr>
          <p:cNvPr id="290" name="17   Now the king appointed the royal officer on whose hand he leaned to have charge of the gate; but the people trampled on him at the gate, and he died just as the man of God had said, who spoke when the king came down to him.…"/>
          <p:cNvSpPr/>
          <p:nvPr/>
        </p:nvSpPr>
        <p:spPr>
          <a:xfrm>
            <a:off x="76200" y="635000"/>
            <a:ext cx="6629748" cy="671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Now the king appointed the royal officer on whose hand he leaned to have charge of the gate; but the people trampled on him at the gate, and he died just as the man of God had said, who spoke when the king came down to him.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it came about just as the man of God had spoken to the king, saying, "Two measures of barley for a shekel and a measure of fine flour for a shekel, shall be </a:t>
            </a:r>
            <a:r>
              <a:rPr i="1" sz="2400">
                <a:uFill>
                  <a:solidFill>
                    <a:srgbClr val="000000"/>
                  </a:solidFill>
                </a:uFill>
                <a:latin typeface="Times"/>
                <a:ea typeface="Times"/>
                <a:cs typeface="Times"/>
                <a:sym typeface="Times"/>
              </a:rPr>
              <a:t>sold</a:t>
            </a:r>
            <a:r>
              <a:rPr sz="2400">
                <a:uFill>
                  <a:solidFill>
                    <a:srgbClr val="000000"/>
                  </a:solidFill>
                </a:uFill>
                <a:latin typeface="Times"/>
                <a:ea typeface="Times"/>
                <a:cs typeface="Times"/>
                <a:sym typeface="Times"/>
              </a:rPr>
              <a:t> tomorrow about this time at the gate of Samaria."</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Then the royal officer answered the man of God and said, "Now behold, if the LORD should make windows in heaven, could such a thing be?" And he said, "Behold, you shall see it with your own eyes, but you shall not eat of it."</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so it happened to him, for the people trampled on him at the gate, and he died.</a:t>
            </a:r>
          </a:p>
        </p:txBody>
      </p:sp>
      <p:pic>
        <p:nvPicPr>
          <p:cNvPr id="291" name="Image" descr="Image"/>
          <p:cNvPicPr>
            <a:picLocks noChangeAspect="1"/>
          </p:cNvPicPr>
          <p:nvPr/>
        </p:nvPicPr>
        <p:blipFill>
          <a:blip r:embed="rId2">
            <a:extLst/>
          </a:blip>
          <a:stretch>
            <a:fillRect/>
          </a:stretch>
        </p:blipFill>
        <p:spPr>
          <a:xfrm>
            <a:off x="6707465" y="762009"/>
            <a:ext cx="3330298" cy="2497724"/>
          </a:xfrm>
          <a:prstGeom prst="rect">
            <a:avLst/>
          </a:prstGeom>
          <a:ln w="12700">
            <a:miter lim="400000"/>
          </a:ln>
        </p:spPr>
      </p:pic>
      <p:pic>
        <p:nvPicPr>
          <p:cNvPr id="292" name="Image" descr="Image"/>
          <p:cNvPicPr>
            <a:picLocks noChangeAspect="1"/>
          </p:cNvPicPr>
          <p:nvPr/>
        </p:nvPicPr>
        <p:blipFill>
          <a:blip r:embed="rId3">
            <a:extLst/>
          </a:blip>
          <a:stretch>
            <a:fillRect/>
          </a:stretch>
        </p:blipFill>
        <p:spPr>
          <a:xfrm>
            <a:off x="6730533" y="3781070"/>
            <a:ext cx="3284161" cy="24631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143" name="8     Now the king of Aram was warring against Israel; and he counseled with his servants saying, &quot;In such and such a place shall be my camp.&quot;"/>
          <p:cNvSpPr/>
          <p:nvPr/>
        </p:nvSpPr>
        <p:spPr>
          <a:xfrm>
            <a:off x="266700" y="1041400"/>
            <a:ext cx="44450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8     Now the king of Aram was warring against Israel; and he counseled with his servants saying, "In such and such a place shall be my camp."</a:t>
            </a:r>
          </a:p>
        </p:txBody>
      </p:sp>
      <p:pic>
        <p:nvPicPr>
          <p:cNvPr id="144" name="droppedImage.pdf" descr="droppedImage.pdf"/>
          <p:cNvPicPr>
            <a:picLocks noChangeAspect="1"/>
          </p:cNvPicPr>
          <p:nvPr/>
        </p:nvPicPr>
        <p:blipFill>
          <a:blip r:embed="rId2">
            <a:extLst/>
          </a:blip>
          <a:stretch>
            <a:fillRect/>
          </a:stretch>
        </p:blipFill>
        <p:spPr>
          <a:xfrm>
            <a:off x="4889500" y="1066800"/>
            <a:ext cx="4394200" cy="61214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2.  Prediction of a famine in Israel 8:1-6"/>
          <p:cNvSpPr txBox="1"/>
          <p:nvPr>
            <p:ph type="title"/>
          </p:nvPr>
        </p:nvSpPr>
        <p:spPr>
          <a:xfrm>
            <a:off x="78740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Prediction of a famine in Israel</a:t>
            </a:r>
            <a:r>
              <a:rPr>
                <a:solidFill>
                  <a:srgbClr val="FF2600"/>
                </a:solidFill>
              </a:rPr>
              <a:t> 8:1-6</a:t>
            </a:r>
          </a:p>
        </p:txBody>
      </p:sp>
      <p:sp>
        <p:nvSpPr>
          <p:cNvPr id="295" name="1     Now Elisha spoke to the woman whose son he had restored to life, saying, &quot;Arise and go with your household, and sojourn wherever you can sojourn; for the LORD has called for a famine, and it shall even come on the land for seven years.&quot;…"/>
          <p:cNvSpPr/>
          <p:nvPr/>
        </p:nvSpPr>
        <p:spPr>
          <a:xfrm>
            <a:off x="279400" y="774700"/>
            <a:ext cx="9601200" cy="4013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Elisha spoke to the woman whose son he had restored to life, saying, "Arise and go with your household, and sojourn wherever you can sojourn; for the LORD has called for a famine, and it shall even come on the land for seven years."</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So the woman arose and did according to the word of the man of God, and she went with her household and sojourned in the land of the Philistines seven years.</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And it came about at the end of seven years, that the woman returned from the land of the Philistines; and she went out to appeal to the king for her house and for her field.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2.  Prediction of a famine in Israel 8:1-6"/>
          <p:cNvSpPr txBox="1"/>
          <p:nvPr>
            <p:ph type="title"/>
          </p:nvPr>
        </p:nvSpPr>
        <p:spPr>
          <a:xfrm>
            <a:off x="80010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Prediction of a famine in Israel</a:t>
            </a:r>
            <a:r>
              <a:rPr>
                <a:solidFill>
                  <a:srgbClr val="FF2600"/>
                </a:solidFill>
              </a:rPr>
              <a:t> 8:1-6</a:t>
            </a:r>
          </a:p>
        </p:txBody>
      </p:sp>
      <p:sp>
        <p:nvSpPr>
          <p:cNvPr id="298" name="4     Now the king was talking with Gehazi, the servant of the man of God, saying, &quot;Please relate to me all the great things that Elisha has done.&quot;…"/>
          <p:cNvSpPr/>
          <p:nvPr/>
        </p:nvSpPr>
        <p:spPr>
          <a:xfrm>
            <a:off x="279400" y="711200"/>
            <a:ext cx="9601200" cy="438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Now the king was talking with Gehazi, the servant of the man of God, saying, "Please relate to me all the great things that Elisha has done."</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it came about, as he was relating to the king how he had restored to life the one who was dead, that behold, the woman whose son he had restored to life, appealed to the king for her house and for her field. And Gehazi said, "My lord, O king, this is the woman and this is her son, whom Elisha restored to life."</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When the king asked the woman, she related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to him. So the king appointed for her a certain officer, saying, "Restore all that was hers and all the produce of the field from the day that she left the land even until now."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3. Prediction of the murderous carrier of Hazael 8:7-15"/>
          <p:cNvSpPr txBox="1"/>
          <p:nvPr>
            <p:ph type="title"/>
          </p:nvPr>
        </p:nvSpPr>
        <p:spPr>
          <a:xfrm>
            <a:off x="692150" y="127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3.	Prediction of the murderous carrier of Hazael</a:t>
            </a:r>
            <a:r>
              <a:rPr sz="2400">
                <a:solidFill>
                  <a:srgbClr val="FF2600"/>
                </a:solidFill>
              </a:rPr>
              <a:t> 8:7-15</a:t>
            </a:r>
          </a:p>
        </p:txBody>
      </p:sp>
      <p:sp>
        <p:nvSpPr>
          <p:cNvPr id="301" name="7     Then Elisha came to Damascus. Now Ben-hadad king of Aram was sick, and it was told him, saying, &quot;The man of God has come here.&quot;…"/>
          <p:cNvSpPr/>
          <p:nvPr/>
        </p:nvSpPr>
        <p:spPr>
          <a:xfrm>
            <a:off x="279400" y="647700"/>
            <a:ext cx="5987406" cy="674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Then Elisha came to Damascus. Now Ben-hadad king of Aram was sick, and it was told him, saying, "The man of God has come here."</a:t>
            </a:r>
            <a:endParaRPr sz="2400">
              <a:uFill>
                <a:solidFill>
                  <a:srgbClr val="000000"/>
                </a:solidFill>
              </a:uFill>
              <a:latin typeface="Times"/>
              <a:ea typeface="Times"/>
              <a:cs typeface="Times"/>
              <a:sym typeface="Times"/>
            </a:endParaRPr>
          </a:p>
          <a:p>
            <a:pPr marL="508000" indent="-5080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the king said to Hazael, "Take a gift in your hand and go to meet the man of God, and inquire of the LORD by him, saying, ‘Will I recover from this sickness?’"</a:t>
            </a:r>
            <a:endParaRPr sz="2400">
              <a:uFill>
                <a:solidFill>
                  <a:srgbClr val="000000"/>
                </a:solidFill>
              </a:uFill>
              <a:latin typeface="Times"/>
              <a:ea typeface="Times"/>
              <a:cs typeface="Times"/>
              <a:sym typeface="Times"/>
            </a:endParaRPr>
          </a:p>
          <a:p>
            <a:pPr marL="508000" indent="-5080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Hazael went to meet him and took a gift in his hand, even every kind of good thing of Damascus, forty camels’ loads; and he came and stood before him and said, "Your son Ben-hadad king of Aram has sent me to you, saying, ‘Will I recover from this sickness?’"</a:t>
            </a:r>
            <a:endParaRPr sz="2400">
              <a:uFill>
                <a:solidFill>
                  <a:srgbClr val="000000"/>
                </a:solidFill>
              </a:uFill>
              <a:latin typeface="Times"/>
              <a:ea typeface="Times"/>
              <a:cs typeface="Times"/>
              <a:sym typeface="Times"/>
            </a:endParaRPr>
          </a:p>
          <a:p>
            <a:pPr marL="508000" indent="-5080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Then Elisha said to him, "Go, say to him, ‘You shall surely recover,’ but the LORD has shown me that he will certainly die."</a:t>
            </a:r>
          </a:p>
        </p:txBody>
      </p:sp>
      <p:pic>
        <p:nvPicPr>
          <p:cNvPr id="302" name="Image" descr="Image"/>
          <p:cNvPicPr>
            <a:picLocks noChangeAspect="1"/>
          </p:cNvPicPr>
          <p:nvPr/>
        </p:nvPicPr>
        <p:blipFill>
          <a:blip r:embed="rId2">
            <a:extLst/>
          </a:blip>
          <a:stretch>
            <a:fillRect/>
          </a:stretch>
        </p:blipFill>
        <p:spPr>
          <a:xfrm>
            <a:off x="6291907" y="749009"/>
            <a:ext cx="3762624" cy="34051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3. Prediction of the murderous carrier of Hazael 8:7-15"/>
          <p:cNvSpPr txBox="1"/>
          <p:nvPr>
            <p:ph type="title"/>
          </p:nvPr>
        </p:nvSpPr>
        <p:spPr>
          <a:xfrm>
            <a:off x="69215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3.	Prediction of the murderous carrier of Hazael</a:t>
            </a:r>
            <a:r>
              <a:rPr sz="2400">
                <a:solidFill>
                  <a:srgbClr val="FF2600"/>
                </a:solidFill>
              </a:rPr>
              <a:t> 8:7-15</a:t>
            </a:r>
          </a:p>
        </p:txBody>
      </p:sp>
      <p:sp>
        <p:nvSpPr>
          <p:cNvPr id="305" name="11    And he fixed his gaze steadily on him until he was ashamed, and the man of God wept.…"/>
          <p:cNvSpPr/>
          <p:nvPr/>
        </p:nvSpPr>
        <p:spPr>
          <a:xfrm>
            <a:off x="114300" y="698500"/>
            <a:ext cx="5793383" cy="622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he fixed his gaze steadily </a:t>
            </a:r>
            <a:r>
              <a:rPr i="1" sz="2400">
                <a:uFill>
                  <a:solidFill>
                    <a:srgbClr val="000000"/>
                  </a:solidFill>
                </a:uFill>
                <a:latin typeface="Times"/>
                <a:ea typeface="Times"/>
                <a:cs typeface="Times"/>
                <a:sym typeface="Times"/>
              </a:rPr>
              <a:t>on him</a:t>
            </a:r>
            <a:r>
              <a:rPr sz="2400">
                <a:uFill>
                  <a:solidFill>
                    <a:srgbClr val="000000"/>
                  </a:solidFill>
                </a:uFill>
                <a:latin typeface="Times"/>
                <a:ea typeface="Times"/>
                <a:cs typeface="Times"/>
                <a:sym typeface="Times"/>
              </a:rPr>
              <a:t> until he was ashamed, and the man of God wept.</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Hazael said, "Why does my lord weep?" Then he answered, "Because I know the evil that you will do to the sons of Israel: their strongholds you will set on fire, and their young men you will kill with the sword, and their little ones you will dash in pieces, and their women with child you will rip up."</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Then Hazael said, "But what is your servant, </a:t>
            </a:r>
            <a:r>
              <a:rPr i="1" sz="2400">
                <a:uFill>
                  <a:solidFill>
                    <a:srgbClr val="000000"/>
                  </a:solidFill>
                </a:uFill>
                <a:latin typeface="Times"/>
                <a:ea typeface="Times"/>
                <a:cs typeface="Times"/>
                <a:sym typeface="Times"/>
              </a:rPr>
              <a:t>who is but</a:t>
            </a:r>
            <a:r>
              <a:rPr sz="2400">
                <a:uFill>
                  <a:solidFill>
                    <a:srgbClr val="000000"/>
                  </a:solidFill>
                </a:uFill>
                <a:latin typeface="Times"/>
                <a:ea typeface="Times"/>
                <a:cs typeface="Times"/>
                <a:sym typeface="Times"/>
              </a:rPr>
              <a:t> a dog, that he should do this great thing?" And Elisha answered, "The LORD has shown me that you will be king over Aram."</a:t>
            </a:r>
          </a:p>
        </p:txBody>
      </p:sp>
      <p:pic>
        <p:nvPicPr>
          <p:cNvPr id="306" name="Image" descr="Image"/>
          <p:cNvPicPr>
            <a:picLocks noChangeAspect="1"/>
          </p:cNvPicPr>
          <p:nvPr/>
        </p:nvPicPr>
        <p:blipFill>
          <a:blip r:embed="rId2">
            <a:extLst/>
          </a:blip>
          <a:stretch>
            <a:fillRect/>
          </a:stretch>
        </p:blipFill>
        <p:spPr>
          <a:xfrm>
            <a:off x="6484549" y="699392"/>
            <a:ext cx="3054432" cy="2915595"/>
          </a:xfrm>
          <a:prstGeom prst="rect">
            <a:avLst/>
          </a:prstGeom>
          <a:ln w="12700">
            <a:miter lim="400000"/>
          </a:ln>
        </p:spPr>
      </p:pic>
      <p:pic>
        <p:nvPicPr>
          <p:cNvPr id="307" name="Image" descr="Image"/>
          <p:cNvPicPr>
            <a:picLocks noChangeAspect="1"/>
          </p:cNvPicPr>
          <p:nvPr/>
        </p:nvPicPr>
        <p:blipFill>
          <a:blip r:embed="rId3">
            <a:extLst/>
          </a:blip>
          <a:stretch>
            <a:fillRect/>
          </a:stretch>
        </p:blipFill>
        <p:spPr>
          <a:xfrm>
            <a:off x="6102113" y="3815556"/>
            <a:ext cx="3978571" cy="29155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3. Prediction of the murderous carrier of Hazael 8:7-15"/>
          <p:cNvSpPr txBox="1"/>
          <p:nvPr>
            <p:ph type="title"/>
          </p:nvPr>
        </p:nvSpPr>
        <p:spPr>
          <a:xfrm>
            <a:off x="69215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3.	Prediction of the murderous carrier of Hazael</a:t>
            </a:r>
            <a:r>
              <a:rPr sz="2400">
                <a:solidFill>
                  <a:srgbClr val="FF2600"/>
                </a:solidFill>
              </a:rPr>
              <a:t> 8:7-15</a:t>
            </a:r>
          </a:p>
        </p:txBody>
      </p:sp>
      <p:sp>
        <p:nvSpPr>
          <p:cNvPr id="310" name="14   So he departed from Elisha and returned to his master, who said to him, &quot;What did Elisha say to you?&quot; And he answered, &quot;He told me that you would surely recover.&quot;…"/>
          <p:cNvSpPr/>
          <p:nvPr/>
        </p:nvSpPr>
        <p:spPr>
          <a:xfrm>
            <a:off x="279400" y="723900"/>
            <a:ext cx="5019328" cy="3886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he departed from Elisha and returned to his master, who said to him, "What did Elisha say to you?" And he answered, "He told me that you would surely recover."</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it came about on the morrow, that he took the cover and dipped it in water and spread it on his face, so that he died. And Hazael became king in his place.</a:t>
            </a:r>
          </a:p>
        </p:txBody>
      </p:sp>
      <p:pic>
        <p:nvPicPr>
          <p:cNvPr id="311" name="Image" descr="Image"/>
          <p:cNvPicPr>
            <a:picLocks noChangeAspect="1"/>
          </p:cNvPicPr>
          <p:nvPr/>
        </p:nvPicPr>
        <p:blipFill>
          <a:blip r:embed="rId2">
            <a:extLst/>
          </a:blip>
          <a:stretch>
            <a:fillRect/>
          </a:stretch>
        </p:blipFill>
        <p:spPr>
          <a:xfrm>
            <a:off x="5535265" y="939750"/>
            <a:ext cx="4550633" cy="3095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11syrianconquests.tiff" descr="11syrianconquests.tiff"/>
          <p:cNvPicPr>
            <a:picLocks noChangeAspect="1"/>
          </p:cNvPicPr>
          <p:nvPr/>
        </p:nvPicPr>
        <p:blipFill>
          <a:blip r:embed="rId2">
            <a:extLst/>
          </a:blip>
          <a:stretch>
            <a:fillRect/>
          </a:stretch>
        </p:blipFill>
        <p:spPr>
          <a:xfrm>
            <a:off x="5026217" y="-82550"/>
            <a:ext cx="5222683" cy="8089900"/>
          </a:xfrm>
          <a:prstGeom prst="rect">
            <a:avLst/>
          </a:prstGeom>
          <a:ln w="12700">
            <a:miter lim="400000"/>
          </a:ln>
        </p:spPr>
      </p:pic>
      <p:pic>
        <p:nvPicPr>
          <p:cNvPr id="314" name="2-hazael-king-of-syria-bb.tiff" descr="2-hazael-king-of-syria-bb.tiff"/>
          <p:cNvPicPr>
            <a:picLocks noChangeAspect="1"/>
          </p:cNvPicPr>
          <p:nvPr/>
        </p:nvPicPr>
        <p:blipFill>
          <a:blip r:embed="rId3">
            <a:extLst/>
          </a:blip>
          <a:stretch>
            <a:fillRect/>
          </a:stretch>
        </p:blipFill>
        <p:spPr>
          <a:xfrm>
            <a:off x="279400" y="139700"/>
            <a:ext cx="2971800" cy="6745986"/>
          </a:xfrm>
          <a:prstGeom prst="rect">
            <a:avLst/>
          </a:prstGeom>
          <a:ln w="12700">
            <a:miter lim="400000"/>
          </a:ln>
        </p:spPr>
      </p:pic>
      <p:sp>
        <p:nvSpPr>
          <p:cNvPr id="315" name="Hazael the ancient king of Syria in Biblical archaeology"/>
          <p:cNvSpPr/>
          <p:nvPr/>
        </p:nvSpPr>
        <p:spPr>
          <a:xfrm>
            <a:off x="168237" y="6810939"/>
            <a:ext cx="3200401" cy="6021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Arial"/>
                <a:ea typeface="Arial"/>
                <a:cs typeface="Arial"/>
                <a:sym typeface="Arial"/>
              </a:defRPr>
            </a:lvl1pPr>
          </a:lstStyle>
          <a:p>
            <a:pPr>
              <a:defRPr sz="3200">
                <a:latin typeface="+mn-lt"/>
                <a:ea typeface="+mn-ea"/>
                <a:cs typeface="+mn-cs"/>
                <a:sym typeface="Gill Sans"/>
              </a:defRPr>
            </a:pPr>
            <a:r>
              <a:rPr sz="1800">
                <a:latin typeface="Arial"/>
                <a:ea typeface="Arial"/>
                <a:cs typeface="Arial"/>
                <a:sym typeface="Arial"/>
              </a:rPr>
              <a:t>Hazael the ancient king of Syria in Biblical archaeology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C. The reigns of two contemporary kings of Judah 8:16-29"/>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pPr>
            <a:r>
              <a:rPr>
                <a:solidFill>
                  <a:srgbClr val="011A9A"/>
                </a:solidFill>
              </a:rPr>
              <a:t>C.	The reigns of two contemporary kings of Judah </a:t>
            </a:r>
            <a:r>
              <a:rPr>
                <a:solidFill>
                  <a:srgbClr val="FF2600"/>
                </a:solidFill>
              </a:rPr>
              <a:t>8:16-29</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droppedImage.pdf" descr="droppedImage.pdf"/>
          <p:cNvPicPr>
            <a:picLocks noChangeAspect="1"/>
          </p:cNvPicPr>
          <p:nvPr/>
        </p:nvPicPr>
        <p:blipFill>
          <a:blip r:embed="rId2">
            <a:extLst/>
          </a:blip>
          <a:stretch>
            <a:fillRect/>
          </a:stretch>
        </p:blipFill>
        <p:spPr>
          <a:xfrm>
            <a:off x="6764" y="9525"/>
            <a:ext cx="10135896" cy="65659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Omri"/>
          <p:cNvSpPr/>
          <p:nvPr/>
        </p:nvSpPr>
        <p:spPr>
          <a:xfrm>
            <a:off x="482600" y="1210816"/>
            <a:ext cx="2370584" cy="668784"/>
          </a:xfrm>
          <a:prstGeom prst="rect">
            <a:avLst/>
          </a:prstGeom>
          <a:solidFill>
            <a:schemeClr val="accent5">
              <a:hueOff val="-82419"/>
              <a:satOff val="-9513"/>
              <a:lumOff val="-16343"/>
            </a:schemeClr>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Omri</a:t>
            </a:r>
          </a:p>
        </p:txBody>
      </p:sp>
      <p:sp>
        <p:nvSpPr>
          <p:cNvPr id="322" name="Ahab"/>
          <p:cNvSpPr/>
          <p:nvPr/>
        </p:nvSpPr>
        <p:spPr>
          <a:xfrm>
            <a:off x="2733823" y="1210816"/>
            <a:ext cx="3545831" cy="668784"/>
          </a:xfrm>
          <a:prstGeom prst="rect">
            <a:avLst/>
          </a:prstGeom>
          <a:solidFill>
            <a:schemeClr val="accent5">
              <a:hueOff val="-152896"/>
              <a:lumOff val="12368"/>
            </a:schemeClr>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Ahab</a:t>
            </a:r>
          </a:p>
        </p:txBody>
      </p:sp>
      <p:sp>
        <p:nvSpPr>
          <p:cNvPr id="323" name="Joram"/>
          <p:cNvSpPr/>
          <p:nvPr/>
        </p:nvSpPr>
        <p:spPr>
          <a:xfrm>
            <a:off x="6516389" y="1210816"/>
            <a:ext cx="3243065" cy="668784"/>
          </a:xfrm>
          <a:prstGeom prst="rect">
            <a:avLst/>
          </a:prstGeom>
          <a:solidFill>
            <a:schemeClr val="accent5">
              <a:hueOff val="-152896"/>
              <a:lumOff val="12368"/>
            </a:schemeClr>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Joram</a:t>
            </a:r>
          </a:p>
        </p:txBody>
      </p:sp>
      <p:sp>
        <p:nvSpPr>
          <p:cNvPr id="324" name="Rectangle"/>
          <p:cNvSpPr/>
          <p:nvPr/>
        </p:nvSpPr>
        <p:spPr>
          <a:xfrm>
            <a:off x="6261100" y="1210816"/>
            <a:ext cx="254000" cy="668784"/>
          </a:xfrm>
          <a:prstGeom prst="rect">
            <a:avLst/>
          </a:prstGeom>
          <a:solidFill>
            <a:schemeClr val="accent5">
              <a:hueOff val="-82419"/>
              <a:satOff val="-9513"/>
              <a:lumOff val="-16343"/>
            </a:schemeClr>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25" name="Line"/>
          <p:cNvSpPr/>
          <p:nvPr/>
        </p:nvSpPr>
        <p:spPr>
          <a:xfrm flipV="1">
            <a:off x="6388100" y="842516"/>
            <a:ext cx="0" cy="694184"/>
          </a:xfrm>
          <a:prstGeom prst="line">
            <a:avLst/>
          </a:prstGeom>
          <a:ln w="38100">
            <a:solidFill>
              <a:srgbClr val="000000"/>
            </a:solidFill>
            <a:miter lim="400000"/>
            <a:tailEnd type="triangle"/>
          </a:ln>
        </p:spPr>
        <p:txBody>
          <a:bodyPr lIns="0" tIns="0" rIns="0" bIns="0"/>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26" name="Ahaziah"/>
          <p:cNvSpPr txBox="1"/>
          <p:nvPr/>
        </p:nvSpPr>
        <p:spPr>
          <a:xfrm>
            <a:off x="5804185" y="393699"/>
            <a:ext cx="1236837"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Ahaziah</a:t>
            </a:r>
          </a:p>
        </p:txBody>
      </p:sp>
      <p:sp>
        <p:nvSpPr>
          <p:cNvPr id="327" name="Asa"/>
          <p:cNvSpPr/>
          <p:nvPr/>
        </p:nvSpPr>
        <p:spPr>
          <a:xfrm>
            <a:off x="409823" y="3177331"/>
            <a:ext cx="3243065" cy="668785"/>
          </a:xfrm>
          <a:prstGeom prst="rect">
            <a:avLst/>
          </a:prstGeom>
          <a:solidFill>
            <a:schemeClr val="accent1">
              <a:lumOff val="-13575"/>
            </a:schemeClr>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a:t>
            </a:r>
          </a:p>
        </p:txBody>
      </p:sp>
      <p:sp>
        <p:nvSpPr>
          <p:cNvPr id="328" name="Jehoshaphat"/>
          <p:cNvSpPr/>
          <p:nvPr/>
        </p:nvSpPr>
        <p:spPr>
          <a:xfrm>
            <a:off x="3625105" y="3177331"/>
            <a:ext cx="3816054" cy="668785"/>
          </a:xfrm>
          <a:prstGeom prst="rect">
            <a:avLst/>
          </a:prstGeom>
          <a:solidFill>
            <a:schemeClr val="accent1">
              <a:lumOff val="16847"/>
            </a:schemeClr>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lgn="l">
              <a:defRPr sz="3000">
                <a:solidFill>
                  <a:srgbClr val="FFFFFF"/>
                </a:solidFill>
                <a:effectLst>
                  <a:outerShdw sx="100000" sy="100000" kx="0" ky="0" algn="b" rotWithShape="0" blurRad="38100" dist="12700" dir="5400000">
                    <a:srgbClr val="000000">
                      <a:alpha val="50000"/>
                    </a:srgbClr>
                  </a:outerShdw>
                </a:effectLst>
              </a:defRPr>
            </a:lvl1pPr>
          </a:lstStyle>
          <a:p>
            <a:pPr/>
            <a:r>
              <a:t>    Jehoshaphat</a:t>
            </a:r>
          </a:p>
        </p:txBody>
      </p:sp>
      <p:sp>
        <p:nvSpPr>
          <p:cNvPr id="329" name="Jehoram"/>
          <p:cNvSpPr/>
          <p:nvPr/>
        </p:nvSpPr>
        <p:spPr>
          <a:xfrm>
            <a:off x="6823323" y="3177331"/>
            <a:ext cx="2901454" cy="668785"/>
          </a:xfrm>
          <a:prstGeom prst="rect">
            <a:avLst/>
          </a:prstGeom>
          <a:solidFill>
            <a:schemeClr val="accent1">
              <a:lumOff val="-13575"/>
            </a:schemeClr>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Jehoram</a:t>
            </a:r>
          </a:p>
        </p:txBody>
      </p:sp>
      <p:sp>
        <p:nvSpPr>
          <p:cNvPr id="330" name="885"/>
          <p:cNvSpPr txBox="1"/>
          <p:nvPr/>
        </p:nvSpPr>
        <p:spPr>
          <a:xfrm>
            <a:off x="273050" y="2188716"/>
            <a:ext cx="571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885</a:t>
            </a:r>
          </a:p>
        </p:txBody>
      </p:sp>
      <p:sp>
        <p:nvSpPr>
          <p:cNvPr id="331" name="874"/>
          <p:cNvSpPr txBox="1"/>
          <p:nvPr/>
        </p:nvSpPr>
        <p:spPr>
          <a:xfrm>
            <a:off x="2457450" y="2179215"/>
            <a:ext cx="571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874</a:t>
            </a:r>
          </a:p>
        </p:txBody>
      </p:sp>
      <p:sp>
        <p:nvSpPr>
          <p:cNvPr id="332" name="869"/>
          <p:cNvSpPr txBox="1"/>
          <p:nvPr/>
        </p:nvSpPr>
        <p:spPr>
          <a:xfrm>
            <a:off x="3333750" y="2188716"/>
            <a:ext cx="571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869</a:t>
            </a:r>
          </a:p>
        </p:txBody>
      </p:sp>
      <p:sp>
        <p:nvSpPr>
          <p:cNvPr id="333" name="853"/>
          <p:cNvSpPr txBox="1"/>
          <p:nvPr/>
        </p:nvSpPr>
        <p:spPr>
          <a:xfrm>
            <a:off x="5994400" y="2188716"/>
            <a:ext cx="571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853</a:t>
            </a:r>
          </a:p>
        </p:txBody>
      </p:sp>
      <p:sp>
        <p:nvSpPr>
          <p:cNvPr id="334" name="848"/>
          <p:cNvSpPr txBox="1"/>
          <p:nvPr/>
        </p:nvSpPr>
        <p:spPr>
          <a:xfrm>
            <a:off x="6902450" y="2188716"/>
            <a:ext cx="571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848</a:t>
            </a:r>
          </a:p>
        </p:txBody>
      </p:sp>
      <p:sp>
        <p:nvSpPr>
          <p:cNvPr id="335" name="841"/>
          <p:cNvSpPr txBox="1"/>
          <p:nvPr/>
        </p:nvSpPr>
        <p:spPr>
          <a:xfrm>
            <a:off x="9391650" y="2188716"/>
            <a:ext cx="571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841</a:t>
            </a:r>
          </a:p>
        </p:txBody>
      </p:sp>
      <p:sp>
        <p:nvSpPr>
          <p:cNvPr id="336" name="Israel"/>
          <p:cNvSpPr txBox="1"/>
          <p:nvPr/>
        </p:nvSpPr>
        <p:spPr>
          <a:xfrm>
            <a:off x="431899" y="535558"/>
            <a:ext cx="99040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Israel</a:t>
            </a:r>
          </a:p>
        </p:txBody>
      </p:sp>
      <p:sp>
        <p:nvSpPr>
          <p:cNvPr id="337" name="Judah"/>
          <p:cNvSpPr txBox="1"/>
          <p:nvPr/>
        </p:nvSpPr>
        <p:spPr>
          <a:xfrm>
            <a:off x="429716" y="2557016"/>
            <a:ext cx="99476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Judah</a:t>
            </a:r>
          </a:p>
        </p:txBody>
      </p:sp>
      <p:sp>
        <p:nvSpPr>
          <p:cNvPr id="338" name="Rectangle"/>
          <p:cNvSpPr/>
          <p:nvPr/>
        </p:nvSpPr>
        <p:spPr>
          <a:xfrm>
            <a:off x="2947392" y="3177331"/>
            <a:ext cx="673845" cy="364928"/>
          </a:xfrm>
          <a:prstGeom prst="rect">
            <a:avLst/>
          </a:prstGeom>
          <a:solidFill>
            <a:schemeClr val="accent1">
              <a:lumOff val="16847"/>
            </a:schemeClr>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39" name="Rectangle"/>
          <p:cNvSpPr/>
          <p:nvPr/>
        </p:nvSpPr>
        <p:spPr>
          <a:xfrm>
            <a:off x="3314848" y="3199358"/>
            <a:ext cx="504033" cy="320874"/>
          </a:xfrm>
          <a:prstGeom prst="rect">
            <a:avLst/>
          </a:prstGeom>
          <a:solidFill>
            <a:schemeClr val="accent1">
              <a:lumOff val="16847"/>
            </a:schemeClr>
          </a:solidFill>
          <a:ln w="12700">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0" name="Rectangle"/>
          <p:cNvSpPr/>
          <p:nvPr/>
        </p:nvSpPr>
        <p:spPr>
          <a:xfrm>
            <a:off x="6660554" y="3469431"/>
            <a:ext cx="546101" cy="364928"/>
          </a:xfrm>
          <a:prstGeom prst="rect">
            <a:avLst/>
          </a:prstGeom>
          <a:solidFill>
            <a:schemeClr val="accent1">
              <a:lumOff val="16847"/>
            </a:schemeClr>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1" name="Rectangle"/>
          <p:cNvSpPr/>
          <p:nvPr/>
        </p:nvSpPr>
        <p:spPr>
          <a:xfrm>
            <a:off x="6635739" y="3351286"/>
            <a:ext cx="167641" cy="457201"/>
          </a:xfrm>
          <a:prstGeom prst="rect">
            <a:avLst/>
          </a:prstGeom>
          <a:solidFill>
            <a:schemeClr val="accent1">
              <a:lumOff val="16847"/>
            </a:schemeClr>
          </a:solidFill>
          <a:ln w="12700">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2" name="Rectangle"/>
          <p:cNvSpPr/>
          <p:nvPr/>
        </p:nvSpPr>
        <p:spPr>
          <a:xfrm>
            <a:off x="6251823" y="3177331"/>
            <a:ext cx="673845" cy="295475"/>
          </a:xfrm>
          <a:prstGeom prst="rect">
            <a:avLst/>
          </a:prstGeom>
          <a:solidFill>
            <a:schemeClr val="accent1">
              <a:lumOff val="-13575"/>
            </a:schemeClr>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3" name="Rectangle"/>
          <p:cNvSpPr/>
          <p:nvPr/>
        </p:nvSpPr>
        <p:spPr>
          <a:xfrm>
            <a:off x="6772473" y="3199358"/>
            <a:ext cx="279401" cy="251421"/>
          </a:xfrm>
          <a:prstGeom prst="rect">
            <a:avLst/>
          </a:prstGeom>
          <a:solidFill>
            <a:schemeClr val="accent1">
              <a:lumOff val="-13575"/>
            </a:schemeClr>
          </a:solidFill>
          <a:ln w="12700">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4" name="Rectangle"/>
          <p:cNvSpPr/>
          <p:nvPr/>
        </p:nvSpPr>
        <p:spPr>
          <a:xfrm>
            <a:off x="9499649" y="3177331"/>
            <a:ext cx="254001" cy="668785"/>
          </a:xfrm>
          <a:prstGeom prst="rect">
            <a:avLst/>
          </a:prstGeom>
          <a:solidFill>
            <a:schemeClr val="accent1">
              <a:lumOff val="16847"/>
            </a:schemeClr>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5" name="Line"/>
          <p:cNvSpPr/>
          <p:nvPr/>
        </p:nvSpPr>
        <p:spPr>
          <a:xfrm>
            <a:off x="9626649" y="3695700"/>
            <a:ext cx="1" cy="457201"/>
          </a:xfrm>
          <a:prstGeom prst="line">
            <a:avLst/>
          </a:prstGeom>
          <a:ln w="38100">
            <a:solidFill>
              <a:srgbClr val="000000"/>
            </a:solidFill>
            <a:miter lim="400000"/>
            <a:tailEnd type="triangle"/>
          </a:ln>
        </p:spPr>
        <p:txBody>
          <a:bodyPr lIns="0" tIns="0" rIns="0" bIns="0"/>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46" name="Ahaziah"/>
          <p:cNvSpPr txBox="1"/>
          <p:nvPr/>
        </p:nvSpPr>
        <p:spPr>
          <a:xfrm>
            <a:off x="8877585" y="4051299"/>
            <a:ext cx="1236837"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Ahaziah</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49" name="16   Now in the fifth year of Joram the son of Ahab king of Israel, Jehoshaphat being then the king of Judah, Jehoram the son of Jehoshaphat king of Judah became king.…"/>
          <p:cNvSpPr/>
          <p:nvPr/>
        </p:nvSpPr>
        <p:spPr>
          <a:xfrm>
            <a:off x="279400" y="1028700"/>
            <a:ext cx="6108700" cy="2730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Now in the fifth year of Joram the son of Ahab king of Israel, Jehoshaphat being then the king of Judah, Jehoram the son of Jehoshaphat king of Judah became king.</a:t>
            </a:r>
            <a:endParaRPr sz="2400">
              <a:uFill>
                <a:solidFill>
                  <a:srgbClr val="000000"/>
                </a:solidFill>
              </a:uFill>
              <a:latin typeface="Times"/>
              <a:ea typeface="Times"/>
              <a:cs typeface="Times"/>
              <a:sym typeface="Times"/>
            </a:endParaRPr>
          </a:p>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He was thirty-two years old when he became king, and he reigned eight years in Jerusalem.</a:t>
            </a:r>
          </a:p>
        </p:txBody>
      </p:sp>
      <p:pic>
        <p:nvPicPr>
          <p:cNvPr id="350" name="album_pic.tiff" descr="album_pic.tiff"/>
          <p:cNvPicPr>
            <a:picLocks noChangeAspect="1"/>
          </p:cNvPicPr>
          <p:nvPr/>
        </p:nvPicPr>
        <p:blipFill>
          <a:blip r:embed="rId2">
            <a:extLst/>
          </a:blip>
          <a:stretch>
            <a:fillRect/>
          </a:stretch>
        </p:blipFill>
        <p:spPr>
          <a:xfrm>
            <a:off x="5118100" y="4648200"/>
            <a:ext cx="4838700" cy="2603500"/>
          </a:xfrm>
          <a:prstGeom prst="rect">
            <a:avLst/>
          </a:prstGeom>
          <a:ln w="12700">
            <a:miter lim="400000"/>
          </a:ln>
        </p:spPr>
      </p:pic>
      <p:sp>
        <p:nvSpPr>
          <p:cNvPr id="351" name="The Tel Dan Stela. Found at Tel Dan in Northern Israel in 1993, it is an inscription by Syrian overlords naming Jehoram and Ahaziah, both kings of the House of David. Once again, here is a reference made by a traditional enemy whose accuracy is therefore extremely credible."/>
          <p:cNvSpPr/>
          <p:nvPr/>
        </p:nvSpPr>
        <p:spPr>
          <a:xfrm>
            <a:off x="304800" y="4070350"/>
            <a:ext cx="4737100" cy="281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lnSpc>
                <a:spcPts val="3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pPr>
            <a:r>
              <a:rPr>
                <a:latin typeface="Verdana"/>
                <a:ea typeface="Verdana"/>
                <a:cs typeface="Verdana"/>
                <a:sym typeface="Verdana"/>
              </a:rPr>
              <a:t>The Tel Dan Stela. Found at Tel Dan in Northern Israel in 1993, it is an inscription by Syrian overlords naming </a:t>
            </a:r>
            <a:r>
              <a:rPr b="1">
                <a:latin typeface="Verdana"/>
                <a:ea typeface="Verdana"/>
                <a:cs typeface="Verdana"/>
                <a:sym typeface="Verdana"/>
              </a:rPr>
              <a:t>Jehoram and Ahaziah</a:t>
            </a:r>
            <a:r>
              <a:rPr>
                <a:latin typeface="Verdana"/>
                <a:ea typeface="Verdana"/>
                <a:cs typeface="Verdana"/>
                <a:sym typeface="Verdana"/>
              </a:rPr>
              <a:t>, both kings of the House of David. Once again, here is a reference made by a traditional enemy whose accuracy is therefore extremely credible. </a:t>
            </a:r>
          </a:p>
        </p:txBody>
      </p:sp>
      <p:pic>
        <p:nvPicPr>
          <p:cNvPr id="352" name="album_pic.tiff" descr="album_pic.tiff"/>
          <p:cNvPicPr>
            <a:picLocks noChangeAspect="1"/>
          </p:cNvPicPr>
          <p:nvPr/>
        </p:nvPicPr>
        <p:blipFill>
          <a:blip r:embed="rId3">
            <a:extLst/>
          </a:blip>
          <a:stretch>
            <a:fillRect/>
          </a:stretch>
        </p:blipFill>
        <p:spPr>
          <a:xfrm>
            <a:off x="6332948" y="965200"/>
            <a:ext cx="3733919" cy="35687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147" name="9     And the man of God sent word to the king of Israel saying, &quot;Beware that you do not pass this place, for the Arameans are coming down there.&quot;…"/>
          <p:cNvSpPr/>
          <p:nvPr/>
        </p:nvSpPr>
        <p:spPr>
          <a:xfrm>
            <a:off x="266700" y="1041400"/>
            <a:ext cx="94996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And the man of God sent </a:t>
            </a:r>
            <a:r>
              <a:rPr i="1" sz="2400">
                <a:latin typeface="Times"/>
                <a:ea typeface="Times"/>
                <a:cs typeface="Times"/>
                <a:sym typeface="Times"/>
              </a:rPr>
              <a:t>word</a:t>
            </a:r>
            <a:r>
              <a:rPr sz="2400">
                <a:latin typeface="Times"/>
                <a:ea typeface="Times"/>
                <a:cs typeface="Times"/>
                <a:sym typeface="Times"/>
              </a:rPr>
              <a:t> to the king of Israel saying, "Beware that you do not pass this place, for the Arameans are coming down there."</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And the king of Israel sent to the place about which the man of God had told him; thus he warned him, so that he guarded himself there, more than once or twice.</a:t>
            </a:r>
          </a:p>
        </p:txBody>
      </p:sp>
      <p:pic>
        <p:nvPicPr>
          <p:cNvPr id="148" name="droppedImage.pdf" descr="droppedImage.pdf"/>
          <p:cNvPicPr>
            <a:picLocks noChangeAspect="1"/>
          </p:cNvPicPr>
          <p:nvPr/>
        </p:nvPicPr>
        <p:blipFill>
          <a:blip r:embed="rId2">
            <a:extLst/>
          </a:blip>
          <a:stretch>
            <a:fillRect/>
          </a:stretch>
        </p:blipFill>
        <p:spPr>
          <a:xfrm>
            <a:off x="3408292" y="2882900"/>
            <a:ext cx="6772416" cy="4419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55" name="18   And he walked in the way of the kings of Israel, just as the house of Ahab had done, for the daughter of Ahab became his wife; and he did evil in the sight of the LORD.…"/>
          <p:cNvSpPr/>
          <p:nvPr/>
        </p:nvSpPr>
        <p:spPr>
          <a:xfrm>
            <a:off x="279400" y="1028700"/>
            <a:ext cx="9601200" cy="505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he walked in the way of the kings of Israel, just as the house of Ahab had done, for the daughter of Ahab became his wife; and he did evil in the sight of the LORD.</a:t>
            </a:r>
            <a:endParaRPr sz="2400">
              <a:uFill>
                <a:solidFill>
                  <a:srgbClr val="000000"/>
                </a:solidFill>
              </a:uFill>
              <a:latin typeface="Times"/>
              <a:ea typeface="Times"/>
              <a:cs typeface="Times"/>
              <a:sym typeface="Times"/>
            </a:endParaRPr>
          </a:p>
          <a:p>
            <a:pPr marL="508000" indent="-508000" algn="l">
              <a:spcBef>
                <a:spcPts val="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FF2600"/>
                </a:solidFill>
                <a:uFill>
                  <a:solidFill>
                    <a:srgbClr val="000000"/>
                  </a:solidFill>
                </a:uFill>
                <a:latin typeface="Times"/>
                <a:ea typeface="Times"/>
                <a:cs typeface="Times"/>
                <a:sym typeface="Times"/>
              </a:rPr>
              <a:t>2 C 21:4 </a:t>
            </a:r>
            <a:r>
              <a:rPr sz="2400">
                <a:uFill>
                  <a:solidFill>
                    <a:srgbClr val="000000"/>
                  </a:solidFill>
                </a:uFill>
                <a:latin typeface="Times"/>
                <a:ea typeface="Times"/>
                <a:cs typeface="Times"/>
                <a:sym typeface="Times"/>
              </a:rPr>
              <a:t>Now when Jehoram had taken over the kingdom of his father and made himself secure, he killed all his brothers with the sword, and some of the rulers of Israel also.</a:t>
            </a:r>
            <a:endParaRPr sz="2400">
              <a:solidFill>
                <a:srgbClr val="FF2600"/>
              </a:solidFill>
              <a:uFill>
                <a:solidFill>
                  <a:srgbClr val="000000"/>
                </a:solidFill>
              </a:uFill>
              <a:latin typeface="Times"/>
              <a:ea typeface="Times"/>
              <a:cs typeface="Times"/>
              <a:sym typeface="Times"/>
            </a:endParaRPr>
          </a:p>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21:11</a:t>
            </a:r>
            <a:r>
              <a:rPr sz="2400">
                <a:uFill>
                  <a:solidFill>
                    <a:srgbClr val="000000"/>
                  </a:solidFill>
                </a:uFill>
                <a:latin typeface="Times"/>
                <a:ea typeface="Times"/>
                <a:cs typeface="Times"/>
                <a:sym typeface="Times"/>
              </a:rPr>
              <a:t> Moreover, he made high places in the mountains of Judah, and caused the inhabitants of Jerusalem to play the harlot and led Judah astray.]</a:t>
            </a:r>
            <a:endParaRPr sz="2400">
              <a:uFill>
                <a:solidFill>
                  <a:srgbClr val="000000"/>
                </a:solidFill>
              </a:uFill>
              <a:latin typeface="Times"/>
              <a:ea typeface="Times"/>
              <a:cs typeface="Times"/>
              <a:sym typeface="Times"/>
            </a:endParaRPr>
          </a:p>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However, the LORD was not willing to destroy Judah, for the sake of David His servant, since He had promised him to give a lamp to him through his sons always.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58" name="20   In his days Edom revolted from under the hand of Judah, and made a king over themselves.…"/>
          <p:cNvSpPr/>
          <p:nvPr/>
        </p:nvSpPr>
        <p:spPr>
          <a:xfrm>
            <a:off x="50800" y="1028700"/>
            <a:ext cx="4089400" cy="579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In his days Edom revolted from under the hand of Judah, and made a king over themselves.</a:t>
            </a:r>
            <a:endParaRPr sz="2400">
              <a:uFill>
                <a:solidFill>
                  <a:srgbClr val="000000"/>
                </a:solidFill>
              </a:uFill>
              <a:latin typeface="Times"/>
              <a:ea typeface="Times"/>
              <a:cs typeface="Times"/>
              <a:sym typeface="Times"/>
            </a:endParaRPr>
          </a:p>
          <a:p>
            <a:pPr marL="508000" indent="-5080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Joram crossed over to Zair, and all his chariots with him. And it came about that he arose by night and struck the Edomites who had surrounded him and the captains of the chariots; but </a:t>
            </a:r>
            <a:r>
              <a:rPr i="1" sz="2400">
                <a:uFill>
                  <a:solidFill>
                    <a:srgbClr val="000000"/>
                  </a:solidFill>
                </a:uFill>
                <a:latin typeface="Times"/>
                <a:ea typeface="Times"/>
                <a:cs typeface="Times"/>
                <a:sym typeface="Times"/>
              </a:rPr>
              <a:t>his</a:t>
            </a:r>
            <a:r>
              <a:rPr sz="2400">
                <a:uFill>
                  <a:solidFill>
                    <a:srgbClr val="000000"/>
                  </a:solidFill>
                </a:uFill>
                <a:latin typeface="Times"/>
                <a:ea typeface="Times"/>
                <a:cs typeface="Times"/>
                <a:sym typeface="Times"/>
              </a:rPr>
              <a:t> army fled to their tents.</a:t>
            </a:r>
            <a:endParaRPr sz="2400">
              <a:uFill>
                <a:solidFill>
                  <a:srgbClr val="000000"/>
                </a:solidFill>
              </a:uFill>
              <a:latin typeface="Times"/>
              <a:ea typeface="Times"/>
              <a:cs typeface="Times"/>
              <a:sym typeface="Times"/>
            </a:endParaRPr>
          </a:p>
          <a:p>
            <a:pPr marL="508000" indent="-5080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22a So Edom revolted against Judah to this day. </a:t>
            </a:r>
          </a:p>
        </p:txBody>
      </p:sp>
      <p:pic>
        <p:nvPicPr>
          <p:cNvPr id="359" name="droppedImage.pdf" descr="droppedImage.pdf"/>
          <p:cNvPicPr>
            <a:picLocks noChangeAspect="1"/>
          </p:cNvPicPr>
          <p:nvPr/>
        </p:nvPicPr>
        <p:blipFill>
          <a:blip r:embed="rId2">
            <a:extLst/>
          </a:blip>
          <a:stretch>
            <a:fillRect/>
          </a:stretch>
        </p:blipFill>
        <p:spPr>
          <a:xfrm>
            <a:off x="4149090" y="1256660"/>
            <a:ext cx="6019800" cy="46412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62" name="Letter From Elijah 2 C 21:12-15…"/>
          <p:cNvSpPr/>
          <p:nvPr/>
        </p:nvSpPr>
        <p:spPr>
          <a:xfrm>
            <a:off x="279400" y="1028700"/>
            <a:ext cx="9601200"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993"/>
                </a:solidFill>
                <a:uFill>
                  <a:solidFill>
                    <a:srgbClr val="000000"/>
                  </a:solidFill>
                </a:uFill>
                <a:latin typeface="Times"/>
                <a:ea typeface="Times"/>
                <a:cs typeface="Times"/>
                <a:sym typeface="Times"/>
              </a:rPr>
              <a:t>Letter From Elijah</a:t>
            </a:r>
            <a:r>
              <a:rPr sz="2400">
                <a:uFill>
                  <a:solidFill>
                    <a:srgbClr val="000000"/>
                  </a:solidFill>
                </a:uFill>
                <a:latin typeface="Times"/>
                <a:ea typeface="Times"/>
                <a:cs typeface="Times"/>
                <a:sym typeface="Times"/>
              </a:rPr>
              <a:t> </a:t>
            </a:r>
            <a:r>
              <a:rPr sz="2400">
                <a:solidFill>
                  <a:srgbClr val="FF2600"/>
                </a:solidFill>
                <a:uFill>
                  <a:solidFill>
                    <a:srgbClr val="000000"/>
                  </a:solidFill>
                </a:uFill>
                <a:latin typeface="Times"/>
                <a:ea typeface="Times"/>
                <a:cs typeface="Times"/>
                <a:sym typeface="Times"/>
              </a:rPr>
              <a:t>2 C 21:12-15</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Then a letter came to him from Elijah the prophet saying, "Thus says the LORD God of your father David, ‘Because you have not walked in the ways of Jehoshaphat your father and the ways of Asa king of Judah,</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but have walked in the way of the kings of Israel, and have caused Judah and the inhabitants of Jerusalem to play the harlot as the house of Ahab played the harlot, and you have also killed your brothers, your own family, who were better than you,</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behold, the LORD is going to strike your people, your sons, your wives, and all your possessions with a great calamity;</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you will suffer severe sickness, a disease of your bowels, until your bowels come out because of the sickness, day by day.’"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65" name="22b Then Libnah revolted at the same time.…"/>
          <p:cNvSpPr/>
          <p:nvPr/>
        </p:nvSpPr>
        <p:spPr>
          <a:xfrm>
            <a:off x="279400" y="1028700"/>
            <a:ext cx="9601200" cy="309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22b Then Libnah revolted at the same time.</a:t>
            </a:r>
            <a:endParaRPr sz="2400">
              <a:uFill>
                <a:solidFill>
                  <a:srgbClr val="000000"/>
                </a:solidFill>
              </a:uFill>
              <a:latin typeface="Times"/>
              <a:ea typeface="Times"/>
              <a:cs typeface="Times"/>
              <a:sym typeface="Times"/>
            </a:endParaRPr>
          </a:p>
          <a:p>
            <a:pPr marL="508000" indent="-5080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FF2600"/>
                </a:solidFill>
                <a:uFill>
                  <a:solidFill>
                    <a:srgbClr val="000000"/>
                  </a:solidFill>
                </a:uFill>
                <a:latin typeface="Times"/>
                <a:ea typeface="Times"/>
                <a:cs typeface="Times"/>
                <a:sym typeface="Times"/>
              </a:rPr>
              <a:t>2 C 21:16-17</a:t>
            </a:r>
            <a:r>
              <a:rPr sz="2400">
                <a:uFill>
                  <a:solidFill>
                    <a:srgbClr val="000000"/>
                  </a:solidFill>
                </a:uFill>
                <a:latin typeface="Times"/>
                <a:ea typeface="Times"/>
                <a:cs typeface="Times"/>
                <a:sym typeface="Times"/>
              </a:rPr>
              <a:t> </a:t>
            </a:r>
            <a:endParaRPr sz="2400">
              <a:uFill>
                <a:solidFill>
                  <a:srgbClr val="000000"/>
                </a:solidFill>
              </a:uFill>
              <a:latin typeface="Times"/>
              <a:ea typeface="Times"/>
              <a:cs typeface="Times"/>
              <a:sym typeface="Times"/>
            </a:endParaRPr>
          </a:p>
          <a:p>
            <a:pPr marL="508000" indent="-5080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Then the LORD stirred up against Jehoram the spirit of the Philistines and the Arabs who bordered the Ethiopians;</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they came against Judah and invaded it, and carried away all the possessions found in the king’s house together with his sons and his wives, so that no son was left to him except Jehoahaz, the youngest of his sons. ]</a:t>
            </a:r>
          </a:p>
        </p:txBody>
      </p:sp>
      <p:pic>
        <p:nvPicPr>
          <p:cNvPr id="366" name="droppedImage.pdf" descr="droppedImage.pdf"/>
          <p:cNvPicPr>
            <a:picLocks noChangeAspect="1"/>
          </p:cNvPicPr>
          <p:nvPr/>
        </p:nvPicPr>
        <p:blipFill>
          <a:blip r:embed="rId2">
            <a:extLst/>
          </a:blip>
          <a:stretch>
            <a:fillRect/>
          </a:stretch>
        </p:blipFill>
        <p:spPr>
          <a:xfrm>
            <a:off x="2870200" y="3860800"/>
            <a:ext cx="5869070" cy="4394200"/>
          </a:xfrm>
          <a:prstGeom prst="rect">
            <a:avLst/>
          </a:prstGeom>
          <a:ln w="12700">
            <a:miter lim="400000"/>
          </a:ln>
        </p:spPr>
      </p:pic>
      <p:sp>
        <p:nvSpPr>
          <p:cNvPr id="367" name="Libnah"/>
          <p:cNvSpPr/>
          <p:nvPr/>
        </p:nvSpPr>
        <p:spPr>
          <a:xfrm>
            <a:off x="4853533" y="4959350"/>
            <a:ext cx="624583" cy="317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600">
                <a:solidFill>
                  <a:srgbClr val="FF2600"/>
                </a:solidFill>
              </a:defRPr>
            </a:lvl1pPr>
          </a:lstStyle>
          <a:p>
            <a:pPr/>
            <a:r>
              <a:t>Libnah</a:t>
            </a:r>
          </a:p>
        </p:txBody>
      </p:sp>
      <p:sp>
        <p:nvSpPr>
          <p:cNvPr id="368" name="."/>
          <p:cNvSpPr/>
          <p:nvPr/>
        </p:nvSpPr>
        <p:spPr>
          <a:xfrm>
            <a:off x="5419923" y="4749800"/>
            <a:ext cx="203002" cy="558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71" name="23   And the rest of the acts of Joram and all that he did, are they not written in the Book of the Chronicles of the Kings of Judah?…"/>
          <p:cNvSpPr/>
          <p:nvPr/>
        </p:nvSpPr>
        <p:spPr>
          <a:xfrm>
            <a:off x="279400" y="1028700"/>
            <a:ext cx="9601200" cy="582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the rest of the acts of Joram and all that he did, are they not written in the Book of the Chronicles of the Kings of Judah?</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So Joram slept with his fathers, and was buried with his fathers in the city of David; and Ahaziah his son became king in his place.</a:t>
            </a:r>
            <a:endParaRPr sz="2400">
              <a:uFill>
                <a:solidFill>
                  <a:srgbClr val="000000"/>
                </a:solidFill>
              </a:uFill>
              <a:latin typeface="Times"/>
              <a:ea typeface="Times"/>
              <a:cs typeface="Times"/>
              <a:sym typeface="Times"/>
            </a:endParaRPr>
          </a:p>
          <a:p>
            <a:pPr marL="508000" indent="-5080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FF2600"/>
                </a:solidFill>
                <a:uFill>
                  <a:solidFill>
                    <a:srgbClr val="000000"/>
                  </a:solidFill>
                </a:uFill>
                <a:latin typeface="Times"/>
                <a:ea typeface="Times"/>
                <a:cs typeface="Times"/>
                <a:sym typeface="Times"/>
              </a:rPr>
              <a:t>2 C 21:18-20</a:t>
            </a:r>
            <a:r>
              <a:rPr sz="2400">
                <a:uFill>
                  <a:solidFill>
                    <a:srgbClr val="000000"/>
                  </a:solidFill>
                </a:uFill>
                <a:latin typeface="Times"/>
                <a:ea typeface="Times"/>
                <a:cs typeface="Times"/>
                <a:sym typeface="Times"/>
              </a:rPr>
              <a:t> </a:t>
            </a:r>
            <a:endParaRPr sz="2400">
              <a:uFill>
                <a:solidFill>
                  <a:srgbClr val="000000"/>
                </a:solidFill>
              </a:uFill>
              <a:latin typeface="Times"/>
              <a:ea typeface="Times"/>
              <a:cs typeface="Times"/>
              <a:sym typeface="Times"/>
            </a:endParaRPr>
          </a:p>
          <a:p>
            <a:pPr marL="508000" indent="-5080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So after all this the LORD smote him in his bowels with an incurable sickness.</a:t>
            </a:r>
            <a:endParaRPr sz="2400">
              <a:uFill>
                <a:solidFill>
                  <a:srgbClr val="000000"/>
                </a:solidFill>
              </a:uFill>
              <a:latin typeface="Times"/>
              <a:ea typeface="Times"/>
              <a:cs typeface="Times"/>
              <a:sym typeface="Times"/>
            </a:endParaRPr>
          </a:p>
          <a:p>
            <a:pPr marL="508000" indent="-5080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Now it came about in the course of time, at the end of two years, that his bowels came out because of his sickness and he died in great pain. And his people made no fire for him like the fire for his fathers.</a:t>
            </a:r>
            <a:endParaRPr sz="2400">
              <a:uFill>
                <a:solidFill>
                  <a:srgbClr val="000000"/>
                </a:solidFill>
              </a:uFill>
              <a:latin typeface="Times"/>
              <a:ea typeface="Times"/>
              <a:cs typeface="Times"/>
              <a:sym typeface="Times"/>
            </a:endParaRPr>
          </a:p>
          <a:p>
            <a:pPr marL="508000" indent="-5080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He was thirty-two years old when he became king, and he reigned in Jerusalem eight years; and he departed with no one’s regret, and they buried him in the city of David, but not in the tombs of the kings.]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2. The reign of Ahaziah 25-29"/>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2.	The reign of Ahaziah</a:t>
            </a:r>
            <a:r>
              <a:rPr sz="2400">
                <a:solidFill>
                  <a:srgbClr val="FF2600"/>
                </a:solidFill>
              </a:rPr>
              <a:t> 25-29</a:t>
            </a:r>
          </a:p>
        </p:txBody>
      </p:sp>
      <p:sp>
        <p:nvSpPr>
          <p:cNvPr id="374" name="25   In the twelfth year of Joram the son of Ahab king of Israel, Ahaziah the son of Jehoram king of Judah began to reign.…"/>
          <p:cNvSpPr/>
          <p:nvPr/>
        </p:nvSpPr>
        <p:spPr>
          <a:xfrm>
            <a:off x="279400" y="901700"/>
            <a:ext cx="9601200" cy="6299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In the twelfth year of Joram the son of Ahab king of Israel, Ahaziah the son of Jehoram king of Judah began to reign.</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Ahaziah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twenty-two years old when he became king, and he reigned one year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Athaliah the granddaughter of Omri king of Israel.</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And he walked in the way of the house of Ahab, and did evil in the sight of the LORD, like the house of Ahab </a:t>
            </a:r>
            <a:r>
              <a:rPr i="1" sz="2400">
                <a:uFill>
                  <a:solidFill>
                    <a:srgbClr val="000000"/>
                  </a:solidFill>
                </a:uFill>
                <a:latin typeface="Times"/>
                <a:ea typeface="Times"/>
                <a:cs typeface="Times"/>
                <a:sym typeface="Times"/>
              </a:rPr>
              <a:t>had done,</a:t>
            </a:r>
            <a:r>
              <a:rPr sz="2400">
                <a:uFill>
                  <a:solidFill>
                    <a:srgbClr val="000000"/>
                  </a:solidFill>
                </a:uFill>
                <a:latin typeface="Times"/>
                <a:ea typeface="Times"/>
                <a:cs typeface="Times"/>
                <a:sym typeface="Times"/>
              </a:rPr>
              <a:t> because he was a son-in-law of the house of Ahab.</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Then he went with Joram the son of Ahab to war against Hazael king of Aram at Ramoth-gilead, and the Arameans wounded Joram.</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So King Joram returned to be healed in Jezreel of the wounds which the Arameans had inflicted on him at Ramah, when he fought against Hazael king of Aram. Then Ahaziah the son of Jehoram king of Judah went down to see Joram the son of Ahab in Jezreel because he was sick.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X. The Revolution of 841 B.C. 2 K 9—10:28"/>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500"/>
            </a:pPr>
            <a:r>
              <a:rPr>
                <a:solidFill>
                  <a:srgbClr val="011A9A"/>
                </a:solidFill>
              </a:rPr>
              <a:t>X.	The Revolution of 841 B.C. </a:t>
            </a:r>
            <a:r>
              <a:rPr>
                <a:solidFill>
                  <a:srgbClr val="FF2600"/>
                </a:solidFill>
              </a:rPr>
              <a:t>2 K 9—10:28</a:t>
            </a:r>
          </a:p>
        </p:txBody>
      </p:sp>
      <p:sp>
        <p:nvSpPr>
          <p:cNvPr id="377" name="A.  The Anointing of Jehu 9:1-13"/>
          <p:cNvSpPr txBox="1"/>
          <p:nvPr>
            <p:ph type="subTitle" sz="quarter" idx="1"/>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pPr>
            <a:r>
              <a:rPr>
                <a:solidFill>
                  <a:srgbClr val="011A9A"/>
                </a:solidFill>
              </a:rPr>
              <a:t>A.	 The Anointing of Jehu </a:t>
            </a:r>
            <a:r>
              <a:rPr>
                <a:solidFill>
                  <a:srgbClr val="FF2600"/>
                </a:solidFill>
              </a:rPr>
              <a:t>9:1-13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9" name="droppedImage.pdf" descr="droppedImage.pdf"/>
          <p:cNvPicPr>
            <a:picLocks noChangeAspect="1"/>
          </p:cNvPicPr>
          <p:nvPr/>
        </p:nvPicPr>
        <p:blipFill>
          <a:blip r:embed="rId2">
            <a:extLst/>
          </a:blip>
          <a:stretch>
            <a:fillRect/>
          </a:stretch>
        </p:blipFill>
        <p:spPr>
          <a:xfrm>
            <a:off x="342259" y="-334396"/>
            <a:ext cx="9271641" cy="80391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1.  Anointed by a prophet sent from Elisha 9:1-10"/>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Anointed by a prophet sent from Elisha </a:t>
            </a:r>
            <a:r>
              <a:rPr>
                <a:solidFill>
                  <a:srgbClr val="FF2600"/>
                </a:solidFill>
              </a:rPr>
              <a:t>9:1-10</a:t>
            </a:r>
          </a:p>
        </p:txBody>
      </p:sp>
      <p:sp>
        <p:nvSpPr>
          <p:cNvPr id="382" name="1    Now Elisha the prophet called one of the sons of the prophets, and said to him, &quot;Gird up your loins, and take this flask of oil in your hand, and go to Ramoth-gilead.…"/>
          <p:cNvSpPr/>
          <p:nvPr/>
        </p:nvSpPr>
        <p:spPr>
          <a:xfrm>
            <a:off x="114300" y="965200"/>
            <a:ext cx="5727700" cy="604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Elisha the prophet called one of the sons of the prophets, and said to him, "Gird up your loins, and take this flask of oil in your hand, and go to Ramoth-gilead.</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"When you arrive there, search out Jehu the son of Jehoshaphat the son of Nimshi, and go in and bid him arise from among his brothers, and bring him to an inner room.</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"Then take the flask of oil and pour it on his head and say, ‘Thus says the LORD, "I have anointed you king over Israel."’ Then open the door and flee and do not wait."</a:t>
            </a:r>
          </a:p>
        </p:txBody>
      </p:sp>
      <p:pic>
        <p:nvPicPr>
          <p:cNvPr id="383" name="droppedImage.pdf" descr="droppedImage.pdf"/>
          <p:cNvPicPr>
            <a:picLocks noChangeAspect="1"/>
          </p:cNvPicPr>
          <p:nvPr/>
        </p:nvPicPr>
        <p:blipFill>
          <a:blip r:embed="rId2">
            <a:extLst/>
          </a:blip>
          <a:stretch>
            <a:fillRect/>
          </a:stretch>
        </p:blipFill>
        <p:spPr>
          <a:xfrm>
            <a:off x="5905500" y="1319977"/>
            <a:ext cx="4089400" cy="3976746"/>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1.  Anointed by a prophet sent from Elisha 9:1-10"/>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Anointed by a prophet sent from Elisha </a:t>
            </a:r>
            <a:r>
              <a:rPr>
                <a:solidFill>
                  <a:srgbClr val="FF2600"/>
                </a:solidFill>
              </a:rPr>
              <a:t>9:1-10</a:t>
            </a:r>
          </a:p>
        </p:txBody>
      </p:sp>
      <p:sp>
        <p:nvSpPr>
          <p:cNvPr id="386" name="4   So the young man, the servant of the prophet, went to Ramoth-gilead.…"/>
          <p:cNvSpPr/>
          <p:nvPr/>
        </p:nvSpPr>
        <p:spPr>
          <a:xfrm>
            <a:off x="419100" y="1498600"/>
            <a:ext cx="4432300" cy="416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So the young man, the servant of the prophet, went to Ramoth-gilead.</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When he came, behold, the captains of the army were sitting, and he said, "I have a word for you, O captain." And Jehu said, "For which </a:t>
            </a:r>
            <a:r>
              <a:rPr i="1" sz="2400">
                <a:uFill>
                  <a:solidFill>
                    <a:srgbClr val="000000"/>
                  </a:solidFill>
                </a:uFill>
                <a:latin typeface="Times"/>
                <a:ea typeface="Times"/>
                <a:cs typeface="Times"/>
                <a:sym typeface="Times"/>
              </a:rPr>
              <a:t>one</a:t>
            </a:r>
            <a:r>
              <a:rPr sz="2400">
                <a:uFill>
                  <a:solidFill>
                    <a:srgbClr val="000000"/>
                  </a:solidFill>
                </a:uFill>
                <a:latin typeface="Times"/>
                <a:ea typeface="Times"/>
                <a:cs typeface="Times"/>
                <a:sym typeface="Times"/>
              </a:rPr>
              <a:t> of us?" And he said, "For you, O captain."</a:t>
            </a:r>
          </a:p>
        </p:txBody>
      </p:sp>
      <p:pic>
        <p:nvPicPr>
          <p:cNvPr id="387" name="droppedImage.pdf" descr="droppedImage.pdf"/>
          <p:cNvPicPr>
            <a:picLocks noChangeAspect="1"/>
          </p:cNvPicPr>
          <p:nvPr/>
        </p:nvPicPr>
        <p:blipFill>
          <a:blip r:embed="rId2">
            <a:extLst/>
          </a:blip>
          <a:stretch>
            <a:fillRect/>
          </a:stretch>
        </p:blipFill>
        <p:spPr>
          <a:xfrm>
            <a:off x="5549900" y="1682750"/>
            <a:ext cx="4292600" cy="4292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151" name="11   Now the heart of the king of Aram was enraged over this thing; and he called his servants and said to them, &quot;Will you tell me which of us is for the king of Israel?&quot;…"/>
          <p:cNvSpPr/>
          <p:nvPr/>
        </p:nvSpPr>
        <p:spPr>
          <a:xfrm>
            <a:off x="266700" y="1041400"/>
            <a:ext cx="4559300" cy="462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Now the heart of the king of Aram was enraged over this thing; and he called his servants and said to them, "Will you tell me which of us is for the king of Israel?"</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And one of his servants said, "No, my lord, O king; but Elisha, the prophet who is in Israel, tells the king of Israel the words that you speak in your bedroom."</a:t>
            </a:r>
          </a:p>
        </p:txBody>
      </p:sp>
      <p:pic>
        <p:nvPicPr>
          <p:cNvPr id="152" name="droppedImage.pdf" descr="droppedImage.pdf"/>
          <p:cNvPicPr>
            <a:picLocks noChangeAspect="1"/>
          </p:cNvPicPr>
          <p:nvPr/>
        </p:nvPicPr>
        <p:blipFill>
          <a:blip r:embed="rId2">
            <a:extLst/>
          </a:blip>
          <a:stretch>
            <a:fillRect/>
          </a:stretch>
        </p:blipFill>
        <p:spPr>
          <a:xfrm>
            <a:off x="5013541" y="1187450"/>
            <a:ext cx="5082959" cy="4305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1.  Anointed by a prophet sent from Elisha 9:1-10"/>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Anointed by a prophet sent from Elisha </a:t>
            </a:r>
            <a:r>
              <a:rPr>
                <a:solidFill>
                  <a:srgbClr val="FF2600"/>
                </a:solidFill>
              </a:rPr>
              <a:t>9:1-10</a:t>
            </a:r>
          </a:p>
        </p:txBody>
      </p:sp>
      <p:sp>
        <p:nvSpPr>
          <p:cNvPr id="390" name="6    And he arose and went into the house, and he poured the oil on his head and said to him, &quot;Thus says the LORD, the God of Israel, ‘I have anointed you king over the people of the LORD, even over Israel."/>
          <p:cNvSpPr/>
          <p:nvPr/>
        </p:nvSpPr>
        <p:spPr>
          <a:xfrm>
            <a:off x="444500" y="1562100"/>
            <a:ext cx="4229100" cy="302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And he arose and went into the house, and he poured the oil on his head and said to him, "Thus says the LORD, the God of Israel, ‘I have anointed you king over the people of the LORD,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over Israel.</a:t>
            </a:r>
          </a:p>
        </p:txBody>
      </p:sp>
      <p:pic>
        <p:nvPicPr>
          <p:cNvPr id="391" name="droppedImage.pdf" descr="droppedImage.pdf"/>
          <p:cNvPicPr>
            <a:picLocks noChangeAspect="1"/>
          </p:cNvPicPr>
          <p:nvPr/>
        </p:nvPicPr>
        <p:blipFill>
          <a:blip r:embed="rId2">
            <a:extLst/>
          </a:blip>
          <a:stretch>
            <a:fillRect/>
          </a:stretch>
        </p:blipFill>
        <p:spPr>
          <a:xfrm>
            <a:off x="5219700" y="1371600"/>
            <a:ext cx="4102100" cy="4864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1.  Anointed by a prophet sent from Elisha 9:1-10"/>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Anointed by a prophet sent from Elisha </a:t>
            </a:r>
            <a:r>
              <a:rPr>
                <a:solidFill>
                  <a:srgbClr val="FF2600"/>
                </a:solidFill>
              </a:rPr>
              <a:t>9:1-10</a:t>
            </a:r>
          </a:p>
        </p:txBody>
      </p:sp>
      <p:sp>
        <p:nvSpPr>
          <p:cNvPr id="394" name="7    ‘And you shall strike the house of Ahab your master, that I may avenge the blood of My servants the prophets, and the blood of all the servants of the LORD, at the hand of Jezebel.…"/>
          <p:cNvSpPr/>
          <p:nvPr/>
        </p:nvSpPr>
        <p:spPr>
          <a:xfrm>
            <a:off x="419100" y="1066800"/>
            <a:ext cx="9321800" cy="461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you shall strike the house of Ahab your master, that I may avenge the blood of My servants the prophets, and the blood of all the servants of the LORD, at the hand of Jezebel.</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‘For the whole house of Ahab shall perish, and I will cut off from Ahab every male person both bond and free in Israel.</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I will make the house of Ahab like the house of Jeroboam the son of Nebat, and like the house of Baasha the son of Ahijah.</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the dogs shall eat Jezebel in the territory of Jezreel, and none shall bury </a:t>
            </a:r>
            <a:r>
              <a:rPr i="1" sz="2400">
                <a:uFill>
                  <a:solidFill>
                    <a:srgbClr val="000000"/>
                  </a:solidFill>
                </a:uFill>
                <a:latin typeface="Times"/>
                <a:ea typeface="Times"/>
                <a:cs typeface="Times"/>
                <a:sym typeface="Times"/>
              </a:rPr>
              <a:t>her.</a:t>
            </a:r>
            <a:r>
              <a:rPr sz="2400">
                <a:uFill>
                  <a:solidFill>
                    <a:srgbClr val="000000"/>
                  </a:solidFill>
                </a:uFill>
                <a:latin typeface="Times"/>
                <a:ea typeface="Times"/>
                <a:cs typeface="Times"/>
                <a:sym typeface="Times"/>
              </a:rPr>
              <a:t>’ "Then he opened the door and fled.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2.  Acclaimed king by his fellow officers 9:11-13"/>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Acclaimed king by his fellow officers </a:t>
            </a:r>
            <a:r>
              <a:rPr>
                <a:solidFill>
                  <a:srgbClr val="FF2600"/>
                </a:solidFill>
              </a:rPr>
              <a:t>9:11-13</a:t>
            </a:r>
          </a:p>
        </p:txBody>
      </p:sp>
      <p:sp>
        <p:nvSpPr>
          <p:cNvPr id="397" name="11  Now Jehu came out to the servants of his master, and one said to him, &quot;Is all well? Why did this mad fellow come to you?&quot; And he said to them, &quot;You know very well the man and his talk.&quot;…"/>
          <p:cNvSpPr/>
          <p:nvPr/>
        </p:nvSpPr>
        <p:spPr>
          <a:xfrm>
            <a:off x="419100" y="1066800"/>
            <a:ext cx="5067300" cy="453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Now Jehu came out to the servants of his master, and one said to him, "Is all well? Why did this mad fellow come to you?" And he said to them, "You know </a:t>
            </a:r>
            <a:r>
              <a:rPr i="1" sz="2400">
                <a:uFill>
                  <a:solidFill>
                    <a:srgbClr val="000000"/>
                  </a:solidFill>
                </a:uFill>
                <a:latin typeface="Times"/>
                <a:ea typeface="Times"/>
                <a:cs typeface="Times"/>
                <a:sym typeface="Times"/>
              </a:rPr>
              <a:t>very well</a:t>
            </a:r>
            <a:r>
              <a:rPr sz="2400">
                <a:uFill>
                  <a:solidFill>
                    <a:srgbClr val="000000"/>
                  </a:solidFill>
                </a:uFill>
                <a:latin typeface="Times"/>
                <a:ea typeface="Times"/>
                <a:cs typeface="Times"/>
                <a:sym typeface="Times"/>
              </a:rPr>
              <a:t> the man and his talk."</a:t>
            </a:r>
            <a:endParaRPr sz="2400">
              <a:uFill>
                <a:solidFill>
                  <a:srgbClr val="000000"/>
                </a:solidFill>
              </a:uFill>
              <a:latin typeface="Times"/>
              <a:ea typeface="Times"/>
              <a:cs typeface="Times"/>
              <a:sym typeface="Times"/>
            </a:endParaRPr>
          </a:p>
          <a:p>
            <a: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they said, "It is a lie, tell us now." And he said, "Thus and thus he said to me, ‘Thus says the LORD, "I have anointed you king over Israel."’"</a:t>
            </a:r>
          </a:p>
        </p:txBody>
      </p:sp>
      <p:pic>
        <p:nvPicPr>
          <p:cNvPr id="398" name="droppedImage.pdf" descr="droppedImage.pdf"/>
          <p:cNvPicPr>
            <a:picLocks noChangeAspect="1"/>
          </p:cNvPicPr>
          <p:nvPr/>
        </p:nvPicPr>
        <p:blipFill>
          <a:blip r:embed="rId2">
            <a:extLst/>
          </a:blip>
          <a:stretch>
            <a:fillRect/>
          </a:stretch>
        </p:blipFill>
        <p:spPr>
          <a:xfrm>
            <a:off x="5638800" y="1130300"/>
            <a:ext cx="4737100" cy="5054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2.  Acclaimed king by his fellow officers 9:11-13"/>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Acclaimed king by his fellow officers </a:t>
            </a:r>
            <a:r>
              <a:rPr>
                <a:solidFill>
                  <a:srgbClr val="FF2600"/>
                </a:solidFill>
              </a:rPr>
              <a:t>9:11-13</a:t>
            </a:r>
          </a:p>
        </p:txBody>
      </p:sp>
      <p:sp>
        <p:nvSpPr>
          <p:cNvPr id="401" name="13  Then they hurried and each man took his garment and placed it under him on the bare steps, and blew the trumpet, saying, &quot;Jehu is king!&quot;"/>
          <p:cNvSpPr/>
          <p:nvPr/>
        </p:nvSpPr>
        <p:spPr>
          <a:xfrm>
            <a:off x="342900" y="1270000"/>
            <a:ext cx="92710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13  Then they hurried and each man took his garment and placed it under him on the bare steps, and blew the trumpet, saying, "Jehu is king!"</a:t>
            </a:r>
          </a:p>
        </p:txBody>
      </p:sp>
      <p:pic>
        <p:nvPicPr>
          <p:cNvPr id="402" name="droppedImage.pdf" descr="droppedImage.pdf"/>
          <p:cNvPicPr>
            <a:picLocks noChangeAspect="1"/>
          </p:cNvPicPr>
          <p:nvPr/>
        </p:nvPicPr>
        <p:blipFill>
          <a:blip r:embed="rId2">
            <a:extLst/>
          </a:blip>
          <a:stretch>
            <a:fillRect/>
          </a:stretch>
        </p:blipFill>
        <p:spPr>
          <a:xfrm>
            <a:off x="1642319" y="2286000"/>
            <a:ext cx="6875362" cy="5029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01">
                                            <p:bg/>
                                          </p:spTgt>
                                        </p:tgtEl>
                                        <p:attrNameLst>
                                          <p:attrName>style.visibility</p:attrName>
                                        </p:attrNameLst>
                                      </p:cBhvr>
                                      <p:to>
                                        <p:strVal val="visible"/>
                                      </p:to>
                                    </p:set>
                                    <p:anim calcmode="lin" valueType="num">
                                      <p:cBhvr>
                                        <p:cTn id="7" dur="1000" fill="hold"/>
                                        <p:tgtEl>
                                          <p:spTgt spid="401">
                                            <p:bg/>
                                          </p:spTgt>
                                        </p:tgtEl>
                                        <p:attrNameLst>
                                          <p:attrName>ppt_w</p:attrName>
                                        </p:attrNameLst>
                                      </p:cBhvr>
                                      <p:tavLst>
                                        <p:tav tm="0">
                                          <p:val>
                                            <p:fltVal val="0"/>
                                          </p:val>
                                        </p:tav>
                                        <p:tav tm="100000">
                                          <p:val>
                                            <p:strVal val="#ppt_w"/>
                                          </p:val>
                                        </p:tav>
                                      </p:tavLst>
                                    </p:anim>
                                    <p:anim calcmode="lin" valueType="num">
                                      <p:cBhvr>
                                        <p:cTn id="8" dur="1000" fill="hold"/>
                                        <p:tgtEl>
                                          <p:spTgt spid="401">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401">
                                            <p:txEl>
                                              <p:pRg st="0" end="0"/>
                                            </p:txEl>
                                          </p:spTgt>
                                        </p:tgtEl>
                                        <p:attrNameLst>
                                          <p:attrName>style.visibility</p:attrName>
                                        </p:attrNameLst>
                                      </p:cBhvr>
                                      <p:to>
                                        <p:strVal val="visible"/>
                                      </p:to>
                                    </p:set>
                                    <p:anim calcmode="lin" valueType="num">
                                      <p:cBhvr>
                                        <p:cTn id="11" dur="1000" fill="hold"/>
                                        <p:tgtEl>
                                          <p:spTgt spid="40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0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B.  Jehu confronts Joram at Jezreel 9:14-37"/>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pPr>
            <a:r>
              <a:rPr>
                <a:solidFill>
                  <a:srgbClr val="011A9A"/>
                </a:solidFill>
              </a:rPr>
              <a:t>B.	 Jehu confronts Joram at Jezreel </a:t>
            </a:r>
            <a:r>
              <a:rPr>
                <a:solidFill>
                  <a:srgbClr val="FF2600"/>
                </a:solidFill>
              </a:rPr>
              <a:t>9:14-37</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1. Setting for the coup d’etat 9:14-16"/>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Setting for the coup d’etat </a:t>
            </a:r>
            <a:r>
              <a:rPr>
                <a:solidFill>
                  <a:srgbClr val="FF2600"/>
                </a:solidFill>
              </a:rPr>
              <a:t>9:14-16</a:t>
            </a:r>
          </a:p>
        </p:txBody>
      </p:sp>
      <p:sp>
        <p:nvSpPr>
          <p:cNvPr id="407" name="14  So Jehu the son of Jehoshaphat the son of Nimshi conspired against Joram. Now Joram with all Israel was defending Ramoth-gilead against Hazael king of Aram,…"/>
          <p:cNvSpPr/>
          <p:nvPr/>
        </p:nvSpPr>
        <p:spPr>
          <a:xfrm>
            <a:off x="241300" y="1003300"/>
            <a:ext cx="5588000" cy="637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Jehu the son of Jehoshaphat the son of Nimshi conspired against Joram. Now Joram with all Israel was defending Ramoth-gilead against Hazael king of Aram,</a:t>
            </a:r>
            <a:endParaRPr sz="2400">
              <a:uFill>
                <a:solidFill>
                  <a:srgbClr val="000000"/>
                </a:solidFill>
              </a:uFill>
              <a:latin typeface="Times"/>
              <a:ea typeface="Times"/>
              <a:cs typeface="Times"/>
              <a:sym typeface="Times"/>
            </a:endParaRPr>
          </a:p>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but King Joram had returned to Jezreel to be healed of the wounds which the Arameans had inflicted on him when he fought with Hazael king of Aram. So Jehu said, "If this is your mind, </a:t>
            </a:r>
            <a:r>
              <a:rPr i="1" sz="2400">
                <a:uFill>
                  <a:solidFill>
                    <a:srgbClr val="000000"/>
                  </a:solidFill>
                </a:uFill>
                <a:latin typeface="Times"/>
                <a:ea typeface="Times"/>
                <a:cs typeface="Times"/>
                <a:sym typeface="Times"/>
              </a:rPr>
              <a:t>then</a:t>
            </a:r>
            <a:r>
              <a:rPr sz="2400">
                <a:uFill>
                  <a:solidFill>
                    <a:srgbClr val="000000"/>
                  </a:solidFill>
                </a:uFill>
                <a:latin typeface="Times"/>
                <a:ea typeface="Times"/>
                <a:cs typeface="Times"/>
                <a:sym typeface="Times"/>
              </a:rPr>
              <a:t> let no one escape </a:t>
            </a:r>
            <a:r>
              <a:rPr i="1" sz="2400">
                <a:uFill>
                  <a:solidFill>
                    <a:srgbClr val="000000"/>
                  </a:solidFill>
                </a:uFill>
                <a:latin typeface="Times"/>
                <a:ea typeface="Times"/>
                <a:cs typeface="Times"/>
                <a:sym typeface="Times"/>
              </a:rPr>
              <a:t>or</a:t>
            </a:r>
            <a:r>
              <a:rPr sz="2400">
                <a:uFill>
                  <a:solidFill>
                    <a:srgbClr val="000000"/>
                  </a:solidFill>
                </a:uFill>
                <a:latin typeface="Times"/>
                <a:ea typeface="Times"/>
                <a:cs typeface="Times"/>
                <a:sym typeface="Times"/>
              </a:rPr>
              <a:t> leave the city to go tell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in Jezreel."</a:t>
            </a:r>
            <a:endParaRPr sz="2400">
              <a:uFill>
                <a:solidFill>
                  <a:srgbClr val="000000"/>
                </a:solidFill>
              </a:uFill>
              <a:latin typeface="Times"/>
              <a:ea typeface="Times"/>
              <a:cs typeface="Times"/>
              <a:sym typeface="Times"/>
            </a:endParaRPr>
          </a:p>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Then Jehu rode in a chariot and went to Jezreel, for Joram was lying there. And Ahaziah king of Judah had come down to see Joram.</a:t>
            </a:r>
          </a:p>
        </p:txBody>
      </p:sp>
      <p:pic>
        <p:nvPicPr>
          <p:cNvPr id="408" name="droppedImage.pdf" descr="droppedImage.pdf"/>
          <p:cNvPicPr>
            <a:picLocks noChangeAspect="1"/>
          </p:cNvPicPr>
          <p:nvPr/>
        </p:nvPicPr>
        <p:blipFill>
          <a:blip r:embed="rId2">
            <a:extLst/>
          </a:blip>
          <a:stretch>
            <a:fillRect/>
          </a:stretch>
        </p:blipFill>
        <p:spPr>
          <a:xfrm>
            <a:off x="6032500" y="1611706"/>
            <a:ext cx="4114800" cy="4383889"/>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2.  The bloody death of Joram of Israel 9:17-26"/>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The bloody death of Joram of Israel </a:t>
            </a:r>
            <a:r>
              <a:rPr>
                <a:solidFill>
                  <a:srgbClr val="FF2600"/>
                </a:solidFill>
              </a:rPr>
              <a:t>9:17-26</a:t>
            </a:r>
          </a:p>
        </p:txBody>
      </p:sp>
      <p:sp>
        <p:nvSpPr>
          <p:cNvPr id="411" name="a. Jehu’s approach to the city 17-20…"/>
          <p:cNvSpPr/>
          <p:nvPr/>
        </p:nvSpPr>
        <p:spPr>
          <a:xfrm>
            <a:off x="88900" y="952500"/>
            <a:ext cx="5270500" cy="313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a.	Jehu’s approach to the city </a:t>
            </a:r>
            <a:r>
              <a:rPr sz="2400">
                <a:solidFill>
                  <a:srgbClr val="FF2600"/>
                </a:solidFill>
                <a:uFill>
                  <a:solidFill>
                    <a:srgbClr val="000000"/>
                  </a:solidFill>
                </a:uFill>
              </a:rPr>
              <a:t>17-20</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Now the watchman was standing on the tower in Jezreel and he saw the company of Jehu as he came, and said, "I see a company." And Joram said, "Take a horseman and send him to meet them and let him say, ‘Is it peace?’"</a:t>
            </a:r>
          </a:p>
        </p:txBody>
      </p:sp>
      <p:pic>
        <p:nvPicPr>
          <p:cNvPr id="412" name="droppedImage.pdf" descr="droppedImage.pdf"/>
          <p:cNvPicPr>
            <a:picLocks noChangeAspect="1"/>
          </p:cNvPicPr>
          <p:nvPr/>
        </p:nvPicPr>
        <p:blipFill>
          <a:blip r:embed="rId2">
            <a:extLst/>
          </a:blip>
          <a:stretch>
            <a:fillRect/>
          </a:stretch>
        </p:blipFill>
        <p:spPr>
          <a:xfrm>
            <a:off x="704595" y="4279900"/>
            <a:ext cx="4051301" cy="3167772"/>
          </a:xfrm>
          <a:prstGeom prst="rect">
            <a:avLst/>
          </a:prstGeom>
          <a:ln w="12700">
            <a:miter lim="400000"/>
          </a:ln>
        </p:spPr>
      </p:pic>
      <p:pic>
        <p:nvPicPr>
          <p:cNvPr id="413" name="droppedImage.pdf" descr="droppedImage.pdf"/>
          <p:cNvPicPr>
            <a:picLocks noChangeAspect="1"/>
          </p:cNvPicPr>
          <p:nvPr/>
        </p:nvPicPr>
        <p:blipFill>
          <a:blip r:embed="rId3">
            <a:extLst/>
          </a:blip>
          <a:stretch>
            <a:fillRect/>
          </a:stretch>
        </p:blipFill>
        <p:spPr>
          <a:xfrm>
            <a:off x="5524500" y="1266873"/>
            <a:ext cx="4533900" cy="50862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2.  The bloody death of Joram of Israel 9:17-26"/>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The bloody death of Joram of Israel </a:t>
            </a:r>
            <a:r>
              <a:rPr>
                <a:solidFill>
                  <a:srgbClr val="FF2600"/>
                </a:solidFill>
              </a:rPr>
              <a:t>9:17-26</a:t>
            </a:r>
          </a:p>
        </p:txBody>
      </p:sp>
      <p:pic>
        <p:nvPicPr>
          <p:cNvPr id="416" name="droppedImage.pdf" descr="droppedImage.pdf"/>
          <p:cNvPicPr>
            <a:picLocks noChangeAspect="1"/>
          </p:cNvPicPr>
          <p:nvPr/>
        </p:nvPicPr>
        <p:blipFill>
          <a:blip r:embed="rId2">
            <a:extLst/>
          </a:blip>
          <a:srcRect l="500" t="3" r="500" b="3"/>
          <a:stretch>
            <a:fillRect/>
          </a:stretch>
        </p:blipFill>
        <p:spPr>
          <a:xfrm>
            <a:off x="5232400" y="1409700"/>
            <a:ext cx="5029200" cy="5130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0" y="0"/>
                </a:moveTo>
                <a:lnTo>
                  <a:pt x="0" y="11228"/>
                </a:lnTo>
                <a:lnTo>
                  <a:pt x="0" y="21600"/>
                </a:lnTo>
                <a:lnTo>
                  <a:pt x="9818" y="21440"/>
                </a:lnTo>
                <a:lnTo>
                  <a:pt x="21600" y="11067"/>
                </a:lnTo>
                <a:lnTo>
                  <a:pt x="21545" y="0"/>
                </a:lnTo>
                <a:lnTo>
                  <a:pt x="12000" y="0"/>
                </a:lnTo>
                <a:close/>
              </a:path>
            </a:pathLst>
          </a:custGeom>
          <a:ln w="12700">
            <a:miter lim="400000"/>
          </a:ln>
        </p:spPr>
      </p:pic>
      <p:sp>
        <p:nvSpPr>
          <p:cNvPr id="417" name="18  So a horseman went to meet him and said, &quot;Thus says the king, ‘Is it peace?’&quot; And Jehu said, &quot;What have you to do with peace? Turn behind me.&quot; And the watchman reported, &quot;The messenger came to them, but he did not return.&quot;"/>
          <p:cNvSpPr/>
          <p:nvPr/>
        </p:nvSpPr>
        <p:spPr>
          <a:xfrm>
            <a:off x="215900" y="977900"/>
            <a:ext cx="65151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18  So a horseman went to meet him and said, "Thus says the king, ‘Is it peace?’" And Jehu said, "What have you to do with peace? Turn behind me." And the watchman reported, "The messenger came to them, but he did not return."</a:t>
            </a:r>
          </a:p>
        </p:txBody>
      </p:sp>
      <p:sp>
        <p:nvSpPr>
          <p:cNvPr id="418" name="19  Then he sent out a second horseman, who came to them and said, &quot;Thus says the king, ‘Is it peace?’&quot; And Jehu answered, &quot;What have you to do with peace? Turn behind me.&quot;…"/>
          <p:cNvSpPr/>
          <p:nvPr/>
        </p:nvSpPr>
        <p:spPr>
          <a:xfrm>
            <a:off x="215900" y="3124200"/>
            <a:ext cx="5092700" cy="393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Then he sent out a second horseman, who came to them and said, "Thus says the king, ‘Is it peace?’" And Jehu answered, "What have you to do with peace? Turn behind me."</a:t>
            </a:r>
            <a:endParaRPr sz="2400">
              <a:uFill>
                <a:solidFill>
                  <a:srgbClr val="000000"/>
                </a:solidFill>
              </a:uFill>
              <a:latin typeface="Times"/>
              <a:ea typeface="Times"/>
              <a:cs typeface="Times"/>
              <a:sym typeface="Times"/>
            </a:endParaRPr>
          </a:p>
          <a:p>
            <a:pPr marL="457200" indent="-4572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the watchman reported, "He came even to them, and he did not return; and the driving is like the driving of Jehu the son of Nimshi, for he drives furiously."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2.  The bloody death of Joram of Israel 9:17-26"/>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The bloody death of Joram of Israel </a:t>
            </a:r>
            <a:r>
              <a:rPr>
                <a:solidFill>
                  <a:srgbClr val="FF2600"/>
                </a:solidFill>
              </a:rPr>
              <a:t>9:17-26</a:t>
            </a:r>
          </a:p>
        </p:txBody>
      </p:sp>
      <p:sp>
        <p:nvSpPr>
          <p:cNvPr id="421" name="b.  Joram and Ahaziah meet Jehu on Naboth’s land 21, 22…"/>
          <p:cNvSpPr/>
          <p:nvPr/>
        </p:nvSpPr>
        <p:spPr>
          <a:xfrm>
            <a:off x="419100" y="1143000"/>
            <a:ext cx="4724400" cy="619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b.	 Joram and Ahaziah meet Jehu on Naboth’s land </a:t>
            </a:r>
            <a:r>
              <a:rPr sz="2400">
                <a:solidFill>
                  <a:srgbClr val="FF2600"/>
                </a:solidFill>
                <a:uFill>
                  <a:solidFill>
                    <a:srgbClr val="000000"/>
                  </a:solidFill>
                </a:uFill>
              </a:rPr>
              <a:t>21, 22</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Joram said, "Get ready." And they made his chariot ready. And Joram king of Israel and Ahaziah king of Judah went out, each in his chariot, and they went out to meet Jehu and found him in the property of Naboth the Jezreelite.</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it came about, when Joram saw Jehu, that he said, "Is it peace, Jehu?" And he answered, "What peace, so long as the harlotries of your mother Jezebel and her witchcrafts are so many?"</a:t>
            </a:r>
          </a:p>
        </p:txBody>
      </p:sp>
      <p:pic>
        <p:nvPicPr>
          <p:cNvPr id="422" name="droppedImage.pdf" descr="droppedImage.pdf"/>
          <p:cNvPicPr>
            <a:picLocks noChangeAspect="1"/>
          </p:cNvPicPr>
          <p:nvPr/>
        </p:nvPicPr>
        <p:blipFill>
          <a:blip r:embed="rId2">
            <a:extLst/>
          </a:blip>
          <a:stretch>
            <a:fillRect/>
          </a:stretch>
        </p:blipFill>
        <p:spPr>
          <a:xfrm>
            <a:off x="5205127" y="2952750"/>
            <a:ext cx="4815417" cy="4292600"/>
          </a:xfrm>
          <a:prstGeom prst="rect">
            <a:avLst/>
          </a:prstGeom>
          <a:ln w="12700">
            <a:miter lim="400000"/>
          </a:ln>
        </p:spPr>
      </p:pic>
      <p:pic>
        <p:nvPicPr>
          <p:cNvPr id="423" name="droppedImage.pdf" descr="droppedImage.pdf"/>
          <p:cNvPicPr>
            <a:picLocks noChangeAspect="1"/>
          </p:cNvPicPr>
          <p:nvPr/>
        </p:nvPicPr>
        <p:blipFill>
          <a:blip r:embed="rId3">
            <a:extLst/>
          </a:blip>
          <a:stretch>
            <a:fillRect/>
          </a:stretch>
        </p:blipFill>
        <p:spPr>
          <a:xfrm>
            <a:off x="6286500" y="914400"/>
            <a:ext cx="2654300" cy="20760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27" name="Group"/>
          <p:cNvGrpSpPr/>
          <p:nvPr/>
        </p:nvGrpSpPr>
        <p:grpSpPr>
          <a:xfrm>
            <a:off x="-61142" y="469900"/>
            <a:ext cx="10261602" cy="5844226"/>
            <a:chOff x="0" y="0"/>
            <a:chExt cx="10261600" cy="5844225"/>
          </a:xfrm>
        </p:grpSpPr>
        <p:pic>
          <p:nvPicPr>
            <p:cNvPr id="425" name="droppedImage.pdf" descr="droppedImage.pdf"/>
            <p:cNvPicPr>
              <a:picLocks noChangeAspect="1"/>
            </p:cNvPicPr>
            <p:nvPr/>
          </p:nvPicPr>
          <p:blipFill>
            <a:blip r:embed="rId2">
              <a:extLst/>
            </a:blip>
            <a:stretch>
              <a:fillRect/>
            </a:stretch>
          </p:blipFill>
          <p:spPr>
            <a:xfrm>
              <a:off x="0" y="0"/>
              <a:ext cx="10261601" cy="5844226"/>
            </a:xfrm>
            <a:prstGeom prst="rect">
              <a:avLst/>
            </a:prstGeom>
            <a:ln w="12700" cap="flat">
              <a:noFill/>
              <a:miter lim="400000"/>
            </a:ln>
            <a:effectLst/>
          </p:spPr>
        </p:pic>
        <p:sp>
          <p:nvSpPr>
            <p:cNvPr id="426" name="Jordan River"/>
            <p:cNvSpPr/>
            <p:nvPr/>
          </p:nvSpPr>
          <p:spPr>
            <a:xfrm>
              <a:off x="6405480" y="5228528"/>
              <a:ext cx="1526261" cy="4104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1200">
                  <a:latin typeface="Geneva"/>
                  <a:ea typeface="Geneva"/>
                  <a:cs typeface="Geneva"/>
                  <a:sym typeface="Geneva"/>
                </a:defRPr>
              </a:lvl1pPr>
            </a:lstStyle>
            <a:p>
              <a:pPr/>
              <a:r>
                <a:t>Jordan River</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155" name="1. A wicked Ben-hadad tried to outwit God &amp; capture his prophet.…"/>
          <p:cNvSpPr/>
          <p:nvPr/>
        </p:nvSpPr>
        <p:spPr>
          <a:xfrm>
            <a:off x="559048" y="1295400"/>
            <a:ext cx="9207004" cy="406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1.	A wicked Ben-hadad tried to outwit God &amp; capture his prophet.</a:t>
            </a:r>
            <a:endParaRPr sz="2700">
              <a:solidFill>
                <a:srgbClr val="011A9A"/>
              </a:solidFill>
            </a:endParaRPr>
          </a:p>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2.	The wicked are secretive in their purposes.</a:t>
            </a:r>
            <a:endParaRPr sz="2700">
              <a:solidFill>
                <a:srgbClr val="011A9A"/>
              </a:solidFill>
            </a:endParaRPr>
          </a:p>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3.	The Lord knows their most secret words.</a:t>
            </a:r>
            <a:endParaRPr sz="2700">
              <a:solidFill>
                <a:srgbClr val="011A9A"/>
              </a:solidFill>
            </a:endParaRPr>
          </a:p>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4.	The revealing of the plans of the wicked will frustrate them.</a:t>
            </a:r>
            <a:endParaRPr sz="2700">
              <a:solidFill>
                <a:srgbClr val="011A9A"/>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2.  The bloody death of Joram of Israel 9:17-26"/>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The bloody death of Joram of Israel </a:t>
            </a:r>
            <a:r>
              <a:rPr>
                <a:solidFill>
                  <a:srgbClr val="FF2600"/>
                </a:solidFill>
              </a:rPr>
              <a:t>9:17-26</a:t>
            </a:r>
          </a:p>
        </p:txBody>
      </p:sp>
      <p:sp>
        <p:nvSpPr>
          <p:cNvPr id="430" name="c.  Joram is killed and Naboth is avenged 23-26…"/>
          <p:cNvSpPr/>
          <p:nvPr/>
        </p:nvSpPr>
        <p:spPr>
          <a:xfrm>
            <a:off x="419100" y="1143000"/>
            <a:ext cx="4343400" cy="4356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c.	 Joram is killed and Naboth is avenged </a:t>
            </a:r>
            <a:r>
              <a:rPr sz="2400">
                <a:solidFill>
                  <a:srgbClr val="FF2600"/>
                </a:solidFill>
                <a:uFill>
                  <a:solidFill>
                    <a:srgbClr val="000000"/>
                  </a:solidFill>
                </a:uFill>
              </a:rPr>
              <a:t>23-26</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So Joram reined about and fled and said to Ahaziah, "</a:t>
            </a:r>
            <a:r>
              <a:rPr i="1" sz="2400">
                <a:uFill>
                  <a:solidFill>
                    <a:srgbClr val="000000"/>
                  </a:solidFill>
                </a:uFill>
                <a:latin typeface="Times"/>
                <a:ea typeface="Times"/>
                <a:cs typeface="Times"/>
                <a:sym typeface="Times"/>
              </a:rPr>
              <a:t>There is</a:t>
            </a:r>
            <a:r>
              <a:rPr sz="2400">
                <a:uFill>
                  <a:solidFill>
                    <a:srgbClr val="000000"/>
                  </a:solidFill>
                </a:uFill>
                <a:latin typeface="Times"/>
                <a:ea typeface="Times"/>
                <a:cs typeface="Times"/>
                <a:sym typeface="Times"/>
              </a:rPr>
              <a:t> treachery, O Ahaziah!"</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And Jehu drew his bow with his full strength and shot Joram between his arms; and the arrow went through his heart, and he sank in his chariot.</a:t>
            </a:r>
          </a:p>
        </p:txBody>
      </p:sp>
      <p:pic>
        <p:nvPicPr>
          <p:cNvPr id="431" name="droppedImage.pdf" descr="droppedImage.pdf"/>
          <p:cNvPicPr>
            <a:picLocks noChangeAspect="1"/>
          </p:cNvPicPr>
          <p:nvPr/>
        </p:nvPicPr>
        <p:blipFill>
          <a:blip r:embed="rId2">
            <a:extLst/>
          </a:blip>
          <a:stretch>
            <a:fillRect/>
          </a:stretch>
        </p:blipFill>
        <p:spPr>
          <a:xfrm>
            <a:off x="4913121" y="1397000"/>
            <a:ext cx="5081779" cy="41148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2.  The bloody death of Joram of Israel 9:17-26"/>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The bloody death of Joram of Israel </a:t>
            </a:r>
            <a:r>
              <a:rPr>
                <a:solidFill>
                  <a:srgbClr val="FF2600"/>
                </a:solidFill>
              </a:rPr>
              <a:t>9:17-26</a:t>
            </a:r>
          </a:p>
        </p:txBody>
      </p:sp>
      <p:sp>
        <p:nvSpPr>
          <p:cNvPr id="434" name="25  Then Jehu said to Bidkar his officer, &quot;Take him up and cast him into the property of the field of Naboth the Jezreelite, for I remember when you and I were riding together after Ahab his father, that the LORD laid this oracle against him:…"/>
          <p:cNvSpPr/>
          <p:nvPr/>
        </p:nvSpPr>
        <p:spPr>
          <a:xfrm>
            <a:off x="342900" y="1219200"/>
            <a:ext cx="5689600" cy="547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a:t>
            </a:r>
            <a:r>
              <a:rPr i="1" sz="2400">
                <a:uFill>
                  <a:solidFill>
                    <a:srgbClr val="000000"/>
                  </a:solidFill>
                </a:uFill>
                <a:latin typeface="Times"/>
                <a:ea typeface="Times"/>
                <a:cs typeface="Times"/>
                <a:sym typeface="Times"/>
              </a:rPr>
              <a:t>Jehu</a:t>
            </a:r>
            <a:r>
              <a:rPr sz="2400">
                <a:uFill>
                  <a:solidFill>
                    <a:srgbClr val="000000"/>
                  </a:solidFill>
                </a:uFill>
                <a:latin typeface="Times"/>
                <a:ea typeface="Times"/>
                <a:cs typeface="Times"/>
                <a:sym typeface="Times"/>
              </a:rPr>
              <a:t> said to Bidkar his officer, "Take </a:t>
            </a:r>
            <a:r>
              <a:rPr i="1" sz="2400">
                <a:uFill>
                  <a:solidFill>
                    <a:srgbClr val="000000"/>
                  </a:solidFill>
                </a:uFill>
                <a:latin typeface="Times"/>
                <a:ea typeface="Times"/>
                <a:cs typeface="Times"/>
                <a:sym typeface="Times"/>
              </a:rPr>
              <a:t>him</a:t>
            </a:r>
            <a:r>
              <a:rPr sz="2400">
                <a:uFill>
                  <a:solidFill>
                    <a:srgbClr val="000000"/>
                  </a:solidFill>
                </a:uFill>
                <a:latin typeface="Times"/>
                <a:ea typeface="Times"/>
                <a:cs typeface="Times"/>
                <a:sym typeface="Times"/>
              </a:rPr>
              <a:t> up and cast him into the property of the field of Naboth the Jezreelite, for I remember when you and I were riding together after Ahab his father, that the LORD laid this oracle against him:</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‘Surely I have seen yesterday the blood of Naboth and the blood of his sons,’ says the LORD, ‘and I will repay you in this property,’ says the LORD. Now then, take and cast him into the property, according to the word of the LORD."</a:t>
            </a:r>
            <a:endParaRPr sz="2400">
              <a:solidFill>
                <a:srgbClr val="011A9A"/>
              </a:solidFill>
              <a:uFill>
                <a:solidFill>
                  <a:srgbClr val="000000"/>
                </a:solidFill>
              </a:uFill>
            </a:endParaRPr>
          </a:p>
        </p:txBody>
      </p:sp>
      <p:pic>
        <p:nvPicPr>
          <p:cNvPr id="435" name="droppedImage.pdf" descr="droppedImage.pdf"/>
          <p:cNvPicPr>
            <a:picLocks noChangeAspect="1"/>
          </p:cNvPicPr>
          <p:nvPr/>
        </p:nvPicPr>
        <p:blipFill>
          <a:blip r:embed="rId2">
            <a:extLst/>
          </a:blip>
          <a:stretch>
            <a:fillRect/>
          </a:stretch>
        </p:blipFill>
        <p:spPr>
          <a:xfrm>
            <a:off x="6210300" y="1066800"/>
            <a:ext cx="3556000" cy="6311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3.  The death of Ahaziah of Judah 9:27-29"/>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100"/>
            </a:pPr>
            <a:r>
              <a:rPr>
                <a:solidFill>
                  <a:srgbClr val="011A9A"/>
                </a:solidFill>
              </a:rPr>
              <a:t>3.	 The death of Ahaziah of Judah </a:t>
            </a:r>
            <a:r>
              <a:rPr>
                <a:solidFill>
                  <a:srgbClr val="FF2600"/>
                </a:solidFill>
              </a:rPr>
              <a:t>9:27-29</a:t>
            </a:r>
          </a:p>
        </p:txBody>
      </p:sp>
      <p:sp>
        <p:nvSpPr>
          <p:cNvPr id="438" name="27  When Ahaziah the king of Judah saw this, he fled by the way of the garden house. And Jehu pursued him and said, &quot;Shoot him too, in the chariot.&quot; So they shot him at the ascent of Gur, which is at Ibleam. But he fled to Megiddo and died there."/>
          <p:cNvSpPr/>
          <p:nvPr/>
        </p:nvSpPr>
        <p:spPr>
          <a:xfrm>
            <a:off x="279400" y="1041400"/>
            <a:ext cx="68961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When Ahaziah the king of Judah saw </a:t>
            </a:r>
            <a:r>
              <a:rPr i="1" sz="2400">
                <a:uFill>
                  <a:solidFill>
                    <a:srgbClr val="000000"/>
                  </a:solidFill>
                </a:uFill>
                <a:latin typeface="Times"/>
                <a:ea typeface="Times"/>
                <a:cs typeface="Times"/>
                <a:sym typeface="Times"/>
              </a:rPr>
              <a:t>this,</a:t>
            </a:r>
            <a:r>
              <a:rPr sz="2400">
                <a:uFill>
                  <a:solidFill>
                    <a:srgbClr val="000000"/>
                  </a:solidFill>
                </a:uFill>
                <a:latin typeface="Times"/>
                <a:ea typeface="Times"/>
                <a:cs typeface="Times"/>
                <a:sym typeface="Times"/>
              </a:rPr>
              <a:t> he fled by the way of the garden house. And Jehu pursued him and said, "Shoot him too, in the chariot." </a:t>
            </a:r>
            <a:r>
              <a:rPr i="1" sz="2400">
                <a:uFill>
                  <a:solidFill>
                    <a:srgbClr val="000000"/>
                  </a:solidFill>
                </a:uFill>
                <a:latin typeface="Times"/>
                <a:ea typeface="Times"/>
                <a:cs typeface="Times"/>
                <a:sym typeface="Times"/>
              </a:rPr>
              <a:t>So they shot him</a:t>
            </a:r>
            <a:r>
              <a:rPr sz="2400">
                <a:uFill>
                  <a:solidFill>
                    <a:srgbClr val="000000"/>
                  </a:solidFill>
                </a:uFill>
                <a:latin typeface="Times"/>
                <a:ea typeface="Times"/>
                <a:cs typeface="Times"/>
                <a:sym typeface="Times"/>
              </a:rPr>
              <a:t> at the ascent of Gur, which is at Ibleam. But he fled to Megiddo and died there.</a:t>
            </a:r>
          </a:p>
        </p:txBody>
      </p:sp>
      <p:pic>
        <p:nvPicPr>
          <p:cNvPr id="439" name="droppedImage.pdf" descr="droppedImage.pdf"/>
          <p:cNvPicPr>
            <a:picLocks noChangeAspect="1"/>
          </p:cNvPicPr>
          <p:nvPr/>
        </p:nvPicPr>
        <p:blipFill>
          <a:blip r:embed="rId2">
            <a:extLst/>
          </a:blip>
          <a:stretch>
            <a:fillRect/>
          </a:stretch>
        </p:blipFill>
        <p:spPr>
          <a:xfrm>
            <a:off x="7315200" y="1117600"/>
            <a:ext cx="2718974" cy="4432300"/>
          </a:xfrm>
          <a:prstGeom prst="rect">
            <a:avLst/>
          </a:prstGeom>
          <a:ln w="12700">
            <a:miter lim="400000"/>
          </a:ln>
        </p:spPr>
      </p:pic>
      <p:pic>
        <p:nvPicPr>
          <p:cNvPr id="440" name="droppedImage.pdf" descr="droppedImage.pdf"/>
          <p:cNvPicPr>
            <a:picLocks noChangeAspect="1"/>
          </p:cNvPicPr>
          <p:nvPr/>
        </p:nvPicPr>
        <p:blipFill>
          <a:blip r:embed="rId3">
            <a:extLst/>
          </a:blip>
          <a:stretch>
            <a:fillRect/>
          </a:stretch>
        </p:blipFill>
        <p:spPr>
          <a:xfrm>
            <a:off x="381000" y="3048503"/>
            <a:ext cx="6921500" cy="69003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3.  The death of Ahaziah of Judah 9:27-29"/>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100"/>
            </a:pPr>
            <a:r>
              <a:rPr>
                <a:solidFill>
                  <a:srgbClr val="011A9A"/>
                </a:solidFill>
              </a:rPr>
              <a:t>3.	 The death of Ahaziah of Judah </a:t>
            </a:r>
            <a:r>
              <a:rPr>
                <a:solidFill>
                  <a:srgbClr val="FF2600"/>
                </a:solidFill>
              </a:rPr>
              <a:t>9:27-29</a:t>
            </a:r>
          </a:p>
        </p:txBody>
      </p:sp>
      <p:sp>
        <p:nvSpPr>
          <p:cNvPr id="443" name="28  Then his servants carried him in a chariot to Jerusalem, and buried him in his grave with his fathers in the city of David.…"/>
          <p:cNvSpPr/>
          <p:nvPr/>
        </p:nvSpPr>
        <p:spPr>
          <a:xfrm>
            <a:off x="406400" y="1422400"/>
            <a:ext cx="9105900" cy="2032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Then his servants carried him in a chariot to Jerusalem, and buried him in his grave with his fathers in the city of David.</a:t>
            </a:r>
            <a:endParaRPr sz="2400">
              <a:uFill>
                <a:solidFill>
                  <a:srgbClr val="000000"/>
                </a:solidFill>
              </a:uFill>
              <a:latin typeface="Times"/>
              <a:ea typeface="Times"/>
              <a:cs typeface="Times"/>
              <a:sym typeface="Times"/>
            </a:endParaRPr>
          </a:p>
          <a:p>
            <a:pPr marL="457200" indent="-457200" algn="l">
              <a:spcBef>
                <a:spcPts val="3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Now in the eleventh year of Joram, the son of Ahab, Ahaziah became king over Judah.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4.  The death of Jezebel 9:30-37"/>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The death of Jezebel </a:t>
            </a:r>
            <a:r>
              <a:rPr>
                <a:solidFill>
                  <a:srgbClr val="FF2600"/>
                </a:solidFill>
              </a:rPr>
              <a:t>9:30-37</a:t>
            </a:r>
          </a:p>
        </p:txBody>
      </p:sp>
      <p:sp>
        <p:nvSpPr>
          <p:cNvPr id="446" name="a. Jehu finds Jezebel in Jezreel 30, 31…"/>
          <p:cNvSpPr/>
          <p:nvPr/>
        </p:nvSpPr>
        <p:spPr>
          <a:xfrm>
            <a:off x="419100" y="1143000"/>
            <a:ext cx="5448300" cy="3746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a.	Jehu finds Jezebel in Jezreel </a:t>
            </a:r>
            <a:r>
              <a:rPr sz="2400">
                <a:solidFill>
                  <a:srgbClr val="FF2600"/>
                </a:solidFill>
                <a:uFill>
                  <a:solidFill>
                    <a:srgbClr val="000000"/>
                  </a:solidFill>
                </a:uFill>
              </a:rPr>
              <a:t>30, 31</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When Jehu came to Jezreel, Jezebel heard </a:t>
            </a:r>
            <a:r>
              <a:rPr i="1" sz="2400">
                <a:uFill>
                  <a:solidFill>
                    <a:srgbClr val="000000"/>
                  </a:solidFill>
                </a:uFill>
                <a:latin typeface="Times"/>
                <a:ea typeface="Times"/>
                <a:cs typeface="Times"/>
                <a:sym typeface="Times"/>
              </a:rPr>
              <a:t>of it,</a:t>
            </a:r>
            <a:r>
              <a:rPr sz="2400">
                <a:uFill>
                  <a:solidFill>
                    <a:srgbClr val="000000"/>
                  </a:solidFill>
                </a:uFill>
                <a:latin typeface="Times"/>
                <a:ea typeface="Times"/>
                <a:cs typeface="Times"/>
                <a:sym typeface="Times"/>
              </a:rPr>
              <a:t> and she painted her eyes and adorned her head, and looked out the window.</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And as Jehu entered the gate, she said, "Is it well, Zimri, your master’s murderer?"</a:t>
            </a:r>
            <a:endParaRPr sz="2400">
              <a:solidFill>
                <a:srgbClr val="011A9A"/>
              </a:solidFill>
              <a:uFill>
                <a:solidFill>
                  <a:srgbClr val="000000"/>
                </a:solidFill>
              </a:uFill>
            </a:endParaRPr>
          </a:p>
        </p:txBody>
      </p:sp>
      <p:pic>
        <p:nvPicPr>
          <p:cNvPr id="447" name="droppedImage.pdf" descr="droppedImage.pdf"/>
          <p:cNvPicPr>
            <a:picLocks noChangeAspect="1"/>
          </p:cNvPicPr>
          <p:nvPr/>
        </p:nvPicPr>
        <p:blipFill>
          <a:blip r:embed="rId2">
            <a:extLst/>
          </a:blip>
          <a:stretch>
            <a:fillRect/>
          </a:stretch>
        </p:blipFill>
        <p:spPr>
          <a:xfrm>
            <a:off x="6235700" y="1186279"/>
            <a:ext cx="3746500" cy="57046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4.  The death of Jezebel 9:30-37"/>
          <p:cNvSpPr txBox="1"/>
          <p:nvPr>
            <p:ph type="title"/>
          </p:nvPr>
        </p:nvSpPr>
        <p:spPr>
          <a:xfrm>
            <a:off x="749300" y="254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The death of Jezebel </a:t>
            </a:r>
            <a:r>
              <a:rPr>
                <a:solidFill>
                  <a:srgbClr val="FF2600"/>
                </a:solidFill>
              </a:rPr>
              <a:t>9:30-37</a:t>
            </a:r>
          </a:p>
        </p:txBody>
      </p:sp>
      <p:sp>
        <p:nvSpPr>
          <p:cNvPr id="450" name="b. She is throw down and trampled 32, 33…"/>
          <p:cNvSpPr/>
          <p:nvPr/>
        </p:nvSpPr>
        <p:spPr>
          <a:xfrm>
            <a:off x="279400" y="1003300"/>
            <a:ext cx="9283700" cy="300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b.	She is throw down and trampled </a:t>
            </a:r>
            <a:r>
              <a:rPr sz="2400">
                <a:solidFill>
                  <a:srgbClr val="FF2600"/>
                </a:solidFill>
                <a:uFill>
                  <a:solidFill>
                    <a:srgbClr val="000000"/>
                  </a:solidFill>
                </a:uFill>
              </a:rPr>
              <a:t>32, 33</a:t>
            </a:r>
            <a:endParaRPr sz="2400">
              <a:solidFill>
                <a:srgbClr val="FF2600"/>
              </a:solidFill>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Then he lifted up his face to the window and said, "Who is on my side? Who?" And two or three officials looked down at him.</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And he said, "Throw her down." So they threw her down, and some of her blood was sprinkled on the wall and on the horses, and he trampled her under foot.</a:t>
            </a:r>
            <a:endParaRPr sz="2400">
              <a:solidFill>
                <a:srgbClr val="011A9A"/>
              </a:solidFill>
              <a:uFill>
                <a:solidFill>
                  <a:srgbClr val="000000"/>
                </a:solidFill>
              </a:uFill>
            </a:endParaRPr>
          </a:p>
        </p:txBody>
      </p:sp>
      <p:pic>
        <p:nvPicPr>
          <p:cNvPr id="451" name="droppedImage.pdf" descr="droppedImage.pdf"/>
          <p:cNvPicPr>
            <a:picLocks noChangeAspect="1"/>
          </p:cNvPicPr>
          <p:nvPr/>
        </p:nvPicPr>
        <p:blipFill>
          <a:blip r:embed="rId2">
            <a:extLst/>
          </a:blip>
          <a:stretch>
            <a:fillRect/>
          </a:stretch>
        </p:blipFill>
        <p:spPr>
          <a:xfrm>
            <a:off x="2821807" y="3238500"/>
            <a:ext cx="7179443" cy="438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4.  The death of Jezebel 9:30-37"/>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The death of Jezebel </a:t>
            </a:r>
            <a:r>
              <a:rPr>
                <a:solidFill>
                  <a:srgbClr val="FF2600"/>
                </a:solidFill>
              </a:rPr>
              <a:t>9:30-37</a:t>
            </a:r>
          </a:p>
        </p:txBody>
      </p:sp>
      <p:sp>
        <p:nvSpPr>
          <p:cNvPr id="454" name="c.  Jezebel is eaten by dogs 34, 35…"/>
          <p:cNvSpPr/>
          <p:nvPr/>
        </p:nvSpPr>
        <p:spPr>
          <a:xfrm>
            <a:off x="190500" y="1041400"/>
            <a:ext cx="5727700" cy="356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c.	 Jezebel is eaten by dogs </a:t>
            </a:r>
            <a:r>
              <a:rPr sz="2400">
                <a:solidFill>
                  <a:srgbClr val="FF2600"/>
                </a:solidFill>
                <a:uFill>
                  <a:solidFill>
                    <a:srgbClr val="000000"/>
                  </a:solidFill>
                </a:uFill>
              </a:rPr>
              <a:t>34, 35</a:t>
            </a:r>
            <a:endParaRPr sz="2400">
              <a:uFill>
                <a:solidFill>
                  <a:srgbClr val="000000"/>
                </a:solidFill>
              </a:uFill>
              <a:latin typeface="Times"/>
              <a:ea typeface="Times"/>
              <a:cs typeface="Times"/>
              <a:sym typeface="Times"/>
            </a:endParaRPr>
          </a:p>
          <a:p>
            <a:pPr marL="457200" indent="-4572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When he came in, he ate and drank; and he said, "See now to this cursed woman and bury her, for she is a king’s daughter."</a:t>
            </a:r>
            <a:endParaRPr sz="2400">
              <a:uFill>
                <a:solidFill>
                  <a:srgbClr val="000000"/>
                </a:solidFill>
              </a:uFill>
              <a:latin typeface="Times"/>
              <a:ea typeface="Times"/>
              <a:cs typeface="Times"/>
              <a:sym typeface="Times"/>
            </a:endParaRPr>
          </a:p>
          <a:p>
            <a:pPr marL="457200" indent="-4572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And they went to bury her, but they found no more of her than the skull and the feet and the palms of her hands.</a:t>
            </a:r>
            <a:endParaRPr sz="2400">
              <a:solidFill>
                <a:srgbClr val="011A9A"/>
              </a:solidFill>
              <a:uFill>
                <a:solidFill>
                  <a:srgbClr val="000000"/>
                </a:solidFill>
              </a:uFill>
            </a:endParaRPr>
          </a:p>
        </p:txBody>
      </p:sp>
      <p:pic>
        <p:nvPicPr>
          <p:cNvPr id="455" name="Jezebel03.tiff" descr="Jezebel03.tiff"/>
          <p:cNvPicPr>
            <a:picLocks noChangeAspect="1"/>
          </p:cNvPicPr>
          <p:nvPr/>
        </p:nvPicPr>
        <p:blipFill>
          <a:blip r:embed="rId2">
            <a:extLst/>
          </a:blip>
          <a:stretch>
            <a:fillRect/>
          </a:stretch>
        </p:blipFill>
        <p:spPr>
          <a:xfrm>
            <a:off x="929564" y="4088420"/>
            <a:ext cx="3609391" cy="3975101"/>
          </a:xfrm>
          <a:prstGeom prst="rect">
            <a:avLst/>
          </a:prstGeom>
          <a:ln w="12700">
            <a:miter lim="400000"/>
          </a:ln>
        </p:spPr>
      </p:pic>
      <p:pic>
        <p:nvPicPr>
          <p:cNvPr id="456" name="042.tiff" descr="042.tiff"/>
          <p:cNvPicPr>
            <a:picLocks noChangeAspect="1"/>
          </p:cNvPicPr>
          <p:nvPr/>
        </p:nvPicPr>
        <p:blipFill>
          <a:blip r:embed="rId3">
            <a:extLst/>
          </a:blip>
          <a:stretch>
            <a:fillRect/>
          </a:stretch>
        </p:blipFill>
        <p:spPr>
          <a:xfrm>
            <a:off x="5867400" y="1299281"/>
            <a:ext cx="4394200" cy="56395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4.  The death of Jezebel 9:30-37"/>
          <p:cNvSpPr txBox="1"/>
          <p:nvPr>
            <p:ph type="title"/>
          </p:nvPr>
        </p:nvSpPr>
        <p:spPr>
          <a:xfrm>
            <a:off x="787400" y="2032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The death of Jezebel </a:t>
            </a:r>
            <a:r>
              <a:rPr>
                <a:solidFill>
                  <a:srgbClr val="FF2600"/>
                </a:solidFill>
              </a:rPr>
              <a:t>9:30-37</a:t>
            </a:r>
          </a:p>
        </p:txBody>
      </p:sp>
      <p:sp>
        <p:nvSpPr>
          <p:cNvPr id="459" name="d. Jehu remembers the prophecy of Elijah 36, 37…"/>
          <p:cNvSpPr/>
          <p:nvPr/>
        </p:nvSpPr>
        <p:spPr>
          <a:xfrm>
            <a:off x="419100" y="1143000"/>
            <a:ext cx="9321800" cy="290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d.	Jehu remembers the prophecy of Elijah </a:t>
            </a:r>
            <a:r>
              <a:rPr sz="2400">
                <a:solidFill>
                  <a:srgbClr val="FF2600"/>
                </a:solidFill>
                <a:uFill>
                  <a:solidFill>
                    <a:srgbClr val="000000"/>
                  </a:solidFill>
                </a:uFill>
              </a:rPr>
              <a:t>36, 37</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Therefore they returned and told him. And he said, "This is the word of the LORD, which He spoke by His servant Elijah the Tishbite, saying, ‘In the property of Jezreel the dogs shall eat the flesh of Jezebel;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and the corpse of Jezebel shall be as dung on the face of the field in the property of Jezreel, so they cannot say, "This is Jezebel."’"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1.  Elisha reveals Syrian troop movements 8-14"/>
          <p:cNvSpPr txBox="1"/>
          <p:nvPr>
            <p:ph type="title"/>
          </p:nvPr>
        </p:nvSpPr>
        <p:spPr>
          <a:xfrm>
            <a:off x="812800" y="-635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158" name="13   So he said, &quot;Go and see where he is, that I may send and take him.&quot; And it was told him, saying, &quot;Behold, he is in Dothan.&quot;…"/>
          <p:cNvSpPr/>
          <p:nvPr/>
        </p:nvSpPr>
        <p:spPr>
          <a:xfrm>
            <a:off x="266700" y="723900"/>
            <a:ext cx="5524500" cy="278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13   So he said, "Go and see where he is, that I may send and take him." And it was told him, saying, "Behold, he is in Dothan."</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14   And he sent horses and chariots and a great army there, and they came by night and surrounded the city.</a:t>
            </a:r>
          </a:p>
        </p:txBody>
      </p:sp>
      <p:pic>
        <p:nvPicPr>
          <p:cNvPr id="159" name="droppedImage.pdf" descr="droppedImage.pdf"/>
          <p:cNvPicPr>
            <a:picLocks noChangeAspect="1"/>
          </p:cNvPicPr>
          <p:nvPr/>
        </p:nvPicPr>
        <p:blipFill>
          <a:blip r:embed="rId2">
            <a:extLst/>
          </a:blip>
          <a:stretch>
            <a:fillRect/>
          </a:stretch>
        </p:blipFill>
        <p:spPr>
          <a:xfrm>
            <a:off x="5664200" y="838200"/>
            <a:ext cx="4368800" cy="4550204"/>
          </a:xfrm>
          <a:prstGeom prst="rect">
            <a:avLst/>
          </a:prstGeom>
          <a:ln w="12700">
            <a:miter lim="400000"/>
          </a:ln>
        </p:spPr>
      </p:pic>
      <p:pic>
        <p:nvPicPr>
          <p:cNvPr id="160" name="Image" descr="Image"/>
          <p:cNvPicPr>
            <a:picLocks noChangeAspect="1"/>
          </p:cNvPicPr>
          <p:nvPr/>
        </p:nvPicPr>
        <p:blipFill>
          <a:blip r:embed="rId3">
            <a:extLst/>
          </a:blip>
          <a:stretch>
            <a:fillRect/>
          </a:stretch>
        </p:blipFill>
        <p:spPr>
          <a:xfrm>
            <a:off x="644330" y="3968055"/>
            <a:ext cx="4769240" cy="35769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2.  Elisha captures a great army of Syrians 15-19"/>
          <p:cNvSpPr txBox="1"/>
          <p:nvPr>
            <p:ph type="title"/>
          </p:nvPr>
        </p:nvSpPr>
        <p:spPr>
          <a:xfrm>
            <a:off x="692150" y="-889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163" name="15   Now when the attendant of the man of God had risen early and gone out, behold, an army with horses and chariots was circling the city. And his servant said to him, &quot;Alas, my master! What shall we do?&quot;…"/>
          <p:cNvSpPr/>
          <p:nvPr/>
        </p:nvSpPr>
        <p:spPr>
          <a:xfrm>
            <a:off x="279400" y="584200"/>
            <a:ext cx="96012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15   Now when the attendant of the man of God had risen early and gone out, behold, an army with horses and chariots was circling the city. And his servant said to him, "Alas, my master! What shall we do?"</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16   So he answered, "Do not fear, for those who are with us are more than those who are with them."</a:t>
            </a:r>
          </a:p>
        </p:txBody>
      </p:sp>
      <p:pic>
        <p:nvPicPr>
          <p:cNvPr id="164" name="droppedImage.pdf" descr="droppedImage.pdf"/>
          <p:cNvPicPr>
            <a:picLocks noChangeAspect="1"/>
          </p:cNvPicPr>
          <p:nvPr/>
        </p:nvPicPr>
        <p:blipFill>
          <a:blip r:embed="rId2">
            <a:extLst/>
          </a:blip>
          <a:stretch>
            <a:fillRect/>
          </a:stretch>
        </p:blipFill>
        <p:spPr>
          <a:xfrm>
            <a:off x="43641" y="2715758"/>
            <a:ext cx="6231216" cy="3725184"/>
          </a:xfrm>
          <a:prstGeom prst="rect">
            <a:avLst/>
          </a:prstGeom>
          <a:ln w="12700">
            <a:miter lim="400000"/>
          </a:ln>
        </p:spPr>
      </p:pic>
      <p:pic>
        <p:nvPicPr>
          <p:cNvPr id="165" name="Image" descr="Image"/>
          <p:cNvPicPr>
            <a:picLocks noChangeAspect="1"/>
          </p:cNvPicPr>
          <p:nvPr/>
        </p:nvPicPr>
        <p:blipFill>
          <a:blip r:embed="rId3">
            <a:extLst/>
          </a:blip>
          <a:stretch>
            <a:fillRect/>
          </a:stretch>
        </p:blipFill>
        <p:spPr>
          <a:xfrm>
            <a:off x="6322615" y="2722264"/>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