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1.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4.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 Id="rId3" Type="http://schemas.openxmlformats.org/officeDocument/2006/relationships/image" Target="../media/image17.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8.tif"/><Relationship Id="rId4" Type="http://schemas.openxmlformats.org/officeDocument/2006/relationships/image" Target="../media/image19.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20.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1.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C.  Elisha and King Jehoram 3:1-27"/>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pPr>
            <a:r>
              <a:rPr>
                <a:solidFill>
                  <a:srgbClr val="01168A"/>
                </a:solidFill>
              </a:rPr>
              <a:t>C.	 Elisha and King Jehoram</a:t>
            </a:r>
            <a:r>
              <a:rPr>
                <a:solidFill>
                  <a:srgbClr val="F42300"/>
                </a:solidFill>
              </a:rPr>
              <a:t> 3:1-27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d.  The defeat of Moab 21-25"/>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68A"/>
                </a:solidFill>
              </a:rPr>
              <a:t>d.	 The defeat of Moab</a:t>
            </a:r>
            <a:r>
              <a:rPr>
                <a:solidFill>
                  <a:srgbClr val="F42300"/>
                </a:solidFill>
              </a:rPr>
              <a:t> 21-25</a:t>
            </a:r>
          </a:p>
        </p:txBody>
      </p:sp>
      <p:sp>
        <p:nvSpPr>
          <p:cNvPr id="162" name="21  Now all the Moabites heard that the kings had come up to fight against them. And all who were able to put on armor and older were summoned, and stood on the border.…"/>
          <p:cNvSpPr txBox="1"/>
          <p:nvPr>
            <p:ph type="body" idx="1"/>
          </p:nvPr>
        </p:nvSpPr>
        <p:spPr>
          <a:xfrm>
            <a:off x="190500" y="1117600"/>
            <a:ext cx="6126510" cy="6134100"/>
          </a:xfrm>
          <a:prstGeom prst="rect">
            <a:avLst/>
          </a:prstGeom>
        </p:spPr>
        <p:txBody>
          <a:bodyPr anchor="t"/>
          <a:lstStyle/>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Now all the Moabites heard that the kings had come up to fight against them. And all who were able to put on armor and older were summoned, and stood on the border.</a:t>
            </a:r>
            <a:endParaRPr sz="2400">
              <a:uFill>
                <a:solidFill>
                  <a:srgbClr val="000000"/>
                </a:solidFill>
              </a:uFill>
              <a:latin typeface="Times"/>
              <a:ea typeface="Times"/>
              <a:cs typeface="Times"/>
              <a:sym typeface="Times"/>
            </a:endParaRPr>
          </a:p>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they rose early in the morning, and the sun shone on the water, and the Moabites saw the water opposite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as red as blood.</a:t>
            </a:r>
            <a:endParaRPr sz="2400">
              <a:uFill>
                <a:solidFill>
                  <a:srgbClr val="000000"/>
                </a:solidFill>
              </a:uFill>
              <a:latin typeface="Times"/>
              <a:ea typeface="Times"/>
              <a:cs typeface="Times"/>
              <a:sym typeface="Times"/>
            </a:endParaRPr>
          </a:p>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Then they said, "This is blood; the kings have surely fought together, and they have slain one another. Now therefore, Moab, to the spoil!"</a:t>
            </a:r>
          </a:p>
        </p:txBody>
      </p:sp>
      <p:pic>
        <p:nvPicPr>
          <p:cNvPr id="163" name="droppedImage.pdf" descr="droppedImage.pdf"/>
          <p:cNvPicPr>
            <a:picLocks noChangeAspect="1"/>
          </p:cNvPicPr>
          <p:nvPr/>
        </p:nvPicPr>
        <p:blipFill>
          <a:blip r:embed="rId2">
            <a:extLst/>
          </a:blip>
          <a:stretch>
            <a:fillRect/>
          </a:stretch>
        </p:blipFill>
        <p:spPr>
          <a:xfrm>
            <a:off x="6396781" y="1236848"/>
            <a:ext cx="3410708" cy="46256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d.  The defeat of Moab 21-25"/>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68A"/>
                </a:solidFill>
              </a:rPr>
              <a:t>d.	 The defeat of Moab</a:t>
            </a:r>
            <a:r>
              <a:rPr>
                <a:solidFill>
                  <a:srgbClr val="F42300"/>
                </a:solidFill>
              </a:rPr>
              <a:t> 21-25</a:t>
            </a:r>
          </a:p>
        </p:txBody>
      </p:sp>
      <p:sp>
        <p:nvSpPr>
          <p:cNvPr id="166" name="24  But when they came to the camp of Israel, the Israelites arose and struck the Moabites, so that they fled before them; and they went forward into the land, slaughtering the Moabites.…"/>
          <p:cNvSpPr txBox="1"/>
          <p:nvPr>
            <p:ph type="body" idx="1"/>
          </p:nvPr>
        </p:nvSpPr>
        <p:spPr>
          <a:xfrm>
            <a:off x="190500" y="1117600"/>
            <a:ext cx="9359900" cy="6134100"/>
          </a:xfrm>
          <a:prstGeom prst="rect">
            <a:avLst/>
          </a:prstGeom>
        </p:spPr>
        <p:txBody>
          <a:bodyPr anchor="t"/>
          <a:lstStyle/>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But when they came to the camp of Israel, the Israelites arose and struck the Moabites, so that they fled before them; and they went forward into the land, slaughtering the Moabites.</a:t>
            </a:r>
            <a:endParaRPr sz="2400">
              <a:uFill>
                <a:solidFill>
                  <a:srgbClr val="000000"/>
                </a:solidFill>
              </a:uFill>
              <a:latin typeface="Times"/>
              <a:ea typeface="Times"/>
              <a:cs typeface="Times"/>
              <a:sym typeface="Times"/>
            </a:endParaRPr>
          </a:p>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Thus they destroyed the cities; and each one threw a stone on every piece of good land and filled it. So they stopped all the springs of water and felled all the good trees, until in Kir-hareseth </a:t>
            </a:r>
            <a:r>
              <a:rPr i="1" sz="2400">
                <a:uFill>
                  <a:solidFill>
                    <a:srgbClr val="000000"/>
                  </a:solidFill>
                </a:uFill>
                <a:latin typeface="Times"/>
                <a:ea typeface="Times"/>
                <a:cs typeface="Times"/>
                <a:sym typeface="Times"/>
              </a:rPr>
              <a:t>only</a:t>
            </a:r>
            <a:r>
              <a:rPr sz="2400">
                <a:uFill>
                  <a:solidFill>
                    <a:srgbClr val="000000"/>
                  </a:solidFill>
                </a:uFill>
                <a:latin typeface="Times"/>
                <a:ea typeface="Times"/>
                <a:cs typeface="Times"/>
                <a:sym typeface="Times"/>
              </a:rPr>
              <a:t> they left its stones; however, the slingers went about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and struck it.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e.  Siege of the Moabite capital at Kir-hareseth 26, 27"/>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68A"/>
                </a:solidFill>
              </a:rPr>
              <a:t>e.	 Siege of the Moabite capital at Kir-hareseth</a:t>
            </a:r>
            <a:r>
              <a:rPr>
                <a:solidFill>
                  <a:srgbClr val="F42300"/>
                </a:solidFill>
              </a:rPr>
              <a:t> 26, 27</a:t>
            </a:r>
          </a:p>
        </p:txBody>
      </p:sp>
      <p:sp>
        <p:nvSpPr>
          <p:cNvPr id="169" name="26  When the king of Moab saw that the battle was too fierce for him, he took with him 700 men who drew swords, to break through to the king of Edom; but they could not.…"/>
          <p:cNvSpPr txBox="1"/>
          <p:nvPr>
            <p:ph type="body" idx="1"/>
          </p:nvPr>
        </p:nvSpPr>
        <p:spPr>
          <a:xfrm>
            <a:off x="190500" y="1117600"/>
            <a:ext cx="9817100" cy="6134100"/>
          </a:xfrm>
          <a:prstGeom prst="rect">
            <a:avLst/>
          </a:prstGeom>
        </p:spPr>
        <p:txBody>
          <a:bodyPr anchor="t"/>
          <a:lstStyle/>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When the king of Moab saw that the battle was too fierce for him, he took with him 700 men who drew swords, to break through to the king of Edom; but they could not.</a:t>
            </a:r>
            <a:endParaRPr sz="2400">
              <a:uFill>
                <a:solidFill>
                  <a:srgbClr val="000000"/>
                </a:solidFill>
              </a:uFill>
              <a:latin typeface="Times"/>
              <a:ea typeface="Times"/>
              <a:cs typeface="Times"/>
              <a:sym typeface="Times"/>
            </a:endParaRPr>
          </a:p>
          <a:p>
            <a:pPr marL="584200" indent="-584200">
              <a:spcBef>
                <a:spcPts val="14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Then he took his oldest son who was to reign in his place, and offered him as a burnt offering on the wall. And there came great wrath against Israel, and they departed from him and returned to their own land.</a:t>
            </a:r>
          </a:p>
        </p:txBody>
      </p:sp>
      <p:pic>
        <p:nvPicPr>
          <p:cNvPr id="170" name="Image" descr="Image"/>
          <p:cNvPicPr>
            <a:picLocks noChangeAspect="1"/>
          </p:cNvPicPr>
          <p:nvPr/>
        </p:nvPicPr>
        <p:blipFill>
          <a:blip r:embed="rId2">
            <a:extLst/>
          </a:blip>
          <a:stretch>
            <a:fillRect/>
          </a:stretch>
        </p:blipFill>
        <p:spPr>
          <a:xfrm>
            <a:off x="4616301" y="3886696"/>
            <a:ext cx="5289435" cy="32140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VIII. Private Miracles in the Ministry of Elisha  2 Kings 4:1—6:7"/>
          <p:cNvSpPr txBox="1"/>
          <p:nvPr>
            <p:ph type="ctr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pPr>
            <a:r>
              <a:rPr>
                <a:solidFill>
                  <a:srgbClr val="011A9A"/>
                </a:solidFill>
              </a:rPr>
              <a:t>VIII.	Private Miracles in the Ministry of Elisha </a:t>
            </a:r>
            <a:endParaRPr>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solidFill>
                  <a:srgbClr val="FF2600"/>
                </a:solidFill>
              </a:defRPr>
            </a:pPr>
            <a:r>
              <a:t>2 Kings 4:1—6:7</a:t>
            </a:r>
          </a:p>
        </p:txBody>
      </p:sp>
      <p:sp>
        <p:nvSpPr>
          <p:cNvPr id="173"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A.  Miracles on behalf of two faithful women  4:1-37"/>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700"/>
            </a:pPr>
            <a:r>
              <a:rPr>
                <a:solidFill>
                  <a:srgbClr val="011A9A"/>
                </a:solidFill>
              </a:rPr>
              <a:t>A.	 Miracles on behalf of two faithful women </a:t>
            </a:r>
            <a:endParaRPr>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700">
                <a:solidFill>
                  <a:srgbClr val="FF2600"/>
                </a:solidFill>
              </a:defRPr>
            </a:pPr>
            <a:r>
              <a:t>4:1-37</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1. Miraculous increase of oil for a destitute widow 1-7"/>
          <p:cNvSpPr txBox="1"/>
          <p:nvPr>
            <p:ph type="title"/>
          </p:nvPr>
        </p:nvSpPr>
        <p:spPr>
          <a:xfrm>
            <a:off x="533400" y="41136"/>
            <a:ext cx="9375379" cy="8509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a:solidFill>
                  <a:srgbClr val="011A9A"/>
                </a:solidFill>
              </a:rPr>
              <a:t>1.	Miraculous increase of oil for a destitute widow</a:t>
            </a:r>
            <a:r>
              <a:rPr>
                <a:solidFill>
                  <a:srgbClr val="FF2600"/>
                </a:solidFill>
              </a:rPr>
              <a:t> 1-7</a:t>
            </a:r>
          </a:p>
        </p:txBody>
      </p:sp>
      <p:sp>
        <p:nvSpPr>
          <p:cNvPr id="178" name="1    Now a certain woman of the wives of the sons of the prophets cried out to Elisha, &quot;Your servant my husband is dead, and you know that your servant feared the LORD; and the creditor has come to take my two children to be his slaves.&quot;"/>
          <p:cNvSpPr txBox="1"/>
          <p:nvPr/>
        </p:nvSpPr>
        <p:spPr>
          <a:xfrm>
            <a:off x="285750" y="850900"/>
            <a:ext cx="95885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    Now a certain woman of the wives of the sons of the prophets cried out to Elisha, "Your servant my husband is dead, and you know that your servant feared the LORD; and the creditor has come to take my two children to be his slaves."</a:t>
            </a:r>
          </a:p>
        </p:txBody>
      </p:sp>
      <p:pic>
        <p:nvPicPr>
          <p:cNvPr id="179" name="droppedImage.pdf" descr="droppedImage.pdf"/>
          <p:cNvPicPr>
            <a:picLocks noChangeAspect="1"/>
          </p:cNvPicPr>
          <p:nvPr/>
        </p:nvPicPr>
        <p:blipFill>
          <a:blip r:embed="rId2">
            <a:extLst/>
          </a:blip>
          <a:stretch>
            <a:fillRect/>
          </a:stretch>
        </p:blipFill>
        <p:spPr>
          <a:xfrm>
            <a:off x="774700" y="2638563"/>
            <a:ext cx="4165600" cy="4968737"/>
          </a:xfrm>
          <a:prstGeom prst="rect">
            <a:avLst/>
          </a:prstGeom>
          <a:ln w="12700">
            <a:miter lim="400000"/>
          </a:ln>
        </p:spPr>
      </p:pic>
      <p:pic>
        <p:nvPicPr>
          <p:cNvPr id="180" name="droppedImage.pdf" descr="droppedImage.pdf"/>
          <p:cNvPicPr>
            <a:picLocks noChangeAspect="1"/>
          </p:cNvPicPr>
          <p:nvPr/>
        </p:nvPicPr>
        <p:blipFill>
          <a:blip r:embed="rId3">
            <a:extLst/>
          </a:blip>
          <a:stretch>
            <a:fillRect/>
          </a:stretch>
        </p:blipFill>
        <p:spPr>
          <a:xfrm>
            <a:off x="5473700" y="2590800"/>
            <a:ext cx="3725154" cy="5041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1. Miraculous increase of oil for a destitute widow 1-7"/>
          <p:cNvSpPr txBox="1"/>
          <p:nvPr>
            <p:ph type="title"/>
          </p:nvPr>
        </p:nvSpPr>
        <p:spPr>
          <a:xfrm>
            <a:off x="330200" y="203200"/>
            <a:ext cx="9283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a:solidFill>
                  <a:srgbClr val="011A9A"/>
                </a:solidFill>
              </a:rPr>
              <a:t>1.	Miraculous increase of oil for a destitute widow</a:t>
            </a:r>
            <a:r>
              <a:rPr>
                <a:solidFill>
                  <a:srgbClr val="FF2600"/>
                </a:solidFill>
              </a:rPr>
              <a:t> 1-7</a:t>
            </a:r>
          </a:p>
        </p:txBody>
      </p:sp>
      <p:sp>
        <p:nvSpPr>
          <p:cNvPr id="183" name="2    And Elisha said to her, &quot;What shall I do for you? Tell me, what do you have in the house?&quot; And she said, &quot;Your maidservant has nothing in the house except a jar of oil.&quot;…"/>
          <p:cNvSpPr txBox="1"/>
          <p:nvPr/>
        </p:nvSpPr>
        <p:spPr>
          <a:xfrm>
            <a:off x="279400" y="990600"/>
            <a:ext cx="9588500" cy="303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Elisha said to her, "What shall I do for you? Tell me, what do you have in the house?" And she said, "Your maidservant has nothing in the house except a jar of oil."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Then he said, "Go, borrow vessels at large for yourself from all your neighbors,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empty vessels; do not get a few.</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you shall go in and shut the door behind you and your sons, and pour out into all these vessels; and you shall set aside what is full."</a:t>
            </a:r>
          </a:p>
        </p:txBody>
      </p:sp>
      <p:pic>
        <p:nvPicPr>
          <p:cNvPr id="184" name="droppedImage.pdf" descr="droppedImage.pdf"/>
          <p:cNvPicPr>
            <a:picLocks noChangeAspect="1"/>
          </p:cNvPicPr>
          <p:nvPr/>
        </p:nvPicPr>
        <p:blipFill>
          <a:blip r:embed="rId2">
            <a:extLst/>
          </a:blip>
          <a:stretch>
            <a:fillRect/>
          </a:stretch>
        </p:blipFill>
        <p:spPr>
          <a:xfrm>
            <a:off x="2418239" y="4191000"/>
            <a:ext cx="5107622" cy="3416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1. Miraculous increase of oil for a destitute widow 1-7"/>
          <p:cNvSpPr txBox="1"/>
          <p:nvPr>
            <p:ph type="title"/>
          </p:nvPr>
        </p:nvSpPr>
        <p:spPr>
          <a:xfrm>
            <a:off x="546100" y="203200"/>
            <a:ext cx="90678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a:solidFill>
                  <a:srgbClr val="011A9A"/>
                </a:solidFill>
              </a:rPr>
              <a:t>1.	Miraculous increase of oil for a destitute widow</a:t>
            </a:r>
            <a:r>
              <a:rPr>
                <a:solidFill>
                  <a:srgbClr val="FF2600"/>
                </a:solidFill>
              </a:rPr>
              <a:t> 1-7</a:t>
            </a:r>
          </a:p>
        </p:txBody>
      </p:sp>
      <p:sp>
        <p:nvSpPr>
          <p:cNvPr id="187" name="5    So she went from him and shut the door behind her and her sons; they were bringing the vessels to her and she poured."/>
          <p:cNvSpPr txBox="1"/>
          <p:nvPr/>
        </p:nvSpPr>
        <p:spPr>
          <a:xfrm>
            <a:off x="203200" y="1447800"/>
            <a:ext cx="44704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So she went from him and shut the door behind her and her sons; they were bringing </a:t>
            </a:r>
            <a:r>
              <a:rPr i="1" sz="2400">
                <a:uFill>
                  <a:solidFill>
                    <a:srgbClr val="000000"/>
                  </a:solidFill>
                </a:uFill>
                <a:latin typeface="Times"/>
                <a:ea typeface="Times"/>
                <a:cs typeface="Times"/>
                <a:sym typeface="Times"/>
              </a:rPr>
              <a:t>the vessels</a:t>
            </a:r>
            <a:r>
              <a:rPr sz="2400">
                <a:uFill>
                  <a:solidFill>
                    <a:srgbClr val="000000"/>
                  </a:solidFill>
                </a:uFill>
                <a:latin typeface="Times"/>
                <a:ea typeface="Times"/>
                <a:cs typeface="Times"/>
                <a:sym typeface="Times"/>
              </a:rPr>
              <a:t> to her and she poured.</a:t>
            </a:r>
          </a:p>
        </p:txBody>
      </p:sp>
      <p:pic>
        <p:nvPicPr>
          <p:cNvPr id="188" name="droppedImage.pdf" descr="droppedImage.pdf"/>
          <p:cNvPicPr>
            <a:picLocks noChangeAspect="1"/>
          </p:cNvPicPr>
          <p:nvPr/>
        </p:nvPicPr>
        <p:blipFill>
          <a:blip r:embed="rId2">
            <a:extLst/>
          </a:blip>
          <a:stretch>
            <a:fillRect/>
          </a:stretch>
        </p:blipFill>
        <p:spPr>
          <a:xfrm>
            <a:off x="4762500" y="1104900"/>
            <a:ext cx="5359400" cy="453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1. Miraculous increase of oil for a destitute widow 1-7"/>
          <p:cNvSpPr txBox="1"/>
          <p:nvPr>
            <p:ph type="title"/>
          </p:nvPr>
        </p:nvSpPr>
        <p:spPr>
          <a:xfrm>
            <a:off x="360808" y="203200"/>
            <a:ext cx="9253092"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a:solidFill>
                  <a:srgbClr val="011A9A"/>
                </a:solidFill>
              </a:rPr>
              <a:t>1.	Miraculous increase of oil for a destitute widow</a:t>
            </a:r>
            <a:r>
              <a:rPr>
                <a:solidFill>
                  <a:srgbClr val="FF2600"/>
                </a:solidFill>
              </a:rPr>
              <a:t> 1-7</a:t>
            </a:r>
          </a:p>
        </p:txBody>
      </p:sp>
      <p:sp>
        <p:nvSpPr>
          <p:cNvPr id="191" name="6     And it came about when the vessels were full, that she said to her son, &quot;Bring me another vessel.&quot; And he said to her, &quot;There is not one vessel more.&quot; And the oil stopped.…"/>
          <p:cNvSpPr txBox="1"/>
          <p:nvPr/>
        </p:nvSpPr>
        <p:spPr>
          <a:xfrm>
            <a:off x="266700" y="1231900"/>
            <a:ext cx="5842000" cy="358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And it came about when the vessels were full, that she said to her son, "Bring me another vessel." And he said to her, "There is not one vessel more." And the oil stopped.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she came and told the man of God. And he said, "Go, sell the oil and pay your debt, and you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your sons can live on the rest."</a:t>
            </a:r>
          </a:p>
        </p:txBody>
      </p:sp>
      <p:pic>
        <p:nvPicPr>
          <p:cNvPr id="192" name="droppedImage.pdf" descr="droppedImage.pdf"/>
          <p:cNvPicPr>
            <a:picLocks noChangeAspect="1"/>
          </p:cNvPicPr>
          <p:nvPr/>
        </p:nvPicPr>
        <p:blipFill>
          <a:blip r:embed="rId2">
            <a:extLst/>
          </a:blip>
          <a:stretch>
            <a:fillRect/>
          </a:stretch>
        </p:blipFill>
        <p:spPr>
          <a:xfrm>
            <a:off x="6172200" y="1244600"/>
            <a:ext cx="3721100" cy="6299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1. Miraculous increase of oil for a destitute widow 1-7"/>
          <p:cNvSpPr txBox="1"/>
          <p:nvPr>
            <p:ph type="title"/>
          </p:nvPr>
        </p:nvSpPr>
        <p:spPr>
          <a:xfrm>
            <a:off x="352028" y="203200"/>
            <a:ext cx="9261872"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a:solidFill>
                  <a:srgbClr val="011A9A"/>
                </a:solidFill>
              </a:rPr>
              <a:t>1.	Miraculous increase of oil for a destitute widow</a:t>
            </a:r>
            <a:r>
              <a:rPr>
                <a:solidFill>
                  <a:srgbClr val="FF2600"/>
                </a:solidFill>
              </a:rPr>
              <a:t> 1-7</a:t>
            </a:r>
          </a:p>
        </p:txBody>
      </p:sp>
      <p:sp>
        <p:nvSpPr>
          <p:cNvPr id="195" name="7    Then she came and told the man of God. And he said, &quot;Go, sell the oil and pay your debt, and you and your sons can live on the rest.&quot;"/>
          <p:cNvSpPr txBox="1"/>
          <p:nvPr/>
        </p:nvSpPr>
        <p:spPr>
          <a:xfrm>
            <a:off x="266700" y="1231900"/>
            <a:ext cx="91440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she came and told the man of God. And he said, "Go, sell the oil and pay your debt, and you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your sons can live on the rest."</a:t>
            </a:r>
          </a:p>
        </p:txBody>
      </p:sp>
      <p:pic>
        <p:nvPicPr>
          <p:cNvPr id="196" name="droppedImage.pdf" descr="droppedImage.pdf"/>
          <p:cNvPicPr>
            <a:picLocks noChangeAspect="1"/>
          </p:cNvPicPr>
          <p:nvPr/>
        </p:nvPicPr>
        <p:blipFill>
          <a:blip r:embed="rId2">
            <a:extLst/>
          </a:blip>
          <a:stretch>
            <a:fillRect/>
          </a:stretch>
        </p:blipFill>
        <p:spPr>
          <a:xfrm>
            <a:off x="247679" y="2527300"/>
            <a:ext cx="4088299" cy="4051300"/>
          </a:xfrm>
          <a:prstGeom prst="rect">
            <a:avLst/>
          </a:prstGeom>
          <a:ln w="12700">
            <a:miter lim="400000"/>
          </a:ln>
        </p:spPr>
      </p:pic>
      <p:pic>
        <p:nvPicPr>
          <p:cNvPr id="197" name="droppedImage.pdf" descr="droppedImage.pdf"/>
          <p:cNvPicPr>
            <a:picLocks noChangeAspect="1"/>
          </p:cNvPicPr>
          <p:nvPr/>
        </p:nvPicPr>
        <p:blipFill>
          <a:blip r:embed="rId3">
            <a:extLst/>
          </a:blip>
          <a:stretch>
            <a:fillRect/>
          </a:stretch>
        </p:blipFill>
        <p:spPr>
          <a:xfrm>
            <a:off x="4533900" y="2537161"/>
            <a:ext cx="5600700" cy="40287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1.  Introduction to the reign of Jehoram 1-3"/>
          <p:cNvSpPr txBox="1"/>
          <p:nvPr>
            <p:ph type="title"/>
          </p:nvPr>
        </p:nvSpPr>
        <p:spPr>
          <a:xfrm>
            <a:off x="781050" y="381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68A"/>
                </a:solidFill>
              </a:rPr>
              <a:t>1.  Introduction to the reign of Jehoram</a:t>
            </a:r>
            <a:r>
              <a:rPr>
                <a:solidFill>
                  <a:srgbClr val="F42300"/>
                </a:solidFill>
              </a:rPr>
              <a:t> 1-3</a:t>
            </a:r>
          </a:p>
        </p:txBody>
      </p:sp>
      <p:sp>
        <p:nvSpPr>
          <p:cNvPr id="138" name="1    Now Jehoram the son of Ahab became king over Israel at Samaria in the eighteenth year of Jehoshaphat king of Judah, and reigned twelve years.…"/>
          <p:cNvSpPr txBox="1"/>
          <p:nvPr>
            <p:ph type="body" idx="1"/>
          </p:nvPr>
        </p:nvSpPr>
        <p:spPr>
          <a:xfrm>
            <a:off x="190500" y="1117600"/>
            <a:ext cx="9817100" cy="3808512"/>
          </a:xfrm>
          <a:prstGeom prst="rect">
            <a:avLst/>
          </a:prstGeom>
        </p:spPr>
        <p:txBody>
          <a:bodyPr anchor="t"/>
          <a:lstStyle/>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Jehoram the son of Ahab became king over Israel at Samaria in the eighteenth year of Jehoshaphat king of Judah, and reigned twelve years.</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though not like his father and his mother; for he put away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 of Baal which his father had made.</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Nevertheless, he clung to the sins of Jeroboam the son of Nebat, which he made Israel sin; he did not depart from them.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Lessons:"/>
          <p:cNvSpPr txBox="1"/>
          <p:nvPr>
            <p:ph type="title"/>
          </p:nvPr>
        </p:nvSpPr>
        <p:spPr>
          <a:xfrm>
            <a:off x="584200" y="203200"/>
            <a:ext cx="9029700" cy="850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600">
                <a:solidFill>
                  <a:srgbClr val="000000"/>
                </a:solidFill>
              </a:defRPr>
            </a:pPr>
            <a:r>
              <a:rPr sz="2400">
                <a:solidFill>
                  <a:srgbClr val="011A9A"/>
                </a:solidFill>
              </a:rPr>
              <a:t>Lessons:</a:t>
            </a:r>
          </a:p>
        </p:txBody>
      </p:sp>
      <p:sp>
        <p:nvSpPr>
          <p:cNvPr id="200" name="a. We must care for the fatherless and widows Ex. 22:22-24;                Deut. 14:29; 24:17, 19; 26:12; 27:19; Jas. 1:27                              Elisha helped her promptly, effectively…"/>
          <p:cNvSpPr txBox="1"/>
          <p:nvPr/>
        </p:nvSpPr>
        <p:spPr>
          <a:xfrm>
            <a:off x="279400" y="990600"/>
            <a:ext cx="9588500" cy="4914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a.	We must care for the fatherless and widows</a:t>
            </a:r>
            <a:r>
              <a:rPr sz="2400">
                <a:solidFill>
                  <a:srgbClr val="011A9A"/>
                </a:solidFill>
                <a:uFill>
                  <a:solidFill>
                    <a:srgbClr val="000000"/>
                  </a:solidFill>
                </a:uFill>
              </a:rPr>
              <a:t> </a:t>
            </a:r>
            <a:r>
              <a:rPr b="1" sz="2400">
                <a:solidFill>
                  <a:srgbClr val="FF2600"/>
                </a:solidFill>
                <a:uFill>
                  <a:solidFill>
                    <a:srgbClr val="000000"/>
                  </a:solidFill>
                </a:uFill>
                <a:latin typeface="Times"/>
                <a:ea typeface="Times"/>
                <a:cs typeface="Times"/>
                <a:sym typeface="Times"/>
              </a:rPr>
              <a:t>Ex. 22:22-24;                Deut. 14:29; 24:17, 19; 26:12; 27:19; Jas. 1:27</a:t>
            </a:r>
            <a:r>
              <a:rPr sz="2400">
                <a:solidFill>
                  <a:srgbClr val="011A9A"/>
                </a:solidFill>
                <a:uFill>
                  <a:solidFill>
                    <a:srgbClr val="000000"/>
                  </a:solidFill>
                </a:uFill>
              </a:rPr>
              <a:t>                              </a:t>
            </a:r>
            <a:r>
              <a:rPr sz="2400">
                <a:uFill>
                  <a:solidFill>
                    <a:srgbClr val="000000"/>
                  </a:solidFill>
                </a:uFill>
              </a:rPr>
              <a:t>Elisha helped her promptly, effectively</a:t>
            </a:r>
            <a:endParaRPr sz="2400">
              <a:uFill>
                <a:solidFill>
                  <a:srgbClr val="000000"/>
                </a:solidFill>
              </a:uFill>
            </a:endParaRPr>
          </a:p>
          <a:p>
            <a:pPr marL="495300" indent="-4953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b.	God is the protector of their rights </a:t>
            </a:r>
            <a:r>
              <a:rPr b="1" sz="2400">
                <a:solidFill>
                  <a:srgbClr val="FF2600"/>
                </a:solidFill>
                <a:uFill>
                  <a:solidFill>
                    <a:srgbClr val="000000"/>
                  </a:solidFill>
                </a:uFill>
                <a:latin typeface="Times"/>
                <a:ea typeface="Times"/>
                <a:cs typeface="Times"/>
                <a:sym typeface="Times"/>
              </a:rPr>
              <a:t>Deut. 10:18; Ps. 68:5; 146:9;       Isa.  9:17</a:t>
            </a:r>
            <a:endParaRPr sz="2400">
              <a:solidFill>
                <a:srgbClr val="FF2600"/>
              </a:solidFill>
              <a:uFill>
                <a:solidFill>
                  <a:srgbClr val="000000"/>
                </a:solidFill>
              </a:uFill>
              <a:latin typeface="Times"/>
              <a:ea typeface="Times"/>
              <a:cs typeface="Times"/>
              <a:sym typeface="Times"/>
            </a:endParaRPr>
          </a:p>
          <a:p>
            <a:pPr marL="495300" indent="-4953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c.	The seed of the righteous are not forsaken by God                         Promise - </a:t>
            </a:r>
            <a:r>
              <a:rPr b="1" sz="2400">
                <a:solidFill>
                  <a:srgbClr val="FF2600"/>
                </a:solidFill>
                <a:uFill>
                  <a:solidFill>
                    <a:srgbClr val="000000"/>
                  </a:solidFill>
                </a:uFill>
                <a:latin typeface="Times"/>
                <a:ea typeface="Times"/>
                <a:cs typeface="Times"/>
                <a:sym typeface="Times"/>
              </a:rPr>
              <a:t>Ex. 20:5, 6; Ps. 37:25; 103:17; 102:28</a:t>
            </a:r>
            <a:endParaRPr sz="2400">
              <a:solidFill>
                <a:srgbClr val="FF2600"/>
              </a:solidFill>
              <a:uFill>
                <a:solidFill>
                  <a:srgbClr val="000000"/>
                </a:solidFill>
              </a:uFill>
              <a:latin typeface="Times"/>
              <a:ea typeface="Times"/>
              <a:cs typeface="Times"/>
              <a:sym typeface="Times"/>
            </a:endParaRPr>
          </a:p>
          <a:p>
            <a:pPr marL="495300" indent="-4953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d.	The foolishness &amp; danger of getting into debt.                         Sometimes things beyond our control can happen.                        Poverty is not necessarily a disgrace.</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Lessons:"/>
          <p:cNvSpPr txBox="1"/>
          <p:nvPr>
            <p:ph type="title"/>
          </p:nvPr>
        </p:nvSpPr>
        <p:spPr>
          <a:xfrm>
            <a:off x="584200" y="203200"/>
            <a:ext cx="9029700" cy="850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600">
                <a:solidFill>
                  <a:srgbClr val="000000"/>
                </a:solidFill>
              </a:defRPr>
            </a:pPr>
            <a:r>
              <a:rPr sz="2400">
                <a:solidFill>
                  <a:srgbClr val="011A9A"/>
                </a:solidFill>
              </a:rPr>
              <a:t>Lessons:</a:t>
            </a:r>
          </a:p>
        </p:txBody>
      </p:sp>
      <p:sp>
        <p:nvSpPr>
          <p:cNvPr id="203" name="e. The best lives are subjected to trials…"/>
          <p:cNvSpPr txBox="1"/>
          <p:nvPr/>
        </p:nvSpPr>
        <p:spPr>
          <a:xfrm>
            <a:off x="279400" y="990600"/>
            <a:ext cx="9588500" cy="495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e.	The best lives are subjected to trials</a:t>
            </a:r>
            <a:endParaRPr sz="2400">
              <a:uFill>
                <a:solidFill>
                  <a:srgbClr val="000000"/>
                </a:solidFill>
              </a:uFill>
            </a:endParaRPr>
          </a:p>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f.	Love of money leads to cruelty on the part of creditors</a:t>
            </a:r>
            <a:endParaRPr sz="2400">
              <a:uFill>
                <a:solidFill>
                  <a:srgbClr val="000000"/>
                </a:solidFill>
              </a:uFill>
            </a:endParaRPr>
          </a:p>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g.	We must make full use of what we have before we expect God to help</a:t>
            </a:r>
            <a:endParaRPr sz="2400">
              <a:uFill>
                <a:solidFill>
                  <a:srgbClr val="000000"/>
                </a:solidFill>
              </a:uFill>
            </a:endParaRPr>
          </a:p>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h.	The woman’s faith - gathering &amp; filling empty vessels from her jar</a:t>
            </a:r>
            <a:endParaRPr sz="2400">
              <a:uFill>
                <a:solidFill>
                  <a:srgbClr val="000000"/>
                </a:solidFill>
              </a:uFill>
            </a:endParaRPr>
          </a:p>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i.	No oil was wasted on the ground.  God only gave what could be used.</a:t>
            </a:r>
            <a:endParaRPr sz="2400">
              <a:uFill>
                <a:solidFill>
                  <a:srgbClr val="000000"/>
                </a:solidFill>
              </a:uFill>
            </a:endParaRPr>
          </a:p>
          <a:p>
            <a:pPr marL="495300" indent="-495300" algn="l">
              <a:spcBef>
                <a:spcPts val="4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J.	We trust God even more so for spiritual supplies</a:t>
            </a:r>
            <a:r>
              <a:rPr sz="2400">
                <a:solidFill>
                  <a:srgbClr val="011A9A"/>
                </a:solidFill>
                <a:uFill>
                  <a:solidFill>
                    <a:srgbClr val="000000"/>
                  </a:solidFill>
                </a:uFill>
              </a:rPr>
              <a:t> </a:t>
            </a:r>
            <a:r>
              <a:rPr b="1" sz="2400">
                <a:solidFill>
                  <a:srgbClr val="FF2600"/>
                </a:solidFill>
                <a:uFill>
                  <a:solidFill>
                    <a:srgbClr val="000000"/>
                  </a:solidFill>
                </a:uFill>
                <a:latin typeface="Times"/>
                <a:ea typeface="Times"/>
                <a:cs typeface="Times"/>
                <a:sym typeface="Times"/>
              </a:rPr>
              <a:t>Phil. 4:19</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2. The promise of a child to the Shunammite 8-17"/>
          <p:cNvSpPr txBox="1"/>
          <p:nvPr>
            <p:ph type="title"/>
          </p:nvPr>
        </p:nvSpPr>
        <p:spPr>
          <a:xfrm>
            <a:off x="565150" y="-381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sz="2400">
                <a:solidFill>
                  <a:srgbClr val="011A9A"/>
                </a:solidFill>
              </a:rPr>
              <a:t>2.	The promise of a child to the Shunammite</a:t>
            </a:r>
            <a:r>
              <a:rPr sz="2400">
                <a:solidFill>
                  <a:srgbClr val="FF2600"/>
                </a:solidFill>
              </a:rPr>
              <a:t> 8-17</a:t>
            </a:r>
          </a:p>
        </p:txBody>
      </p:sp>
      <p:sp>
        <p:nvSpPr>
          <p:cNvPr id="206" name="8    Now there came a day when Elisha passed over to Shunem, where there was a prominent woman, and she persuaded him to eat food. And so it was, as often as he passed by, he turned in there to eat food.…"/>
          <p:cNvSpPr txBox="1"/>
          <p:nvPr/>
        </p:nvSpPr>
        <p:spPr>
          <a:xfrm>
            <a:off x="139700" y="863600"/>
            <a:ext cx="4894412" cy="6350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Now there came a day when Elisha passed over to Shunem, where there was a prominent woman, and she persuaded him to eat food. And so it was, as often as he passed by, he turned in there to eat food.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she said to her husband, "Behold now, I perceive that this is a holy man of God passing by us continually.</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"Please, let us make a little walled upper chamber and let us set a bed for him there, and a table and a chair and a lampstand; and it shall be, when he comes to us, </a:t>
            </a:r>
            <a:r>
              <a:rPr i="1" sz="2400">
                <a:uFill>
                  <a:solidFill>
                    <a:srgbClr val="000000"/>
                  </a:solidFill>
                </a:uFill>
                <a:latin typeface="Times"/>
                <a:ea typeface="Times"/>
                <a:cs typeface="Times"/>
                <a:sym typeface="Times"/>
              </a:rPr>
              <a:t>that</a:t>
            </a:r>
            <a:r>
              <a:rPr sz="2400">
                <a:uFill>
                  <a:solidFill>
                    <a:srgbClr val="000000"/>
                  </a:solidFill>
                </a:uFill>
                <a:latin typeface="Times"/>
                <a:ea typeface="Times"/>
                <a:cs typeface="Times"/>
                <a:sym typeface="Times"/>
              </a:rPr>
              <a:t> he can turn in there."</a:t>
            </a:r>
          </a:p>
        </p:txBody>
      </p:sp>
      <p:pic>
        <p:nvPicPr>
          <p:cNvPr id="207" name="Image" descr="Image"/>
          <p:cNvPicPr>
            <a:picLocks noChangeAspect="1"/>
          </p:cNvPicPr>
          <p:nvPr/>
        </p:nvPicPr>
        <p:blipFill>
          <a:blip r:embed="rId2">
            <a:extLst/>
          </a:blip>
          <a:stretch>
            <a:fillRect/>
          </a:stretch>
        </p:blipFill>
        <p:spPr>
          <a:xfrm>
            <a:off x="7319911" y="657566"/>
            <a:ext cx="2838750" cy="2129063"/>
          </a:xfrm>
          <a:prstGeom prst="rect">
            <a:avLst/>
          </a:prstGeom>
          <a:ln w="12700">
            <a:miter lim="400000"/>
          </a:ln>
        </p:spPr>
      </p:pic>
      <p:pic>
        <p:nvPicPr>
          <p:cNvPr id="208" name="Image" descr="Image"/>
          <p:cNvPicPr>
            <a:picLocks noChangeAspect="1"/>
          </p:cNvPicPr>
          <p:nvPr/>
        </p:nvPicPr>
        <p:blipFill>
          <a:blip r:embed="rId3">
            <a:extLst/>
          </a:blip>
          <a:stretch>
            <a:fillRect/>
          </a:stretch>
        </p:blipFill>
        <p:spPr>
          <a:xfrm>
            <a:off x="5231060" y="2609850"/>
            <a:ext cx="3810001" cy="2857500"/>
          </a:xfrm>
          <a:prstGeom prst="rect">
            <a:avLst/>
          </a:prstGeom>
          <a:ln w="12700">
            <a:miter lim="400000"/>
          </a:ln>
        </p:spPr>
      </p:pic>
      <p:pic>
        <p:nvPicPr>
          <p:cNvPr id="209" name="Image" descr="Image"/>
          <p:cNvPicPr>
            <a:picLocks noChangeAspect="1"/>
          </p:cNvPicPr>
          <p:nvPr/>
        </p:nvPicPr>
        <p:blipFill>
          <a:blip r:embed="rId4">
            <a:extLst/>
          </a:blip>
          <a:stretch>
            <a:fillRect/>
          </a:stretch>
        </p:blipFill>
        <p:spPr>
          <a:xfrm>
            <a:off x="6589250" y="4878970"/>
            <a:ext cx="3518115" cy="26385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2. The promise of a child to the Shunammite 8-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sz="2400">
                <a:solidFill>
                  <a:srgbClr val="011A9A"/>
                </a:solidFill>
              </a:rPr>
              <a:t>2.	The promise of a child to the Shunammite</a:t>
            </a:r>
            <a:r>
              <a:rPr sz="2400">
                <a:solidFill>
                  <a:srgbClr val="FF2600"/>
                </a:solidFill>
              </a:rPr>
              <a:t> 8-17</a:t>
            </a:r>
          </a:p>
        </p:txBody>
      </p:sp>
      <p:sp>
        <p:nvSpPr>
          <p:cNvPr id="212" name="11  One day he came there and turned in to the upper chamber and rested.…"/>
          <p:cNvSpPr txBox="1"/>
          <p:nvPr/>
        </p:nvSpPr>
        <p:spPr>
          <a:xfrm>
            <a:off x="279400" y="990600"/>
            <a:ext cx="5911602" cy="580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One day he came there and turned in to the upper chamber and rested.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he said to Gehazi [gih HAY zigh] his servant, "Call this Shunammite." And when he had called her, she stood before him.</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he said to him, "Say now to her, ‘Behold, you have been careful for us with all this care; what can I do for you? Would you be spoken for to the king or to the captain of the army?’" And she answered, "I live among my own people."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he said, "What then is to be done for her?" And Gehazi answered, "Truly she has no son and her husband is old."</a:t>
            </a:r>
          </a:p>
        </p:txBody>
      </p:sp>
      <p:pic>
        <p:nvPicPr>
          <p:cNvPr id="213" name="Image" descr="Image"/>
          <p:cNvPicPr>
            <a:picLocks noChangeAspect="1"/>
          </p:cNvPicPr>
          <p:nvPr/>
        </p:nvPicPr>
        <p:blipFill>
          <a:blip r:embed="rId2">
            <a:extLst/>
          </a:blip>
          <a:stretch>
            <a:fillRect/>
          </a:stretch>
        </p:blipFill>
        <p:spPr>
          <a:xfrm>
            <a:off x="6239222" y="1259730"/>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2. The promise of a child to the Shunammite 8-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600"/>
            </a:pPr>
            <a:r>
              <a:rPr sz="2400">
                <a:solidFill>
                  <a:srgbClr val="011A9A"/>
                </a:solidFill>
              </a:rPr>
              <a:t>2.	The promise of a child to the Shunammite</a:t>
            </a:r>
            <a:r>
              <a:rPr sz="2400">
                <a:solidFill>
                  <a:srgbClr val="FF2600"/>
                </a:solidFill>
              </a:rPr>
              <a:t> 8-17</a:t>
            </a:r>
          </a:p>
        </p:txBody>
      </p:sp>
      <p:sp>
        <p:nvSpPr>
          <p:cNvPr id="216" name="15   And he said, &quot;Call her.&quot; When he had called her, she stood in the doorway.…"/>
          <p:cNvSpPr txBox="1"/>
          <p:nvPr/>
        </p:nvSpPr>
        <p:spPr>
          <a:xfrm>
            <a:off x="279400" y="990600"/>
            <a:ext cx="5522467"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he said, "Call her." When he had called her, she stood in the doorway.</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Then he said, "At this season next year you shall embrace a son." And she said, "No, my lord, O man of God, do not lie to your maidservant."</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the woman conceived and bore a son at that season the next year, as Elisha had said to her.</a:t>
            </a:r>
          </a:p>
        </p:txBody>
      </p:sp>
      <p:pic>
        <p:nvPicPr>
          <p:cNvPr id="217" name="Image" descr="Image"/>
          <p:cNvPicPr>
            <a:picLocks noChangeAspect="1"/>
          </p:cNvPicPr>
          <p:nvPr/>
        </p:nvPicPr>
        <p:blipFill>
          <a:blip r:embed="rId2">
            <a:extLst/>
          </a:blip>
          <a:stretch>
            <a:fillRect/>
          </a:stretch>
        </p:blipFill>
        <p:spPr>
          <a:xfrm>
            <a:off x="5897661" y="1147216"/>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lessons"/>
          <p:cNvSpPr txBox="1"/>
          <p:nvPr>
            <p:ph type="title"/>
          </p:nvPr>
        </p:nvSpPr>
        <p:spPr>
          <a:xfrm>
            <a:off x="584200" y="203200"/>
            <a:ext cx="9029700" cy="850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A9A"/>
                </a:solidFill>
              </a:defRPr>
            </a:lvl1pPr>
          </a:lstStyle>
          <a:p>
            <a:pPr>
              <a:defRPr b="1" sz="2600">
                <a:solidFill>
                  <a:srgbClr val="000000"/>
                </a:solidFill>
              </a:defRPr>
            </a:pPr>
            <a:r>
              <a:rPr b="0" sz="2400">
                <a:solidFill>
                  <a:srgbClr val="011A9A"/>
                </a:solidFill>
              </a:rPr>
              <a:t>lessons</a:t>
            </a:r>
          </a:p>
        </p:txBody>
      </p:sp>
      <p:sp>
        <p:nvSpPr>
          <p:cNvPr id="220" name="a. Hospitality: from the heart, involved trouble &amp; expense…"/>
          <p:cNvSpPr txBox="1"/>
          <p:nvPr/>
        </p:nvSpPr>
        <p:spPr>
          <a:xfrm>
            <a:off x="279400" y="990600"/>
            <a:ext cx="9588500" cy="977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a.	Hospitality: from the heart, involved trouble &amp; expense</a:t>
            </a:r>
            <a:endParaRPr sz="2400">
              <a:uFill>
                <a:solidFill>
                  <a:srgbClr val="000000"/>
                </a:solidFill>
              </a:uFill>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b.	Hospitality: rewarded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23" name="18   When the child was grown, the day came that he went out to his father to the reapers.…"/>
          <p:cNvSpPr txBox="1"/>
          <p:nvPr/>
        </p:nvSpPr>
        <p:spPr>
          <a:xfrm>
            <a:off x="292100" y="1092200"/>
            <a:ext cx="4800600" cy="617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When the child was grown, the day came that he went out to his father to the reapers.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he said to his father, "My head, my head." And he said to his servant, "Carry him to his mother."</a:t>
            </a:r>
          </a:p>
        </p:txBody>
      </p:sp>
      <p:pic>
        <p:nvPicPr>
          <p:cNvPr id="224" name="Image" descr="Image"/>
          <p:cNvPicPr>
            <a:picLocks noChangeAspect="1"/>
          </p:cNvPicPr>
          <p:nvPr/>
        </p:nvPicPr>
        <p:blipFill>
          <a:blip r:embed="rId2">
            <a:extLst/>
          </a:blip>
          <a:stretch>
            <a:fillRect/>
          </a:stretch>
        </p:blipFill>
        <p:spPr>
          <a:xfrm>
            <a:off x="5696049" y="1159916"/>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27" name="20   When he had taken him and brought him to his mother, he sat on her lap until noon, and then died.…"/>
          <p:cNvSpPr txBox="1"/>
          <p:nvPr/>
        </p:nvSpPr>
        <p:spPr>
          <a:xfrm>
            <a:off x="292100" y="1092200"/>
            <a:ext cx="4800600" cy="617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When he had taken him and brought him to his mother, he sat on her lap until noon, and </a:t>
            </a:r>
            <a:r>
              <a:rPr i="1" sz="2400">
                <a:uFill>
                  <a:solidFill>
                    <a:srgbClr val="000000"/>
                  </a:solidFill>
                </a:uFill>
                <a:latin typeface="Times"/>
                <a:ea typeface="Times"/>
                <a:cs typeface="Times"/>
                <a:sym typeface="Times"/>
              </a:rPr>
              <a:t>then</a:t>
            </a:r>
            <a:r>
              <a:rPr sz="2400">
                <a:uFill>
                  <a:solidFill>
                    <a:srgbClr val="000000"/>
                  </a:solidFill>
                </a:uFill>
                <a:latin typeface="Times"/>
                <a:ea typeface="Times"/>
                <a:cs typeface="Times"/>
                <a:sym typeface="Times"/>
              </a:rPr>
              <a:t> died.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And she went up and laid him on the bed of the man of God, and shut </a:t>
            </a:r>
            <a:r>
              <a:rPr i="1" sz="2400">
                <a:uFill>
                  <a:solidFill>
                    <a:srgbClr val="000000"/>
                  </a:solidFill>
                </a:uFill>
                <a:latin typeface="Times"/>
                <a:ea typeface="Times"/>
                <a:cs typeface="Times"/>
                <a:sym typeface="Times"/>
              </a:rPr>
              <a:t>the door</a:t>
            </a:r>
            <a:r>
              <a:rPr sz="2400">
                <a:uFill>
                  <a:solidFill>
                    <a:srgbClr val="000000"/>
                  </a:solidFill>
                </a:uFill>
                <a:latin typeface="Times"/>
                <a:ea typeface="Times"/>
                <a:cs typeface="Times"/>
                <a:sym typeface="Times"/>
              </a:rPr>
              <a:t> behind him, and went out.</a:t>
            </a:r>
          </a:p>
        </p:txBody>
      </p:sp>
      <p:pic>
        <p:nvPicPr>
          <p:cNvPr id="228" name="The%20woman%20and%20her%20son%20before%20Elisha%20rasies%20him%20from%20the%20dead.png" descr="The%20woman%20and%20her%20son%20before%20Elisha%20rasies%20him%20from%20the%20dead.png"/>
          <p:cNvPicPr>
            <a:picLocks noChangeAspect="1"/>
          </p:cNvPicPr>
          <p:nvPr/>
        </p:nvPicPr>
        <p:blipFill>
          <a:blip r:embed="rId2">
            <a:extLst/>
          </a:blip>
          <a:stretch>
            <a:fillRect/>
          </a:stretch>
        </p:blipFill>
        <p:spPr>
          <a:xfrm>
            <a:off x="5112032" y="1206500"/>
            <a:ext cx="4844769" cy="6146800"/>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956766" y="4557762"/>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32" name="22  Then she called to her husband and said, &quot;Please send me one of the servants and one of the donkeys, that I may run to the man of God and return.&quot;…"/>
          <p:cNvSpPr txBox="1"/>
          <p:nvPr/>
        </p:nvSpPr>
        <p:spPr>
          <a:xfrm>
            <a:off x="279400" y="990600"/>
            <a:ext cx="5655023" cy="4508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Then she called to her husband and said, "Please send me one of the servants and one of the donkeys, that I may run to the man of God and return."</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he said, "Why will you go to him today? It is neither new moon nor sabbath." And she said, "</a:t>
            </a:r>
            <a:r>
              <a:rPr i="1" sz="2400">
                <a:uFill>
                  <a:solidFill>
                    <a:srgbClr val="000000"/>
                  </a:solidFill>
                </a:uFill>
                <a:latin typeface="Times"/>
                <a:ea typeface="Times"/>
                <a:cs typeface="Times"/>
                <a:sym typeface="Times"/>
              </a:rPr>
              <a:t>It will be</a:t>
            </a:r>
            <a:r>
              <a:rPr sz="2400">
                <a:uFill>
                  <a:solidFill>
                    <a:srgbClr val="000000"/>
                  </a:solidFill>
                </a:uFill>
                <a:latin typeface="Times"/>
                <a:ea typeface="Times"/>
                <a:cs typeface="Times"/>
                <a:sym typeface="Times"/>
              </a:rPr>
              <a:t> well."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Then she saddled a donkey and said to her servant, "Drive and go forward; do not slow down the pace for me unless I tell you."</a:t>
            </a:r>
          </a:p>
        </p:txBody>
      </p:sp>
      <p:pic>
        <p:nvPicPr>
          <p:cNvPr id="233" name="Image" descr="Image"/>
          <p:cNvPicPr>
            <a:picLocks noChangeAspect="1"/>
          </p:cNvPicPr>
          <p:nvPr/>
        </p:nvPicPr>
        <p:blipFill>
          <a:blip r:embed="rId2">
            <a:extLst/>
          </a:blip>
          <a:stretch>
            <a:fillRect/>
          </a:stretch>
        </p:blipFill>
        <p:spPr>
          <a:xfrm>
            <a:off x="5977632" y="1131887"/>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36" name="25  So she went and came to the man of God to Mount Carmel. And it came about when the man of God saw her at a distance, that he said to Gehazi his servant, &quot;Behold, yonder is the Shunammite.…"/>
          <p:cNvSpPr txBox="1"/>
          <p:nvPr/>
        </p:nvSpPr>
        <p:spPr>
          <a:xfrm>
            <a:off x="279400" y="990600"/>
            <a:ext cx="5650856" cy="394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So she went and came to the man of God to Mount Carmel. And it came about when the man of God saw her at a distance, that he said to Gehazi his servant, "Behold, yonder is the Shunammite.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"Please run now to meet her and say to her, ‘Is it well with you? Is it well with your husband? Is it well with the child?’" And she answered, "It is well."</a:t>
            </a:r>
          </a:p>
        </p:txBody>
      </p:sp>
      <p:pic>
        <p:nvPicPr>
          <p:cNvPr id="237" name="Image" descr="Image"/>
          <p:cNvPicPr>
            <a:picLocks noChangeAspect="1"/>
          </p:cNvPicPr>
          <p:nvPr/>
        </p:nvPicPr>
        <p:blipFill>
          <a:blip r:embed="rId2">
            <a:extLst/>
          </a:blip>
          <a:stretch>
            <a:fillRect/>
          </a:stretch>
        </p:blipFill>
        <p:spPr>
          <a:xfrm>
            <a:off x="6052839" y="1109513"/>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Lesson - half repentance is not accepted…"/>
          <p:cNvSpPr txBox="1"/>
          <p:nvPr>
            <p:ph type="body" idx="1"/>
          </p:nvPr>
        </p:nvSpPr>
        <p:spPr>
          <a:xfrm>
            <a:off x="63500" y="76200"/>
            <a:ext cx="9522867" cy="7226449"/>
          </a:xfrm>
          <a:prstGeom prst="rect">
            <a:avLst/>
          </a:prstGeom>
        </p:spPr>
        <p:txBody>
          <a:bodyPr anchor="t"/>
          <a:lstStyle/>
          <a:p>
            <a:pPr lvl="4" marL="584200" indent="10541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p>
          <a:p>
            <a:pPr lvl="4" marL="584200" indent="10541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Lesson - half repentance is not accepted</a:t>
            </a:r>
            <a:endParaRPr sz="2400">
              <a:uFill>
                <a:solidFill>
                  <a:srgbClr val="000000"/>
                </a:solidFill>
              </a:uFill>
              <a:latin typeface="Times"/>
              <a:ea typeface="Times"/>
              <a:cs typeface="Times"/>
              <a:sym typeface="Times"/>
            </a:endParaRPr>
          </a:p>
          <a:p>
            <a:pPr marL="584200" indent="-5842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	Half-haeartedness is from first to last condemned by Scripture,           </a:t>
            </a:r>
            <a:r>
              <a:rPr sz="2400">
                <a:solidFill>
                  <a:srgbClr val="EE220C"/>
                </a:solidFill>
                <a:uFill>
                  <a:solidFill>
                    <a:srgbClr val="000000"/>
                  </a:solidFill>
                </a:uFill>
                <a:latin typeface="Times"/>
                <a:ea typeface="Times"/>
                <a:cs typeface="Times"/>
                <a:sym typeface="Times"/>
              </a:rPr>
              <a:t>Deut. 5:29; 10:17</a:t>
            </a:r>
            <a:endParaRPr sz="2400">
              <a:solidFill>
                <a:srgbClr val="EE220C"/>
              </a:solidFill>
              <a:uFill>
                <a:solidFill>
                  <a:srgbClr val="000000"/>
                </a:solidFill>
              </a:uFill>
              <a:latin typeface="Times"/>
              <a:ea typeface="Times"/>
              <a:cs typeface="Times"/>
              <a:sym typeface="Times"/>
            </a:endParaRPr>
          </a:p>
          <a:p>
            <a:pPr lvl="1" marL="0" indent="5969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Half-heartedness contains within itself the germs of weakness &amp; of failure </a:t>
            </a:r>
            <a:r>
              <a:rPr sz="2400">
                <a:solidFill>
                  <a:srgbClr val="EE220C"/>
                </a:solidFill>
                <a:uFill>
                  <a:solidFill>
                    <a:srgbClr val="000000"/>
                  </a:solidFill>
                </a:uFill>
                <a:latin typeface="Times"/>
                <a:ea typeface="Times"/>
                <a:cs typeface="Times"/>
                <a:sym typeface="Times"/>
              </a:rPr>
              <a:t>Jas. 1:8</a:t>
            </a:r>
            <a:endParaRPr sz="2400">
              <a:uFill>
                <a:solidFill>
                  <a:srgbClr val="000000"/>
                </a:solidFill>
              </a:uFill>
              <a:latin typeface="Times"/>
              <a:ea typeface="Times"/>
              <a:cs typeface="Times"/>
              <a:sym typeface="Times"/>
            </a:endParaRPr>
          </a:p>
          <a:p>
            <a:pPr lvl="4" marL="584200" indent="10541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endParaRPr sz="2400">
              <a:uFill>
                <a:solidFill>
                  <a:srgbClr val="000000"/>
                </a:solidFill>
              </a:uFill>
              <a:latin typeface="Times"/>
              <a:ea typeface="Times"/>
              <a:cs typeface="Times"/>
              <a:sym typeface="Times"/>
            </a:endParaRPr>
          </a:p>
          <a:p>
            <a:pPr lvl="4" marL="584200" indent="10541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endParaRPr sz="2400">
              <a:uFill>
                <a:solidFill>
                  <a:srgbClr val="000000"/>
                </a:solidFill>
              </a:u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3. The resurrection of the Shunammite’s son 18-37"/>
          <p:cNvSpPr txBox="1"/>
          <p:nvPr>
            <p:ph type="title"/>
          </p:nvPr>
        </p:nvSpPr>
        <p:spPr>
          <a:xfrm>
            <a:off x="565150" y="-1524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40" name="27  When she came to the man of God to the hill, she caught hold of his feet. And Gehazi came near to push her away; but the man of God said, &quot;Let her alone, for her soul is troubled within her; and the LORD has hidden it from me and has not told me.&quot;…"/>
          <p:cNvSpPr txBox="1"/>
          <p:nvPr/>
        </p:nvSpPr>
        <p:spPr>
          <a:xfrm>
            <a:off x="279400" y="736600"/>
            <a:ext cx="3835400" cy="579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When she came to the man of God to the hill, she caught hold of his feet. And Gehazi came near to push her away; but the man of God said, "Let her alone, for her soul is troubled within her; and the LORD has hidden it from me and has not told me."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Then she said, "Did I ask for a son from my lord? Did I not say, ‘Do not deceive me’?"</a:t>
            </a:r>
          </a:p>
        </p:txBody>
      </p:sp>
      <p:pic>
        <p:nvPicPr>
          <p:cNvPr id="241" name="elisha.png" descr="elisha.png"/>
          <p:cNvPicPr>
            <a:picLocks noChangeAspect="1"/>
          </p:cNvPicPr>
          <p:nvPr/>
        </p:nvPicPr>
        <p:blipFill>
          <a:blip r:embed="rId2">
            <a:extLst/>
          </a:blip>
          <a:stretch>
            <a:fillRect/>
          </a:stretch>
        </p:blipFill>
        <p:spPr>
          <a:xfrm>
            <a:off x="4328060" y="3568073"/>
            <a:ext cx="5171540" cy="4027338"/>
          </a:xfrm>
          <a:prstGeom prst="rect">
            <a:avLst/>
          </a:prstGeom>
          <a:ln w="12700">
            <a:miter lim="400000"/>
          </a:ln>
        </p:spPr>
      </p:pic>
      <p:pic>
        <p:nvPicPr>
          <p:cNvPr id="242" name="Image" descr="Image"/>
          <p:cNvPicPr>
            <a:picLocks noChangeAspect="1"/>
          </p:cNvPicPr>
          <p:nvPr/>
        </p:nvPicPr>
        <p:blipFill>
          <a:blip r:embed="rId3">
            <a:extLst/>
          </a:blip>
          <a:stretch>
            <a:fillRect/>
          </a:stretch>
        </p:blipFill>
        <p:spPr>
          <a:xfrm>
            <a:off x="5173929" y="671909"/>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45" name="29  Then he said to Gehazi, &quot;Gird up your loins and take my staff in your hand, and go your way; if you meet any man, do not salute him, and if anyone salutes you, do not answer him; and lay my staff on the lad’s face.&quot;…"/>
          <p:cNvSpPr txBox="1"/>
          <p:nvPr/>
        </p:nvSpPr>
        <p:spPr>
          <a:xfrm>
            <a:off x="279400" y="1143000"/>
            <a:ext cx="5427365" cy="394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Then he said to Gehazi, "Gird up your loins and take my staff in your hand, and go your way; if you meet any man, do not salute him, and if anyone salutes you, do not answer him; and lay my staff on the lad’s face."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mother of the lad said, "As the LORD lives and as you yourself live, I will not leave you." And he arose and followed her.</a:t>
            </a:r>
          </a:p>
        </p:txBody>
      </p:sp>
      <p:pic>
        <p:nvPicPr>
          <p:cNvPr id="246" name="Image" descr="Image"/>
          <p:cNvPicPr>
            <a:picLocks noChangeAspect="1"/>
          </p:cNvPicPr>
          <p:nvPr/>
        </p:nvPicPr>
        <p:blipFill>
          <a:blip r:embed="rId2">
            <a:extLst/>
          </a:blip>
          <a:stretch>
            <a:fillRect/>
          </a:stretch>
        </p:blipFill>
        <p:spPr>
          <a:xfrm>
            <a:off x="5860801" y="1168399"/>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49" name="31  Then Gehazi passed on before them and laid the staff on the lad’s face, but there was neither sound nor response. So he returned to meet him and told him, &quot;The lad has not awakened.&quot;…"/>
          <p:cNvSpPr txBox="1"/>
          <p:nvPr/>
        </p:nvSpPr>
        <p:spPr>
          <a:xfrm>
            <a:off x="219943" y="1339850"/>
            <a:ext cx="5473651" cy="414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Then Gehazi passed on before them and laid the staff on the lad’s face, but there was neither sound nor response. So he returned to meet him and told him, "The lad has not awakened."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When Elisha came into the house, behold the lad was dead and laid on his bed.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So he entered and shut the door behind them both, and prayed to the LORD.</a:t>
            </a:r>
          </a:p>
        </p:txBody>
      </p:sp>
      <p:pic>
        <p:nvPicPr>
          <p:cNvPr id="250" name="Image" descr="Image"/>
          <p:cNvPicPr>
            <a:picLocks noChangeAspect="1"/>
          </p:cNvPicPr>
          <p:nvPr/>
        </p:nvPicPr>
        <p:blipFill>
          <a:blip r:embed="rId2">
            <a:extLst/>
          </a:blip>
          <a:stretch>
            <a:fillRect/>
          </a:stretch>
        </p:blipFill>
        <p:spPr>
          <a:xfrm>
            <a:off x="5888980" y="1432768"/>
            <a:ext cx="3810001" cy="2857501"/>
          </a:xfrm>
          <a:prstGeom prst="rect">
            <a:avLst/>
          </a:prstGeom>
          <a:ln w="12700">
            <a:miter lim="400000"/>
          </a:ln>
        </p:spPr>
      </p:pic>
      <p:pic>
        <p:nvPicPr>
          <p:cNvPr id="251" name="Image" descr="Image"/>
          <p:cNvPicPr>
            <a:picLocks noChangeAspect="1"/>
          </p:cNvPicPr>
          <p:nvPr/>
        </p:nvPicPr>
        <p:blipFill>
          <a:blip r:embed="rId3">
            <a:extLst/>
          </a:blip>
          <a:stretch>
            <a:fillRect/>
          </a:stretch>
        </p:blipFill>
        <p:spPr>
          <a:xfrm>
            <a:off x="5888980" y="4457749"/>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3. The resurrection of the Shunammite’s son 18-3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54" name="34  And he went up and lay on the child, and put his mouth on his mouth and his eyes on his eyes and his hands on his hands, and he stretched himself on him; and the flesh of the child became warm.…"/>
          <p:cNvSpPr txBox="1"/>
          <p:nvPr/>
        </p:nvSpPr>
        <p:spPr>
          <a:xfrm>
            <a:off x="114300" y="1028700"/>
            <a:ext cx="3824734" cy="579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And he went up and lay on the child, and put his mouth on his mouth and his eyes on his eyes and his hands on his hands, and he stretched himself on him; and the flesh of the child became warm.</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Then he returned and walked in the house once back and forth, and went up and stretched himself on him; and the lad sneezed seven times and the lad opened his eyes.</a:t>
            </a:r>
          </a:p>
        </p:txBody>
      </p:sp>
      <p:pic>
        <p:nvPicPr>
          <p:cNvPr id="255" name="elisha-lays-his-face-on-the-childs-face.png" descr="elisha-lays-his-face-on-the-childs-face.png"/>
          <p:cNvPicPr>
            <a:picLocks noChangeAspect="1"/>
          </p:cNvPicPr>
          <p:nvPr/>
        </p:nvPicPr>
        <p:blipFill>
          <a:blip r:embed="rId2">
            <a:extLst/>
          </a:blip>
          <a:stretch>
            <a:fillRect/>
          </a:stretch>
        </p:blipFill>
        <p:spPr>
          <a:xfrm>
            <a:off x="4193980" y="937794"/>
            <a:ext cx="5585020" cy="3266094"/>
          </a:xfrm>
          <a:prstGeom prst="rect">
            <a:avLst/>
          </a:prstGeom>
          <a:ln w="12700">
            <a:miter lim="400000"/>
          </a:ln>
        </p:spPr>
      </p:pic>
      <p:pic>
        <p:nvPicPr>
          <p:cNvPr id="256" name="Image" descr="Image"/>
          <p:cNvPicPr>
            <a:picLocks noChangeAspect="1"/>
          </p:cNvPicPr>
          <p:nvPr/>
        </p:nvPicPr>
        <p:blipFill>
          <a:blip r:embed="rId3">
            <a:extLst/>
          </a:blip>
          <a:stretch>
            <a:fillRect/>
          </a:stretch>
        </p:blipFill>
        <p:spPr>
          <a:xfrm>
            <a:off x="7148115" y="4588997"/>
            <a:ext cx="2885332" cy="2163999"/>
          </a:xfrm>
          <a:prstGeom prst="rect">
            <a:avLst/>
          </a:prstGeom>
          <a:ln w="12700">
            <a:miter lim="400000"/>
          </a:ln>
        </p:spPr>
      </p:pic>
      <p:pic>
        <p:nvPicPr>
          <p:cNvPr id="257" name="Image" descr="Image"/>
          <p:cNvPicPr>
            <a:picLocks noChangeAspect="1"/>
          </p:cNvPicPr>
          <p:nvPr/>
        </p:nvPicPr>
        <p:blipFill>
          <a:blip r:embed="rId4">
            <a:extLst/>
          </a:blip>
          <a:stretch>
            <a:fillRect/>
          </a:stretch>
        </p:blipFill>
        <p:spPr>
          <a:xfrm>
            <a:off x="3932584" y="4515141"/>
            <a:ext cx="3082281" cy="2311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3. The resurrection of the Shunammite’s son 18-37"/>
          <p:cNvSpPr txBox="1"/>
          <p:nvPr>
            <p:ph type="title"/>
          </p:nvPr>
        </p:nvSpPr>
        <p:spPr>
          <a:xfrm>
            <a:off x="565150" y="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3.	The resurrection of the Shunammite’s son</a:t>
            </a:r>
            <a:r>
              <a:rPr>
                <a:solidFill>
                  <a:srgbClr val="FF2600"/>
                </a:solidFill>
              </a:rPr>
              <a:t> 18-37</a:t>
            </a:r>
          </a:p>
        </p:txBody>
      </p:sp>
      <p:sp>
        <p:nvSpPr>
          <p:cNvPr id="260" name="36  And he called Gehazi and said, &quot;Call this Shunammite.&quot; So he called her. And when she came in to him, he said, &quot;Take up your son.&quot;…"/>
          <p:cNvSpPr txBox="1"/>
          <p:nvPr/>
        </p:nvSpPr>
        <p:spPr>
          <a:xfrm>
            <a:off x="254000" y="939800"/>
            <a:ext cx="4686300" cy="358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And he called Gehazi and said, "Call this Shunammite." So he called her. And when she came in to him, he said, "Take up your son."</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Then she went in and fell at his feet and bowed herself to the ground, and she took up her son and went out.</a:t>
            </a:r>
          </a:p>
        </p:txBody>
      </p:sp>
      <p:pic>
        <p:nvPicPr>
          <p:cNvPr id="261" name="Elisha%20raising%20the%20dead%20boy.png" descr="Elisha%20raising%20the%20dead%20boy.png"/>
          <p:cNvPicPr>
            <a:picLocks noChangeAspect="1"/>
          </p:cNvPicPr>
          <p:nvPr/>
        </p:nvPicPr>
        <p:blipFill>
          <a:blip r:embed="rId2">
            <a:extLst/>
          </a:blip>
          <a:stretch>
            <a:fillRect/>
          </a:stretch>
        </p:blipFill>
        <p:spPr>
          <a:xfrm>
            <a:off x="5054600" y="1149197"/>
            <a:ext cx="5003800" cy="5956606"/>
          </a:xfrm>
          <a:prstGeom prst="rect">
            <a:avLst/>
          </a:prstGeom>
          <a:ln w="12700">
            <a:miter lim="400000"/>
          </a:ln>
        </p:spPr>
      </p:pic>
      <p:pic>
        <p:nvPicPr>
          <p:cNvPr id="262" name="Image" descr="Image"/>
          <p:cNvPicPr>
            <a:picLocks noChangeAspect="1"/>
          </p:cNvPicPr>
          <p:nvPr/>
        </p:nvPicPr>
        <p:blipFill>
          <a:blip r:embed="rId3">
            <a:extLst/>
          </a:blip>
          <a:stretch>
            <a:fillRect/>
          </a:stretch>
        </p:blipFill>
        <p:spPr>
          <a:xfrm>
            <a:off x="692150" y="4762500"/>
            <a:ext cx="3810000"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Lessons"/>
          <p:cNvSpPr txBox="1"/>
          <p:nvPr>
            <p:ph type="title"/>
          </p:nvPr>
        </p:nvSpPr>
        <p:spPr>
          <a:xfrm>
            <a:off x="584200" y="203200"/>
            <a:ext cx="9029700" cy="850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265" name="a. Great trials often follow great blessings…"/>
          <p:cNvSpPr txBox="1"/>
          <p:nvPr/>
        </p:nvSpPr>
        <p:spPr>
          <a:xfrm>
            <a:off x="279400" y="990600"/>
            <a:ext cx="9588500" cy="2616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a.	Great trials often follow great blessings</a:t>
            </a:r>
            <a:endParaRPr sz="2400">
              <a:uFill>
                <a:solidFill>
                  <a:srgbClr val="000000"/>
                </a:solidFill>
              </a:uFill>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b.	She patiently endured  (it is well)</a:t>
            </a:r>
            <a:endParaRPr sz="2400">
              <a:uFill>
                <a:solidFill>
                  <a:srgbClr val="000000"/>
                </a:solidFill>
              </a:uFill>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c.	She went to get God’s word and believed in His power</a:t>
            </a:r>
            <a:endParaRPr sz="2400">
              <a:uFill>
                <a:solidFill>
                  <a:srgbClr val="000000"/>
                </a:solidFill>
              </a:uFill>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d.	The trial had a blessed end</a:t>
            </a:r>
            <a:endParaRPr sz="2400">
              <a:uFill>
                <a:solidFill>
                  <a:srgbClr val="000000"/>
                </a:solidFill>
              </a:uFill>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e.	Elisha’s perseverance in prayer</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B. Miracles on behalf of the sons of the prophets 4:38-4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pPr>
            <a:r>
              <a:rPr>
                <a:solidFill>
                  <a:srgbClr val="011A9A"/>
                </a:solidFill>
              </a:rPr>
              <a:t>B.	Miracles on behalf of the sons of the prophets</a:t>
            </a:r>
            <a:endParaRPr>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solidFill>
                  <a:srgbClr val="FF2600"/>
                </a:solidFill>
              </a:defRPr>
            </a:pPr>
            <a:r>
              <a:t>4:38-44</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1. The healing of the noxious stew 38-41"/>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1.	The healing of the noxious stew</a:t>
            </a:r>
            <a:r>
              <a:rPr>
                <a:solidFill>
                  <a:srgbClr val="FF2600"/>
                </a:solidFill>
              </a:rPr>
              <a:t> 38-41</a:t>
            </a:r>
          </a:p>
        </p:txBody>
      </p:sp>
      <p:sp>
        <p:nvSpPr>
          <p:cNvPr id="270" name="38  When Elisha returned to Gilgal, there was a famine in the land. As the sons of the prophets were sitting before him, he said to his servant, &quot;Put on the large pot and boil stew for the sons of the prophets.&quot;…"/>
          <p:cNvSpPr txBox="1"/>
          <p:nvPr/>
        </p:nvSpPr>
        <p:spPr>
          <a:xfrm>
            <a:off x="279400" y="990600"/>
            <a:ext cx="7226300" cy="617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When Elisha returned to Gilgal, </a:t>
            </a:r>
            <a:r>
              <a:rPr i="1" sz="2400">
                <a:uFill>
                  <a:solidFill>
                    <a:srgbClr val="000000"/>
                  </a:solidFill>
                </a:uFill>
                <a:latin typeface="Times"/>
                <a:ea typeface="Times"/>
                <a:cs typeface="Times"/>
                <a:sym typeface="Times"/>
              </a:rPr>
              <a:t>there was</a:t>
            </a:r>
            <a:r>
              <a:rPr sz="2400">
                <a:uFill>
                  <a:solidFill>
                    <a:srgbClr val="000000"/>
                  </a:solidFill>
                </a:uFill>
                <a:latin typeface="Times"/>
                <a:ea typeface="Times"/>
                <a:cs typeface="Times"/>
                <a:sym typeface="Times"/>
              </a:rPr>
              <a:t> a famine in the land. As the sons of the prophets were sitting before him, he said to his servant, "Put on the large pot and boil stew for the sons of the prophets."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39  Then one went out into the field to gather herbs, and found a wild vine and gathered from it his lap full of wild gourds, and came and sliced them into the pot of stew, for they did not know </a:t>
            </a:r>
            <a:r>
              <a:rPr i="1" sz="2400">
                <a:uFill>
                  <a:solidFill>
                    <a:srgbClr val="000000"/>
                  </a:solidFill>
                </a:uFill>
                <a:latin typeface="Times"/>
                <a:ea typeface="Times"/>
                <a:cs typeface="Times"/>
                <a:sym typeface="Times"/>
              </a:rPr>
              <a:t>what they were.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40  So they poured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out for the men to eat. And it came about as they were eating of the stew, that they cried out and said, "O man of God, there is death in the pot." And they were unable to eat.</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41  But he said, "Now bring meal." And he threw it into the pot, and he said, "Pour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out for the people that they may eat." Then there was no harm in the pot.</a:t>
            </a:r>
          </a:p>
        </p:txBody>
      </p:sp>
      <p:pic>
        <p:nvPicPr>
          <p:cNvPr id="271" name="U-%5Cu-luiken%5Cu-luiken0230.png" descr="U-%5Cu-luiken%5Cu-luiken0230.png"/>
          <p:cNvPicPr>
            <a:picLocks noChangeAspect="1"/>
          </p:cNvPicPr>
          <p:nvPr/>
        </p:nvPicPr>
        <p:blipFill>
          <a:blip r:embed="rId2">
            <a:extLst/>
          </a:blip>
          <a:stretch>
            <a:fillRect/>
          </a:stretch>
        </p:blipFill>
        <p:spPr>
          <a:xfrm>
            <a:off x="7442200" y="3822700"/>
            <a:ext cx="2578100" cy="3303973"/>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2. The multiplication of the loaves 42-4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2.	The multiplication of the loaves </a:t>
            </a:r>
            <a:r>
              <a:rPr>
                <a:solidFill>
                  <a:srgbClr val="FF2600"/>
                </a:solidFill>
              </a:rPr>
              <a:t>42-44</a:t>
            </a:r>
          </a:p>
        </p:txBody>
      </p:sp>
      <p:sp>
        <p:nvSpPr>
          <p:cNvPr id="274" name="42  Now a man came from Baal-shalishah [SHAL ih shuh], and brought the man of God bread of the first fruits, twenty loaves of barley and fresh ears of grain in his sack. And he said, &quot;Give them to the people that they may eat.&quot;…"/>
          <p:cNvSpPr txBox="1"/>
          <p:nvPr/>
        </p:nvSpPr>
        <p:spPr>
          <a:xfrm>
            <a:off x="279400" y="990600"/>
            <a:ext cx="9588500"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42  Now a man came from Baal-shalishah </a:t>
            </a:r>
            <a:r>
              <a:rPr sz="2400">
                <a:solidFill>
                  <a:srgbClr val="011993"/>
                </a:solidFill>
                <a:uFill>
                  <a:solidFill>
                    <a:srgbClr val="000000"/>
                  </a:solidFill>
                </a:uFill>
                <a:latin typeface="Times"/>
                <a:ea typeface="Times"/>
                <a:cs typeface="Times"/>
                <a:sym typeface="Times"/>
              </a:rPr>
              <a:t>[SHAL ih shuh]</a:t>
            </a:r>
            <a:r>
              <a:rPr sz="2400">
                <a:uFill>
                  <a:solidFill>
                    <a:srgbClr val="000000"/>
                  </a:solidFill>
                </a:uFill>
                <a:latin typeface="Times"/>
                <a:ea typeface="Times"/>
                <a:cs typeface="Times"/>
                <a:sym typeface="Times"/>
              </a:rPr>
              <a:t>, and brought the man of God bread of the first fruits, twenty loaves of barley and fresh ears of grain in his sack. And he said, "Give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the people that they may eat."</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43  And his attendant said, "What, shall I set this before a hundred men?" But he said, "Give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the people that they may eat, for thus says the LORD, ‘They shall eat and have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left over.’"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44  So he set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before them, and they ate and had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left over, according to the word of the LORD.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C. Miraculous cleansing of the Aramean general Naaman 5:1-19"/>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pPr>
            <a:r>
              <a:rPr>
                <a:solidFill>
                  <a:srgbClr val="011A9A"/>
                </a:solidFill>
              </a:rPr>
              <a:t>C.	Miraculous cleansing of the Aramean general Naaman</a:t>
            </a:r>
            <a:endParaRPr>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solidFill>
                  <a:srgbClr val="FF2600"/>
                </a:solidFill>
              </a:defRPr>
            </a:pPr>
            <a:r>
              <a:t>5:1-19</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2. Israel &amp; Judah’s joint campaign against Moab 3:4-27"/>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2.	Israel &amp; Judah’s joint campaign against Moab</a:t>
            </a:r>
            <a:r>
              <a:rPr>
                <a:solidFill>
                  <a:srgbClr val="F42300"/>
                </a:solidFill>
              </a:rPr>
              <a:t> 3:4-27</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279" name="1    Now Naaman, captain of the army of the king of Aram, was a great man with his master, and highly respected, because by him the LORD had given victory to Aram. The man was also a valiant warrior, but he was a leper.…"/>
          <p:cNvSpPr txBox="1"/>
          <p:nvPr/>
        </p:nvSpPr>
        <p:spPr>
          <a:xfrm>
            <a:off x="279400" y="990600"/>
            <a:ext cx="9309100" cy="247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Naaman, captain of the army of the king of Aram, was a great man with his master, and highly respected, because by him the LORD had given victory to Aram. The man was also a valiant warrior, </a:t>
            </a:r>
            <a:r>
              <a:rPr i="1" sz="2400">
                <a:uFill>
                  <a:solidFill>
                    <a:srgbClr val="000000"/>
                  </a:solidFill>
                </a:uFill>
                <a:latin typeface="Times"/>
                <a:ea typeface="Times"/>
                <a:cs typeface="Times"/>
                <a:sym typeface="Times"/>
              </a:rPr>
              <a:t>but he was</a:t>
            </a:r>
            <a:r>
              <a:rPr sz="2400">
                <a:uFill>
                  <a:solidFill>
                    <a:srgbClr val="000000"/>
                  </a:solidFill>
                </a:uFill>
                <a:latin typeface="Times"/>
                <a:ea typeface="Times"/>
                <a:cs typeface="Times"/>
                <a:sym typeface="Times"/>
              </a:rPr>
              <a:t> a leper.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Now the Arameans had gone out in bands, and had taken captive a little girl from the land of Israel; and she waited on Naaman’s wife.</a:t>
            </a:r>
          </a:p>
        </p:txBody>
      </p:sp>
      <p:pic>
        <p:nvPicPr>
          <p:cNvPr id="280" name="droppedImage.pdf" descr="droppedImage.pdf"/>
          <p:cNvPicPr>
            <a:picLocks noChangeAspect="1"/>
          </p:cNvPicPr>
          <p:nvPr/>
        </p:nvPicPr>
        <p:blipFill>
          <a:blip r:embed="rId2">
            <a:extLst/>
          </a:blip>
          <a:stretch>
            <a:fillRect/>
          </a:stretch>
        </p:blipFill>
        <p:spPr>
          <a:xfrm>
            <a:off x="989362" y="3683000"/>
            <a:ext cx="6949376" cy="37719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283" name="3    And she said to her mistress, &quot;I wish that my master were with the prophet who is in Samaria! Then he would cure him of his leprosy.&quot;"/>
          <p:cNvSpPr txBox="1"/>
          <p:nvPr/>
        </p:nvSpPr>
        <p:spPr>
          <a:xfrm>
            <a:off x="304800" y="1117600"/>
            <a:ext cx="47498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And she said to her mistress, "I wish that my master were with the prophet who is in Samaria! Then he would cure him of his leprosy."</a:t>
            </a:r>
          </a:p>
        </p:txBody>
      </p:sp>
      <p:pic>
        <p:nvPicPr>
          <p:cNvPr id="284" name="droppedImage.pdf" descr="droppedImage.pdf"/>
          <p:cNvPicPr>
            <a:picLocks noChangeAspect="1"/>
          </p:cNvPicPr>
          <p:nvPr/>
        </p:nvPicPr>
        <p:blipFill>
          <a:blip r:embed="rId2">
            <a:extLst/>
          </a:blip>
          <a:stretch>
            <a:fillRect/>
          </a:stretch>
        </p:blipFill>
        <p:spPr>
          <a:xfrm>
            <a:off x="429152" y="3708400"/>
            <a:ext cx="4501096" cy="2628900"/>
          </a:xfrm>
          <a:prstGeom prst="rect">
            <a:avLst/>
          </a:prstGeom>
          <a:ln w="12700">
            <a:miter lim="400000"/>
          </a:ln>
        </p:spPr>
      </p:pic>
      <p:pic>
        <p:nvPicPr>
          <p:cNvPr id="285" name="Little%20girl%20tells%20Naaman's%20wife%20about%20the%20prophet%20Elisha.png" descr="Little%20girl%20tells%20Naaman's%20wife%20about%20the%20prophet%20Elisha.png"/>
          <p:cNvPicPr>
            <a:picLocks noChangeAspect="1"/>
          </p:cNvPicPr>
          <p:nvPr/>
        </p:nvPicPr>
        <p:blipFill>
          <a:blip r:embed="rId3">
            <a:extLst/>
          </a:blip>
          <a:stretch>
            <a:fillRect/>
          </a:stretch>
        </p:blipFill>
        <p:spPr>
          <a:xfrm>
            <a:off x="5054600" y="1204150"/>
            <a:ext cx="5041900" cy="6100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288" name="4    And Naaman went in and told his master, saying, &quot;Thus and thus spoke the girl who is from the land of Israel.&quot;…"/>
          <p:cNvSpPr txBox="1"/>
          <p:nvPr/>
        </p:nvSpPr>
        <p:spPr>
          <a:xfrm>
            <a:off x="228600" y="1282700"/>
            <a:ext cx="4152900" cy="505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Naaman went in and told his master, saying, "Thus and thus spoke the girl who is from the land of Israel."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the king of Aram said, "Go now, and I will send a letter to the king of Israel." And he departed and took with him ten talents of silver and six thousand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gold and ten changes of clothes.</a:t>
            </a:r>
          </a:p>
        </p:txBody>
      </p:sp>
      <p:pic>
        <p:nvPicPr>
          <p:cNvPr id="289" name="droppedImage.pdf" descr="droppedImage.pdf"/>
          <p:cNvPicPr>
            <a:picLocks noChangeAspect="1"/>
          </p:cNvPicPr>
          <p:nvPr/>
        </p:nvPicPr>
        <p:blipFill>
          <a:blip r:embed="rId2">
            <a:extLst/>
          </a:blip>
          <a:stretch>
            <a:fillRect/>
          </a:stretch>
        </p:blipFill>
        <p:spPr>
          <a:xfrm>
            <a:off x="4483100" y="1295400"/>
            <a:ext cx="5435600" cy="4686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292" name="6    And he brought the letter to the king of Israel, saying, &quot;And now as this letter comes to you, behold, I have sent Naaman my servant to you, that you may cure him of his leprosy.&quot;"/>
          <p:cNvSpPr txBox="1"/>
          <p:nvPr/>
        </p:nvSpPr>
        <p:spPr>
          <a:xfrm>
            <a:off x="254000" y="1524000"/>
            <a:ext cx="5245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6    And he brought the letter to the king of Israel, saying, "And now as this letter comes to you, behold, I have sent Naaman my servant to you, that you may cure him of his leprosy."</a:t>
            </a:r>
          </a:p>
        </p:txBody>
      </p:sp>
      <p:pic>
        <p:nvPicPr>
          <p:cNvPr id="293" name="droppedImage.pdf" descr="droppedImage.pdf"/>
          <p:cNvPicPr>
            <a:picLocks noChangeAspect="1"/>
          </p:cNvPicPr>
          <p:nvPr/>
        </p:nvPicPr>
        <p:blipFill>
          <a:blip r:embed="rId2">
            <a:extLst/>
          </a:blip>
          <a:stretch>
            <a:fillRect/>
          </a:stretch>
        </p:blipFill>
        <p:spPr>
          <a:xfrm>
            <a:off x="5727700" y="1511300"/>
            <a:ext cx="3962400" cy="458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296" name="7    And it came about when the king of Israel read the letter, that he tore his clothes and said, &quot;Am I God, to kill and to make alive, that this man is sending word to me to cure a man of his leprosy? But consider now, and see how he is seeking a quarrel against me.&quot;"/>
          <p:cNvSpPr txBox="1"/>
          <p:nvPr/>
        </p:nvSpPr>
        <p:spPr>
          <a:xfrm>
            <a:off x="266700" y="1282700"/>
            <a:ext cx="5245100" cy="302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it came about when the king of Israel read the letter, that he tore his clothes and said, "Am I God, to kill and to make alive, that this man is sending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me to cure a man of his leprosy? But consider now, and see how he is seeking a quarrel against me."</a:t>
            </a:r>
          </a:p>
        </p:txBody>
      </p:sp>
      <p:pic>
        <p:nvPicPr>
          <p:cNvPr id="297" name="droppedImage.pdf" descr="droppedImage.pdf"/>
          <p:cNvPicPr>
            <a:picLocks noChangeAspect="1"/>
          </p:cNvPicPr>
          <p:nvPr/>
        </p:nvPicPr>
        <p:blipFill>
          <a:blip r:embed="rId2">
            <a:extLst/>
          </a:blip>
          <a:stretch>
            <a:fillRect/>
          </a:stretch>
        </p:blipFill>
        <p:spPr>
          <a:xfrm>
            <a:off x="5969000" y="1206500"/>
            <a:ext cx="3695700" cy="5207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300" name="8    And it happened when Elisha the man of God heard that the king of Israel had torn his clothes, that he sent word to the king, saying, &quot;Why have you torn your clothes? Now let him come to me, and he shall know that there is a prophet in Israel.&quot;"/>
          <p:cNvSpPr txBox="1"/>
          <p:nvPr/>
        </p:nvSpPr>
        <p:spPr>
          <a:xfrm>
            <a:off x="114300" y="1104900"/>
            <a:ext cx="50292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it happened when Elisha the man of God heard that the king of Israel had torn his clothes, that he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the king, saying, "Why have you torn your clothes? Now let him come to me, and he shall know that there is a prophet in Israel."</a:t>
            </a:r>
          </a:p>
        </p:txBody>
      </p:sp>
      <p:pic>
        <p:nvPicPr>
          <p:cNvPr id="301" name="droppedImage.pdf" descr="droppedImage.pdf"/>
          <p:cNvPicPr>
            <a:picLocks noChangeAspect="1"/>
          </p:cNvPicPr>
          <p:nvPr/>
        </p:nvPicPr>
        <p:blipFill>
          <a:blip r:embed="rId2">
            <a:extLst/>
          </a:blip>
          <a:stretch>
            <a:fillRect/>
          </a:stretch>
        </p:blipFill>
        <p:spPr>
          <a:xfrm>
            <a:off x="825500" y="4991792"/>
            <a:ext cx="6553200" cy="2479364"/>
          </a:xfrm>
          <a:prstGeom prst="rect">
            <a:avLst/>
          </a:prstGeom>
          <a:ln w="12700">
            <a:miter lim="400000"/>
          </a:ln>
        </p:spPr>
      </p:pic>
      <p:pic>
        <p:nvPicPr>
          <p:cNvPr id="302" name="droppedImage.pdf" descr="droppedImage.pdf"/>
          <p:cNvPicPr>
            <a:picLocks noChangeAspect="1"/>
          </p:cNvPicPr>
          <p:nvPr/>
        </p:nvPicPr>
        <p:blipFill>
          <a:blip r:embed="rId3">
            <a:extLst/>
          </a:blip>
          <a:stretch>
            <a:fillRect/>
          </a:stretch>
        </p:blipFill>
        <p:spPr>
          <a:xfrm>
            <a:off x="5421312" y="1034344"/>
            <a:ext cx="4471988" cy="3975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305" name="9    So Naaman came with his horses and his chariots, and stood at the doorway of the house of Elisha.…"/>
          <p:cNvSpPr txBox="1"/>
          <p:nvPr/>
        </p:nvSpPr>
        <p:spPr>
          <a:xfrm>
            <a:off x="279400" y="977900"/>
            <a:ext cx="5029200" cy="321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Naaman came with his horses and his chariots, and stood at the doorway of the house of Elisha.</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Elisha sent a messenger to him, saying, "Go and wash in the Jordan seven times, and your flesh shall be restored to you and </a:t>
            </a:r>
            <a:r>
              <a:rPr i="1" sz="2400">
                <a:uFill>
                  <a:solidFill>
                    <a:srgbClr val="000000"/>
                  </a:solidFill>
                </a:uFill>
                <a:latin typeface="Times"/>
                <a:ea typeface="Times"/>
                <a:cs typeface="Times"/>
                <a:sym typeface="Times"/>
              </a:rPr>
              <a:t>you shall</a:t>
            </a:r>
            <a:r>
              <a:rPr sz="2400">
                <a:uFill>
                  <a:solidFill>
                    <a:srgbClr val="000000"/>
                  </a:solidFill>
                </a:uFill>
                <a:latin typeface="Times"/>
                <a:ea typeface="Times"/>
                <a:cs typeface="Times"/>
                <a:sym typeface="Times"/>
              </a:rPr>
              <a:t> be clean."</a:t>
            </a:r>
          </a:p>
        </p:txBody>
      </p:sp>
      <p:pic>
        <p:nvPicPr>
          <p:cNvPr id="306" name="droppedImage.pdf" descr="droppedImage.pdf"/>
          <p:cNvPicPr>
            <a:picLocks noChangeAspect="1"/>
          </p:cNvPicPr>
          <p:nvPr/>
        </p:nvPicPr>
        <p:blipFill>
          <a:blip r:embed="rId2">
            <a:extLst/>
          </a:blip>
          <a:stretch>
            <a:fillRect/>
          </a:stretch>
        </p:blipFill>
        <p:spPr>
          <a:xfrm>
            <a:off x="5175250" y="1149350"/>
            <a:ext cx="4845050" cy="4356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309" name="11  But Naaman was furious and went away and said, &quot;Behold, I thought, ‘He will surely come out to me, and stand and call on the name of the LORD his God, and wave his hand over the place, and cure the leper.’…"/>
          <p:cNvSpPr txBox="1"/>
          <p:nvPr/>
        </p:nvSpPr>
        <p:spPr>
          <a:xfrm>
            <a:off x="279400" y="990600"/>
            <a:ext cx="6375400" cy="358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But Naaman was furious and went away and said, "Behold, I thought, ‘He will surely come out to me, and stand and call on the name of the LORD his God, and wave his hand over the place, and cure the leper.’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"Are not Abanah and Pharpar, the rivers of Damascus, better than all the waters of Israel? Could I not wash in them and be clean?" So he turned and went away in a rage.</a:t>
            </a:r>
          </a:p>
        </p:txBody>
      </p:sp>
      <p:pic>
        <p:nvPicPr>
          <p:cNvPr id="310" name="droppedImage.pdf" descr="droppedImage.pdf"/>
          <p:cNvPicPr>
            <a:picLocks noChangeAspect="1"/>
          </p:cNvPicPr>
          <p:nvPr/>
        </p:nvPicPr>
        <p:blipFill>
          <a:blip r:embed="rId2">
            <a:extLst/>
          </a:blip>
          <a:stretch>
            <a:fillRect/>
          </a:stretch>
        </p:blipFill>
        <p:spPr>
          <a:xfrm>
            <a:off x="6828781" y="317500"/>
            <a:ext cx="3060701" cy="4611592"/>
          </a:xfrm>
          <a:prstGeom prst="rect">
            <a:avLst/>
          </a:prstGeom>
          <a:ln w="12700">
            <a:miter lim="400000"/>
          </a:ln>
        </p:spPr>
      </p:pic>
      <p:pic>
        <p:nvPicPr>
          <p:cNvPr id="311" name="droppedImage.pdf" descr="droppedImage.pdf"/>
          <p:cNvPicPr>
            <a:picLocks noChangeAspect="1"/>
          </p:cNvPicPr>
          <p:nvPr/>
        </p:nvPicPr>
        <p:blipFill>
          <a:blip r:embed="rId3">
            <a:extLst/>
          </a:blip>
          <a:stretch>
            <a:fillRect/>
          </a:stretch>
        </p:blipFill>
        <p:spPr>
          <a:xfrm>
            <a:off x="304800" y="4686300"/>
            <a:ext cx="7711651" cy="2895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droppedImage.pdf" descr="droppedImage.pdf"/>
          <p:cNvPicPr>
            <a:picLocks noChangeAspect="1"/>
          </p:cNvPicPr>
          <p:nvPr/>
        </p:nvPicPr>
        <p:blipFill>
          <a:blip r:embed="rId2">
            <a:extLst/>
          </a:blip>
          <a:stretch>
            <a:fillRect/>
          </a:stretch>
        </p:blipFill>
        <p:spPr>
          <a:xfrm>
            <a:off x="147624" y="393700"/>
            <a:ext cx="9845702" cy="6400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316" name="13  Then his servants came near and spoke to him and said, &quot;My father, had the prophet told you to do some great thing, would you not have done it? How much more then, when he says to you, ‘Wash, and be clean’?&quot;"/>
          <p:cNvSpPr txBox="1"/>
          <p:nvPr/>
        </p:nvSpPr>
        <p:spPr>
          <a:xfrm>
            <a:off x="215900" y="1130300"/>
            <a:ext cx="45974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Then his servants came near and spoke to him and said, "My father, had the prophet told you </a:t>
            </a:r>
            <a:r>
              <a:rPr i="1" sz="2400">
                <a:uFill>
                  <a:solidFill>
                    <a:srgbClr val="000000"/>
                  </a:solidFill>
                </a:uFill>
                <a:latin typeface="Times"/>
                <a:ea typeface="Times"/>
                <a:cs typeface="Times"/>
                <a:sym typeface="Times"/>
              </a:rPr>
              <a:t>to do some</a:t>
            </a:r>
            <a:r>
              <a:rPr sz="2400">
                <a:uFill>
                  <a:solidFill>
                    <a:srgbClr val="000000"/>
                  </a:solidFill>
                </a:uFill>
                <a:latin typeface="Times"/>
                <a:ea typeface="Times"/>
                <a:cs typeface="Times"/>
                <a:sym typeface="Times"/>
              </a:rPr>
              <a:t> great thing, would you not have done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How much more </a:t>
            </a:r>
            <a:r>
              <a:rPr i="1" sz="2400">
                <a:uFill>
                  <a:solidFill>
                    <a:srgbClr val="000000"/>
                  </a:solidFill>
                </a:uFill>
                <a:latin typeface="Times"/>
                <a:ea typeface="Times"/>
                <a:cs typeface="Times"/>
                <a:sym typeface="Times"/>
              </a:rPr>
              <a:t>then,</a:t>
            </a:r>
            <a:r>
              <a:rPr sz="2400">
                <a:uFill>
                  <a:solidFill>
                    <a:srgbClr val="000000"/>
                  </a:solidFill>
                </a:uFill>
                <a:latin typeface="Times"/>
                <a:ea typeface="Times"/>
                <a:cs typeface="Times"/>
                <a:sym typeface="Times"/>
              </a:rPr>
              <a:t> when he says to you, ‘Wash, and be clean’?"</a:t>
            </a:r>
          </a:p>
        </p:txBody>
      </p:sp>
      <p:pic>
        <p:nvPicPr>
          <p:cNvPr id="317" name="droppedImage.pdf" descr="droppedImage.pdf"/>
          <p:cNvPicPr>
            <a:picLocks noChangeAspect="1"/>
          </p:cNvPicPr>
          <p:nvPr/>
        </p:nvPicPr>
        <p:blipFill>
          <a:blip r:embed="rId2">
            <a:extLst/>
          </a:blip>
          <a:stretch>
            <a:fillRect/>
          </a:stretch>
        </p:blipFill>
        <p:spPr>
          <a:xfrm>
            <a:off x="4864100" y="1109979"/>
            <a:ext cx="5194300" cy="415544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 name="droppedImage.pdf" descr="droppedImage.pdf"/>
          <p:cNvPicPr>
            <a:picLocks noChangeAspect="1"/>
          </p:cNvPicPr>
          <p:nvPr/>
        </p:nvPicPr>
        <p:blipFill>
          <a:blip r:embed="rId2">
            <a:extLst/>
          </a:blip>
          <a:stretch>
            <a:fillRect/>
          </a:stretch>
        </p:blipFill>
        <p:spPr>
          <a:xfrm>
            <a:off x="5470751" y="-50800"/>
            <a:ext cx="4844392" cy="7721600"/>
          </a:xfrm>
          <a:prstGeom prst="rect">
            <a:avLst/>
          </a:prstGeom>
          <a:ln w="12700">
            <a:miter lim="400000"/>
          </a:ln>
        </p:spPr>
      </p:pic>
      <p:pic>
        <p:nvPicPr>
          <p:cNvPr id="145" name="Image" descr="Image"/>
          <p:cNvPicPr>
            <a:picLocks noChangeAspect="1"/>
          </p:cNvPicPr>
          <p:nvPr/>
        </p:nvPicPr>
        <p:blipFill>
          <a:blip r:embed="rId3">
            <a:extLst/>
          </a:blip>
          <a:stretch>
            <a:fillRect/>
          </a:stretch>
        </p:blipFill>
        <p:spPr>
          <a:xfrm>
            <a:off x="229173" y="1703040"/>
            <a:ext cx="5097904" cy="354389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320" name="14  So he went down and dipped himself seven times in the Jordan, according to the word of the man of God; and his flesh was restored like the flesh of a little child, and he was clean."/>
          <p:cNvSpPr txBox="1"/>
          <p:nvPr/>
        </p:nvSpPr>
        <p:spPr>
          <a:xfrm>
            <a:off x="254000" y="1181100"/>
            <a:ext cx="45974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he went down and dipped </a:t>
            </a:r>
            <a:r>
              <a:rPr i="1" sz="2400">
                <a:uFill>
                  <a:solidFill>
                    <a:srgbClr val="000000"/>
                  </a:solidFill>
                </a:uFill>
                <a:latin typeface="Times"/>
                <a:ea typeface="Times"/>
                <a:cs typeface="Times"/>
                <a:sym typeface="Times"/>
              </a:rPr>
              <a:t>himself</a:t>
            </a:r>
            <a:r>
              <a:rPr sz="2400">
                <a:uFill>
                  <a:solidFill>
                    <a:srgbClr val="000000"/>
                  </a:solidFill>
                </a:uFill>
                <a:latin typeface="Times"/>
                <a:ea typeface="Times"/>
                <a:cs typeface="Times"/>
                <a:sym typeface="Times"/>
              </a:rPr>
              <a:t> seven times in the Jordan, according to the word of the man of God; and his flesh was restored like the flesh of a little child, and he was clean.</a:t>
            </a:r>
          </a:p>
        </p:txBody>
      </p:sp>
      <p:pic>
        <p:nvPicPr>
          <p:cNvPr id="321" name="droppedImage.pdf" descr="droppedImage.pdf"/>
          <p:cNvPicPr>
            <a:picLocks noChangeAspect="1"/>
          </p:cNvPicPr>
          <p:nvPr/>
        </p:nvPicPr>
        <p:blipFill>
          <a:blip r:embed="rId2">
            <a:extLst/>
          </a:blip>
          <a:stretch>
            <a:fillRect/>
          </a:stretch>
        </p:blipFill>
        <p:spPr>
          <a:xfrm>
            <a:off x="5067300" y="1079500"/>
            <a:ext cx="4560888" cy="2914650"/>
          </a:xfrm>
          <a:prstGeom prst="rect">
            <a:avLst/>
          </a:prstGeom>
          <a:ln w="12700">
            <a:miter lim="400000"/>
          </a:ln>
        </p:spPr>
      </p:pic>
      <p:pic>
        <p:nvPicPr>
          <p:cNvPr id="322" name="droppedImage.pdf" descr="droppedImage.pdf"/>
          <p:cNvPicPr>
            <a:picLocks noChangeAspect="1"/>
          </p:cNvPicPr>
          <p:nvPr/>
        </p:nvPicPr>
        <p:blipFill>
          <a:blip r:embed="rId3">
            <a:extLst/>
          </a:blip>
          <a:stretch>
            <a:fillRect/>
          </a:stretch>
        </p:blipFill>
        <p:spPr>
          <a:xfrm>
            <a:off x="901700" y="3996055"/>
            <a:ext cx="4483100" cy="35853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3. Naaman’s conversion 15-19"/>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3.	Naaman’s conversion</a:t>
            </a:r>
            <a:r>
              <a:rPr>
                <a:solidFill>
                  <a:srgbClr val="FF2600"/>
                </a:solidFill>
              </a:rPr>
              <a:t> 15-19</a:t>
            </a:r>
          </a:p>
        </p:txBody>
      </p:sp>
      <p:sp>
        <p:nvSpPr>
          <p:cNvPr id="325" name="15  When he returned to the man of God with all his company, and came and stood before him, he said, &quot;Behold now, I know that there is no God in all the earth, but in Israel; so please take a present from your servant now.&quot;…"/>
          <p:cNvSpPr txBox="1"/>
          <p:nvPr/>
        </p:nvSpPr>
        <p:spPr>
          <a:xfrm>
            <a:off x="279400" y="990600"/>
            <a:ext cx="9664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When he returned to the man of God with all his company, and came and stood before him, he said, "Behold now, I know that there is no God in all the earth, but in Israel; so please take a present from your servant now."</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But he said, "As the LORD lives, before whom I stand, I will take nothing." And he urged him to take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but he refused.</a:t>
            </a:r>
          </a:p>
        </p:txBody>
      </p:sp>
      <p:pic>
        <p:nvPicPr>
          <p:cNvPr id="326" name="droppedImage.pdf" descr="droppedImage.pdf"/>
          <p:cNvPicPr>
            <a:picLocks noChangeAspect="1"/>
          </p:cNvPicPr>
          <p:nvPr/>
        </p:nvPicPr>
        <p:blipFill>
          <a:blip r:embed="rId2">
            <a:extLst/>
          </a:blip>
          <a:stretch>
            <a:fillRect/>
          </a:stretch>
        </p:blipFill>
        <p:spPr>
          <a:xfrm>
            <a:off x="1388351" y="3594100"/>
            <a:ext cx="7789698" cy="4013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3. Naaman’s conversion 15-19"/>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3.	Naaman’s conversion</a:t>
            </a:r>
            <a:r>
              <a:rPr>
                <a:solidFill>
                  <a:srgbClr val="FF2600"/>
                </a:solidFill>
              </a:rPr>
              <a:t> 15-19</a:t>
            </a:r>
          </a:p>
        </p:txBody>
      </p:sp>
      <p:sp>
        <p:nvSpPr>
          <p:cNvPr id="329" name="17  And Naaman said, &quot;If not, please let your servant at least be given two mules’ load of earth; for your servant will no more offer burnt offering nor will he sacrifice to other gods, but to the LORD.…"/>
          <p:cNvSpPr txBox="1"/>
          <p:nvPr/>
        </p:nvSpPr>
        <p:spPr>
          <a:xfrm>
            <a:off x="279400" y="990600"/>
            <a:ext cx="9664700"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Naaman said, "If not, please let your servant at least be given two mules’ load of earth; for your servant will no more offer burnt offering nor will he sacrifice to other gods, but to the LORD.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"In this matter may the LORD pardon your servant: when my master goes into the house of Rimmon to worship there, and he leans on my hand and I bow myself in the house of Rimmon, when I bow myself in the house of Rimmon, the LORD pardon your servant in this matter."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he said to him, "Go in peace." So he departed from him some distance.</a:t>
            </a:r>
          </a:p>
        </p:txBody>
      </p:sp>
      <p:pic>
        <p:nvPicPr>
          <p:cNvPr id="330" name="droppedImage.pdf" descr="droppedImage.pdf"/>
          <p:cNvPicPr>
            <a:picLocks noChangeAspect="1"/>
          </p:cNvPicPr>
          <p:nvPr/>
        </p:nvPicPr>
        <p:blipFill>
          <a:blip r:embed="rId2">
            <a:extLst/>
          </a:blip>
          <a:stretch>
            <a:fillRect/>
          </a:stretch>
        </p:blipFill>
        <p:spPr>
          <a:xfrm>
            <a:off x="1981200" y="4521200"/>
            <a:ext cx="8105158" cy="30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D. A judicial miracles against Gehazi 5:20-2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333" name="20  But Gehazi [gih HAY zigh], the servant of Elisha the man of God, thought, &quot;Behold, my master has spared this Naaman the Aramean, by not receiving from his hands what he brought. As the LORD lives, I will run after him and take something from him.&quot;…"/>
          <p:cNvSpPr txBox="1"/>
          <p:nvPr/>
        </p:nvSpPr>
        <p:spPr>
          <a:xfrm>
            <a:off x="279400" y="990600"/>
            <a:ext cx="9588500" cy="543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But Gehazi </a:t>
            </a:r>
            <a:r>
              <a:rPr sz="2400">
                <a:solidFill>
                  <a:srgbClr val="011993"/>
                </a:solidFill>
                <a:uFill>
                  <a:solidFill>
                    <a:srgbClr val="000000"/>
                  </a:solidFill>
                </a:uFill>
                <a:latin typeface="Times"/>
                <a:ea typeface="Times"/>
                <a:cs typeface="Times"/>
                <a:sym typeface="Times"/>
              </a:rPr>
              <a:t>[gih HAY zigh]</a:t>
            </a:r>
            <a:r>
              <a:rPr sz="2400">
                <a:uFill>
                  <a:solidFill>
                    <a:srgbClr val="000000"/>
                  </a:solidFill>
                </a:uFill>
                <a:latin typeface="Times"/>
                <a:ea typeface="Times"/>
                <a:cs typeface="Times"/>
                <a:sym typeface="Times"/>
              </a:rPr>
              <a:t>, the servant of Elisha the man of God, thought, "Behold, my master has spared this Naaman the Aramean, by not receiving from his hands what he brought. As the LORD lives, I will run after him and take something from him."</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So Gehazi pursued Naaman. When Naaman saw one running after him, he came down from the chariot to meet him and said, "Is all well?"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said, "All is well. My master has sent me, saying, ‘Behold, just now two young men of the sons of the prophets have come to me from the hill country of Ephraim. Please give them a talent of silver and two changes of clothes.’"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Naaman said, "Be pleased to take two talents." And he urged him, and bound two talents of silver in two bags with two changes of clothes, and gave them to two of his servants; and they carried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before him.</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D. A judicial miracles against Gehazi 5:20-2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336" name="24  When he came to the hill, he took them from their hand and deposited them in the house, and he sent the men away, and they departed.…"/>
          <p:cNvSpPr txBox="1"/>
          <p:nvPr/>
        </p:nvSpPr>
        <p:spPr>
          <a:xfrm>
            <a:off x="279400" y="1282700"/>
            <a:ext cx="9588500"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When he came to the hill, he took them from their hand and deposited them in the house, and he sent the men away, and they departed.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But he went in and stood before his master. And Elisha said to him, "Where have you been, Gehazi?" And he said, "Your servant went nowhere."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Then he said to him, "Did not my heart go </a:t>
            </a:r>
            <a:r>
              <a:rPr i="1" sz="2400">
                <a:uFill>
                  <a:solidFill>
                    <a:srgbClr val="000000"/>
                  </a:solidFill>
                </a:uFill>
                <a:latin typeface="Times"/>
                <a:ea typeface="Times"/>
                <a:cs typeface="Times"/>
                <a:sym typeface="Times"/>
              </a:rPr>
              <a:t>with you,</a:t>
            </a:r>
            <a:r>
              <a:rPr sz="2400">
                <a:uFill>
                  <a:solidFill>
                    <a:srgbClr val="000000"/>
                  </a:solidFill>
                </a:uFill>
                <a:latin typeface="Times"/>
                <a:ea typeface="Times"/>
                <a:cs typeface="Times"/>
                <a:sym typeface="Times"/>
              </a:rPr>
              <a:t> when the man turned from his chariot to meet you? Is it a time to receive money and to receive clothes and olive groves and vineyards and sheep and oxen and male and female servants?</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D. A judicial miracles against Gehazi 5:20-2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339" name="27  &quot;Therefore, the leprosy of Naaman shall cleave to you and to your descendants forever.&quot; So he went out from his presence a leper as white as snow."/>
          <p:cNvSpPr txBox="1"/>
          <p:nvPr/>
        </p:nvSpPr>
        <p:spPr>
          <a:xfrm>
            <a:off x="279400" y="1244600"/>
            <a:ext cx="44704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"Therefore, the leprosy of Naaman shall cleave to you and to your descendants forever." So he went out from his presence a leper </a:t>
            </a:r>
            <a:r>
              <a:rPr i="1" sz="2400">
                <a:uFill>
                  <a:solidFill>
                    <a:srgbClr val="000000"/>
                  </a:solidFill>
                </a:uFill>
                <a:latin typeface="Times"/>
                <a:ea typeface="Times"/>
                <a:cs typeface="Times"/>
                <a:sym typeface="Times"/>
              </a:rPr>
              <a:t>as white</a:t>
            </a:r>
            <a:r>
              <a:rPr sz="2400">
                <a:uFill>
                  <a:solidFill>
                    <a:srgbClr val="000000"/>
                  </a:solidFill>
                </a:uFill>
                <a:latin typeface="Times"/>
                <a:ea typeface="Times"/>
                <a:cs typeface="Times"/>
                <a:sym typeface="Times"/>
              </a:rPr>
              <a:t> as snow.</a:t>
            </a:r>
          </a:p>
        </p:txBody>
      </p:sp>
      <p:pic>
        <p:nvPicPr>
          <p:cNvPr id="340" name="droppedImage.pdf" descr="droppedImage.pdf"/>
          <p:cNvPicPr>
            <a:picLocks noChangeAspect="1"/>
          </p:cNvPicPr>
          <p:nvPr/>
        </p:nvPicPr>
        <p:blipFill>
          <a:blip r:embed="rId2">
            <a:extLst/>
          </a:blip>
          <a:stretch>
            <a:fillRect/>
          </a:stretch>
        </p:blipFill>
        <p:spPr>
          <a:xfrm>
            <a:off x="4889500" y="999028"/>
            <a:ext cx="4673601" cy="65332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E.  Miraculous levitation of the axe head 6: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E.	 Miraculous levitation of the axe head </a:t>
            </a:r>
            <a:r>
              <a:rPr>
                <a:solidFill>
                  <a:srgbClr val="FF2600"/>
                </a:solidFill>
              </a:rPr>
              <a:t>6:1-7</a:t>
            </a:r>
          </a:p>
        </p:txBody>
      </p:sp>
      <p:sp>
        <p:nvSpPr>
          <p:cNvPr id="343" name="1    Now the sons of the prophets said to Elisha, &quot;Behold now, the place before you where we are living is too limited for us.…"/>
          <p:cNvSpPr txBox="1"/>
          <p:nvPr/>
        </p:nvSpPr>
        <p:spPr>
          <a:xfrm>
            <a:off x="279400" y="990600"/>
            <a:ext cx="9055100" cy="396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the sons of the prophets said to Elisha, "Behold now, the place before you where we are living is too limited for us.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"Please let us go to the Jordan, and each of us take from there a beam, and let us make a place there for ourselves where we may live." So he said, "Go."</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Then one said, "Please be willing to go with your servants." And he answered, "I shall go."</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So he went with them; and when they came to the Jordan, they cut down trees.</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E.  Miraculous levitation of the axe head 6: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E.	 Miraculous levitation of the axe head </a:t>
            </a:r>
            <a:r>
              <a:rPr>
                <a:solidFill>
                  <a:srgbClr val="FF2600"/>
                </a:solidFill>
              </a:rPr>
              <a:t>6:1-7</a:t>
            </a:r>
          </a:p>
        </p:txBody>
      </p:sp>
      <p:sp>
        <p:nvSpPr>
          <p:cNvPr id="346" name="5    But as one was felling a beam, the axe head fell into the water; and he cried out and said, &quot;Alas, my master! For it was borrowed.&quot;…"/>
          <p:cNvSpPr txBox="1"/>
          <p:nvPr/>
        </p:nvSpPr>
        <p:spPr>
          <a:xfrm>
            <a:off x="279400" y="990600"/>
            <a:ext cx="9588500" cy="229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But as one was felling a beam, the axe head fell into the water; and he cried out and said, "Alas, my master! For it was borrowed."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Then the man of God said, "Where did it fall?" And when he showed him the place, he cut off a stick, and threw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there, and made the iron float.</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he said, "Take it up for yourself." So he put out his hand and took it.</a:t>
            </a:r>
          </a:p>
        </p:txBody>
      </p:sp>
      <p:pic>
        <p:nvPicPr>
          <p:cNvPr id="347" name="t07-rembrandt.png" descr="t07-rembrandt.png"/>
          <p:cNvPicPr>
            <a:picLocks noChangeAspect="1"/>
          </p:cNvPicPr>
          <p:nvPr/>
        </p:nvPicPr>
        <p:blipFill>
          <a:blip r:embed="rId2">
            <a:extLst/>
          </a:blip>
          <a:stretch>
            <a:fillRect/>
          </a:stretch>
        </p:blipFill>
        <p:spPr>
          <a:xfrm>
            <a:off x="734606" y="3530600"/>
            <a:ext cx="5727701" cy="41955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a.  How the joint effort came to be undertaken 4-8"/>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pPr>
            <a:r>
              <a:rPr>
                <a:solidFill>
                  <a:srgbClr val="01168A"/>
                </a:solidFill>
              </a:rPr>
              <a:t>a.	 How the joint effort came to be undertaken</a:t>
            </a:r>
            <a:r>
              <a:rPr>
                <a:solidFill>
                  <a:srgbClr val="F42300"/>
                </a:solidFill>
              </a:rPr>
              <a:t> 4-8</a:t>
            </a:r>
          </a:p>
        </p:txBody>
      </p:sp>
      <p:sp>
        <p:nvSpPr>
          <p:cNvPr id="148" name="4    Now Mesha king of Moab was a sheep breeder, and used to pay the king of Israel 100,000 lambs and the wool of 100,000 rams.…"/>
          <p:cNvSpPr txBox="1"/>
          <p:nvPr>
            <p:ph type="body" idx="1"/>
          </p:nvPr>
        </p:nvSpPr>
        <p:spPr>
          <a:xfrm>
            <a:off x="190500" y="1117600"/>
            <a:ext cx="9817100" cy="5829300"/>
          </a:xfrm>
          <a:prstGeom prst="rect">
            <a:avLst/>
          </a:prstGeom>
        </p:spPr>
        <p:txBody>
          <a:bodyPr anchor="t"/>
          <a:lstStyle/>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Now Mesha king of Moab was a sheep breeder, and used to pay the king of Israel 100,000 lambs and the wool of 100,000 rams.</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But it came about, when Ahab died, the king of Moab rebelled against the king of Israel.</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 And King Jehoram went out of Samaria at that time and mustered all Israel.</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he went and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Jehoshaphat the king of Judah, saying, "The king of Moab has rebelled against me. Will you go with me to fight against Moab?" And he said, "I will go up; I am as you are, my people as your people, my horses as your horses."</a:t>
            </a:r>
            <a:endParaRPr sz="2400">
              <a:uFill>
                <a:solidFill>
                  <a:srgbClr val="000000"/>
                </a:solidFill>
              </a:uFill>
              <a:latin typeface="Times"/>
              <a:ea typeface="Times"/>
              <a:cs typeface="Times"/>
              <a:sym typeface="Times"/>
            </a:endParaRPr>
          </a:p>
          <a:p>
            <a:pPr marL="431800" indent="-4318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he said, "Which way shall we go up?" And he answered, "The way of the wilderness of Edom."</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b.  The plight of the allied forces 9-12"/>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pPr>
            <a:r>
              <a:rPr>
                <a:solidFill>
                  <a:srgbClr val="01168A"/>
                </a:solidFill>
              </a:rPr>
              <a:t>b.	 The plight of the allied forces</a:t>
            </a:r>
            <a:r>
              <a:rPr>
                <a:solidFill>
                  <a:srgbClr val="F42300"/>
                </a:solidFill>
              </a:rPr>
              <a:t> 9-12</a:t>
            </a:r>
          </a:p>
        </p:txBody>
      </p:sp>
      <p:sp>
        <p:nvSpPr>
          <p:cNvPr id="151" name="9    So the king of Israel went with the king of Judah and the king of Edom; and they made a circuit of seven days’ journey, and there was no water for the army or for the cattle that followed them.…"/>
          <p:cNvSpPr txBox="1"/>
          <p:nvPr>
            <p:ph type="body" idx="1"/>
          </p:nvPr>
        </p:nvSpPr>
        <p:spPr>
          <a:xfrm>
            <a:off x="190500" y="1117600"/>
            <a:ext cx="9817100" cy="5829300"/>
          </a:xfrm>
          <a:prstGeom prst="rect">
            <a:avLst/>
          </a:prstGeom>
        </p:spPr>
        <p:txBody>
          <a:bodyPr anchor="t"/>
          <a:lstStyle/>
          <a:p>
            <a:pPr marL="406400" indent="-4064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the king of Israel went with the king of Judah and the king of Edom; and they made a circuit of seven days’ journey, and there was no water for the army or for the cattle that followed them.</a:t>
            </a:r>
            <a:endParaRPr sz="2400">
              <a:uFill>
                <a:solidFill>
                  <a:srgbClr val="000000"/>
                </a:solidFill>
              </a:uFill>
              <a:latin typeface="Times"/>
              <a:ea typeface="Times"/>
              <a:cs typeface="Times"/>
              <a:sym typeface="Times"/>
            </a:endParaRPr>
          </a:p>
          <a:p>
            <a:pPr marL="406400" indent="-4064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Then the king of Israel said, "Alas! For the LORD has called these three kings to give them into the hand of Moab."</a:t>
            </a:r>
            <a:endParaRPr sz="2400">
              <a:uFill>
                <a:solidFill>
                  <a:srgbClr val="000000"/>
                </a:solidFill>
              </a:uFill>
              <a:latin typeface="Times"/>
              <a:ea typeface="Times"/>
              <a:cs typeface="Times"/>
              <a:sym typeface="Times"/>
            </a:endParaRPr>
          </a:p>
          <a:p>
            <a:pPr marL="406400" indent="-4064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But Jehoshaphat said, "Is there not a prophet of the LORD here, that we may inquire of the LORD by him?" And one of the king of Israel’s servants answered and said, "Elisha the son of Shaphat is here, who used to pour water on the hands of Elijah."</a:t>
            </a:r>
            <a:endParaRPr sz="2400">
              <a:uFill>
                <a:solidFill>
                  <a:srgbClr val="000000"/>
                </a:solidFill>
              </a:uFill>
              <a:latin typeface="Times"/>
              <a:ea typeface="Times"/>
              <a:cs typeface="Times"/>
              <a:sym typeface="Times"/>
            </a:endParaRPr>
          </a:p>
          <a:p>
            <a:pPr marL="406400" indent="-4064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Jehoshaphat said, "The word of the LORD is with him." So the king of Israel and Jehoshaphat and the king of Edom went down to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c.  The prophecy of Elisha 13-20"/>
          <p:cNvSpPr txBox="1"/>
          <p:nvPr>
            <p:ph type="title"/>
          </p:nvPr>
        </p:nvSpPr>
        <p:spPr>
          <a:xfrm>
            <a:off x="781050" y="-1270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68A"/>
                </a:solidFill>
              </a:rPr>
              <a:t>c.	 The prophecy of Elisha</a:t>
            </a:r>
            <a:r>
              <a:rPr>
                <a:solidFill>
                  <a:srgbClr val="F42300"/>
                </a:solidFill>
              </a:rPr>
              <a:t> 13-20</a:t>
            </a:r>
          </a:p>
        </p:txBody>
      </p:sp>
      <p:sp>
        <p:nvSpPr>
          <p:cNvPr id="154" name="13 Now Elisha said to the king of Israel, &quot;What do I have to do with you? Go to the prophets of your father and to the prophets of your mother.&quot; And the king of Israel said to him, &quot;No, for the LORD has called these three kings together to give them into the hand of Moab.&quot;…"/>
          <p:cNvSpPr txBox="1"/>
          <p:nvPr>
            <p:ph type="body" idx="1"/>
          </p:nvPr>
        </p:nvSpPr>
        <p:spPr>
          <a:xfrm>
            <a:off x="12700" y="723900"/>
            <a:ext cx="6578948" cy="6880622"/>
          </a:xfrm>
          <a:prstGeom prst="rect">
            <a:avLst/>
          </a:prstGeom>
        </p:spPr>
        <p:txBody>
          <a:bodyPr anchor="t"/>
          <a:lstStyle/>
          <a:p>
            <a:pPr marL="381000" indent="-381000">
              <a:spcBef>
                <a:spcPts val="2900"/>
              </a:spcBef>
              <a:buSzTx/>
              <a:buNone/>
              <a:tabLst>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Now Elisha said to the king of Israel, "What do I have to do with you? Go to the prophets of your father and to the prophets of your mother." And the king of Israel said to him, "No, for the LORD has called these three kings </a:t>
            </a:r>
            <a:r>
              <a:rPr i="1" sz="2400">
                <a:uFill>
                  <a:solidFill>
                    <a:srgbClr val="000000"/>
                  </a:solidFill>
                </a:uFill>
                <a:latin typeface="Times"/>
                <a:ea typeface="Times"/>
                <a:cs typeface="Times"/>
                <a:sym typeface="Times"/>
              </a:rPr>
              <a:t>together</a:t>
            </a:r>
            <a:r>
              <a:rPr sz="2400">
                <a:uFill>
                  <a:solidFill>
                    <a:srgbClr val="000000"/>
                  </a:solidFill>
                </a:uFill>
                <a:latin typeface="Times"/>
                <a:ea typeface="Times"/>
                <a:cs typeface="Times"/>
                <a:sym typeface="Times"/>
              </a:rPr>
              <a:t> to give them into the hand of Moab."</a:t>
            </a:r>
            <a:endParaRPr sz="2400">
              <a:uFill>
                <a:solidFill>
                  <a:srgbClr val="000000"/>
                </a:solidFill>
              </a:uFill>
              <a:latin typeface="Times"/>
              <a:ea typeface="Times"/>
              <a:cs typeface="Times"/>
              <a:sym typeface="Times"/>
            </a:endParaRPr>
          </a:p>
          <a:p>
            <a:pPr marL="381000" indent="-381000">
              <a:spcBef>
                <a:spcPts val="2900"/>
              </a:spcBef>
              <a:buSzTx/>
              <a:buNone/>
              <a:tabLst>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Elisha said, "As the LORD of hosts lives, before whom I stand, were it not that I regard the presence of Jehoshaphat the king of Judah, I would not look at you nor see you.</a:t>
            </a:r>
            <a:endParaRPr sz="2400">
              <a:uFill>
                <a:solidFill>
                  <a:srgbClr val="000000"/>
                </a:solidFill>
              </a:uFill>
              <a:latin typeface="Times"/>
              <a:ea typeface="Times"/>
              <a:cs typeface="Times"/>
              <a:sym typeface="Times"/>
            </a:endParaRPr>
          </a:p>
          <a:p>
            <a:pPr marL="381000" indent="-381000">
              <a:spcBef>
                <a:spcPts val="2900"/>
              </a:spcBef>
              <a:buSzTx/>
              <a:buNone/>
              <a:tabLst>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"But now bring me a minstrel." And it came about, when the minstrel played, that the hand of the LORD came upon him.</a:t>
            </a:r>
            <a:endParaRPr sz="2400">
              <a:uFill>
                <a:solidFill>
                  <a:srgbClr val="000000"/>
                </a:solidFill>
              </a:uFill>
              <a:latin typeface="Times"/>
              <a:ea typeface="Times"/>
              <a:cs typeface="Times"/>
              <a:sym typeface="Times"/>
            </a:endParaRPr>
          </a:p>
          <a:p>
            <a:pPr marL="381000" indent="-381000">
              <a:spcBef>
                <a:spcPts val="2900"/>
              </a:spcBef>
              <a:buSzTx/>
              <a:buNone/>
              <a:tabLst>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he said, "Thus says the LORD, ‘Make this valley full of trenches.’</a:t>
            </a:r>
          </a:p>
        </p:txBody>
      </p:sp>
      <p:pic>
        <p:nvPicPr>
          <p:cNvPr id="155" name="Image" descr="Image"/>
          <p:cNvPicPr>
            <a:picLocks noChangeAspect="1"/>
          </p:cNvPicPr>
          <p:nvPr/>
        </p:nvPicPr>
        <p:blipFill>
          <a:blip r:embed="rId2">
            <a:extLst/>
          </a:blip>
          <a:stretch>
            <a:fillRect/>
          </a:stretch>
        </p:blipFill>
        <p:spPr>
          <a:xfrm>
            <a:off x="6675933" y="142828"/>
            <a:ext cx="3455542" cy="4313629"/>
          </a:xfrm>
          <a:prstGeom prst="rect">
            <a:avLst/>
          </a:prstGeom>
          <a:ln w="12700">
            <a:miter lim="400000"/>
          </a:ln>
        </p:spPr>
      </p:pic>
      <p:pic>
        <p:nvPicPr>
          <p:cNvPr id="156" name="Image" descr="Image"/>
          <p:cNvPicPr>
            <a:picLocks noChangeAspect="1"/>
          </p:cNvPicPr>
          <p:nvPr/>
        </p:nvPicPr>
        <p:blipFill>
          <a:blip r:embed="rId3">
            <a:extLst/>
          </a:blip>
          <a:stretch>
            <a:fillRect/>
          </a:stretch>
        </p:blipFill>
        <p:spPr>
          <a:xfrm>
            <a:off x="6690328" y="4512921"/>
            <a:ext cx="3426752" cy="25700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c.  The prophecy of Elisha 13-20"/>
          <p:cNvSpPr txBox="1"/>
          <p:nvPr>
            <p:ph type="title"/>
          </p:nvPr>
        </p:nvSpPr>
        <p:spPr>
          <a:xfrm>
            <a:off x="749300" y="203200"/>
            <a:ext cx="85979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68A"/>
                </a:solidFill>
              </a:rPr>
              <a:t>c.	 The prophecy of Elisha</a:t>
            </a:r>
            <a:r>
              <a:rPr>
                <a:solidFill>
                  <a:srgbClr val="F42300"/>
                </a:solidFill>
              </a:rPr>
              <a:t> 13-20</a:t>
            </a:r>
          </a:p>
        </p:txBody>
      </p:sp>
      <p:sp>
        <p:nvSpPr>
          <p:cNvPr id="159" name="17  &quot;For thus says the LORD, ‘You shall not see wind nor shall you see rain; yet that valley shall be filled with water, so that you shall drink, both you and your cattle and your beasts.…"/>
          <p:cNvSpPr txBox="1"/>
          <p:nvPr>
            <p:ph type="body" idx="1"/>
          </p:nvPr>
        </p:nvSpPr>
        <p:spPr>
          <a:xfrm>
            <a:off x="190500" y="1117600"/>
            <a:ext cx="9817100" cy="5829300"/>
          </a:xfrm>
          <a:prstGeom prst="rect">
            <a:avLst/>
          </a:prstGeom>
        </p:spPr>
        <p:txBody>
          <a:bodyPr anchor="t"/>
          <a:lstStyle/>
          <a:p>
            <a:pPr marL="584200" indent="-5842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"For thus says the LORD, ‘You shall not see wind nor shall you see rain; yet that valley shall be filled with water, so that you shall drink, both you and your cattle and your beasts.</a:t>
            </a:r>
            <a:endParaRPr sz="2400">
              <a:uFill>
                <a:solidFill>
                  <a:srgbClr val="000000"/>
                </a:solidFill>
              </a:uFill>
              <a:latin typeface="Times"/>
              <a:ea typeface="Times"/>
              <a:cs typeface="Times"/>
              <a:sym typeface="Times"/>
            </a:endParaRPr>
          </a:p>
          <a:p>
            <a:pPr marL="584200" indent="-5842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this is but a slight thing in the sight of the LORD; He shall also give the Moabites into your hand.</a:t>
            </a:r>
            <a:endParaRPr sz="2400">
              <a:uFill>
                <a:solidFill>
                  <a:srgbClr val="000000"/>
                </a:solidFill>
              </a:uFill>
              <a:latin typeface="Times"/>
              <a:ea typeface="Times"/>
              <a:cs typeface="Times"/>
              <a:sym typeface="Times"/>
            </a:endParaRPr>
          </a:p>
          <a:p>
            <a:pPr marL="584200" indent="-5842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‘Then you shall strike every fortified city and every choice city, and fell every good tree and stop all springs of water, and mar every good piece of land with stones.’"</a:t>
            </a:r>
            <a:endParaRPr sz="2400">
              <a:uFill>
                <a:solidFill>
                  <a:srgbClr val="000000"/>
                </a:solidFill>
              </a:uFill>
              <a:latin typeface="Times"/>
              <a:ea typeface="Times"/>
              <a:cs typeface="Times"/>
              <a:sym typeface="Times"/>
            </a:endParaRPr>
          </a:p>
          <a:p>
            <a:pPr marL="584200" indent="-584200">
              <a:spcBef>
                <a:spcPts val="2900"/>
              </a:spcBef>
              <a:buSzTx/>
              <a:buNone/>
              <a:tabLst>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it happened in the morning about the time of offering the sacrifice, that behold, water came by the way of Edom, and the country was filled with water.</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