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ph type="sldImg"/>
          </p:nvPr>
        </p:nvSpPr>
        <p:spPr>
          <a:xfrm>
            <a:off x="1143000" y="685800"/>
            <a:ext cx="4572000" cy="3429000"/>
          </a:xfrm>
          <a:prstGeom prst="rect">
            <a:avLst/>
          </a:prstGeom>
        </p:spPr>
        <p:txBody>
          <a:bodyPr/>
          <a:lstStyle/>
          <a:p>
            <a:pPr/>
          </a:p>
        </p:txBody>
      </p:sp>
      <p:sp>
        <p:nvSpPr>
          <p:cNvPr id="133" name="Shape 1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990600" y="1282700"/>
            <a:ext cx="8178800" cy="2578100"/>
          </a:xfrm>
          <a:prstGeom prst="rect">
            <a:avLst/>
          </a:prstGeom>
        </p:spPr>
        <p:txBody>
          <a:bodyPr anchor="b"/>
          <a:lstStyle/>
          <a:p>
            <a:pPr/>
            <a:r>
              <a:t>Title Text</a:t>
            </a:r>
          </a:p>
        </p:txBody>
      </p:sp>
      <p:sp>
        <p:nvSpPr>
          <p:cNvPr id="12" name="Body Level One…"/>
          <p:cNvSpPr txBox="1"/>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86" name="white_photo-v-1.pdf" descr="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7" name="Title Text"/>
          <p:cNvSpPr txBox="1"/>
          <p:nvPr>
            <p:ph type="title"/>
          </p:nvPr>
        </p:nvSpPr>
        <p:spPr>
          <a:xfrm>
            <a:off x="495300" y="1104900"/>
            <a:ext cx="4584700" cy="2578100"/>
          </a:xfrm>
          <a:prstGeom prst="rect">
            <a:avLst/>
          </a:prstGeom>
        </p:spPr>
        <p:txBody>
          <a:bodyPr anchor="b"/>
          <a:lstStyle>
            <a:lvl1pPr>
              <a:defRPr sz="5400"/>
            </a:lvl1pPr>
          </a:lstStyle>
          <a:p>
            <a:pPr/>
            <a:r>
              <a:t>Title Text</a:t>
            </a:r>
          </a:p>
        </p:txBody>
      </p:sp>
      <p:sp>
        <p:nvSpPr>
          <p:cNvPr id="88" name="Body Level One…"/>
          <p:cNvSpPr txBox="1"/>
          <p:nvPr>
            <p:ph type="body" sz="quarter" idx="1"/>
          </p:nvPr>
        </p:nvSpPr>
        <p:spPr>
          <a:xfrm>
            <a:off x="495300" y="37465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6" name="Title Text"/>
          <p:cNvSpPr txBox="1"/>
          <p:nvPr>
            <p:ph type="title"/>
          </p:nvPr>
        </p:nvSpPr>
        <p:spPr>
          <a:xfrm>
            <a:off x="495300" y="1104900"/>
            <a:ext cx="4584700" cy="2578100"/>
          </a:xfrm>
          <a:prstGeom prst="rect">
            <a:avLst/>
          </a:prstGeom>
        </p:spPr>
        <p:txBody>
          <a:bodyPr anchor="b"/>
          <a:lstStyle>
            <a:lvl1pPr>
              <a:defRPr sz="5400"/>
            </a:lvl1pPr>
          </a:lstStyle>
          <a:p>
            <a:pPr/>
            <a:r>
              <a:t>Title Text</a:t>
            </a:r>
          </a:p>
        </p:txBody>
      </p:sp>
      <p:sp>
        <p:nvSpPr>
          <p:cNvPr id="97" name="Body Level One…"/>
          <p:cNvSpPr txBox="1"/>
          <p:nvPr>
            <p:ph type="body" sz="quarter" idx="1"/>
          </p:nvPr>
        </p:nvSpPr>
        <p:spPr>
          <a:xfrm>
            <a:off x="495300" y="37465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105" name="white_photo-bullets-1.pdf" descr="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06" name="Title Text"/>
          <p:cNvSpPr txBox="1"/>
          <p:nvPr>
            <p:ph type="title"/>
          </p:nvPr>
        </p:nvSpPr>
        <p:spPr>
          <a:prstGeom prst="rect">
            <a:avLst/>
          </a:prstGeom>
        </p:spPr>
        <p:txBody>
          <a:bodyPr/>
          <a:lstStyle/>
          <a:p>
            <a:pPr/>
            <a:r>
              <a:t>Title Text</a:t>
            </a:r>
          </a:p>
        </p:txBody>
      </p:sp>
      <p:sp>
        <p:nvSpPr>
          <p:cNvPr id="107" name="Body Level One…"/>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5" name="Title Text"/>
          <p:cNvSpPr txBox="1"/>
          <p:nvPr>
            <p:ph type="title"/>
          </p:nvPr>
        </p:nvSpPr>
        <p:spPr>
          <a:prstGeom prst="rect">
            <a:avLst/>
          </a:prstGeom>
        </p:spPr>
        <p:txBody>
          <a:bodyPr/>
          <a:lstStyle/>
          <a:p>
            <a:pPr/>
            <a:r>
              <a:t>Title Text</a:t>
            </a:r>
          </a:p>
        </p:txBody>
      </p:sp>
      <p:sp>
        <p:nvSpPr>
          <p:cNvPr id="116" name="Body Level One…"/>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990600" y="2324100"/>
            <a:ext cx="8178800" cy="2971800"/>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9" name="white_photo-h.pdf" descr="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itle Text"/>
          <p:cNvSpPr txBox="1"/>
          <p:nvPr>
            <p:ph type="title"/>
          </p:nvPr>
        </p:nvSpPr>
        <p:spPr>
          <a:xfrm>
            <a:off x="990600" y="5753100"/>
            <a:ext cx="8178800" cy="1333500"/>
          </a:xfrm>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Title Text"/>
          <p:cNvSpPr txBox="1"/>
          <p:nvPr>
            <p:ph type="title"/>
          </p:nvPr>
        </p:nvSpPr>
        <p:spPr>
          <a:xfrm>
            <a:off x="990600" y="5753100"/>
            <a:ext cx="8178800" cy="1333500"/>
          </a:xfrm>
          <a:prstGeom prst="rect">
            <a:avLst/>
          </a:prstGeom>
        </p:spPr>
        <p:txBody>
          <a:bodyPr/>
          <a:lstStyle/>
          <a:p>
            <a:pPr/>
            <a:r>
              <a:t>Title Text</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lide Number"/>
          <p:cNvSpPr txBox="1"/>
          <p:nvPr>
            <p:ph type="sldNum" sz="quarter" idx="2"/>
          </p:nvPr>
        </p:nvSpPr>
        <p:spPr>
          <a:xfrm>
            <a:off x="4940300" y="7251700"/>
            <a:ext cx="266700" cy="279400"/>
          </a:xfrm>
          <a:prstGeom prst="rect">
            <a:avLst/>
          </a:prstGeom>
          <a:ln w="12700">
            <a:miter lim="400000"/>
          </a:ln>
        </p:spPr>
        <p:txBody>
          <a:bodyPr wrap="none" lIns="38100" tIns="38100" rIns="38100" bIns="38100" anchor="b">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85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414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43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99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828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257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686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115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4544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8.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tif"/><Relationship Id="rId4" Type="http://schemas.openxmlformats.org/officeDocument/2006/relationships/image" Target="../media/image2.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1.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6.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VII.  The Transfer of the Prophetic Mantle II K 2:1—3:27"/>
          <p:cNvSpPr txBox="1"/>
          <p:nvPr>
            <p:ph type="ctrTitle"/>
          </p:nvPr>
        </p:nvSpPr>
        <p:spPr>
          <a:prstGeom prst="rect">
            <a:avLst/>
          </a:prstGeom>
        </p:spPr>
        <p:txBody>
          <a:bodyPr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pPr>
            <a:r>
              <a:rPr>
                <a:solidFill>
                  <a:srgbClr val="01168A"/>
                </a:solidFill>
              </a:rPr>
              <a:t>VII.	 The Transfer of the Prophetic Mantle</a:t>
            </a:r>
            <a:r>
              <a:rPr>
                <a:solidFill>
                  <a:srgbClr val="F42300"/>
                </a:solidFill>
              </a:rPr>
              <a:t> II K 2:1—3:27</a:t>
            </a:r>
          </a:p>
        </p:txBody>
      </p:sp>
      <p:sp>
        <p:nvSpPr>
          <p:cNvPr id="136" name="A.  Elijah’s translation and Elisha’s commission 2:1-15"/>
          <p:cNvSpPr txBox="1"/>
          <p:nvPr>
            <p:ph type="subTitle" sz="quarter" idx="1"/>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pPr>
            <a:r>
              <a:rPr>
                <a:solidFill>
                  <a:srgbClr val="01168A"/>
                </a:solidFill>
              </a:rPr>
              <a:t>A.	 Elijah’s translation and Elisha’s commission </a:t>
            </a:r>
            <a:r>
              <a:rPr>
                <a:solidFill>
                  <a:srgbClr val="F42300"/>
                </a:solidFill>
              </a:rPr>
              <a:t>2:1-15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3. Elijah taken to heaven by a chariot of fire &amp; a whirlwind 11, 12"/>
          <p:cNvSpPr txBox="1"/>
          <p:nvPr>
            <p:ph type="title"/>
          </p:nvPr>
        </p:nvSpPr>
        <p:spPr>
          <a:xfrm>
            <a:off x="355600" y="12700"/>
            <a:ext cx="8942884" cy="8890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2500"/>
            </a:pPr>
            <a:r>
              <a:rPr>
                <a:solidFill>
                  <a:srgbClr val="01168A"/>
                </a:solidFill>
              </a:rPr>
              <a:t>3.	Elijah taken to heaven by a chariot of fire &amp; a whirlwind </a:t>
            </a:r>
            <a:r>
              <a:rPr>
                <a:solidFill>
                  <a:srgbClr val="F42300"/>
                </a:solidFill>
              </a:rPr>
              <a:t>11, 12</a:t>
            </a:r>
          </a:p>
        </p:txBody>
      </p:sp>
      <p:sp>
        <p:nvSpPr>
          <p:cNvPr id="173" name="12  And Elisha saw it and cried out, &quot;My father, my father, the chariots of Israel and its horsemen!&quot; And he saw him no more. Then he took hold of his own clothes and tore them in two pieces."/>
          <p:cNvSpPr txBox="1"/>
          <p:nvPr>
            <p:ph type="body" sz="half" idx="1"/>
          </p:nvPr>
        </p:nvSpPr>
        <p:spPr>
          <a:xfrm>
            <a:off x="127000" y="1371600"/>
            <a:ext cx="5425827" cy="3302000"/>
          </a:xfrm>
          <a:prstGeom prst="rect">
            <a:avLst/>
          </a:prstGeom>
        </p:spPr>
        <p:txBody>
          <a:bodyPr anchor="t"/>
          <a:lstStyle/>
          <a:p>
            <a:pPr marL="584200" indent="-584200">
              <a:spcBef>
                <a:spcPts val="4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12  And Elisha saw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and cried out, "My father, my father, the chariots of Israel and its horsemen!" And he saw him no more. Then he took hold of his own clothes and tore them in two pieces.</a:t>
            </a:r>
          </a:p>
        </p:txBody>
      </p:sp>
      <p:pic>
        <p:nvPicPr>
          <p:cNvPr id="174" name="droppedImage.pdf" descr="droppedImage.pdf"/>
          <p:cNvPicPr>
            <a:picLocks noChangeAspect="1"/>
          </p:cNvPicPr>
          <p:nvPr/>
        </p:nvPicPr>
        <p:blipFill>
          <a:blip r:embed="rId2">
            <a:extLst/>
          </a:blip>
          <a:stretch>
            <a:fillRect/>
          </a:stretch>
        </p:blipFill>
        <p:spPr>
          <a:xfrm>
            <a:off x="5588000" y="1371600"/>
            <a:ext cx="4422784" cy="3302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Lesson - Assurance of life after death with God…"/>
          <p:cNvSpPr txBox="1"/>
          <p:nvPr>
            <p:ph type="body" idx="1"/>
          </p:nvPr>
        </p:nvSpPr>
        <p:spPr>
          <a:xfrm>
            <a:off x="63500" y="76200"/>
            <a:ext cx="9522867" cy="7226449"/>
          </a:xfrm>
          <a:prstGeom prst="rect">
            <a:avLst/>
          </a:prstGeom>
        </p:spPr>
        <p:txBody>
          <a:bodyPr anchor="t"/>
          <a:lstStyle/>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Lesson - Assurance of life after death with God</a:t>
            </a:r>
            <a:endParaRPr sz="2400">
              <a:uFill>
                <a:solidFill>
                  <a:srgbClr val="000000"/>
                </a:solidFill>
              </a:uFill>
              <a:latin typeface="Times"/>
              <a:ea typeface="Times"/>
              <a:cs typeface="Times"/>
              <a:sym typeface="Times"/>
            </a:endParaRPr>
          </a:p>
          <a:p>
            <a:pPr lvl="1" marL="584200" indent="127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Needed in Enoch’s time and in Elijah’s - times of wickedness.</a:t>
            </a:r>
            <a:endParaRPr sz="2400">
              <a:uFill>
                <a:solidFill>
                  <a:srgbClr val="000000"/>
                </a:solidFill>
              </a:uFill>
              <a:latin typeface="Times"/>
              <a:ea typeface="Times"/>
              <a:cs typeface="Times"/>
              <a:sym typeface="Times"/>
            </a:endParaRPr>
          </a:p>
          <a:p>
            <a:pPr lvl="1" marL="584200" indent="127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Shows the hope of a glorified body.  </a:t>
            </a:r>
            <a:endParaRPr sz="2400">
              <a:uFill>
                <a:solidFill>
                  <a:srgbClr val="000000"/>
                </a:solidFill>
              </a:uFill>
              <a:latin typeface="Times"/>
              <a:ea typeface="Times"/>
              <a:cs typeface="Times"/>
              <a:sym typeface="Times"/>
            </a:endParaRPr>
          </a:p>
          <a:p>
            <a:pPr lvl="1" marL="584200" indent="127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The example of the translation or change the living Christians will experience at the Lord’s coming.</a:t>
            </a:r>
            <a:endParaRPr sz="2400">
              <a:uFill>
                <a:solidFill>
                  <a:srgbClr val="000000"/>
                </a:solidFill>
              </a:uFill>
              <a:latin typeface="Times"/>
              <a:ea typeface="Times"/>
              <a:cs typeface="Times"/>
              <a:sym typeface="Times"/>
            </a:endParaRPr>
          </a:p>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endParaRPr sz="2400">
              <a:uFill>
                <a:solidFill>
                  <a:srgbClr val="000000"/>
                </a:solidFill>
              </a:uFill>
              <a:latin typeface="Times"/>
              <a:ea typeface="Times"/>
              <a:cs typeface="Times"/>
              <a:sym typeface="Times"/>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4.  Elisha receives his commission to succeed Elijah 13-15"/>
          <p:cNvSpPr txBox="1"/>
          <p:nvPr>
            <p:ph type="title"/>
          </p:nvPr>
        </p:nvSpPr>
        <p:spPr>
          <a:xfrm>
            <a:off x="495300" y="12700"/>
            <a:ext cx="8805119"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pPr>
            <a:r>
              <a:rPr>
                <a:solidFill>
                  <a:srgbClr val="01168A"/>
                </a:solidFill>
              </a:rPr>
              <a:t>4.	 Elisha receives his commission to succeed Elijah</a:t>
            </a:r>
            <a:r>
              <a:rPr>
                <a:solidFill>
                  <a:srgbClr val="F42300"/>
                </a:solidFill>
              </a:rPr>
              <a:t> 13-15</a:t>
            </a:r>
          </a:p>
        </p:txBody>
      </p:sp>
      <p:sp>
        <p:nvSpPr>
          <p:cNvPr id="179" name="13  He also took up the mantle of Elijah that fell from him, and returned and stood by the bank of the Jordan.…"/>
          <p:cNvSpPr txBox="1"/>
          <p:nvPr>
            <p:ph type="body" sz="half" idx="1"/>
          </p:nvPr>
        </p:nvSpPr>
        <p:spPr>
          <a:xfrm>
            <a:off x="165100" y="955972"/>
            <a:ext cx="9829800" cy="2836604"/>
          </a:xfrm>
          <a:prstGeom prst="rect">
            <a:avLst/>
          </a:prstGeom>
        </p:spPr>
        <p:txBody>
          <a:bodyPr anchor="t"/>
          <a:lstStyle/>
          <a:p>
            <a:pPr marL="584200" indent="-584200">
              <a:spcBef>
                <a:spcPts val="38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13  He also took up the mantle of Elijah that fell from him, and returned and stood by the bank of the Jordan.</a:t>
            </a:r>
            <a:endParaRPr sz="2400">
              <a:uFill>
                <a:solidFill>
                  <a:srgbClr val="000000"/>
                </a:solidFill>
              </a:uFill>
              <a:latin typeface="Times"/>
              <a:ea typeface="Times"/>
              <a:cs typeface="Times"/>
              <a:sym typeface="Times"/>
            </a:endParaRPr>
          </a:p>
          <a:p>
            <a:pPr marL="584200" indent="-584200">
              <a:spcBef>
                <a:spcPts val="5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14  And he took the mantle of Elijah that fell from him, and struck the waters and said, "Where is the LORD, the God of Elijah?" And when he also had struck the waters, they were divided here and there; and Elisha crossed over.</a:t>
            </a:r>
          </a:p>
        </p:txBody>
      </p:sp>
      <p:pic>
        <p:nvPicPr>
          <p:cNvPr id="180" name="droppedImage.pdf" descr="droppedImage.pdf"/>
          <p:cNvPicPr>
            <a:picLocks noChangeAspect="1"/>
          </p:cNvPicPr>
          <p:nvPr/>
        </p:nvPicPr>
        <p:blipFill>
          <a:blip r:embed="rId2">
            <a:extLst/>
          </a:blip>
          <a:stretch>
            <a:fillRect/>
          </a:stretch>
        </p:blipFill>
        <p:spPr>
          <a:xfrm>
            <a:off x="121851" y="3846847"/>
            <a:ext cx="5963097" cy="3107530"/>
          </a:xfrm>
          <a:prstGeom prst="rect">
            <a:avLst/>
          </a:prstGeom>
          <a:ln w="12700">
            <a:miter lim="400000"/>
          </a:ln>
        </p:spPr>
      </p:pic>
      <p:pic>
        <p:nvPicPr>
          <p:cNvPr id="181" name="Image" descr="Image"/>
          <p:cNvPicPr>
            <a:picLocks noChangeAspect="1"/>
          </p:cNvPicPr>
          <p:nvPr/>
        </p:nvPicPr>
        <p:blipFill>
          <a:blip r:embed="rId3">
            <a:extLst/>
          </a:blip>
          <a:stretch>
            <a:fillRect/>
          </a:stretch>
        </p:blipFill>
        <p:spPr>
          <a:xfrm>
            <a:off x="6181476" y="3846847"/>
            <a:ext cx="3810001" cy="2857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4.  Elisha receives his commission to succeed Elijah 13-15"/>
          <p:cNvSpPr txBox="1"/>
          <p:nvPr>
            <p:ph type="title"/>
          </p:nvPr>
        </p:nvSpPr>
        <p:spPr>
          <a:xfrm>
            <a:off x="762000" y="12700"/>
            <a:ext cx="8820795"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pPr>
            <a:r>
              <a:rPr>
                <a:solidFill>
                  <a:srgbClr val="01168A"/>
                </a:solidFill>
              </a:rPr>
              <a:t>4.	 Elisha receives his commission to succeed Elijah</a:t>
            </a:r>
            <a:r>
              <a:rPr>
                <a:solidFill>
                  <a:srgbClr val="F42300"/>
                </a:solidFill>
              </a:rPr>
              <a:t> 13-15</a:t>
            </a:r>
          </a:p>
        </p:txBody>
      </p:sp>
      <p:sp>
        <p:nvSpPr>
          <p:cNvPr id="184" name="15  Now when the sons of the prophets who were at Jericho opposite him saw him, they said, &quot;The spirit of Elijah rests on Elisha.&quot; And they came to meet him and bowed themselves to the ground before him."/>
          <p:cNvSpPr txBox="1"/>
          <p:nvPr>
            <p:ph type="body" idx="1"/>
          </p:nvPr>
        </p:nvSpPr>
        <p:spPr>
          <a:xfrm>
            <a:off x="190500" y="1117600"/>
            <a:ext cx="5016500" cy="6858000"/>
          </a:xfrm>
          <a:prstGeom prst="rect">
            <a:avLst/>
          </a:prstGeom>
        </p:spPr>
        <p:txBody>
          <a:bodyPr anchor="t"/>
          <a:lstStyle/>
          <a:p>
            <a:pPr marL="584200" indent="-584200">
              <a:spcBef>
                <a:spcPts val="5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15  Now when the sons of the prophets who </a:t>
            </a:r>
            <a:r>
              <a:rPr i="1" sz="2400">
                <a:uFill>
                  <a:solidFill>
                    <a:srgbClr val="000000"/>
                  </a:solidFill>
                </a:uFill>
                <a:latin typeface="Times"/>
                <a:ea typeface="Times"/>
                <a:cs typeface="Times"/>
                <a:sym typeface="Times"/>
              </a:rPr>
              <a:t>were</a:t>
            </a:r>
            <a:r>
              <a:rPr sz="2400">
                <a:uFill>
                  <a:solidFill>
                    <a:srgbClr val="000000"/>
                  </a:solidFill>
                </a:uFill>
                <a:latin typeface="Times"/>
                <a:ea typeface="Times"/>
                <a:cs typeface="Times"/>
                <a:sym typeface="Times"/>
              </a:rPr>
              <a:t> at Jericho opposite </a:t>
            </a:r>
            <a:r>
              <a:rPr i="1" sz="2400">
                <a:uFill>
                  <a:solidFill>
                    <a:srgbClr val="000000"/>
                  </a:solidFill>
                </a:uFill>
                <a:latin typeface="Times"/>
                <a:ea typeface="Times"/>
                <a:cs typeface="Times"/>
                <a:sym typeface="Times"/>
              </a:rPr>
              <a:t>him</a:t>
            </a:r>
            <a:r>
              <a:rPr sz="2400">
                <a:uFill>
                  <a:solidFill>
                    <a:srgbClr val="000000"/>
                  </a:solidFill>
                </a:uFill>
                <a:latin typeface="Times"/>
                <a:ea typeface="Times"/>
                <a:cs typeface="Times"/>
                <a:sym typeface="Times"/>
              </a:rPr>
              <a:t> saw him, they said, "The spirit of Elijah rests on Elisha." And they came to meet him and bowed themselves to the ground before him.</a:t>
            </a:r>
          </a:p>
        </p:txBody>
      </p:sp>
      <p:pic>
        <p:nvPicPr>
          <p:cNvPr id="185" name="Image" descr="Image"/>
          <p:cNvPicPr>
            <a:picLocks noChangeAspect="1"/>
          </p:cNvPicPr>
          <p:nvPr/>
        </p:nvPicPr>
        <p:blipFill>
          <a:blip r:embed="rId2">
            <a:extLst/>
          </a:blip>
          <a:stretch>
            <a:fillRect/>
          </a:stretch>
        </p:blipFill>
        <p:spPr>
          <a:xfrm>
            <a:off x="5369073" y="1189980"/>
            <a:ext cx="4650749" cy="34880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B.  Elisha and the sons of the prophets 2:16-25"/>
          <p:cNvSpPr txBox="1"/>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pPr>
            <a:r>
              <a:rPr>
                <a:solidFill>
                  <a:srgbClr val="01168A"/>
                </a:solidFill>
              </a:rPr>
              <a:t>B.	 Elisha and the sons of the prophets</a:t>
            </a:r>
            <a:r>
              <a:rPr>
                <a:solidFill>
                  <a:srgbClr val="F42300"/>
                </a:solidFill>
              </a:rPr>
              <a:t> 2:16-25</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1.  Elisha tells them not to search for Elijah 16-18"/>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68A"/>
                </a:solidFill>
              </a:rPr>
              <a:t>1.	 Elisha tells them not to search for Elijah</a:t>
            </a:r>
            <a:r>
              <a:rPr>
                <a:solidFill>
                  <a:srgbClr val="F42300"/>
                </a:solidFill>
              </a:rPr>
              <a:t> 16-18</a:t>
            </a:r>
          </a:p>
        </p:txBody>
      </p:sp>
      <p:sp>
        <p:nvSpPr>
          <p:cNvPr id="190" name="16  And they said to him, &quot;Behold now, there are with your servants fifty strong men, please let them go and search for your master; perhaps the Spirit of the LORD has taken him up and cast him on some mountain or into some valley.&quot; And he said, &quot;You shall not send.&quot;…"/>
          <p:cNvSpPr txBox="1"/>
          <p:nvPr>
            <p:ph type="body" idx="1"/>
          </p:nvPr>
        </p:nvSpPr>
        <p:spPr>
          <a:xfrm>
            <a:off x="88900" y="1092200"/>
            <a:ext cx="10121900" cy="6845300"/>
          </a:xfrm>
          <a:prstGeom prst="rect">
            <a:avLst/>
          </a:prstGeom>
        </p:spPr>
        <p:txBody>
          <a:bodyPr anchor="t"/>
          <a:lstStyle/>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16  And they said to him, "Behold now, there are with your servants fifty strong men, please let them go and search for your master; perhaps the Spirit of the LORD has taken him up and cast him on some mountain or into some valley." And he said, "You shall not send."</a:t>
            </a:r>
            <a:endParaRPr sz="2400">
              <a:uFill>
                <a:solidFill>
                  <a:srgbClr val="000000"/>
                </a:solidFill>
              </a:uFill>
              <a:latin typeface="Times"/>
              <a:ea typeface="Times"/>
              <a:cs typeface="Times"/>
              <a:sym typeface="Times"/>
            </a:endParaRPr>
          </a:p>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17  But when they urged him until he was ashamed, he said, "Send." They sent therefore fifty men; and they searched three days, but did not find him.</a:t>
            </a:r>
            <a:endParaRPr sz="2400">
              <a:uFill>
                <a:solidFill>
                  <a:srgbClr val="000000"/>
                </a:solidFill>
              </a:uFill>
              <a:latin typeface="Times"/>
              <a:ea typeface="Times"/>
              <a:cs typeface="Times"/>
              <a:sym typeface="Times"/>
            </a:endParaRPr>
          </a:p>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18  And they returned to him while he was staying at Jericho; and he said to them, "Did I not say to you, ‘Do not go’?"</a:t>
            </a:r>
          </a:p>
        </p:txBody>
      </p:sp>
      <p:pic>
        <p:nvPicPr>
          <p:cNvPr id="191" name="droppedImage.pdf" descr="droppedImage.pdf"/>
          <p:cNvPicPr>
            <a:picLocks noChangeAspect="1"/>
          </p:cNvPicPr>
          <p:nvPr/>
        </p:nvPicPr>
        <p:blipFill>
          <a:blip r:embed="rId2">
            <a:extLst/>
          </a:blip>
          <a:stretch>
            <a:fillRect/>
          </a:stretch>
        </p:blipFill>
        <p:spPr>
          <a:xfrm>
            <a:off x="5080000" y="4163462"/>
            <a:ext cx="5080000" cy="337018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2.  Elisha purifies the noxious waters at Jericho 19-22"/>
          <p:cNvSpPr txBox="1"/>
          <p:nvPr>
            <p:ph type="title"/>
          </p:nvPr>
        </p:nvSpPr>
        <p:spPr>
          <a:xfrm>
            <a:off x="596900" y="635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pPr>
            <a:r>
              <a:rPr>
                <a:solidFill>
                  <a:srgbClr val="01168A"/>
                </a:solidFill>
              </a:rPr>
              <a:t>2.	 Elisha purifies the noxious waters at Jericho</a:t>
            </a:r>
            <a:r>
              <a:rPr>
                <a:solidFill>
                  <a:srgbClr val="F42300"/>
                </a:solidFill>
              </a:rPr>
              <a:t> 19-22</a:t>
            </a:r>
          </a:p>
        </p:txBody>
      </p:sp>
      <p:sp>
        <p:nvSpPr>
          <p:cNvPr id="194" name="19  Then the men of the city said to Elisha, &quot;Behold now, the situation of this city is pleasant, as my lord sees; but the water is bad, and the land is unfruitful.&quot;…"/>
          <p:cNvSpPr txBox="1"/>
          <p:nvPr>
            <p:ph type="body" idx="1"/>
          </p:nvPr>
        </p:nvSpPr>
        <p:spPr>
          <a:xfrm>
            <a:off x="127000" y="1016000"/>
            <a:ext cx="6108700" cy="6413501"/>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19  Then the men of the city said to Elisha, "Behold now, the situation of this city is pleasant, as my lord sees; but the water is bad, and the land is unfruitful."</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20  And he said, "Bring me a new jar, and put salt in it." So they brought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to him.</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21  And he went out to the spring of water, and threw salt in it and said, "Thus says the LORD, ‘I have purified these waters; there shall not be from there death or unfruitfulness any longer.’"</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22  So the waters have been purified to this day, according to the word of Elisha which he spoke.</a:t>
            </a:r>
          </a:p>
        </p:txBody>
      </p:sp>
      <p:pic>
        <p:nvPicPr>
          <p:cNvPr id="195" name="the_prophet_elisha_1566_XX_galleria_degli_uffizi_florence.tiff" descr="the_prophet_elisha_1566_XX_galleria_degli_uffizi_florence.tiff"/>
          <p:cNvPicPr>
            <a:picLocks noChangeAspect="1"/>
          </p:cNvPicPr>
          <p:nvPr/>
        </p:nvPicPr>
        <p:blipFill>
          <a:blip r:embed="rId2">
            <a:extLst/>
          </a:blip>
          <a:stretch>
            <a:fillRect/>
          </a:stretch>
        </p:blipFill>
        <p:spPr>
          <a:xfrm>
            <a:off x="6121400" y="1344231"/>
            <a:ext cx="4025900" cy="57570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3.  Elisha’s curse upon the young lads at Bethel 23-25"/>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pPr>
            <a:r>
              <a:rPr>
                <a:solidFill>
                  <a:srgbClr val="01168A"/>
                </a:solidFill>
              </a:rPr>
              <a:t>3.	 Elisha’s curse upon the young lads at Bethel</a:t>
            </a:r>
            <a:r>
              <a:rPr>
                <a:solidFill>
                  <a:srgbClr val="F42300"/>
                </a:solidFill>
              </a:rPr>
              <a:t> 23-25</a:t>
            </a:r>
          </a:p>
        </p:txBody>
      </p:sp>
      <p:sp>
        <p:nvSpPr>
          <p:cNvPr id="198" name="23  Then he went up from there to Bethel; and as he was going up by the way, young lads came out from the city and mocked him and said to him, &quot;Go up, you baldhead; go up, you baldhead!&quot;…"/>
          <p:cNvSpPr txBox="1"/>
          <p:nvPr>
            <p:ph type="body" idx="1"/>
          </p:nvPr>
        </p:nvSpPr>
        <p:spPr>
          <a:xfrm>
            <a:off x="190500" y="1117600"/>
            <a:ext cx="9817100" cy="5511800"/>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23  Then he went up from there to Bethel; and as he was going up by the way, young lads came out from the city and mocked him and said to him, "Go up, you baldhead; go up, you baldhead!"</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24  When he looked behind him and saw them, he cursed them in the name of the LORD. Then two female bears came out of the woods and tore up forty-two lads of their number.</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25  And he went from there to Mount Carmel, and from there he returned to Samaria.</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C.  Elisha and King Jehoram 3:1-27"/>
          <p:cNvSpPr txBox="1"/>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a:solidFill>
                  <a:srgbClr val="01168A"/>
                </a:solidFill>
              </a:rPr>
              <a:t>C.	 Elisha and King Jehoram</a:t>
            </a:r>
            <a:r>
              <a:rPr>
                <a:solidFill>
                  <a:srgbClr val="F42300"/>
                </a:solidFill>
              </a:rPr>
              <a:t> 3:1-27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1.  Introduction to the reign of Jehoram 1-3"/>
          <p:cNvSpPr txBox="1"/>
          <p:nvPr>
            <p:ph type="title"/>
          </p:nvPr>
        </p:nvSpPr>
        <p:spPr>
          <a:xfrm>
            <a:off x="781050" y="381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68A"/>
                </a:solidFill>
              </a:rPr>
              <a:t>1.  Introduction to the reign of Jehoram</a:t>
            </a:r>
            <a:r>
              <a:rPr>
                <a:solidFill>
                  <a:srgbClr val="F42300"/>
                </a:solidFill>
              </a:rPr>
              <a:t> 1-3</a:t>
            </a:r>
          </a:p>
        </p:txBody>
      </p:sp>
      <p:sp>
        <p:nvSpPr>
          <p:cNvPr id="203" name="1    Now Jehoram the son of Ahab became king over Israel at Samaria in the eighteenth year of Jehoshaphat king of Judah, and reigned twelve years.…"/>
          <p:cNvSpPr txBox="1"/>
          <p:nvPr>
            <p:ph type="body" idx="1"/>
          </p:nvPr>
        </p:nvSpPr>
        <p:spPr>
          <a:xfrm>
            <a:off x="190500" y="1117600"/>
            <a:ext cx="9817100" cy="3808512"/>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    Now Jehoram the son of Ahab became king over Israel at Samaria in the eighteenth year of Jehoshaphat king of Judah, and reigned twelve years.</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    And he did evil in the sight of the LORD, though not like his father and his mother; for he put away the </a:t>
            </a:r>
            <a:r>
              <a:rPr i="1" sz="2400">
                <a:uFill>
                  <a:solidFill>
                    <a:srgbClr val="000000"/>
                  </a:solidFill>
                </a:uFill>
                <a:latin typeface="Times"/>
                <a:ea typeface="Times"/>
                <a:cs typeface="Times"/>
                <a:sym typeface="Times"/>
              </a:rPr>
              <a:t>sacred</a:t>
            </a:r>
            <a:r>
              <a:rPr sz="2400">
                <a:uFill>
                  <a:solidFill>
                    <a:srgbClr val="000000"/>
                  </a:solidFill>
                </a:uFill>
                <a:latin typeface="Times"/>
                <a:ea typeface="Times"/>
                <a:cs typeface="Times"/>
                <a:sym typeface="Times"/>
              </a:rPr>
              <a:t> pillar of Baal which his father had made.</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3    Nevertheless, he clung to the sins of Jeroboam the son of Nebat, which he made Israel sin; he did not depart from them.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1.  Elijah’s final visit to the sons of the prophets 1-6"/>
          <p:cNvSpPr txBox="1"/>
          <p:nvPr>
            <p:ph type="title"/>
          </p:nvPr>
        </p:nvSpPr>
        <p:spPr>
          <a:xfrm>
            <a:off x="457200" y="-127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pPr>
            <a:r>
              <a:rPr>
                <a:solidFill>
                  <a:srgbClr val="01168A"/>
                </a:solidFill>
              </a:rPr>
              <a:t>1.	 Elijah’s final visit to the sons of the prophets </a:t>
            </a:r>
            <a:r>
              <a:rPr>
                <a:solidFill>
                  <a:srgbClr val="F42300"/>
                </a:solidFill>
              </a:rPr>
              <a:t>1-6</a:t>
            </a:r>
          </a:p>
        </p:txBody>
      </p:sp>
      <p:sp>
        <p:nvSpPr>
          <p:cNvPr id="139" name="1    And it came about when the LORD was about to take up Elijah by a whirlwind to heaven, that Elijah went with Elisha from Gilgal.…"/>
          <p:cNvSpPr txBox="1"/>
          <p:nvPr>
            <p:ph type="body" idx="1"/>
          </p:nvPr>
        </p:nvSpPr>
        <p:spPr>
          <a:xfrm>
            <a:off x="133350" y="812800"/>
            <a:ext cx="5280670" cy="6641108"/>
          </a:xfrm>
          <a:prstGeom prst="rect">
            <a:avLst/>
          </a:prstGeom>
        </p:spPr>
        <p:txBody>
          <a:bodyPr anchor="t"/>
          <a:lstStyle/>
          <a:p>
            <a:pPr marL="584200" indent="-584200">
              <a:spcBef>
                <a:spcPts val="15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    And it came about when the LORD was about to take up Elijah by a whirlwind to heaven, that Elijah went with Elisha from Gilgal.</a:t>
            </a:r>
            <a:endParaRPr sz="2400">
              <a:uFill>
                <a:solidFill>
                  <a:srgbClr val="000000"/>
                </a:solidFill>
              </a:uFill>
              <a:latin typeface="Times"/>
              <a:ea typeface="Times"/>
              <a:cs typeface="Times"/>
              <a:sym typeface="Times"/>
            </a:endParaRPr>
          </a:p>
          <a:p>
            <a:pPr marL="584200" indent="-584200">
              <a:spcBef>
                <a:spcPts val="15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    And Elijah said to Elisha, "Stay here please, for the LORD has sent me as far as Bethel." But Elisha said, "As the LORD lives and as you yourself live, I will not leave you." So they went down to Bethel.</a:t>
            </a:r>
            <a:endParaRPr sz="2400">
              <a:uFill>
                <a:solidFill>
                  <a:srgbClr val="000000"/>
                </a:solidFill>
              </a:uFill>
              <a:latin typeface="Times"/>
              <a:ea typeface="Times"/>
              <a:cs typeface="Times"/>
              <a:sym typeface="Times"/>
            </a:endParaRPr>
          </a:p>
          <a:p>
            <a:pPr marL="584200" indent="-584200">
              <a:spcBef>
                <a:spcPts val="15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3    Then the sons of the prophets who </a:t>
            </a:r>
            <a:r>
              <a:rPr i="1" sz="2400">
                <a:uFill>
                  <a:solidFill>
                    <a:srgbClr val="000000"/>
                  </a:solidFill>
                </a:uFill>
                <a:latin typeface="Times"/>
                <a:ea typeface="Times"/>
                <a:cs typeface="Times"/>
                <a:sym typeface="Times"/>
              </a:rPr>
              <a:t>were at</a:t>
            </a:r>
            <a:r>
              <a:rPr sz="2400">
                <a:uFill>
                  <a:solidFill>
                    <a:srgbClr val="000000"/>
                  </a:solidFill>
                </a:uFill>
                <a:latin typeface="Times"/>
                <a:ea typeface="Times"/>
                <a:cs typeface="Times"/>
                <a:sym typeface="Times"/>
              </a:rPr>
              <a:t> Bethel came out to Elisha and said to him, "Do you know that the LORD will take away your master from over you today?" And he said, "Yes, I know; be still."</a:t>
            </a:r>
          </a:p>
        </p:txBody>
      </p:sp>
      <p:pic>
        <p:nvPicPr>
          <p:cNvPr id="140" name="droppedImage.pdf" descr="droppedImage.pdf"/>
          <p:cNvPicPr>
            <a:picLocks noChangeAspect="1"/>
          </p:cNvPicPr>
          <p:nvPr/>
        </p:nvPicPr>
        <p:blipFill>
          <a:blip r:embed="rId2">
            <a:extLst/>
          </a:blip>
          <a:stretch>
            <a:fillRect/>
          </a:stretch>
        </p:blipFill>
        <p:spPr>
          <a:xfrm>
            <a:off x="6552257" y="3560263"/>
            <a:ext cx="3140572" cy="1667875"/>
          </a:xfrm>
          <a:prstGeom prst="rect">
            <a:avLst/>
          </a:prstGeom>
          <a:ln w="12700">
            <a:miter lim="400000"/>
          </a:ln>
        </p:spPr>
      </p:pic>
      <p:pic>
        <p:nvPicPr>
          <p:cNvPr id="141" name="Image" descr="Image"/>
          <p:cNvPicPr>
            <a:picLocks noChangeAspect="1"/>
          </p:cNvPicPr>
          <p:nvPr/>
        </p:nvPicPr>
        <p:blipFill>
          <a:blip r:embed="rId3">
            <a:extLst/>
          </a:blip>
          <a:stretch>
            <a:fillRect/>
          </a:stretch>
        </p:blipFill>
        <p:spPr>
          <a:xfrm>
            <a:off x="6596294" y="5273476"/>
            <a:ext cx="3052499" cy="2289374"/>
          </a:xfrm>
          <a:prstGeom prst="rect">
            <a:avLst/>
          </a:prstGeom>
          <a:ln w="12700">
            <a:miter lim="400000"/>
          </a:ln>
        </p:spPr>
      </p:pic>
      <p:pic>
        <p:nvPicPr>
          <p:cNvPr id="142" name="Image" descr="Image"/>
          <p:cNvPicPr>
            <a:picLocks noChangeAspect="1"/>
          </p:cNvPicPr>
          <p:nvPr/>
        </p:nvPicPr>
        <p:blipFill>
          <a:blip r:embed="rId4">
            <a:extLst/>
          </a:blip>
          <a:stretch>
            <a:fillRect/>
          </a:stretch>
        </p:blipFill>
        <p:spPr>
          <a:xfrm>
            <a:off x="6217542" y="657423"/>
            <a:ext cx="3810001" cy="2857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Lesson - half repentance is not accepted…"/>
          <p:cNvSpPr txBox="1"/>
          <p:nvPr>
            <p:ph type="body" idx="1"/>
          </p:nvPr>
        </p:nvSpPr>
        <p:spPr>
          <a:xfrm>
            <a:off x="63500" y="76200"/>
            <a:ext cx="9522867" cy="7226449"/>
          </a:xfrm>
          <a:prstGeom prst="rect">
            <a:avLst/>
          </a:prstGeom>
        </p:spPr>
        <p:txBody>
          <a:bodyPr anchor="t"/>
          <a:lstStyle/>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p>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Lesson - half repentance is not accepted</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Half-haeartedness is from first to last condemned by Scripture,           </a:t>
            </a:r>
            <a:r>
              <a:rPr sz="2400">
                <a:solidFill>
                  <a:schemeClr val="accent5">
                    <a:hueOff val="-82419"/>
                    <a:satOff val="-9513"/>
                    <a:lumOff val="-16343"/>
                  </a:schemeClr>
                </a:solidFill>
                <a:uFill>
                  <a:solidFill>
                    <a:srgbClr val="000000"/>
                  </a:solidFill>
                </a:uFill>
                <a:latin typeface="Times"/>
                <a:ea typeface="Times"/>
                <a:cs typeface="Times"/>
                <a:sym typeface="Times"/>
              </a:rPr>
              <a:t>Deut. 5:29; 10:17</a:t>
            </a:r>
            <a:endParaRPr sz="2400">
              <a:solidFill>
                <a:schemeClr val="accent5">
                  <a:hueOff val="-82419"/>
                  <a:satOff val="-9513"/>
                  <a:lumOff val="-16343"/>
                </a:schemeClr>
              </a:solidFill>
              <a:uFill>
                <a:solidFill>
                  <a:srgbClr val="000000"/>
                </a:solidFill>
              </a:uFill>
              <a:latin typeface="Times"/>
              <a:ea typeface="Times"/>
              <a:cs typeface="Times"/>
              <a:sym typeface="Times"/>
            </a:endParaRPr>
          </a:p>
          <a:p>
            <a:pPr lvl="1" marL="0" indent="5969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Half-heartedness contains within itself the germs of weakness &amp; of failure </a:t>
            </a:r>
            <a:r>
              <a:rPr sz="2400">
                <a:solidFill>
                  <a:schemeClr val="accent5">
                    <a:hueOff val="-82419"/>
                    <a:satOff val="-9513"/>
                    <a:lumOff val="-16343"/>
                  </a:schemeClr>
                </a:solidFill>
                <a:uFill>
                  <a:solidFill>
                    <a:srgbClr val="000000"/>
                  </a:solidFill>
                </a:uFill>
                <a:latin typeface="Times"/>
                <a:ea typeface="Times"/>
                <a:cs typeface="Times"/>
                <a:sym typeface="Times"/>
              </a:rPr>
              <a:t>Jas. 1:8</a:t>
            </a:r>
            <a:endParaRPr sz="2400">
              <a:uFill>
                <a:solidFill>
                  <a:srgbClr val="000000"/>
                </a:solidFill>
              </a:uFill>
              <a:latin typeface="Times"/>
              <a:ea typeface="Times"/>
              <a:cs typeface="Times"/>
              <a:sym typeface="Times"/>
            </a:endParaRPr>
          </a:p>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endParaRPr sz="2400">
              <a:uFill>
                <a:solidFill>
                  <a:srgbClr val="000000"/>
                </a:solidFill>
              </a:uFill>
              <a:latin typeface="Times"/>
              <a:ea typeface="Times"/>
              <a:cs typeface="Times"/>
              <a:sym typeface="Times"/>
            </a:endParaRPr>
          </a:p>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endParaRPr sz="2400">
              <a:uFill>
                <a:solidFill>
                  <a:srgbClr val="000000"/>
                </a:solidFill>
              </a:uFill>
              <a:latin typeface="Times"/>
              <a:ea typeface="Times"/>
              <a:cs typeface="Times"/>
              <a:sym typeface="Times"/>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2. Israel and Judah’s joint campaign against Moab 3:4-27"/>
          <p:cNvSpPr txBox="1"/>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pPr>
            <a:r>
              <a:rPr>
                <a:solidFill>
                  <a:srgbClr val="01168A"/>
                </a:solidFill>
              </a:rPr>
              <a:t>2.	Israel and Judah’s joint campaign against Moab</a:t>
            </a:r>
            <a:r>
              <a:rPr>
                <a:solidFill>
                  <a:srgbClr val="F42300"/>
                </a:solidFill>
              </a:rPr>
              <a:t> 3:4-27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9" name="droppedImage.pdf" descr="droppedImage.pdf"/>
          <p:cNvPicPr>
            <a:picLocks noChangeAspect="1"/>
          </p:cNvPicPr>
          <p:nvPr/>
        </p:nvPicPr>
        <p:blipFill>
          <a:blip r:embed="rId2">
            <a:extLst/>
          </a:blip>
          <a:stretch>
            <a:fillRect/>
          </a:stretch>
        </p:blipFill>
        <p:spPr>
          <a:xfrm>
            <a:off x="5470751" y="-50800"/>
            <a:ext cx="4844392" cy="7721600"/>
          </a:xfrm>
          <a:prstGeom prst="rect">
            <a:avLst/>
          </a:prstGeom>
          <a:ln w="12700">
            <a:miter lim="400000"/>
          </a:ln>
        </p:spPr>
      </p:pic>
      <p:pic>
        <p:nvPicPr>
          <p:cNvPr id="210" name="Image" descr="Image"/>
          <p:cNvPicPr>
            <a:picLocks noChangeAspect="1"/>
          </p:cNvPicPr>
          <p:nvPr/>
        </p:nvPicPr>
        <p:blipFill>
          <a:blip r:embed="rId3">
            <a:extLst/>
          </a:blip>
          <a:stretch>
            <a:fillRect/>
          </a:stretch>
        </p:blipFill>
        <p:spPr>
          <a:xfrm>
            <a:off x="229173" y="1703040"/>
            <a:ext cx="5097904" cy="3543896"/>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a.  How the joint effort came to be undertaken 4-8"/>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68A"/>
                </a:solidFill>
              </a:rPr>
              <a:t>a.	 How the joint effort came to be undertaken</a:t>
            </a:r>
            <a:r>
              <a:rPr>
                <a:solidFill>
                  <a:srgbClr val="F42300"/>
                </a:solidFill>
              </a:rPr>
              <a:t> 4-8</a:t>
            </a:r>
          </a:p>
        </p:txBody>
      </p:sp>
      <p:sp>
        <p:nvSpPr>
          <p:cNvPr id="213" name="4    Now Mesha king of Moab was a sheep breeder, and used to pay the king of Israel 100,000 lambs and the wool of 100,000 rams.…"/>
          <p:cNvSpPr txBox="1"/>
          <p:nvPr>
            <p:ph type="body" idx="1"/>
          </p:nvPr>
        </p:nvSpPr>
        <p:spPr>
          <a:xfrm>
            <a:off x="190500" y="1117600"/>
            <a:ext cx="9817100" cy="5829300"/>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4    Now Mesha king of Moab was a sheep breeder, and used to pay the king of Israel 100,000 lambs and the wool of 100,000 rams.</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5    But it came about, when Ahab died, the king of Moab rebelled against the king of Israel.</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6 ¶ And King Jehoram went out of Samaria at that time and mustered all Israel.</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7   Then he went and sent </a:t>
            </a:r>
            <a:r>
              <a:rPr i="1" sz="2400">
                <a:uFill>
                  <a:solidFill>
                    <a:srgbClr val="000000"/>
                  </a:solidFill>
                </a:uFill>
                <a:latin typeface="Times"/>
                <a:ea typeface="Times"/>
                <a:cs typeface="Times"/>
                <a:sym typeface="Times"/>
              </a:rPr>
              <a:t>word</a:t>
            </a:r>
            <a:r>
              <a:rPr sz="2400">
                <a:uFill>
                  <a:solidFill>
                    <a:srgbClr val="000000"/>
                  </a:solidFill>
                </a:uFill>
                <a:latin typeface="Times"/>
                <a:ea typeface="Times"/>
                <a:cs typeface="Times"/>
                <a:sym typeface="Times"/>
              </a:rPr>
              <a:t> to Jehoshaphat the king of Judah, saying, "The king of Moab has rebelled against me. Will you go with me to fight against Moab?" And he said, "I will go up; I am as you are, my people as your people, my horses as your horses."</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8    And he said, "Which way shall we go up?" And he answered, "The way of the wilderness of Edom."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b.  The plight of the allied forces 9-12"/>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a:pPr>
            <a:r>
              <a:rPr>
                <a:solidFill>
                  <a:srgbClr val="01168A"/>
                </a:solidFill>
              </a:rPr>
              <a:t>b.	 The plight of the allied forces</a:t>
            </a:r>
            <a:r>
              <a:rPr>
                <a:solidFill>
                  <a:srgbClr val="F42300"/>
                </a:solidFill>
              </a:rPr>
              <a:t> 9-12</a:t>
            </a:r>
          </a:p>
        </p:txBody>
      </p:sp>
      <p:sp>
        <p:nvSpPr>
          <p:cNvPr id="216" name="9    So the king of Israel went with the king of Judah and the king of Edom; and they made a circuit of seven days’ journey, and there was no water for the army or for the cattle that followed them.…"/>
          <p:cNvSpPr txBox="1"/>
          <p:nvPr>
            <p:ph type="body" idx="1"/>
          </p:nvPr>
        </p:nvSpPr>
        <p:spPr>
          <a:xfrm>
            <a:off x="190500" y="1117600"/>
            <a:ext cx="9817100" cy="5829300"/>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9    So the king of Israel went with the king of Judah and the king of Edom; and they made a circuit of seven days’ journey, and there was no water for the army or for the cattle that followed them.</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10  Then the king of Israel said, "Alas! For the LORD has called these three kings to give them into the hand of Moab."</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11  But Jehoshaphat said, "Is there not a prophet of the LORD here, that we may inquire of the LORD by him?" And one of the king of Israel’s servants answered and said, "Elisha the son of Shaphat is here, who used to pour water on the hands of Elijah."</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12  And Jehoshaphat said, "The word of the LORD is with him." So the king of Israel and Jehoshaphat and the king of Edom went down to him.</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c.  The prophecy of Elisha 13-20"/>
          <p:cNvSpPr txBox="1"/>
          <p:nvPr>
            <p:ph type="title"/>
          </p:nvPr>
        </p:nvSpPr>
        <p:spPr>
          <a:xfrm>
            <a:off x="781050" y="-1270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68A"/>
                </a:solidFill>
              </a:rPr>
              <a:t>c.	 The prophecy of Elisha</a:t>
            </a:r>
            <a:r>
              <a:rPr>
                <a:solidFill>
                  <a:srgbClr val="F42300"/>
                </a:solidFill>
              </a:rPr>
              <a:t> 13-20</a:t>
            </a:r>
          </a:p>
        </p:txBody>
      </p:sp>
      <p:sp>
        <p:nvSpPr>
          <p:cNvPr id="219" name="13 Now Elisha said to the king of Israel, &quot;What do I have to do with you? Go to the prophets of your father and to the prophets of your mother.&quot; And the king of Israel said to him, &quot;No, for the LORD has called these three kings together to give them into the hand of Moab.&quot;…"/>
          <p:cNvSpPr txBox="1"/>
          <p:nvPr>
            <p:ph type="body" idx="1"/>
          </p:nvPr>
        </p:nvSpPr>
        <p:spPr>
          <a:xfrm>
            <a:off x="12700" y="723900"/>
            <a:ext cx="6578948" cy="6880622"/>
          </a:xfrm>
          <a:prstGeom prst="rect">
            <a:avLst/>
          </a:prstGeom>
        </p:spPr>
        <p:txBody>
          <a:bodyPr anchor="t"/>
          <a:lstStyle/>
          <a:p>
            <a:pPr marL="381000" indent="-381000">
              <a:spcBef>
                <a:spcPts val="2900"/>
              </a:spcBef>
              <a:buSzTx/>
              <a:buNone/>
              <a:tabLst>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13 Now Elisha said to the king of Israel, "What do I have to do with you? Go to the prophets of your father and to the prophets of your mother." And the king of Israel said to him, "No, for the LORD has called these three kings </a:t>
            </a:r>
            <a:r>
              <a:rPr i="1" sz="2400">
                <a:uFill>
                  <a:solidFill>
                    <a:srgbClr val="000000"/>
                  </a:solidFill>
                </a:uFill>
                <a:latin typeface="Times"/>
                <a:ea typeface="Times"/>
                <a:cs typeface="Times"/>
                <a:sym typeface="Times"/>
              </a:rPr>
              <a:t>together</a:t>
            </a:r>
            <a:r>
              <a:rPr sz="2400">
                <a:uFill>
                  <a:solidFill>
                    <a:srgbClr val="000000"/>
                  </a:solidFill>
                </a:uFill>
                <a:latin typeface="Times"/>
                <a:ea typeface="Times"/>
                <a:cs typeface="Times"/>
                <a:sym typeface="Times"/>
              </a:rPr>
              <a:t> to give them into the hand of Moab."</a:t>
            </a:r>
            <a:endParaRPr sz="2400">
              <a:uFill>
                <a:solidFill>
                  <a:srgbClr val="000000"/>
                </a:solidFill>
              </a:uFill>
              <a:latin typeface="Times"/>
              <a:ea typeface="Times"/>
              <a:cs typeface="Times"/>
              <a:sym typeface="Times"/>
            </a:endParaRPr>
          </a:p>
          <a:p>
            <a:pPr marL="381000" indent="-381000">
              <a:spcBef>
                <a:spcPts val="2900"/>
              </a:spcBef>
              <a:buSzTx/>
              <a:buNone/>
              <a:tabLst>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14 And Elisha said, "As the LORD of hosts lives, before whom I stand, were it not that I regard the presence of Jehoshaphat the king of Judah, I would not look at you nor see you.</a:t>
            </a:r>
            <a:endParaRPr sz="2400">
              <a:uFill>
                <a:solidFill>
                  <a:srgbClr val="000000"/>
                </a:solidFill>
              </a:uFill>
              <a:latin typeface="Times"/>
              <a:ea typeface="Times"/>
              <a:cs typeface="Times"/>
              <a:sym typeface="Times"/>
            </a:endParaRPr>
          </a:p>
          <a:p>
            <a:pPr marL="381000" indent="-381000">
              <a:spcBef>
                <a:spcPts val="2900"/>
              </a:spcBef>
              <a:buSzTx/>
              <a:buNone/>
              <a:tabLst>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15 "But now bring me a minstrel." And it came about, when the minstrel played, that the hand of the LORD came upon him.</a:t>
            </a:r>
            <a:endParaRPr sz="2400">
              <a:uFill>
                <a:solidFill>
                  <a:srgbClr val="000000"/>
                </a:solidFill>
              </a:uFill>
              <a:latin typeface="Times"/>
              <a:ea typeface="Times"/>
              <a:cs typeface="Times"/>
              <a:sym typeface="Times"/>
            </a:endParaRPr>
          </a:p>
          <a:p>
            <a:pPr marL="381000" indent="-381000">
              <a:spcBef>
                <a:spcPts val="2900"/>
              </a:spcBef>
              <a:buSzTx/>
              <a:buNone/>
              <a:tabLst>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16 And he said, "Thus says the LORD, ‘Make this valley full of trenches.’</a:t>
            </a:r>
          </a:p>
        </p:txBody>
      </p:sp>
      <p:pic>
        <p:nvPicPr>
          <p:cNvPr id="220" name="Image" descr="Image"/>
          <p:cNvPicPr>
            <a:picLocks noChangeAspect="1"/>
          </p:cNvPicPr>
          <p:nvPr/>
        </p:nvPicPr>
        <p:blipFill>
          <a:blip r:embed="rId2">
            <a:extLst/>
          </a:blip>
          <a:stretch>
            <a:fillRect/>
          </a:stretch>
        </p:blipFill>
        <p:spPr>
          <a:xfrm>
            <a:off x="6663233" y="815928"/>
            <a:ext cx="3455542" cy="43136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c.  The prophecy of Elisha 13-20"/>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68A"/>
                </a:solidFill>
              </a:rPr>
              <a:t>c.	 The prophecy of Elisha</a:t>
            </a:r>
            <a:r>
              <a:rPr>
                <a:solidFill>
                  <a:srgbClr val="F42300"/>
                </a:solidFill>
              </a:rPr>
              <a:t> 13-20</a:t>
            </a:r>
          </a:p>
        </p:txBody>
      </p:sp>
      <p:sp>
        <p:nvSpPr>
          <p:cNvPr id="223" name="17  &quot;For thus says the LORD, ‘You shall not see wind nor shall you see rain; yet that valley shall be filled with water, so that you shall drink, both you and your cattle and your beasts.…"/>
          <p:cNvSpPr txBox="1"/>
          <p:nvPr>
            <p:ph type="body" idx="1"/>
          </p:nvPr>
        </p:nvSpPr>
        <p:spPr>
          <a:xfrm>
            <a:off x="190500" y="1117600"/>
            <a:ext cx="9817100" cy="5829300"/>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17  "For thus says the LORD, ‘You shall not see wind nor shall you see rain; yet that valley shall be filled with water, so that you shall drink, both you and your cattle and your beasts.</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18  ‘And this is but a slight thing in the sight of the LORD; He shall also give the Moabites into your hand.</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19  ‘Then you shall strike every fortified city and every choice city, and fell every good tree and stop all springs of water, and mar every good piece of land with stones.’"</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20  And it happened in the morning about the time of offering the sacrifice, that behold, water came by the way of Edom, and the country was filled with water.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d.  The defeat of Moab 21-25"/>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68A"/>
                </a:solidFill>
              </a:rPr>
              <a:t>d.	 The defeat of Moab</a:t>
            </a:r>
            <a:r>
              <a:rPr>
                <a:solidFill>
                  <a:srgbClr val="F42300"/>
                </a:solidFill>
              </a:rPr>
              <a:t> 21-25</a:t>
            </a:r>
          </a:p>
        </p:txBody>
      </p:sp>
      <p:sp>
        <p:nvSpPr>
          <p:cNvPr id="226" name="21  Now all the Moabites heard that the kings had come up to fight against them. And all who were able to put on armor and older were summoned, and stood on the border.…"/>
          <p:cNvSpPr txBox="1"/>
          <p:nvPr>
            <p:ph type="body" idx="1"/>
          </p:nvPr>
        </p:nvSpPr>
        <p:spPr>
          <a:xfrm>
            <a:off x="190500" y="1117600"/>
            <a:ext cx="6126510" cy="6134100"/>
          </a:xfrm>
          <a:prstGeom prst="rect">
            <a:avLst/>
          </a:prstGeom>
        </p:spPr>
        <p:txBody>
          <a:bodyPr anchor="t"/>
          <a:lstStyle/>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21  Now all the Moabites heard that the kings had come up to fight against them. And all who were able to put on armor and older were summoned, and stood on the border.</a:t>
            </a:r>
            <a:endParaRPr sz="2400">
              <a:uFill>
                <a:solidFill>
                  <a:srgbClr val="000000"/>
                </a:solidFill>
              </a:uFill>
              <a:latin typeface="Times"/>
              <a:ea typeface="Times"/>
              <a:cs typeface="Times"/>
              <a:sym typeface="Times"/>
            </a:endParaRPr>
          </a:p>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22  And they rose early in the morning, and the sun shone on the water, and the Moabites saw the water opposite </a:t>
            </a:r>
            <a:r>
              <a:rPr i="1" sz="2400">
                <a:uFill>
                  <a:solidFill>
                    <a:srgbClr val="000000"/>
                  </a:solidFill>
                </a:uFill>
                <a:latin typeface="Times"/>
                <a:ea typeface="Times"/>
                <a:cs typeface="Times"/>
                <a:sym typeface="Times"/>
              </a:rPr>
              <a:t>them</a:t>
            </a:r>
            <a:r>
              <a:rPr sz="2400">
                <a:uFill>
                  <a:solidFill>
                    <a:srgbClr val="000000"/>
                  </a:solidFill>
                </a:uFill>
                <a:latin typeface="Times"/>
                <a:ea typeface="Times"/>
                <a:cs typeface="Times"/>
                <a:sym typeface="Times"/>
              </a:rPr>
              <a:t> as red as blood.</a:t>
            </a:r>
            <a:endParaRPr sz="2400">
              <a:uFill>
                <a:solidFill>
                  <a:srgbClr val="000000"/>
                </a:solidFill>
              </a:uFill>
              <a:latin typeface="Times"/>
              <a:ea typeface="Times"/>
              <a:cs typeface="Times"/>
              <a:sym typeface="Times"/>
            </a:endParaRPr>
          </a:p>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23  Then they said, "This is blood; the kings have surely fought together, and they have slain one another. Now therefore, Moab, to the spoil!"</a:t>
            </a:r>
          </a:p>
        </p:txBody>
      </p:sp>
      <p:pic>
        <p:nvPicPr>
          <p:cNvPr id="227" name="droppedImage.pdf" descr="droppedImage.pdf"/>
          <p:cNvPicPr>
            <a:picLocks noChangeAspect="1"/>
          </p:cNvPicPr>
          <p:nvPr/>
        </p:nvPicPr>
        <p:blipFill>
          <a:blip r:embed="rId2">
            <a:extLst/>
          </a:blip>
          <a:stretch>
            <a:fillRect/>
          </a:stretch>
        </p:blipFill>
        <p:spPr>
          <a:xfrm>
            <a:off x="6396781" y="1236848"/>
            <a:ext cx="3410708" cy="46256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d.  The defeat of Moab 21-25"/>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a:solidFill>
                  <a:srgbClr val="01168A"/>
                </a:solidFill>
              </a:rPr>
              <a:t>d.	 The defeat of Moab</a:t>
            </a:r>
            <a:r>
              <a:rPr>
                <a:solidFill>
                  <a:srgbClr val="F42300"/>
                </a:solidFill>
              </a:rPr>
              <a:t> 21-25</a:t>
            </a:r>
          </a:p>
        </p:txBody>
      </p:sp>
      <p:sp>
        <p:nvSpPr>
          <p:cNvPr id="230" name="24  But when they came to the camp of Israel, the Israelites arose and struck the Moabites, so that they fled before them; and they went forward into the land, slaughtering the Moabites.…"/>
          <p:cNvSpPr txBox="1"/>
          <p:nvPr>
            <p:ph type="body" idx="1"/>
          </p:nvPr>
        </p:nvSpPr>
        <p:spPr>
          <a:xfrm>
            <a:off x="190500" y="1117600"/>
            <a:ext cx="9359900" cy="6134100"/>
          </a:xfrm>
          <a:prstGeom prst="rect">
            <a:avLst/>
          </a:prstGeom>
        </p:spPr>
        <p:txBody>
          <a:bodyPr anchor="t"/>
          <a:lstStyle/>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24  But when they came to the camp of Israel, the Israelites arose and struck the Moabites, so that they fled before them; and they went forward into the land, slaughtering the Moabites.</a:t>
            </a:r>
            <a:endParaRPr sz="2400">
              <a:uFill>
                <a:solidFill>
                  <a:srgbClr val="000000"/>
                </a:solidFill>
              </a:uFill>
              <a:latin typeface="Times"/>
              <a:ea typeface="Times"/>
              <a:cs typeface="Times"/>
              <a:sym typeface="Times"/>
            </a:endParaRPr>
          </a:p>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25  Thus they destroyed the cities; and each one threw a stone on every piece of good land and filled it. So they stopped all the springs of water and felled all the good trees, until in Kir-hareseth </a:t>
            </a:r>
            <a:r>
              <a:rPr i="1" sz="2400">
                <a:uFill>
                  <a:solidFill>
                    <a:srgbClr val="000000"/>
                  </a:solidFill>
                </a:uFill>
                <a:latin typeface="Times"/>
                <a:ea typeface="Times"/>
                <a:cs typeface="Times"/>
                <a:sym typeface="Times"/>
              </a:rPr>
              <a:t>only</a:t>
            </a:r>
            <a:r>
              <a:rPr sz="2400">
                <a:uFill>
                  <a:solidFill>
                    <a:srgbClr val="000000"/>
                  </a:solidFill>
                </a:uFill>
                <a:latin typeface="Times"/>
                <a:ea typeface="Times"/>
                <a:cs typeface="Times"/>
                <a:sym typeface="Times"/>
              </a:rPr>
              <a:t> they left its stones; however, the slingers went about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and struck it.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e.  Siege of the Moabite capital at Kir-hareseth 26, 27"/>
          <p:cNvSpPr txBox="1"/>
          <p:nvPr>
            <p:ph type="title"/>
          </p:nvPr>
        </p:nvSpPr>
        <p:spPr>
          <a:xfrm>
            <a:off x="749300" y="2032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pPr>
            <a:r>
              <a:rPr>
                <a:solidFill>
                  <a:srgbClr val="01168A"/>
                </a:solidFill>
              </a:rPr>
              <a:t>e.	 Siege of the Moabite capital at Kir-hareseth</a:t>
            </a:r>
            <a:r>
              <a:rPr>
                <a:solidFill>
                  <a:srgbClr val="F42300"/>
                </a:solidFill>
              </a:rPr>
              <a:t> 26, 27</a:t>
            </a:r>
          </a:p>
        </p:txBody>
      </p:sp>
      <p:sp>
        <p:nvSpPr>
          <p:cNvPr id="233" name="26  When the king of Moab saw that the battle was too fierce for him, he took with him 700 men who drew swords, to break through to the king of Edom; but they could not.…"/>
          <p:cNvSpPr txBox="1"/>
          <p:nvPr>
            <p:ph type="body" idx="1"/>
          </p:nvPr>
        </p:nvSpPr>
        <p:spPr>
          <a:xfrm>
            <a:off x="190500" y="1117600"/>
            <a:ext cx="9817100" cy="6134100"/>
          </a:xfrm>
          <a:prstGeom prst="rect">
            <a:avLst/>
          </a:prstGeom>
        </p:spPr>
        <p:txBody>
          <a:bodyPr anchor="t"/>
          <a:lstStyle/>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26  When the king of Moab saw that the battle was too fierce for him, he took with him 700 men who drew swords, to break through to the king of Edom; but they could not.</a:t>
            </a:r>
            <a:endParaRPr sz="2400">
              <a:uFill>
                <a:solidFill>
                  <a:srgbClr val="000000"/>
                </a:solidFill>
              </a:uFill>
              <a:latin typeface="Times"/>
              <a:ea typeface="Times"/>
              <a:cs typeface="Times"/>
              <a:sym typeface="Times"/>
            </a:endParaRPr>
          </a:p>
          <a:p>
            <a:pPr marL="584200" indent="-584200">
              <a:spcBef>
                <a:spcPts val="14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27  Then he took his oldest son who was to reign in his place, and offered him as a burnt offering on the wall. And there came great wrath against Israel, and they departed from him and returned to their own land.</a:t>
            </a:r>
          </a:p>
        </p:txBody>
      </p:sp>
      <p:pic>
        <p:nvPicPr>
          <p:cNvPr id="234" name="Image" descr="Image"/>
          <p:cNvPicPr>
            <a:picLocks noChangeAspect="1"/>
          </p:cNvPicPr>
          <p:nvPr/>
        </p:nvPicPr>
        <p:blipFill>
          <a:blip r:embed="rId2">
            <a:extLst/>
          </a:blip>
          <a:stretch>
            <a:fillRect/>
          </a:stretch>
        </p:blipFill>
        <p:spPr>
          <a:xfrm>
            <a:off x="4616301" y="3886696"/>
            <a:ext cx="5289435" cy="32140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4    And Elijah said to him, &quot;Elisha, please stay here, for the LORD has sent me to Jericho.&quot; But he said, &quot;As the LORD lives, and as you yourself live, I will not leave you.&quot; So they came to Jericho.…"/>
          <p:cNvSpPr txBox="1"/>
          <p:nvPr>
            <p:ph type="body" idx="1"/>
          </p:nvPr>
        </p:nvSpPr>
        <p:spPr>
          <a:xfrm>
            <a:off x="63500" y="76200"/>
            <a:ext cx="6675984" cy="6702475"/>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4    And Elijah said to him, "Elisha, please stay here, for the LORD has sent me to Jericho." But he said, "As the LORD lives, and as you yourself live, I will not leave you." So they came to Jericho.</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5    And the sons of the prophets who </a:t>
            </a:r>
            <a:r>
              <a:rPr i="1" sz="2400">
                <a:uFill>
                  <a:solidFill>
                    <a:srgbClr val="000000"/>
                  </a:solidFill>
                </a:uFill>
                <a:latin typeface="Times"/>
                <a:ea typeface="Times"/>
                <a:cs typeface="Times"/>
                <a:sym typeface="Times"/>
              </a:rPr>
              <a:t>were</a:t>
            </a:r>
            <a:r>
              <a:rPr sz="2400">
                <a:uFill>
                  <a:solidFill>
                    <a:srgbClr val="000000"/>
                  </a:solidFill>
                </a:uFill>
                <a:latin typeface="Times"/>
                <a:ea typeface="Times"/>
                <a:cs typeface="Times"/>
                <a:sym typeface="Times"/>
              </a:rPr>
              <a:t> at Jericho approached Elisha and said to him, "Do you know that the LORD will take away your master from over you today?" And he answered, "Yes, I know; be still."</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6    Then Elijah said to him, "Please stay here, for the LORD has sent me to the Jordan." And he said, "As the LORD lives, and as you yourself live, I will not leave you." So the two of them went on.</a:t>
            </a:r>
          </a:p>
        </p:txBody>
      </p:sp>
      <p:pic>
        <p:nvPicPr>
          <p:cNvPr id="145" name="Image" descr="Image"/>
          <p:cNvPicPr>
            <a:picLocks noChangeAspect="1"/>
          </p:cNvPicPr>
          <p:nvPr/>
        </p:nvPicPr>
        <p:blipFill>
          <a:blip r:embed="rId2">
            <a:extLst/>
          </a:blip>
          <a:stretch>
            <a:fillRect/>
          </a:stretch>
        </p:blipFill>
        <p:spPr>
          <a:xfrm>
            <a:off x="7020002" y="15626"/>
            <a:ext cx="3424707" cy="2568531"/>
          </a:xfrm>
          <a:prstGeom prst="rect">
            <a:avLst/>
          </a:prstGeom>
          <a:ln w="12700">
            <a:miter lim="400000"/>
          </a:ln>
        </p:spPr>
      </p:pic>
      <p:pic>
        <p:nvPicPr>
          <p:cNvPr id="146" name="Image" descr="Image"/>
          <p:cNvPicPr>
            <a:picLocks noChangeAspect="1"/>
          </p:cNvPicPr>
          <p:nvPr/>
        </p:nvPicPr>
        <p:blipFill>
          <a:blip r:embed="rId3">
            <a:extLst/>
          </a:blip>
          <a:stretch>
            <a:fillRect/>
          </a:stretch>
        </p:blipFill>
        <p:spPr>
          <a:xfrm>
            <a:off x="6952654" y="2702745"/>
            <a:ext cx="3174109" cy="2380581"/>
          </a:xfrm>
          <a:prstGeom prst="rect">
            <a:avLst/>
          </a:prstGeom>
          <a:ln w="12700">
            <a:miter lim="400000"/>
          </a:ln>
        </p:spPr>
      </p:pic>
      <p:pic>
        <p:nvPicPr>
          <p:cNvPr id="147" name="Image" descr="Image"/>
          <p:cNvPicPr>
            <a:picLocks noChangeAspect="1"/>
          </p:cNvPicPr>
          <p:nvPr/>
        </p:nvPicPr>
        <p:blipFill>
          <a:blip r:embed="rId4">
            <a:extLst/>
          </a:blip>
          <a:stretch>
            <a:fillRect/>
          </a:stretch>
        </p:blipFill>
        <p:spPr>
          <a:xfrm>
            <a:off x="6952654" y="5201915"/>
            <a:ext cx="3174108" cy="23805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Elijah’s time to depart from the earth…"/>
          <p:cNvSpPr txBox="1"/>
          <p:nvPr>
            <p:ph type="body" idx="1"/>
          </p:nvPr>
        </p:nvSpPr>
        <p:spPr>
          <a:xfrm>
            <a:off x="63500" y="76200"/>
            <a:ext cx="9522867" cy="7226449"/>
          </a:xfrm>
          <a:prstGeom prst="rect">
            <a:avLst/>
          </a:prstGeom>
        </p:spPr>
        <p:txBody>
          <a:bodyPr anchor="t"/>
          <a:lstStyle/>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Elijah’s time to depart from the earth</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1.	Time spent in busy activity and usefulness </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(We want to spend our last hours well)</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a.	directed by the Spirit of the Lord</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b.	directed to the schools of the prophets</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2.	Worked with the young</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3.	Calm and self-possessed</a:t>
            </a:r>
            <a:endParaRPr sz="2400">
              <a:uFill>
                <a:solidFill>
                  <a:srgbClr val="000000"/>
                </a:solidFill>
              </a:uFill>
              <a:latin typeface="Times"/>
              <a:ea typeface="Times"/>
              <a:cs typeface="Times"/>
              <a:sym typeface="Times"/>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Elisha’s determination to follow Elijah…"/>
          <p:cNvSpPr txBox="1"/>
          <p:nvPr>
            <p:ph type="body" idx="1"/>
          </p:nvPr>
        </p:nvSpPr>
        <p:spPr>
          <a:xfrm>
            <a:off x="63500" y="76200"/>
            <a:ext cx="9522867" cy="7226449"/>
          </a:xfrm>
          <a:prstGeom prst="rect">
            <a:avLst/>
          </a:prstGeom>
        </p:spPr>
        <p:txBody>
          <a:bodyPr anchor="t"/>
          <a:lstStyle/>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Elisha’s determination to follow Elijah</a:t>
            </a:r>
            <a:endParaRPr sz="2400">
              <a:uFill>
                <a:solidFill>
                  <a:srgbClr val="000000"/>
                </a:solidFill>
              </a:uFill>
              <a:latin typeface="Times"/>
              <a:ea typeface="Times"/>
              <a:cs typeface="Times"/>
              <a:sym typeface="Times"/>
            </a:endParaRPr>
          </a:p>
          <a:p>
            <a:pPr lvl="1" marL="584200" indent="127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	Affection for Elijah</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	2.	A desire to see the wonders of God’s working</a:t>
            </a:r>
            <a:endParaRPr sz="2400">
              <a:uFill>
                <a:solidFill>
                  <a:srgbClr val="000000"/>
                </a:solidFill>
              </a:uFill>
              <a:latin typeface="Times"/>
              <a:ea typeface="Times"/>
              <a:cs typeface="Times"/>
              <a:sym typeface="Times"/>
            </a:endParaRPr>
          </a:p>
          <a:p>
            <a:pPr lvl="1" marL="584200" indent="127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3.	A hope of blessing</a:t>
            </a:r>
            <a:endParaRPr sz="2400">
              <a:uFill>
                <a:solidFill>
                  <a:srgbClr val="000000"/>
                </a:solidFill>
              </a:uFill>
              <a:latin typeface="Times"/>
              <a:ea typeface="Times"/>
              <a:cs typeface="Times"/>
              <a:sym typeface="Times"/>
            </a:endParaRPr>
          </a:p>
          <a:p>
            <a:pPr lvl="1" marL="584200" indent="127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4.	With perseverance he boldly sought a blessing</a:t>
            </a:r>
            <a:endParaRPr sz="2400">
              <a:uFill>
                <a:solidFill>
                  <a:srgbClr val="000000"/>
                </a:solidFill>
              </a:uFill>
              <a:latin typeface="Times"/>
              <a:ea typeface="Times"/>
              <a:cs typeface="Times"/>
              <a:sym typeface="Times"/>
            </a:endParaRPr>
          </a:p>
          <a:p>
            <a:pPr lvl="4" marL="584200" indent="10541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endParaRPr sz="2400">
              <a:uFill>
                <a:solidFill>
                  <a:srgbClr val="000000"/>
                </a:solidFill>
              </a:uFill>
              <a:latin typeface="Times"/>
              <a:ea typeface="Times"/>
              <a:cs typeface="Times"/>
              <a:sym typeface="Times"/>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2.  Elijah’s final words with Elisha 7-10"/>
          <p:cNvSpPr txBox="1"/>
          <p:nvPr>
            <p:ph type="title"/>
          </p:nvPr>
        </p:nvSpPr>
        <p:spPr>
          <a:xfrm>
            <a:off x="781050" y="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1168A"/>
                </a:solidFill>
              </a:rPr>
              <a:t>2.	 Elijah’s final words with Elisha </a:t>
            </a:r>
            <a:r>
              <a:rPr>
                <a:solidFill>
                  <a:srgbClr val="F42300"/>
                </a:solidFill>
              </a:rPr>
              <a:t>7-10</a:t>
            </a:r>
          </a:p>
        </p:txBody>
      </p:sp>
      <p:sp>
        <p:nvSpPr>
          <p:cNvPr id="154" name="7    Now fifty men of the sons of the prophets went and stood opposite them at a distance, while the two of them stood by the Jordan.…"/>
          <p:cNvSpPr txBox="1"/>
          <p:nvPr>
            <p:ph type="body" sz="half" idx="1"/>
          </p:nvPr>
        </p:nvSpPr>
        <p:spPr>
          <a:xfrm>
            <a:off x="171450" y="889000"/>
            <a:ext cx="6399957" cy="3347443"/>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7    Now fifty men of the sons of the prophets went and stood opposite </a:t>
            </a:r>
            <a:r>
              <a:rPr i="1" sz="2400">
                <a:uFill>
                  <a:solidFill>
                    <a:srgbClr val="000000"/>
                  </a:solidFill>
                </a:uFill>
                <a:latin typeface="Times"/>
                <a:ea typeface="Times"/>
                <a:cs typeface="Times"/>
                <a:sym typeface="Times"/>
              </a:rPr>
              <a:t>them</a:t>
            </a:r>
            <a:r>
              <a:rPr sz="2400">
                <a:uFill>
                  <a:solidFill>
                    <a:srgbClr val="000000"/>
                  </a:solidFill>
                </a:uFill>
                <a:latin typeface="Times"/>
                <a:ea typeface="Times"/>
                <a:cs typeface="Times"/>
                <a:sym typeface="Times"/>
              </a:rPr>
              <a:t> at a distance, while the two of them stood by the Jordan.</a:t>
            </a:r>
            <a:endParaRPr sz="2400">
              <a:uFill>
                <a:solidFill>
                  <a:srgbClr val="000000"/>
                </a:solidFill>
              </a:uFill>
              <a:latin typeface="Times"/>
              <a:ea typeface="Times"/>
              <a:cs typeface="Times"/>
              <a:sym typeface="Times"/>
            </a:endParaRPr>
          </a:p>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8    And Elijah took his mantle and folded it together and struck the waters, and they were divided here and there, so that the two of them crossed over on dry ground.</a:t>
            </a:r>
          </a:p>
        </p:txBody>
      </p:sp>
      <p:pic>
        <p:nvPicPr>
          <p:cNvPr id="155" name="droppedImage.pdf" descr="droppedImage.pdf"/>
          <p:cNvPicPr>
            <a:picLocks noChangeAspect="1"/>
          </p:cNvPicPr>
          <p:nvPr/>
        </p:nvPicPr>
        <p:blipFill>
          <a:blip r:embed="rId2">
            <a:extLst/>
          </a:blip>
          <a:stretch>
            <a:fillRect/>
          </a:stretch>
        </p:blipFill>
        <p:spPr>
          <a:xfrm>
            <a:off x="793249" y="4043957"/>
            <a:ext cx="4471402" cy="3347443"/>
          </a:xfrm>
          <a:prstGeom prst="rect">
            <a:avLst/>
          </a:prstGeom>
          <a:ln w="12700">
            <a:miter lim="400000"/>
          </a:ln>
        </p:spPr>
      </p:pic>
      <p:pic>
        <p:nvPicPr>
          <p:cNvPr id="156" name="droppedImage.pdf" descr="droppedImage.pdf"/>
          <p:cNvPicPr>
            <a:picLocks noChangeAspect="1"/>
          </p:cNvPicPr>
          <p:nvPr/>
        </p:nvPicPr>
        <p:blipFill>
          <a:blip r:embed="rId3">
            <a:extLst/>
          </a:blip>
          <a:stretch>
            <a:fillRect/>
          </a:stretch>
        </p:blipFill>
        <p:spPr>
          <a:xfrm>
            <a:off x="5806404" y="4043957"/>
            <a:ext cx="4173292" cy="3347443"/>
          </a:xfrm>
          <a:prstGeom prst="rect">
            <a:avLst/>
          </a:prstGeom>
          <a:ln w="12700">
            <a:miter lim="400000"/>
          </a:ln>
        </p:spPr>
      </p:pic>
      <p:pic>
        <p:nvPicPr>
          <p:cNvPr id="157" name="Image" descr="Image"/>
          <p:cNvPicPr>
            <a:picLocks noChangeAspect="1"/>
          </p:cNvPicPr>
          <p:nvPr/>
        </p:nvPicPr>
        <p:blipFill>
          <a:blip r:embed="rId4">
            <a:extLst/>
          </a:blip>
          <a:stretch>
            <a:fillRect/>
          </a:stretch>
        </p:blipFill>
        <p:spPr>
          <a:xfrm>
            <a:off x="6713636" y="993768"/>
            <a:ext cx="3184556" cy="238841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2.  Elijah’s final words with Elisha 7-10"/>
          <p:cNvSpPr txBox="1"/>
          <p:nvPr>
            <p:ph type="title"/>
          </p:nvPr>
        </p:nvSpPr>
        <p:spPr>
          <a:xfrm>
            <a:off x="749300" y="-508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1168A"/>
                </a:solidFill>
              </a:rPr>
              <a:t>2.	 Elijah’s final words with Elisha </a:t>
            </a:r>
            <a:r>
              <a:rPr>
                <a:solidFill>
                  <a:srgbClr val="F42300"/>
                </a:solidFill>
              </a:rPr>
              <a:t>7-10</a:t>
            </a:r>
          </a:p>
        </p:txBody>
      </p:sp>
      <p:sp>
        <p:nvSpPr>
          <p:cNvPr id="160" name="9    Now it came about when they had crossed over, that Elijah said to Elisha, &quot;Ask what I shall do for you before I am taken from you.&quot; And Elisha said, &quot;Please, let a double portion of your spirit be upon me.” Deut. 21:17"/>
          <p:cNvSpPr txBox="1"/>
          <p:nvPr>
            <p:ph type="body" sz="quarter" idx="1"/>
          </p:nvPr>
        </p:nvSpPr>
        <p:spPr>
          <a:xfrm>
            <a:off x="171450" y="863600"/>
            <a:ext cx="9817100" cy="1370757"/>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9    Now it came about when they had crossed over, that Elijah said to Elisha, "Ask what I shall do for you before I am taken from you." And Elisha said, "Please, let a double portion of your spirit be upon me.” </a:t>
            </a:r>
            <a:r>
              <a:rPr sz="2400">
                <a:solidFill>
                  <a:schemeClr val="accent5">
                    <a:hueOff val="-82419"/>
                    <a:satOff val="-9513"/>
                    <a:lumOff val="-16343"/>
                  </a:schemeClr>
                </a:solidFill>
                <a:uFill>
                  <a:solidFill>
                    <a:srgbClr val="000000"/>
                  </a:solidFill>
                </a:uFill>
                <a:latin typeface="Times"/>
                <a:ea typeface="Times"/>
                <a:cs typeface="Times"/>
                <a:sym typeface="Times"/>
              </a:rPr>
              <a:t>Deut. 21:17</a:t>
            </a:r>
          </a:p>
        </p:txBody>
      </p:sp>
      <p:pic>
        <p:nvPicPr>
          <p:cNvPr id="161" name="droppedImage.pdf" descr="droppedImage.pdf"/>
          <p:cNvPicPr>
            <a:picLocks noChangeAspect="1"/>
          </p:cNvPicPr>
          <p:nvPr/>
        </p:nvPicPr>
        <p:blipFill>
          <a:blip r:embed="rId2">
            <a:extLst/>
          </a:blip>
          <a:stretch>
            <a:fillRect/>
          </a:stretch>
        </p:blipFill>
        <p:spPr>
          <a:xfrm>
            <a:off x="889000" y="2316119"/>
            <a:ext cx="7912100" cy="41561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2.  Elijah’s final words with Elisha 7-10"/>
          <p:cNvSpPr txBox="1"/>
          <p:nvPr>
            <p:ph type="title"/>
          </p:nvPr>
        </p:nvSpPr>
        <p:spPr>
          <a:xfrm>
            <a:off x="673100" y="50800"/>
            <a:ext cx="8597900" cy="8890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pPr>
            <a:r>
              <a:rPr>
                <a:solidFill>
                  <a:srgbClr val="01168A"/>
                </a:solidFill>
              </a:rPr>
              <a:t>2.	 Elijah’s final words with Elisha </a:t>
            </a:r>
            <a:r>
              <a:rPr>
                <a:solidFill>
                  <a:srgbClr val="F42300"/>
                </a:solidFill>
              </a:rPr>
              <a:t>7-10</a:t>
            </a:r>
          </a:p>
        </p:txBody>
      </p:sp>
      <p:sp>
        <p:nvSpPr>
          <p:cNvPr id="164" name="10  And he said, &quot;You have asked a hard thing. Nevertheless, if you see me when I am taken from you, it shall be so for you; but if not, it shall not be so.&quot;"/>
          <p:cNvSpPr txBox="1"/>
          <p:nvPr>
            <p:ph type="body" sz="half" idx="1"/>
          </p:nvPr>
        </p:nvSpPr>
        <p:spPr>
          <a:xfrm>
            <a:off x="190500" y="1193800"/>
            <a:ext cx="4619923" cy="5511800"/>
          </a:xfrm>
          <a:prstGeom prst="rect">
            <a:avLst/>
          </a:prstGeom>
        </p:spPr>
        <p:txBody>
          <a:bodyPr anchor="t"/>
          <a:lstStyle/>
          <a:p>
            <a:pPr marL="584200" indent="-584200">
              <a:spcBef>
                <a:spcPts val="2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10  And he said, "You have asked a hard thing. </a:t>
            </a:r>
            <a:r>
              <a:rPr i="1" sz="2400">
                <a:uFill>
                  <a:solidFill>
                    <a:srgbClr val="000000"/>
                  </a:solidFill>
                </a:uFill>
                <a:latin typeface="Times"/>
                <a:ea typeface="Times"/>
                <a:cs typeface="Times"/>
                <a:sym typeface="Times"/>
              </a:rPr>
              <a:t>Nevertheless,</a:t>
            </a:r>
            <a:r>
              <a:rPr sz="2400">
                <a:uFill>
                  <a:solidFill>
                    <a:srgbClr val="000000"/>
                  </a:solidFill>
                </a:uFill>
                <a:latin typeface="Times"/>
                <a:ea typeface="Times"/>
                <a:cs typeface="Times"/>
                <a:sym typeface="Times"/>
              </a:rPr>
              <a:t> if you see me when I am taken from you, it shall be so for you; but if not, it shall not be </a:t>
            </a:r>
            <a:r>
              <a:rPr i="1" sz="2400">
                <a:uFill>
                  <a:solidFill>
                    <a:srgbClr val="000000"/>
                  </a:solidFill>
                </a:uFill>
                <a:latin typeface="Times"/>
                <a:ea typeface="Times"/>
                <a:cs typeface="Times"/>
                <a:sym typeface="Times"/>
              </a:rPr>
              <a:t>so.</a:t>
            </a:r>
            <a:r>
              <a:rPr sz="2400">
                <a:uFill>
                  <a:solidFill>
                    <a:srgbClr val="000000"/>
                  </a:solidFill>
                </a:uFill>
                <a:latin typeface="Times"/>
                <a:ea typeface="Times"/>
                <a:cs typeface="Times"/>
                <a:sym typeface="Times"/>
              </a:rPr>
              <a:t>"</a:t>
            </a:r>
          </a:p>
        </p:txBody>
      </p:sp>
      <p:pic>
        <p:nvPicPr>
          <p:cNvPr id="165" name="droppedImage.pdf" descr="droppedImage.pdf"/>
          <p:cNvPicPr>
            <a:picLocks noChangeAspect="1"/>
          </p:cNvPicPr>
          <p:nvPr/>
        </p:nvPicPr>
        <p:blipFill>
          <a:blip r:embed="rId2">
            <a:extLst/>
          </a:blip>
          <a:stretch>
            <a:fillRect/>
          </a:stretch>
        </p:blipFill>
        <p:spPr>
          <a:xfrm>
            <a:off x="4876800" y="1204870"/>
            <a:ext cx="5080000" cy="35080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3. Elijah taken to heaven by a chariot of fire &amp; a whirlwind 11, 12"/>
          <p:cNvSpPr txBox="1"/>
          <p:nvPr>
            <p:ph type="title"/>
          </p:nvPr>
        </p:nvSpPr>
        <p:spPr>
          <a:xfrm>
            <a:off x="50800" y="38100"/>
            <a:ext cx="5105400" cy="8890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2500"/>
            </a:pPr>
            <a:r>
              <a:rPr>
                <a:solidFill>
                  <a:srgbClr val="01168A"/>
                </a:solidFill>
              </a:rPr>
              <a:t>3.	Elijah taken to heaven by a chariot of fire &amp; a whirlwind </a:t>
            </a:r>
            <a:r>
              <a:rPr>
                <a:solidFill>
                  <a:srgbClr val="F42300"/>
                </a:solidFill>
              </a:rPr>
              <a:t>11, 12</a:t>
            </a:r>
          </a:p>
        </p:txBody>
      </p:sp>
      <p:sp>
        <p:nvSpPr>
          <p:cNvPr id="168" name="11  Then it came about as they were going along and talking, that behold, there appeared a chariot of fire and horses of fire which separated the two of them. And Elijah went up by a whirlwind to heaven."/>
          <p:cNvSpPr txBox="1"/>
          <p:nvPr>
            <p:ph type="body" sz="quarter" idx="1"/>
          </p:nvPr>
        </p:nvSpPr>
        <p:spPr>
          <a:xfrm>
            <a:off x="63500" y="1168400"/>
            <a:ext cx="5263456" cy="2605138"/>
          </a:xfrm>
          <a:prstGeom prst="rect">
            <a:avLst/>
          </a:prstGeom>
        </p:spPr>
        <p:txBody>
          <a:bodyPr anchor="t"/>
          <a:lstStyle/>
          <a:p>
            <a:pPr marL="584200" indent="-584200">
              <a:spcBef>
                <a:spcPts val="4900"/>
              </a:spcBef>
              <a:buSzTx/>
              <a:buNone/>
              <a:tabLst>
                <a:tab pos="1066800" algn="l"/>
                <a:tab pos="1422400" algn="l"/>
                <a:tab pos="1778000" algn="l"/>
                <a:tab pos="2133600" algn="l"/>
                <a:tab pos="2489200" algn="l"/>
                <a:tab pos="2844800" algn="l"/>
                <a:tab pos="3200400" algn="l"/>
                <a:tab pos="3556000" algn="l"/>
                <a:tab pos="3911600" algn="l"/>
                <a:tab pos="4267200" algn="l"/>
              </a:tabLst>
            </a:pPr>
            <a:r>
              <a:rPr sz="2400">
                <a:uFill>
                  <a:solidFill>
                    <a:srgbClr val="000000"/>
                  </a:solidFill>
                </a:uFill>
                <a:latin typeface="Times"/>
                <a:ea typeface="Times"/>
                <a:cs typeface="Times"/>
                <a:sym typeface="Times"/>
              </a:rPr>
              <a:t>11  Then it came about as they were going along and talking, that behold, </a:t>
            </a:r>
            <a:r>
              <a:rPr i="1" sz="2400">
                <a:uFill>
                  <a:solidFill>
                    <a:srgbClr val="000000"/>
                  </a:solidFill>
                </a:uFill>
                <a:latin typeface="Times"/>
                <a:ea typeface="Times"/>
                <a:cs typeface="Times"/>
                <a:sym typeface="Times"/>
              </a:rPr>
              <a:t>there appeared</a:t>
            </a:r>
            <a:r>
              <a:rPr sz="2400">
                <a:uFill>
                  <a:solidFill>
                    <a:srgbClr val="000000"/>
                  </a:solidFill>
                </a:uFill>
                <a:latin typeface="Times"/>
                <a:ea typeface="Times"/>
                <a:cs typeface="Times"/>
                <a:sym typeface="Times"/>
              </a:rPr>
              <a:t> a chariot of fire and horses of fire which separated the two of them. And Elijah went up by a whirlwind to heaven.</a:t>
            </a:r>
          </a:p>
        </p:txBody>
      </p:sp>
      <p:pic>
        <p:nvPicPr>
          <p:cNvPr id="169" name="droppedImage.pdf" descr="droppedImage.pdf"/>
          <p:cNvPicPr>
            <a:picLocks noChangeAspect="1"/>
          </p:cNvPicPr>
          <p:nvPr/>
        </p:nvPicPr>
        <p:blipFill>
          <a:blip r:embed="rId2">
            <a:extLst/>
          </a:blip>
          <a:stretch>
            <a:fillRect/>
          </a:stretch>
        </p:blipFill>
        <p:spPr>
          <a:xfrm>
            <a:off x="5357876" y="-526972"/>
            <a:ext cx="4787901" cy="8244320"/>
          </a:xfrm>
          <a:prstGeom prst="rect">
            <a:avLst/>
          </a:prstGeom>
          <a:ln w="12700">
            <a:miter lim="400000"/>
          </a:ln>
        </p:spPr>
      </p:pic>
      <p:pic>
        <p:nvPicPr>
          <p:cNvPr id="170" name="Image" descr="Image"/>
          <p:cNvPicPr>
            <a:picLocks noChangeAspect="1"/>
          </p:cNvPicPr>
          <p:nvPr/>
        </p:nvPicPr>
        <p:blipFill>
          <a:blip r:embed="rId3">
            <a:extLst/>
          </a:blip>
          <a:stretch>
            <a:fillRect/>
          </a:stretch>
        </p:blipFill>
        <p:spPr>
          <a:xfrm>
            <a:off x="201414" y="3696917"/>
            <a:ext cx="4987628" cy="373590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