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i="1" sz="2400"/>
            </a:lvl1pPr>
          </a:lstStyle>
          <a:p>
            <a:pPr/>
            <a:r>
              <a:t>–Johnny Appleseed</a:t>
            </a:r>
          </a:p>
        </p:txBody>
      </p:sp>
      <p:sp>
        <p:nvSpPr>
          <p:cNvPr id="94" name="“Type a quote here.”"/>
          <p:cNvSpPr txBox="1"/>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25600" y="673100"/>
            <a:ext cx="9753600" cy="5905500"/>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Image"/>
          <p:cNvSpPr/>
          <p:nvPr>
            <p:ph type="pic" sz="half" idx="13"/>
          </p:nvPr>
        </p:nvSpPr>
        <p:spPr>
          <a:xfrm>
            <a:off x="6718300" y="635000"/>
            <a:ext cx="5334000" cy="8216900"/>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718300" y="5092700"/>
            <a:ext cx="5334000" cy="3771900"/>
          </a:xfrm>
          <a:prstGeom prst="rect">
            <a:avLst/>
          </a:prstGeom>
        </p:spPr>
        <p:txBody>
          <a:bodyPr lIns="91439" tIns="45719" rIns="91439" bIns="45719" anchor="t">
            <a:noAutofit/>
          </a:bodyPr>
          <a:lstStyle/>
          <a:p>
            <a:pPr/>
          </a:p>
        </p:txBody>
      </p:sp>
      <p:sp>
        <p:nvSpPr>
          <p:cNvPr id="84" name="Image"/>
          <p:cNvSpPr/>
          <p:nvPr>
            <p:ph type="pic" sz="quarter" idx="14"/>
          </p:nvPr>
        </p:nvSpPr>
        <p:spPr>
          <a:xfrm>
            <a:off x="6718300" y="889000"/>
            <a:ext cx="5334000" cy="3771900"/>
          </a:xfrm>
          <a:prstGeom prst="rect">
            <a:avLst/>
          </a:prstGeom>
        </p:spPr>
        <p:txBody>
          <a:bodyPr lIns="91439" tIns="45719" rIns="91439" bIns="45719" anchor="t">
            <a:noAutofit/>
          </a:bodyPr>
          <a:lstStyle/>
          <a:p>
            <a:pPr/>
          </a:p>
        </p:txBody>
      </p:sp>
      <p:sp>
        <p:nvSpPr>
          <p:cNvPr id="85" name="Image"/>
          <p:cNvSpPr/>
          <p:nvPr>
            <p:ph type="pic" sz="half" idx="15"/>
          </p:nvPr>
        </p:nvSpPr>
        <p:spPr>
          <a:xfrm>
            <a:off x="952500" y="889000"/>
            <a:ext cx="5334000" cy="79756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png"/><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Conversion of Lydia"/>
          <p:cNvSpPr txBox="1"/>
          <p:nvPr>
            <p:ph type="ctrTitle"/>
          </p:nvPr>
        </p:nvSpPr>
        <p:spPr>
          <a:prstGeom prst="rect">
            <a:avLst/>
          </a:prstGeom>
        </p:spPr>
        <p:txBody>
          <a:bodyPr/>
          <a:lstStyle/>
          <a:p>
            <a:pPr/>
            <a:r>
              <a:t>Conversion of Lydia</a:t>
            </a:r>
          </a:p>
        </p:txBody>
      </p:sp>
      <p:sp>
        <p:nvSpPr>
          <p:cNvPr id="120" name="Acts 16:13-15"/>
          <p:cNvSpPr txBox="1"/>
          <p:nvPr>
            <p:ph type="subTitle" sz="quarter" idx="1"/>
          </p:nvPr>
        </p:nvSpPr>
        <p:spPr>
          <a:prstGeom prst="rect">
            <a:avLst/>
          </a:prstGeom>
        </p:spPr>
        <p:txBody>
          <a:bodyPr/>
          <a:lstStyle>
            <a:lvl1pPr>
              <a:defRPr>
                <a:solidFill>
                  <a:schemeClr val="accent5">
                    <a:hueOff val="-82419"/>
                    <a:satOff val="-9513"/>
                    <a:lumOff val="-16343"/>
                  </a:schemeClr>
                </a:solidFill>
              </a:defRPr>
            </a:lvl1pPr>
          </a:lstStyle>
          <a:p>
            <a:pPr/>
            <a:r>
              <a:t>Acts 16:13-15</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 name="Conversion of Lydia 13-15…"/>
          <p:cNvSpPr txBox="1"/>
          <p:nvPr/>
        </p:nvSpPr>
        <p:spPr>
          <a:xfrm>
            <a:off x="203454" y="422656"/>
            <a:ext cx="11558016" cy="3170937"/>
          </a:xfrm>
          <a:prstGeom prst="rect">
            <a:avLst/>
          </a:prstGeom>
          <a:ln w="12700">
            <a:miter lim="400000"/>
          </a:ln>
          <a:extLst>
            <a:ext uri="{C572A759-6A51-4108-AA02-DFA0A04FC94B}">
              <ma14:wrappingTextBoxFlag xmlns:ma14="http://schemas.microsoft.com/office/mac/drawingml/2011/main" val="1"/>
            </a:ext>
          </a:extLst>
        </p:spPr>
        <p:txBody>
          <a:bodyPr lIns="48767" tIns="48767" rIns="48767" bIns="48767">
            <a:spAutoFit/>
          </a:bodyPr>
          <a:lstStyle/>
          <a:p>
            <a:pPr marL="666495" indent="-666495" algn="l" defTabSz="585216">
              <a:spcBef>
                <a:spcPts val="3200"/>
              </a:spcBef>
              <a:tabLst>
                <a:tab pos="901700" algn="l"/>
                <a:tab pos="1358900" algn="l"/>
                <a:tab pos="1816100" algn="l"/>
                <a:tab pos="2273300" algn="l"/>
                <a:tab pos="2730500" algn="l"/>
                <a:tab pos="3175000" algn="l"/>
                <a:tab pos="3632200" algn="l"/>
                <a:tab pos="4089400" algn="l"/>
                <a:tab pos="4546600" algn="l"/>
                <a:tab pos="5003800" algn="l"/>
                <a:tab pos="5461000" algn="l"/>
              </a:tabLst>
              <a:defRPr b="0" sz="3400">
                <a:latin typeface="Helvetica"/>
                <a:ea typeface="Helvetica"/>
                <a:cs typeface="Helvetica"/>
                <a:sym typeface="Helvetica"/>
              </a:defRPr>
            </a:pPr>
            <a:r>
              <a:rPr>
                <a:solidFill>
                  <a:srgbClr val="011993"/>
                </a:solidFill>
                <a:uFill>
                  <a:solidFill>
                    <a:srgbClr val="000000"/>
                  </a:solidFill>
                </a:uFill>
                <a:latin typeface="Times"/>
                <a:ea typeface="Times"/>
                <a:cs typeface="Times"/>
                <a:sym typeface="Times"/>
              </a:rPr>
              <a:t>Conversion of Lydia</a:t>
            </a:r>
            <a:r>
              <a:rPr>
                <a:solidFill>
                  <a:srgbClr val="FF2600"/>
                </a:solidFill>
                <a:uFill>
                  <a:solidFill>
                    <a:srgbClr val="000000"/>
                  </a:solidFill>
                </a:uFill>
                <a:latin typeface="Times"/>
                <a:ea typeface="Times"/>
                <a:cs typeface="Times"/>
                <a:sym typeface="Times"/>
              </a:rPr>
              <a:t> 13-15</a:t>
            </a:r>
            <a:endParaRPr b="1">
              <a:uFill>
                <a:solidFill>
                  <a:srgbClr val="000000"/>
                </a:solidFill>
              </a:uFill>
              <a:latin typeface="Times"/>
              <a:ea typeface="Times"/>
              <a:cs typeface="Times"/>
              <a:sym typeface="Times"/>
            </a:endParaRPr>
          </a:p>
          <a:p>
            <a:pPr marL="666495" indent="-666495" algn="l" defTabSz="585216">
              <a:spcBef>
                <a:spcPts val="3200"/>
              </a:spcBef>
              <a:tabLst>
                <a:tab pos="901700" algn="l"/>
                <a:tab pos="1358900" algn="l"/>
                <a:tab pos="1816100" algn="l"/>
                <a:tab pos="2273300" algn="l"/>
                <a:tab pos="2730500" algn="l"/>
                <a:tab pos="3175000" algn="l"/>
                <a:tab pos="3632200" algn="l"/>
                <a:tab pos="4089400" algn="l"/>
                <a:tab pos="4546600" algn="l"/>
                <a:tab pos="5003800" algn="l"/>
                <a:tab pos="5461000" algn="l"/>
              </a:tabLst>
              <a:defRPr b="0" sz="3400">
                <a:latin typeface="Helvetica"/>
                <a:ea typeface="Helvetica"/>
                <a:cs typeface="Helvetica"/>
                <a:sym typeface="Helvetica"/>
              </a:defRPr>
            </a:pPr>
            <a:r>
              <a:rPr b="1">
                <a:solidFill>
                  <a:srgbClr val="FF2600"/>
                </a:solidFill>
                <a:uFill>
                  <a:solidFill>
                    <a:srgbClr val="000000"/>
                  </a:solidFill>
                </a:uFill>
                <a:latin typeface="Times"/>
                <a:ea typeface="Times"/>
                <a:cs typeface="Times"/>
                <a:sym typeface="Times"/>
              </a:rPr>
              <a:t>13</a:t>
            </a:r>
            <a:r>
              <a:rPr b="1">
                <a:uFill>
                  <a:solidFill>
                    <a:srgbClr val="000000"/>
                  </a:solidFill>
                </a:uFill>
                <a:latin typeface="Times"/>
                <a:ea typeface="Times"/>
                <a:cs typeface="Times"/>
                <a:sym typeface="Times"/>
              </a:rPr>
              <a:t>   And on the Sabbath day we went outside the gate to a riverside, where we were supposing that there would be a place of prayer; and we sat down and began speaking to the women who had assembled.</a:t>
            </a:r>
          </a:p>
        </p:txBody>
      </p:sp>
      <p:pic>
        <p:nvPicPr>
          <p:cNvPr id="123" name="droppedImage.pdf" descr="droppedImage.pdf"/>
          <p:cNvPicPr>
            <a:picLocks noChangeAspect="1"/>
          </p:cNvPicPr>
          <p:nvPr/>
        </p:nvPicPr>
        <p:blipFill>
          <a:blip r:embed="rId2">
            <a:extLst/>
          </a:blip>
          <a:stretch>
            <a:fillRect/>
          </a:stretch>
        </p:blipFill>
        <p:spPr>
          <a:xfrm>
            <a:off x="699008" y="3885184"/>
            <a:ext cx="11850625" cy="4567937"/>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fast" advClick="1" p14:dur="750">
        <p:wipe dir="r"/>
      </p:transition>
    </mc:Choice>
    <mc:Fallback>
      <p:transition spd="fast">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5" name="Conversion of Lydia 13-15…"/>
          <p:cNvSpPr txBox="1"/>
          <p:nvPr/>
        </p:nvSpPr>
        <p:spPr>
          <a:xfrm>
            <a:off x="211328" y="276352"/>
            <a:ext cx="12582144" cy="4364737"/>
          </a:xfrm>
          <a:prstGeom prst="rect">
            <a:avLst/>
          </a:prstGeom>
          <a:ln w="12700">
            <a:miter lim="400000"/>
          </a:ln>
          <a:extLst>
            <a:ext uri="{C572A759-6A51-4108-AA02-DFA0A04FC94B}">
              <ma14:wrappingTextBoxFlag xmlns:ma14="http://schemas.microsoft.com/office/mac/drawingml/2011/main" val="1"/>
            </a:ext>
          </a:extLst>
        </p:spPr>
        <p:txBody>
          <a:bodyPr lIns="48767" tIns="48767" rIns="48767" bIns="48767">
            <a:spAutoFit/>
          </a:bodyPr>
          <a:lstStyle/>
          <a:p>
            <a:pPr marL="666495" indent="-666495" algn="l" defTabSz="585216">
              <a:tabLst>
                <a:tab pos="901700" algn="l"/>
                <a:tab pos="1358900" algn="l"/>
                <a:tab pos="1816100" algn="l"/>
                <a:tab pos="2273300" algn="l"/>
                <a:tab pos="2730500" algn="l"/>
                <a:tab pos="3175000" algn="l"/>
                <a:tab pos="3632200" algn="l"/>
                <a:tab pos="4089400" algn="l"/>
                <a:tab pos="4546600" algn="l"/>
                <a:tab pos="5003800" algn="l"/>
                <a:tab pos="5461000" algn="l"/>
              </a:tabLst>
              <a:defRPr b="0" sz="3400">
                <a:latin typeface="Helvetica"/>
                <a:ea typeface="Helvetica"/>
                <a:cs typeface="Helvetica"/>
                <a:sym typeface="Helvetica"/>
              </a:defRPr>
            </a:pPr>
            <a:r>
              <a:rPr>
                <a:solidFill>
                  <a:srgbClr val="011993"/>
                </a:solidFill>
                <a:uFill>
                  <a:solidFill>
                    <a:srgbClr val="000000"/>
                  </a:solidFill>
                </a:uFill>
                <a:latin typeface="Times"/>
                <a:ea typeface="Times"/>
                <a:cs typeface="Times"/>
                <a:sym typeface="Times"/>
              </a:rPr>
              <a:t>Conversion of Lydia</a:t>
            </a:r>
            <a:r>
              <a:rPr>
                <a:solidFill>
                  <a:srgbClr val="FF2600"/>
                </a:solidFill>
                <a:uFill>
                  <a:solidFill>
                    <a:srgbClr val="000000"/>
                  </a:solidFill>
                </a:uFill>
                <a:latin typeface="Times"/>
                <a:ea typeface="Times"/>
                <a:cs typeface="Times"/>
                <a:sym typeface="Times"/>
              </a:rPr>
              <a:t> 13-15</a:t>
            </a:r>
            <a:endParaRPr b="1">
              <a:uFill>
                <a:solidFill>
                  <a:srgbClr val="000000"/>
                </a:solidFill>
              </a:uFill>
              <a:latin typeface="Times"/>
              <a:ea typeface="Times"/>
              <a:cs typeface="Times"/>
              <a:sym typeface="Times"/>
            </a:endParaRPr>
          </a:p>
          <a:p>
            <a:pPr marL="666495" indent="-666495" algn="l" defTabSz="585216">
              <a:tabLst>
                <a:tab pos="901700" algn="l"/>
                <a:tab pos="1358900" algn="l"/>
                <a:tab pos="1816100" algn="l"/>
                <a:tab pos="2273300" algn="l"/>
                <a:tab pos="2730500" algn="l"/>
                <a:tab pos="3175000" algn="l"/>
                <a:tab pos="3632200" algn="l"/>
                <a:tab pos="4089400" algn="l"/>
                <a:tab pos="4546600" algn="l"/>
                <a:tab pos="5003800" algn="l"/>
                <a:tab pos="5461000" algn="l"/>
              </a:tabLst>
              <a:defRPr b="0" sz="3400">
                <a:latin typeface="Helvetica"/>
                <a:ea typeface="Helvetica"/>
                <a:cs typeface="Helvetica"/>
                <a:sym typeface="Helvetica"/>
              </a:defRPr>
            </a:pPr>
            <a:r>
              <a:rPr b="1">
                <a:solidFill>
                  <a:srgbClr val="FF2600"/>
                </a:solidFill>
                <a:uFill>
                  <a:solidFill>
                    <a:srgbClr val="000000"/>
                  </a:solidFill>
                </a:uFill>
                <a:latin typeface="Times"/>
                <a:ea typeface="Times"/>
                <a:cs typeface="Times"/>
                <a:sym typeface="Times"/>
              </a:rPr>
              <a:t>14 </a:t>
            </a:r>
            <a:r>
              <a:rPr b="1">
                <a:uFill>
                  <a:solidFill>
                    <a:srgbClr val="000000"/>
                  </a:solidFill>
                </a:uFill>
                <a:latin typeface="Times"/>
                <a:ea typeface="Times"/>
                <a:cs typeface="Times"/>
                <a:sym typeface="Times"/>
              </a:rPr>
              <a:t>  And a certain woman named Lydia, from the city of Thyatira, a seller of purple fabrics, a worshiper of God, was listening; and the Lord opened her heart to respond to the things spoken by Paul.</a:t>
            </a:r>
            <a:endParaRPr b="1">
              <a:uFill>
                <a:solidFill>
                  <a:srgbClr val="000000"/>
                </a:solidFill>
              </a:uFill>
              <a:latin typeface="Times"/>
              <a:ea typeface="Times"/>
              <a:cs typeface="Times"/>
              <a:sym typeface="Times"/>
            </a:endParaRPr>
          </a:p>
          <a:p>
            <a:pPr marL="666495" indent="-666495" algn="l" defTabSz="585216">
              <a:tabLst>
                <a:tab pos="901700" algn="l"/>
                <a:tab pos="1358900" algn="l"/>
                <a:tab pos="1816100" algn="l"/>
                <a:tab pos="2273300" algn="l"/>
                <a:tab pos="2730500" algn="l"/>
                <a:tab pos="3175000" algn="l"/>
                <a:tab pos="3632200" algn="l"/>
                <a:tab pos="4089400" algn="l"/>
                <a:tab pos="4546600" algn="l"/>
                <a:tab pos="5003800" algn="l"/>
                <a:tab pos="5461000" algn="l"/>
              </a:tabLst>
              <a:defRPr b="0" sz="3400">
                <a:latin typeface="Helvetica"/>
                <a:ea typeface="Helvetica"/>
                <a:cs typeface="Helvetica"/>
                <a:sym typeface="Helvetica"/>
              </a:defRPr>
            </a:pPr>
            <a:r>
              <a:rPr b="1">
                <a:solidFill>
                  <a:srgbClr val="FF2600"/>
                </a:solidFill>
                <a:uFill>
                  <a:solidFill>
                    <a:srgbClr val="000000"/>
                  </a:solidFill>
                </a:uFill>
                <a:latin typeface="Times"/>
                <a:ea typeface="Times"/>
                <a:cs typeface="Times"/>
                <a:sym typeface="Times"/>
              </a:rPr>
              <a:t>15</a:t>
            </a:r>
            <a:r>
              <a:rPr b="1">
                <a:uFill>
                  <a:solidFill>
                    <a:srgbClr val="000000"/>
                  </a:solidFill>
                </a:uFill>
                <a:latin typeface="Times"/>
                <a:ea typeface="Times"/>
                <a:cs typeface="Times"/>
                <a:sym typeface="Times"/>
              </a:rPr>
              <a:t>   And when she and her household had been baptized, she urged us, saying, "If you have judged me to be faithful to the Lord, come into my house and stay." And she prevailed upon us.</a:t>
            </a:r>
          </a:p>
        </p:txBody>
      </p:sp>
      <p:pic>
        <p:nvPicPr>
          <p:cNvPr id="126" name="droppedImage.pdf" descr="droppedImage.pdf"/>
          <p:cNvPicPr>
            <a:picLocks noChangeAspect="1"/>
          </p:cNvPicPr>
          <p:nvPr/>
        </p:nvPicPr>
        <p:blipFill>
          <a:blip r:embed="rId2">
            <a:extLst/>
          </a:blip>
          <a:stretch>
            <a:fillRect/>
          </a:stretch>
        </p:blipFill>
        <p:spPr>
          <a:xfrm>
            <a:off x="5364479" y="5601132"/>
            <a:ext cx="7152641" cy="3242132"/>
          </a:xfrm>
          <a:prstGeom prst="rect">
            <a:avLst/>
          </a:prstGeom>
          <a:ln w="12700">
            <a:miter lim="400000"/>
          </a:ln>
        </p:spPr>
      </p:pic>
      <p:pic>
        <p:nvPicPr>
          <p:cNvPr id="127" name="droppedImage.pdf" descr="droppedImage.pdf"/>
          <p:cNvPicPr>
            <a:picLocks noChangeAspect="1"/>
          </p:cNvPicPr>
          <p:nvPr/>
        </p:nvPicPr>
        <p:blipFill>
          <a:blip r:embed="rId3">
            <a:extLst/>
          </a:blip>
          <a:stretch>
            <a:fillRect/>
          </a:stretch>
        </p:blipFill>
        <p:spPr>
          <a:xfrm>
            <a:off x="780288" y="5550560"/>
            <a:ext cx="4389121" cy="3343276"/>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