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15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0600" y="1282700"/>
            <a:ext cx="8178800" cy="2578100"/>
          </a:xfrm>
          <a:prstGeom prst="rect">
            <a:avLst/>
          </a:prstGeom>
        </p:spPr>
        <p:txBody>
          <a:bodyPr lIns="50800" tIns="50800" rIns="50800" bIns="50800" anchor="b"/>
          <a:lstStyle/>
          <a:p>
            <a:r>
              <a:t>Title Text</a:t>
            </a:r>
          </a:p>
        </p:txBody>
      </p:sp>
      <p:sp>
        <p:nvSpPr>
          <p:cNvPr id="12" name="Body Level One…"/>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nchor="ct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89" name="Title Text"/>
          <p:cNvSpPr txBox="1">
            <a:spLocks noGrp="1"/>
          </p:cNvSpPr>
          <p:nvPr>
            <p:ph type="title"/>
          </p:nvPr>
        </p:nvSpPr>
        <p:spPr>
          <a:prstGeom prst="rect">
            <a:avLst/>
          </a:prstGeom>
        </p:spPr>
        <p:txBody>
          <a:bodyPr/>
          <a:lstStyle/>
          <a:p>
            <a:r>
              <a:t>Title Text</a:t>
            </a:r>
          </a:p>
        </p:txBody>
      </p:sp>
      <p:sp>
        <p:nvSpPr>
          <p:cNvPr id="90" name="Body Level One…"/>
          <p:cNvSpPr txBox="1">
            <a:spLocks noGrp="1"/>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98" name="Title Text"/>
          <p:cNvSpPr txBox="1">
            <a:spLocks noGrp="1"/>
          </p:cNvSpPr>
          <p:nvPr>
            <p:ph type="title"/>
          </p:nvPr>
        </p:nvSpPr>
        <p:spPr>
          <a:prstGeom prst="rect">
            <a:avLst/>
          </a:prstGeom>
        </p:spPr>
        <p:txBody>
          <a:bodyPr/>
          <a:lstStyle/>
          <a:p>
            <a:r>
              <a:t>Title Text</a:t>
            </a:r>
          </a:p>
        </p:txBody>
      </p:sp>
      <p:sp>
        <p:nvSpPr>
          <p:cNvPr id="99" name="Body Level One…"/>
          <p:cNvSpPr txBox="1">
            <a:spLocks noGrp="1"/>
          </p:cNvSpPr>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52" name="Title Text"/>
          <p:cNvSpPr txBox="1">
            <a:spLocks noGrp="1"/>
          </p:cNvSpPr>
          <p:nvPr>
            <p:ph type="title"/>
          </p:nvPr>
        </p:nvSpPr>
        <p:spPr>
          <a:xfrm>
            <a:off x="990600" y="2324100"/>
            <a:ext cx="8178800" cy="2971800"/>
          </a:xfrm>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EAEAEA"/>
        </a:solidFill>
        <a:effectLst/>
      </p:bgPr>
    </p:bg>
    <p:spTree>
      <p:nvGrpSpPr>
        <p:cNvPr id="1" name=""/>
        <p:cNvGrpSpPr/>
        <p:nvPr/>
      </p:nvGrpSpPr>
      <p:grpSpPr>
        <a:xfrm>
          <a:off x="0" y="0"/>
          <a:ext cx="0" cy="0"/>
          <a:chOff x="0" y="0"/>
          <a:chExt cx="0" cy="0"/>
        </a:xfrm>
      </p:grpSpPr>
      <p:pic>
        <p:nvPicPr>
          <p:cNvPr id="60"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Title Text"/>
          <p:cNvSpPr txBox="1">
            <a:spLocks noGrp="1"/>
          </p:cNvSpPr>
          <p:nvPr>
            <p:ph type="title"/>
          </p:nvPr>
        </p:nvSpPr>
        <p:spPr>
          <a:xfrm>
            <a:off x="990600" y="5753100"/>
            <a:ext cx="8178800" cy="13335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EAEAEA"/>
        </a:solidFill>
        <a:effectLst/>
      </p:bgPr>
    </p:bg>
    <p:spTree>
      <p:nvGrpSpPr>
        <p:cNvPr id="1" name=""/>
        <p:cNvGrpSpPr/>
        <p:nvPr/>
      </p:nvGrpSpPr>
      <p:grpSpPr>
        <a:xfrm>
          <a:off x="0" y="0"/>
          <a:ext cx="0" cy="0"/>
          <a:chOff x="0" y="0"/>
          <a:chExt cx="0" cy="0"/>
        </a:xfrm>
      </p:grpSpPr>
      <p:pic>
        <p:nvPicPr>
          <p:cNvPr id="69"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a:spLocks noGrp="1"/>
          </p:cNvSpPr>
          <p:nvPr>
            <p:ph type="title"/>
          </p:nvPr>
        </p:nvSpPr>
        <p:spPr>
          <a:xfrm>
            <a:off x="444500" y="1104900"/>
            <a:ext cx="4635500" cy="2578100"/>
          </a:xfrm>
          <a:prstGeom prst="rect">
            <a:avLst/>
          </a:prstGeom>
        </p:spPr>
        <p:txBody>
          <a:bodyPr lIns="50800" tIns="50800" rIns="50800" bIns="50800" anchor="b"/>
          <a:lstStyle>
            <a:lvl1pPr>
              <a:defRPr sz="5400"/>
            </a:lvl1pPr>
          </a:lstStyle>
          <a:p>
            <a:r>
              <a:t>Title Text</a:t>
            </a:r>
          </a:p>
        </p:txBody>
      </p:sp>
      <p:sp>
        <p:nvSpPr>
          <p:cNvPr id="71" name="Body Level One…"/>
          <p:cNvSpPr txBox="1">
            <a:spLocks noGrp="1"/>
          </p:cNvSpPr>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EAEAEA"/>
        </a:solidFill>
        <a:effectLst/>
      </p:bgPr>
    </p:bg>
    <p:spTree>
      <p:nvGrpSpPr>
        <p:cNvPr id="1" name=""/>
        <p:cNvGrpSpPr/>
        <p:nvPr/>
      </p:nvGrpSpPr>
      <p:grpSpPr>
        <a:xfrm>
          <a:off x="0" y="0"/>
          <a:ext cx="0" cy="0"/>
          <a:chOff x="0" y="0"/>
          <a:chExt cx="0" cy="0"/>
        </a:xfrm>
      </p:grpSpPr>
      <p:pic>
        <p:nvPicPr>
          <p:cNvPr id="79"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t>Title Text</a:t>
            </a:r>
          </a:p>
        </p:txBody>
      </p:sp>
      <p:sp>
        <p:nvSpPr>
          <p:cNvPr id="4" name="Slide Number"/>
          <p:cNvSpPr txBox="1">
            <a:spLocks noGrp="1"/>
          </p:cNvSpPr>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sz="3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tif"/><Relationship Id="rId1" Type="http://schemas.openxmlformats.org/officeDocument/2006/relationships/slideLayout" Target="../slideLayouts/slideLayout2.xml"/><Relationship Id="rId4" Type="http://schemas.openxmlformats.org/officeDocument/2006/relationships/image" Target="../media/image30.tif"/></Relationships>
</file>

<file path=ppt/slides/_rels/slide18.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31.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tif"/></Relationships>
</file>

<file path=ppt/slides/_rels/slide22.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tif"/></Relationships>
</file>

<file path=ppt/slides/_rels/slide34.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tif"/></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2.xml"/><Relationship Id="rId4" Type="http://schemas.openxmlformats.org/officeDocument/2006/relationships/image" Target="../media/image12.tif"/></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IV. Yahweh vs. Baal 17:1—18:46"/>
          <p:cNvSpPr txBox="1">
            <a:spLocks noGrp="1"/>
          </p:cNvSpPr>
          <p:nvPr>
            <p:ph type="ctrTitle"/>
          </p:nvPr>
        </p:nvSpPr>
        <p:spPr>
          <a:prstGeom prst="rect">
            <a:avLst/>
          </a:prstGeom>
        </p:spPr>
        <p:txBody>
          <a:bodyPr lIns="0" tIns="0" rIns="0" bIns="0" anchor="ctr"/>
          <a:lstStyle/>
          <a:p>
            <a:pPr>
              <a:defRPr sz="5800" b="1"/>
            </a:pPr>
            <a:r>
              <a:rPr>
                <a:solidFill>
                  <a:srgbClr val="011A9A"/>
                </a:solidFill>
              </a:rPr>
              <a:t>IV.	Yahweh vs. Baal</a:t>
            </a:r>
            <a:r>
              <a:rPr>
                <a:solidFill>
                  <a:srgbClr val="FF2600"/>
                </a:solidFill>
              </a:rPr>
              <a:t> 17:1—18:46</a:t>
            </a:r>
          </a:p>
        </p:txBody>
      </p:sp>
      <p:sp>
        <p:nvSpPr>
          <p:cNvPr id="110" name="A.  The Great Drought in Israel 17:1-24"/>
          <p:cNvSpPr txBox="1">
            <a:spLocks noGrp="1"/>
          </p:cNvSpPr>
          <p:nvPr>
            <p:ph type="subTitle" sz="quarter" idx="1"/>
          </p:nvPr>
        </p:nvSpPr>
        <p:spPr>
          <a:xfrm>
            <a:off x="990600" y="3924300"/>
            <a:ext cx="8178800" cy="1346200"/>
          </a:xfrm>
          <a:prstGeom prst="rect">
            <a:avLst/>
          </a:prstGeom>
        </p:spPr>
        <p:txBody>
          <a:bodyPr/>
          <a:lstStyle/>
          <a:p>
            <a:pPr>
              <a:buClr>
                <a:srgbClr val="000000"/>
              </a:buClr>
              <a:buFont typeface="Gill Sans"/>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pPr>
            <a:r>
              <a:rPr>
                <a:solidFill>
                  <a:srgbClr val="011A9A"/>
                </a:solidFill>
              </a:rPr>
              <a:t>A.	 The Great Drought in Israel </a:t>
            </a:r>
            <a:r>
              <a:rPr>
                <a:solidFill>
                  <a:srgbClr val="FF2600"/>
                </a:solidFill>
              </a:rPr>
              <a:t>17:1-24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a. The miraculous provision of food in the home of a widow 8-16"/>
          <p:cNvSpPr txBox="1">
            <a:spLocks noGrp="1"/>
          </p:cNvSpPr>
          <p:nvPr>
            <p:ph type="title"/>
          </p:nvPr>
        </p:nvSpPr>
        <p:spPr>
          <a:xfrm>
            <a:off x="939800" y="-12700"/>
            <a:ext cx="8178800" cy="8763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3000" b="1"/>
            </a:pPr>
            <a:r>
              <a:rPr>
                <a:solidFill>
                  <a:srgbClr val="011A9A"/>
                </a:solidFill>
              </a:rPr>
              <a:t>a.	The miraculous provision of food in the home of a widow </a:t>
            </a:r>
            <a:r>
              <a:rPr>
                <a:solidFill>
                  <a:srgbClr val="FF2600"/>
                </a:solidFill>
              </a:rPr>
              <a:t>8-16</a:t>
            </a:r>
          </a:p>
        </p:txBody>
      </p:sp>
      <p:sp>
        <p:nvSpPr>
          <p:cNvPr id="145" name="13  Then Elijah said to her, &quot;Do not fear; go, do as you have said, but make me a little bread cake from it first, and bring it out to me, and afterward you may make one for yourself and for your son.…"/>
          <p:cNvSpPr txBox="1">
            <a:spLocks noGrp="1"/>
          </p:cNvSpPr>
          <p:nvPr>
            <p:ph type="body" idx="1"/>
          </p:nvPr>
        </p:nvSpPr>
        <p:spPr>
          <a:xfrm>
            <a:off x="152400" y="965200"/>
            <a:ext cx="9753600" cy="3632200"/>
          </a:xfrm>
          <a:prstGeom prst="rect">
            <a:avLst/>
          </a:prstGeom>
        </p:spPr>
        <p:txBody>
          <a:bodyPr anchor="t"/>
          <a:lstStyle/>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13  Then Elijah said to her, "Do not fear; go, do as you have said, but make me a little bread cake from it first, and bring </a:t>
            </a:r>
            <a:r>
              <a:rPr sz="2400" i="1">
                <a:latin typeface="Times"/>
                <a:ea typeface="Times"/>
                <a:cs typeface="Times"/>
                <a:sym typeface="Times"/>
              </a:rPr>
              <a:t>it</a:t>
            </a:r>
            <a:r>
              <a:rPr sz="2400">
                <a:latin typeface="Times"/>
                <a:ea typeface="Times"/>
                <a:cs typeface="Times"/>
                <a:sym typeface="Times"/>
              </a:rPr>
              <a:t> out to me, and afterward you may make </a:t>
            </a:r>
            <a:r>
              <a:rPr sz="2400" i="1">
                <a:latin typeface="Times"/>
                <a:ea typeface="Times"/>
                <a:cs typeface="Times"/>
                <a:sym typeface="Times"/>
              </a:rPr>
              <a:t>one</a:t>
            </a:r>
            <a:r>
              <a:rPr sz="2400">
                <a:latin typeface="Times"/>
                <a:ea typeface="Times"/>
                <a:cs typeface="Times"/>
                <a:sym typeface="Times"/>
              </a:rPr>
              <a:t> for yourself and for your son.</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14  "For thus says the LORD God of Israel, ‘The bowl of flour shall not be exhausted, nor shall the jar of oil be empty, until the day that the LORD sends rain on the face of the earth.’"</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15  So she went and did according to the word of Elijah, and she and he and her household ate for </a:t>
            </a:r>
            <a:r>
              <a:rPr sz="2400" i="1">
                <a:latin typeface="Times"/>
                <a:ea typeface="Times"/>
                <a:cs typeface="Times"/>
                <a:sym typeface="Times"/>
              </a:rPr>
              <a:t>many</a:t>
            </a:r>
            <a:r>
              <a:rPr sz="2400">
                <a:latin typeface="Times"/>
                <a:ea typeface="Times"/>
                <a:cs typeface="Times"/>
                <a:sym typeface="Times"/>
              </a:rPr>
              <a:t> days.</a:t>
            </a:r>
          </a:p>
        </p:txBody>
      </p:sp>
      <p:pic>
        <p:nvPicPr>
          <p:cNvPr id="146" name="droppedImage.pdf" descr="droppedImage.pdf"/>
          <p:cNvPicPr>
            <a:picLocks noChangeAspect="1"/>
          </p:cNvPicPr>
          <p:nvPr/>
        </p:nvPicPr>
        <p:blipFill>
          <a:blip r:embed="rId2">
            <a:extLst/>
          </a:blip>
          <a:stretch>
            <a:fillRect/>
          </a:stretch>
        </p:blipFill>
        <p:spPr>
          <a:xfrm>
            <a:off x="4819395" y="4140573"/>
            <a:ext cx="5283201" cy="3263154"/>
          </a:xfrm>
          <a:prstGeom prst="rect">
            <a:avLst/>
          </a:prstGeom>
          <a:ln w="12700">
            <a:miter lim="400000"/>
          </a:ln>
        </p:spPr>
      </p:pic>
      <p:sp>
        <p:nvSpPr>
          <p:cNvPr id="147" name="16  The bowl of flour was not exhausted nor did the jar of oil become empty, according to the word of the LORD which He spoke through Elijah."/>
          <p:cNvSpPr/>
          <p:nvPr/>
        </p:nvSpPr>
        <p:spPr>
          <a:xfrm>
            <a:off x="139700" y="4597400"/>
            <a:ext cx="4597400" cy="19177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marL="457200" indent="-457200" algn="l">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16  The bowl of flour was not exhausted nor did the jar of oil become empty, according to the word of the LORD which He spoke through Elijah.</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b. The resurrection of the widow’s son 17-24"/>
          <p:cNvSpPr txBox="1">
            <a:spLocks noGrp="1"/>
          </p:cNvSpPr>
          <p:nvPr>
            <p:ph type="title"/>
          </p:nvPr>
        </p:nvSpPr>
        <p:spPr>
          <a:xfrm>
            <a:off x="990600" y="38100"/>
            <a:ext cx="8178800" cy="8763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700" b="1"/>
            </a:pPr>
            <a:r>
              <a:rPr>
                <a:solidFill>
                  <a:srgbClr val="011A9A"/>
                </a:solidFill>
              </a:rPr>
              <a:t>b.	The resurrection of the widow’s son </a:t>
            </a:r>
            <a:r>
              <a:rPr>
                <a:solidFill>
                  <a:srgbClr val="FF2600"/>
                </a:solidFill>
              </a:rPr>
              <a:t>17-24</a:t>
            </a:r>
          </a:p>
        </p:txBody>
      </p:sp>
      <p:sp>
        <p:nvSpPr>
          <p:cNvPr id="150" name="17  Now it came about after these things, that the son of the woman, the mistress of the house, became sick; and his sickness was so severe, that there was no breath left in him.…"/>
          <p:cNvSpPr txBox="1">
            <a:spLocks noGrp="1"/>
          </p:cNvSpPr>
          <p:nvPr>
            <p:ph type="body" idx="1"/>
          </p:nvPr>
        </p:nvSpPr>
        <p:spPr>
          <a:xfrm>
            <a:off x="158750" y="698500"/>
            <a:ext cx="9842500" cy="6223000"/>
          </a:xfrm>
          <a:prstGeom prst="rect">
            <a:avLst/>
          </a:prstGeom>
        </p:spPr>
        <p:txBody>
          <a:bodyPr anchor="t"/>
          <a:lstStyle/>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Now it came about after these things, that the son of the woman, the mistress of the house, became sick; and his sickness was so severe, that there was no breath left in him.</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So she said to Elijah, "What do I have to do with you, O man of God? You have come to me to bring my iniquity to remembrance, and to put my son to death!"</a:t>
            </a:r>
          </a:p>
        </p:txBody>
      </p:sp>
      <p:pic>
        <p:nvPicPr>
          <p:cNvPr id="151" name="droppedImage.pdf" descr="droppedImage.pdf"/>
          <p:cNvPicPr>
            <a:picLocks noChangeAspect="1"/>
          </p:cNvPicPr>
          <p:nvPr/>
        </p:nvPicPr>
        <p:blipFill>
          <a:blip r:embed="rId2">
            <a:extLst/>
          </a:blip>
          <a:stretch>
            <a:fillRect/>
          </a:stretch>
        </p:blipFill>
        <p:spPr>
          <a:xfrm>
            <a:off x="4597400" y="3517900"/>
            <a:ext cx="5232400" cy="3908413"/>
          </a:xfrm>
          <a:prstGeom prst="rect">
            <a:avLst/>
          </a:prstGeom>
          <a:ln w="12700">
            <a:miter lim="400000"/>
          </a:ln>
        </p:spPr>
      </p:pic>
      <p:pic>
        <p:nvPicPr>
          <p:cNvPr id="152" name="pasted-image.tiff" descr="pasted-image.tiff"/>
          <p:cNvPicPr>
            <a:picLocks noChangeAspect="1"/>
          </p:cNvPicPr>
          <p:nvPr/>
        </p:nvPicPr>
        <p:blipFill>
          <a:blip r:embed="rId3">
            <a:extLst/>
          </a:blip>
          <a:stretch>
            <a:fillRect/>
          </a:stretch>
        </p:blipFill>
        <p:spPr>
          <a:xfrm>
            <a:off x="627608" y="3420169"/>
            <a:ext cx="3186538" cy="41038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b. The resurrection of the widow’s son 17-24"/>
          <p:cNvSpPr txBox="1">
            <a:spLocks noGrp="1"/>
          </p:cNvSpPr>
          <p:nvPr>
            <p:ph type="title"/>
          </p:nvPr>
        </p:nvSpPr>
        <p:spPr>
          <a:xfrm>
            <a:off x="990600" y="63500"/>
            <a:ext cx="8178800" cy="8763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700" b="1"/>
            </a:pPr>
            <a:r>
              <a:rPr>
                <a:solidFill>
                  <a:srgbClr val="011A9A"/>
                </a:solidFill>
              </a:rPr>
              <a:t>b.	The resurrection of the widow’s son </a:t>
            </a:r>
            <a:r>
              <a:rPr>
                <a:solidFill>
                  <a:srgbClr val="FF2600"/>
                </a:solidFill>
              </a:rPr>
              <a:t>17-24</a:t>
            </a:r>
          </a:p>
        </p:txBody>
      </p:sp>
      <p:sp>
        <p:nvSpPr>
          <p:cNvPr id="155" name="19  And he said to her, &quot;Give me your son.&quot; Then he took him from her bosom and carried him up to the upper room where he was living, and laid him on his own bed.…"/>
          <p:cNvSpPr txBox="1">
            <a:spLocks noGrp="1"/>
          </p:cNvSpPr>
          <p:nvPr>
            <p:ph type="body" idx="1"/>
          </p:nvPr>
        </p:nvSpPr>
        <p:spPr>
          <a:xfrm>
            <a:off x="152400" y="1155700"/>
            <a:ext cx="4978400" cy="6223000"/>
          </a:xfrm>
          <a:prstGeom prst="rect">
            <a:avLst/>
          </a:prstGeom>
        </p:spPr>
        <p:txBody>
          <a:bodyPr anchor="t"/>
          <a:lstStyle/>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he said to her, "Give me your son." Then he took him from her bosom and carried him up to the upper room where he was living, and laid him on his own bed.</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he called to the LORD and said, "O LORD my God, hast Thou also brought calamity to the widow with whom I am staying, by causing her son to die?"</a:t>
            </a:r>
          </a:p>
        </p:txBody>
      </p:sp>
      <p:pic>
        <p:nvPicPr>
          <p:cNvPr id="156" name="See%20said%20Elijah%20-%20Your%20son%20lives!%201%20Kings%201723.tiff" descr="See%20said%20Elijah%20-%20Your%20son%20lives!%201%20Kings%201723.tiff"/>
          <p:cNvPicPr>
            <a:picLocks noChangeAspect="1"/>
          </p:cNvPicPr>
          <p:nvPr/>
        </p:nvPicPr>
        <p:blipFill>
          <a:blip r:embed="rId2">
            <a:extLst/>
          </a:blip>
          <a:stretch>
            <a:fillRect/>
          </a:stretch>
        </p:blipFill>
        <p:spPr>
          <a:xfrm>
            <a:off x="5245100" y="1405676"/>
            <a:ext cx="4838700" cy="48086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b. The resurrection of the widow’s son 17-24"/>
          <p:cNvSpPr txBox="1">
            <a:spLocks noGrp="1"/>
          </p:cNvSpPr>
          <p:nvPr>
            <p:ph type="title"/>
          </p:nvPr>
        </p:nvSpPr>
        <p:spPr>
          <a:xfrm>
            <a:off x="990600" y="12700"/>
            <a:ext cx="8178800" cy="8763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700" b="1"/>
            </a:pPr>
            <a:r>
              <a:rPr>
                <a:solidFill>
                  <a:srgbClr val="011A9A"/>
                </a:solidFill>
              </a:rPr>
              <a:t>b.	The resurrection of the widow’s son </a:t>
            </a:r>
            <a:r>
              <a:rPr>
                <a:solidFill>
                  <a:srgbClr val="FF2600"/>
                </a:solidFill>
              </a:rPr>
              <a:t>17-24</a:t>
            </a:r>
          </a:p>
        </p:txBody>
      </p:sp>
      <p:sp>
        <p:nvSpPr>
          <p:cNvPr id="159" name="21  Then he stretched himself upon the child three times, and called to the LORD, and said, &quot;O LORD my God, I pray Thee, let this child’s life return to him.&quot;"/>
          <p:cNvSpPr txBox="1">
            <a:spLocks noGrp="1"/>
          </p:cNvSpPr>
          <p:nvPr>
            <p:ph type="body" idx="1"/>
          </p:nvPr>
        </p:nvSpPr>
        <p:spPr>
          <a:xfrm>
            <a:off x="152400" y="1155700"/>
            <a:ext cx="5803900" cy="6223000"/>
          </a:xfrm>
          <a:prstGeom prst="rect">
            <a:avLst/>
          </a:prstGeom>
        </p:spPr>
        <p:txBody>
          <a:bodyPr anchor="t"/>
          <a:lstStyle>
            <a:lvl1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21  Then he stretched himself upon the child three times, and called to the LORD, and said, "O LORD my God, I pray Thee, let this child’s life return to him."</a:t>
            </a:r>
          </a:p>
        </p:txBody>
      </p:sp>
      <p:pic>
        <p:nvPicPr>
          <p:cNvPr id="160" name="droppedImage.pdf" descr="droppedImage.pdf"/>
          <p:cNvPicPr>
            <a:picLocks noChangeAspect="1"/>
          </p:cNvPicPr>
          <p:nvPr/>
        </p:nvPicPr>
        <p:blipFill>
          <a:blip r:embed="rId2">
            <a:extLst/>
          </a:blip>
          <a:stretch>
            <a:fillRect/>
          </a:stretch>
        </p:blipFill>
        <p:spPr>
          <a:xfrm>
            <a:off x="6051550" y="1181100"/>
            <a:ext cx="3886200" cy="2886892"/>
          </a:xfrm>
          <a:prstGeom prst="rect">
            <a:avLst/>
          </a:prstGeom>
          <a:ln w="12700">
            <a:miter lim="400000"/>
          </a:ln>
        </p:spPr>
      </p:pic>
      <p:pic>
        <p:nvPicPr>
          <p:cNvPr id="161" name="droppedImage.pdf" descr="droppedImage.pdf"/>
          <p:cNvPicPr>
            <a:picLocks noChangeAspect="1"/>
          </p:cNvPicPr>
          <p:nvPr/>
        </p:nvPicPr>
        <p:blipFill>
          <a:blip r:embed="rId3">
            <a:extLst/>
          </a:blip>
          <a:stretch>
            <a:fillRect/>
          </a:stretch>
        </p:blipFill>
        <p:spPr>
          <a:xfrm>
            <a:off x="4381500" y="4136206"/>
            <a:ext cx="5575300" cy="35274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b. The resurrection of the widow’s son 17-24"/>
          <p:cNvSpPr txBox="1">
            <a:spLocks noGrp="1"/>
          </p:cNvSpPr>
          <p:nvPr>
            <p:ph type="title"/>
          </p:nvPr>
        </p:nvSpPr>
        <p:spPr>
          <a:xfrm>
            <a:off x="990600" y="0"/>
            <a:ext cx="8178800" cy="8763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700" b="1"/>
            </a:pPr>
            <a:r>
              <a:rPr>
                <a:solidFill>
                  <a:srgbClr val="011A9A"/>
                </a:solidFill>
              </a:rPr>
              <a:t>b.	The resurrection of the widow’s son </a:t>
            </a:r>
            <a:r>
              <a:rPr>
                <a:solidFill>
                  <a:srgbClr val="FF2600"/>
                </a:solidFill>
              </a:rPr>
              <a:t>17-24</a:t>
            </a:r>
          </a:p>
        </p:txBody>
      </p:sp>
      <p:sp>
        <p:nvSpPr>
          <p:cNvPr id="164" name="22  And the LORD heard the voice of Elijah, and the life of the child returned to him and he revived.…"/>
          <p:cNvSpPr txBox="1">
            <a:spLocks noGrp="1"/>
          </p:cNvSpPr>
          <p:nvPr>
            <p:ph type="body" sz="half" idx="1"/>
          </p:nvPr>
        </p:nvSpPr>
        <p:spPr>
          <a:xfrm>
            <a:off x="127000" y="812800"/>
            <a:ext cx="6979147" cy="3864571"/>
          </a:xfrm>
          <a:prstGeom prst="rect">
            <a:avLst/>
          </a:prstGeom>
        </p:spPr>
        <p:txBody>
          <a:bodyPr anchor="t"/>
          <a:lstStyle/>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the LORD heard the voice of Elijah, and the life of the child returned to him and he revived.</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And Elijah took the child, and brought him down from the upper room into the house and gave him to his mother; and Elijah said, "See, your son is alive."</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Then the woman said to Elijah, "Now I know that you are a man of God, and that the word of the LORD in your mouth is truth."</a:t>
            </a:r>
          </a:p>
        </p:txBody>
      </p:sp>
      <p:pic>
        <p:nvPicPr>
          <p:cNvPr id="165" name="A%20painting%20by%20the%2019th%20century%20English%20artist%20For.tiff" descr="A%20painting%20by%20the%2019th%20century%20English%20artist%20For.tiff"/>
          <p:cNvPicPr>
            <a:picLocks noChangeAspect="1"/>
          </p:cNvPicPr>
          <p:nvPr/>
        </p:nvPicPr>
        <p:blipFill>
          <a:blip r:embed="rId2">
            <a:extLst/>
          </a:blip>
          <a:stretch>
            <a:fillRect/>
          </a:stretch>
        </p:blipFill>
        <p:spPr>
          <a:xfrm>
            <a:off x="7099733" y="1054173"/>
            <a:ext cx="3045345" cy="4224756"/>
          </a:xfrm>
          <a:prstGeom prst="rect">
            <a:avLst/>
          </a:prstGeom>
          <a:ln w="12700">
            <a:miter lim="400000"/>
          </a:ln>
        </p:spPr>
      </p:pic>
      <p:pic>
        <p:nvPicPr>
          <p:cNvPr id="166" name="droppedImage.pdf" descr="droppedImage.pdf"/>
          <p:cNvPicPr>
            <a:picLocks noChangeAspect="1"/>
          </p:cNvPicPr>
          <p:nvPr/>
        </p:nvPicPr>
        <p:blipFill>
          <a:blip r:embed="rId3">
            <a:extLst/>
          </a:blip>
          <a:stretch>
            <a:fillRect/>
          </a:stretch>
        </p:blipFill>
        <p:spPr>
          <a:xfrm>
            <a:off x="4127500" y="4434348"/>
            <a:ext cx="2921000" cy="314086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he Great Contest on Carmel 18:1-46"/>
          <p:cNvSpPr txBox="1">
            <a:spLocks noGrp="1"/>
          </p:cNvSpPr>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b="1"/>
            </a:pPr>
            <a:r>
              <a:rPr>
                <a:solidFill>
                  <a:srgbClr val="011A9A"/>
                </a:solidFill>
              </a:rPr>
              <a:t>The Great Contest on Carmel </a:t>
            </a:r>
            <a:r>
              <a:rPr>
                <a:solidFill>
                  <a:srgbClr val="FF2600"/>
                </a:solidFill>
              </a:rPr>
              <a:t>18:1-46</a:t>
            </a:r>
          </a:p>
        </p:txBody>
      </p:sp>
      <p:sp>
        <p:nvSpPr>
          <p:cNvPr id="169" name="1.  The arrangements for the contest 18:1-20"/>
          <p:cNvSpPr txBox="1">
            <a:spLocks noGrp="1"/>
          </p:cNvSpPr>
          <p:nvPr>
            <p:ph type="subTitle" sz="quarter" idx="1"/>
          </p:nvPr>
        </p:nvSpPr>
        <p:spPr>
          <a:xfrm>
            <a:off x="762000" y="3924300"/>
            <a:ext cx="8686800" cy="889000"/>
          </a:xfrm>
          <a:prstGeom prst="rect">
            <a:avLst/>
          </a:prstGeom>
        </p:spPr>
        <p:txBody>
          <a:bodyPr/>
          <a:lstStyle/>
          <a:p>
            <a:pPr algn="l">
              <a:buClr>
                <a:srgbClr val="000000"/>
              </a:buClr>
              <a:buFont typeface="Gill Sans"/>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a:pPr>
            <a:r>
              <a:rPr>
                <a:solidFill>
                  <a:srgbClr val="011A9A"/>
                </a:solidFill>
              </a:rPr>
              <a:t>1.	 The arrangements for the contest </a:t>
            </a:r>
            <a:r>
              <a:rPr>
                <a:solidFill>
                  <a:srgbClr val="FF2600"/>
                </a:solidFill>
              </a:rPr>
              <a:t>18:1-20</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a. Elijah’s conversation with Obadiah 18:1-16"/>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a.	Elijah’s conversation with Obadiah</a:t>
            </a:r>
            <a:r>
              <a:rPr>
                <a:solidFill>
                  <a:srgbClr val="FF2600"/>
                </a:solidFill>
              </a:rPr>
              <a:t> 18:1-16</a:t>
            </a:r>
          </a:p>
        </p:txBody>
      </p:sp>
      <p:sp>
        <p:nvSpPr>
          <p:cNvPr id="172" name="1    Now it came about after many days, that the word of the LORD came to Elijah in the third year, saying, &quot;Go, show yourself to Ahab, and I will send rain on the face of the earth.&quot;…"/>
          <p:cNvSpPr txBox="1">
            <a:spLocks noGrp="1"/>
          </p:cNvSpPr>
          <p:nvPr>
            <p:ph type="body" sz="half" idx="1"/>
          </p:nvPr>
        </p:nvSpPr>
        <p:spPr>
          <a:xfrm>
            <a:off x="152400" y="787400"/>
            <a:ext cx="9713566" cy="2109788"/>
          </a:xfrm>
          <a:prstGeom prst="rect">
            <a:avLst/>
          </a:prstGeom>
        </p:spPr>
        <p:txBody>
          <a:bodyPr anchor="t"/>
          <a:lstStyle/>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    Now it came about </a:t>
            </a:r>
            <a:r>
              <a:rPr sz="2400" i="1">
                <a:uFill>
                  <a:solidFill>
                    <a:srgbClr val="000000"/>
                  </a:solidFill>
                </a:uFill>
                <a:latin typeface="Times"/>
                <a:ea typeface="Times"/>
                <a:cs typeface="Times"/>
                <a:sym typeface="Times"/>
              </a:rPr>
              <a:t>after</a:t>
            </a:r>
            <a:r>
              <a:rPr sz="2400">
                <a:uFill>
                  <a:solidFill>
                    <a:srgbClr val="000000"/>
                  </a:solidFill>
                </a:uFill>
                <a:latin typeface="Times"/>
                <a:ea typeface="Times"/>
                <a:cs typeface="Times"/>
                <a:sym typeface="Times"/>
              </a:rPr>
              <a:t> many days, that the word of the LORD came to Elijah in the third year, saying, "Go, show yourself to Ahab, and I will send rain on the face of the earth."</a:t>
            </a:r>
          </a:p>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So Elijah went to show himself to Ahab. Now the famine </a:t>
            </a:r>
            <a:r>
              <a:rPr sz="2400" i="1">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severe in Samaria.</a:t>
            </a:r>
          </a:p>
        </p:txBody>
      </p:sp>
      <p:pic>
        <p:nvPicPr>
          <p:cNvPr id="173" name="pasted-image.tiff" descr="pasted-image.tiff"/>
          <p:cNvPicPr>
            <a:picLocks noChangeAspect="1"/>
          </p:cNvPicPr>
          <p:nvPr/>
        </p:nvPicPr>
        <p:blipFill>
          <a:blip r:embed="rId2">
            <a:extLst/>
          </a:blip>
          <a:stretch>
            <a:fillRect/>
          </a:stretch>
        </p:blipFill>
        <p:spPr>
          <a:xfrm>
            <a:off x="482410" y="3025823"/>
            <a:ext cx="4399401" cy="3295305"/>
          </a:xfrm>
          <a:prstGeom prst="rect">
            <a:avLst/>
          </a:prstGeom>
          <a:ln w="12700">
            <a:miter lim="400000"/>
          </a:ln>
        </p:spPr>
      </p:pic>
      <p:pic>
        <p:nvPicPr>
          <p:cNvPr id="174" name="pasted-image.tiff" descr="pasted-image.tiff"/>
          <p:cNvPicPr>
            <a:picLocks noChangeAspect="1"/>
          </p:cNvPicPr>
          <p:nvPr/>
        </p:nvPicPr>
        <p:blipFill>
          <a:blip r:embed="rId3">
            <a:extLst/>
          </a:blip>
          <a:stretch>
            <a:fillRect/>
          </a:stretch>
        </p:blipFill>
        <p:spPr>
          <a:xfrm>
            <a:off x="4992637" y="2997200"/>
            <a:ext cx="5052305" cy="37843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a. Elijah’s conversation with Obadiah 18:1-16"/>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a.	Elijah’s conversation with Obadiah</a:t>
            </a:r>
            <a:r>
              <a:rPr>
                <a:solidFill>
                  <a:srgbClr val="FF2600"/>
                </a:solidFill>
              </a:rPr>
              <a:t> 18:1-16</a:t>
            </a:r>
          </a:p>
        </p:txBody>
      </p:sp>
      <p:sp>
        <p:nvSpPr>
          <p:cNvPr id="177" name="3    And Ahab called Obadiah who was over the household. (Now Obadiah feared the LORD greatly;…"/>
          <p:cNvSpPr txBox="1">
            <a:spLocks noGrp="1"/>
          </p:cNvSpPr>
          <p:nvPr>
            <p:ph type="body" idx="1"/>
          </p:nvPr>
        </p:nvSpPr>
        <p:spPr>
          <a:xfrm>
            <a:off x="152400" y="787400"/>
            <a:ext cx="9713566" cy="6743452"/>
          </a:xfrm>
          <a:prstGeom prst="rect">
            <a:avLst/>
          </a:prstGeom>
        </p:spPr>
        <p:txBody>
          <a:bodyPr anchor="t"/>
          <a:lstStyle/>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And Ahab called Obadiah who </a:t>
            </a:r>
            <a:r>
              <a:rPr sz="2400" i="1">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over the household. (Now Obadiah feared the LORD greatly;</a:t>
            </a:r>
          </a:p>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    for it came about, when Jezebel destroyed the prophets of the LORD, that Obadiah took a hundred prophets and hid them by fifties in a cave, and provided them with bread and water.)</a:t>
            </a:r>
          </a:p>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5    Then Ahab said to Obadiah, "Go through the land to all the springs of water and to all the valleys; perhaps we will find grass and keep the horses and mules alive, and not have to kill some of the cattle."</a:t>
            </a:r>
          </a:p>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So they divided the land between them to survey it; Ahab went one way by himself and Obadiah went another way by himself.</a:t>
            </a:r>
          </a:p>
        </p:txBody>
      </p:sp>
      <p:pic>
        <p:nvPicPr>
          <p:cNvPr id="178" name="pasted-image.tiff" descr="pasted-image.tiff"/>
          <p:cNvPicPr>
            <a:picLocks noChangeAspect="1"/>
          </p:cNvPicPr>
          <p:nvPr/>
        </p:nvPicPr>
        <p:blipFill>
          <a:blip r:embed="rId2">
            <a:extLst/>
          </a:blip>
          <a:stretch>
            <a:fillRect/>
          </a:stretch>
        </p:blipFill>
        <p:spPr>
          <a:xfrm>
            <a:off x="173335" y="4613423"/>
            <a:ext cx="3289301" cy="2463801"/>
          </a:xfrm>
          <a:prstGeom prst="rect">
            <a:avLst/>
          </a:prstGeom>
          <a:ln w="12700">
            <a:miter lim="400000"/>
          </a:ln>
        </p:spPr>
      </p:pic>
      <p:pic>
        <p:nvPicPr>
          <p:cNvPr id="179" name="pasted-image.tiff" descr="pasted-image.tiff"/>
          <p:cNvPicPr>
            <a:picLocks noChangeAspect="1"/>
          </p:cNvPicPr>
          <p:nvPr/>
        </p:nvPicPr>
        <p:blipFill>
          <a:blip r:embed="rId3">
            <a:extLst/>
          </a:blip>
          <a:stretch>
            <a:fillRect/>
          </a:stretch>
        </p:blipFill>
        <p:spPr>
          <a:xfrm>
            <a:off x="3694558" y="4708673"/>
            <a:ext cx="3251201" cy="2501901"/>
          </a:xfrm>
          <a:prstGeom prst="rect">
            <a:avLst/>
          </a:prstGeom>
          <a:ln w="12700">
            <a:miter lim="400000"/>
          </a:ln>
        </p:spPr>
      </p:pic>
      <p:pic>
        <p:nvPicPr>
          <p:cNvPr id="180" name="pasted-image.tiff" descr="pasted-image.tiff"/>
          <p:cNvPicPr>
            <a:picLocks noChangeAspect="1"/>
          </p:cNvPicPr>
          <p:nvPr/>
        </p:nvPicPr>
        <p:blipFill>
          <a:blip r:embed="rId4">
            <a:extLst/>
          </a:blip>
          <a:stretch>
            <a:fillRect/>
          </a:stretch>
        </p:blipFill>
        <p:spPr>
          <a:xfrm>
            <a:off x="7367818" y="4251027"/>
            <a:ext cx="2706656" cy="332573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a. Elijah’s conversation with Obadiah 18:1-16"/>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a.	Elijah’s conversation with Obadiah</a:t>
            </a:r>
            <a:r>
              <a:rPr>
                <a:solidFill>
                  <a:srgbClr val="FF2600"/>
                </a:solidFill>
              </a:rPr>
              <a:t> 18:1-16</a:t>
            </a:r>
          </a:p>
        </p:txBody>
      </p:sp>
      <p:sp>
        <p:nvSpPr>
          <p:cNvPr id="183" name="7    Now as Obadiah was on the way, behold, Elijah met him, and he recognized him and fell on his face and said, &quot;Is this you, Elijah my master?&quot;…"/>
          <p:cNvSpPr txBox="1">
            <a:spLocks noGrp="1"/>
          </p:cNvSpPr>
          <p:nvPr>
            <p:ph type="body" idx="1"/>
          </p:nvPr>
        </p:nvSpPr>
        <p:spPr>
          <a:xfrm>
            <a:off x="266700" y="850900"/>
            <a:ext cx="6693049" cy="6644383"/>
          </a:xfrm>
          <a:prstGeom prst="rect">
            <a:avLst/>
          </a:prstGeom>
        </p:spPr>
        <p:txBody>
          <a:bodyPr anchor="t"/>
          <a:lstStyle/>
          <a:p>
            <a:pPr marL="495300" indent="-4953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7    Now as Obadiah was on the way, behold, Elijah met him, and he recognized him and fell on his face and said, "Is this you, Elijah my master?"</a:t>
            </a:r>
          </a:p>
          <a:p>
            <a:pPr marL="495300" indent="-4953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8    And he said to him, "It is I. Go, say to your master, ‘Behold, Elijah </a:t>
            </a:r>
            <a:r>
              <a:rPr sz="2400" i="1">
                <a:latin typeface="Times"/>
                <a:ea typeface="Times"/>
                <a:cs typeface="Times"/>
                <a:sym typeface="Times"/>
              </a:rPr>
              <a:t>is here</a:t>
            </a:r>
            <a:r>
              <a:rPr sz="2400">
                <a:latin typeface="Times"/>
                <a:ea typeface="Times"/>
                <a:cs typeface="Times"/>
                <a:sym typeface="Times"/>
              </a:rPr>
              <a:t>.’"</a:t>
            </a:r>
          </a:p>
          <a:p>
            <a:pPr marL="495300" indent="-4953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9    And he said, "What sin have I committed, that you are giving your servant into the hand of Ahab, to put me to death?</a:t>
            </a:r>
          </a:p>
          <a:p>
            <a:pPr marL="495300" indent="-4953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10  "As the LORD your God lives, there is no nation or kingdom where my master has not sent to search for you; and when they said, ‘He is not </a:t>
            </a:r>
            <a:r>
              <a:rPr sz="2400" i="1">
                <a:latin typeface="Times"/>
                <a:ea typeface="Times"/>
                <a:cs typeface="Times"/>
                <a:sym typeface="Times"/>
              </a:rPr>
              <a:t>here</a:t>
            </a:r>
            <a:r>
              <a:rPr sz="2400">
                <a:latin typeface="Times"/>
                <a:ea typeface="Times"/>
                <a:cs typeface="Times"/>
                <a:sym typeface="Times"/>
              </a:rPr>
              <a:t>,’ he made the kingdom or nation swear that they could not find you.</a:t>
            </a:r>
          </a:p>
          <a:p>
            <a:pPr marL="495300" indent="-4953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11  "And now you are saying, ‘Go, say to your master, "Behold, Elijah </a:t>
            </a:r>
            <a:r>
              <a:rPr sz="2400" i="1">
                <a:latin typeface="Times"/>
                <a:ea typeface="Times"/>
                <a:cs typeface="Times"/>
                <a:sym typeface="Times"/>
              </a:rPr>
              <a:t>is here</a:t>
            </a:r>
            <a:r>
              <a:rPr sz="2400">
                <a:latin typeface="Times"/>
                <a:ea typeface="Times"/>
                <a:cs typeface="Times"/>
                <a:sym typeface="Times"/>
              </a:rPr>
              <a:t>."’</a:t>
            </a:r>
          </a:p>
        </p:txBody>
      </p:sp>
      <p:pic>
        <p:nvPicPr>
          <p:cNvPr id="184" name="pasted-image.tiff" descr="pasted-image.tiff"/>
          <p:cNvPicPr>
            <a:picLocks noChangeAspect="1"/>
          </p:cNvPicPr>
          <p:nvPr/>
        </p:nvPicPr>
        <p:blipFill>
          <a:blip r:embed="rId2">
            <a:extLst/>
          </a:blip>
          <a:stretch>
            <a:fillRect/>
          </a:stretch>
        </p:blipFill>
        <p:spPr>
          <a:xfrm>
            <a:off x="6951328" y="944016"/>
            <a:ext cx="2954474" cy="3316816"/>
          </a:xfrm>
          <a:prstGeom prst="rect">
            <a:avLst/>
          </a:prstGeom>
          <a:ln w="12700">
            <a:miter lim="400000"/>
          </a:ln>
        </p:spPr>
      </p:pic>
      <p:pic>
        <p:nvPicPr>
          <p:cNvPr id="185" name="pasted-image.tiff" descr="pasted-image.tiff"/>
          <p:cNvPicPr>
            <a:picLocks noChangeAspect="1"/>
          </p:cNvPicPr>
          <p:nvPr/>
        </p:nvPicPr>
        <p:blipFill>
          <a:blip r:embed="rId3">
            <a:extLst/>
          </a:blip>
          <a:stretch>
            <a:fillRect/>
          </a:stretch>
        </p:blipFill>
        <p:spPr>
          <a:xfrm>
            <a:off x="6951328" y="4211029"/>
            <a:ext cx="2954474" cy="334653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a. Elijah’s conversation with Obadiah 18:1-16"/>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a.	Elijah’s conversation with Obadiah</a:t>
            </a:r>
            <a:r>
              <a:rPr>
                <a:solidFill>
                  <a:srgbClr val="FF2600"/>
                </a:solidFill>
              </a:rPr>
              <a:t> 18:1-16</a:t>
            </a:r>
          </a:p>
        </p:txBody>
      </p:sp>
      <p:sp>
        <p:nvSpPr>
          <p:cNvPr id="188" name="12  &quot;And it will come about when I leave you that the Spirit of the LORD will carry you where I do not know; so when I come and tell Ahab and he cannot find you, he will kill me, although I your servant have feared the LORD from my youth.…"/>
          <p:cNvSpPr txBox="1">
            <a:spLocks noGrp="1"/>
          </p:cNvSpPr>
          <p:nvPr>
            <p:ph type="body" idx="1"/>
          </p:nvPr>
        </p:nvSpPr>
        <p:spPr>
          <a:xfrm>
            <a:off x="266700" y="850900"/>
            <a:ext cx="9626600" cy="6438900"/>
          </a:xfrm>
          <a:prstGeom prst="rect">
            <a:avLst/>
          </a:prstGeom>
        </p:spPr>
        <p:txBody>
          <a:bodyPr anchor="t"/>
          <a:lstStyle/>
          <a:p>
            <a:pPr marL="495300" indent="-4953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12  "And it will come about when I leave you that the Spirit of the LORD will carry you where I do not know; so when I come and tell Ahab and he cannot find you, he will kill me, although </a:t>
            </a:r>
            <a:r>
              <a:rPr sz="2400" i="1">
                <a:latin typeface="Times"/>
                <a:ea typeface="Times"/>
                <a:cs typeface="Times"/>
                <a:sym typeface="Times"/>
              </a:rPr>
              <a:t>I</a:t>
            </a:r>
            <a:r>
              <a:rPr sz="2400">
                <a:latin typeface="Times"/>
                <a:ea typeface="Times"/>
                <a:cs typeface="Times"/>
                <a:sym typeface="Times"/>
              </a:rPr>
              <a:t> your servant have feared the LORD from my youth.</a:t>
            </a:r>
          </a:p>
          <a:p>
            <a:pPr marL="495300" indent="-4953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13  "Has it not been told to my master what I did when Jezebel killed the prophets of the LORD, that I hid a hundred prophets of the LORD by fifties in a cave, and provided them with bread and water?</a:t>
            </a:r>
          </a:p>
          <a:p>
            <a:pPr marL="495300" indent="-4953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14  "And now you are saying, ‘Go, say to your master, "Behold, Elijah </a:t>
            </a:r>
            <a:r>
              <a:rPr sz="2400" i="1">
                <a:latin typeface="Times"/>
                <a:ea typeface="Times"/>
                <a:cs typeface="Times"/>
                <a:sym typeface="Times"/>
              </a:rPr>
              <a:t>is here</a:t>
            </a:r>
            <a:r>
              <a:rPr sz="2400">
                <a:latin typeface="Times"/>
                <a:ea typeface="Times"/>
                <a:cs typeface="Times"/>
                <a:sym typeface="Times"/>
              </a:rPr>
              <a:t>"’; he will then kill me."</a:t>
            </a:r>
          </a:p>
          <a:p>
            <a:pPr marL="495300" indent="-4953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15  And Elijah said, "As the LORD of hosts lives, before whom I stand, I will surely show myself to him today."</a:t>
            </a:r>
          </a:p>
          <a:p>
            <a:pPr marL="495300" indent="-4953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16  So Obadiah went to meet Ahab, and told him; and Ahab went to meet Elijah.</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droppedImage.pdf" descr="droppedImage.pdf"/>
          <p:cNvPicPr>
            <a:picLocks noChangeAspect="1"/>
          </p:cNvPicPr>
          <p:nvPr/>
        </p:nvPicPr>
        <p:blipFill>
          <a:blip r:embed="rId2">
            <a:extLst/>
          </a:blip>
          <a:stretch>
            <a:fillRect/>
          </a:stretch>
        </p:blipFill>
        <p:spPr>
          <a:xfrm>
            <a:off x="2476500" y="-2374348"/>
            <a:ext cx="6997700" cy="1236463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b. Elijah’s challenge of Ahab 18:17-20"/>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11A9A"/>
                </a:solidFill>
              </a:rPr>
              <a:t>b.	Elijah’s challenge of Ahab </a:t>
            </a:r>
            <a:r>
              <a:rPr>
                <a:solidFill>
                  <a:srgbClr val="FF2600"/>
                </a:solidFill>
              </a:rPr>
              <a:t>18:17-20</a:t>
            </a:r>
          </a:p>
        </p:txBody>
      </p:sp>
      <p:sp>
        <p:nvSpPr>
          <p:cNvPr id="191" name="17  And it came about, when Ahab saw Elijah that Ahab said to him, &quot;Is this you, you troubler of Israel?&quot;"/>
          <p:cNvSpPr txBox="1">
            <a:spLocks noGrp="1"/>
          </p:cNvSpPr>
          <p:nvPr>
            <p:ph type="body" sz="quarter" idx="1"/>
          </p:nvPr>
        </p:nvSpPr>
        <p:spPr>
          <a:xfrm>
            <a:off x="254000" y="990600"/>
            <a:ext cx="7607300" cy="1308100"/>
          </a:xfrm>
          <a:prstGeom prst="rect">
            <a:avLst/>
          </a:prstGeom>
        </p:spPr>
        <p:txBody>
          <a:bodyPr anchor="t"/>
          <a:lstStyle>
            <a:lvl1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17  And it came about, when Ahab saw Elijah that Ahab said to him, "Is this you, you troubler of Israel?"</a:t>
            </a:r>
          </a:p>
        </p:txBody>
      </p:sp>
      <p:pic>
        <p:nvPicPr>
          <p:cNvPr id="192" name="droppedImage.pdf" descr="droppedImage.pdf"/>
          <p:cNvPicPr>
            <a:picLocks noChangeAspect="1"/>
          </p:cNvPicPr>
          <p:nvPr/>
        </p:nvPicPr>
        <p:blipFill>
          <a:blip r:embed="rId2">
            <a:extLst/>
          </a:blip>
          <a:stretch>
            <a:fillRect/>
          </a:stretch>
        </p:blipFill>
        <p:spPr>
          <a:xfrm>
            <a:off x="2044700" y="2387600"/>
            <a:ext cx="6070600" cy="44577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b. Elijah’s challenge of Ahab 18:17-20"/>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11A9A"/>
                </a:solidFill>
              </a:rPr>
              <a:t>b.	Elijah’s challenge of Ahab </a:t>
            </a:r>
            <a:r>
              <a:rPr>
                <a:solidFill>
                  <a:srgbClr val="FF2600"/>
                </a:solidFill>
              </a:rPr>
              <a:t>18:17-20</a:t>
            </a:r>
          </a:p>
        </p:txBody>
      </p:sp>
      <p:sp>
        <p:nvSpPr>
          <p:cNvPr id="195" name="18  And he said, &quot;I have not troubled Israel, but you and your father’s house have, because you have forsaken the commandments of the LORD, and you have followed the Baals."/>
          <p:cNvSpPr txBox="1">
            <a:spLocks noGrp="1"/>
          </p:cNvSpPr>
          <p:nvPr>
            <p:ph type="body" sz="quarter" idx="1"/>
          </p:nvPr>
        </p:nvSpPr>
        <p:spPr>
          <a:xfrm>
            <a:off x="311150" y="901700"/>
            <a:ext cx="9537700" cy="1400374"/>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And he said, "I have not troubled Israel, but you and your father’s house </a:t>
            </a:r>
            <a:r>
              <a:rPr sz="2400" i="1">
                <a:uFill>
                  <a:solidFill>
                    <a:srgbClr val="000000"/>
                  </a:solidFill>
                </a:uFill>
                <a:latin typeface="Times"/>
                <a:ea typeface="Times"/>
                <a:cs typeface="Times"/>
                <a:sym typeface="Times"/>
              </a:rPr>
              <a:t>have</a:t>
            </a:r>
            <a:r>
              <a:rPr sz="2400">
                <a:uFill>
                  <a:solidFill>
                    <a:srgbClr val="000000"/>
                  </a:solidFill>
                </a:uFill>
                <a:latin typeface="Times"/>
                <a:ea typeface="Times"/>
                <a:cs typeface="Times"/>
                <a:sym typeface="Times"/>
              </a:rPr>
              <a:t>, because you have forsaken the commandments of the LORD, and you have followed the Baals.</a:t>
            </a:r>
          </a:p>
        </p:txBody>
      </p:sp>
      <p:pic>
        <p:nvPicPr>
          <p:cNvPr id="196" name="droppedImage.pdf" descr="droppedImage.pdf"/>
          <p:cNvPicPr>
            <a:picLocks noChangeAspect="1"/>
          </p:cNvPicPr>
          <p:nvPr/>
        </p:nvPicPr>
        <p:blipFill>
          <a:blip r:embed="rId2">
            <a:extLst/>
          </a:blip>
          <a:stretch>
            <a:fillRect/>
          </a:stretch>
        </p:blipFill>
        <p:spPr>
          <a:xfrm>
            <a:off x="4878630" y="2324100"/>
            <a:ext cx="5018569" cy="5143587"/>
          </a:xfrm>
          <a:prstGeom prst="rect">
            <a:avLst/>
          </a:prstGeom>
          <a:ln w="12700">
            <a:miter lim="400000"/>
          </a:ln>
        </p:spPr>
      </p:pic>
      <p:pic>
        <p:nvPicPr>
          <p:cNvPr id="197" name="pasted-image.tiff" descr="pasted-image.tiff"/>
          <p:cNvPicPr>
            <a:picLocks noChangeAspect="1"/>
          </p:cNvPicPr>
          <p:nvPr/>
        </p:nvPicPr>
        <p:blipFill>
          <a:blip r:embed="rId3">
            <a:extLst/>
          </a:blip>
          <a:stretch>
            <a:fillRect/>
          </a:stretch>
        </p:blipFill>
        <p:spPr>
          <a:xfrm>
            <a:off x="786800" y="4737190"/>
            <a:ext cx="3613182" cy="2706399"/>
          </a:xfrm>
          <a:prstGeom prst="rect">
            <a:avLst/>
          </a:prstGeom>
          <a:ln w="12700">
            <a:miter lim="400000"/>
          </a:ln>
        </p:spPr>
      </p:pic>
      <p:pic>
        <p:nvPicPr>
          <p:cNvPr id="198" name="pasted-image.tiff" descr="pasted-image.tiff"/>
          <p:cNvPicPr>
            <a:picLocks noChangeAspect="1"/>
          </p:cNvPicPr>
          <p:nvPr/>
        </p:nvPicPr>
        <p:blipFill>
          <a:blip r:embed="rId4">
            <a:extLst/>
          </a:blip>
          <a:stretch>
            <a:fillRect/>
          </a:stretch>
        </p:blipFill>
        <p:spPr>
          <a:xfrm>
            <a:off x="957874" y="2390973"/>
            <a:ext cx="3105333" cy="23470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b. Elijah’s challenge of Ahab 18:17-20"/>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11A9A"/>
                </a:solidFill>
              </a:rPr>
              <a:t>b.	Elijah’s challenge of Ahab </a:t>
            </a:r>
            <a:r>
              <a:rPr>
                <a:solidFill>
                  <a:srgbClr val="FF2600"/>
                </a:solidFill>
              </a:rPr>
              <a:t>18:17-20</a:t>
            </a:r>
          </a:p>
        </p:txBody>
      </p:sp>
      <p:sp>
        <p:nvSpPr>
          <p:cNvPr id="201" name="19  &quot;Now then send and gather to me all Israel at Mount Carmel, together with 450 prophets of Baal and 400 prophets of the Asherah, who eat at Jezebel’s table.&quot;…"/>
          <p:cNvSpPr txBox="1">
            <a:spLocks noGrp="1"/>
          </p:cNvSpPr>
          <p:nvPr>
            <p:ph type="body" sz="half" idx="1"/>
          </p:nvPr>
        </p:nvSpPr>
        <p:spPr>
          <a:xfrm>
            <a:off x="266700" y="850900"/>
            <a:ext cx="9664700" cy="2408969"/>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"Now then send </a:t>
            </a:r>
            <a:r>
              <a:rPr sz="2400" i="1">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gather to me all Israel at Mount Carmel, </a:t>
            </a:r>
            <a:r>
              <a:rPr sz="2400" i="1">
                <a:uFill>
                  <a:solidFill>
                    <a:srgbClr val="000000"/>
                  </a:solidFill>
                </a:uFill>
                <a:latin typeface="Times"/>
                <a:ea typeface="Times"/>
                <a:cs typeface="Times"/>
                <a:sym typeface="Times"/>
              </a:rPr>
              <a:t>together</a:t>
            </a:r>
            <a:r>
              <a:rPr sz="2400">
                <a:uFill>
                  <a:solidFill>
                    <a:srgbClr val="000000"/>
                  </a:solidFill>
                </a:uFill>
                <a:latin typeface="Times"/>
                <a:ea typeface="Times"/>
                <a:cs typeface="Times"/>
                <a:sym typeface="Times"/>
              </a:rPr>
              <a:t> with 450 prophets of Baal and 400 prophets of the Asherah, who eat at Jezebel’s table."</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20  So Ahab sent </a:t>
            </a:r>
            <a:r>
              <a:rPr sz="2400" i="1">
                <a:uFill>
                  <a:solidFill>
                    <a:srgbClr val="000000"/>
                  </a:solidFill>
                </a:uFill>
                <a:latin typeface="Times"/>
                <a:ea typeface="Times"/>
                <a:cs typeface="Times"/>
                <a:sym typeface="Times"/>
              </a:rPr>
              <a:t>a message</a:t>
            </a:r>
            <a:r>
              <a:rPr sz="2400">
                <a:uFill>
                  <a:solidFill>
                    <a:srgbClr val="000000"/>
                  </a:solidFill>
                </a:uFill>
                <a:latin typeface="Times"/>
                <a:ea typeface="Times"/>
                <a:cs typeface="Times"/>
                <a:sym typeface="Times"/>
              </a:rPr>
              <a:t> among all the sons of Israel, and brought the prophets together at Mount Carmel.</a:t>
            </a:r>
          </a:p>
        </p:txBody>
      </p:sp>
      <p:pic>
        <p:nvPicPr>
          <p:cNvPr id="202" name="droppedImage.pdf" descr="droppedImage.pdf"/>
          <p:cNvPicPr>
            <a:picLocks noChangeAspect="1"/>
          </p:cNvPicPr>
          <p:nvPr/>
        </p:nvPicPr>
        <p:blipFill>
          <a:blip r:embed="rId2">
            <a:extLst/>
          </a:blip>
          <a:stretch>
            <a:fillRect/>
          </a:stretch>
        </p:blipFill>
        <p:spPr>
          <a:xfrm>
            <a:off x="119202" y="3297968"/>
            <a:ext cx="4838831" cy="3118211"/>
          </a:xfrm>
          <a:prstGeom prst="rect">
            <a:avLst/>
          </a:prstGeom>
          <a:ln w="12700">
            <a:miter lim="400000"/>
          </a:ln>
        </p:spPr>
      </p:pic>
      <p:pic>
        <p:nvPicPr>
          <p:cNvPr id="203" name="pasted-image.tiff" descr="pasted-image.tiff"/>
          <p:cNvPicPr>
            <a:picLocks noChangeAspect="1"/>
          </p:cNvPicPr>
          <p:nvPr/>
        </p:nvPicPr>
        <p:blipFill>
          <a:blip r:embed="rId3">
            <a:extLst/>
          </a:blip>
          <a:stretch>
            <a:fillRect/>
          </a:stretch>
        </p:blipFill>
        <p:spPr>
          <a:xfrm>
            <a:off x="5206751" y="3203915"/>
            <a:ext cx="4414103" cy="33063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droppedImage.pdf" descr="droppedImage.pdf"/>
          <p:cNvPicPr>
            <a:picLocks noChangeAspect="1"/>
          </p:cNvPicPr>
          <p:nvPr/>
        </p:nvPicPr>
        <p:blipFill>
          <a:blip r:embed="rId2">
            <a:extLst/>
          </a:blip>
          <a:stretch>
            <a:fillRect/>
          </a:stretch>
        </p:blipFill>
        <p:spPr>
          <a:xfrm>
            <a:off x="1841500" y="-430824"/>
            <a:ext cx="6477000" cy="846992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2. Description of the contest 18:21-40"/>
          <p:cNvSpPr txBox="1">
            <a:spLocks noGrp="1"/>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b="1"/>
            </a:pPr>
            <a:r>
              <a:rPr>
                <a:solidFill>
                  <a:srgbClr val="011A9A"/>
                </a:solidFill>
              </a:rPr>
              <a:t>2.	Description of the contest</a:t>
            </a:r>
            <a:r>
              <a:rPr>
                <a:solidFill>
                  <a:srgbClr val="FF2600"/>
                </a:solidFill>
              </a:rPr>
              <a:t> 18:21-40</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a. The preliminaries of the contest 18:21-24"/>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a.	The preliminaries of the contest </a:t>
            </a:r>
            <a:r>
              <a:rPr>
                <a:solidFill>
                  <a:srgbClr val="FF2600"/>
                </a:solidFill>
              </a:rPr>
              <a:t>18:21-24</a:t>
            </a:r>
          </a:p>
        </p:txBody>
      </p:sp>
      <p:sp>
        <p:nvSpPr>
          <p:cNvPr id="210" name="21   And Elijah came near to all the people and said, &quot;How long will you hesitate between two opinions? If the LORD is God, follow Him; but if Baal, follow him.&quot; But the people did not answer him a word.…"/>
          <p:cNvSpPr txBox="1">
            <a:spLocks noGrp="1"/>
          </p:cNvSpPr>
          <p:nvPr>
            <p:ph type="body" sz="half" idx="1"/>
          </p:nvPr>
        </p:nvSpPr>
        <p:spPr>
          <a:xfrm>
            <a:off x="266700" y="850900"/>
            <a:ext cx="9664700" cy="2336800"/>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21   And Elijah came near to all the people and said, "How long </a:t>
            </a:r>
            <a:r>
              <a:rPr sz="2400" i="1">
                <a:latin typeface="Times"/>
                <a:ea typeface="Times"/>
                <a:cs typeface="Times"/>
                <a:sym typeface="Times"/>
              </a:rPr>
              <a:t>will</a:t>
            </a:r>
            <a:r>
              <a:rPr sz="2400">
                <a:latin typeface="Times"/>
                <a:ea typeface="Times"/>
                <a:cs typeface="Times"/>
                <a:sym typeface="Times"/>
              </a:rPr>
              <a:t> you hesitate between two opinions? If the LORD is God, follow Him; but if Baal, follow him." But the people did not answer him a word.</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22  Then Elijah said to the people, "I alone am left a prophet of the LORD, but Baal’s prophets are 450 men.</a:t>
            </a:r>
          </a:p>
        </p:txBody>
      </p:sp>
      <p:pic>
        <p:nvPicPr>
          <p:cNvPr id="211" name="droppedImage.pdf" descr="droppedImage.pdf"/>
          <p:cNvPicPr>
            <a:picLocks noChangeAspect="1"/>
          </p:cNvPicPr>
          <p:nvPr/>
        </p:nvPicPr>
        <p:blipFill>
          <a:blip r:embed="rId2">
            <a:extLst/>
          </a:blip>
          <a:stretch>
            <a:fillRect/>
          </a:stretch>
        </p:blipFill>
        <p:spPr>
          <a:xfrm>
            <a:off x="1322294" y="3187700"/>
            <a:ext cx="7454901" cy="439928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a. The preliminaries of the contest 18:21-24"/>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a.	The preliminaries of the contest </a:t>
            </a:r>
            <a:r>
              <a:rPr>
                <a:solidFill>
                  <a:srgbClr val="FF2600"/>
                </a:solidFill>
              </a:rPr>
              <a:t>18:21-24</a:t>
            </a:r>
          </a:p>
        </p:txBody>
      </p:sp>
      <p:sp>
        <p:nvSpPr>
          <p:cNvPr id="214" name="23  &quot;Now let them give us two oxen; and let them choose one ox for themselves and cut it up, and place it on the wood, but put no fire under it; and I will prepare the other ox, and lay it on the wood, and I will not put a fire under it.…"/>
          <p:cNvSpPr txBox="1">
            <a:spLocks noGrp="1"/>
          </p:cNvSpPr>
          <p:nvPr>
            <p:ph type="body" sz="half" idx="1"/>
          </p:nvPr>
        </p:nvSpPr>
        <p:spPr>
          <a:xfrm>
            <a:off x="368300" y="952500"/>
            <a:ext cx="5981700" cy="4254500"/>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23  "Now let them give us two oxen; and let them choose one ox for themselves and cut it up, and place it on the wood, but put no fire </a:t>
            </a:r>
            <a:r>
              <a:rPr sz="2400" i="1">
                <a:latin typeface="Times"/>
                <a:ea typeface="Times"/>
                <a:cs typeface="Times"/>
                <a:sym typeface="Times"/>
              </a:rPr>
              <a:t>under it</a:t>
            </a:r>
            <a:r>
              <a:rPr sz="2400">
                <a:latin typeface="Times"/>
                <a:ea typeface="Times"/>
                <a:cs typeface="Times"/>
                <a:sym typeface="Times"/>
              </a:rPr>
              <a:t>; and I will prepare the other ox, and lay it on the wood, and I will not put a fire </a:t>
            </a:r>
            <a:r>
              <a:rPr sz="2400" i="1">
                <a:latin typeface="Times"/>
                <a:ea typeface="Times"/>
                <a:cs typeface="Times"/>
                <a:sym typeface="Times"/>
              </a:rPr>
              <a:t>under it. </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24a  "Then you call on the name of your god, and I will call on the name of the LORD, and the God who answers by fire, He is God." </a:t>
            </a:r>
          </a:p>
        </p:txBody>
      </p:sp>
      <p:pic>
        <p:nvPicPr>
          <p:cNvPr id="215" name="droppedImage.pdf" descr="droppedImage.pdf"/>
          <p:cNvPicPr>
            <a:picLocks noChangeAspect="1"/>
          </p:cNvPicPr>
          <p:nvPr/>
        </p:nvPicPr>
        <p:blipFill>
          <a:blip r:embed="rId2">
            <a:extLst/>
          </a:blip>
          <a:stretch>
            <a:fillRect/>
          </a:stretch>
        </p:blipFill>
        <p:spPr>
          <a:xfrm>
            <a:off x="6680200" y="834724"/>
            <a:ext cx="3251200" cy="3429128"/>
          </a:xfrm>
          <a:prstGeom prst="rect">
            <a:avLst/>
          </a:prstGeom>
          <a:ln w="12700">
            <a:miter lim="400000"/>
          </a:ln>
        </p:spPr>
      </p:pic>
      <p:sp>
        <p:nvSpPr>
          <p:cNvPr id="216" name="24b And all the people answered and said,  &quot;That is a good idea.&quot;"/>
          <p:cNvSpPr/>
          <p:nvPr/>
        </p:nvSpPr>
        <p:spPr>
          <a:xfrm>
            <a:off x="342900" y="5549900"/>
            <a:ext cx="6045200" cy="812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marL="457200" indent="-457200" algn="l">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24b And all the people answered and said,  "That is a good idea."</a:t>
            </a:r>
          </a:p>
        </p:txBody>
      </p:sp>
      <p:pic>
        <p:nvPicPr>
          <p:cNvPr id="217" name="droppedImage.pdf" descr="droppedImage.pdf"/>
          <p:cNvPicPr>
            <a:picLocks noChangeAspect="1"/>
          </p:cNvPicPr>
          <p:nvPr/>
        </p:nvPicPr>
        <p:blipFill>
          <a:blip r:embed="rId3">
            <a:extLst/>
          </a:blip>
          <a:stretch>
            <a:fillRect/>
          </a:stretch>
        </p:blipFill>
        <p:spPr>
          <a:xfrm>
            <a:off x="6633871" y="4305300"/>
            <a:ext cx="3361030" cy="32893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b. The prayers of the Baal prophets 18:25-29"/>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b.	The prayers of the Baal prophets </a:t>
            </a:r>
            <a:r>
              <a:rPr>
                <a:solidFill>
                  <a:srgbClr val="FF2600"/>
                </a:solidFill>
              </a:rPr>
              <a:t>18:25-29</a:t>
            </a:r>
          </a:p>
        </p:txBody>
      </p:sp>
      <p:sp>
        <p:nvSpPr>
          <p:cNvPr id="220" name="25  So Elijah said to the prophets of Baal, &quot;Choose one ox for yourselves and prepare it first for you are many, and call on the name of your god, but put no fire under it.&quot;…"/>
          <p:cNvSpPr txBox="1">
            <a:spLocks noGrp="1"/>
          </p:cNvSpPr>
          <p:nvPr>
            <p:ph type="body" sz="half" idx="1"/>
          </p:nvPr>
        </p:nvSpPr>
        <p:spPr>
          <a:xfrm>
            <a:off x="368300" y="952500"/>
            <a:ext cx="9232900" cy="3001467"/>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25  So Elijah said to the prophets of Baal, "Choose one ox for yourselves and prepare it first for you are many, and call on the name of your god, but put no fire </a:t>
            </a:r>
            <a:r>
              <a:rPr sz="2400" i="1">
                <a:latin typeface="Times"/>
                <a:ea typeface="Times"/>
                <a:cs typeface="Times"/>
                <a:sym typeface="Times"/>
              </a:rPr>
              <a:t>under it</a:t>
            </a:r>
            <a:r>
              <a:rPr sz="2400">
                <a:latin typeface="Times"/>
                <a:ea typeface="Times"/>
                <a:cs typeface="Times"/>
                <a:sym typeface="Times"/>
              </a:rPr>
              <a:t>."</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26  Then they took the ox which was given them and they prepared it and called on the name of Baal from morning until noon saying, "O Baal, answer us." But there was no voice and no one answered. And they leaped about the altar which they made.</a:t>
            </a:r>
          </a:p>
        </p:txBody>
      </p:sp>
      <p:pic>
        <p:nvPicPr>
          <p:cNvPr id="221" name="droppedImage.pdf" descr="droppedImage.pdf"/>
          <p:cNvPicPr>
            <a:picLocks noChangeAspect="1"/>
          </p:cNvPicPr>
          <p:nvPr/>
        </p:nvPicPr>
        <p:blipFill>
          <a:blip r:embed="rId2">
            <a:extLst/>
          </a:blip>
          <a:stretch>
            <a:fillRect/>
          </a:stretch>
        </p:blipFill>
        <p:spPr>
          <a:xfrm>
            <a:off x="900363" y="3949700"/>
            <a:ext cx="4879474" cy="3556000"/>
          </a:xfrm>
          <a:prstGeom prst="rect">
            <a:avLst/>
          </a:prstGeom>
          <a:ln w="12700">
            <a:miter lim="400000"/>
          </a:ln>
        </p:spPr>
      </p:pic>
      <p:pic>
        <p:nvPicPr>
          <p:cNvPr id="222" name="pasted-image.tiff" descr="pasted-image.tiff"/>
          <p:cNvPicPr>
            <a:picLocks noChangeAspect="1"/>
          </p:cNvPicPr>
          <p:nvPr/>
        </p:nvPicPr>
        <p:blipFill>
          <a:blip r:embed="rId3">
            <a:extLst/>
          </a:blip>
          <a:stretch>
            <a:fillRect/>
          </a:stretch>
        </p:blipFill>
        <p:spPr>
          <a:xfrm>
            <a:off x="5857329" y="3950940"/>
            <a:ext cx="4215025" cy="3157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b. The prayers of the Baal prophets 18:25-29"/>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b.	The prayers of the Baal prophets </a:t>
            </a:r>
            <a:r>
              <a:rPr>
                <a:solidFill>
                  <a:srgbClr val="FF2600"/>
                </a:solidFill>
              </a:rPr>
              <a:t>18:25-29</a:t>
            </a:r>
          </a:p>
        </p:txBody>
      </p:sp>
      <p:sp>
        <p:nvSpPr>
          <p:cNvPr id="225" name="27   And it came about at noon, that Elijah mocked them and said, &quot;Call out with a loud voice, for he is a god; either he is occupied or gone aside, or is on a journey, or perhaps he is asleep and needs to be awakened.&quot;"/>
          <p:cNvSpPr txBox="1">
            <a:spLocks noGrp="1"/>
          </p:cNvSpPr>
          <p:nvPr>
            <p:ph type="body" sz="half" idx="1"/>
          </p:nvPr>
        </p:nvSpPr>
        <p:spPr>
          <a:xfrm>
            <a:off x="368300" y="952500"/>
            <a:ext cx="9232900" cy="1708051"/>
          </a:xfrm>
          <a:prstGeom prst="rect">
            <a:avLst/>
          </a:prstGeom>
        </p:spPr>
        <p:txBody>
          <a:bodyPr anchor="t"/>
          <a:lstStyle>
            <a:lvl1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27   And it came about at noon, that Elijah mocked them and said, "Call out with a loud voice, for he is a god; either he is occupied or gone aside, or is on a journey, or perhaps he is asleep and needs to be awakened."</a:t>
            </a:r>
          </a:p>
        </p:txBody>
      </p:sp>
      <p:pic>
        <p:nvPicPr>
          <p:cNvPr id="226" name="droppedImage.pdf" descr="droppedImage.pdf"/>
          <p:cNvPicPr>
            <a:picLocks noChangeAspect="1"/>
          </p:cNvPicPr>
          <p:nvPr/>
        </p:nvPicPr>
        <p:blipFill>
          <a:blip r:embed="rId2">
            <a:extLst/>
          </a:blip>
          <a:stretch>
            <a:fillRect/>
          </a:stretch>
        </p:blipFill>
        <p:spPr>
          <a:xfrm>
            <a:off x="5469128" y="2478534"/>
            <a:ext cx="4102101" cy="5065683"/>
          </a:xfrm>
          <a:prstGeom prst="rect">
            <a:avLst/>
          </a:prstGeom>
          <a:ln w="12700">
            <a:miter lim="400000"/>
          </a:ln>
        </p:spPr>
      </p:pic>
      <p:pic>
        <p:nvPicPr>
          <p:cNvPr id="227" name="droppedImage.pdf" descr="droppedImage.pdf"/>
          <p:cNvPicPr>
            <a:picLocks noChangeAspect="1"/>
          </p:cNvPicPr>
          <p:nvPr/>
        </p:nvPicPr>
        <p:blipFill>
          <a:blip r:embed="rId3">
            <a:extLst/>
          </a:blip>
          <a:stretch>
            <a:fillRect/>
          </a:stretch>
        </p:blipFill>
        <p:spPr>
          <a:xfrm>
            <a:off x="1201641" y="2895600"/>
            <a:ext cx="3654618" cy="467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b. The prayers of the Baal prophets 18:25-29"/>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b.	The prayers of the Baal prophets </a:t>
            </a:r>
            <a:r>
              <a:rPr>
                <a:solidFill>
                  <a:srgbClr val="FF2600"/>
                </a:solidFill>
              </a:rPr>
              <a:t>18:25-29</a:t>
            </a:r>
          </a:p>
        </p:txBody>
      </p:sp>
      <p:sp>
        <p:nvSpPr>
          <p:cNvPr id="230" name="28  So they cried with a loud voice and cut themselves according to their custom with swords and lances until the blood gushed out on them.…"/>
          <p:cNvSpPr txBox="1">
            <a:spLocks noGrp="1"/>
          </p:cNvSpPr>
          <p:nvPr>
            <p:ph type="body" sz="half" idx="1"/>
          </p:nvPr>
        </p:nvSpPr>
        <p:spPr>
          <a:xfrm>
            <a:off x="317500" y="1206500"/>
            <a:ext cx="4965700" cy="4254500"/>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28  So they cried with a loud voice and cut themselves according to their custom with swords and lances until the blood gushed out on them.</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29   And it came about when midday was past, that they raved until the time of the offering of the </a:t>
            </a:r>
            <a:r>
              <a:rPr sz="2400" i="1">
                <a:uFill>
                  <a:solidFill>
                    <a:srgbClr val="000000"/>
                  </a:solidFill>
                </a:uFill>
                <a:latin typeface="Times"/>
                <a:ea typeface="Times"/>
                <a:cs typeface="Times"/>
                <a:sym typeface="Times"/>
              </a:rPr>
              <a:t>evening</a:t>
            </a:r>
            <a:r>
              <a:rPr sz="2400">
                <a:uFill>
                  <a:solidFill>
                    <a:srgbClr val="000000"/>
                  </a:solidFill>
                </a:uFill>
                <a:latin typeface="Times"/>
                <a:ea typeface="Times"/>
                <a:cs typeface="Times"/>
                <a:sym typeface="Times"/>
              </a:rPr>
              <a:t> sacrifice; but there was no voice, no one answered, and no one paid attention.</a:t>
            </a:r>
          </a:p>
        </p:txBody>
      </p:sp>
      <p:pic>
        <p:nvPicPr>
          <p:cNvPr id="231" name="droppedImage.pdf" descr="droppedImage.pdf"/>
          <p:cNvPicPr>
            <a:picLocks noChangeAspect="1"/>
          </p:cNvPicPr>
          <p:nvPr/>
        </p:nvPicPr>
        <p:blipFill>
          <a:blip r:embed="rId2">
            <a:extLst/>
          </a:blip>
          <a:stretch>
            <a:fillRect/>
          </a:stretch>
        </p:blipFill>
        <p:spPr>
          <a:xfrm>
            <a:off x="5359400" y="1270000"/>
            <a:ext cx="4686300" cy="508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droppedImage.pdf" descr="droppedImage.pdf"/>
          <p:cNvPicPr>
            <a:picLocks noChangeAspect="1"/>
          </p:cNvPicPr>
          <p:nvPr/>
        </p:nvPicPr>
        <p:blipFill>
          <a:blip r:embed="rId2">
            <a:extLst/>
          </a:blip>
          <a:stretch>
            <a:fillRect/>
          </a:stretch>
        </p:blipFill>
        <p:spPr>
          <a:xfrm>
            <a:off x="1841500" y="-430824"/>
            <a:ext cx="6477000" cy="846992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 The preparations and prayer of Elijah 18:30-38"/>
          <p:cNvSpPr txBox="1">
            <a:spLocks noGrp="1"/>
          </p:cNvSpPr>
          <p:nvPr>
            <p:ph type="title"/>
          </p:nvPr>
        </p:nvSpPr>
        <p:spPr>
          <a:xfrm>
            <a:off x="825500" y="2032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c.	The preparations and prayer of Elijah </a:t>
            </a:r>
            <a:r>
              <a:rPr>
                <a:solidFill>
                  <a:srgbClr val="FF2600"/>
                </a:solidFill>
              </a:rPr>
              <a:t>18:30-38</a:t>
            </a:r>
          </a:p>
        </p:txBody>
      </p:sp>
      <p:sp>
        <p:nvSpPr>
          <p:cNvPr id="234" name="30  Then Elijah said to all the people, &quot;Come near to me.&quot; So all the people came near to him. And he repaired the altar of the LORD which had been torn down.…"/>
          <p:cNvSpPr txBox="1">
            <a:spLocks noGrp="1"/>
          </p:cNvSpPr>
          <p:nvPr>
            <p:ph type="body" sz="half" idx="1"/>
          </p:nvPr>
        </p:nvSpPr>
        <p:spPr>
          <a:xfrm>
            <a:off x="190500" y="736600"/>
            <a:ext cx="7086600" cy="4279900"/>
          </a:xfrm>
          <a:prstGeom prst="rect">
            <a:avLst/>
          </a:prstGeom>
        </p:spPr>
        <p:txBody>
          <a:bodyPr anchor="t"/>
          <a:lstStyle/>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30  Then Elijah said to all the people, "Come near to me." So all the people came near to him. And he repaired the altar of the LORD which had been torn down.</a:t>
            </a:r>
          </a:p>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31  And Elijah took twelve stones according to the number of the tribes of the sons of Jacob, to whom the word of the LORD had come, saying, "Israel shall be your name."</a:t>
            </a:r>
          </a:p>
          <a:p>
            <a:pPr marL="495300" indent="-4953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32  So with the stones he built an altar in the name of the LORD, and he made a trench around the altar, large enough to hold two measures of seed.</a:t>
            </a:r>
          </a:p>
        </p:txBody>
      </p:sp>
      <p:pic>
        <p:nvPicPr>
          <p:cNvPr id="235" name="droppedImage.pdf" descr="droppedImage.pdf"/>
          <p:cNvPicPr>
            <a:picLocks noChangeAspect="1"/>
          </p:cNvPicPr>
          <p:nvPr/>
        </p:nvPicPr>
        <p:blipFill>
          <a:blip r:embed="rId2">
            <a:extLst/>
          </a:blip>
          <a:stretch>
            <a:fillRect/>
          </a:stretch>
        </p:blipFill>
        <p:spPr>
          <a:xfrm>
            <a:off x="7359970" y="907274"/>
            <a:ext cx="2749230" cy="3938552"/>
          </a:xfrm>
          <a:prstGeom prst="rect">
            <a:avLst/>
          </a:prstGeom>
          <a:ln w="12700">
            <a:miter lim="400000"/>
          </a:ln>
        </p:spPr>
      </p:pic>
      <p:pic>
        <p:nvPicPr>
          <p:cNvPr id="236" name="droppedImage.pdf" descr="droppedImage.pdf"/>
          <p:cNvPicPr>
            <a:picLocks noChangeAspect="1"/>
          </p:cNvPicPr>
          <p:nvPr/>
        </p:nvPicPr>
        <p:blipFill>
          <a:blip r:embed="rId3">
            <a:extLst/>
          </a:blip>
          <a:stretch>
            <a:fillRect/>
          </a:stretch>
        </p:blipFill>
        <p:spPr>
          <a:xfrm>
            <a:off x="114841" y="5059680"/>
            <a:ext cx="6510229" cy="25654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 The preparations and prayer of Elijah 18:30-38"/>
          <p:cNvSpPr txBox="1">
            <a:spLocks noGrp="1"/>
          </p:cNvSpPr>
          <p:nvPr>
            <p:ph type="title"/>
          </p:nvPr>
        </p:nvSpPr>
        <p:spPr>
          <a:xfrm>
            <a:off x="825500" y="2032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c.	The preparations and prayer of Elijah </a:t>
            </a:r>
            <a:r>
              <a:rPr>
                <a:solidFill>
                  <a:srgbClr val="FF2600"/>
                </a:solidFill>
              </a:rPr>
              <a:t>18:30-38</a:t>
            </a:r>
          </a:p>
        </p:txBody>
      </p:sp>
      <p:sp>
        <p:nvSpPr>
          <p:cNvPr id="239" name="33  Then he arranged the wood and cut the ox in pieces and laid it on the wood. And he said, &quot;Fill four pitchers with water and pour it on the burnt offering and on the wood.&quot;…"/>
          <p:cNvSpPr txBox="1">
            <a:spLocks noGrp="1"/>
          </p:cNvSpPr>
          <p:nvPr>
            <p:ph type="body" sz="half" idx="1"/>
          </p:nvPr>
        </p:nvSpPr>
        <p:spPr>
          <a:xfrm>
            <a:off x="292100" y="800100"/>
            <a:ext cx="5867400" cy="4508500"/>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33  Then he arranged the wood and cut the ox in pieces and laid </a:t>
            </a:r>
            <a:r>
              <a:rPr sz="2400" i="1">
                <a:latin typeface="Times"/>
                <a:ea typeface="Times"/>
                <a:cs typeface="Times"/>
                <a:sym typeface="Times"/>
              </a:rPr>
              <a:t>it</a:t>
            </a:r>
            <a:r>
              <a:rPr sz="2400">
                <a:latin typeface="Times"/>
                <a:ea typeface="Times"/>
                <a:cs typeface="Times"/>
                <a:sym typeface="Times"/>
              </a:rPr>
              <a:t> on the wood. And he said, "Fill four pitchers with water and pour </a:t>
            </a:r>
            <a:r>
              <a:rPr sz="2400" i="1">
                <a:latin typeface="Times"/>
                <a:ea typeface="Times"/>
                <a:cs typeface="Times"/>
                <a:sym typeface="Times"/>
              </a:rPr>
              <a:t>it</a:t>
            </a:r>
            <a:r>
              <a:rPr sz="2400">
                <a:latin typeface="Times"/>
                <a:ea typeface="Times"/>
                <a:cs typeface="Times"/>
                <a:sym typeface="Times"/>
              </a:rPr>
              <a:t> on the burnt offering and on the wood."</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34  And he said, "Do it a second time," and they did it a second time. And he said, "Do it a third time," and they did it a third time.</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35  And the water flowed around the altar, and he also filled the trench with water.</a:t>
            </a:r>
          </a:p>
        </p:txBody>
      </p:sp>
      <p:pic>
        <p:nvPicPr>
          <p:cNvPr id="240" name="droppedImage.pdf" descr="droppedImage.pdf"/>
          <p:cNvPicPr>
            <a:picLocks noChangeAspect="1"/>
          </p:cNvPicPr>
          <p:nvPr/>
        </p:nvPicPr>
        <p:blipFill>
          <a:blip r:embed="rId2">
            <a:extLst/>
          </a:blip>
          <a:stretch>
            <a:fillRect/>
          </a:stretch>
        </p:blipFill>
        <p:spPr>
          <a:xfrm>
            <a:off x="6210639" y="825500"/>
            <a:ext cx="3860462" cy="4508500"/>
          </a:xfrm>
          <a:prstGeom prst="rect">
            <a:avLst/>
          </a:prstGeom>
          <a:ln w="12700">
            <a:miter lim="400000"/>
          </a:ln>
        </p:spPr>
      </p:pic>
      <p:pic>
        <p:nvPicPr>
          <p:cNvPr id="241" name="pasted-image.tiff" descr="pasted-image.tiff"/>
          <p:cNvPicPr>
            <a:picLocks noChangeAspect="1"/>
          </p:cNvPicPr>
          <p:nvPr/>
        </p:nvPicPr>
        <p:blipFill>
          <a:blip r:embed="rId3">
            <a:extLst/>
          </a:blip>
          <a:stretch>
            <a:fillRect/>
          </a:stretch>
        </p:blipFill>
        <p:spPr>
          <a:xfrm>
            <a:off x="775583" y="5313481"/>
            <a:ext cx="3380998" cy="22417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c. The preparations and prayer of Elijah 18:30-38"/>
          <p:cNvSpPr txBox="1">
            <a:spLocks noGrp="1"/>
          </p:cNvSpPr>
          <p:nvPr>
            <p:ph type="title"/>
          </p:nvPr>
        </p:nvSpPr>
        <p:spPr>
          <a:xfrm>
            <a:off x="825500" y="2032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c.	The preparations and prayer of Elijah </a:t>
            </a:r>
            <a:r>
              <a:rPr>
                <a:solidFill>
                  <a:srgbClr val="FF2600"/>
                </a:solidFill>
              </a:rPr>
              <a:t>18:30-38</a:t>
            </a:r>
          </a:p>
        </p:txBody>
      </p:sp>
      <p:sp>
        <p:nvSpPr>
          <p:cNvPr id="244" name="36  Then it came about at the time of the offering of the evening sacrifice, that Elijah the prophet came near and said, &quot;O LORD, the God of Abraham, Isaac and Israel, today let it be known that Thou art God in Israel, and that I am Thy servant, and that I have done all these things at Thy word.…"/>
          <p:cNvSpPr txBox="1">
            <a:spLocks noGrp="1"/>
          </p:cNvSpPr>
          <p:nvPr>
            <p:ph type="body" idx="1"/>
          </p:nvPr>
        </p:nvSpPr>
        <p:spPr>
          <a:xfrm>
            <a:off x="317500" y="939800"/>
            <a:ext cx="5016500" cy="6489700"/>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36  </a:t>
            </a:r>
            <a:r>
              <a:rPr sz="2400">
                <a:uFill>
                  <a:solidFill>
                    <a:srgbClr val="000000"/>
                  </a:solidFill>
                </a:uFill>
                <a:latin typeface="Times"/>
                <a:ea typeface="Times"/>
                <a:cs typeface="Times"/>
                <a:sym typeface="Times"/>
              </a:rPr>
              <a:t>Then it came about at the time of the offering of the </a:t>
            </a:r>
            <a:r>
              <a:rPr sz="2400" i="1">
                <a:uFill>
                  <a:solidFill>
                    <a:srgbClr val="000000"/>
                  </a:solidFill>
                </a:uFill>
                <a:latin typeface="Times"/>
                <a:ea typeface="Times"/>
                <a:cs typeface="Times"/>
                <a:sym typeface="Times"/>
              </a:rPr>
              <a:t>evening</a:t>
            </a:r>
            <a:r>
              <a:rPr sz="2400">
                <a:uFill>
                  <a:solidFill>
                    <a:srgbClr val="000000"/>
                  </a:solidFill>
                </a:uFill>
                <a:latin typeface="Times"/>
                <a:ea typeface="Times"/>
                <a:cs typeface="Times"/>
                <a:sym typeface="Times"/>
              </a:rPr>
              <a:t> sacrifice, that Elijah the prophet came near and said, "O LORD, the God of Abraham, Isaac and Israel, today let it be known that Thou art God in Israel, and that I am Thy servant, and that I have done all these things at Thy word.</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37  "Answer me, O LORD, answer me, that this people may know that Thou, O LORD, art God, and </a:t>
            </a:r>
            <a:r>
              <a:rPr sz="2400" i="1">
                <a:uFill>
                  <a:solidFill>
                    <a:srgbClr val="000000"/>
                  </a:solidFill>
                </a:uFill>
                <a:latin typeface="Times"/>
                <a:ea typeface="Times"/>
                <a:cs typeface="Times"/>
                <a:sym typeface="Times"/>
              </a:rPr>
              <a:t>that</a:t>
            </a:r>
            <a:r>
              <a:rPr sz="2400">
                <a:uFill>
                  <a:solidFill>
                    <a:srgbClr val="000000"/>
                  </a:solidFill>
                </a:uFill>
                <a:latin typeface="Times"/>
                <a:ea typeface="Times"/>
                <a:cs typeface="Times"/>
                <a:sym typeface="Times"/>
              </a:rPr>
              <a:t> Thou hast turned their heart back again."</a:t>
            </a:r>
          </a:p>
        </p:txBody>
      </p:sp>
      <p:pic>
        <p:nvPicPr>
          <p:cNvPr id="245" name="droppedImage.pdf" descr="droppedImage.pdf"/>
          <p:cNvPicPr>
            <a:picLocks noChangeAspect="1"/>
          </p:cNvPicPr>
          <p:nvPr/>
        </p:nvPicPr>
        <p:blipFill>
          <a:blip r:embed="rId2">
            <a:extLst/>
          </a:blip>
          <a:stretch>
            <a:fillRect/>
          </a:stretch>
        </p:blipFill>
        <p:spPr>
          <a:xfrm>
            <a:off x="5359400" y="975003"/>
            <a:ext cx="4775200" cy="34347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 The preparations and prayer of Elijah 18:30-38"/>
          <p:cNvSpPr txBox="1">
            <a:spLocks noGrp="1"/>
          </p:cNvSpPr>
          <p:nvPr>
            <p:ph type="title"/>
          </p:nvPr>
        </p:nvSpPr>
        <p:spPr>
          <a:xfrm>
            <a:off x="825500" y="635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c.	The preparations and prayer of Elijah </a:t>
            </a:r>
            <a:r>
              <a:rPr>
                <a:solidFill>
                  <a:srgbClr val="FF2600"/>
                </a:solidFill>
              </a:rPr>
              <a:t>18:30-38</a:t>
            </a:r>
          </a:p>
        </p:txBody>
      </p:sp>
      <p:sp>
        <p:nvSpPr>
          <p:cNvPr id="248" name="38  Then the fire of the LORD fell, and consumed the burnt offering and the wood and the stones and the dust, and licked up the water that was in the trench."/>
          <p:cNvSpPr txBox="1">
            <a:spLocks noGrp="1"/>
          </p:cNvSpPr>
          <p:nvPr>
            <p:ph type="body" sz="quarter" idx="1"/>
          </p:nvPr>
        </p:nvSpPr>
        <p:spPr>
          <a:xfrm>
            <a:off x="152400" y="787400"/>
            <a:ext cx="7000975" cy="2202806"/>
          </a:xfrm>
          <a:prstGeom prst="rect">
            <a:avLst/>
          </a:prstGeom>
        </p:spPr>
        <p:txBody>
          <a:bodyPr anchor="t"/>
          <a:lstStyle>
            <a:lvl1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38  Then the fire of the LORD fell, and consumed the burnt offering and the wood and the stones and the dust, and licked up the water that was in the trench.</a:t>
            </a:r>
          </a:p>
        </p:txBody>
      </p:sp>
      <p:pic>
        <p:nvPicPr>
          <p:cNvPr id="249" name="droppedImage.pdf" descr="droppedImage.pdf"/>
          <p:cNvPicPr>
            <a:picLocks noChangeAspect="1"/>
          </p:cNvPicPr>
          <p:nvPr/>
        </p:nvPicPr>
        <p:blipFill>
          <a:blip r:embed="rId2">
            <a:extLst/>
          </a:blip>
          <a:stretch>
            <a:fillRect/>
          </a:stretch>
        </p:blipFill>
        <p:spPr>
          <a:xfrm>
            <a:off x="7266216" y="633364"/>
            <a:ext cx="2754084" cy="3427061"/>
          </a:xfrm>
          <a:prstGeom prst="rect">
            <a:avLst/>
          </a:prstGeom>
          <a:ln w="12700">
            <a:miter lim="400000"/>
          </a:ln>
        </p:spPr>
      </p:pic>
      <p:pic>
        <p:nvPicPr>
          <p:cNvPr id="250" name="droppedImage.pdf" descr="droppedImage.pdf"/>
          <p:cNvPicPr>
            <a:picLocks noChangeAspect="1"/>
          </p:cNvPicPr>
          <p:nvPr/>
        </p:nvPicPr>
        <p:blipFill>
          <a:blip r:embed="rId3">
            <a:extLst/>
          </a:blip>
          <a:stretch>
            <a:fillRect/>
          </a:stretch>
        </p:blipFill>
        <p:spPr>
          <a:xfrm>
            <a:off x="127000" y="2614687"/>
            <a:ext cx="4950275" cy="3685069"/>
          </a:xfrm>
          <a:prstGeom prst="rect">
            <a:avLst/>
          </a:prstGeom>
          <a:ln w="12700">
            <a:miter lim="400000"/>
          </a:ln>
        </p:spPr>
      </p:pic>
      <p:pic>
        <p:nvPicPr>
          <p:cNvPr id="251" name="pasted-image.tiff" descr="pasted-image.tiff"/>
          <p:cNvPicPr>
            <a:picLocks noChangeAspect="1"/>
          </p:cNvPicPr>
          <p:nvPr/>
        </p:nvPicPr>
        <p:blipFill>
          <a:blip r:embed="rId4">
            <a:extLst/>
          </a:blip>
          <a:stretch>
            <a:fillRect/>
          </a:stretch>
        </p:blipFill>
        <p:spPr>
          <a:xfrm>
            <a:off x="5122412" y="4145134"/>
            <a:ext cx="4950276" cy="24751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d. The punishment of the false prophets 18:39-40"/>
          <p:cNvSpPr txBox="1">
            <a:spLocks noGrp="1"/>
          </p:cNvSpPr>
          <p:nvPr>
            <p:ph type="title"/>
          </p:nvPr>
        </p:nvSpPr>
        <p:spPr>
          <a:xfrm>
            <a:off x="825500" y="2032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d.	The punishment of the false prophets </a:t>
            </a:r>
            <a:r>
              <a:rPr>
                <a:solidFill>
                  <a:srgbClr val="FF2600"/>
                </a:solidFill>
              </a:rPr>
              <a:t>18:39-40</a:t>
            </a:r>
          </a:p>
        </p:txBody>
      </p:sp>
      <p:sp>
        <p:nvSpPr>
          <p:cNvPr id="254" name="39  And when all the people saw it, they fell on their faces; and they said, &quot;The LORD, He is God; the LORD, He is God.&quot;"/>
          <p:cNvSpPr txBox="1">
            <a:spLocks noGrp="1"/>
          </p:cNvSpPr>
          <p:nvPr>
            <p:ph type="body" sz="quarter" idx="1"/>
          </p:nvPr>
        </p:nvSpPr>
        <p:spPr>
          <a:xfrm>
            <a:off x="317500" y="939800"/>
            <a:ext cx="9321800" cy="1168400"/>
          </a:xfrm>
          <a:prstGeom prst="rect">
            <a:avLst/>
          </a:prstGeom>
        </p:spPr>
        <p:txBody>
          <a:bodyPr anchor="t"/>
          <a:lstStyle>
            <a:lvl1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39  And when all the people saw it, they fell on their faces; and they said, "The LORD, He is God; the LORD, He is God."</a:t>
            </a:r>
          </a:p>
        </p:txBody>
      </p:sp>
      <p:pic>
        <p:nvPicPr>
          <p:cNvPr id="255" name="droppedImage.pdf" descr="droppedImage.pdf"/>
          <p:cNvPicPr>
            <a:picLocks noChangeAspect="1"/>
          </p:cNvPicPr>
          <p:nvPr/>
        </p:nvPicPr>
        <p:blipFill>
          <a:blip r:embed="rId2">
            <a:extLst/>
          </a:blip>
          <a:stretch>
            <a:fillRect/>
          </a:stretch>
        </p:blipFill>
        <p:spPr>
          <a:xfrm>
            <a:off x="4205223" y="2276212"/>
            <a:ext cx="5930902" cy="4905140"/>
          </a:xfrm>
          <a:prstGeom prst="rect">
            <a:avLst/>
          </a:prstGeom>
          <a:ln w="12700">
            <a:miter lim="400000"/>
          </a:ln>
        </p:spPr>
      </p:pic>
      <p:pic>
        <p:nvPicPr>
          <p:cNvPr id="256" name="1315783814.tiff" descr="1315783814.tiff"/>
          <p:cNvPicPr>
            <a:picLocks noChangeAspect="1"/>
          </p:cNvPicPr>
          <p:nvPr/>
        </p:nvPicPr>
        <p:blipFill>
          <a:blip r:embed="rId3">
            <a:extLst/>
          </a:blip>
          <a:stretch>
            <a:fillRect/>
          </a:stretch>
        </p:blipFill>
        <p:spPr>
          <a:xfrm>
            <a:off x="342900" y="2235200"/>
            <a:ext cx="3784600" cy="4724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d. The punishment of the false prophets 18:39-40"/>
          <p:cNvSpPr txBox="1">
            <a:spLocks noGrp="1"/>
          </p:cNvSpPr>
          <p:nvPr>
            <p:ph type="title"/>
          </p:nvPr>
        </p:nvSpPr>
        <p:spPr>
          <a:xfrm>
            <a:off x="825500" y="2032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a:pPr>
            <a:r>
              <a:rPr>
                <a:solidFill>
                  <a:srgbClr val="011A9A"/>
                </a:solidFill>
              </a:rPr>
              <a:t>d.	The punishment of the false prophets </a:t>
            </a:r>
            <a:r>
              <a:rPr>
                <a:solidFill>
                  <a:srgbClr val="FF2600"/>
                </a:solidFill>
              </a:rPr>
              <a:t>18:39-40</a:t>
            </a:r>
          </a:p>
        </p:txBody>
      </p:sp>
      <p:sp>
        <p:nvSpPr>
          <p:cNvPr id="259" name="40  Then Elijah said to them, &quot;Seize the prophets of Baal; do not let one of them escape.&quot; So they seized them; and Elijah brought them down to the brook Kishon, and slew them there. Ex. 22:20; Deut. 13; Deut. 17:2-7"/>
          <p:cNvSpPr txBox="1">
            <a:spLocks noGrp="1"/>
          </p:cNvSpPr>
          <p:nvPr>
            <p:ph type="body" sz="half" idx="1"/>
          </p:nvPr>
        </p:nvSpPr>
        <p:spPr>
          <a:xfrm>
            <a:off x="317500" y="939800"/>
            <a:ext cx="9613900" cy="2267893"/>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40  Then Elijah said to them, "Seize the prophets of Baal; do not let one of them escape." So they seized them; and Elijah brought them down to the brook Kishon, and slew them there. </a:t>
            </a:r>
            <a:r>
              <a:rPr sz="2400">
                <a:solidFill>
                  <a:schemeClr val="accent5">
                    <a:hueOff val="-82419"/>
                    <a:satOff val="-9513"/>
                    <a:lumOff val="-16343"/>
                  </a:schemeClr>
                </a:solidFill>
                <a:latin typeface="Times"/>
                <a:ea typeface="Times"/>
                <a:cs typeface="Times"/>
                <a:sym typeface="Times"/>
              </a:rPr>
              <a:t>Ex. 22:20; Deut. 13; Deut. 17:2-7</a:t>
            </a:r>
          </a:p>
        </p:txBody>
      </p:sp>
      <p:pic>
        <p:nvPicPr>
          <p:cNvPr id="260" name="droppedImage.pdf" descr="droppedImage.pdf"/>
          <p:cNvPicPr>
            <a:picLocks noChangeAspect="1"/>
          </p:cNvPicPr>
          <p:nvPr/>
        </p:nvPicPr>
        <p:blipFill>
          <a:blip r:embed="rId2">
            <a:extLst/>
          </a:blip>
          <a:stretch>
            <a:fillRect/>
          </a:stretch>
        </p:blipFill>
        <p:spPr>
          <a:xfrm>
            <a:off x="2527300" y="2324100"/>
            <a:ext cx="6223000" cy="5232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3. The aftermath of the contest 18:41-46"/>
          <p:cNvSpPr txBox="1">
            <a:spLocks noGrp="1"/>
          </p:cNvSpPr>
          <p:nvPr>
            <p:ph type="title"/>
          </p:nvPr>
        </p:nvSpPr>
        <p:spPr>
          <a:xfrm>
            <a:off x="825500" y="2032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11A9A"/>
                </a:solidFill>
              </a:rPr>
              <a:t>3.	The aftermath of the contest </a:t>
            </a:r>
            <a:r>
              <a:rPr>
                <a:solidFill>
                  <a:srgbClr val="FF2600"/>
                </a:solidFill>
              </a:rPr>
              <a:t>18:41-46</a:t>
            </a:r>
          </a:p>
        </p:txBody>
      </p:sp>
      <p:sp>
        <p:nvSpPr>
          <p:cNvPr id="263" name="41  Now Elijah said to Ahab, &quot;Go up, eat and drink; for there is the sound of the roar of a heavy shower.&quot;…"/>
          <p:cNvSpPr txBox="1">
            <a:spLocks noGrp="1"/>
          </p:cNvSpPr>
          <p:nvPr>
            <p:ph type="body" idx="1"/>
          </p:nvPr>
        </p:nvSpPr>
        <p:spPr>
          <a:xfrm>
            <a:off x="317500" y="939800"/>
            <a:ext cx="5950595" cy="5642998"/>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41  Now Elijah said to Ahab, "Go up, eat and drink; for there is the sound of the roar of a </a:t>
            </a:r>
            <a:r>
              <a:rPr sz="2400" i="1">
                <a:latin typeface="Times"/>
                <a:ea typeface="Times"/>
                <a:cs typeface="Times"/>
                <a:sym typeface="Times"/>
              </a:rPr>
              <a:t>heavy</a:t>
            </a:r>
            <a:r>
              <a:rPr sz="2400">
                <a:latin typeface="Times"/>
                <a:ea typeface="Times"/>
                <a:cs typeface="Times"/>
                <a:sym typeface="Times"/>
              </a:rPr>
              <a:t> shower."</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42  So Ahab went up to eat and drink. But Elijah went up to the top of Carmel; and he crouched down on the earth, and put his face between his knees.</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43   And he said to his servant, "Go up now, look toward the sea." So he went up and looked and said, "There is nothing." And he said, "Go back" seven times.</a:t>
            </a:r>
          </a:p>
        </p:txBody>
      </p:sp>
      <p:pic>
        <p:nvPicPr>
          <p:cNvPr id="264" name="droppedImage.pdf" descr="droppedImage.pdf"/>
          <p:cNvPicPr>
            <a:picLocks noChangeAspect="1"/>
          </p:cNvPicPr>
          <p:nvPr/>
        </p:nvPicPr>
        <p:blipFill>
          <a:blip r:embed="rId2">
            <a:extLst/>
          </a:blip>
          <a:stretch>
            <a:fillRect/>
          </a:stretch>
        </p:blipFill>
        <p:spPr>
          <a:xfrm>
            <a:off x="6426200" y="982151"/>
            <a:ext cx="3556000" cy="56429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3. The aftermath of the contest 18:41-46"/>
          <p:cNvSpPr txBox="1">
            <a:spLocks noGrp="1"/>
          </p:cNvSpPr>
          <p:nvPr>
            <p:ph type="title"/>
          </p:nvPr>
        </p:nvSpPr>
        <p:spPr>
          <a:xfrm>
            <a:off x="825500" y="2032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11A9A"/>
                </a:solidFill>
              </a:rPr>
              <a:t>3.	The aftermath of the contest </a:t>
            </a:r>
            <a:r>
              <a:rPr>
                <a:solidFill>
                  <a:srgbClr val="FF2600"/>
                </a:solidFill>
              </a:rPr>
              <a:t>18:41-46</a:t>
            </a:r>
          </a:p>
        </p:txBody>
      </p:sp>
      <p:sp>
        <p:nvSpPr>
          <p:cNvPr id="267" name="44   And it came about at the seventh time, that he said, &quot;Behold, a cloud as small as a man’s hand is coming up from the sea.&quot; And he said, &quot;Go up, say to Ahab, ‘Prepare your chariot and go down, so that the heavy shower does not stop you.’&quot;"/>
          <p:cNvSpPr txBox="1">
            <a:spLocks noGrp="1"/>
          </p:cNvSpPr>
          <p:nvPr>
            <p:ph type="body" sz="half" idx="1"/>
          </p:nvPr>
        </p:nvSpPr>
        <p:spPr>
          <a:xfrm>
            <a:off x="330200" y="1270000"/>
            <a:ext cx="5473700" cy="2959100"/>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44   And it came about at the seventh </a:t>
            </a:r>
            <a:r>
              <a:rPr sz="2400" i="1">
                <a:latin typeface="Times"/>
                <a:ea typeface="Times"/>
                <a:cs typeface="Times"/>
                <a:sym typeface="Times"/>
              </a:rPr>
              <a:t>time,</a:t>
            </a:r>
            <a:r>
              <a:rPr sz="2400">
                <a:latin typeface="Times"/>
                <a:ea typeface="Times"/>
                <a:cs typeface="Times"/>
                <a:sym typeface="Times"/>
              </a:rPr>
              <a:t> that he said, "Behold, a cloud as small as a man’s hand is coming up from the sea." And he said, "Go up, say to Ahab, ‘Prepare </a:t>
            </a:r>
            <a:r>
              <a:rPr sz="2400" i="1">
                <a:latin typeface="Times"/>
                <a:ea typeface="Times"/>
                <a:cs typeface="Times"/>
                <a:sym typeface="Times"/>
              </a:rPr>
              <a:t>your chariot</a:t>
            </a:r>
            <a:r>
              <a:rPr sz="2400">
                <a:latin typeface="Times"/>
                <a:ea typeface="Times"/>
                <a:cs typeface="Times"/>
                <a:sym typeface="Times"/>
              </a:rPr>
              <a:t> and go down, so that the </a:t>
            </a:r>
            <a:r>
              <a:rPr sz="2400" i="1">
                <a:latin typeface="Times"/>
                <a:ea typeface="Times"/>
                <a:cs typeface="Times"/>
                <a:sym typeface="Times"/>
              </a:rPr>
              <a:t>heavy</a:t>
            </a:r>
            <a:r>
              <a:rPr sz="2400">
                <a:latin typeface="Times"/>
                <a:ea typeface="Times"/>
                <a:cs typeface="Times"/>
                <a:sym typeface="Times"/>
              </a:rPr>
              <a:t> shower does not stop you.’"</a:t>
            </a:r>
          </a:p>
        </p:txBody>
      </p:sp>
      <p:pic>
        <p:nvPicPr>
          <p:cNvPr id="268" name="Elijah-cloud-cmg.tiff" descr="Elijah-cloud-cmg.tiff"/>
          <p:cNvPicPr>
            <a:picLocks noChangeAspect="1"/>
          </p:cNvPicPr>
          <p:nvPr/>
        </p:nvPicPr>
        <p:blipFill>
          <a:blip r:embed="rId2">
            <a:extLst/>
          </a:blip>
          <a:stretch>
            <a:fillRect/>
          </a:stretch>
        </p:blipFill>
        <p:spPr>
          <a:xfrm>
            <a:off x="6096000" y="1016000"/>
            <a:ext cx="3898900" cy="55753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3. The aftermath of the contest 18:41-46"/>
          <p:cNvSpPr txBox="1">
            <a:spLocks noGrp="1"/>
          </p:cNvSpPr>
          <p:nvPr>
            <p:ph type="title"/>
          </p:nvPr>
        </p:nvSpPr>
        <p:spPr>
          <a:xfrm>
            <a:off x="825500" y="203200"/>
            <a:ext cx="90043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11A9A"/>
                </a:solidFill>
              </a:rPr>
              <a:t>3.	The aftermath of the contest </a:t>
            </a:r>
            <a:r>
              <a:rPr>
                <a:solidFill>
                  <a:srgbClr val="FF2600"/>
                </a:solidFill>
              </a:rPr>
              <a:t>18:41-46</a:t>
            </a:r>
          </a:p>
        </p:txBody>
      </p:sp>
      <p:sp>
        <p:nvSpPr>
          <p:cNvPr id="271" name="45  So it came about in a little while, that the sky grew black with clouds and wind, and there was a heavy shower. And Ahab rode and went to Jezreel.…"/>
          <p:cNvSpPr txBox="1">
            <a:spLocks noGrp="1"/>
          </p:cNvSpPr>
          <p:nvPr>
            <p:ph type="body" sz="half" idx="1"/>
          </p:nvPr>
        </p:nvSpPr>
        <p:spPr>
          <a:xfrm>
            <a:off x="317500" y="939800"/>
            <a:ext cx="9550400" cy="1939380"/>
          </a:xfrm>
          <a:prstGeom prst="rect">
            <a:avLst/>
          </a:prstGeom>
        </p:spPr>
        <p:txBody>
          <a:bodyPr anchor="t"/>
          <a:lstStyle/>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45  So it came about in a little while, that the sky grew black with clouds and wind, and there was a heavy shower. And Ahab rode and went to Jezreel.</a:t>
            </a:r>
          </a:p>
          <a:p>
            <a:pPr marL="495300" indent="-4953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46  Then the hand of the LORD was on Elijah, and he girded up his loins and outran Ahab to Jezreel.</a:t>
            </a:r>
          </a:p>
        </p:txBody>
      </p:sp>
      <p:pic>
        <p:nvPicPr>
          <p:cNvPr id="272" name="droppedImage.pdf" descr="droppedImage.pdf"/>
          <p:cNvPicPr>
            <a:picLocks noChangeAspect="1"/>
          </p:cNvPicPr>
          <p:nvPr/>
        </p:nvPicPr>
        <p:blipFill>
          <a:blip r:embed="rId2">
            <a:extLst/>
          </a:blip>
          <a:stretch>
            <a:fillRect/>
          </a:stretch>
        </p:blipFill>
        <p:spPr>
          <a:xfrm>
            <a:off x="163595" y="3136900"/>
            <a:ext cx="6135986" cy="3710328"/>
          </a:xfrm>
          <a:prstGeom prst="rect">
            <a:avLst/>
          </a:prstGeom>
          <a:ln w="12700">
            <a:miter lim="400000"/>
          </a:ln>
        </p:spPr>
      </p:pic>
      <p:pic>
        <p:nvPicPr>
          <p:cNvPr id="273" name="pasted-image.tiff" descr="pasted-image.tiff"/>
          <p:cNvPicPr>
            <a:picLocks noChangeAspect="1"/>
          </p:cNvPicPr>
          <p:nvPr/>
        </p:nvPicPr>
        <p:blipFill>
          <a:blip r:embed="rId3">
            <a:extLst/>
          </a:blip>
          <a:stretch>
            <a:fillRect/>
          </a:stretch>
        </p:blipFill>
        <p:spPr>
          <a:xfrm>
            <a:off x="6358086" y="3162300"/>
            <a:ext cx="3736700" cy="27989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V.  Three Great Crises in Israel 19:1—21:29"/>
          <p:cNvSpPr txBox="1">
            <a:spLocks noGrp="1"/>
          </p:cNvSpPr>
          <p:nvPr>
            <p:ph type="ctrTitle"/>
          </p:nvPr>
        </p:nvSpPr>
        <p:spPr>
          <a:xfrm>
            <a:off x="520700" y="1282700"/>
            <a:ext cx="9144000" cy="25781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b="1"/>
            </a:pPr>
            <a:r>
              <a:rPr>
                <a:solidFill>
                  <a:srgbClr val="0433FF"/>
                </a:solidFill>
              </a:rPr>
              <a:t>V.	 Three Great Crises in Israel </a:t>
            </a:r>
            <a:r>
              <a:rPr>
                <a:solidFill>
                  <a:srgbClr val="FF2600"/>
                </a:solidFill>
              </a:rPr>
              <a:t>19:1—21:29</a:t>
            </a:r>
          </a:p>
        </p:txBody>
      </p:sp>
      <p:sp>
        <p:nvSpPr>
          <p:cNvPr id="276" name="A.  The Great Spiritual Crisis of Elijah 19:1-21"/>
          <p:cNvSpPr txBox="1">
            <a:spLocks noGrp="1"/>
          </p:cNvSpPr>
          <p:nvPr>
            <p:ph type="subTitle" sz="quarter" idx="1"/>
          </p:nvPr>
        </p:nvSpPr>
        <p:spPr>
          <a:xfrm>
            <a:off x="990600" y="4305300"/>
            <a:ext cx="8178800" cy="1193800"/>
          </a:xfrm>
          <a:prstGeom prst="rect">
            <a:avLst/>
          </a:prstGeom>
        </p:spPr>
        <p:txBody>
          <a:bodyPr/>
          <a:lstStyle/>
          <a:p>
            <a:pPr>
              <a:buClr>
                <a:srgbClr val="000000"/>
              </a:buClr>
              <a:buFont typeface="Gill Sans"/>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433FF"/>
                </a:solidFill>
              </a:rPr>
              <a:t>A.	 The Great Spiritual Crisis of Elijah </a:t>
            </a:r>
            <a:r>
              <a:rPr>
                <a:solidFill>
                  <a:srgbClr val="FF2600"/>
                </a:solidFill>
              </a:rPr>
              <a:t>19:1-21</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1. Elijah before the king 1"/>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11A9A"/>
                </a:solidFill>
              </a:rPr>
              <a:t>1.	Elijah before the king</a:t>
            </a:r>
            <a:r>
              <a:rPr>
                <a:solidFill>
                  <a:srgbClr val="FF2600"/>
                </a:solidFill>
              </a:rPr>
              <a:t> 1</a:t>
            </a:r>
          </a:p>
        </p:txBody>
      </p:sp>
      <p:sp>
        <p:nvSpPr>
          <p:cNvPr id="117" name="1    Now Elijah the Tishbite, who was of the settlers of Gilead, said to Ahab, &quot;As the LORD, the God of Israel lives, before whom I stand, surely there shall be neither dew nor rain these years, except by my word.&quot;"/>
          <p:cNvSpPr txBox="1">
            <a:spLocks noGrp="1"/>
          </p:cNvSpPr>
          <p:nvPr>
            <p:ph type="body" idx="1"/>
          </p:nvPr>
        </p:nvSpPr>
        <p:spPr>
          <a:xfrm>
            <a:off x="152400" y="825500"/>
            <a:ext cx="9842500" cy="5676900"/>
          </a:xfrm>
          <a:prstGeom prst="rect">
            <a:avLst/>
          </a:prstGeom>
        </p:spPr>
        <p:txBody>
          <a:bodyPr anchor="t"/>
          <a:lstStyle>
            <a:lvl1pPr marL="457200" indent="-4572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1    Now Elijah the Tishbite, who was of the settlers of Gilead, said to Ahab, "As the LORD, the God of Israel lives, before whom I stand, surely there shall be neither dew nor rain these years, except by my word."</a:t>
            </a:r>
          </a:p>
        </p:txBody>
      </p:sp>
      <p:pic>
        <p:nvPicPr>
          <p:cNvPr id="118" name="droppedImage.pdf" descr="droppedImage.pdf"/>
          <p:cNvPicPr>
            <a:picLocks noChangeAspect="1"/>
          </p:cNvPicPr>
          <p:nvPr/>
        </p:nvPicPr>
        <p:blipFill>
          <a:blip r:embed="rId2">
            <a:extLst/>
          </a:blip>
          <a:stretch>
            <a:fillRect/>
          </a:stretch>
        </p:blipFill>
        <p:spPr>
          <a:xfrm>
            <a:off x="457200" y="2325360"/>
            <a:ext cx="5702300" cy="2412512"/>
          </a:xfrm>
          <a:prstGeom prst="rect">
            <a:avLst/>
          </a:prstGeom>
          <a:ln w="12700">
            <a:miter lim="400000"/>
          </a:ln>
        </p:spPr>
      </p:pic>
      <p:pic>
        <p:nvPicPr>
          <p:cNvPr id="119" name="droppedImage.pdf" descr="droppedImage.pdf"/>
          <p:cNvPicPr>
            <a:picLocks noChangeAspect="1"/>
          </p:cNvPicPr>
          <p:nvPr/>
        </p:nvPicPr>
        <p:blipFill>
          <a:blip r:embed="rId3">
            <a:extLst/>
          </a:blip>
          <a:stretch>
            <a:fillRect/>
          </a:stretch>
        </p:blipFill>
        <p:spPr>
          <a:xfrm>
            <a:off x="101600" y="4875728"/>
            <a:ext cx="6426200" cy="2745344"/>
          </a:xfrm>
          <a:prstGeom prst="rect">
            <a:avLst/>
          </a:prstGeom>
          <a:ln w="12700">
            <a:miter lim="400000"/>
          </a:ln>
        </p:spPr>
      </p:pic>
      <p:pic>
        <p:nvPicPr>
          <p:cNvPr id="120" name="ahab.tiff" descr="ahab.tiff"/>
          <p:cNvPicPr>
            <a:picLocks noChangeAspect="1"/>
          </p:cNvPicPr>
          <p:nvPr/>
        </p:nvPicPr>
        <p:blipFill>
          <a:blip r:embed="rId4">
            <a:extLst/>
          </a:blip>
          <a:stretch>
            <a:fillRect/>
          </a:stretch>
        </p:blipFill>
        <p:spPr>
          <a:xfrm>
            <a:off x="6578600" y="2438400"/>
            <a:ext cx="3543300" cy="37942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1. Elijah’s flight from Jezebel 1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1.	Elijah’s flight from Jezebel </a:t>
            </a:r>
            <a:r>
              <a:rPr>
                <a:solidFill>
                  <a:srgbClr val="FF2600"/>
                </a:solidFill>
              </a:rPr>
              <a:t>19:1-8</a:t>
            </a:r>
          </a:p>
        </p:txBody>
      </p:sp>
      <p:sp>
        <p:nvSpPr>
          <p:cNvPr id="279" name="1   Now Ahab told Jezebel all that Elijah had done, and how he had killed all the prophets with the sword."/>
          <p:cNvSpPr txBox="1">
            <a:spLocks noGrp="1"/>
          </p:cNvSpPr>
          <p:nvPr>
            <p:ph type="body" sz="quarter" idx="1"/>
          </p:nvPr>
        </p:nvSpPr>
        <p:spPr>
          <a:xfrm>
            <a:off x="317500" y="1600200"/>
            <a:ext cx="5003800" cy="2209800"/>
          </a:xfrm>
          <a:prstGeom prst="rect">
            <a:avLst/>
          </a:prstGeom>
        </p:spPr>
        <p:txBody>
          <a:bodyPr anchor="t"/>
          <a:lstStyle>
            <a:lvl1pPr marL="368300" indent="-266700">
              <a:spcBef>
                <a:spcPts val="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800">
                <a:uFill>
                  <a:solidFill>
                    <a:srgbClr val="000000"/>
                  </a:solidFill>
                </a:uFill>
                <a:latin typeface="Times"/>
                <a:ea typeface="Times"/>
                <a:cs typeface="Times"/>
                <a:sym typeface="Times"/>
              </a:defRPr>
            </a:lvl1pPr>
          </a:lstStyle>
          <a:p>
            <a:pPr>
              <a:defRPr>
                <a:uFillTx/>
              </a:defRPr>
            </a:pPr>
            <a:r>
              <a:rPr>
                <a:uFill>
                  <a:solidFill>
                    <a:srgbClr val="000000"/>
                  </a:solidFill>
                </a:uFill>
              </a:rPr>
              <a:t>1   Now Ahab told Jezebel all that Elijah had done, and how he had killed all the prophets with the sword.</a:t>
            </a:r>
          </a:p>
        </p:txBody>
      </p:sp>
      <p:pic>
        <p:nvPicPr>
          <p:cNvPr id="280" name="droppedImage.pdf" descr="droppedImage.pdf"/>
          <p:cNvPicPr>
            <a:picLocks noChangeAspect="1"/>
          </p:cNvPicPr>
          <p:nvPr/>
        </p:nvPicPr>
        <p:blipFill>
          <a:blip r:embed="rId2">
            <a:extLst/>
          </a:blip>
          <a:stretch>
            <a:fillRect/>
          </a:stretch>
        </p:blipFill>
        <p:spPr>
          <a:xfrm>
            <a:off x="5480815" y="1587500"/>
            <a:ext cx="4129754" cy="4445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1. Elijah’s flight from Jezebel 1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1.	Elijah’s flight from Jezebel </a:t>
            </a:r>
            <a:r>
              <a:rPr>
                <a:solidFill>
                  <a:srgbClr val="FF2600"/>
                </a:solidFill>
              </a:rPr>
              <a:t>19:1-8</a:t>
            </a:r>
          </a:p>
        </p:txBody>
      </p:sp>
      <p:sp>
        <p:nvSpPr>
          <p:cNvPr id="283" name="2   Then Jezebel sent a messenger to Elijah, saying, &quot;So may the gods do to me and even more, if I do not make your life as the life of one of them by tomorrow about this time.&quot;"/>
          <p:cNvSpPr txBox="1">
            <a:spLocks noGrp="1"/>
          </p:cNvSpPr>
          <p:nvPr>
            <p:ph type="body" sz="half" idx="1"/>
          </p:nvPr>
        </p:nvSpPr>
        <p:spPr>
          <a:xfrm>
            <a:off x="317500" y="1473200"/>
            <a:ext cx="5664200" cy="2755900"/>
          </a:xfrm>
          <a:prstGeom prst="rect">
            <a:avLst/>
          </a:prstGeom>
        </p:spPr>
        <p:txBody>
          <a:bodyPr anchor="t"/>
          <a:lstStyle>
            <a:lvl1pPr marL="368300" indent="-266700">
              <a:spcBef>
                <a:spcPts val="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800">
                <a:uFill>
                  <a:solidFill>
                    <a:srgbClr val="000000"/>
                  </a:solidFill>
                </a:uFill>
                <a:latin typeface="Times"/>
                <a:ea typeface="Times"/>
                <a:cs typeface="Times"/>
                <a:sym typeface="Times"/>
              </a:defRPr>
            </a:lvl1pPr>
          </a:lstStyle>
          <a:p>
            <a:pPr>
              <a:defRPr>
                <a:uFillTx/>
              </a:defRPr>
            </a:pPr>
            <a:r>
              <a:rPr>
                <a:uFill>
                  <a:solidFill>
                    <a:srgbClr val="000000"/>
                  </a:solidFill>
                </a:uFill>
              </a:rPr>
              <a:t>2   Then Jezebel sent a messenger to Elijah, saying, "So may the gods do to me and even more, if I do not make your life as the life of one of them by tomorrow about this time."</a:t>
            </a:r>
          </a:p>
        </p:txBody>
      </p:sp>
      <p:pic>
        <p:nvPicPr>
          <p:cNvPr id="284" name="droppedImage.pdf" descr="droppedImage.pdf"/>
          <p:cNvPicPr>
            <a:picLocks noChangeAspect="1"/>
          </p:cNvPicPr>
          <p:nvPr/>
        </p:nvPicPr>
        <p:blipFill>
          <a:blip r:embed="rId2">
            <a:extLst/>
          </a:blip>
          <a:stretch>
            <a:fillRect/>
          </a:stretch>
        </p:blipFill>
        <p:spPr>
          <a:xfrm>
            <a:off x="6197600" y="1270000"/>
            <a:ext cx="3810000" cy="44736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1. Elijah’s flight from Jezebel 1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1.	Elijah’s flight from Jezebel </a:t>
            </a:r>
            <a:r>
              <a:rPr>
                <a:solidFill>
                  <a:srgbClr val="FF2600"/>
                </a:solidFill>
              </a:rPr>
              <a:t>19:1-8</a:t>
            </a:r>
          </a:p>
        </p:txBody>
      </p:sp>
      <p:sp>
        <p:nvSpPr>
          <p:cNvPr id="287" name="3   And he was afraid and arose and ran for his life and came to Beersheba, which belongs to Judah, and left his servant there."/>
          <p:cNvSpPr txBox="1">
            <a:spLocks noGrp="1"/>
          </p:cNvSpPr>
          <p:nvPr>
            <p:ph type="body" sz="quarter" idx="1"/>
          </p:nvPr>
        </p:nvSpPr>
        <p:spPr>
          <a:xfrm>
            <a:off x="50800" y="1054100"/>
            <a:ext cx="5295900" cy="2235200"/>
          </a:xfrm>
          <a:prstGeom prst="rect">
            <a:avLst/>
          </a:prstGeom>
        </p:spPr>
        <p:txBody>
          <a:bodyPr anchor="t"/>
          <a:lstStyle>
            <a:lvl1pPr marL="368300" indent="-266700">
              <a:spcBef>
                <a:spcPts val="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600">
                <a:uFill>
                  <a:solidFill>
                    <a:srgbClr val="000000"/>
                  </a:solidFill>
                </a:uFill>
                <a:latin typeface="Times"/>
                <a:ea typeface="Times"/>
                <a:cs typeface="Times"/>
                <a:sym typeface="Times"/>
              </a:defRPr>
            </a:lvl1pPr>
          </a:lstStyle>
          <a:p>
            <a:pPr>
              <a:defRPr>
                <a:uFillTx/>
              </a:defRPr>
            </a:pPr>
            <a:r>
              <a:rPr>
                <a:uFill>
                  <a:solidFill>
                    <a:srgbClr val="000000"/>
                  </a:solidFill>
                </a:uFill>
              </a:rPr>
              <a:t>3   And he was afraid and arose and ran for his life and came to Beersheba, which belongs to Judah, and left his servant there.</a:t>
            </a:r>
          </a:p>
        </p:txBody>
      </p:sp>
      <p:pic>
        <p:nvPicPr>
          <p:cNvPr id="288" name="droppedImage.pdf" descr="droppedImage.pdf"/>
          <p:cNvPicPr>
            <a:picLocks noChangeAspect="1"/>
          </p:cNvPicPr>
          <p:nvPr/>
        </p:nvPicPr>
        <p:blipFill>
          <a:blip r:embed="rId2">
            <a:extLst/>
          </a:blip>
          <a:stretch>
            <a:fillRect/>
          </a:stretch>
        </p:blipFill>
        <p:spPr>
          <a:xfrm>
            <a:off x="393700" y="3048000"/>
            <a:ext cx="4356100" cy="3962400"/>
          </a:xfrm>
          <a:prstGeom prst="rect">
            <a:avLst/>
          </a:prstGeom>
          <a:ln w="12700">
            <a:miter lim="400000"/>
          </a:ln>
        </p:spPr>
      </p:pic>
      <p:pic>
        <p:nvPicPr>
          <p:cNvPr id="289" name="droppedImage.pdf" descr="droppedImage.pdf"/>
          <p:cNvPicPr>
            <a:picLocks noChangeAspect="1"/>
          </p:cNvPicPr>
          <p:nvPr/>
        </p:nvPicPr>
        <p:blipFill>
          <a:blip r:embed="rId3">
            <a:extLst/>
          </a:blip>
          <a:stretch>
            <a:fillRect/>
          </a:stretch>
        </p:blipFill>
        <p:spPr>
          <a:xfrm>
            <a:off x="4648200" y="348761"/>
            <a:ext cx="5842001" cy="763954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1. Elijah’s flight from Jezebel 1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1.	Elijah’s flight from Jezebel </a:t>
            </a:r>
            <a:r>
              <a:rPr>
                <a:solidFill>
                  <a:srgbClr val="FF2600"/>
                </a:solidFill>
              </a:rPr>
              <a:t>19:1-8</a:t>
            </a:r>
          </a:p>
        </p:txBody>
      </p:sp>
      <p:sp>
        <p:nvSpPr>
          <p:cNvPr id="292" name="4  But he himself went a day’s journey into the wilderness, and came and sat down under a juniper tree; and he requested for himself that he might die, and said, &quot;It is enough; now, O LORD, take my life, for I am not better than my fathers.&quot;"/>
          <p:cNvSpPr txBox="1">
            <a:spLocks noGrp="1"/>
          </p:cNvSpPr>
          <p:nvPr>
            <p:ph type="body" sz="half" idx="1"/>
          </p:nvPr>
        </p:nvSpPr>
        <p:spPr>
          <a:xfrm>
            <a:off x="279400" y="1231900"/>
            <a:ext cx="8978900" cy="1846461"/>
          </a:xfrm>
          <a:prstGeom prst="rect">
            <a:avLst/>
          </a:prstGeom>
        </p:spPr>
        <p:txBody>
          <a:bodyPr anchor="t"/>
          <a:lstStyle>
            <a:lvl1pPr marL="368300" indent="-266700">
              <a:spcBef>
                <a:spcPts val="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500">
                <a:latin typeface="Times"/>
                <a:ea typeface="Times"/>
                <a:cs typeface="Times"/>
                <a:sym typeface="Times"/>
              </a:defRPr>
            </a:lvl1pPr>
          </a:lstStyle>
          <a:p>
            <a:r>
              <a:t>4  But he himself went a day’s journey into the wilderness, and came and sat down under a juniper tree; and he requested for himself that he might die, and said, "It is enough; now, O LORD, take my life, for I am not better than my fathers."</a:t>
            </a:r>
          </a:p>
        </p:txBody>
      </p:sp>
      <p:pic>
        <p:nvPicPr>
          <p:cNvPr id="293" name="droppedImage.pdf" descr="droppedImage.pdf"/>
          <p:cNvPicPr>
            <a:picLocks noChangeAspect="1"/>
          </p:cNvPicPr>
          <p:nvPr/>
        </p:nvPicPr>
        <p:blipFill>
          <a:blip r:embed="rId2">
            <a:extLst/>
          </a:blip>
          <a:stretch>
            <a:fillRect/>
          </a:stretch>
        </p:blipFill>
        <p:spPr>
          <a:xfrm>
            <a:off x="2451100" y="3073400"/>
            <a:ext cx="6451600" cy="44323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1. Elijah’s flight from Jezebel 1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1.	Elijah’s flight from Jezebel </a:t>
            </a:r>
            <a:r>
              <a:rPr>
                <a:solidFill>
                  <a:srgbClr val="FF2600"/>
                </a:solidFill>
              </a:rPr>
              <a:t>19:1-8</a:t>
            </a:r>
          </a:p>
        </p:txBody>
      </p:sp>
      <p:sp>
        <p:nvSpPr>
          <p:cNvPr id="296" name="5   And he lay down and slept under a juniper tree; and behold, there was an angel touching him, and he said to him, &quot;Arise, eat.&quot;…"/>
          <p:cNvSpPr txBox="1">
            <a:spLocks noGrp="1"/>
          </p:cNvSpPr>
          <p:nvPr>
            <p:ph type="body" sz="half" idx="1"/>
          </p:nvPr>
        </p:nvSpPr>
        <p:spPr>
          <a:xfrm>
            <a:off x="57150" y="974271"/>
            <a:ext cx="10045700" cy="2700246"/>
          </a:xfrm>
          <a:prstGeom prst="rect">
            <a:avLst/>
          </a:prstGeom>
        </p:spPr>
        <p:txBody>
          <a:bodyPr anchor="t"/>
          <a:lstStyle/>
          <a:p>
            <a:pPr marL="368300" indent="-266700">
              <a:spcBef>
                <a:spcPts val="7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5   And he lay down and slept under a juniper tree; and behold, there was an angel touching him, and he said to him, "Arise, eat."</a:t>
            </a:r>
          </a:p>
          <a:p>
            <a:pPr marL="368300" indent="-266700">
              <a:spcBef>
                <a:spcPts val="7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6   Then he looked and behold, there was at his head a bread cake </a:t>
            </a:r>
            <a:r>
              <a:rPr sz="2400" i="1">
                <a:latin typeface="Times"/>
                <a:ea typeface="Times"/>
                <a:cs typeface="Times"/>
                <a:sym typeface="Times"/>
              </a:rPr>
              <a:t>baked on</a:t>
            </a:r>
            <a:r>
              <a:rPr sz="2400">
                <a:latin typeface="Times"/>
                <a:ea typeface="Times"/>
                <a:cs typeface="Times"/>
                <a:sym typeface="Times"/>
              </a:rPr>
              <a:t> hot stones, and a jar of water. So he ate and drank and lay down again.</a:t>
            </a:r>
          </a:p>
          <a:p>
            <a:pPr marL="368300" indent="-266700">
              <a:spcBef>
                <a:spcPts val="7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7   And the angel of the LORD came again a second time and touched him and said, "Arise, eat, because the journey is too great for you."</a:t>
            </a:r>
          </a:p>
        </p:txBody>
      </p:sp>
      <p:pic>
        <p:nvPicPr>
          <p:cNvPr id="297" name="droppedImage.pdf" descr="droppedImage.pdf"/>
          <p:cNvPicPr>
            <a:picLocks noChangeAspect="1"/>
          </p:cNvPicPr>
          <p:nvPr/>
        </p:nvPicPr>
        <p:blipFill>
          <a:blip r:embed="rId2">
            <a:extLst/>
          </a:blip>
          <a:stretch>
            <a:fillRect/>
          </a:stretch>
        </p:blipFill>
        <p:spPr>
          <a:xfrm>
            <a:off x="6654800" y="3665635"/>
            <a:ext cx="3327400" cy="3857430"/>
          </a:xfrm>
          <a:prstGeom prst="rect">
            <a:avLst/>
          </a:prstGeom>
          <a:ln w="12700">
            <a:miter lim="400000"/>
          </a:ln>
        </p:spPr>
      </p:pic>
      <p:pic>
        <p:nvPicPr>
          <p:cNvPr id="298" name="droppedImage.pdf" descr="droppedImage.pdf"/>
          <p:cNvPicPr>
            <a:picLocks noChangeAspect="1"/>
          </p:cNvPicPr>
          <p:nvPr/>
        </p:nvPicPr>
        <p:blipFill>
          <a:blip r:embed="rId3">
            <a:extLst/>
          </a:blip>
          <a:stretch>
            <a:fillRect/>
          </a:stretch>
        </p:blipFill>
        <p:spPr>
          <a:xfrm>
            <a:off x="481329" y="3632200"/>
            <a:ext cx="5499101" cy="39279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1. Elijah’s flight from Jezebel 1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1.	Elijah’s flight from Jezebel </a:t>
            </a:r>
            <a:r>
              <a:rPr>
                <a:solidFill>
                  <a:srgbClr val="FF2600"/>
                </a:solidFill>
              </a:rPr>
              <a:t>19:1-8</a:t>
            </a:r>
          </a:p>
        </p:txBody>
      </p:sp>
      <p:sp>
        <p:nvSpPr>
          <p:cNvPr id="301" name="8   So he arose and ate and drank, and went in the strength of that food forty days and forty nights to Horeb, the mountain of God."/>
          <p:cNvSpPr txBox="1">
            <a:spLocks noGrp="1"/>
          </p:cNvSpPr>
          <p:nvPr>
            <p:ph type="body" sz="quarter" idx="1"/>
          </p:nvPr>
        </p:nvSpPr>
        <p:spPr>
          <a:xfrm>
            <a:off x="266700" y="1422400"/>
            <a:ext cx="5435600" cy="2692400"/>
          </a:xfrm>
          <a:prstGeom prst="rect">
            <a:avLst/>
          </a:prstGeom>
        </p:spPr>
        <p:txBody>
          <a:bodyPr anchor="t"/>
          <a:lstStyle>
            <a:lvl1pPr marL="368300" indent="-266700">
              <a:spcBef>
                <a:spcPts val="26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800">
                <a:latin typeface="Times"/>
                <a:ea typeface="Times"/>
                <a:cs typeface="Times"/>
                <a:sym typeface="Times"/>
              </a:defRPr>
            </a:lvl1pPr>
          </a:lstStyle>
          <a:p>
            <a:r>
              <a:t>8   So he arose and ate and drank, and went in the strength of that food forty days and forty nights to Horeb, the mountain of God.</a:t>
            </a:r>
          </a:p>
        </p:txBody>
      </p:sp>
      <p:pic>
        <p:nvPicPr>
          <p:cNvPr id="302" name="droppedImage.pdf" descr="droppedImage.pdf"/>
          <p:cNvPicPr>
            <a:picLocks noChangeAspect="1"/>
          </p:cNvPicPr>
          <p:nvPr/>
        </p:nvPicPr>
        <p:blipFill>
          <a:blip r:embed="rId2">
            <a:extLst/>
          </a:blip>
          <a:stretch>
            <a:fillRect/>
          </a:stretch>
        </p:blipFill>
        <p:spPr>
          <a:xfrm>
            <a:off x="5679781" y="1130300"/>
            <a:ext cx="4404019" cy="6451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2.  Elijah’s reassurance from God 19: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b="1"/>
            </a:pPr>
            <a:r>
              <a:rPr>
                <a:solidFill>
                  <a:srgbClr val="0433FF"/>
                </a:solidFill>
              </a:rPr>
              <a:t>2.	 Elijah’s reassurance from God </a:t>
            </a:r>
            <a:r>
              <a:rPr>
                <a:solidFill>
                  <a:srgbClr val="FF2600"/>
                </a:solidFill>
              </a:rPr>
              <a:t>19:9-18</a:t>
            </a:r>
          </a:p>
        </p:txBody>
      </p:sp>
      <p:sp>
        <p:nvSpPr>
          <p:cNvPr id="305" name="9  Then he came there to a cave, and lodged there; and behold, the word of the LORD came to him, and He said to him, &quot;What are you doing here, Elijah?&quot;"/>
          <p:cNvSpPr txBox="1">
            <a:spLocks noGrp="1"/>
          </p:cNvSpPr>
          <p:nvPr>
            <p:ph type="body" sz="half" idx="1"/>
          </p:nvPr>
        </p:nvSpPr>
        <p:spPr>
          <a:xfrm>
            <a:off x="317500" y="1066677"/>
            <a:ext cx="5803900" cy="3485010"/>
          </a:xfrm>
          <a:prstGeom prst="rect">
            <a:avLst/>
          </a:prstGeom>
        </p:spPr>
        <p:txBody>
          <a:bodyPr anchor="t"/>
          <a:lstStyle/>
          <a:p>
            <a:pPr marL="368300" indent="-266700">
              <a:spcBef>
                <a:spcPts val="26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600">
                <a:latin typeface="Helvetica"/>
                <a:ea typeface="Helvetica"/>
                <a:cs typeface="Helvetica"/>
                <a:sym typeface="Helvetica"/>
              </a:defRPr>
            </a:pPr>
            <a:r>
              <a:rPr>
                <a:uFill>
                  <a:solidFill>
                    <a:srgbClr val="000000"/>
                  </a:solidFill>
                </a:uFill>
                <a:latin typeface="Times"/>
                <a:ea typeface="Times"/>
                <a:cs typeface="Times"/>
                <a:sym typeface="Times"/>
              </a:rPr>
              <a:t>9  Then he came there to a cave, and lodged there; and behold, the word of the LORD </a:t>
            </a:r>
            <a:r>
              <a:rPr i="1">
                <a:uFill>
                  <a:solidFill>
                    <a:srgbClr val="000000"/>
                  </a:solidFill>
                </a:uFill>
                <a:latin typeface="Times"/>
                <a:ea typeface="Times"/>
                <a:cs typeface="Times"/>
                <a:sym typeface="Times"/>
              </a:rPr>
              <a:t>came</a:t>
            </a:r>
            <a:r>
              <a:rPr>
                <a:uFill>
                  <a:solidFill>
                    <a:srgbClr val="000000"/>
                  </a:solidFill>
                </a:uFill>
                <a:latin typeface="Times"/>
                <a:ea typeface="Times"/>
                <a:cs typeface="Times"/>
                <a:sym typeface="Times"/>
              </a:rPr>
              <a:t> to him, and He said to him, "What are you doing here, Elijah?"</a:t>
            </a:r>
          </a:p>
        </p:txBody>
      </p:sp>
      <p:pic>
        <p:nvPicPr>
          <p:cNvPr id="306" name="droppedImage.pdf" descr="droppedImage.pdf"/>
          <p:cNvPicPr>
            <a:picLocks noChangeAspect="1"/>
          </p:cNvPicPr>
          <p:nvPr/>
        </p:nvPicPr>
        <p:blipFill>
          <a:blip r:embed="rId2">
            <a:extLst/>
          </a:blip>
          <a:stretch>
            <a:fillRect/>
          </a:stretch>
        </p:blipFill>
        <p:spPr>
          <a:xfrm>
            <a:off x="6337300" y="1117600"/>
            <a:ext cx="3733800" cy="3383165"/>
          </a:xfrm>
          <a:prstGeom prst="rect">
            <a:avLst/>
          </a:prstGeom>
          <a:ln w="12700">
            <a:miter lim="400000"/>
          </a:ln>
        </p:spPr>
      </p:pic>
      <p:pic>
        <p:nvPicPr>
          <p:cNvPr id="307" name="droppedImage.pdf" descr="droppedImage.pdf"/>
          <p:cNvPicPr>
            <a:picLocks noChangeAspect="1"/>
          </p:cNvPicPr>
          <p:nvPr/>
        </p:nvPicPr>
        <p:blipFill>
          <a:blip r:embed="rId3">
            <a:extLst/>
          </a:blip>
          <a:stretch>
            <a:fillRect/>
          </a:stretch>
        </p:blipFill>
        <p:spPr>
          <a:xfrm>
            <a:off x="368300" y="3594100"/>
            <a:ext cx="5886226" cy="3200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2.  Elijah’s reassurance from God 19: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b="1"/>
            </a:pPr>
            <a:r>
              <a:rPr>
                <a:solidFill>
                  <a:srgbClr val="0433FF"/>
                </a:solidFill>
              </a:rPr>
              <a:t>2.	 Elijah’s reassurance from God </a:t>
            </a:r>
            <a:r>
              <a:rPr>
                <a:solidFill>
                  <a:srgbClr val="FF2600"/>
                </a:solidFill>
              </a:rPr>
              <a:t>19:9-18</a:t>
            </a:r>
          </a:p>
        </p:txBody>
      </p:sp>
      <p:sp>
        <p:nvSpPr>
          <p:cNvPr id="310" name="10 And he said, &quot;I have been very zealous for the LORD, the God of hosts; for the sons of Israel have forsaken Thy covenant, torn down Thine altars and killed Thy prophets with the sword. And I alone am left; and they seek my life, to take it away.&quot;"/>
          <p:cNvSpPr txBox="1">
            <a:spLocks noGrp="1"/>
          </p:cNvSpPr>
          <p:nvPr>
            <p:ph type="body" sz="half" idx="1"/>
          </p:nvPr>
        </p:nvSpPr>
        <p:spPr>
          <a:xfrm>
            <a:off x="228600" y="1142900"/>
            <a:ext cx="6063258" cy="3759300"/>
          </a:xfrm>
          <a:prstGeom prst="rect">
            <a:avLst/>
          </a:prstGeom>
        </p:spPr>
        <p:txBody>
          <a:bodyPr anchor="t"/>
          <a:lstStyle>
            <a:lvl1pPr marL="368300" indent="-266700">
              <a:spcBef>
                <a:spcPts val="26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700">
                <a:uFill>
                  <a:solidFill>
                    <a:srgbClr val="000000"/>
                  </a:solidFill>
                </a:uFill>
                <a:latin typeface="Times"/>
                <a:ea typeface="Times"/>
                <a:cs typeface="Times"/>
                <a:sym typeface="Times"/>
              </a:defRPr>
            </a:lvl1pPr>
          </a:lstStyle>
          <a:p>
            <a:pPr>
              <a:defRPr>
                <a:uFillTx/>
              </a:defRPr>
            </a:pPr>
            <a:r>
              <a:rPr>
                <a:uFill>
                  <a:solidFill>
                    <a:srgbClr val="000000"/>
                  </a:solidFill>
                </a:uFill>
              </a:rPr>
              <a:t>10 And he said, "I have been very zealous for the LORD, the God of hosts; for the sons of Israel have forsaken Thy covenant, torn down Thine altars and killed Thy prophets with the sword. And I alone am left; and they seek my life, to take it away."</a:t>
            </a:r>
          </a:p>
        </p:txBody>
      </p:sp>
      <p:pic>
        <p:nvPicPr>
          <p:cNvPr id="311" name="droppedImage.pdf" descr="droppedImage.pdf"/>
          <p:cNvPicPr>
            <a:picLocks noChangeAspect="1"/>
          </p:cNvPicPr>
          <p:nvPr/>
        </p:nvPicPr>
        <p:blipFill>
          <a:blip r:embed="rId2">
            <a:extLst/>
          </a:blip>
          <a:stretch>
            <a:fillRect/>
          </a:stretch>
        </p:blipFill>
        <p:spPr>
          <a:xfrm>
            <a:off x="6388100" y="1143000"/>
            <a:ext cx="3606800" cy="4902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2.  Elijah’s reassurance from God 19: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b="1"/>
            </a:pPr>
            <a:r>
              <a:rPr>
                <a:solidFill>
                  <a:srgbClr val="0433FF"/>
                </a:solidFill>
              </a:rPr>
              <a:t>2.	 Elijah’s reassurance from God </a:t>
            </a:r>
            <a:r>
              <a:rPr>
                <a:solidFill>
                  <a:srgbClr val="FF2600"/>
                </a:solidFill>
              </a:rPr>
              <a:t>19:9-18</a:t>
            </a:r>
          </a:p>
        </p:txBody>
      </p:sp>
      <p:sp>
        <p:nvSpPr>
          <p:cNvPr id="314" name="11 So He said, &quot;Go forth, and stand on the mountain before the LORD.&quot; And behold, the LORD was passing by! And a great and strong wind was rending the mountains and breaking in pieces the rocks before the LORD; but the LORD was not in the wind. And after the wind an earthquake, but the LORD was not in the earthquake."/>
          <p:cNvSpPr txBox="1">
            <a:spLocks noGrp="1"/>
          </p:cNvSpPr>
          <p:nvPr>
            <p:ph type="body" sz="half" idx="1"/>
          </p:nvPr>
        </p:nvSpPr>
        <p:spPr>
          <a:xfrm>
            <a:off x="76200" y="951706"/>
            <a:ext cx="5854700" cy="5220494"/>
          </a:xfrm>
          <a:prstGeom prst="rect">
            <a:avLst/>
          </a:prstGeom>
        </p:spPr>
        <p:txBody>
          <a:bodyPr anchor="t"/>
          <a:lstStyle/>
          <a:p>
            <a:pPr marL="368300" indent="-266700">
              <a:spcBef>
                <a:spcPts val="26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11 So He said, "Go forth, and stand on the mountain before the LORD." And behold, the LORD was passing by! And a great and strong wind was rending the mountains and breaking in pieces the rocks before the LORD; </a:t>
            </a:r>
            <a:r>
              <a:rPr sz="2400" i="1">
                <a:latin typeface="Times"/>
                <a:ea typeface="Times"/>
                <a:cs typeface="Times"/>
                <a:sym typeface="Times"/>
              </a:rPr>
              <a:t>but</a:t>
            </a:r>
            <a:r>
              <a:rPr sz="2400">
                <a:latin typeface="Times"/>
                <a:ea typeface="Times"/>
                <a:cs typeface="Times"/>
                <a:sym typeface="Times"/>
              </a:rPr>
              <a:t> the LORD </a:t>
            </a:r>
            <a:r>
              <a:rPr sz="2400" i="1">
                <a:latin typeface="Times"/>
                <a:ea typeface="Times"/>
                <a:cs typeface="Times"/>
                <a:sym typeface="Times"/>
              </a:rPr>
              <a:t>was</a:t>
            </a:r>
            <a:r>
              <a:rPr sz="2400">
                <a:latin typeface="Times"/>
                <a:ea typeface="Times"/>
                <a:cs typeface="Times"/>
                <a:sym typeface="Times"/>
              </a:rPr>
              <a:t> not in the wind. And after the wind an earthquake, </a:t>
            </a:r>
            <a:r>
              <a:rPr sz="2400" i="1">
                <a:latin typeface="Times"/>
                <a:ea typeface="Times"/>
                <a:cs typeface="Times"/>
                <a:sym typeface="Times"/>
              </a:rPr>
              <a:t>but</a:t>
            </a:r>
            <a:r>
              <a:rPr sz="2400">
                <a:latin typeface="Times"/>
                <a:ea typeface="Times"/>
                <a:cs typeface="Times"/>
                <a:sym typeface="Times"/>
              </a:rPr>
              <a:t> the LORD </a:t>
            </a:r>
            <a:r>
              <a:rPr sz="2400" i="1">
                <a:latin typeface="Times"/>
                <a:ea typeface="Times"/>
                <a:cs typeface="Times"/>
                <a:sym typeface="Times"/>
              </a:rPr>
              <a:t>was</a:t>
            </a:r>
            <a:r>
              <a:rPr sz="2400">
                <a:latin typeface="Times"/>
                <a:ea typeface="Times"/>
                <a:cs typeface="Times"/>
                <a:sym typeface="Times"/>
              </a:rPr>
              <a:t> not in the earthquake.</a:t>
            </a:r>
          </a:p>
        </p:txBody>
      </p:sp>
      <p:pic>
        <p:nvPicPr>
          <p:cNvPr id="315" name="droppedImage.pdf" descr="droppedImage.pdf"/>
          <p:cNvPicPr>
            <a:picLocks noChangeAspect="1"/>
          </p:cNvPicPr>
          <p:nvPr/>
        </p:nvPicPr>
        <p:blipFill>
          <a:blip r:embed="rId2">
            <a:extLst/>
          </a:blip>
          <a:stretch>
            <a:fillRect/>
          </a:stretch>
        </p:blipFill>
        <p:spPr>
          <a:xfrm>
            <a:off x="5925298" y="990600"/>
            <a:ext cx="4171202" cy="3479800"/>
          </a:xfrm>
          <a:prstGeom prst="rect">
            <a:avLst/>
          </a:prstGeom>
          <a:ln w="12700">
            <a:miter lim="400000"/>
          </a:ln>
        </p:spPr>
      </p:pic>
      <p:pic>
        <p:nvPicPr>
          <p:cNvPr id="316" name="droppedImage.pdf" descr="droppedImage.pdf"/>
          <p:cNvPicPr>
            <a:picLocks noChangeAspect="1"/>
          </p:cNvPicPr>
          <p:nvPr/>
        </p:nvPicPr>
        <p:blipFill>
          <a:blip r:embed="rId3">
            <a:extLst/>
          </a:blip>
          <a:stretch>
            <a:fillRect/>
          </a:stretch>
        </p:blipFill>
        <p:spPr>
          <a:xfrm>
            <a:off x="520700" y="4474795"/>
            <a:ext cx="8242300" cy="32247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2.  Elijah’s reassurance from God 19: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b="1"/>
            </a:pPr>
            <a:r>
              <a:rPr>
                <a:solidFill>
                  <a:srgbClr val="0433FF"/>
                </a:solidFill>
              </a:rPr>
              <a:t>2.	 Elijah’s reassurance from God </a:t>
            </a:r>
            <a:r>
              <a:rPr>
                <a:solidFill>
                  <a:srgbClr val="FF2600"/>
                </a:solidFill>
              </a:rPr>
              <a:t>19:9-18</a:t>
            </a:r>
          </a:p>
        </p:txBody>
      </p:sp>
      <p:sp>
        <p:nvSpPr>
          <p:cNvPr id="319" name="12 And after the earthquake a fire, but the LORD was not in the fire; and after the fire a sound of a gentle blowing."/>
          <p:cNvSpPr txBox="1">
            <a:spLocks noGrp="1"/>
          </p:cNvSpPr>
          <p:nvPr>
            <p:ph type="body" sz="quarter" idx="1"/>
          </p:nvPr>
        </p:nvSpPr>
        <p:spPr>
          <a:xfrm>
            <a:off x="101600" y="1422400"/>
            <a:ext cx="4711700" cy="2489200"/>
          </a:xfrm>
          <a:prstGeom prst="rect">
            <a:avLst/>
          </a:prstGeom>
        </p:spPr>
        <p:txBody>
          <a:bodyPr anchor="t"/>
          <a:lstStyle/>
          <a:p>
            <a:pPr marL="368300" indent="-266700">
              <a:spcBef>
                <a:spcPts val="26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600">
                <a:latin typeface="Helvetica"/>
                <a:ea typeface="Helvetica"/>
                <a:cs typeface="Helvetica"/>
                <a:sym typeface="Helvetica"/>
              </a:defRPr>
            </a:pPr>
            <a:r>
              <a:rPr>
                <a:uFill>
                  <a:solidFill>
                    <a:srgbClr val="000000"/>
                  </a:solidFill>
                </a:uFill>
                <a:latin typeface="Times"/>
                <a:ea typeface="Times"/>
                <a:cs typeface="Times"/>
                <a:sym typeface="Times"/>
              </a:rPr>
              <a:t>12 And after the earthquake a fire, </a:t>
            </a:r>
            <a:r>
              <a:rPr i="1">
                <a:uFill>
                  <a:solidFill>
                    <a:srgbClr val="000000"/>
                  </a:solidFill>
                </a:uFill>
                <a:latin typeface="Times"/>
                <a:ea typeface="Times"/>
                <a:cs typeface="Times"/>
                <a:sym typeface="Times"/>
              </a:rPr>
              <a:t>but</a:t>
            </a:r>
            <a:r>
              <a:rPr>
                <a:uFill>
                  <a:solidFill>
                    <a:srgbClr val="000000"/>
                  </a:solidFill>
                </a:uFill>
                <a:latin typeface="Times"/>
                <a:ea typeface="Times"/>
                <a:cs typeface="Times"/>
                <a:sym typeface="Times"/>
              </a:rPr>
              <a:t> the LORD </a:t>
            </a:r>
            <a:r>
              <a:rPr i="1">
                <a:uFill>
                  <a:solidFill>
                    <a:srgbClr val="000000"/>
                  </a:solidFill>
                </a:uFill>
                <a:latin typeface="Times"/>
                <a:ea typeface="Times"/>
                <a:cs typeface="Times"/>
                <a:sym typeface="Times"/>
              </a:rPr>
              <a:t>was</a:t>
            </a:r>
            <a:r>
              <a:rPr>
                <a:uFill>
                  <a:solidFill>
                    <a:srgbClr val="000000"/>
                  </a:solidFill>
                </a:uFill>
                <a:latin typeface="Times"/>
                <a:ea typeface="Times"/>
                <a:cs typeface="Times"/>
                <a:sym typeface="Times"/>
              </a:rPr>
              <a:t> not in the fire; and after the fire a sound of a gentle blowing.</a:t>
            </a:r>
          </a:p>
        </p:txBody>
      </p:sp>
      <p:pic>
        <p:nvPicPr>
          <p:cNvPr id="320" name="droppedImage.pdf" descr="droppedImage.pdf"/>
          <p:cNvPicPr>
            <a:picLocks noChangeAspect="1"/>
          </p:cNvPicPr>
          <p:nvPr/>
        </p:nvPicPr>
        <p:blipFill>
          <a:blip r:embed="rId2">
            <a:extLst/>
          </a:blip>
          <a:stretch>
            <a:fillRect/>
          </a:stretch>
        </p:blipFill>
        <p:spPr>
          <a:xfrm>
            <a:off x="4903519" y="1473200"/>
            <a:ext cx="5169231" cy="4279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2. Elijah at the brook Cherith 2-7"/>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11A9A"/>
                </a:solidFill>
              </a:rPr>
              <a:t>2.	Elijah at the brook Cherith</a:t>
            </a:r>
            <a:r>
              <a:rPr>
                <a:solidFill>
                  <a:srgbClr val="FF2600"/>
                </a:solidFill>
              </a:rPr>
              <a:t> 2-7</a:t>
            </a:r>
          </a:p>
        </p:txBody>
      </p:sp>
      <p:sp>
        <p:nvSpPr>
          <p:cNvPr id="123" name="2    And the word of the LORD came to him, saying,…"/>
          <p:cNvSpPr txBox="1">
            <a:spLocks noGrp="1"/>
          </p:cNvSpPr>
          <p:nvPr>
            <p:ph type="body" sz="half" idx="1"/>
          </p:nvPr>
        </p:nvSpPr>
        <p:spPr>
          <a:xfrm>
            <a:off x="101600" y="952500"/>
            <a:ext cx="9842500" cy="2476500"/>
          </a:xfrm>
          <a:prstGeom prst="rect">
            <a:avLst/>
          </a:prstGeom>
        </p:spPr>
        <p:txBody>
          <a:bodyPr anchor="t"/>
          <a:lstStyle/>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    And the word of the LORD came to him, saying,</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3   "Go away from here and turn eastward, and hide yourself by the brook Cherith, which is east of the Jordan.</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4    "And it shall be that you shall drink of the brook, and I have commanded the ravens to provide for you there."</a:t>
            </a:r>
          </a:p>
        </p:txBody>
      </p:sp>
      <p:pic>
        <p:nvPicPr>
          <p:cNvPr id="124" name="Ravens%20feeding%20Elijah.tiff" descr="Ravens%20feeding%20Elijah.tiff"/>
          <p:cNvPicPr>
            <a:picLocks noChangeAspect="1"/>
          </p:cNvPicPr>
          <p:nvPr/>
        </p:nvPicPr>
        <p:blipFill>
          <a:blip r:embed="rId2">
            <a:extLst/>
          </a:blip>
          <a:stretch>
            <a:fillRect/>
          </a:stretch>
        </p:blipFill>
        <p:spPr>
          <a:xfrm>
            <a:off x="6649032" y="3251200"/>
            <a:ext cx="3598440" cy="3568700"/>
          </a:xfrm>
          <a:prstGeom prst="rect">
            <a:avLst/>
          </a:prstGeom>
          <a:ln w="12700">
            <a:miter lim="400000"/>
          </a:ln>
        </p:spPr>
      </p:pic>
      <p:pic>
        <p:nvPicPr>
          <p:cNvPr id="125" name="pasted-image.tiff" descr="pasted-image.tiff"/>
          <p:cNvPicPr>
            <a:picLocks noChangeAspect="1"/>
          </p:cNvPicPr>
          <p:nvPr/>
        </p:nvPicPr>
        <p:blipFill>
          <a:blip r:embed="rId3">
            <a:extLst/>
          </a:blip>
          <a:stretch>
            <a:fillRect/>
          </a:stretch>
        </p:blipFill>
        <p:spPr>
          <a:xfrm>
            <a:off x="35272" y="3694856"/>
            <a:ext cx="2614535" cy="3646588"/>
          </a:xfrm>
          <a:prstGeom prst="rect">
            <a:avLst/>
          </a:prstGeom>
          <a:ln w="12700">
            <a:miter lim="400000"/>
          </a:ln>
        </p:spPr>
      </p:pic>
      <p:pic>
        <p:nvPicPr>
          <p:cNvPr id="126" name="pasted-image.tiff" descr="pasted-image.tiff"/>
          <p:cNvPicPr>
            <a:picLocks noChangeAspect="1"/>
          </p:cNvPicPr>
          <p:nvPr/>
        </p:nvPicPr>
        <p:blipFill>
          <a:blip r:embed="rId4">
            <a:extLst/>
          </a:blip>
          <a:stretch>
            <a:fillRect/>
          </a:stretch>
        </p:blipFill>
        <p:spPr>
          <a:xfrm>
            <a:off x="2619077" y="3719810"/>
            <a:ext cx="4652142" cy="348461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2.  Elijah’s reassurance from God 19: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b="1"/>
            </a:pPr>
            <a:r>
              <a:rPr>
                <a:solidFill>
                  <a:srgbClr val="0433FF"/>
                </a:solidFill>
              </a:rPr>
              <a:t>2.	 Elijah’s reassurance from God </a:t>
            </a:r>
            <a:r>
              <a:rPr>
                <a:solidFill>
                  <a:srgbClr val="FF2600"/>
                </a:solidFill>
              </a:rPr>
              <a:t>19:9-18</a:t>
            </a:r>
          </a:p>
        </p:txBody>
      </p:sp>
      <p:sp>
        <p:nvSpPr>
          <p:cNvPr id="323" name="13 And it came about when Elijah heard it, that he wrapped his face in his mantle, and went out and stood in the entrance of the cave. And behold, a voice came to him and said, &quot;What are you doing here, Elijah?&quot;"/>
          <p:cNvSpPr txBox="1">
            <a:spLocks noGrp="1"/>
          </p:cNvSpPr>
          <p:nvPr>
            <p:ph type="body" idx="1"/>
          </p:nvPr>
        </p:nvSpPr>
        <p:spPr>
          <a:xfrm>
            <a:off x="63500" y="977900"/>
            <a:ext cx="4711700" cy="6819900"/>
          </a:xfrm>
          <a:prstGeom prst="rect">
            <a:avLst/>
          </a:prstGeom>
        </p:spPr>
        <p:txBody>
          <a:bodyPr anchor="t"/>
          <a:lstStyle/>
          <a:p>
            <a:pPr marL="368300" indent="-266700">
              <a:spcBef>
                <a:spcPts val="26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600">
                <a:latin typeface="Helvetica"/>
                <a:ea typeface="Helvetica"/>
                <a:cs typeface="Helvetica"/>
                <a:sym typeface="Helvetica"/>
              </a:defRPr>
            </a:pPr>
            <a:r>
              <a:rPr>
                <a:uFill>
                  <a:solidFill>
                    <a:srgbClr val="000000"/>
                  </a:solidFill>
                </a:uFill>
                <a:latin typeface="Times"/>
                <a:ea typeface="Times"/>
                <a:cs typeface="Times"/>
                <a:sym typeface="Times"/>
              </a:rPr>
              <a:t>13 And it came about when Elijah heard </a:t>
            </a:r>
            <a:r>
              <a:rPr i="1">
                <a:uFill>
                  <a:solidFill>
                    <a:srgbClr val="000000"/>
                  </a:solidFill>
                </a:uFill>
                <a:latin typeface="Times"/>
                <a:ea typeface="Times"/>
                <a:cs typeface="Times"/>
                <a:sym typeface="Times"/>
              </a:rPr>
              <a:t>it,</a:t>
            </a:r>
            <a:r>
              <a:rPr>
                <a:uFill>
                  <a:solidFill>
                    <a:srgbClr val="000000"/>
                  </a:solidFill>
                </a:uFill>
                <a:latin typeface="Times"/>
                <a:ea typeface="Times"/>
                <a:cs typeface="Times"/>
                <a:sym typeface="Times"/>
              </a:rPr>
              <a:t> that he wrapped his face in his mantle, and went out and stood in the entrance of the cave. And behold, a voice </a:t>
            </a:r>
            <a:r>
              <a:rPr i="1">
                <a:uFill>
                  <a:solidFill>
                    <a:srgbClr val="000000"/>
                  </a:solidFill>
                </a:uFill>
                <a:latin typeface="Times"/>
                <a:ea typeface="Times"/>
                <a:cs typeface="Times"/>
                <a:sym typeface="Times"/>
              </a:rPr>
              <a:t>came</a:t>
            </a:r>
            <a:r>
              <a:rPr>
                <a:uFill>
                  <a:solidFill>
                    <a:srgbClr val="000000"/>
                  </a:solidFill>
                </a:uFill>
                <a:latin typeface="Times"/>
                <a:ea typeface="Times"/>
                <a:cs typeface="Times"/>
                <a:sym typeface="Times"/>
              </a:rPr>
              <a:t> to him and said, "What are you doing here, Elijah?"</a:t>
            </a:r>
          </a:p>
        </p:txBody>
      </p:sp>
      <p:pic>
        <p:nvPicPr>
          <p:cNvPr id="324" name="droppedImage.pdf" descr="droppedImage.pdf"/>
          <p:cNvPicPr>
            <a:picLocks noChangeAspect="1"/>
          </p:cNvPicPr>
          <p:nvPr/>
        </p:nvPicPr>
        <p:blipFill>
          <a:blip r:embed="rId2">
            <a:extLst/>
          </a:blip>
          <a:stretch>
            <a:fillRect/>
          </a:stretch>
        </p:blipFill>
        <p:spPr>
          <a:xfrm>
            <a:off x="4713055" y="1181100"/>
            <a:ext cx="5415626" cy="44323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2.  Elijah’s reassurance from God 19:9-18"/>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b="1"/>
            </a:pPr>
            <a:r>
              <a:rPr>
                <a:solidFill>
                  <a:srgbClr val="0433FF"/>
                </a:solidFill>
              </a:rPr>
              <a:t>2.	 Elijah’s reassurance from God </a:t>
            </a:r>
            <a:r>
              <a:rPr>
                <a:solidFill>
                  <a:srgbClr val="FF2600"/>
                </a:solidFill>
              </a:rPr>
              <a:t>19:9-18</a:t>
            </a:r>
          </a:p>
        </p:txBody>
      </p:sp>
      <p:sp>
        <p:nvSpPr>
          <p:cNvPr id="327" name="14 Then he said, &quot;I have been very zealous for the LORD, the God of hosts; for the sons of Israel have forsaken Thy covenant, torn down Thine altars and killed Thy prophets with the sword. And I alone am left; and they seek my life, to take it away.&quot;…"/>
          <p:cNvSpPr txBox="1">
            <a:spLocks noGrp="1"/>
          </p:cNvSpPr>
          <p:nvPr>
            <p:ph type="body" idx="1"/>
          </p:nvPr>
        </p:nvSpPr>
        <p:spPr>
          <a:xfrm>
            <a:off x="101600" y="901700"/>
            <a:ext cx="9944100" cy="63754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14 Then he said, "I have been very zealous for the LORD, the God of hosts; for the sons of Israel have forsaken Thy covenant, torn down Thine altars and killed Thy prophets with the sword. And I alone am left; and they seek my life, to take it away."</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15 And the LORD said to him, "Go, return on your way to the wilderness of Damascus, and when you have arrived, you shall anoint Hazael king over Aram;</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16 and Jehu the son of Nimshi you shall anoint king over Israel; and Elisha the son of Shaphat of Abel-meholah you shall anoint as prophet in your place.</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17 "And it shall come about, the one who escapes from the sword of Hazael, Jehu shall put to death, and the one who escapes from the sword of Jehu, Elisha shall put to death.</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18 "Yet I will leave 7,000 in Israel, all the knees that have not bowed to Baal and every mouth that has not kissed him."</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3. Elijah’s call of Elisha 19:19-21"/>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3.	Elijah’s call of Elisha</a:t>
            </a:r>
            <a:r>
              <a:rPr>
                <a:solidFill>
                  <a:srgbClr val="FF2600"/>
                </a:solidFill>
              </a:rPr>
              <a:t> 19:19-21</a:t>
            </a:r>
          </a:p>
        </p:txBody>
      </p:sp>
      <p:sp>
        <p:nvSpPr>
          <p:cNvPr id="330" name="19 So he departed from there and found Elisha the son of Shaphat, while he was plowing with twelve pairs of oxen before him, and he with the twelfth. And Elijah passed over to him and threw his mantle on him."/>
          <p:cNvSpPr txBox="1">
            <a:spLocks noGrp="1"/>
          </p:cNvSpPr>
          <p:nvPr>
            <p:ph type="body" sz="quarter" idx="1"/>
          </p:nvPr>
        </p:nvSpPr>
        <p:spPr>
          <a:xfrm>
            <a:off x="12700" y="1016000"/>
            <a:ext cx="9804400" cy="14224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So he departed from there and found Elisha the son of Shaphat, while he was plowing with twelve pairs </a:t>
            </a:r>
            <a:r>
              <a:rPr sz="2400" i="1">
                <a:uFill>
                  <a:solidFill>
                    <a:srgbClr val="000000"/>
                  </a:solidFill>
                </a:uFill>
                <a:latin typeface="Times"/>
                <a:ea typeface="Times"/>
                <a:cs typeface="Times"/>
                <a:sym typeface="Times"/>
              </a:rPr>
              <a:t>of oxen</a:t>
            </a:r>
            <a:r>
              <a:rPr sz="2400">
                <a:uFill>
                  <a:solidFill>
                    <a:srgbClr val="000000"/>
                  </a:solidFill>
                </a:uFill>
                <a:latin typeface="Times"/>
                <a:ea typeface="Times"/>
                <a:cs typeface="Times"/>
                <a:sym typeface="Times"/>
              </a:rPr>
              <a:t> before him, and he with the twelfth. And Elijah passed over to him and threw his mantle on him.</a:t>
            </a:r>
          </a:p>
        </p:txBody>
      </p:sp>
      <p:pic>
        <p:nvPicPr>
          <p:cNvPr id="331" name="droppedImage.pdf" descr="droppedImage.pdf"/>
          <p:cNvPicPr>
            <a:picLocks noChangeAspect="1"/>
          </p:cNvPicPr>
          <p:nvPr/>
        </p:nvPicPr>
        <p:blipFill>
          <a:blip r:embed="rId2">
            <a:extLst/>
          </a:blip>
          <a:stretch>
            <a:fillRect/>
          </a:stretch>
        </p:blipFill>
        <p:spPr>
          <a:xfrm>
            <a:off x="101600" y="2819201"/>
            <a:ext cx="5410200" cy="2781698"/>
          </a:xfrm>
          <a:prstGeom prst="rect">
            <a:avLst/>
          </a:prstGeom>
          <a:ln w="12700">
            <a:miter lim="400000"/>
          </a:ln>
        </p:spPr>
      </p:pic>
      <p:pic>
        <p:nvPicPr>
          <p:cNvPr id="332" name="droppedImage.pdf" descr="droppedImage.pdf"/>
          <p:cNvPicPr>
            <a:picLocks noChangeAspect="1"/>
          </p:cNvPicPr>
          <p:nvPr/>
        </p:nvPicPr>
        <p:blipFill>
          <a:blip r:embed="rId3">
            <a:extLst/>
          </a:blip>
          <a:stretch>
            <a:fillRect/>
          </a:stretch>
        </p:blipFill>
        <p:spPr>
          <a:xfrm>
            <a:off x="5524500" y="2806700"/>
            <a:ext cx="4505325" cy="2819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3. Elijah’s call of Elisha 19:19-21"/>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3.	Elijah’s call of Elisha</a:t>
            </a:r>
            <a:r>
              <a:rPr>
                <a:solidFill>
                  <a:srgbClr val="FF2600"/>
                </a:solidFill>
              </a:rPr>
              <a:t> 19:19-21</a:t>
            </a:r>
          </a:p>
        </p:txBody>
      </p:sp>
      <p:sp>
        <p:nvSpPr>
          <p:cNvPr id="335" name="20 And he left the oxen and ran after Elijah and said, &quot;Please let me kiss my father and my mother, then I will follow you.&quot; And he said to him, &quot;Go back again, for what have I done to you?&quot;"/>
          <p:cNvSpPr txBox="1">
            <a:spLocks noGrp="1"/>
          </p:cNvSpPr>
          <p:nvPr>
            <p:ph type="body" sz="half" idx="1"/>
          </p:nvPr>
        </p:nvSpPr>
        <p:spPr>
          <a:xfrm>
            <a:off x="38100" y="927100"/>
            <a:ext cx="9804400" cy="1625600"/>
          </a:xfrm>
          <a:prstGeom prst="rect">
            <a:avLst/>
          </a:prstGeom>
        </p:spPr>
        <p:txBody>
          <a:bodyPr anchor="t"/>
          <a:lstStyle>
            <a:lvl1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20 And he left the oxen and ran after Elijah and said, "Please let me kiss my father and my mother, then I will follow you." And he said to him, "Go back again, for what have I done to you?"</a:t>
            </a:r>
          </a:p>
        </p:txBody>
      </p:sp>
      <p:pic>
        <p:nvPicPr>
          <p:cNvPr id="336" name="droppedImage.pdf" descr="droppedImage.pdf"/>
          <p:cNvPicPr>
            <a:picLocks noChangeAspect="1"/>
          </p:cNvPicPr>
          <p:nvPr/>
        </p:nvPicPr>
        <p:blipFill>
          <a:blip r:embed="rId2">
            <a:extLst/>
          </a:blip>
          <a:stretch>
            <a:fillRect/>
          </a:stretch>
        </p:blipFill>
        <p:spPr>
          <a:xfrm>
            <a:off x="605246" y="2667000"/>
            <a:ext cx="3141254" cy="3454400"/>
          </a:xfrm>
          <a:prstGeom prst="rect">
            <a:avLst/>
          </a:prstGeom>
          <a:ln w="12700">
            <a:miter lim="400000"/>
          </a:ln>
        </p:spPr>
      </p:pic>
      <p:pic>
        <p:nvPicPr>
          <p:cNvPr id="337" name="droppedImage.pdf" descr="droppedImage.pdf"/>
          <p:cNvPicPr>
            <a:picLocks noChangeAspect="1"/>
          </p:cNvPicPr>
          <p:nvPr/>
        </p:nvPicPr>
        <p:blipFill>
          <a:blip r:embed="rId3">
            <a:extLst/>
          </a:blip>
          <a:stretch>
            <a:fillRect/>
          </a:stretch>
        </p:blipFill>
        <p:spPr>
          <a:xfrm>
            <a:off x="4810404" y="2654300"/>
            <a:ext cx="3596996" cy="3479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3. Elijah’s call of Elisha 19:19-21"/>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1"/>
            </a:pPr>
            <a:r>
              <a:rPr>
                <a:solidFill>
                  <a:srgbClr val="0433FF"/>
                </a:solidFill>
              </a:rPr>
              <a:t>3.	Elijah’s call of Elisha</a:t>
            </a:r>
            <a:r>
              <a:rPr>
                <a:solidFill>
                  <a:srgbClr val="FF2600"/>
                </a:solidFill>
              </a:rPr>
              <a:t> 19:19-21</a:t>
            </a:r>
          </a:p>
        </p:txBody>
      </p:sp>
      <p:sp>
        <p:nvSpPr>
          <p:cNvPr id="340" name="21 So he returned from following him, and took the pair of oxen and sacrificed them and boiled their flesh with the implements of the oxen, and gave it to the people and they ate. Then he arose and followed Elijah and ministered to him."/>
          <p:cNvSpPr txBox="1">
            <a:spLocks noGrp="1"/>
          </p:cNvSpPr>
          <p:nvPr>
            <p:ph type="body" idx="1"/>
          </p:nvPr>
        </p:nvSpPr>
        <p:spPr>
          <a:xfrm>
            <a:off x="38100" y="927100"/>
            <a:ext cx="9804400" cy="32512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21 So he returned from following him, and took the pair of oxen and sacrificed them and boiled their flesh with the implements of the oxen, and gave </a:t>
            </a:r>
            <a:r>
              <a:rPr sz="2400" i="1">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to the people and they ate. Then he arose and followed Elijah and ministered to him.</a:t>
            </a:r>
          </a:p>
        </p:txBody>
      </p:sp>
      <p:pic>
        <p:nvPicPr>
          <p:cNvPr id="341" name="droppedImage.pdf" descr="droppedImage.pdf"/>
          <p:cNvPicPr>
            <a:picLocks noChangeAspect="1"/>
          </p:cNvPicPr>
          <p:nvPr/>
        </p:nvPicPr>
        <p:blipFill>
          <a:blip r:embed="rId2">
            <a:extLst/>
          </a:blip>
          <a:stretch>
            <a:fillRect/>
          </a:stretch>
        </p:blipFill>
        <p:spPr>
          <a:xfrm>
            <a:off x="739331" y="2984500"/>
            <a:ext cx="5582538" cy="355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B. The Great Military Crisis (Invasion by Ben-hadad) 20:1-43"/>
          <p:cNvSpPr txBox="1">
            <a:spLocks noGrp="1"/>
          </p:cNvSpPr>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b="1"/>
            </a:pPr>
            <a:r>
              <a:rPr>
                <a:solidFill>
                  <a:srgbClr val="0433FF"/>
                </a:solidFill>
              </a:rPr>
              <a:t>B.	The Great Military Crisis (Invasion by Ben-hadad) </a:t>
            </a:r>
            <a:r>
              <a:rPr>
                <a:solidFill>
                  <a:srgbClr val="FF2600"/>
                </a:solidFill>
              </a:rPr>
              <a:t>20:1-43</a:t>
            </a:r>
          </a:p>
        </p:txBody>
      </p:sp>
      <p:sp>
        <p:nvSpPr>
          <p:cNvPr id="344" name="1. The Aramean siege of Samaria 20:1-22"/>
          <p:cNvSpPr txBox="1">
            <a:spLocks noGrp="1"/>
          </p:cNvSpPr>
          <p:nvPr>
            <p:ph type="subTitle" sz="quarter" idx="1"/>
          </p:nvPr>
        </p:nvSpPr>
        <p:spPr>
          <a:xfrm>
            <a:off x="990600" y="4140200"/>
            <a:ext cx="8178800" cy="1168400"/>
          </a:xfrm>
          <a:prstGeom prst="rect">
            <a:avLst/>
          </a:prstGeom>
        </p:spPr>
        <p:txBody>
          <a:bodyPr/>
          <a:lstStyle/>
          <a:p>
            <a:pPr>
              <a:buClr>
                <a:srgbClr val="000000"/>
              </a:buClr>
              <a:buFont typeface="Gill Sans"/>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Helvetica"/>
                <a:ea typeface="Helvetica"/>
                <a:cs typeface="Helvetica"/>
                <a:sym typeface="Helvetica"/>
              </a:defRPr>
            </a:pPr>
            <a:r>
              <a:rPr b="1">
                <a:solidFill>
                  <a:srgbClr val="0433FF"/>
                </a:solidFill>
                <a:latin typeface="+mn-lt"/>
                <a:ea typeface="+mn-ea"/>
                <a:cs typeface="+mn-cs"/>
                <a:sym typeface="Gill Sans"/>
              </a:rPr>
              <a:t>1.	The Aramean siege of Samaria </a:t>
            </a:r>
            <a:r>
              <a:rPr b="1">
                <a:solidFill>
                  <a:srgbClr val="FF2600"/>
                </a:solidFill>
                <a:latin typeface="+mn-lt"/>
                <a:ea typeface="+mn-ea"/>
                <a:cs typeface="+mn-cs"/>
                <a:sym typeface="Gill Sans"/>
              </a:rPr>
              <a:t>20:1-22</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droppedImage.pdf" descr="droppedImage.pdf"/>
          <p:cNvPicPr>
            <a:picLocks noChangeAspect="1"/>
          </p:cNvPicPr>
          <p:nvPr/>
        </p:nvPicPr>
        <p:blipFill>
          <a:blip r:embed="rId2">
            <a:extLst/>
          </a:blip>
          <a:stretch>
            <a:fillRect/>
          </a:stretch>
        </p:blipFill>
        <p:spPr>
          <a:xfrm>
            <a:off x="2068708" y="-44450"/>
            <a:ext cx="5741792" cy="76835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a.  The demands of Ben-hadad 20:1-12"/>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433FF"/>
                </a:solidFill>
              </a:rPr>
              <a:t>a.	 The demands of Ben-hadad </a:t>
            </a:r>
            <a:r>
              <a:rPr>
                <a:solidFill>
                  <a:srgbClr val="FF2600"/>
                </a:solidFill>
              </a:rPr>
              <a:t>20:1-12</a:t>
            </a:r>
          </a:p>
        </p:txBody>
      </p:sp>
      <p:sp>
        <p:nvSpPr>
          <p:cNvPr id="349" name="1   Now Ben-hadad king of Aram gathered all his army, and there were thirty-two kings with him, and horses and chariots. And he went up and besieged Samaria, and fought against it.…"/>
          <p:cNvSpPr txBox="1">
            <a:spLocks noGrp="1"/>
          </p:cNvSpPr>
          <p:nvPr>
            <p:ph type="body" idx="1"/>
          </p:nvPr>
        </p:nvSpPr>
        <p:spPr>
          <a:xfrm>
            <a:off x="88900" y="1435100"/>
            <a:ext cx="6184900" cy="63754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   Now Ben-hadad king of Aram gathered all his army, and there </a:t>
            </a:r>
            <a:r>
              <a:rPr sz="2400" i="1">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thirty-two kings with him, and horses and chariots. And he went up and besieged Samaria, and fought against it.</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Then he sent messengers to the city to Ahab king of Israel, and said to him, "Thus says Ben-hadad,</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‘Your silver and your gold are mine; your most beautiful wives and children are also mine.’"</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   And the king of Israel answered and said, "It is according to your word, my lord, O king; I am yours, and all that I have." </a:t>
            </a:r>
          </a:p>
        </p:txBody>
      </p:sp>
      <p:sp>
        <p:nvSpPr>
          <p:cNvPr id="350" name="1.  Ahab’s offer of tribute rejected 1-6"/>
          <p:cNvSpPr/>
          <p:nvPr/>
        </p:nvSpPr>
        <p:spPr>
          <a:xfrm>
            <a:off x="15494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1.	 Ahab’s offer of tribute rejected </a:t>
            </a:r>
            <a:r>
              <a:rPr sz="2400" b="1">
                <a:solidFill>
                  <a:srgbClr val="FF2600"/>
                </a:solidFill>
                <a:latin typeface="+mn-lt"/>
                <a:ea typeface="+mn-ea"/>
                <a:cs typeface="+mn-cs"/>
                <a:sym typeface="Gill Sans"/>
              </a:rPr>
              <a:t>1-6 </a:t>
            </a:r>
          </a:p>
        </p:txBody>
      </p:sp>
      <p:pic>
        <p:nvPicPr>
          <p:cNvPr id="351" name="droppedImage.pdf" descr="droppedImage.pdf"/>
          <p:cNvPicPr>
            <a:picLocks noChangeAspect="1"/>
          </p:cNvPicPr>
          <p:nvPr/>
        </p:nvPicPr>
        <p:blipFill>
          <a:blip r:embed="rId2">
            <a:extLst/>
          </a:blip>
          <a:stretch>
            <a:fillRect/>
          </a:stretch>
        </p:blipFill>
        <p:spPr>
          <a:xfrm>
            <a:off x="6388100" y="2197100"/>
            <a:ext cx="3454400" cy="36449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49">
                                            <p:bg/>
                                          </p:spTgt>
                                        </p:tgtEl>
                                        <p:attrNameLst>
                                          <p:attrName>style.visibility</p:attrName>
                                        </p:attrNameLst>
                                      </p:cBhvr>
                                      <p:to>
                                        <p:strVal val="visible"/>
                                      </p:to>
                                    </p:set>
                                    <p:anim calcmode="lin" valueType="num">
                                      <p:cBhvr>
                                        <p:cTn id="7" dur="1000" fill="hold"/>
                                        <p:tgtEl>
                                          <p:spTgt spid="349">
                                            <p:bg/>
                                          </p:spTgt>
                                        </p:tgtEl>
                                        <p:attrNameLst>
                                          <p:attrName>ppt_w</p:attrName>
                                        </p:attrNameLst>
                                      </p:cBhvr>
                                      <p:tavLst>
                                        <p:tav tm="0">
                                          <p:val>
                                            <p:fltVal val="0"/>
                                          </p:val>
                                        </p:tav>
                                        <p:tav tm="100000">
                                          <p:val>
                                            <p:strVal val="#ppt_w"/>
                                          </p:val>
                                        </p:tav>
                                      </p:tavLst>
                                    </p:anim>
                                    <p:anim calcmode="lin" valueType="num">
                                      <p:cBhvr>
                                        <p:cTn id="8" dur="1000" fill="hold"/>
                                        <p:tgtEl>
                                          <p:spTgt spid="34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49">
                                            <p:txEl>
                                              <p:pRg st="0" end="0"/>
                                            </p:txEl>
                                          </p:spTgt>
                                        </p:tgtEl>
                                        <p:attrNameLst>
                                          <p:attrName>style.visibility</p:attrName>
                                        </p:attrNameLst>
                                      </p:cBhvr>
                                      <p:to>
                                        <p:strVal val="visible"/>
                                      </p:to>
                                    </p:set>
                                    <p:anim calcmode="lin" valueType="num">
                                      <p:cBhvr>
                                        <p:cTn id="11" dur="1000" fill="hold"/>
                                        <p:tgtEl>
                                          <p:spTgt spid="34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4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49">
                                            <p:txEl>
                                              <p:pRg st="1" end="1"/>
                                            </p:txEl>
                                          </p:spTgt>
                                        </p:tgtEl>
                                        <p:attrNameLst>
                                          <p:attrName>style.visibility</p:attrName>
                                        </p:attrNameLst>
                                      </p:cBhvr>
                                      <p:to>
                                        <p:strVal val="visible"/>
                                      </p:to>
                                    </p:set>
                                    <p:anim calcmode="lin" valueType="num">
                                      <p:cBhvr>
                                        <p:cTn id="17" dur="1000" fill="hold"/>
                                        <p:tgtEl>
                                          <p:spTgt spid="34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4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49">
                                            <p:txEl>
                                              <p:pRg st="2" end="2"/>
                                            </p:txEl>
                                          </p:spTgt>
                                        </p:tgtEl>
                                        <p:attrNameLst>
                                          <p:attrName>style.visibility</p:attrName>
                                        </p:attrNameLst>
                                      </p:cBhvr>
                                      <p:to>
                                        <p:strVal val="visible"/>
                                      </p:to>
                                    </p:set>
                                    <p:anim calcmode="lin" valueType="num">
                                      <p:cBhvr>
                                        <p:cTn id="23" dur="1000" fill="hold"/>
                                        <p:tgtEl>
                                          <p:spTgt spid="34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4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49">
                                            <p:txEl>
                                              <p:pRg st="3" end="3"/>
                                            </p:txEl>
                                          </p:spTgt>
                                        </p:tgtEl>
                                        <p:attrNameLst>
                                          <p:attrName>style.visibility</p:attrName>
                                        </p:attrNameLst>
                                      </p:cBhvr>
                                      <p:to>
                                        <p:strVal val="visible"/>
                                      </p:to>
                                    </p:set>
                                    <p:anim calcmode="lin" valueType="num">
                                      <p:cBhvr>
                                        <p:cTn id="29" dur="1000" fill="hold"/>
                                        <p:tgtEl>
                                          <p:spTgt spid="349">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4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1" build="p" bldLvl="5"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a.  The demands of Ben-hadad 20:1-12"/>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433FF"/>
                </a:solidFill>
              </a:rPr>
              <a:t>a.	 The demands of Ben-hadad </a:t>
            </a:r>
            <a:r>
              <a:rPr>
                <a:solidFill>
                  <a:srgbClr val="FF2600"/>
                </a:solidFill>
              </a:rPr>
              <a:t>20:1-12</a:t>
            </a:r>
          </a:p>
        </p:txBody>
      </p:sp>
      <p:sp>
        <p:nvSpPr>
          <p:cNvPr id="354" name="5   Then the messengers returned and said, &quot;Thus says Ben-hadad, ‘Surely, I sent to you saying, &quot;You shall give me your silver and your gold and your wives and your children,&quot;…"/>
          <p:cNvSpPr txBox="1">
            <a:spLocks noGrp="1"/>
          </p:cNvSpPr>
          <p:nvPr>
            <p:ph type="body" idx="1"/>
          </p:nvPr>
        </p:nvSpPr>
        <p:spPr>
          <a:xfrm>
            <a:off x="177800" y="1524000"/>
            <a:ext cx="9740900" cy="4559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5   Then the messengers returned and said, "Thus says Ben-hadad, ‘Surely, I sent to you saying, "You shall give me your silver and your gold and your wives and your children,"</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but about this time tomorrow I will send my servants to you, and they will search your house and the houses of your servants; and it shall come about, whatever is desirable in your eyes, they will take in their hand and carry away.’"</a:t>
            </a:r>
          </a:p>
        </p:txBody>
      </p:sp>
      <p:sp>
        <p:nvSpPr>
          <p:cNvPr id="355" name="1.  Ahab’s offer of tribute rejected 1-6"/>
          <p:cNvSpPr/>
          <p:nvPr/>
        </p:nvSpPr>
        <p:spPr>
          <a:xfrm>
            <a:off x="15494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1.	 Ahab’s offer of tribute rejected </a:t>
            </a:r>
            <a:r>
              <a:rPr sz="2400" b="1">
                <a:solidFill>
                  <a:srgbClr val="FF2600"/>
                </a:solidFill>
                <a:latin typeface="+mn-lt"/>
                <a:ea typeface="+mn-ea"/>
                <a:cs typeface="+mn-cs"/>
                <a:sym typeface="Gill Sans"/>
              </a:rPr>
              <a:t>1-6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54">
                                            <p:bg/>
                                          </p:spTgt>
                                        </p:tgtEl>
                                        <p:attrNameLst>
                                          <p:attrName>style.visibility</p:attrName>
                                        </p:attrNameLst>
                                      </p:cBhvr>
                                      <p:to>
                                        <p:strVal val="visible"/>
                                      </p:to>
                                    </p:set>
                                    <p:anim calcmode="lin" valueType="num">
                                      <p:cBhvr>
                                        <p:cTn id="7" dur="1000" fill="hold"/>
                                        <p:tgtEl>
                                          <p:spTgt spid="354">
                                            <p:bg/>
                                          </p:spTgt>
                                        </p:tgtEl>
                                        <p:attrNameLst>
                                          <p:attrName>ppt_w</p:attrName>
                                        </p:attrNameLst>
                                      </p:cBhvr>
                                      <p:tavLst>
                                        <p:tav tm="0">
                                          <p:val>
                                            <p:fltVal val="0"/>
                                          </p:val>
                                        </p:tav>
                                        <p:tav tm="100000">
                                          <p:val>
                                            <p:strVal val="#ppt_w"/>
                                          </p:val>
                                        </p:tav>
                                      </p:tavLst>
                                    </p:anim>
                                    <p:anim calcmode="lin" valueType="num">
                                      <p:cBhvr>
                                        <p:cTn id="8" dur="1000" fill="hold"/>
                                        <p:tgtEl>
                                          <p:spTgt spid="35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4">
                                            <p:txEl>
                                              <p:pRg st="0" end="0"/>
                                            </p:txEl>
                                          </p:spTgt>
                                        </p:tgtEl>
                                        <p:attrNameLst>
                                          <p:attrName>style.visibility</p:attrName>
                                        </p:attrNameLst>
                                      </p:cBhvr>
                                      <p:to>
                                        <p:strVal val="visible"/>
                                      </p:to>
                                    </p:set>
                                    <p:anim calcmode="lin" valueType="num">
                                      <p:cBhvr>
                                        <p:cTn id="11" dur="1000" fill="hold"/>
                                        <p:tgtEl>
                                          <p:spTgt spid="35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5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54">
                                            <p:txEl>
                                              <p:pRg st="1" end="1"/>
                                            </p:txEl>
                                          </p:spTgt>
                                        </p:tgtEl>
                                        <p:attrNameLst>
                                          <p:attrName>style.visibility</p:attrName>
                                        </p:attrNameLst>
                                      </p:cBhvr>
                                      <p:to>
                                        <p:strVal val="visible"/>
                                      </p:to>
                                    </p:set>
                                    <p:anim calcmode="lin" valueType="num">
                                      <p:cBhvr>
                                        <p:cTn id="17" dur="1000" fill="hold"/>
                                        <p:tgtEl>
                                          <p:spTgt spid="354">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54">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1" build="p" bldLvl="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a.  The demands of Ben-hadad 20:1-12"/>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433FF"/>
                </a:solidFill>
              </a:rPr>
              <a:t>a.	 The demands of Ben-hadad </a:t>
            </a:r>
            <a:r>
              <a:rPr>
                <a:solidFill>
                  <a:srgbClr val="FF2600"/>
                </a:solidFill>
              </a:rPr>
              <a:t>20:1-12</a:t>
            </a:r>
          </a:p>
        </p:txBody>
      </p:sp>
      <p:sp>
        <p:nvSpPr>
          <p:cNvPr id="358" name="7   Then the king of Israel called all the elders of the land and said, &quot;Please observe and see how this man is looking for trouble; for he sent to me for my wives and my children and my silver and my gold, and I did not refuse him.&quot;…"/>
          <p:cNvSpPr txBox="1">
            <a:spLocks noGrp="1"/>
          </p:cNvSpPr>
          <p:nvPr>
            <p:ph type="body" idx="1"/>
          </p:nvPr>
        </p:nvSpPr>
        <p:spPr>
          <a:xfrm>
            <a:off x="177800" y="1524000"/>
            <a:ext cx="9740900" cy="4559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Then the king of Israel called all the elders of the land and said, "Please observe and see how this man is looking for trouble; for he sent to me for my wives and my children and my silver and my gold, and I did not refuse him."</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8   And all the elders and all the people said to him, "Do not listen or consent."</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9   So he said to the messengers of Ben-hadad, "Tell my lord the king, ‘All that you sent for to your servant at the first I will do, but this thing I cannot do.’" And the messengers departed and brought him word again.</a:t>
            </a:r>
          </a:p>
        </p:txBody>
      </p:sp>
      <p:sp>
        <p:nvSpPr>
          <p:cNvPr id="359" name="2. Ahab and the elders determine to fight 7-11"/>
          <p:cNvSpPr/>
          <p:nvPr/>
        </p:nvSpPr>
        <p:spPr>
          <a:xfrm>
            <a:off x="15494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2.	Ahab and the elders determine to fight </a:t>
            </a:r>
            <a:r>
              <a:rPr sz="2400" b="1">
                <a:solidFill>
                  <a:srgbClr val="FF2600"/>
                </a:solidFill>
                <a:latin typeface="+mn-lt"/>
                <a:ea typeface="+mn-ea"/>
                <a:cs typeface="+mn-cs"/>
                <a:sym typeface="Gill Sans"/>
              </a:rPr>
              <a:t>7-11</a:t>
            </a:r>
            <a:r>
              <a:rPr sz="2400" b="1">
                <a:solidFill>
                  <a:srgbClr val="0433FF"/>
                </a:solidFill>
                <a:latin typeface="+mn-lt"/>
                <a:ea typeface="+mn-ea"/>
                <a:cs typeface="+mn-cs"/>
                <a:sym typeface="Gill Sans"/>
              </a:rPr>
              <a:t> </a:t>
            </a:r>
            <a:r>
              <a:rPr sz="2400" b="1">
                <a:solidFill>
                  <a:srgbClr val="FF2600"/>
                </a:solidFill>
                <a:latin typeface="+mn-lt"/>
                <a:ea typeface="+mn-ea"/>
                <a:cs typeface="+mn-cs"/>
                <a:sym typeface="Gill Sans"/>
              </a:rPr>
              <a:t>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58">
                                            <p:bg/>
                                          </p:spTgt>
                                        </p:tgtEl>
                                        <p:attrNameLst>
                                          <p:attrName>style.visibility</p:attrName>
                                        </p:attrNameLst>
                                      </p:cBhvr>
                                      <p:to>
                                        <p:strVal val="visible"/>
                                      </p:to>
                                    </p:set>
                                    <p:anim calcmode="lin" valueType="num">
                                      <p:cBhvr>
                                        <p:cTn id="7" dur="1000" fill="hold"/>
                                        <p:tgtEl>
                                          <p:spTgt spid="358">
                                            <p:bg/>
                                          </p:spTgt>
                                        </p:tgtEl>
                                        <p:attrNameLst>
                                          <p:attrName>ppt_w</p:attrName>
                                        </p:attrNameLst>
                                      </p:cBhvr>
                                      <p:tavLst>
                                        <p:tav tm="0">
                                          <p:val>
                                            <p:fltVal val="0"/>
                                          </p:val>
                                        </p:tav>
                                        <p:tav tm="100000">
                                          <p:val>
                                            <p:strVal val="#ppt_w"/>
                                          </p:val>
                                        </p:tav>
                                      </p:tavLst>
                                    </p:anim>
                                    <p:anim calcmode="lin" valueType="num">
                                      <p:cBhvr>
                                        <p:cTn id="8" dur="1000" fill="hold"/>
                                        <p:tgtEl>
                                          <p:spTgt spid="35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8">
                                            <p:txEl>
                                              <p:pRg st="0" end="0"/>
                                            </p:txEl>
                                          </p:spTgt>
                                        </p:tgtEl>
                                        <p:attrNameLst>
                                          <p:attrName>style.visibility</p:attrName>
                                        </p:attrNameLst>
                                      </p:cBhvr>
                                      <p:to>
                                        <p:strVal val="visible"/>
                                      </p:to>
                                    </p:set>
                                    <p:anim calcmode="lin" valueType="num">
                                      <p:cBhvr>
                                        <p:cTn id="11" dur="1000" fill="hold"/>
                                        <p:tgtEl>
                                          <p:spTgt spid="35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5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58">
                                            <p:txEl>
                                              <p:pRg st="1" end="1"/>
                                            </p:txEl>
                                          </p:spTgt>
                                        </p:tgtEl>
                                        <p:attrNameLst>
                                          <p:attrName>style.visibility</p:attrName>
                                        </p:attrNameLst>
                                      </p:cBhvr>
                                      <p:to>
                                        <p:strVal val="visible"/>
                                      </p:to>
                                    </p:set>
                                    <p:anim calcmode="lin" valueType="num">
                                      <p:cBhvr>
                                        <p:cTn id="17" dur="1000" fill="hold"/>
                                        <p:tgtEl>
                                          <p:spTgt spid="358">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5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58">
                                            <p:txEl>
                                              <p:pRg st="2" end="2"/>
                                            </p:txEl>
                                          </p:spTgt>
                                        </p:tgtEl>
                                        <p:attrNameLst>
                                          <p:attrName>style.visibility</p:attrName>
                                        </p:attrNameLst>
                                      </p:cBhvr>
                                      <p:to>
                                        <p:strVal val="visible"/>
                                      </p:to>
                                    </p:set>
                                    <p:anim calcmode="lin" valueType="num">
                                      <p:cBhvr>
                                        <p:cTn id="23" dur="1000" fill="hold"/>
                                        <p:tgtEl>
                                          <p:spTgt spid="35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5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2. Elijah at the brook Cherith 2-7"/>
          <p:cNvSpPr txBox="1">
            <a:spLocks noGrp="1"/>
          </p:cNvSpPr>
          <p:nvPr>
            <p:ph type="title"/>
          </p:nvPr>
        </p:nvSpPr>
        <p:spPr>
          <a:xfrm>
            <a:off x="990600" y="203200"/>
            <a:ext cx="8178800" cy="609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11A9A"/>
                </a:solidFill>
              </a:rPr>
              <a:t>2.	Elijah at the brook Cherith</a:t>
            </a:r>
            <a:r>
              <a:rPr>
                <a:solidFill>
                  <a:srgbClr val="FF2600"/>
                </a:solidFill>
              </a:rPr>
              <a:t> 2-7</a:t>
            </a:r>
          </a:p>
        </p:txBody>
      </p:sp>
      <p:sp>
        <p:nvSpPr>
          <p:cNvPr id="129" name="5    So he went and did according to the word of the LORD, for he went and lived by the brook Cherith, which is east of the Jordan.…"/>
          <p:cNvSpPr txBox="1">
            <a:spLocks noGrp="1"/>
          </p:cNvSpPr>
          <p:nvPr>
            <p:ph type="body" sz="half" idx="1"/>
          </p:nvPr>
        </p:nvSpPr>
        <p:spPr>
          <a:xfrm>
            <a:off x="101600" y="952500"/>
            <a:ext cx="9842500" cy="2870200"/>
          </a:xfrm>
          <a:prstGeom prst="rect">
            <a:avLst/>
          </a:prstGeom>
        </p:spPr>
        <p:txBody>
          <a:bodyPr anchor="t"/>
          <a:lstStyle/>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5    So he went and did according to the word of the LORD, for he went and lived by the brook Cherith, which is east of the Jordan.</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6    And the ravens brought him bread and meat in the morning and bread and meat in the evening, and he would drink from the brook.</a:t>
            </a:r>
          </a:p>
          <a:p>
            <a:pPr marL="457200" indent="-457200">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7    And it happened after a while, that the brook dried up, because there was no rain in the land.</a:t>
            </a:r>
          </a:p>
        </p:txBody>
      </p:sp>
      <p:pic>
        <p:nvPicPr>
          <p:cNvPr id="130" name="droppedImage.pdf" descr="droppedImage.pdf"/>
          <p:cNvPicPr>
            <a:picLocks noChangeAspect="1"/>
          </p:cNvPicPr>
          <p:nvPr/>
        </p:nvPicPr>
        <p:blipFill>
          <a:blip r:embed="rId2">
            <a:extLst/>
          </a:blip>
          <a:stretch>
            <a:fillRect/>
          </a:stretch>
        </p:blipFill>
        <p:spPr>
          <a:xfrm>
            <a:off x="584200" y="3848100"/>
            <a:ext cx="4491377" cy="3390900"/>
          </a:xfrm>
          <a:prstGeom prst="rect">
            <a:avLst/>
          </a:prstGeom>
          <a:ln w="12700">
            <a:miter lim="400000"/>
          </a:ln>
        </p:spPr>
      </p:pic>
      <p:pic>
        <p:nvPicPr>
          <p:cNvPr id="131" name="droppedImage.pdf" descr="droppedImage.pdf"/>
          <p:cNvPicPr>
            <a:picLocks noChangeAspect="1"/>
          </p:cNvPicPr>
          <p:nvPr/>
        </p:nvPicPr>
        <p:blipFill>
          <a:blip r:embed="rId3">
            <a:extLst/>
          </a:blip>
          <a:stretch>
            <a:fillRect/>
          </a:stretch>
        </p:blipFill>
        <p:spPr>
          <a:xfrm>
            <a:off x="5156200" y="3822700"/>
            <a:ext cx="4635500" cy="34494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a.  The demands of Ben-hadad 20:1-12"/>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1"/>
            </a:pPr>
            <a:r>
              <a:rPr>
                <a:solidFill>
                  <a:srgbClr val="0433FF"/>
                </a:solidFill>
              </a:rPr>
              <a:t>a.	 The demands of Ben-hadad </a:t>
            </a:r>
            <a:r>
              <a:rPr>
                <a:solidFill>
                  <a:srgbClr val="FF2600"/>
                </a:solidFill>
              </a:rPr>
              <a:t>20:1-12</a:t>
            </a:r>
          </a:p>
        </p:txBody>
      </p:sp>
      <p:sp>
        <p:nvSpPr>
          <p:cNvPr id="362" name="10 And Ben-hadad sent to him and said, &quot;May the gods do so to me and more also, if the dust of Samaria shall suffice for handfuls for all the people who follow me.&quot;…"/>
          <p:cNvSpPr txBox="1">
            <a:spLocks noGrp="1"/>
          </p:cNvSpPr>
          <p:nvPr>
            <p:ph type="body" idx="1"/>
          </p:nvPr>
        </p:nvSpPr>
        <p:spPr>
          <a:xfrm>
            <a:off x="177800" y="1524000"/>
            <a:ext cx="9740900" cy="4559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10 And Ben-hadad sent to him and said, "May the gods do so to me and more also, if the dust of Samaria shall suffice for handfuls for all the people who follow me."</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Then the king of Israel answered and said, "Tell </a:t>
            </a:r>
            <a:r>
              <a:rPr sz="2400" i="1">
                <a:uFill>
                  <a:solidFill>
                    <a:srgbClr val="000000"/>
                  </a:solidFill>
                </a:uFill>
                <a:latin typeface="Times"/>
                <a:ea typeface="Times"/>
                <a:cs typeface="Times"/>
                <a:sym typeface="Times"/>
              </a:rPr>
              <a:t>him,</a:t>
            </a:r>
            <a:r>
              <a:rPr sz="2400">
                <a:uFill>
                  <a:solidFill>
                    <a:srgbClr val="000000"/>
                  </a:solidFill>
                </a:uFill>
                <a:latin typeface="Times"/>
                <a:ea typeface="Times"/>
                <a:cs typeface="Times"/>
                <a:sym typeface="Times"/>
              </a:rPr>
              <a:t> ‘Let not him who girds on </a:t>
            </a:r>
            <a:r>
              <a:rPr sz="2400" i="1">
                <a:uFill>
                  <a:solidFill>
                    <a:srgbClr val="000000"/>
                  </a:solidFill>
                </a:uFill>
                <a:latin typeface="Times"/>
                <a:ea typeface="Times"/>
                <a:cs typeface="Times"/>
                <a:sym typeface="Times"/>
              </a:rPr>
              <a:t>his armor</a:t>
            </a:r>
            <a:r>
              <a:rPr sz="2400">
                <a:uFill>
                  <a:solidFill>
                    <a:srgbClr val="000000"/>
                  </a:solidFill>
                </a:uFill>
                <a:latin typeface="Times"/>
                <a:ea typeface="Times"/>
                <a:cs typeface="Times"/>
                <a:sym typeface="Times"/>
              </a:rPr>
              <a:t> boast like him who takes </a:t>
            </a:r>
            <a:r>
              <a:rPr sz="2400" i="1">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off.’"</a:t>
            </a:r>
          </a:p>
        </p:txBody>
      </p:sp>
      <p:sp>
        <p:nvSpPr>
          <p:cNvPr id="363" name="2. Ahab and the elders determine to fight 7-11"/>
          <p:cNvSpPr/>
          <p:nvPr/>
        </p:nvSpPr>
        <p:spPr>
          <a:xfrm>
            <a:off x="15494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2.	Ahab and the elders determine to fight </a:t>
            </a:r>
            <a:r>
              <a:rPr sz="2400" b="1">
                <a:solidFill>
                  <a:srgbClr val="FF2600"/>
                </a:solidFill>
                <a:latin typeface="+mn-lt"/>
                <a:ea typeface="+mn-ea"/>
                <a:cs typeface="+mn-cs"/>
                <a:sym typeface="Gill Sans"/>
              </a:rPr>
              <a:t>7-11</a:t>
            </a:r>
            <a:r>
              <a:rPr sz="2400" b="1">
                <a:solidFill>
                  <a:srgbClr val="0433FF"/>
                </a:solidFill>
                <a:latin typeface="+mn-lt"/>
                <a:ea typeface="+mn-ea"/>
                <a:cs typeface="+mn-cs"/>
                <a:sym typeface="Gill Sans"/>
              </a:rPr>
              <a:t> </a:t>
            </a:r>
            <a:r>
              <a:rPr sz="2400" b="1">
                <a:solidFill>
                  <a:srgbClr val="FF2600"/>
                </a:solidFill>
                <a:latin typeface="+mn-lt"/>
                <a:ea typeface="+mn-ea"/>
                <a:cs typeface="+mn-cs"/>
                <a:sym typeface="Gill Sans"/>
              </a:rPr>
              <a:t>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2">
                                            <p:bg/>
                                          </p:spTgt>
                                        </p:tgtEl>
                                        <p:attrNameLst>
                                          <p:attrName>style.visibility</p:attrName>
                                        </p:attrNameLst>
                                      </p:cBhvr>
                                      <p:to>
                                        <p:strVal val="visible"/>
                                      </p:to>
                                    </p:set>
                                    <p:anim calcmode="lin" valueType="num">
                                      <p:cBhvr>
                                        <p:cTn id="7" dur="1000" fill="hold"/>
                                        <p:tgtEl>
                                          <p:spTgt spid="362">
                                            <p:bg/>
                                          </p:spTgt>
                                        </p:tgtEl>
                                        <p:attrNameLst>
                                          <p:attrName>ppt_w</p:attrName>
                                        </p:attrNameLst>
                                      </p:cBhvr>
                                      <p:tavLst>
                                        <p:tav tm="0">
                                          <p:val>
                                            <p:fltVal val="0"/>
                                          </p:val>
                                        </p:tav>
                                        <p:tav tm="100000">
                                          <p:val>
                                            <p:strVal val="#ppt_w"/>
                                          </p:val>
                                        </p:tav>
                                      </p:tavLst>
                                    </p:anim>
                                    <p:anim calcmode="lin" valueType="num">
                                      <p:cBhvr>
                                        <p:cTn id="8" dur="1000" fill="hold"/>
                                        <p:tgtEl>
                                          <p:spTgt spid="36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2">
                                            <p:txEl>
                                              <p:pRg st="0" end="0"/>
                                            </p:txEl>
                                          </p:spTgt>
                                        </p:tgtEl>
                                        <p:attrNameLst>
                                          <p:attrName>style.visibility</p:attrName>
                                        </p:attrNameLst>
                                      </p:cBhvr>
                                      <p:to>
                                        <p:strVal val="visible"/>
                                      </p:to>
                                    </p:set>
                                    <p:anim calcmode="lin" valueType="num">
                                      <p:cBhvr>
                                        <p:cTn id="11" dur="1000" fill="hold"/>
                                        <p:tgtEl>
                                          <p:spTgt spid="362">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62">
                                            <p:txEl>
                                              <p:pRg st="1" end="1"/>
                                            </p:txEl>
                                          </p:spTgt>
                                        </p:tgtEl>
                                        <p:attrNameLst>
                                          <p:attrName>style.visibility</p:attrName>
                                        </p:attrNameLst>
                                      </p:cBhvr>
                                      <p:to>
                                        <p:strVal val="visible"/>
                                      </p:to>
                                    </p:set>
                                    <p:anim calcmode="lin" valueType="num">
                                      <p:cBhvr>
                                        <p:cTn id="17" dur="1000" fill="hold"/>
                                        <p:tgtEl>
                                          <p:spTgt spid="36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62">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build="p" bldLvl="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b.  The deliverance of Samaria 20:12-21"/>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pPr>
            <a:r>
              <a:rPr>
                <a:solidFill>
                  <a:srgbClr val="0433FF"/>
                </a:solidFill>
              </a:rPr>
              <a:t>b.	 The deliverance of Samaria </a:t>
            </a:r>
            <a:r>
              <a:rPr>
                <a:solidFill>
                  <a:srgbClr val="FF2600"/>
                </a:solidFill>
              </a:rPr>
              <a:t>20:12-21</a:t>
            </a:r>
          </a:p>
        </p:txBody>
      </p:sp>
      <p:sp>
        <p:nvSpPr>
          <p:cNvPr id="366" name="12 And it came about when Ben-hadad heard this message, as he was drinking with the kings in the temporary shelters, that he said to his servants, &quot;Station yourselves.&quot; So they stationed themselves against the city.…"/>
          <p:cNvSpPr txBox="1">
            <a:spLocks noGrp="1"/>
          </p:cNvSpPr>
          <p:nvPr>
            <p:ph type="body" idx="1"/>
          </p:nvPr>
        </p:nvSpPr>
        <p:spPr>
          <a:xfrm>
            <a:off x="177800" y="11430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And it came about when </a:t>
            </a:r>
            <a:r>
              <a:rPr sz="2400" i="1">
                <a:uFill>
                  <a:solidFill>
                    <a:srgbClr val="000000"/>
                  </a:solidFill>
                </a:uFill>
                <a:latin typeface="Times"/>
                <a:ea typeface="Times"/>
                <a:cs typeface="Times"/>
                <a:sym typeface="Times"/>
              </a:rPr>
              <a:t>Ben-hadad</a:t>
            </a:r>
            <a:r>
              <a:rPr sz="2400">
                <a:uFill>
                  <a:solidFill>
                    <a:srgbClr val="000000"/>
                  </a:solidFill>
                </a:uFill>
                <a:latin typeface="Times"/>
                <a:ea typeface="Times"/>
                <a:cs typeface="Times"/>
                <a:sym typeface="Times"/>
              </a:rPr>
              <a:t> heard this message, as he was drinking with the kings in the temporary shelters, that he said to his servants, "Station </a:t>
            </a:r>
            <a:r>
              <a:rPr sz="2400" i="1">
                <a:uFill>
                  <a:solidFill>
                    <a:srgbClr val="000000"/>
                  </a:solidFill>
                </a:uFill>
                <a:latin typeface="Times"/>
                <a:ea typeface="Times"/>
                <a:cs typeface="Times"/>
                <a:sym typeface="Times"/>
              </a:rPr>
              <a:t>yourselves</a:t>
            </a:r>
            <a:r>
              <a:rPr sz="2400">
                <a:uFill>
                  <a:solidFill>
                    <a:srgbClr val="000000"/>
                  </a:solidFill>
                </a:uFill>
                <a:latin typeface="Times"/>
                <a:ea typeface="Times"/>
                <a:cs typeface="Times"/>
                <a:sym typeface="Times"/>
              </a:rPr>
              <a:t>." So they stationed </a:t>
            </a:r>
            <a:r>
              <a:rPr sz="2400" i="1">
                <a:uFill>
                  <a:solidFill>
                    <a:srgbClr val="000000"/>
                  </a:solidFill>
                </a:uFill>
                <a:latin typeface="Times"/>
                <a:ea typeface="Times"/>
                <a:cs typeface="Times"/>
                <a:sym typeface="Times"/>
              </a:rPr>
              <a:t>themselves</a:t>
            </a:r>
            <a:r>
              <a:rPr sz="2400">
                <a:uFill>
                  <a:solidFill>
                    <a:srgbClr val="000000"/>
                  </a:solidFill>
                </a:uFill>
                <a:latin typeface="Times"/>
                <a:ea typeface="Times"/>
                <a:cs typeface="Times"/>
                <a:sym typeface="Times"/>
              </a:rPr>
              <a:t> against the city.</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Now behold, a prophet approached Ahab king of Israel and said, "Thus says the LORD, ‘Have you seen all this great multitude? Behold, I will deliver them into your hand today, and you shall know that I am the LORD.’"</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And Ahab said, "By whom?" So he said, "Thus says the LORD, ‘By the young men of the rulers of the provinces.’" Then he said, "Who shall begin the battle?" And he answered, "You."</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6">
                                            <p:bg/>
                                          </p:spTgt>
                                        </p:tgtEl>
                                        <p:attrNameLst>
                                          <p:attrName>style.visibility</p:attrName>
                                        </p:attrNameLst>
                                      </p:cBhvr>
                                      <p:to>
                                        <p:strVal val="visible"/>
                                      </p:to>
                                    </p:set>
                                    <p:anim calcmode="lin" valueType="num">
                                      <p:cBhvr>
                                        <p:cTn id="7" dur="1000" fill="hold"/>
                                        <p:tgtEl>
                                          <p:spTgt spid="366">
                                            <p:bg/>
                                          </p:spTgt>
                                        </p:tgtEl>
                                        <p:attrNameLst>
                                          <p:attrName>ppt_w</p:attrName>
                                        </p:attrNameLst>
                                      </p:cBhvr>
                                      <p:tavLst>
                                        <p:tav tm="0">
                                          <p:val>
                                            <p:fltVal val="0"/>
                                          </p:val>
                                        </p:tav>
                                        <p:tav tm="100000">
                                          <p:val>
                                            <p:strVal val="#ppt_w"/>
                                          </p:val>
                                        </p:tav>
                                      </p:tavLst>
                                    </p:anim>
                                    <p:anim calcmode="lin" valueType="num">
                                      <p:cBhvr>
                                        <p:cTn id="8" dur="1000" fill="hold"/>
                                        <p:tgtEl>
                                          <p:spTgt spid="36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6">
                                            <p:txEl>
                                              <p:pRg st="0" end="0"/>
                                            </p:txEl>
                                          </p:spTgt>
                                        </p:tgtEl>
                                        <p:attrNameLst>
                                          <p:attrName>style.visibility</p:attrName>
                                        </p:attrNameLst>
                                      </p:cBhvr>
                                      <p:to>
                                        <p:strVal val="visible"/>
                                      </p:to>
                                    </p:set>
                                    <p:anim calcmode="lin" valueType="num">
                                      <p:cBhvr>
                                        <p:cTn id="11" dur="1000" fill="hold"/>
                                        <p:tgtEl>
                                          <p:spTgt spid="36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6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66">
                                            <p:txEl>
                                              <p:pRg st="1" end="1"/>
                                            </p:txEl>
                                          </p:spTgt>
                                        </p:tgtEl>
                                        <p:attrNameLst>
                                          <p:attrName>style.visibility</p:attrName>
                                        </p:attrNameLst>
                                      </p:cBhvr>
                                      <p:to>
                                        <p:strVal val="visible"/>
                                      </p:to>
                                    </p:set>
                                    <p:anim calcmode="lin" valueType="num">
                                      <p:cBhvr>
                                        <p:cTn id="17" dur="1000" fill="hold"/>
                                        <p:tgtEl>
                                          <p:spTgt spid="366">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6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66">
                                            <p:txEl>
                                              <p:pRg st="2" end="2"/>
                                            </p:txEl>
                                          </p:spTgt>
                                        </p:tgtEl>
                                        <p:attrNameLst>
                                          <p:attrName>style.visibility</p:attrName>
                                        </p:attrNameLst>
                                      </p:cBhvr>
                                      <p:to>
                                        <p:strVal val="visible"/>
                                      </p:to>
                                    </p:set>
                                    <p:anim calcmode="lin" valueType="num">
                                      <p:cBhvr>
                                        <p:cTn id="23" dur="1000" fill="hold"/>
                                        <p:tgtEl>
                                          <p:spTgt spid="36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6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1" build="p" bldLvl="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b.  The deliverance of Samaria 20:12-21"/>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pPr>
            <a:r>
              <a:rPr>
                <a:solidFill>
                  <a:srgbClr val="0433FF"/>
                </a:solidFill>
              </a:rPr>
              <a:t>b.	 The deliverance of Samaria </a:t>
            </a:r>
            <a:r>
              <a:rPr>
                <a:solidFill>
                  <a:srgbClr val="FF2600"/>
                </a:solidFill>
              </a:rPr>
              <a:t>20:12-21</a:t>
            </a:r>
          </a:p>
        </p:txBody>
      </p:sp>
      <p:sp>
        <p:nvSpPr>
          <p:cNvPr id="369" name="15 Then he mustered the young men of the rulers of the provinces, and there were 232; and after them he mustered all the people, even all the sons of Israel, 7,000.…"/>
          <p:cNvSpPr txBox="1">
            <a:spLocks noGrp="1"/>
          </p:cNvSpPr>
          <p:nvPr>
            <p:ph type="body" idx="1"/>
          </p:nvPr>
        </p:nvSpPr>
        <p:spPr>
          <a:xfrm>
            <a:off x="177800" y="11430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Then he mustered the young men of the rulers of the provinces, and there were 232; and after them he mustered all the people, </a:t>
            </a:r>
            <a:r>
              <a:rPr sz="2400" i="1">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all the sons of Israel, 7,000.</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And they went out at noon, while Ben-hadad was drinking himself drunk in the temporary shelters with the thirty-two kings who helped him.</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And the young men of the rulers of the provinces went out first; and Ben-hadad sent out and they told him, saying, "Men have come out from Samaria."</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Then he said, "If they have come out for peace, take them alive; or if they have come out for war, take them alive."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9">
                                            <p:bg/>
                                          </p:spTgt>
                                        </p:tgtEl>
                                        <p:attrNameLst>
                                          <p:attrName>style.visibility</p:attrName>
                                        </p:attrNameLst>
                                      </p:cBhvr>
                                      <p:to>
                                        <p:strVal val="visible"/>
                                      </p:to>
                                    </p:set>
                                    <p:anim calcmode="lin" valueType="num">
                                      <p:cBhvr>
                                        <p:cTn id="7" dur="1000" fill="hold"/>
                                        <p:tgtEl>
                                          <p:spTgt spid="369">
                                            <p:bg/>
                                          </p:spTgt>
                                        </p:tgtEl>
                                        <p:attrNameLst>
                                          <p:attrName>ppt_w</p:attrName>
                                        </p:attrNameLst>
                                      </p:cBhvr>
                                      <p:tavLst>
                                        <p:tav tm="0">
                                          <p:val>
                                            <p:fltVal val="0"/>
                                          </p:val>
                                        </p:tav>
                                        <p:tav tm="100000">
                                          <p:val>
                                            <p:strVal val="#ppt_w"/>
                                          </p:val>
                                        </p:tav>
                                      </p:tavLst>
                                    </p:anim>
                                    <p:anim calcmode="lin" valueType="num">
                                      <p:cBhvr>
                                        <p:cTn id="8" dur="1000" fill="hold"/>
                                        <p:tgtEl>
                                          <p:spTgt spid="36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9">
                                            <p:txEl>
                                              <p:pRg st="0" end="0"/>
                                            </p:txEl>
                                          </p:spTgt>
                                        </p:tgtEl>
                                        <p:attrNameLst>
                                          <p:attrName>style.visibility</p:attrName>
                                        </p:attrNameLst>
                                      </p:cBhvr>
                                      <p:to>
                                        <p:strVal val="visible"/>
                                      </p:to>
                                    </p:set>
                                    <p:anim calcmode="lin" valueType="num">
                                      <p:cBhvr>
                                        <p:cTn id="11" dur="1000" fill="hold"/>
                                        <p:tgtEl>
                                          <p:spTgt spid="36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69">
                                            <p:txEl>
                                              <p:pRg st="1" end="1"/>
                                            </p:txEl>
                                          </p:spTgt>
                                        </p:tgtEl>
                                        <p:attrNameLst>
                                          <p:attrName>style.visibility</p:attrName>
                                        </p:attrNameLst>
                                      </p:cBhvr>
                                      <p:to>
                                        <p:strVal val="visible"/>
                                      </p:to>
                                    </p:set>
                                    <p:anim calcmode="lin" valueType="num">
                                      <p:cBhvr>
                                        <p:cTn id="17" dur="1000" fill="hold"/>
                                        <p:tgtEl>
                                          <p:spTgt spid="36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6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69">
                                            <p:txEl>
                                              <p:pRg st="2" end="2"/>
                                            </p:txEl>
                                          </p:spTgt>
                                        </p:tgtEl>
                                        <p:attrNameLst>
                                          <p:attrName>style.visibility</p:attrName>
                                        </p:attrNameLst>
                                      </p:cBhvr>
                                      <p:to>
                                        <p:strVal val="visible"/>
                                      </p:to>
                                    </p:set>
                                    <p:anim calcmode="lin" valueType="num">
                                      <p:cBhvr>
                                        <p:cTn id="23" dur="1000" fill="hold"/>
                                        <p:tgtEl>
                                          <p:spTgt spid="36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6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69">
                                            <p:txEl>
                                              <p:pRg st="3" end="3"/>
                                            </p:txEl>
                                          </p:spTgt>
                                        </p:tgtEl>
                                        <p:attrNameLst>
                                          <p:attrName>style.visibility</p:attrName>
                                        </p:attrNameLst>
                                      </p:cBhvr>
                                      <p:to>
                                        <p:strVal val="visible"/>
                                      </p:to>
                                    </p:set>
                                    <p:anim calcmode="lin" valueType="num">
                                      <p:cBhvr>
                                        <p:cTn id="29" dur="1000" fill="hold"/>
                                        <p:tgtEl>
                                          <p:spTgt spid="369">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6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build="p" bldLvl="5"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b.  The deliverance of Samaria 20:12-21"/>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pPr>
            <a:r>
              <a:rPr>
                <a:solidFill>
                  <a:srgbClr val="0433FF"/>
                </a:solidFill>
              </a:rPr>
              <a:t>b.	 The deliverance of Samaria </a:t>
            </a:r>
            <a:r>
              <a:rPr>
                <a:solidFill>
                  <a:srgbClr val="FF2600"/>
                </a:solidFill>
              </a:rPr>
              <a:t>20:12-21</a:t>
            </a:r>
          </a:p>
        </p:txBody>
      </p:sp>
      <p:sp>
        <p:nvSpPr>
          <p:cNvPr id="372" name="19 So these went out from the city, the young men of the rulers of the provinces, and the army which followed them.…"/>
          <p:cNvSpPr txBox="1">
            <a:spLocks noGrp="1"/>
          </p:cNvSpPr>
          <p:nvPr>
            <p:ph type="body" sz="half" idx="1"/>
          </p:nvPr>
        </p:nvSpPr>
        <p:spPr>
          <a:xfrm>
            <a:off x="177800" y="1143000"/>
            <a:ext cx="5664200" cy="4940300"/>
          </a:xfrm>
          <a:prstGeom prst="rect">
            <a:avLst/>
          </a:prstGeom>
        </p:spPr>
        <p:txBody>
          <a:bodyPr anchor="t"/>
          <a:lstStyle/>
          <a:p>
            <a:pPr marL="368300" indent="-266700">
              <a:spcBef>
                <a:spcPts val="37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So these went out from the city, the young men of the rulers of the provinces, and the army which followed them.</a:t>
            </a:r>
          </a:p>
          <a:p>
            <a:pPr marL="368300" indent="-266700">
              <a:spcBef>
                <a:spcPts val="37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20 And they killed each his man; and the Arameans fled, and Israel pursued them, and Ben-hadad king of Aram escaped on a horse with horsemen.</a:t>
            </a:r>
          </a:p>
          <a:p>
            <a:pPr marL="368300" indent="-266700">
              <a:spcBef>
                <a:spcPts val="3700"/>
              </a:spcBef>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21 And the king of Israel went out and struck the horses and chariots, and killed the Arameans with a great slaughter.</a:t>
            </a:r>
          </a:p>
        </p:txBody>
      </p:sp>
      <p:pic>
        <p:nvPicPr>
          <p:cNvPr id="373" name="droppedImage.pdf" descr="droppedImage.pdf"/>
          <p:cNvPicPr>
            <a:picLocks noChangeAspect="1"/>
          </p:cNvPicPr>
          <p:nvPr/>
        </p:nvPicPr>
        <p:blipFill>
          <a:blip r:embed="rId2">
            <a:extLst/>
          </a:blip>
          <a:stretch>
            <a:fillRect/>
          </a:stretch>
        </p:blipFill>
        <p:spPr>
          <a:xfrm>
            <a:off x="5842000" y="1295400"/>
            <a:ext cx="4260828" cy="4495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72">
                                            <p:bg/>
                                          </p:spTgt>
                                        </p:tgtEl>
                                        <p:attrNameLst>
                                          <p:attrName>style.visibility</p:attrName>
                                        </p:attrNameLst>
                                      </p:cBhvr>
                                      <p:to>
                                        <p:strVal val="visible"/>
                                      </p:to>
                                    </p:set>
                                    <p:anim calcmode="lin" valueType="num">
                                      <p:cBhvr>
                                        <p:cTn id="7" dur="1000" fill="hold"/>
                                        <p:tgtEl>
                                          <p:spTgt spid="372">
                                            <p:bg/>
                                          </p:spTgt>
                                        </p:tgtEl>
                                        <p:attrNameLst>
                                          <p:attrName>ppt_w</p:attrName>
                                        </p:attrNameLst>
                                      </p:cBhvr>
                                      <p:tavLst>
                                        <p:tav tm="0">
                                          <p:val>
                                            <p:fltVal val="0"/>
                                          </p:val>
                                        </p:tav>
                                        <p:tav tm="100000">
                                          <p:val>
                                            <p:strVal val="#ppt_w"/>
                                          </p:val>
                                        </p:tav>
                                      </p:tavLst>
                                    </p:anim>
                                    <p:anim calcmode="lin" valueType="num">
                                      <p:cBhvr>
                                        <p:cTn id="8" dur="1000" fill="hold"/>
                                        <p:tgtEl>
                                          <p:spTgt spid="37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2">
                                            <p:txEl>
                                              <p:pRg st="0" end="0"/>
                                            </p:txEl>
                                          </p:spTgt>
                                        </p:tgtEl>
                                        <p:attrNameLst>
                                          <p:attrName>style.visibility</p:attrName>
                                        </p:attrNameLst>
                                      </p:cBhvr>
                                      <p:to>
                                        <p:strVal val="visible"/>
                                      </p:to>
                                    </p:set>
                                    <p:anim calcmode="lin" valueType="num">
                                      <p:cBhvr>
                                        <p:cTn id="11" dur="1000" fill="hold"/>
                                        <p:tgtEl>
                                          <p:spTgt spid="372">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72">
                                            <p:txEl>
                                              <p:pRg st="1" end="1"/>
                                            </p:txEl>
                                          </p:spTgt>
                                        </p:tgtEl>
                                        <p:attrNameLst>
                                          <p:attrName>style.visibility</p:attrName>
                                        </p:attrNameLst>
                                      </p:cBhvr>
                                      <p:to>
                                        <p:strVal val="visible"/>
                                      </p:to>
                                    </p:set>
                                    <p:anim calcmode="lin" valueType="num">
                                      <p:cBhvr>
                                        <p:cTn id="17" dur="1000" fill="hold"/>
                                        <p:tgtEl>
                                          <p:spTgt spid="37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7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72">
                                            <p:txEl>
                                              <p:pRg st="2" end="2"/>
                                            </p:txEl>
                                          </p:spTgt>
                                        </p:tgtEl>
                                        <p:attrNameLst>
                                          <p:attrName>style.visibility</p:attrName>
                                        </p:attrNameLst>
                                      </p:cBhvr>
                                      <p:to>
                                        <p:strVal val="visible"/>
                                      </p:to>
                                    </p:set>
                                    <p:anim calcmode="lin" valueType="num">
                                      <p:cBhvr>
                                        <p:cTn id="23" dur="1000" fill="hold"/>
                                        <p:tgtEl>
                                          <p:spTgt spid="37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7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build="p" bldLvl="5"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2. The battle of Aphek 20:23-43"/>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433FF"/>
                </a:solidFill>
              </a:rPr>
              <a:t>2.	The battle of Aphek </a:t>
            </a:r>
            <a:r>
              <a:rPr>
                <a:solidFill>
                  <a:srgbClr val="FF2600"/>
                </a:solidFill>
              </a:rPr>
              <a:t>20:23-43</a:t>
            </a:r>
          </a:p>
        </p:txBody>
      </p:sp>
      <p:sp>
        <p:nvSpPr>
          <p:cNvPr id="376" name="23 Now the servants of the king of Aram said to him, &quot;Their gods are gods of the mountains, therefore they were stronger than we; but rather let us fight against them in the plain, and surely we shall be stronger than they.…"/>
          <p:cNvSpPr txBox="1">
            <a:spLocks noGrp="1"/>
          </p:cNvSpPr>
          <p:nvPr>
            <p:ph type="body" idx="1"/>
          </p:nvPr>
        </p:nvSpPr>
        <p:spPr>
          <a:xfrm>
            <a:off x="203200" y="14986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23 Now the servants of the king of Aram said to him, "Their gods are gods of the mountains, therefore they were stronger than we; but rather let us fight against them in the plain, </a:t>
            </a:r>
            <a:r>
              <a:rPr sz="2400" i="1">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surely we shall be stronger than they.</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24 "And do this thing: remove the kings, each from his place, and put captains in their place,</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25 and muster an army like the army that you have lost, horse for horse, and chariot for chariot. Then we will fight against them in the plain, and surely we shall be stronger than they. "And he listened to their voice and did so.</a:t>
            </a:r>
          </a:p>
        </p:txBody>
      </p:sp>
      <p:sp>
        <p:nvSpPr>
          <p:cNvPr id="377" name="a. The Aramean war counsels 23-25"/>
          <p:cNvSpPr/>
          <p:nvPr/>
        </p:nvSpPr>
        <p:spPr>
          <a:xfrm>
            <a:off x="16510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a.	The Aramean war counsels</a:t>
            </a:r>
            <a:r>
              <a:rPr sz="2400" b="1">
                <a:solidFill>
                  <a:srgbClr val="FF2600"/>
                </a:solidFill>
                <a:latin typeface="+mn-lt"/>
                <a:ea typeface="+mn-ea"/>
                <a:cs typeface="+mn-cs"/>
                <a:sym typeface="Gill Sans"/>
              </a:rPr>
              <a:t> 23-25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76">
                                            <p:bg/>
                                          </p:spTgt>
                                        </p:tgtEl>
                                        <p:attrNameLst>
                                          <p:attrName>style.visibility</p:attrName>
                                        </p:attrNameLst>
                                      </p:cBhvr>
                                      <p:to>
                                        <p:strVal val="visible"/>
                                      </p:to>
                                    </p:set>
                                    <p:anim calcmode="lin" valueType="num">
                                      <p:cBhvr>
                                        <p:cTn id="7" dur="1000" fill="hold"/>
                                        <p:tgtEl>
                                          <p:spTgt spid="376">
                                            <p:bg/>
                                          </p:spTgt>
                                        </p:tgtEl>
                                        <p:attrNameLst>
                                          <p:attrName>ppt_w</p:attrName>
                                        </p:attrNameLst>
                                      </p:cBhvr>
                                      <p:tavLst>
                                        <p:tav tm="0">
                                          <p:val>
                                            <p:fltVal val="0"/>
                                          </p:val>
                                        </p:tav>
                                        <p:tav tm="100000">
                                          <p:val>
                                            <p:strVal val="#ppt_w"/>
                                          </p:val>
                                        </p:tav>
                                      </p:tavLst>
                                    </p:anim>
                                    <p:anim calcmode="lin" valueType="num">
                                      <p:cBhvr>
                                        <p:cTn id="8" dur="1000" fill="hold"/>
                                        <p:tgtEl>
                                          <p:spTgt spid="37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6">
                                            <p:txEl>
                                              <p:pRg st="0" end="0"/>
                                            </p:txEl>
                                          </p:spTgt>
                                        </p:tgtEl>
                                        <p:attrNameLst>
                                          <p:attrName>style.visibility</p:attrName>
                                        </p:attrNameLst>
                                      </p:cBhvr>
                                      <p:to>
                                        <p:strVal val="visible"/>
                                      </p:to>
                                    </p:set>
                                    <p:anim calcmode="lin" valueType="num">
                                      <p:cBhvr>
                                        <p:cTn id="11" dur="1000" fill="hold"/>
                                        <p:tgtEl>
                                          <p:spTgt spid="37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7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76">
                                            <p:txEl>
                                              <p:pRg st="1" end="1"/>
                                            </p:txEl>
                                          </p:spTgt>
                                        </p:tgtEl>
                                        <p:attrNameLst>
                                          <p:attrName>style.visibility</p:attrName>
                                        </p:attrNameLst>
                                      </p:cBhvr>
                                      <p:to>
                                        <p:strVal val="visible"/>
                                      </p:to>
                                    </p:set>
                                    <p:anim calcmode="lin" valueType="num">
                                      <p:cBhvr>
                                        <p:cTn id="17" dur="1000" fill="hold"/>
                                        <p:tgtEl>
                                          <p:spTgt spid="376">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7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76">
                                            <p:txEl>
                                              <p:pRg st="2" end="2"/>
                                            </p:txEl>
                                          </p:spTgt>
                                        </p:tgtEl>
                                        <p:attrNameLst>
                                          <p:attrName>style.visibility</p:attrName>
                                        </p:attrNameLst>
                                      </p:cBhvr>
                                      <p:to>
                                        <p:strVal val="visible"/>
                                      </p:to>
                                    </p:set>
                                    <p:anim calcmode="lin" valueType="num">
                                      <p:cBhvr>
                                        <p:cTn id="23" dur="1000" fill="hold"/>
                                        <p:tgtEl>
                                          <p:spTgt spid="3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7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1" build="p" bldLvl="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2. The battle of Aphek 20:23-43"/>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433FF"/>
                </a:solidFill>
              </a:rPr>
              <a:t>2.	The battle of Aphek </a:t>
            </a:r>
            <a:r>
              <a:rPr>
                <a:solidFill>
                  <a:srgbClr val="FF2600"/>
                </a:solidFill>
              </a:rPr>
              <a:t>20:23-43</a:t>
            </a:r>
          </a:p>
        </p:txBody>
      </p:sp>
      <p:sp>
        <p:nvSpPr>
          <p:cNvPr id="380" name="26 So it came about at the turn of the year, that Ben-hadad mustered the Arameans and went up to Aphek to fight against Israel.…"/>
          <p:cNvSpPr txBox="1">
            <a:spLocks noGrp="1"/>
          </p:cNvSpPr>
          <p:nvPr>
            <p:ph type="body" idx="1"/>
          </p:nvPr>
        </p:nvSpPr>
        <p:spPr>
          <a:xfrm>
            <a:off x="203200" y="14986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26 So it came about at the turn of the year, that Ben-hadad mustered the Arameans and went up to Aphek to fight against Israel.</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27 And the sons of Israel were mustered and were provisioned and went to meet them; and the sons of Israel camped before them like two little flocks of goats, but the Arameans filled the country.</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28 Then a man of God came near and spoke to the king of Israel and said, "Thus says the LORD, ‘Because the Arameans have said, "The LORD is a god of </a:t>
            </a:r>
            <a:r>
              <a:rPr sz="2400" i="1">
                <a:latin typeface="Times"/>
                <a:ea typeface="Times"/>
                <a:cs typeface="Times"/>
                <a:sym typeface="Times"/>
              </a:rPr>
              <a:t>the</a:t>
            </a:r>
            <a:r>
              <a:rPr sz="2400">
                <a:latin typeface="Times"/>
                <a:ea typeface="Times"/>
                <a:cs typeface="Times"/>
                <a:sym typeface="Times"/>
              </a:rPr>
              <a:t> mountains, but He is not a god of </a:t>
            </a:r>
            <a:r>
              <a:rPr sz="2400" i="1">
                <a:latin typeface="Times"/>
                <a:ea typeface="Times"/>
                <a:cs typeface="Times"/>
                <a:sym typeface="Times"/>
              </a:rPr>
              <a:t>the</a:t>
            </a:r>
            <a:r>
              <a:rPr sz="2400">
                <a:latin typeface="Times"/>
                <a:ea typeface="Times"/>
                <a:cs typeface="Times"/>
                <a:sym typeface="Times"/>
              </a:rPr>
              <a:t> valleys"; therefore I will give all this great multitude into your hand, and you shall know that I am the LORD.’"</a:t>
            </a:r>
          </a:p>
          <a:p>
            <a:pPr marL="286109" indent="-184509">
              <a:spcBef>
                <a:spcPts val="0"/>
              </a:spcBef>
              <a:buClr>
                <a:srgbClr val="000000"/>
              </a:buClr>
              <a:buFont typeface="Gill Sans"/>
              <a:tabLst>
                <a:tab pos="635000" algn="l"/>
                <a:tab pos="990600" algn="l"/>
                <a:tab pos="1346200" algn="l"/>
                <a:tab pos="1701800" algn="l"/>
                <a:tab pos="2057400" algn="l"/>
                <a:tab pos="2413000" algn="l"/>
                <a:tab pos="2768600" algn="l"/>
                <a:tab pos="3124200" algn="l"/>
                <a:tab pos="3479800" algn="l"/>
                <a:tab pos="3835400" algn="l"/>
                <a:tab pos="4191000" algn="l"/>
                <a:tab pos="4546600" algn="l"/>
              </a:tabLst>
              <a:defRPr sz="1200">
                <a:latin typeface="Helvetica"/>
                <a:ea typeface="Helvetica"/>
                <a:cs typeface="Helvetica"/>
                <a:sym typeface="Helvetica"/>
              </a:defRPr>
            </a:pPr>
            <a:r>
              <a:rPr sz="2400">
                <a:latin typeface="Times"/>
                <a:ea typeface="Times"/>
                <a:cs typeface="Times"/>
                <a:sym typeface="Times"/>
              </a:rPr>
              <a:t> 29 So they camped one over against the other seven days. And it came about that on the seventh day, the battle was joined, and the sons of Israel killed </a:t>
            </a:r>
            <a:r>
              <a:rPr sz="2400" i="1">
                <a:latin typeface="Times"/>
                <a:ea typeface="Times"/>
                <a:cs typeface="Times"/>
                <a:sym typeface="Times"/>
              </a:rPr>
              <a:t>of</a:t>
            </a:r>
            <a:r>
              <a:rPr sz="2400">
                <a:latin typeface="Times"/>
                <a:ea typeface="Times"/>
                <a:cs typeface="Times"/>
                <a:sym typeface="Times"/>
              </a:rPr>
              <a:t> the Arameans 100,000 foot soldiers in one day.</a:t>
            </a:r>
          </a:p>
          <a:p>
            <a:pPr marL="286109" indent="-184509">
              <a:spcBef>
                <a:spcPts val="0"/>
              </a:spcBef>
              <a:buClr>
                <a:srgbClr val="000000"/>
              </a:buClr>
              <a:buFont typeface="Gill Sans"/>
              <a:tabLst>
                <a:tab pos="635000" algn="l"/>
                <a:tab pos="990600" algn="l"/>
                <a:tab pos="1346200" algn="l"/>
                <a:tab pos="1701800" algn="l"/>
                <a:tab pos="2057400" algn="l"/>
                <a:tab pos="2413000" algn="l"/>
                <a:tab pos="2768600" algn="l"/>
                <a:tab pos="3124200" algn="l"/>
                <a:tab pos="3479800" algn="l"/>
                <a:tab pos="3835400" algn="l"/>
                <a:tab pos="4191000" algn="l"/>
                <a:tab pos="4546600" algn="l"/>
              </a:tabLst>
              <a:defRPr sz="1200">
                <a:latin typeface="Helvetica"/>
                <a:ea typeface="Helvetica"/>
                <a:cs typeface="Helvetica"/>
                <a:sym typeface="Helvetica"/>
              </a:defRPr>
            </a:pPr>
            <a:r>
              <a:rPr sz="2400">
                <a:latin typeface="Times"/>
                <a:ea typeface="Times"/>
                <a:cs typeface="Times"/>
                <a:sym typeface="Times"/>
              </a:rPr>
              <a:t> 30 But the rest fled to Aphek into the city, and the wall fell on 27,000 men who were left. And Ben-hadad fled and came into the city into an inner chamber.</a:t>
            </a:r>
          </a:p>
        </p:txBody>
      </p:sp>
      <p:sp>
        <p:nvSpPr>
          <p:cNvPr id="381" name="b. The confrontation at Aphek 26-30a"/>
          <p:cNvSpPr/>
          <p:nvPr/>
        </p:nvSpPr>
        <p:spPr>
          <a:xfrm>
            <a:off x="16510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b.	The confrontation at Aphek</a:t>
            </a:r>
            <a:r>
              <a:rPr sz="2400" b="1">
                <a:solidFill>
                  <a:srgbClr val="FF2600"/>
                </a:solidFill>
                <a:latin typeface="+mn-lt"/>
                <a:ea typeface="+mn-ea"/>
                <a:cs typeface="+mn-cs"/>
                <a:sym typeface="Gill Sans"/>
              </a:rPr>
              <a:t> 26-30a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80">
                                            <p:bg/>
                                          </p:spTgt>
                                        </p:tgtEl>
                                        <p:attrNameLst>
                                          <p:attrName>style.visibility</p:attrName>
                                        </p:attrNameLst>
                                      </p:cBhvr>
                                      <p:to>
                                        <p:strVal val="visible"/>
                                      </p:to>
                                    </p:set>
                                    <p:anim calcmode="lin" valueType="num">
                                      <p:cBhvr>
                                        <p:cTn id="7" dur="1000" fill="hold"/>
                                        <p:tgtEl>
                                          <p:spTgt spid="380">
                                            <p:bg/>
                                          </p:spTgt>
                                        </p:tgtEl>
                                        <p:attrNameLst>
                                          <p:attrName>ppt_w</p:attrName>
                                        </p:attrNameLst>
                                      </p:cBhvr>
                                      <p:tavLst>
                                        <p:tav tm="0">
                                          <p:val>
                                            <p:fltVal val="0"/>
                                          </p:val>
                                        </p:tav>
                                        <p:tav tm="100000">
                                          <p:val>
                                            <p:strVal val="#ppt_w"/>
                                          </p:val>
                                        </p:tav>
                                      </p:tavLst>
                                    </p:anim>
                                    <p:anim calcmode="lin" valueType="num">
                                      <p:cBhvr>
                                        <p:cTn id="8" dur="1000" fill="hold"/>
                                        <p:tgtEl>
                                          <p:spTgt spid="38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0">
                                            <p:txEl>
                                              <p:pRg st="0" end="0"/>
                                            </p:txEl>
                                          </p:spTgt>
                                        </p:tgtEl>
                                        <p:attrNameLst>
                                          <p:attrName>style.visibility</p:attrName>
                                        </p:attrNameLst>
                                      </p:cBhvr>
                                      <p:to>
                                        <p:strVal val="visible"/>
                                      </p:to>
                                    </p:set>
                                    <p:anim calcmode="lin" valueType="num">
                                      <p:cBhvr>
                                        <p:cTn id="11" dur="1000" fill="hold"/>
                                        <p:tgtEl>
                                          <p:spTgt spid="380">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80">
                                            <p:txEl>
                                              <p:pRg st="1" end="1"/>
                                            </p:txEl>
                                          </p:spTgt>
                                        </p:tgtEl>
                                        <p:attrNameLst>
                                          <p:attrName>style.visibility</p:attrName>
                                        </p:attrNameLst>
                                      </p:cBhvr>
                                      <p:to>
                                        <p:strVal val="visible"/>
                                      </p:to>
                                    </p:set>
                                    <p:anim calcmode="lin" valueType="num">
                                      <p:cBhvr>
                                        <p:cTn id="17" dur="1000" fill="hold"/>
                                        <p:tgtEl>
                                          <p:spTgt spid="380">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80">
                                            <p:txEl>
                                              <p:pRg st="2" end="2"/>
                                            </p:txEl>
                                          </p:spTgt>
                                        </p:tgtEl>
                                        <p:attrNameLst>
                                          <p:attrName>style.visibility</p:attrName>
                                        </p:attrNameLst>
                                      </p:cBhvr>
                                      <p:to>
                                        <p:strVal val="visible"/>
                                      </p:to>
                                    </p:set>
                                    <p:anim calcmode="lin" valueType="num">
                                      <p:cBhvr>
                                        <p:cTn id="23" dur="1000" fill="hold"/>
                                        <p:tgtEl>
                                          <p:spTgt spid="38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8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80">
                                            <p:txEl>
                                              <p:pRg st="3" end="3"/>
                                            </p:txEl>
                                          </p:spTgt>
                                        </p:tgtEl>
                                        <p:attrNameLst>
                                          <p:attrName>style.visibility</p:attrName>
                                        </p:attrNameLst>
                                      </p:cBhvr>
                                      <p:to>
                                        <p:strVal val="visible"/>
                                      </p:to>
                                    </p:set>
                                    <p:anim calcmode="lin" valueType="num">
                                      <p:cBhvr>
                                        <p:cTn id="29" dur="1000" fill="hold"/>
                                        <p:tgtEl>
                                          <p:spTgt spid="380">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8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80">
                                            <p:txEl>
                                              <p:pRg st="4" end="4"/>
                                            </p:txEl>
                                          </p:spTgt>
                                        </p:tgtEl>
                                        <p:attrNameLst>
                                          <p:attrName>style.visibility</p:attrName>
                                        </p:attrNameLst>
                                      </p:cBhvr>
                                      <p:to>
                                        <p:strVal val="visible"/>
                                      </p:to>
                                    </p:set>
                                    <p:anim calcmode="lin" valueType="num">
                                      <p:cBhvr>
                                        <p:cTn id="35" dur="1000" fill="hold"/>
                                        <p:tgtEl>
                                          <p:spTgt spid="380">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8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build="p" bldLvl="5"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2. The battle of Aphek 20:23-43"/>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433FF"/>
                </a:solidFill>
              </a:rPr>
              <a:t>2.	The battle of Aphek </a:t>
            </a:r>
            <a:r>
              <a:rPr>
                <a:solidFill>
                  <a:srgbClr val="FF2600"/>
                </a:solidFill>
              </a:rPr>
              <a:t>20:23-43</a:t>
            </a:r>
          </a:p>
        </p:txBody>
      </p:sp>
      <p:sp>
        <p:nvSpPr>
          <p:cNvPr id="384" name="29 So they camped one over against the other seven days. And it came about that on the seventh day, the battle was joined, and the sons of Israel killed of the Arameans 100,000 foot soldiers in one day.…"/>
          <p:cNvSpPr txBox="1">
            <a:spLocks noGrp="1"/>
          </p:cNvSpPr>
          <p:nvPr>
            <p:ph type="body" sz="half" idx="1"/>
          </p:nvPr>
        </p:nvSpPr>
        <p:spPr>
          <a:xfrm>
            <a:off x="203200" y="1651000"/>
            <a:ext cx="44958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29 So they camped one over against the other seven days. And it came about that on the seventh day, the battle was joined, and the sons of Israel killed </a:t>
            </a:r>
            <a:r>
              <a:rPr sz="2400" i="1">
                <a:latin typeface="Times"/>
                <a:ea typeface="Times"/>
                <a:cs typeface="Times"/>
                <a:sym typeface="Times"/>
              </a:rPr>
              <a:t>of</a:t>
            </a:r>
            <a:r>
              <a:rPr sz="2400">
                <a:latin typeface="Times"/>
                <a:ea typeface="Times"/>
                <a:cs typeface="Times"/>
                <a:sym typeface="Times"/>
              </a:rPr>
              <a:t> the Arameans 100,000 foot soldiers in one day.</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30a  But the rest fled to Aphek into the city, and the wall fell on 27,000 men who were left. </a:t>
            </a:r>
          </a:p>
        </p:txBody>
      </p:sp>
      <p:sp>
        <p:nvSpPr>
          <p:cNvPr id="385" name="b. The confrontation at Aphek 26-30a"/>
          <p:cNvSpPr/>
          <p:nvPr/>
        </p:nvSpPr>
        <p:spPr>
          <a:xfrm>
            <a:off x="16510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b.	The confrontation at Aphek</a:t>
            </a:r>
            <a:r>
              <a:rPr sz="2400" b="1">
                <a:solidFill>
                  <a:srgbClr val="FF2600"/>
                </a:solidFill>
                <a:latin typeface="+mn-lt"/>
                <a:ea typeface="+mn-ea"/>
                <a:cs typeface="+mn-cs"/>
                <a:sym typeface="Gill Sans"/>
              </a:rPr>
              <a:t> 26-30a </a:t>
            </a:r>
          </a:p>
        </p:txBody>
      </p:sp>
      <p:pic>
        <p:nvPicPr>
          <p:cNvPr id="386" name="droppedImage.pdf" descr="droppedImage.pdf"/>
          <p:cNvPicPr>
            <a:picLocks noChangeAspect="1"/>
          </p:cNvPicPr>
          <p:nvPr/>
        </p:nvPicPr>
        <p:blipFill>
          <a:blip r:embed="rId2">
            <a:extLst/>
          </a:blip>
          <a:stretch>
            <a:fillRect/>
          </a:stretch>
        </p:blipFill>
        <p:spPr>
          <a:xfrm>
            <a:off x="5130800" y="1790700"/>
            <a:ext cx="4330700" cy="53905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84">
                                            <p:bg/>
                                          </p:spTgt>
                                        </p:tgtEl>
                                        <p:attrNameLst>
                                          <p:attrName>style.visibility</p:attrName>
                                        </p:attrNameLst>
                                      </p:cBhvr>
                                      <p:to>
                                        <p:strVal val="visible"/>
                                      </p:to>
                                    </p:set>
                                    <p:anim calcmode="lin" valueType="num">
                                      <p:cBhvr>
                                        <p:cTn id="7" dur="1000" fill="hold"/>
                                        <p:tgtEl>
                                          <p:spTgt spid="384">
                                            <p:bg/>
                                          </p:spTgt>
                                        </p:tgtEl>
                                        <p:attrNameLst>
                                          <p:attrName>ppt_w</p:attrName>
                                        </p:attrNameLst>
                                      </p:cBhvr>
                                      <p:tavLst>
                                        <p:tav tm="0">
                                          <p:val>
                                            <p:fltVal val="0"/>
                                          </p:val>
                                        </p:tav>
                                        <p:tav tm="100000">
                                          <p:val>
                                            <p:strVal val="#ppt_w"/>
                                          </p:val>
                                        </p:tav>
                                      </p:tavLst>
                                    </p:anim>
                                    <p:anim calcmode="lin" valueType="num">
                                      <p:cBhvr>
                                        <p:cTn id="8" dur="1000" fill="hold"/>
                                        <p:tgtEl>
                                          <p:spTgt spid="38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4">
                                            <p:txEl>
                                              <p:pRg st="0" end="0"/>
                                            </p:txEl>
                                          </p:spTgt>
                                        </p:tgtEl>
                                        <p:attrNameLst>
                                          <p:attrName>style.visibility</p:attrName>
                                        </p:attrNameLst>
                                      </p:cBhvr>
                                      <p:to>
                                        <p:strVal val="visible"/>
                                      </p:to>
                                    </p:set>
                                    <p:anim calcmode="lin" valueType="num">
                                      <p:cBhvr>
                                        <p:cTn id="11" dur="1000" fill="hold"/>
                                        <p:tgtEl>
                                          <p:spTgt spid="38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84">
                                            <p:txEl>
                                              <p:pRg st="1" end="1"/>
                                            </p:txEl>
                                          </p:spTgt>
                                        </p:tgtEl>
                                        <p:attrNameLst>
                                          <p:attrName>style.visibility</p:attrName>
                                        </p:attrNameLst>
                                      </p:cBhvr>
                                      <p:to>
                                        <p:strVal val="visible"/>
                                      </p:to>
                                    </p:set>
                                    <p:anim calcmode="lin" valueType="num">
                                      <p:cBhvr>
                                        <p:cTn id="17" dur="1000" fill="hold"/>
                                        <p:tgtEl>
                                          <p:spTgt spid="384">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84">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1" build="p" bldLvl="5"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2. The battle of Aphek 20:23-43"/>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433FF"/>
                </a:solidFill>
              </a:rPr>
              <a:t>2.	The battle of Aphek </a:t>
            </a:r>
            <a:r>
              <a:rPr>
                <a:solidFill>
                  <a:srgbClr val="FF2600"/>
                </a:solidFill>
              </a:rPr>
              <a:t>20:23-43</a:t>
            </a:r>
          </a:p>
        </p:txBody>
      </p:sp>
      <p:sp>
        <p:nvSpPr>
          <p:cNvPr id="389" name="30b  And Ben-hadad fled and came into the city into an inner chamber.…"/>
          <p:cNvSpPr txBox="1">
            <a:spLocks noGrp="1"/>
          </p:cNvSpPr>
          <p:nvPr>
            <p:ph type="body" idx="1"/>
          </p:nvPr>
        </p:nvSpPr>
        <p:spPr>
          <a:xfrm>
            <a:off x="203200" y="16510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30b  And Ben-hadad fled and came into the city into an inner chamber.</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31 And his servants said to him, "Behold now, we have heard that the kings of the house of Israel are merciful kings, please let us put sackcloth on our loins and ropes on our heads, and go out to the king of Israel; perhaps he will save your life."</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32 So they girded sackcloth on their loins and </a:t>
            </a:r>
            <a:r>
              <a:rPr sz="2400" i="1">
                <a:uFill>
                  <a:solidFill>
                    <a:srgbClr val="000000"/>
                  </a:solidFill>
                </a:uFill>
                <a:latin typeface="Times"/>
                <a:ea typeface="Times"/>
                <a:cs typeface="Times"/>
                <a:sym typeface="Times"/>
              </a:rPr>
              <a:t>put</a:t>
            </a:r>
            <a:r>
              <a:rPr sz="2400">
                <a:uFill>
                  <a:solidFill>
                    <a:srgbClr val="000000"/>
                  </a:solidFill>
                </a:uFill>
                <a:latin typeface="Times"/>
                <a:ea typeface="Times"/>
                <a:cs typeface="Times"/>
                <a:sym typeface="Times"/>
              </a:rPr>
              <a:t> ropes on their heads, and came to the king of Israel and said, "Your servant Ben-hadad says, ‘Please let me live.’" And he said, "Is he still alive? He is my brother."</a:t>
            </a:r>
          </a:p>
        </p:txBody>
      </p:sp>
      <p:sp>
        <p:nvSpPr>
          <p:cNvPr id="390" name="c. The clemency granted Ben-hadad 30b-34"/>
          <p:cNvSpPr/>
          <p:nvPr/>
        </p:nvSpPr>
        <p:spPr>
          <a:xfrm>
            <a:off x="16510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c.	The clemency granted Ben-hadad</a:t>
            </a:r>
            <a:r>
              <a:rPr sz="2400" b="1">
                <a:solidFill>
                  <a:srgbClr val="FF2600"/>
                </a:solidFill>
                <a:latin typeface="+mn-lt"/>
                <a:ea typeface="+mn-ea"/>
                <a:cs typeface="+mn-cs"/>
                <a:sym typeface="Gill Sans"/>
              </a:rPr>
              <a:t> 30b-34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89">
                                            <p:bg/>
                                          </p:spTgt>
                                        </p:tgtEl>
                                        <p:attrNameLst>
                                          <p:attrName>style.visibility</p:attrName>
                                        </p:attrNameLst>
                                      </p:cBhvr>
                                      <p:to>
                                        <p:strVal val="visible"/>
                                      </p:to>
                                    </p:set>
                                    <p:anim calcmode="lin" valueType="num">
                                      <p:cBhvr>
                                        <p:cTn id="7" dur="1000" fill="hold"/>
                                        <p:tgtEl>
                                          <p:spTgt spid="389">
                                            <p:bg/>
                                          </p:spTgt>
                                        </p:tgtEl>
                                        <p:attrNameLst>
                                          <p:attrName>ppt_w</p:attrName>
                                        </p:attrNameLst>
                                      </p:cBhvr>
                                      <p:tavLst>
                                        <p:tav tm="0">
                                          <p:val>
                                            <p:fltVal val="0"/>
                                          </p:val>
                                        </p:tav>
                                        <p:tav tm="100000">
                                          <p:val>
                                            <p:strVal val="#ppt_w"/>
                                          </p:val>
                                        </p:tav>
                                      </p:tavLst>
                                    </p:anim>
                                    <p:anim calcmode="lin" valueType="num">
                                      <p:cBhvr>
                                        <p:cTn id="8" dur="1000" fill="hold"/>
                                        <p:tgtEl>
                                          <p:spTgt spid="38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9">
                                            <p:txEl>
                                              <p:pRg st="0" end="0"/>
                                            </p:txEl>
                                          </p:spTgt>
                                        </p:tgtEl>
                                        <p:attrNameLst>
                                          <p:attrName>style.visibility</p:attrName>
                                        </p:attrNameLst>
                                      </p:cBhvr>
                                      <p:to>
                                        <p:strVal val="visible"/>
                                      </p:to>
                                    </p:set>
                                    <p:anim calcmode="lin" valueType="num">
                                      <p:cBhvr>
                                        <p:cTn id="11" dur="1000" fill="hold"/>
                                        <p:tgtEl>
                                          <p:spTgt spid="38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89">
                                            <p:txEl>
                                              <p:pRg st="1" end="1"/>
                                            </p:txEl>
                                          </p:spTgt>
                                        </p:tgtEl>
                                        <p:attrNameLst>
                                          <p:attrName>style.visibility</p:attrName>
                                        </p:attrNameLst>
                                      </p:cBhvr>
                                      <p:to>
                                        <p:strVal val="visible"/>
                                      </p:to>
                                    </p:set>
                                    <p:anim calcmode="lin" valueType="num">
                                      <p:cBhvr>
                                        <p:cTn id="17" dur="1000" fill="hold"/>
                                        <p:tgtEl>
                                          <p:spTgt spid="38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8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89">
                                            <p:txEl>
                                              <p:pRg st="2" end="2"/>
                                            </p:txEl>
                                          </p:spTgt>
                                        </p:tgtEl>
                                        <p:attrNameLst>
                                          <p:attrName>style.visibility</p:attrName>
                                        </p:attrNameLst>
                                      </p:cBhvr>
                                      <p:to>
                                        <p:strVal val="visible"/>
                                      </p:to>
                                    </p:set>
                                    <p:anim calcmode="lin" valueType="num">
                                      <p:cBhvr>
                                        <p:cTn id="23" dur="1000" fill="hold"/>
                                        <p:tgtEl>
                                          <p:spTgt spid="38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8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1" build="p" bldLvl="5"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2. The battle of Aphek 20:23-43"/>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433FF"/>
                </a:solidFill>
              </a:rPr>
              <a:t>2.	The battle of Aphek </a:t>
            </a:r>
            <a:r>
              <a:rPr>
                <a:solidFill>
                  <a:srgbClr val="FF2600"/>
                </a:solidFill>
              </a:rPr>
              <a:t>20:23-43</a:t>
            </a:r>
          </a:p>
        </p:txBody>
      </p:sp>
      <p:sp>
        <p:nvSpPr>
          <p:cNvPr id="393" name="33 Now the men took this as an omen, and quickly catching his word said, &quot;Your brother Ben-hadad.&quot; Then he said, &quot;Go, bring him.&quot; Then Ben-hadad came out to him, and he took him up into the chariot.…"/>
          <p:cNvSpPr txBox="1">
            <a:spLocks noGrp="1"/>
          </p:cNvSpPr>
          <p:nvPr>
            <p:ph type="body" idx="1"/>
          </p:nvPr>
        </p:nvSpPr>
        <p:spPr>
          <a:xfrm>
            <a:off x="203200" y="16510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33 Now the men took this as an omen, and quickly catching his word said, "Your brother Ben-hadad." Then he said, "Go, bring him." Then Ben-hadad came out to him, and he took him up into the chariot.</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34 And </a:t>
            </a:r>
            <a:r>
              <a:rPr sz="2400" i="1">
                <a:uFill>
                  <a:solidFill>
                    <a:srgbClr val="000000"/>
                  </a:solidFill>
                </a:uFill>
                <a:latin typeface="Times"/>
                <a:ea typeface="Times"/>
                <a:cs typeface="Times"/>
                <a:sym typeface="Times"/>
              </a:rPr>
              <a:t>Ben-hadad</a:t>
            </a:r>
            <a:r>
              <a:rPr sz="2400">
                <a:uFill>
                  <a:solidFill>
                    <a:srgbClr val="000000"/>
                  </a:solidFill>
                </a:uFill>
                <a:latin typeface="Times"/>
                <a:ea typeface="Times"/>
                <a:cs typeface="Times"/>
                <a:sym typeface="Times"/>
              </a:rPr>
              <a:t> said to him, "The cities which my father took from your father I will restore, and you shall make streets for yourself in Damascus, as my father made in Samaria." </a:t>
            </a:r>
            <a:r>
              <a:rPr sz="2400" i="1">
                <a:uFill>
                  <a:solidFill>
                    <a:srgbClr val="000000"/>
                  </a:solidFill>
                </a:uFill>
                <a:latin typeface="Times"/>
                <a:ea typeface="Times"/>
                <a:cs typeface="Times"/>
                <a:sym typeface="Times"/>
              </a:rPr>
              <a:t>Ahab said,</a:t>
            </a:r>
            <a:r>
              <a:rPr sz="2400">
                <a:uFill>
                  <a:solidFill>
                    <a:srgbClr val="000000"/>
                  </a:solidFill>
                </a:uFill>
                <a:latin typeface="Times"/>
                <a:ea typeface="Times"/>
                <a:cs typeface="Times"/>
                <a:sym typeface="Times"/>
              </a:rPr>
              <a:t> "And I will let you go with this covenant." So he made a covenant with him and let him go.</a:t>
            </a:r>
          </a:p>
        </p:txBody>
      </p:sp>
      <p:sp>
        <p:nvSpPr>
          <p:cNvPr id="394" name="c. The clemency granted Ben-hadad 30b-34"/>
          <p:cNvSpPr/>
          <p:nvPr/>
        </p:nvSpPr>
        <p:spPr>
          <a:xfrm>
            <a:off x="16510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c.	The clemency granted Ben-hadad</a:t>
            </a:r>
            <a:r>
              <a:rPr sz="2400" b="1">
                <a:solidFill>
                  <a:srgbClr val="FF2600"/>
                </a:solidFill>
                <a:latin typeface="+mn-lt"/>
                <a:ea typeface="+mn-ea"/>
                <a:cs typeface="+mn-cs"/>
                <a:sym typeface="Gill Sans"/>
              </a:rPr>
              <a:t> 30b-34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93">
                                            <p:bg/>
                                          </p:spTgt>
                                        </p:tgtEl>
                                        <p:attrNameLst>
                                          <p:attrName>style.visibility</p:attrName>
                                        </p:attrNameLst>
                                      </p:cBhvr>
                                      <p:to>
                                        <p:strVal val="visible"/>
                                      </p:to>
                                    </p:set>
                                    <p:anim calcmode="lin" valueType="num">
                                      <p:cBhvr>
                                        <p:cTn id="7" dur="1000" fill="hold"/>
                                        <p:tgtEl>
                                          <p:spTgt spid="393">
                                            <p:bg/>
                                          </p:spTgt>
                                        </p:tgtEl>
                                        <p:attrNameLst>
                                          <p:attrName>ppt_w</p:attrName>
                                        </p:attrNameLst>
                                      </p:cBhvr>
                                      <p:tavLst>
                                        <p:tav tm="0">
                                          <p:val>
                                            <p:fltVal val="0"/>
                                          </p:val>
                                        </p:tav>
                                        <p:tav tm="100000">
                                          <p:val>
                                            <p:strVal val="#ppt_w"/>
                                          </p:val>
                                        </p:tav>
                                      </p:tavLst>
                                    </p:anim>
                                    <p:anim calcmode="lin" valueType="num">
                                      <p:cBhvr>
                                        <p:cTn id="8" dur="1000" fill="hold"/>
                                        <p:tgtEl>
                                          <p:spTgt spid="39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93">
                                            <p:txEl>
                                              <p:pRg st="0" end="0"/>
                                            </p:txEl>
                                          </p:spTgt>
                                        </p:tgtEl>
                                        <p:attrNameLst>
                                          <p:attrName>style.visibility</p:attrName>
                                        </p:attrNameLst>
                                      </p:cBhvr>
                                      <p:to>
                                        <p:strVal val="visible"/>
                                      </p:to>
                                    </p:set>
                                    <p:anim calcmode="lin" valueType="num">
                                      <p:cBhvr>
                                        <p:cTn id="11" dur="1000" fill="hold"/>
                                        <p:tgtEl>
                                          <p:spTgt spid="39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93">
                                            <p:txEl>
                                              <p:pRg st="1" end="1"/>
                                            </p:txEl>
                                          </p:spTgt>
                                        </p:tgtEl>
                                        <p:attrNameLst>
                                          <p:attrName>style.visibility</p:attrName>
                                        </p:attrNameLst>
                                      </p:cBhvr>
                                      <p:to>
                                        <p:strVal val="visible"/>
                                      </p:to>
                                    </p:set>
                                    <p:anim calcmode="lin" valueType="num">
                                      <p:cBhvr>
                                        <p:cTn id="17" dur="1000" fill="hold"/>
                                        <p:tgtEl>
                                          <p:spTgt spid="39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9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1" build="p" bldLvl="5"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2. The battle of Aphek 20:23-43"/>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433FF"/>
                </a:solidFill>
              </a:rPr>
              <a:t>2.	The battle of Aphek </a:t>
            </a:r>
            <a:r>
              <a:rPr>
                <a:solidFill>
                  <a:srgbClr val="FF2600"/>
                </a:solidFill>
              </a:rPr>
              <a:t>20:23-43</a:t>
            </a:r>
          </a:p>
        </p:txBody>
      </p:sp>
      <p:sp>
        <p:nvSpPr>
          <p:cNvPr id="397" name="35 Now a certain man of the sons of the prophets said to another by the word of the LORD, &quot;Please strike me.&quot; But the man refused to strike him.…"/>
          <p:cNvSpPr txBox="1">
            <a:spLocks noGrp="1"/>
          </p:cNvSpPr>
          <p:nvPr>
            <p:ph type="body" idx="1"/>
          </p:nvPr>
        </p:nvSpPr>
        <p:spPr>
          <a:xfrm>
            <a:off x="203200" y="16510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35 Now a certain man of the sons of the prophets said to another by the word of the LORD, "Please strike me." But the man refused to strike him.</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36 Then he said to him, "Because you have not listened to the voice of the LORD, behold, as soon as you have departed from me, a lion will kill you." And as soon as he had departed from him a lion found him, and killed him.</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37 Then he found another man and said, "Please strike me." And the man struck him, wounding him.</a:t>
            </a:r>
          </a:p>
        </p:txBody>
      </p:sp>
      <p:sp>
        <p:nvSpPr>
          <p:cNvPr id="398" name="d. The prophetic condemnation of Ahab 35-43"/>
          <p:cNvSpPr/>
          <p:nvPr/>
        </p:nvSpPr>
        <p:spPr>
          <a:xfrm>
            <a:off x="16510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d.	The prophetic condemnation of Ahab</a:t>
            </a:r>
            <a:r>
              <a:rPr sz="2400" b="1">
                <a:solidFill>
                  <a:srgbClr val="FF2600"/>
                </a:solidFill>
                <a:latin typeface="+mn-lt"/>
                <a:ea typeface="+mn-ea"/>
                <a:cs typeface="+mn-cs"/>
                <a:sym typeface="Gill Sans"/>
              </a:rPr>
              <a:t> 35-43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97">
                                            <p:bg/>
                                          </p:spTgt>
                                        </p:tgtEl>
                                        <p:attrNameLst>
                                          <p:attrName>style.visibility</p:attrName>
                                        </p:attrNameLst>
                                      </p:cBhvr>
                                      <p:to>
                                        <p:strVal val="visible"/>
                                      </p:to>
                                    </p:set>
                                    <p:anim calcmode="lin" valueType="num">
                                      <p:cBhvr>
                                        <p:cTn id="7" dur="1000" fill="hold"/>
                                        <p:tgtEl>
                                          <p:spTgt spid="397">
                                            <p:bg/>
                                          </p:spTgt>
                                        </p:tgtEl>
                                        <p:attrNameLst>
                                          <p:attrName>ppt_w</p:attrName>
                                        </p:attrNameLst>
                                      </p:cBhvr>
                                      <p:tavLst>
                                        <p:tav tm="0">
                                          <p:val>
                                            <p:fltVal val="0"/>
                                          </p:val>
                                        </p:tav>
                                        <p:tav tm="100000">
                                          <p:val>
                                            <p:strVal val="#ppt_w"/>
                                          </p:val>
                                        </p:tav>
                                      </p:tavLst>
                                    </p:anim>
                                    <p:anim calcmode="lin" valueType="num">
                                      <p:cBhvr>
                                        <p:cTn id="8" dur="1000" fill="hold"/>
                                        <p:tgtEl>
                                          <p:spTgt spid="39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97">
                                            <p:txEl>
                                              <p:pRg st="0" end="0"/>
                                            </p:txEl>
                                          </p:spTgt>
                                        </p:tgtEl>
                                        <p:attrNameLst>
                                          <p:attrName>style.visibility</p:attrName>
                                        </p:attrNameLst>
                                      </p:cBhvr>
                                      <p:to>
                                        <p:strVal val="visible"/>
                                      </p:to>
                                    </p:set>
                                    <p:anim calcmode="lin" valueType="num">
                                      <p:cBhvr>
                                        <p:cTn id="11" dur="1000" fill="hold"/>
                                        <p:tgtEl>
                                          <p:spTgt spid="397">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9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97">
                                            <p:txEl>
                                              <p:pRg st="1" end="1"/>
                                            </p:txEl>
                                          </p:spTgt>
                                        </p:tgtEl>
                                        <p:attrNameLst>
                                          <p:attrName>style.visibility</p:attrName>
                                        </p:attrNameLst>
                                      </p:cBhvr>
                                      <p:to>
                                        <p:strVal val="visible"/>
                                      </p:to>
                                    </p:set>
                                    <p:anim calcmode="lin" valueType="num">
                                      <p:cBhvr>
                                        <p:cTn id="17" dur="1000" fill="hold"/>
                                        <p:tgtEl>
                                          <p:spTgt spid="397">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9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97">
                                            <p:txEl>
                                              <p:pRg st="2" end="2"/>
                                            </p:txEl>
                                          </p:spTgt>
                                        </p:tgtEl>
                                        <p:attrNameLst>
                                          <p:attrName>style.visibility</p:attrName>
                                        </p:attrNameLst>
                                      </p:cBhvr>
                                      <p:to>
                                        <p:strVal val="visible"/>
                                      </p:to>
                                    </p:set>
                                    <p:anim calcmode="lin" valueType="num">
                                      <p:cBhvr>
                                        <p:cTn id="23" dur="1000" fill="hold"/>
                                        <p:tgtEl>
                                          <p:spTgt spid="39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9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3. Elijah in the village of Zarephath 17:8-24"/>
          <p:cNvSpPr txBox="1">
            <a:spLocks noGrp="1"/>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b="1"/>
            </a:pPr>
            <a:r>
              <a:rPr>
                <a:solidFill>
                  <a:srgbClr val="011A9A"/>
                </a:solidFill>
              </a:rPr>
              <a:t>3.	Elijah in the village of Zarephath </a:t>
            </a:r>
            <a:r>
              <a:rPr>
                <a:solidFill>
                  <a:srgbClr val="FF2600"/>
                </a:solidFill>
              </a:rPr>
              <a:t>17:8-24</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2. The battle of Aphek 20:23-43"/>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433FF"/>
                </a:solidFill>
              </a:rPr>
              <a:t>2.	The battle of Aphek </a:t>
            </a:r>
            <a:r>
              <a:rPr>
                <a:solidFill>
                  <a:srgbClr val="FF2600"/>
                </a:solidFill>
              </a:rPr>
              <a:t>20:23-43</a:t>
            </a:r>
          </a:p>
        </p:txBody>
      </p:sp>
      <p:sp>
        <p:nvSpPr>
          <p:cNvPr id="401" name="38 So the prophet departed and waited for the king by the way, and disguised himself with a bandage over his eyes.…"/>
          <p:cNvSpPr txBox="1">
            <a:spLocks noGrp="1"/>
          </p:cNvSpPr>
          <p:nvPr>
            <p:ph type="body" idx="1"/>
          </p:nvPr>
        </p:nvSpPr>
        <p:spPr>
          <a:xfrm>
            <a:off x="203200" y="16510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38 So the prophet departed and waited for the king by the way, and disguised himself with a bandage over his eyes.</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39 And as the king passed by, he cried to the king and said, "Your servant went out into the midst of the battle; and behold, a man turned aside and brought a man to me and said, ‘Guard this man; if for any reason he is missing, then your life shall be for his life, or else you shall pay a talent of silver.’</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latin typeface="Times"/>
                <a:ea typeface="Times"/>
                <a:cs typeface="Times"/>
                <a:sym typeface="Times"/>
              </a:rPr>
              <a:t>40 "And while your servant was busy here and there, he was gone." And the king of Israel said to him, "So shall your judgment be; you yourself have decided </a:t>
            </a:r>
            <a:r>
              <a:rPr sz="2400" i="1">
                <a:latin typeface="Times"/>
                <a:ea typeface="Times"/>
                <a:cs typeface="Times"/>
                <a:sym typeface="Times"/>
              </a:rPr>
              <a:t>it</a:t>
            </a:r>
            <a:r>
              <a:rPr sz="2400">
                <a:latin typeface="Times"/>
                <a:ea typeface="Times"/>
                <a:cs typeface="Times"/>
                <a:sym typeface="Times"/>
              </a:rPr>
              <a:t>."</a:t>
            </a:r>
          </a:p>
        </p:txBody>
      </p:sp>
      <p:sp>
        <p:nvSpPr>
          <p:cNvPr id="402" name="d. The prophetic condemnation of Ahab 35-43"/>
          <p:cNvSpPr/>
          <p:nvPr/>
        </p:nvSpPr>
        <p:spPr>
          <a:xfrm>
            <a:off x="16510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d.	The prophetic condemnation of Ahab</a:t>
            </a:r>
            <a:r>
              <a:rPr sz="2400" b="1">
                <a:solidFill>
                  <a:srgbClr val="FF2600"/>
                </a:solidFill>
                <a:latin typeface="+mn-lt"/>
                <a:ea typeface="+mn-ea"/>
                <a:cs typeface="+mn-cs"/>
                <a:sym typeface="Gill Sans"/>
              </a:rPr>
              <a:t> 35-43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01">
                                            <p:bg/>
                                          </p:spTgt>
                                        </p:tgtEl>
                                        <p:attrNameLst>
                                          <p:attrName>style.visibility</p:attrName>
                                        </p:attrNameLst>
                                      </p:cBhvr>
                                      <p:to>
                                        <p:strVal val="visible"/>
                                      </p:to>
                                    </p:set>
                                    <p:anim calcmode="lin" valueType="num">
                                      <p:cBhvr>
                                        <p:cTn id="7" dur="1000" fill="hold"/>
                                        <p:tgtEl>
                                          <p:spTgt spid="401">
                                            <p:bg/>
                                          </p:spTgt>
                                        </p:tgtEl>
                                        <p:attrNameLst>
                                          <p:attrName>ppt_w</p:attrName>
                                        </p:attrNameLst>
                                      </p:cBhvr>
                                      <p:tavLst>
                                        <p:tav tm="0">
                                          <p:val>
                                            <p:fltVal val="0"/>
                                          </p:val>
                                        </p:tav>
                                        <p:tav tm="100000">
                                          <p:val>
                                            <p:strVal val="#ppt_w"/>
                                          </p:val>
                                        </p:tav>
                                      </p:tavLst>
                                    </p:anim>
                                    <p:anim calcmode="lin" valueType="num">
                                      <p:cBhvr>
                                        <p:cTn id="8" dur="1000" fill="hold"/>
                                        <p:tgtEl>
                                          <p:spTgt spid="40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01">
                                            <p:txEl>
                                              <p:pRg st="0" end="0"/>
                                            </p:txEl>
                                          </p:spTgt>
                                        </p:tgtEl>
                                        <p:attrNameLst>
                                          <p:attrName>style.visibility</p:attrName>
                                        </p:attrNameLst>
                                      </p:cBhvr>
                                      <p:to>
                                        <p:strVal val="visible"/>
                                      </p:to>
                                    </p:set>
                                    <p:anim calcmode="lin" valueType="num">
                                      <p:cBhvr>
                                        <p:cTn id="11" dur="1000" fill="hold"/>
                                        <p:tgtEl>
                                          <p:spTgt spid="401">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40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401">
                                            <p:txEl>
                                              <p:pRg st="1" end="1"/>
                                            </p:txEl>
                                          </p:spTgt>
                                        </p:tgtEl>
                                        <p:attrNameLst>
                                          <p:attrName>style.visibility</p:attrName>
                                        </p:attrNameLst>
                                      </p:cBhvr>
                                      <p:to>
                                        <p:strVal val="visible"/>
                                      </p:to>
                                    </p:set>
                                    <p:anim calcmode="lin" valueType="num">
                                      <p:cBhvr>
                                        <p:cTn id="17" dur="1000" fill="hold"/>
                                        <p:tgtEl>
                                          <p:spTgt spid="401">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40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401">
                                            <p:txEl>
                                              <p:pRg st="2" end="2"/>
                                            </p:txEl>
                                          </p:spTgt>
                                        </p:tgtEl>
                                        <p:attrNameLst>
                                          <p:attrName>style.visibility</p:attrName>
                                        </p:attrNameLst>
                                      </p:cBhvr>
                                      <p:to>
                                        <p:strVal val="visible"/>
                                      </p:to>
                                    </p:set>
                                    <p:anim calcmode="lin" valueType="num">
                                      <p:cBhvr>
                                        <p:cTn id="23" dur="1000" fill="hold"/>
                                        <p:tgtEl>
                                          <p:spTgt spid="40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0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1" build="p" bldLvl="5"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2. The battle of Aphek 20:23-43"/>
          <p:cNvSpPr txBox="1">
            <a:spLocks noGrp="1"/>
          </p:cNvSpPr>
          <p:nvPr>
            <p:ph type="title"/>
          </p:nvPr>
        </p:nvSpPr>
        <p:spPr>
          <a:xfrm>
            <a:off x="990600" y="203200"/>
            <a:ext cx="8178800" cy="6223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b="1"/>
            </a:pPr>
            <a:r>
              <a:rPr>
                <a:solidFill>
                  <a:srgbClr val="0433FF"/>
                </a:solidFill>
              </a:rPr>
              <a:t>2.	The battle of Aphek </a:t>
            </a:r>
            <a:r>
              <a:rPr>
                <a:solidFill>
                  <a:srgbClr val="FF2600"/>
                </a:solidFill>
              </a:rPr>
              <a:t>20:23-43</a:t>
            </a:r>
          </a:p>
        </p:txBody>
      </p:sp>
      <p:sp>
        <p:nvSpPr>
          <p:cNvPr id="405" name="41 Then he hastily took the bandage away from his eyes, and the king of Israel recognized him that he was of the prophets.…"/>
          <p:cNvSpPr txBox="1">
            <a:spLocks noGrp="1"/>
          </p:cNvSpPr>
          <p:nvPr>
            <p:ph type="body" idx="1"/>
          </p:nvPr>
        </p:nvSpPr>
        <p:spPr>
          <a:xfrm>
            <a:off x="203200" y="1651000"/>
            <a:ext cx="9740900" cy="4940300"/>
          </a:xfrm>
          <a:prstGeom prst="rect">
            <a:avLst/>
          </a:prstGeom>
        </p:spPr>
        <p:txBody>
          <a:bodyPr anchor="t"/>
          <a:lstStyle/>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41 Then he hastily took the bandage away from his eyes, and the king of Israel recognized him that he was of the prophets.</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42 And he said to him, "Thus says the LORD, ‘Because you have let go out of </a:t>
            </a:r>
            <a:r>
              <a:rPr sz="2400" i="1">
                <a:uFill>
                  <a:solidFill>
                    <a:srgbClr val="000000"/>
                  </a:solidFill>
                </a:uFill>
                <a:latin typeface="Times"/>
                <a:ea typeface="Times"/>
                <a:cs typeface="Times"/>
                <a:sym typeface="Times"/>
              </a:rPr>
              <a:t>your</a:t>
            </a:r>
            <a:r>
              <a:rPr sz="2400">
                <a:uFill>
                  <a:solidFill>
                    <a:srgbClr val="000000"/>
                  </a:solidFill>
                </a:uFill>
                <a:latin typeface="Times"/>
                <a:ea typeface="Times"/>
                <a:cs typeface="Times"/>
                <a:sym typeface="Times"/>
              </a:rPr>
              <a:t> hand the man whom I had devoted to destruction, therefore your life shall go for his life, and your people for his people.’"</a:t>
            </a:r>
          </a:p>
          <a:p>
            <a:pPr marL="368300" indent="-266700">
              <a:buClr>
                <a:srgbClr val="000000"/>
              </a:buClr>
              <a:buSzTx/>
              <a:buFont typeface="Gill Sans"/>
              <a:buNone/>
              <a:tabLst>
                <a:tab pos="812800" algn="l"/>
                <a:tab pos="1168400" algn="l"/>
                <a:tab pos="1524000" algn="l"/>
                <a:tab pos="1879600" algn="l"/>
                <a:tab pos="2235200" algn="l"/>
                <a:tab pos="2590800" algn="l"/>
                <a:tab pos="2946400" algn="l"/>
                <a:tab pos="3302000" algn="l"/>
                <a:tab pos="3657600" algn="l"/>
                <a:tab pos="4013200" algn="l"/>
                <a:tab pos="43688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43 So the king of Israel went to his house sullen and vexed, and came to Samaria.</a:t>
            </a:r>
          </a:p>
        </p:txBody>
      </p:sp>
      <p:sp>
        <p:nvSpPr>
          <p:cNvPr id="406" name="d. The prophetic condemnation of Ahab 35-43"/>
          <p:cNvSpPr/>
          <p:nvPr/>
        </p:nvSpPr>
        <p:spPr>
          <a:xfrm>
            <a:off x="1651000" y="939800"/>
            <a:ext cx="8699500" cy="43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b="1">
                <a:solidFill>
                  <a:srgbClr val="0433FF"/>
                </a:solidFill>
                <a:latin typeface="+mn-lt"/>
                <a:ea typeface="+mn-ea"/>
                <a:cs typeface="+mn-cs"/>
                <a:sym typeface="Gill Sans"/>
              </a:rPr>
              <a:t>d.	The prophetic condemnation of Ahab</a:t>
            </a:r>
            <a:r>
              <a:rPr sz="2400" b="1">
                <a:solidFill>
                  <a:srgbClr val="FF2600"/>
                </a:solidFill>
                <a:latin typeface="+mn-lt"/>
                <a:ea typeface="+mn-ea"/>
                <a:cs typeface="+mn-cs"/>
                <a:sym typeface="Gill Sans"/>
              </a:rPr>
              <a:t> 35-43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05">
                                            <p:bg/>
                                          </p:spTgt>
                                        </p:tgtEl>
                                        <p:attrNameLst>
                                          <p:attrName>style.visibility</p:attrName>
                                        </p:attrNameLst>
                                      </p:cBhvr>
                                      <p:to>
                                        <p:strVal val="visible"/>
                                      </p:to>
                                    </p:set>
                                    <p:anim calcmode="lin" valueType="num">
                                      <p:cBhvr>
                                        <p:cTn id="7" dur="1000" fill="hold"/>
                                        <p:tgtEl>
                                          <p:spTgt spid="405">
                                            <p:bg/>
                                          </p:spTgt>
                                        </p:tgtEl>
                                        <p:attrNameLst>
                                          <p:attrName>ppt_w</p:attrName>
                                        </p:attrNameLst>
                                      </p:cBhvr>
                                      <p:tavLst>
                                        <p:tav tm="0">
                                          <p:val>
                                            <p:fltVal val="0"/>
                                          </p:val>
                                        </p:tav>
                                        <p:tav tm="100000">
                                          <p:val>
                                            <p:strVal val="#ppt_w"/>
                                          </p:val>
                                        </p:tav>
                                      </p:tavLst>
                                    </p:anim>
                                    <p:anim calcmode="lin" valueType="num">
                                      <p:cBhvr>
                                        <p:cTn id="8" dur="1000" fill="hold"/>
                                        <p:tgtEl>
                                          <p:spTgt spid="40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05">
                                            <p:txEl>
                                              <p:pRg st="0" end="0"/>
                                            </p:txEl>
                                          </p:spTgt>
                                        </p:tgtEl>
                                        <p:attrNameLst>
                                          <p:attrName>style.visibility</p:attrName>
                                        </p:attrNameLst>
                                      </p:cBhvr>
                                      <p:to>
                                        <p:strVal val="visible"/>
                                      </p:to>
                                    </p:set>
                                    <p:anim calcmode="lin" valueType="num">
                                      <p:cBhvr>
                                        <p:cTn id="11" dur="1000" fill="hold"/>
                                        <p:tgtEl>
                                          <p:spTgt spid="405">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40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405">
                                            <p:txEl>
                                              <p:pRg st="1" end="1"/>
                                            </p:txEl>
                                          </p:spTgt>
                                        </p:tgtEl>
                                        <p:attrNameLst>
                                          <p:attrName>style.visibility</p:attrName>
                                        </p:attrNameLst>
                                      </p:cBhvr>
                                      <p:to>
                                        <p:strVal val="visible"/>
                                      </p:to>
                                    </p:set>
                                    <p:anim calcmode="lin" valueType="num">
                                      <p:cBhvr>
                                        <p:cTn id="17" dur="1000" fill="hold"/>
                                        <p:tgtEl>
                                          <p:spTgt spid="405">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40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405">
                                            <p:txEl>
                                              <p:pRg st="2" end="2"/>
                                            </p:txEl>
                                          </p:spTgt>
                                        </p:tgtEl>
                                        <p:attrNameLst>
                                          <p:attrName>style.visibility</p:attrName>
                                        </p:attrNameLst>
                                      </p:cBhvr>
                                      <p:to>
                                        <p:strVal val="visible"/>
                                      </p:to>
                                    </p:set>
                                    <p:anim calcmode="lin" valueType="num">
                                      <p:cBhvr>
                                        <p:cTn id="23" dur="1000" fill="hold"/>
                                        <p:tgtEl>
                                          <p:spTgt spid="40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0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droppedImage.pdf" descr="droppedImage.pdf"/>
          <p:cNvPicPr>
            <a:picLocks noChangeAspect="1"/>
          </p:cNvPicPr>
          <p:nvPr/>
        </p:nvPicPr>
        <p:blipFill>
          <a:blip r:embed="rId2">
            <a:extLst/>
          </a:blip>
          <a:stretch>
            <a:fillRect/>
          </a:stretch>
        </p:blipFill>
        <p:spPr>
          <a:xfrm>
            <a:off x="-254000" y="-424962"/>
            <a:ext cx="6477000" cy="8469924"/>
          </a:xfrm>
          <a:prstGeom prst="rect">
            <a:avLst/>
          </a:prstGeom>
          <a:ln w="12700">
            <a:miter lim="400000"/>
          </a:ln>
        </p:spPr>
      </p:pic>
      <p:pic>
        <p:nvPicPr>
          <p:cNvPr id="136" name="pasted-image.tiff" descr="pasted-image.tiff"/>
          <p:cNvPicPr>
            <a:picLocks noChangeAspect="1"/>
          </p:cNvPicPr>
          <p:nvPr/>
        </p:nvPicPr>
        <p:blipFill>
          <a:blip r:embed="rId3">
            <a:extLst/>
          </a:blip>
          <a:stretch>
            <a:fillRect/>
          </a:stretch>
        </p:blipFill>
        <p:spPr>
          <a:xfrm>
            <a:off x="5822205" y="122485"/>
            <a:ext cx="4372672" cy="513313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 The miraculous provision of food in the home of a widow 8-16"/>
          <p:cNvSpPr txBox="1">
            <a:spLocks noGrp="1"/>
          </p:cNvSpPr>
          <p:nvPr>
            <p:ph type="title"/>
          </p:nvPr>
        </p:nvSpPr>
        <p:spPr>
          <a:xfrm>
            <a:off x="495300" y="38100"/>
            <a:ext cx="8178800" cy="8763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3000" b="1"/>
            </a:pPr>
            <a:r>
              <a:rPr>
                <a:solidFill>
                  <a:srgbClr val="011A9A"/>
                </a:solidFill>
              </a:rPr>
              <a:t>a.	The miraculous provision of food in the home of a widow </a:t>
            </a:r>
            <a:r>
              <a:rPr>
                <a:solidFill>
                  <a:srgbClr val="FF2600"/>
                </a:solidFill>
              </a:rPr>
              <a:t>8-16</a:t>
            </a:r>
          </a:p>
        </p:txBody>
      </p:sp>
      <p:sp>
        <p:nvSpPr>
          <p:cNvPr id="139" name="8   Then the word of the LORD came to him, saying,…"/>
          <p:cNvSpPr txBox="1">
            <a:spLocks noGrp="1"/>
          </p:cNvSpPr>
          <p:nvPr>
            <p:ph type="body" sz="half" idx="1"/>
          </p:nvPr>
        </p:nvSpPr>
        <p:spPr>
          <a:xfrm>
            <a:off x="88900" y="1022350"/>
            <a:ext cx="6680200" cy="3810000"/>
          </a:xfrm>
          <a:prstGeom prst="rect">
            <a:avLst/>
          </a:prstGeom>
        </p:spPr>
        <p:txBody>
          <a:bodyPr anchor="t"/>
          <a:lstStyle/>
          <a:p>
            <a:pPr marL="457200" indent="-457200">
              <a:spcBef>
                <a:spcPts val="15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8   Then the word of the LORD came to him, saying,</a:t>
            </a:r>
          </a:p>
          <a:p>
            <a:pPr marL="457200" indent="-457200">
              <a:spcBef>
                <a:spcPts val="15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9   "Arise, go to Zarephath, which belongs to Sidon, and stay there; behold, I have commanded a widow there to provide for you."</a:t>
            </a:r>
          </a:p>
          <a:p>
            <a:pPr marL="457200" indent="-457200">
              <a:spcBef>
                <a:spcPts val="15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So he arose and went to Zarephath, and when he came to the gate of the city, behold, a widow was there gathering sticks; and he called to her and said, "Please get me a little water in a jar, that I may drink."</a:t>
            </a:r>
          </a:p>
        </p:txBody>
      </p:sp>
      <p:pic>
        <p:nvPicPr>
          <p:cNvPr id="140" name="droppedImage.pdf" descr="droppedImage.pdf"/>
          <p:cNvPicPr>
            <a:picLocks noChangeAspect="1"/>
          </p:cNvPicPr>
          <p:nvPr/>
        </p:nvPicPr>
        <p:blipFill>
          <a:blip r:embed="rId2">
            <a:extLst/>
          </a:blip>
          <a:stretch>
            <a:fillRect/>
          </a:stretch>
        </p:blipFill>
        <p:spPr>
          <a:xfrm>
            <a:off x="7066646" y="484905"/>
            <a:ext cx="2971575" cy="2210994"/>
          </a:xfrm>
          <a:prstGeom prst="rect">
            <a:avLst/>
          </a:prstGeom>
          <a:ln w="12700">
            <a:miter lim="400000"/>
          </a:ln>
        </p:spPr>
      </p:pic>
      <p:sp>
        <p:nvSpPr>
          <p:cNvPr id="141" name="11  And as she was going to get it, he called to her and said, &quot;Please bring me a piece of bread in your hand.&quot;…"/>
          <p:cNvSpPr/>
          <p:nvPr/>
        </p:nvSpPr>
        <p:spPr>
          <a:xfrm>
            <a:off x="31750" y="4838700"/>
            <a:ext cx="8017917" cy="24765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marL="457200" indent="-4572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And as she was going to get </a:t>
            </a:r>
            <a:r>
              <a:rPr sz="2400" i="1">
                <a:latin typeface="Times"/>
                <a:ea typeface="Times"/>
                <a:cs typeface="Times"/>
                <a:sym typeface="Times"/>
              </a:rPr>
              <a:t>it,</a:t>
            </a:r>
            <a:r>
              <a:rPr sz="2400">
                <a:latin typeface="Times"/>
                <a:ea typeface="Times"/>
                <a:cs typeface="Times"/>
                <a:sym typeface="Times"/>
              </a:rPr>
              <a:t> he called to her and said, "Please bring me a piece of bread in your hand."</a:t>
            </a:r>
          </a:p>
          <a:p>
            <a:pPr marL="457200" indent="-4572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But she said, "As the LORD your God lives, I have no bread, only a handful of flour in the bowl and a little oil in the jar; and behold, I am gathering a few sticks that I may go in and prepare for me and my son, that we may eat it and die."</a:t>
            </a:r>
          </a:p>
        </p:txBody>
      </p:sp>
      <p:pic>
        <p:nvPicPr>
          <p:cNvPr id="142" name="pasted-image.tiff" descr="pasted-image.tiff"/>
          <p:cNvPicPr>
            <a:picLocks noChangeAspect="1"/>
          </p:cNvPicPr>
          <p:nvPr/>
        </p:nvPicPr>
        <p:blipFill>
          <a:blip r:embed="rId3">
            <a:extLst/>
          </a:blip>
          <a:stretch>
            <a:fillRect/>
          </a:stretch>
        </p:blipFill>
        <p:spPr>
          <a:xfrm>
            <a:off x="7441902" y="2711450"/>
            <a:ext cx="2590801" cy="3136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5316</Words>
  <Application>Microsoft Office PowerPoint</Application>
  <PresentationFormat>Custom</PresentationFormat>
  <Paragraphs>219</Paragraphs>
  <Slides>71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Gill Sans</vt:lpstr>
      <vt:lpstr>Lucida Grande</vt:lpstr>
      <vt:lpstr>Times</vt:lpstr>
      <vt:lpstr>White</vt:lpstr>
      <vt:lpstr>IV. Yahweh vs. Baal 17:1—18:46</vt:lpstr>
      <vt:lpstr>PowerPoint Presentation</vt:lpstr>
      <vt:lpstr>PowerPoint Presentation</vt:lpstr>
      <vt:lpstr>1. Elijah before the king 1</vt:lpstr>
      <vt:lpstr>2. Elijah at the brook Cherith 2-7</vt:lpstr>
      <vt:lpstr>2. Elijah at the brook Cherith 2-7</vt:lpstr>
      <vt:lpstr>3. Elijah in the village of Zarephath 17:8-24</vt:lpstr>
      <vt:lpstr>PowerPoint Presentation</vt:lpstr>
      <vt:lpstr>a. The miraculous provision of food in the home of a widow 8-16</vt:lpstr>
      <vt:lpstr>a. The miraculous provision of food in the home of a widow 8-16</vt:lpstr>
      <vt:lpstr>b. The resurrection of the widow’s son 17-24</vt:lpstr>
      <vt:lpstr>b. The resurrection of the widow’s son 17-24</vt:lpstr>
      <vt:lpstr>b. The resurrection of the widow’s son 17-24</vt:lpstr>
      <vt:lpstr>b. The resurrection of the widow’s son 17-24</vt:lpstr>
      <vt:lpstr>The Great Contest on Carmel 18:1-46</vt:lpstr>
      <vt:lpstr>a. Elijah’s conversation with Obadiah 18:1-16</vt:lpstr>
      <vt:lpstr>a. Elijah’s conversation with Obadiah 18:1-16</vt:lpstr>
      <vt:lpstr>a. Elijah’s conversation with Obadiah 18:1-16</vt:lpstr>
      <vt:lpstr>a. Elijah’s conversation with Obadiah 18:1-16</vt:lpstr>
      <vt:lpstr>b. Elijah’s challenge of Ahab 18:17-20</vt:lpstr>
      <vt:lpstr>b. Elijah’s challenge of Ahab 18:17-20</vt:lpstr>
      <vt:lpstr>b. Elijah’s challenge of Ahab 18:17-20</vt:lpstr>
      <vt:lpstr>PowerPoint Presentation</vt:lpstr>
      <vt:lpstr>2. Description of the contest 18:21-40</vt:lpstr>
      <vt:lpstr>a. The preliminaries of the contest 18:21-24</vt:lpstr>
      <vt:lpstr>a. The preliminaries of the contest 18:21-24</vt:lpstr>
      <vt:lpstr>b. The prayers of the Baal prophets 18:25-29</vt:lpstr>
      <vt:lpstr>b. The prayers of the Baal prophets 18:25-29</vt:lpstr>
      <vt:lpstr>b. The prayers of the Baal prophets 18:25-29</vt:lpstr>
      <vt:lpstr>c. The preparations and prayer of Elijah 18:30-38</vt:lpstr>
      <vt:lpstr>c. The preparations and prayer of Elijah 18:30-38</vt:lpstr>
      <vt:lpstr>c. The preparations and prayer of Elijah 18:30-38</vt:lpstr>
      <vt:lpstr>c. The preparations and prayer of Elijah 18:30-38</vt:lpstr>
      <vt:lpstr>d. The punishment of the false prophets 18:39-40</vt:lpstr>
      <vt:lpstr>d. The punishment of the false prophets 18:39-40</vt:lpstr>
      <vt:lpstr>3. The aftermath of the contest 18:41-46</vt:lpstr>
      <vt:lpstr>3. The aftermath of the contest 18:41-46</vt:lpstr>
      <vt:lpstr>3. The aftermath of the contest 18:41-46</vt:lpstr>
      <vt:lpstr>V.  Three Great Crises in Israel 19:1—21:29</vt:lpstr>
      <vt:lpstr>1. Elijah’s flight from Jezebel 19:1-8</vt:lpstr>
      <vt:lpstr>1. Elijah’s flight from Jezebel 19:1-8</vt:lpstr>
      <vt:lpstr>1. Elijah’s flight from Jezebel 19:1-8</vt:lpstr>
      <vt:lpstr>1. Elijah’s flight from Jezebel 19:1-8</vt:lpstr>
      <vt:lpstr>1. Elijah’s flight from Jezebel 19:1-8</vt:lpstr>
      <vt:lpstr>1. Elijah’s flight from Jezebel 19:1-8</vt:lpstr>
      <vt:lpstr>2.  Elijah’s reassurance from God 19:9-18</vt:lpstr>
      <vt:lpstr>2.  Elijah’s reassurance from God 19:9-18</vt:lpstr>
      <vt:lpstr>2.  Elijah’s reassurance from God 19:9-18</vt:lpstr>
      <vt:lpstr>2.  Elijah’s reassurance from God 19:9-18</vt:lpstr>
      <vt:lpstr>2.  Elijah’s reassurance from God 19:9-18</vt:lpstr>
      <vt:lpstr>2.  Elijah’s reassurance from God 19:9-18</vt:lpstr>
      <vt:lpstr>3. Elijah’s call of Elisha 19:19-21</vt:lpstr>
      <vt:lpstr>3. Elijah’s call of Elisha 19:19-21</vt:lpstr>
      <vt:lpstr>3. Elijah’s call of Elisha 19:19-21</vt:lpstr>
      <vt:lpstr>B. The Great Military Crisis (Invasion by Ben-hadad) 20:1-43</vt:lpstr>
      <vt:lpstr>PowerPoint Presentation</vt:lpstr>
      <vt:lpstr>a.  The demands of Ben-hadad 20:1-12</vt:lpstr>
      <vt:lpstr>a.  The demands of Ben-hadad 20:1-12</vt:lpstr>
      <vt:lpstr>a.  The demands of Ben-hadad 20:1-12</vt:lpstr>
      <vt:lpstr>a.  The demands of Ben-hadad 20:1-12</vt:lpstr>
      <vt:lpstr>b.  The deliverance of Samaria 20:12-21</vt:lpstr>
      <vt:lpstr>b.  The deliverance of Samaria 20:12-21</vt:lpstr>
      <vt:lpstr>b.  The deliverance of Samaria 20:12-21</vt:lpstr>
      <vt:lpstr>2. The battle of Aphek 20:23-43</vt:lpstr>
      <vt:lpstr>2. The battle of Aphek 20:23-43</vt:lpstr>
      <vt:lpstr>2. The battle of Aphek 20:23-43</vt:lpstr>
      <vt:lpstr>2. The battle of Aphek 20:23-43</vt:lpstr>
      <vt:lpstr>2. The battle of Aphek 20:23-43</vt:lpstr>
      <vt:lpstr>2. The battle of Aphek 20:23-43</vt:lpstr>
      <vt:lpstr>2. The battle of Aphek 20:23-43</vt:lpstr>
      <vt:lpstr>2. The battle of Aphek 20:23-43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 Yahweh vs. Baal 17:1—18:46</dc:title>
  <dc:creator>Mustang Church</dc:creator>
  <cp:lastModifiedBy>Mustang Church</cp:lastModifiedBy>
  <cp:revision>1</cp:revision>
  <dcterms:modified xsi:type="dcterms:W3CDTF">2017-08-24T00:43:12Z</dcterms:modified>
</cp:coreProperties>
</file>