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Title Text"/>
          <p:cNvSpPr txBox="1"/>
          <p:nvPr>
            <p:ph type="title"/>
          </p:nvPr>
        </p:nvSpPr>
        <p:spPr>
          <a:xfrm>
            <a:off x="990600" y="2324100"/>
            <a:ext cx="8178800" cy="2971800"/>
          </a:xfrm>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Title Text"/>
          <p:cNvSpPr txBox="1"/>
          <p:nvPr>
            <p:ph type="title"/>
          </p:nvPr>
        </p:nvSpPr>
        <p:spPr>
          <a:xfrm>
            <a:off x="990600" y="5753100"/>
            <a:ext cx="8178800" cy="13335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Body Level One…"/>
          <p:cNvSpPr txBox="1"/>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Title Text"/>
          <p:cNvSpPr txBox="1"/>
          <p:nvPr>
            <p:ph type="title"/>
          </p:nvPr>
        </p:nvSpPr>
        <p:spPr>
          <a:prstGeom prst="rect">
            <a:avLst/>
          </a:prstGeom>
        </p:spPr>
        <p:txBody>
          <a:bodyPr/>
          <a:lstStyle/>
          <a:p>
            <a:pPr/>
            <a:r>
              <a:t>Title Text</a:t>
            </a:r>
          </a:p>
        </p:txBody>
      </p:sp>
      <p:sp>
        <p:nvSpPr>
          <p:cNvPr id="81"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5.tif"/><Relationship Id="rId4" Type="http://schemas.openxmlformats.org/officeDocument/2006/relationships/image" Target="../media/image4.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7.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 Id="rId3" Type="http://schemas.openxmlformats.org/officeDocument/2006/relationships/image" Target="../media/image19.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1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 Id="rId3" Type="http://schemas.openxmlformats.org/officeDocument/2006/relationships/hyperlink" Target="http://www.bible.gen.nz/amos/sounds/samaria.mp3" TargetMode="External"/><Relationship Id="rId4" Type="http://schemas.openxmlformats.org/officeDocument/2006/relationships/hyperlink" Target="http://www.bible.gen.nz/amos/places/ephraim.htm" TargetMode="External"/><Relationship Id="rId5" Type="http://schemas.openxmlformats.org/officeDocument/2006/relationships/hyperlink" Target="http://www.bible.gen.nz/amos/bible/1kgs16.htm#24" TargetMode="Externa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17.tif"/></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 Id="rId3" Type="http://schemas.openxmlformats.org/officeDocument/2006/relationships/hyperlink" Target="http://www.christiananswers.net/dictionary/coffin.html"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B.  The Decree Against Jeroboam 14:1-20"/>
          <p:cNvSpPr txBox="1"/>
          <p:nvPr>
            <p:ph type="ctrTitle"/>
          </p:nvPr>
        </p:nvSpPr>
        <p:spPr>
          <a:xfrm>
            <a:off x="990600" y="1536700"/>
            <a:ext cx="8178800" cy="2578100"/>
          </a:xfrm>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rPr>
                <a:solidFill>
                  <a:srgbClr val="01168A"/>
                </a:solidFill>
              </a:rPr>
              <a:t>B.	 The Decree Against Jeroboam </a:t>
            </a:r>
            <a:r>
              <a:rPr>
                <a:solidFill>
                  <a:srgbClr val="FF2600"/>
                </a:solidFill>
              </a:rPr>
              <a:t>14:1-20</a:t>
            </a:r>
            <a:endParaRPr>
              <a:solidFill>
                <a:srgbClr val="01168A"/>
              </a:solidFill>
            </a:endParaR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III.  The Kingdoms in Confrontation and Cooperation 14:21—16: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III.	 The Kingdoms in Confrontation and Cooperation </a:t>
            </a:r>
            <a:r>
              <a:rPr>
                <a:solidFill>
                  <a:srgbClr val="FF2600"/>
                </a:solidFill>
              </a:rPr>
              <a:t>14:21—16:34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A. The First Three Kings of Judah  14:21—15:24  (931-870 B.C.) Rehoboam, Abijam, Asa"/>
          <p:cNvSpPr txBox="1"/>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1168A"/>
                </a:solidFill>
              </a:rPr>
              <a:t>A.	The First Three Kings of Judah  </a:t>
            </a:r>
            <a:r>
              <a:rPr>
                <a:solidFill>
                  <a:srgbClr val="FF2600"/>
                </a:solidFill>
              </a:rPr>
              <a:t>14:21—15:24</a:t>
            </a:r>
            <a:r>
              <a:rPr>
                <a:solidFill>
                  <a:srgbClr val="01168A"/>
                </a:solidFill>
              </a:rPr>
              <a:t>  (931-870 B.C.)</a:t>
            </a:r>
            <a:endParaRPr>
              <a:solidFill>
                <a:srgbClr val="01168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pPr>
            <a:r>
              <a:rPr>
                <a:solidFill>
                  <a:srgbClr val="01168A"/>
                </a:solidFill>
              </a:rPr>
              <a:t>Rehoboam, Abijam, Asa</a:t>
            </a:r>
          </a:p>
        </p:txBody>
      </p:sp>
      <p:sp>
        <p:nvSpPr>
          <p:cNvPr id="163" name="1.  The apostasy of Rehoboam14:21-31"/>
          <p:cNvSpPr txBox="1"/>
          <p:nvPr>
            <p:ph type="subTitle" sz="quarter" idx="1"/>
          </p:nvPr>
        </p:nvSpPr>
        <p:spPr>
          <a:prstGeom prst="rect">
            <a:avLst/>
          </a:prstGeom>
        </p:spPr>
        <p:txBody>
          <a:bodyPr/>
          <a:lstStyle/>
          <a:p>
            <a:pPr algn="l">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68A"/>
                </a:solidFill>
              </a:rPr>
              <a:t>1.	 The apostasy of Rehoboam</a:t>
            </a:r>
            <a:r>
              <a:rPr>
                <a:solidFill>
                  <a:srgbClr val="FF2600"/>
                </a:solidFill>
              </a:rPr>
              <a:t>14:21-31</a:t>
            </a:r>
          </a:p>
        </p:txBody>
      </p:sp>
      <p:sp>
        <p:nvSpPr>
          <p:cNvPr id="164"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165"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166"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167"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168"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169"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172" name="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
          <p:cNvSpPr txBox="1"/>
          <p:nvPr>
            <p:ph type="body" idx="1"/>
          </p:nvPr>
        </p:nvSpPr>
        <p:spPr>
          <a:xfrm>
            <a:off x="241300" y="723900"/>
            <a:ext cx="9677400" cy="6718300"/>
          </a:xfrm>
          <a:prstGeom prst="rect">
            <a:avLst/>
          </a:prstGeom>
        </p:spPr>
        <p:txBody>
          <a:bodyPr anchor="t"/>
          <a:lstStyle/>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a:t>
            </a:r>
            <a:endParaRPr sz="2400">
              <a:latin typeface="Times"/>
              <a:ea typeface="Times"/>
              <a:cs typeface="Times"/>
              <a:sym typeface="Times"/>
            </a:endParaRPr>
          </a:p>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22   And Judah did evil in the sight of the LORD, and they provoked Him to jealousy more than all that their fathers had done, with the sins which they committed.</a:t>
            </a:r>
            <a:endParaRPr sz="2400">
              <a:latin typeface="Times"/>
              <a:ea typeface="Times"/>
              <a:cs typeface="Times"/>
              <a:sym typeface="Times"/>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Influx of pious priests &amp; Levites </a:t>
            </a:r>
            <a:r>
              <a:rPr>
                <a:solidFill>
                  <a:srgbClr val="FF2600"/>
                </a:solidFill>
              </a:rPr>
              <a:t>2 C 11:13-17</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built 15 fortified cities </a:t>
            </a:r>
            <a:r>
              <a:rPr>
                <a:solidFill>
                  <a:srgbClr val="FF2600"/>
                </a:solidFill>
              </a:rPr>
              <a:t>2 C 11:5-12</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18 wives, 60 concubines, 28 sons, 60 daughters </a:t>
            </a:r>
            <a:r>
              <a:rPr>
                <a:solidFill>
                  <a:srgbClr val="FF2600"/>
                </a:solidFill>
              </a:rPr>
              <a:t>2 C 11:18-21</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Sons scattered throughout Judah, supported, given responsibilities,          Abijah, (Abijam) designated as crown prince </a:t>
            </a:r>
            <a:r>
              <a:rPr>
                <a:solidFill>
                  <a:srgbClr val="FF2600"/>
                </a:solidFill>
              </a:rPr>
              <a:t>2 C 11:22-23</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&amp; Israel forsook the Law after he was established &amp; strong       </a:t>
            </a:r>
            <a:r>
              <a:rPr>
                <a:solidFill>
                  <a:srgbClr val="FF2600"/>
                </a:solidFill>
              </a:rPr>
              <a:t>2 C 12:1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droppedImage.pdf" descr="droppedImage.pdf"/>
          <p:cNvPicPr>
            <a:picLocks noChangeAspect="1"/>
          </p:cNvPicPr>
          <p:nvPr/>
        </p:nvPicPr>
        <p:blipFill>
          <a:blip r:embed="rId2">
            <a:extLst/>
          </a:blip>
          <a:stretch>
            <a:fillRect/>
          </a:stretch>
        </p:blipFill>
        <p:spPr>
          <a:xfrm>
            <a:off x="1701800" y="203259"/>
            <a:ext cx="7124700" cy="721348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177" name="23   For they also built for themselves high places and sacred pillars and Asherim on every high hill and beneath every luxuriant tree.…"/>
          <p:cNvSpPr txBox="1"/>
          <p:nvPr>
            <p:ph type="body" sz="half" idx="1"/>
          </p:nvPr>
        </p:nvSpPr>
        <p:spPr>
          <a:xfrm>
            <a:off x="254000" y="812800"/>
            <a:ext cx="4432300" cy="67183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23   For they also built for themselves high places and </a:t>
            </a:r>
            <a:r>
              <a:rPr i="1" sz="2400">
                <a:latin typeface="Times"/>
                <a:ea typeface="Times"/>
                <a:cs typeface="Times"/>
                <a:sym typeface="Times"/>
              </a:rPr>
              <a:t>sacred</a:t>
            </a:r>
            <a:r>
              <a:rPr sz="2400">
                <a:latin typeface="Times"/>
                <a:ea typeface="Times"/>
                <a:cs typeface="Times"/>
                <a:sym typeface="Times"/>
              </a:rPr>
              <a:t> pillars and Asherim on every high hill and beneath every luxuriant tree.</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24   And there were also male cult prostitutes in the land. They did according to all the abominations of the nations which the LORD dispossessed before the sons of Israel.</a:t>
            </a:r>
          </a:p>
        </p:txBody>
      </p:sp>
      <p:pic>
        <p:nvPicPr>
          <p:cNvPr id="178" name="droppedImage.pdf" descr="droppedImage.pdf"/>
          <p:cNvPicPr>
            <a:picLocks noChangeAspect="1"/>
          </p:cNvPicPr>
          <p:nvPr/>
        </p:nvPicPr>
        <p:blipFill>
          <a:blip r:embed="rId2">
            <a:extLst/>
          </a:blip>
          <a:stretch>
            <a:fillRect/>
          </a:stretch>
        </p:blipFill>
        <p:spPr>
          <a:xfrm>
            <a:off x="5118100" y="4634016"/>
            <a:ext cx="3835400" cy="3032860"/>
          </a:xfrm>
          <a:prstGeom prst="rect">
            <a:avLst/>
          </a:prstGeom>
          <a:ln w="12700">
            <a:miter lim="400000"/>
          </a:ln>
        </p:spPr>
      </p:pic>
      <p:pic>
        <p:nvPicPr>
          <p:cNvPr id="179" name="droppedImage.pdf" descr="droppedImage.pdf"/>
          <p:cNvPicPr>
            <a:picLocks noChangeAspect="1"/>
          </p:cNvPicPr>
          <p:nvPr/>
        </p:nvPicPr>
        <p:blipFill>
          <a:blip r:embed="rId3">
            <a:extLst/>
          </a:blip>
          <a:stretch>
            <a:fillRect/>
          </a:stretch>
        </p:blipFill>
        <p:spPr>
          <a:xfrm>
            <a:off x="4775200" y="872132"/>
            <a:ext cx="5054600" cy="383662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b. The punishment for the apostasy 25-28"/>
          <p:cNvSpPr txBox="1"/>
          <p:nvPr>
            <p:ph type="title"/>
          </p:nvPr>
        </p:nvSpPr>
        <p:spPr>
          <a:xfrm>
            <a:off x="990600" y="635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182" name="25  Now it came about in the fifth year of King Rehoboam, that Shishak the king of Egypt came up against Jerusalem.…"/>
          <p:cNvSpPr txBox="1"/>
          <p:nvPr>
            <p:ph type="body" sz="half" idx="1"/>
          </p:nvPr>
        </p:nvSpPr>
        <p:spPr>
          <a:xfrm>
            <a:off x="165100" y="825500"/>
            <a:ext cx="6486228" cy="4065786"/>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25  Now it came about in the fifth year of King Rehoboam, that Shishak the king of Egypt came up against Jerusalem.</a:t>
            </a:r>
            <a:endParaRPr>
              <a:uFill>
                <a:solidFill>
                  <a:srgbClr val="000000"/>
                </a:solidFill>
              </a:uFill>
            </a:endParaRPr>
          </a:p>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26  And he took away the treasures of the house of the LORD and the treasures of the king’s house, and he took everything, even taking all the shields of gold which Solomon had made.</a:t>
            </a:r>
          </a:p>
        </p:txBody>
      </p:sp>
      <p:pic>
        <p:nvPicPr>
          <p:cNvPr id="183" name="droppedImage.pdf" descr="droppedImage.pdf"/>
          <p:cNvPicPr>
            <a:picLocks noChangeAspect="1"/>
          </p:cNvPicPr>
          <p:nvPr/>
        </p:nvPicPr>
        <p:blipFill>
          <a:blip r:embed="rId2">
            <a:extLst/>
          </a:blip>
          <a:stretch>
            <a:fillRect/>
          </a:stretch>
        </p:blipFill>
        <p:spPr>
          <a:xfrm>
            <a:off x="6705981" y="866807"/>
            <a:ext cx="3258439" cy="2374901"/>
          </a:xfrm>
          <a:prstGeom prst="rect">
            <a:avLst/>
          </a:prstGeom>
          <a:ln w="12700">
            <a:miter lim="400000"/>
          </a:ln>
        </p:spPr>
      </p:pic>
      <p:pic>
        <p:nvPicPr>
          <p:cNvPr id="184" name="I%20KINGS%2014%20-%2025%20Shishak%20king%20of%20Egypt.tiff" descr="I%20KINGS%2014%20-%2025%20Shishak%20king%20of%20Egypt.tiff"/>
          <p:cNvPicPr>
            <a:picLocks noChangeAspect="1"/>
          </p:cNvPicPr>
          <p:nvPr/>
        </p:nvPicPr>
        <p:blipFill>
          <a:blip r:embed="rId3">
            <a:extLst/>
          </a:blip>
          <a:stretch>
            <a:fillRect/>
          </a:stretch>
        </p:blipFill>
        <p:spPr>
          <a:xfrm>
            <a:off x="6727718" y="3333814"/>
            <a:ext cx="3454401" cy="4529583"/>
          </a:xfrm>
          <a:prstGeom prst="rect">
            <a:avLst/>
          </a:prstGeom>
          <a:ln w="12700">
            <a:miter lim="400000"/>
          </a:ln>
        </p:spPr>
      </p:pic>
      <p:pic>
        <p:nvPicPr>
          <p:cNvPr id="185" name="Rehoboam rplce gld shlds w brss 1069-122.jpg" descr="Rehoboam rplce gld shlds w brss 1069-122.jpg"/>
          <p:cNvPicPr>
            <a:picLocks noChangeAspect="1"/>
          </p:cNvPicPr>
          <p:nvPr/>
        </p:nvPicPr>
        <p:blipFill>
          <a:blip r:embed="rId4">
            <a:extLst/>
          </a:blip>
          <a:stretch>
            <a:fillRect/>
          </a:stretch>
        </p:blipFill>
        <p:spPr>
          <a:xfrm>
            <a:off x="3366022" y="3817156"/>
            <a:ext cx="3080538" cy="356289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Jerusalem not destroyed because Rehoboam &amp; the nation repented 2 Chron. 12:5-8"/>
          <p:cNvSpPr txBox="1"/>
          <p:nvPr>
            <p:ph type="title"/>
          </p:nvPr>
        </p:nvSpPr>
        <p:spPr>
          <a:xfrm>
            <a:off x="181619" y="63500"/>
            <a:ext cx="9905059" cy="954088"/>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68A"/>
                </a:solidFill>
                <a:latin typeface="+mn-lt"/>
                <a:ea typeface="+mn-ea"/>
                <a:cs typeface="+mn-cs"/>
                <a:sym typeface="Gill Sans"/>
              </a:rPr>
              <a:t>Jerusalem not destroyed because Rehoboam &amp; the nation repented </a:t>
            </a:r>
            <a:r>
              <a:rPr>
                <a:solidFill>
                  <a:schemeClr val="accent5">
                    <a:hueOff val="-82419"/>
                    <a:satOff val="-9513"/>
                    <a:lumOff val="-16343"/>
                  </a:schemeClr>
                </a:solidFill>
                <a:latin typeface="+mn-lt"/>
                <a:ea typeface="+mn-ea"/>
                <a:cs typeface="+mn-cs"/>
                <a:sym typeface="Gill Sans"/>
              </a:rPr>
              <a:t>2 Chron. 12:5-8</a:t>
            </a:r>
          </a:p>
        </p:txBody>
      </p:sp>
      <p:sp>
        <p:nvSpPr>
          <p:cNvPr id="188" name="5    Then Shemaiah the prophet came to Rehoboam and the princes of Judah who had gathered at Jerusalem because  of Shishak, and he said to them, “Thus says the LORD, ‘You have forsaken Me, so I also have forsaken you to Shishak.’”…"/>
          <p:cNvSpPr txBox="1"/>
          <p:nvPr>
            <p:ph type="body" idx="1"/>
          </p:nvPr>
        </p:nvSpPr>
        <p:spPr>
          <a:xfrm>
            <a:off x="88900" y="965200"/>
            <a:ext cx="7860011" cy="6522294"/>
          </a:xfrm>
          <a:prstGeom prst="rect">
            <a:avLst/>
          </a:prstGeom>
        </p:spPr>
        <p:txBody>
          <a:bodyPr anchor="t"/>
          <a:lstStyle/>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5    Then Shemaiah the prophet came to Rehoboam and the princes of Judah who had gathered at Jerusalem because  of Shishak, and he said to them, “Thus says the LORD, ‘You have forsaken Me, so I also have forsaken you to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6    So the princes of Israel and the king humbled themselves and said, “The LORD is righteous.”</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7    When the LORD saw that they humbled themselves, the word of the LORD came to Shemaiah, saying, “They have humbled themselves so I will not destroy them, but I will grant them some measure of deliverance, and My wrath shall not be poured out on Jerusalem by means of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8    “But they will become his slaves so that they may learn the difference between My service and the service of the kingdoms of the countries.”</a:t>
            </a:r>
          </a:p>
        </p:txBody>
      </p:sp>
      <p:pic>
        <p:nvPicPr>
          <p:cNvPr id="189" name="pasted-image.tiff" descr="pasted-image.tiff"/>
          <p:cNvPicPr>
            <a:picLocks noChangeAspect="1"/>
          </p:cNvPicPr>
          <p:nvPr/>
        </p:nvPicPr>
        <p:blipFill>
          <a:blip r:embed="rId2">
            <a:extLst/>
          </a:blip>
          <a:stretch>
            <a:fillRect/>
          </a:stretch>
        </p:blipFill>
        <p:spPr>
          <a:xfrm>
            <a:off x="7924368" y="3342522"/>
            <a:ext cx="2079120" cy="3056869"/>
          </a:xfrm>
          <a:prstGeom prst="rect">
            <a:avLst/>
          </a:prstGeom>
          <a:ln w="12700">
            <a:miter lim="400000"/>
          </a:ln>
        </p:spPr>
      </p:pic>
      <p:pic>
        <p:nvPicPr>
          <p:cNvPr id="190" name="pasted-image.tiff" descr="pasted-image.tiff"/>
          <p:cNvPicPr>
            <a:picLocks noChangeAspect="1"/>
          </p:cNvPicPr>
          <p:nvPr/>
        </p:nvPicPr>
        <p:blipFill>
          <a:blip r:embed="rId3">
            <a:extLst/>
          </a:blip>
          <a:stretch>
            <a:fillRect/>
          </a:stretch>
        </p:blipFill>
        <p:spPr>
          <a:xfrm>
            <a:off x="7620892" y="822739"/>
            <a:ext cx="2445723" cy="223264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droppedImage.pdf" descr="droppedImage.pdf"/>
          <p:cNvPicPr>
            <a:picLocks noChangeAspect="1"/>
          </p:cNvPicPr>
          <p:nvPr/>
        </p:nvPicPr>
        <p:blipFill>
          <a:blip r:embed="rId2">
            <a:extLst/>
          </a:blip>
          <a:stretch>
            <a:fillRect/>
          </a:stretch>
        </p:blipFill>
        <p:spPr>
          <a:xfrm>
            <a:off x="2730500" y="20399"/>
            <a:ext cx="4889500" cy="756650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b. The punishment for the apostasy 25-28"/>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195" name="27  So King Rehoboam made shields of bronze in their place, and committed them to the care of the commanders of the guard who guarded the doorway of the king’s house.…"/>
          <p:cNvSpPr txBox="1"/>
          <p:nvPr>
            <p:ph type="body" sz="half" idx="1"/>
          </p:nvPr>
        </p:nvSpPr>
        <p:spPr>
          <a:xfrm>
            <a:off x="165100" y="1041400"/>
            <a:ext cx="9753600" cy="2887117"/>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So King Rehoboam made shields of bronze in their place, and committed them to the care of the commanders of the guard who guarded the doorway of the king’s house.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Then it happened as often as the king entered the house of the LORD, that the guards would carry them and would bring them back into the guards’ room.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c. Summary note about Rehoboam 29-31"/>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Summary note about Rehoboam </a:t>
            </a:r>
            <a:r>
              <a:rPr sz="3000">
                <a:solidFill>
                  <a:srgbClr val="FF2600"/>
                </a:solidFill>
                <a:latin typeface="+mn-lt"/>
                <a:ea typeface="+mn-ea"/>
                <a:cs typeface="+mn-cs"/>
                <a:sym typeface="Gill Sans"/>
              </a:rPr>
              <a:t>29-31</a:t>
            </a:r>
          </a:p>
        </p:txBody>
      </p:sp>
      <p:sp>
        <p:nvSpPr>
          <p:cNvPr id="198" name="29  Now the rest of the acts of Rehoboam and all that he did, are they not written in the Book of the Chronicles of the Kings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29  Now the rest of the acts of Rehoboam and all that he did, are they not written in the Book of the Chronicles of the Kings of Judah?</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30  And there was war between Rehoboam and Jeroboam continually.</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31  And Rehoboam slept with his fathers, and was buried with his fathers in the city of David; and his mother’s name was Naamah the Ammonitess. And Abijam his son became king in his place.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1. The mission of king’s wife 14:1-6"/>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12" name="1    At that time Abijah the son                                    of Jeroboam became sick.…"/>
          <p:cNvSpPr txBox="1"/>
          <p:nvPr>
            <p:ph type="body" idx="1"/>
          </p:nvPr>
        </p:nvSpPr>
        <p:spPr>
          <a:xfrm>
            <a:off x="177800" y="1600200"/>
            <a:ext cx="6261100" cy="5918200"/>
          </a:xfrm>
          <a:prstGeom prst="rect">
            <a:avLst/>
          </a:prstGeom>
        </p:spPr>
        <p:txBody>
          <a:bodyPr anchor="t"/>
          <a:lstStyle/>
          <a:p>
            <a:pPr marL="482600" indent="-482600">
              <a:spcBef>
                <a:spcPts val="11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At that time Abijah the son                                    of Jeroboam became sick.</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And Jeroboam said to his wife, "Arise now, and disguise yourself so that they may not know that you are the wife of Jeroboam, and go to Shiloh; behold, Ahijah the prophet is there, who spoke concerning me </a:t>
            </a:r>
            <a:r>
              <a:rPr i="1" sz="2400">
                <a:uFill>
                  <a:solidFill>
                    <a:srgbClr val="000000"/>
                  </a:solidFill>
                </a:uFill>
                <a:latin typeface="Times"/>
                <a:ea typeface="Times"/>
                <a:cs typeface="Times"/>
                <a:sym typeface="Times"/>
              </a:rPr>
              <a:t>that I would be</a:t>
            </a:r>
            <a:r>
              <a:rPr sz="2400">
                <a:uFill>
                  <a:solidFill>
                    <a:srgbClr val="000000"/>
                  </a:solidFill>
                </a:uFill>
                <a:latin typeface="Times"/>
                <a:ea typeface="Times"/>
                <a:cs typeface="Times"/>
                <a:sym typeface="Times"/>
              </a:rPr>
              <a:t> king over this people.</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take ten loaves with you,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cakes and a jar of honey, and go to him. He will tell you what will happen to the boy."</a:t>
            </a:r>
          </a:p>
        </p:txBody>
      </p:sp>
      <p:pic>
        <p:nvPicPr>
          <p:cNvPr id="113" name="droppedImage.pdf" descr="droppedImage.pdf"/>
          <p:cNvPicPr>
            <a:picLocks noChangeAspect="1"/>
          </p:cNvPicPr>
          <p:nvPr/>
        </p:nvPicPr>
        <p:blipFill>
          <a:blip r:embed="rId2">
            <a:extLst/>
          </a:blip>
          <a:stretch>
            <a:fillRect/>
          </a:stretch>
        </p:blipFill>
        <p:spPr>
          <a:xfrm>
            <a:off x="4487133" y="1003300"/>
            <a:ext cx="5440233" cy="2692400"/>
          </a:xfrm>
          <a:prstGeom prst="rect">
            <a:avLst/>
          </a:prstGeom>
          <a:ln w="12700">
            <a:miter lim="400000"/>
          </a:ln>
        </p:spPr>
      </p:pic>
      <p:pic>
        <p:nvPicPr>
          <p:cNvPr id="114" name="droppedImage.pdf" descr="droppedImage.pdf"/>
          <p:cNvPicPr>
            <a:picLocks noChangeAspect="1"/>
          </p:cNvPicPr>
          <p:nvPr/>
        </p:nvPicPr>
        <p:blipFill>
          <a:blip r:embed="rId3">
            <a:extLst/>
          </a:blip>
          <a:stretch>
            <a:fillRect/>
          </a:stretch>
        </p:blipFill>
        <p:spPr>
          <a:xfrm>
            <a:off x="6573198" y="3721100"/>
            <a:ext cx="3376305" cy="37084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2. The hypocrisy of Abijam 15:1-8"/>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600"/>
            </a:pPr>
            <a:r>
              <a:rPr>
                <a:solidFill>
                  <a:srgbClr val="01168A"/>
                </a:solidFill>
              </a:rPr>
              <a:t>2.	The hypocrisy of Abijam </a:t>
            </a:r>
            <a:r>
              <a:rPr>
                <a:solidFill>
                  <a:srgbClr val="FF2600"/>
                </a:solidFill>
              </a:rPr>
              <a:t>15:1-8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a.  Abijam becomes king of Judah 15:1-3"/>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993"/>
                </a:solidFill>
              </a:rPr>
              <a:t>a.	 Abijam becomes king of Judah</a:t>
            </a:r>
            <a:r>
              <a:t> </a:t>
            </a:r>
            <a:r>
              <a:rPr>
                <a:solidFill>
                  <a:srgbClr val="FF2600"/>
                </a:solidFill>
              </a:rPr>
              <a:t>15:1-3</a:t>
            </a:r>
          </a:p>
        </p:txBody>
      </p:sp>
      <p:sp>
        <p:nvSpPr>
          <p:cNvPr id="203" name="1    Now in the eighteenth year of King Jeroboam, the son of Nebat, Abijam became king over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Now in the eighteenth year of King Jeroboam, the son of Nebat, Abijam became king over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He reigned three years in Jerusalem; and his mother’s name was Maacah the daughter of Abishalom. [uh-BISHuh-luhm]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he walked in all the sins of his father which he had committed before him; and his heart was not wholly devoted to the LORD his God, like the heart of his father David.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b.  King for David’s sake 15:4, 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Helvetica"/>
                <a:ea typeface="Helvetica"/>
                <a:cs typeface="Helvetica"/>
                <a:sym typeface="Helvetica"/>
              </a:defRPr>
            </a:pPr>
            <a:r>
              <a:t>b.  King for David’s sake </a:t>
            </a:r>
            <a:r>
              <a:rPr>
                <a:solidFill>
                  <a:srgbClr val="FF2600"/>
                </a:solidFill>
              </a:rPr>
              <a:t>15:4, 5</a:t>
            </a:r>
          </a:p>
        </p:txBody>
      </p:sp>
      <p:sp>
        <p:nvSpPr>
          <p:cNvPr id="206" name="4    But for David’s sake the LORD his God gave him a lamp in Jerusalem, to raise up his son after him and to establish Jerusalem;…"/>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    But for David’s sake the LORD his God gave him a lamp in Jerusalem, to raise up his son after him and to establish Jerusalem;</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5    because David did what was right in the sight of the LORD, and had not turned aside from anything that He commanded him all the days of his life, except in the case of Uriah the Hittite.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6    And there was war between Rehoboam and Jeroboam all the days of his life.…"/>
          <p:cNvSpPr txBox="1"/>
          <p:nvPr>
            <p:ph type="body" idx="1"/>
          </p:nvPr>
        </p:nvSpPr>
        <p:spPr>
          <a:xfrm>
            <a:off x="165100" y="177800"/>
            <a:ext cx="9753600" cy="72136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there was war between Rehoboam and Jeroboam all the days of his life.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Now the rest of the acts of Abijam and all that he did, are they not written in the Book of the Chronicles of the Kings of Judah? And there was war between Abijam and Jeroboam.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Abijam slept with his fathers and they buried him in the city of David; and Asa his son became king in his place.</a:t>
            </a:r>
            <a:endParaRPr sz="2400">
              <a:uFill>
                <a:solidFill>
                  <a:srgbClr val="000000"/>
                </a:solidFill>
              </a:uFill>
              <a:latin typeface="Times"/>
              <a:ea typeface="Times"/>
              <a:cs typeface="Times"/>
              <a:sym typeface="Times"/>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01168A"/>
                </a:solidFill>
              </a:rPr>
              <a:t>Hostilities with Israel continued</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2 C 13:3-20</a:t>
            </a:r>
            <a:r>
              <a:rPr>
                <a:solidFill>
                  <a:srgbClr val="01168A"/>
                </a:solidFill>
              </a:rPr>
              <a:t> Abijam invaded Israel w/ 400,000 &amp; defeated 800,000 and annexed some of Israel &amp; Jeroboam never recovered his strength</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2 C 13:21</a:t>
            </a:r>
            <a:r>
              <a:rPr>
                <a:solidFill>
                  <a:srgbClr val="01168A"/>
                </a:solidFill>
              </a:rPr>
              <a:t> 22 sons, 16 daughters, 14 wives</a:t>
            </a:r>
            <a:endParaRPr>
              <a:solidFill>
                <a:srgbClr val="01168A"/>
              </a:solidFill>
            </a:endParaR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3. The reformation of Asa 15:9-24"/>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3.	The reformation of Asa </a:t>
            </a:r>
            <a:r>
              <a:rPr>
                <a:solidFill>
                  <a:srgbClr val="FF2600"/>
                </a:solidFill>
              </a:rPr>
              <a:t>15:9-24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13"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14"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15"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16"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17"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18"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19"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20"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21"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22"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23"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24"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25"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26"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29"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30"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31"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32"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33"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34"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35"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36"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37"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38"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39"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40"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41"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42"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a. Asa’s exercise of faith 15:9-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45" name="9    So in the twentieth year of Jeroboam the king of Israel, Asa began to reign as king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So in the twentieth year of Jeroboam the king of Israel, Asa began to reign as king of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And he reigned forty-one years in Jerusalem; and his mother’s name was Maacah the daughter of Abishalom.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And Asa did what was right in the sight of the LORD, like David his father.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a. Asa’s exercise of faith 15:9-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48" name="12  He also put away the male cult prostitutes from the land, and removed all the idols which his fathers had made.…"/>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He also put away the male cult prostitutes from the land, and removed all the idols which his fathers had made.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he also removed Maacah his mother from </a:t>
            </a:r>
            <a:r>
              <a:rPr i="1" sz="2400">
                <a:uFill>
                  <a:solidFill>
                    <a:srgbClr val="000000"/>
                  </a:solidFill>
                </a:uFill>
                <a:latin typeface="Times"/>
                <a:ea typeface="Times"/>
                <a:cs typeface="Times"/>
                <a:sym typeface="Times"/>
              </a:rPr>
              <a:t>being</a:t>
            </a:r>
            <a:r>
              <a:rPr sz="2400">
                <a:uFill>
                  <a:solidFill>
                    <a:srgbClr val="000000"/>
                  </a:solidFill>
                </a:uFill>
                <a:latin typeface="Times"/>
                <a:ea typeface="Times"/>
                <a:cs typeface="Times"/>
                <a:sym typeface="Times"/>
              </a:rPr>
              <a:t> queen mother, because she had made a horrid image as an Asherah; and Asa cut down her horrid image and burned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at the brook Kidron.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But the high places were not taken away; nevertheless the heart of Asa was wholly devoted to the LORD all his days.</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And he brought into the house of the LORD the dedicated things of his father and his own dedicated things: silver and gold and utensils.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Information from 2 Chron. 14"/>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a:t>
            </a:r>
            <a:r>
              <a:rPr sz="3000">
                <a:solidFill>
                  <a:srgbClr val="01168A"/>
                </a:solidFill>
                <a:latin typeface="+mn-lt"/>
                <a:ea typeface="+mn-ea"/>
                <a:cs typeface="+mn-cs"/>
                <a:sym typeface="Gill Sans"/>
              </a:rPr>
              <a:t> </a:t>
            </a:r>
            <a:r>
              <a:rPr sz="3000">
                <a:solidFill>
                  <a:srgbClr val="FF2600"/>
                </a:solidFill>
                <a:latin typeface="+mn-lt"/>
                <a:ea typeface="+mn-ea"/>
                <a:cs typeface="+mn-cs"/>
                <a:sym typeface="Gill Sans"/>
              </a:rPr>
              <a:t>14</a:t>
            </a:r>
          </a:p>
        </p:txBody>
      </p:sp>
      <p:sp>
        <p:nvSpPr>
          <p:cNvPr id="251" name="A.  Blessed with 10 years of peace &amp; prosperity 1-8…"/>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Blessed with 10 years of peace &amp; prosperity</a:t>
            </a:r>
            <a:r>
              <a:rPr>
                <a:uFill>
                  <a:solidFill>
                    <a:srgbClr val="000000"/>
                  </a:solidFill>
                </a:uFill>
              </a:rPr>
              <a:t> </a:t>
            </a:r>
            <a:r>
              <a:rPr>
                <a:solidFill>
                  <a:srgbClr val="FF2600"/>
                </a:solidFill>
                <a:uFill>
                  <a:solidFill>
                    <a:srgbClr val="000000"/>
                  </a:solidFill>
                </a:uFill>
              </a:rPr>
              <a:t>1-8</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Fortified cities built &amp; army strengthened</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300,000 spearmen from Judah, 280,000 bowmen from Benjamin</a:t>
            </a:r>
            <a:endParaRPr>
              <a:uFill>
                <a:solidFill>
                  <a:srgbClr val="000000"/>
                </a:solidFill>
              </a:uFill>
            </a:endParaRPr>
          </a:p>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Victory of Faith</a:t>
            </a:r>
            <a:r>
              <a:rPr>
                <a:uFill>
                  <a:solidFill>
                    <a:srgbClr val="000000"/>
                  </a:solidFill>
                </a:uFill>
              </a:rPr>
              <a:t> </a:t>
            </a:r>
            <a:r>
              <a:rPr>
                <a:solidFill>
                  <a:srgbClr val="FF2600"/>
                </a:solidFill>
                <a:uFill>
                  <a:solidFill>
                    <a:srgbClr val="000000"/>
                  </a:solidFill>
                </a:uFill>
              </a:rPr>
              <a:t>9-15</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Invaded by Zerah the Ethiopian</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Meet in Mareshah for battle</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prays &amp; confesses total dependence on the LORD </a:t>
            </a:r>
            <a:r>
              <a:rPr>
                <a:solidFill>
                  <a:srgbClr val="FF2600"/>
                </a:solidFill>
                <a:uFill>
                  <a:solidFill>
                    <a:srgbClr val="000000"/>
                  </a:solidFill>
                </a:uFill>
              </a:rPr>
              <a:t>9-11</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routes them - Judah pursues to Gerar, 5 miles S. of Gaza</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Much plunder - nearby cities sacked </a:t>
            </a:r>
            <a:r>
              <a:rPr>
                <a:solidFill>
                  <a:srgbClr val="FF2600"/>
                </a:solidFill>
                <a:uFill>
                  <a:solidFill>
                    <a:srgbClr val="000000"/>
                  </a:solidFill>
                </a:uFill>
              </a:rPr>
              <a:t>12-15</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 name="droppedImage.pdf" descr="droppedImage.pdf"/>
          <p:cNvPicPr>
            <a:picLocks noChangeAspect="1"/>
          </p:cNvPicPr>
          <p:nvPr/>
        </p:nvPicPr>
        <p:blipFill>
          <a:blip r:embed="rId2">
            <a:extLst/>
          </a:blip>
          <a:stretch>
            <a:fillRect/>
          </a:stretch>
        </p:blipFill>
        <p:spPr>
          <a:xfrm>
            <a:off x="1240659" y="177800"/>
            <a:ext cx="7150101" cy="691176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Information from 2 Chron. 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254" name="A.  Prophetic Warning 1-7…"/>
          <p:cNvSpPr txBox="1"/>
          <p:nvPr>
            <p:ph type="body" idx="1"/>
          </p:nvPr>
        </p:nvSpPr>
        <p:spPr>
          <a:xfrm>
            <a:off x="165100" y="1041400"/>
            <a:ext cx="9753600" cy="6350000"/>
          </a:xfrm>
          <a:prstGeom prst="rect">
            <a:avLst/>
          </a:prstGeom>
        </p:spPr>
        <p:txBody>
          <a:bodyPr anchor="t"/>
          <a:lstStyle/>
          <a:p>
            <a:pPr marL="482600" indent="-482600">
              <a:spcBef>
                <a:spcPts val="29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Prophetic Warning</a:t>
            </a:r>
            <a:r>
              <a:rPr>
                <a:uFill>
                  <a:solidFill>
                    <a:srgbClr val="000000"/>
                  </a:solidFill>
                </a:uFill>
              </a:rPr>
              <a:t> </a:t>
            </a:r>
            <a:r>
              <a:rPr>
                <a:solidFill>
                  <a:srgbClr val="FF2600"/>
                </a:solidFill>
                <a:uFill>
                  <a:solidFill>
                    <a:srgbClr val="000000"/>
                  </a:solidFill>
                </a:uFill>
              </a:rPr>
              <a:t>1-7</a:t>
            </a:r>
            <a:endParaRPr>
              <a:solidFill>
                <a:srgbClr val="FF2600"/>
              </a:solidFill>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Prophet directed to Asa after battle by Spirit of God</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is with you when you are with Him</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Rehearsed days of Judges: forsaken, priestless, kingless, lawless, full of strife &amp; oppression</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trouble them with every kind of distress</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If Asa is strong &amp; courageous, there would be reward for his work</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Information from 2 Chron. 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257" name="B.  Renewed Revival 8-15…"/>
          <p:cNvSpPr txBox="1"/>
          <p:nvPr>
            <p:ph type="body" idx="1"/>
          </p:nvPr>
        </p:nvSpPr>
        <p:spPr>
          <a:xfrm>
            <a:off x="203200" y="1003300"/>
            <a:ext cx="9753600" cy="6692900"/>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Renewed Revival</a:t>
            </a:r>
            <a:r>
              <a:rPr>
                <a:uFill>
                  <a:solidFill>
                    <a:srgbClr val="000000"/>
                  </a:solidFill>
                </a:uFill>
              </a:rPr>
              <a:t> </a:t>
            </a:r>
            <a:r>
              <a:rPr>
                <a:solidFill>
                  <a:srgbClr val="FF2600"/>
                </a:solidFill>
                <a:uFill>
                  <a:solidFill>
                    <a:srgbClr val="000000"/>
                  </a:solidFill>
                </a:uFill>
              </a:rPr>
              <a:t>8-15</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extends newly captured territories - removes idolatry</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Restores Altar of the Lord at temple</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Many pious northerners defected to Asa  </a:t>
            </a:r>
            <a:r>
              <a:rPr>
                <a:solidFill>
                  <a:schemeClr val="accent5">
                    <a:hueOff val="-82419"/>
                    <a:satOff val="-9513"/>
                    <a:lumOff val="-16343"/>
                  </a:schemeClr>
                </a:solidFill>
                <a:uFill>
                  <a:solidFill>
                    <a:srgbClr val="000000"/>
                  </a:solidFill>
                </a:uFill>
              </a:rPr>
              <a:t>8-9</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15th year - Covenant renewal ceremony (700 oxen, 7,000 sheep)</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Covenant to seek the Lord with all their hearts</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Whoever would not seek Him should be executed</a:t>
            </a:r>
            <a:endParaRPr>
              <a:uFill>
                <a:solidFill>
                  <a:srgbClr val="000000"/>
                </a:solidFill>
              </a:uFill>
            </a:endParaRPr>
          </a:p>
          <a:p>
            <a:pPr lvl="2" marL="482600" indent="4572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The Lord let them find Him</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gave them rest on every side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b.  Asa’s failure of faith 1 Kings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 Kings 15:16-22</a:t>
            </a:r>
          </a:p>
        </p:txBody>
      </p:sp>
      <p:sp>
        <p:nvSpPr>
          <p:cNvPr id="260" name="16  Now there was war between Asa and Baasha king of Israel all their days.…"/>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Now there was war between Asa and Baasha king of Israel all their days.</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Baasha king of Israel went up against Judah and fortified Ramah in order to prevent </a:t>
            </a:r>
            <a:r>
              <a:rPr i="1" sz="2400">
                <a:uFill>
                  <a:solidFill>
                    <a:srgbClr val="000000"/>
                  </a:solidFill>
                </a:uFill>
                <a:latin typeface="Times"/>
                <a:ea typeface="Times"/>
                <a:cs typeface="Times"/>
                <a:sym typeface="Times"/>
              </a:rPr>
              <a:t>anyone</a:t>
            </a:r>
            <a:r>
              <a:rPr sz="2400">
                <a:uFill>
                  <a:solidFill>
                    <a:srgbClr val="000000"/>
                  </a:solidFill>
                </a:uFill>
                <a:latin typeface="Times"/>
                <a:ea typeface="Times"/>
                <a:cs typeface="Times"/>
                <a:sym typeface="Times"/>
              </a:rPr>
              <a:t> from going out or coming in to Asa king of Judah.</a:t>
            </a:r>
          </a:p>
        </p:txBody>
      </p:sp>
      <p:pic>
        <p:nvPicPr>
          <p:cNvPr id="261" name="droppedImage.pdf" descr="droppedImage.pdf"/>
          <p:cNvPicPr>
            <a:picLocks noChangeAspect="1"/>
          </p:cNvPicPr>
          <p:nvPr/>
        </p:nvPicPr>
        <p:blipFill>
          <a:blip r:embed="rId2">
            <a:extLst/>
          </a:blip>
          <a:stretch>
            <a:fillRect/>
          </a:stretch>
        </p:blipFill>
        <p:spPr>
          <a:xfrm>
            <a:off x="464127" y="2857500"/>
            <a:ext cx="9155546" cy="41275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64" name="18  Then Asa took all the silver and the gold which were left in the treasuries of the house of the LORD and the treasuries of the king’s house, and delivered them into the hand of his servants. And King Asa sent them to Ben-hadad the son of Tabrimmon (tab-RIM uhn), the son of Hezion (HEE zi ahn), king of Aram, who lived in Damascus, saying,…"/>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Asa took all the silver and the gold which were left in the treasuries of the house of the LORD and the treasuries of the king’s house, and delivered them into the hand of his servants. And King Asa sent them to Ben-hadad the son of Tabrimmon </a:t>
            </a:r>
            <a:r>
              <a:rPr sz="2400">
                <a:solidFill>
                  <a:srgbClr val="011993"/>
                </a:solidFill>
                <a:uFill>
                  <a:solidFill>
                    <a:srgbClr val="000000"/>
                  </a:solidFill>
                </a:uFill>
                <a:latin typeface="Times"/>
                <a:ea typeface="Times"/>
                <a:cs typeface="Times"/>
                <a:sym typeface="Times"/>
              </a:rPr>
              <a:t>(tab-RIM uhn)</a:t>
            </a:r>
            <a:r>
              <a:rPr sz="2400">
                <a:uFill>
                  <a:solidFill>
                    <a:srgbClr val="000000"/>
                  </a:solidFill>
                </a:uFill>
                <a:latin typeface="Times"/>
                <a:ea typeface="Times"/>
                <a:cs typeface="Times"/>
                <a:sym typeface="Times"/>
              </a:rPr>
              <a:t>, the son of Hezion </a:t>
            </a:r>
            <a:r>
              <a:rPr sz="2400">
                <a:solidFill>
                  <a:srgbClr val="011993"/>
                </a:solidFill>
                <a:uFill>
                  <a:solidFill>
                    <a:srgbClr val="000000"/>
                  </a:solidFill>
                </a:uFill>
                <a:latin typeface="Times"/>
                <a:ea typeface="Times"/>
                <a:cs typeface="Times"/>
                <a:sym typeface="Times"/>
              </a:rPr>
              <a:t>(HEE zi ahn)</a:t>
            </a:r>
            <a:r>
              <a:rPr sz="2400">
                <a:uFill>
                  <a:solidFill>
                    <a:srgbClr val="000000"/>
                  </a:solidFill>
                </a:uFill>
                <a:latin typeface="Times"/>
                <a:ea typeface="Times"/>
                <a:cs typeface="Times"/>
                <a:sym typeface="Times"/>
              </a:rPr>
              <a:t>, king of Aram, who lived in Damascus, saying,</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a:t>
            </a:r>
            <a:r>
              <a:rPr i="1" sz="2400">
                <a:uFill>
                  <a:solidFill>
                    <a:srgbClr val="000000"/>
                  </a:solidFill>
                </a:uFill>
                <a:latin typeface="Times"/>
                <a:ea typeface="Times"/>
                <a:cs typeface="Times"/>
                <a:sym typeface="Times"/>
              </a:rPr>
              <a:t>Let there be</a:t>
            </a:r>
            <a:r>
              <a:rPr sz="2400">
                <a:uFill>
                  <a:solidFill>
                    <a:srgbClr val="000000"/>
                  </a:solidFill>
                </a:uFill>
                <a:latin typeface="Times"/>
                <a:ea typeface="Times"/>
                <a:cs typeface="Times"/>
                <a:sym typeface="Times"/>
              </a:rPr>
              <a:t> a treaty between you and me, </a:t>
            </a:r>
            <a:r>
              <a:rPr i="1" sz="2400">
                <a:uFill>
                  <a:solidFill>
                    <a:srgbClr val="000000"/>
                  </a:solidFill>
                </a:uFill>
                <a:latin typeface="Times"/>
                <a:ea typeface="Times"/>
                <a:cs typeface="Times"/>
                <a:sym typeface="Times"/>
              </a:rPr>
              <a:t>as</a:t>
            </a:r>
            <a:r>
              <a:rPr sz="2400">
                <a:uFill>
                  <a:solidFill>
                    <a:srgbClr val="000000"/>
                  </a:solidFill>
                </a:uFill>
                <a:latin typeface="Times"/>
                <a:ea typeface="Times"/>
                <a:cs typeface="Times"/>
                <a:sym typeface="Times"/>
              </a:rPr>
              <a:t> between my father and your father. Behold, I have sent you a present of silver and gold; go, break your treaty with Baasha king of Israel so that he will withdraw from me."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67" name="20  So Ben-hadad listened to King Asa and sent the commanders of his armies against the cities of Israel, and conquered Ijon, Dan, Abel-beth-maacah and all Chinneroth, besides all the land of Naphtali."/>
          <p:cNvSpPr txBox="1"/>
          <p:nvPr>
            <p:ph type="body" idx="1"/>
          </p:nvPr>
        </p:nvSpPr>
        <p:spPr>
          <a:xfrm>
            <a:off x="165100" y="812800"/>
            <a:ext cx="9753600" cy="6350000"/>
          </a:xfrm>
          <a:prstGeom prst="rect">
            <a:avLst/>
          </a:prstGeom>
        </p:spPr>
        <p:txBody>
          <a:bodyPr anchor="t"/>
          <a:lstStyle>
            <a:lvl1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20  So Ben-hadad listened to King Asa and sent the commanders of his armies against the cities of Israel, and conquered Ijon, Dan, Abel-beth-maacah and all Chinneroth, besides all the land of Naphtali.</a:t>
            </a:r>
          </a:p>
        </p:txBody>
      </p:sp>
      <p:pic>
        <p:nvPicPr>
          <p:cNvPr id="268" name="droppedImage.pdf" descr="droppedImage.pdf"/>
          <p:cNvPicPr>
            <a:picLocks noChangeAspect="1"/>
          </p:cNvPicPr>
          <p:nvPr/>
        </p:nvPicPr>
        <p:blipFill>
          <a:blip r:embed="rId2">
            <a:extLst/>
          </a:blip>
          <a:stretch>
            <a:fillRect/>
          </a:stretch>
        </p:blipFill>
        <p:spPr>
          <a:xfrm>
            <a:off x="1592649" y="2071943"/>
            <a:ext cx="6985001" cy="643521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71" name="21  And it came about when Baasha heard of it that he ceased fortifying Ramah, and remained in Tirzah.…"/>
          <p:cNvSpPr txBox="1"/>
          <p:nvPr>
            <p:ph type="body" idx="1"/>
          </p:nvPr>
        </p:nvSpPr>
        <p:spPr>
          <a:xfrm>
            <a:off x="165100" y="812800"/>
            <a:ext cx="9753600" cy="6350000"/>
          </a:xfrm>
          <a:prstGeom prst="rect">
            <a:avLst/>
          </a:prstGeom>
        </p:spPr>
        <p:txBody>
          <a:bodyPr anchor="t"/>
          <a:lstStyle/>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21  And it came about when Baasha heard </a:t>
            </a:r>
            <a:r>
              <a:rPr i="1" sz="2400">
                <a:uFill>
                  <a:solidFill>
                    <a:srgbClr val="000000"/>
                  </a:solidFill>
                </a:uFill>
                <a:latin typeface="Times"/>
                <a:ea typeface="Times"/>
                <a:cs typeface="Times"/>
                <a:sym typeface="Times"/>
              </a:rPr>
              <a:t>of it</a:t>
            </a:r>
            <a:r>
              <a:rPr sz="2400">
                <a:uFill>
                  <a:solidFill>
                    <a:srgbClr val="000000"/>
                  </a:solidFill>
                </a:uFill>
                <a:latin typeface="Times"/>
                <a:ea typeface="Times"/>
                <a:cs typeface="Times"/>
                <a:sym typeface="Times"/>
              </a:rPr>
              <a:t> that he ceased fortifying Ramah, and remained in Tirzah.</a:t>
            </a:r>
            <a:endParaRPr sz="2400">
              <a:uFill>
                <a:solidFill>
                  <a:srgbClr val="000000"/>
                </a:solidFill>
              </a:uFill>
              <a:latin typeface="Times"/>
              <a:ea typeface="Times"/>
              <a:cs typeface="Times"/>
              <a:sym typeface="Times"/>
            </a:endParaRPr>
          </a:p>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22  Then King Asa made a proclamation to all Judah--none was exempt--and they carried away the stones of Ramah and its timber with which Baasha had built. And King Asa built with them Geba of Benjamin and Mizpah.</a:t>
            </a:r>
          </a:p>
        </p:txBody>
      </p:sp>
      <p:pic>
        <p:nvPicPr>
          <p:cNvPr id="272" name="droppedImage.pdf" descr="droppedImage.pdf"/>
          <p:cNvPicPr>
            <a:picLocks noChangeAspect="1"/>
          </p:cNvPicPr>
          <p:nvPr/>
        </p:nvPicPr>
        <p:blipFill>
          <a:blip r:embed="rId2">
            <a:extLst/>
          </a:blip>
          <a:stretch>
            <a:fillRect/>
          </a:stretch>
        </p:blipFill>
        <p:spPr>
          <a:xfrm>
            <a:off x="69734" y="3225800"/>
            <a:ext cx="9944332" cy="44831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droppedImage.pdf" descr="droppedImage.pdf"/>
          <p:cNvPicPr>
            <a:picLocks noChangeAspect="1"/>
          </p:cNvPicPr>
          <p:nvPr/>
        </p:nvPicPr>
        <p:blipFill>
          <a:blip r:embed="rId2">
            <a:extLst/>
          </a:blip>
          <a:stretch>
            <a:fillRect/>
          </a:stretch>
        </p:blipFill>
        <p:spPr>
          <a:xfrm>
            <a:off x="994332" y="103632"/>
            <a:ext cx="8171336" cy="74422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Asa reproved by Hanani 2 Chron. 16:7-10"/>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Asa reproved by Hanani </a:t>
            </a:r>
            <a:r>
              <a:rPr sz="3000">
                <a:solidFill>
                  <a:srgbClr val="FF2600"/>
                </a:solidFill>
                <a:latin typeface="+mn-lt"/>
                <a:ea typeface="+mn-ea"/>
                <a:cs typeface="+mn-cs"/>
                <a:sym typeface="Gill Sans"/>
              </a:rPr>
              <a:t>2 Chron. 16:7-10</a:t>
            </a:r>
          </a:p>
        </p:txBody>
      </p:sp>
      <p:sp>
        <p:nvSpPr>
          <p:cNvPr id="277" name="7    At that time Hanani the seer came to Asa king of Judah and said to him, &quot;Because you have relied on the king of Aram and have not relied on the LORD your God, therefore the army of the king of Aram has escaped out of your hand.…"/>
          <p:cNvSpPr txBox="1"/>
          <p:nvPr>
            <p:ph type="body" idx="1"/>
          </p:nvPr>
        </p:nvSpPr>
        <p:spPr>
          <a:xfrm>
            <a:off x="165100" y="1028700"/>
            <a:ext cx="9753600" cy="61341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7    At that time Hanani the seer came to Asa king of Judah and said to him, "Because you have relied on the king of Aram and have not relied on the LORD your God, therefore the army of the king of Aram has escaped out of your hand.</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8    "Were not the Ethiopians and the Lubim an immense army with very many chariots and horsemen? Yet, because you relied on the LORD, He delivered them into your hand.</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9    "For the eyes of the LORD move to and fro throughout the earth that He may strongly support those whose heart is completely His. You have acted foolishly in this. Indeed, from now on you will surely have wars."</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10  Then Asa was angry with the seer and put him in prison, for he was enraged at him for this. And Asa oppressed some of the people at the same time.</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c. Concluding statement 15:23-24"/>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Concluding statement </a:t>
            </a:r>
            <a:r>
              <a:rPr sz="3000">
                <a:solidFill>
                  <a:srgbClr val="FF2600"/>
                </a:solidFill>
                <a:latin typeface="+mn-lt"/>
                <a:ea typeface="+mn-ea"/>
                <a:cs typeface="+mn-cs"/>
                <a:sym typeface="Gill Sans"/>
              </a:rPr>
              <a:t>15:23-24</a:t>
            </a:r>
          </a:p>
        </p:txBody>
      </p:sp>
      <p:sp>
        <p:nvSpPr>
          <p:cNvPr id="280" name="23  Now the rest of all the acts of Asa and all his might and all that he did and the cities which he built, are they not written in the Book of the Chronicles of the Kings of Judah? But in the time of his old age he was diseased in his feet.…"/>
          <p:cNvSpPr txBox="1"/>
          <p:nvPr>
            <p:ph type="body" idx="1"/>
          </p:nvPr>
        </p:nvSpPr>
        <p:spPr>
          <a:xfrm>
            <a:off x="165100" y="1041400"/>
            <a:ext cx="9499600" cy="6350000"/>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Now the rest of all the acts of Asa and all his might and all that he did and the cities which he built, are they not written in the Book of the Chronicles of the Kings of Judah? But in the time of his old age he was diseased in his feet.</a:t>
            </a:r>
            <a:endParaRPr sz="2400">
              <a:uFill>
                <a:solidFill>
                  <a:srgbClr val="000000"/>
                </a:solidFill>
              </a:uFill>
              <a:latin typeface="Times"/>
              <a:ea typeface="Times"/>
              <a:cs typeface="Times"/>
              <a:sym typeface="Times"/>
            </a:endParaRPr>
          </a:p>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Asa slept with his fathers and was buried with his fathers in the city of David his father; and Jehoshaphat his son reigned in his place.</a:t>
            </a:r>
            <a:endParaRPr sz="2400">
              <a:uFill>
                <a:solidFill>
                  <a:srgbClr val="000000"/>
                </a:solidFill>
              </a:uFill>
              <a:latin typeface="Times"/>
              <a:ea typeface="Times"/>
              <a:cs typeface="Times"/>
              <a:sym typeface="Times"/>
            </a:endParaRPr>
          </a:p>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chemeClr val="accent5">
                    <a:hueOff val="-82419"/>
                    <a:satOff val="-9513"/>
                    <a:lumOff val="-16343"/>
                  </a:schemeClr>
                </a:solidFill>
                <a:uFill>
                  <a:solidFill>
                    <a:srgbClr val="000000"/>
                  </a:solidFill>
                </a:uFill>
                <a:latin typeface="Times"/>
                <a:ea typeface="Times"/>
                <a:cs typeface="Times"/>
                <a:sym typeface="Times"/>
              </a:rPr>
              <a:t>2 Chron. 16:12 </a:t>
            </a:r>
            <a:r>
              <a:rPr sz="2400">
                <a:uFill>
                  <a:solidFill>
                    <a:srgbClr val="000000"/>
                  </a:solidFill>
                </a:uFill>
                <a:latin typeface="Times"/>
                <a:ea typeface="Times"/>
                <a:cs typeface="Times"/>
                <a:sym typeface="Times"/>
              </a:rPr>
              <a:t>In the thirty-ninth year of his reign Asa became diseased in his feet. His disease was severe, yet even in his disease he did not seek the LORD, but the physicians.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2 C 16:14 And they buried him in his own tomb which he had cut out for himself in the city of David, and they laid him in the resting place which he had filled with spices of various kinds blended by the perfumers’ art; and they made a very great fire for him."/>
          <p:cNvSpPr txBox="1"/>
          <p:nvPr>
            <p:ph type="body" sz="half" idx="1"/>
          </p:nvPr>
        </p:nvSpPr>
        <p:spPr>
          <a:xfrm>
            <a:off x="127000" y="101600"/>
            <a:ext cx="9499600" cy="1817192"/>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 C 16:14</a:t>
            </a:r>
            <a:r>
              <a:rPr sz="2400">
                <a:uFill>
                  <a:solidFill>
                    <a:srgbClr val="000000"/>
                  </a:solidFill>
                </a:uFill>
                <a:latin typeface="Times"/>
                <a:ea typeface="Times"/>
                <a:cs typeface="Times"/>
                <a:sym typeface="Times"/>
              </a:rPr>
              <a:t> And they buried him in his own tomb which he had cut out for himself in the city of David, and they laid him in the resting place which he had filled with spices of various kinds blended by the perfumers’ art; and they made a very great fire for him.</a:t>
            </a:r>
          </a:p>
        </p:txBody>
      </p:sp>
      <p:pic>
        <p:nvPicPr>
          <p:cNvPr id="283" name="Burning%20spices%20at%20the%20burial%20of%20King%20Asa.tiff" descr="Burning%20spices%20at%20the%20burial%20of%20King%20Asa.tiff"/>
          <p:cNvPicPr>
            <a:picLocks noChangeAspect="1"/>
          </p:cNvPicPr>
          <p:nvPr/>
        </p:nvPicPr>
        <p:blipFill>
          <a:blip r:embed="rId2">
            <a:extLst/>
          </a:blip>
          <a:stretch>
            <a:fillRect/>
          </a:stretch>
        </p:blipFill>
        <p:spPr>
          <a:xfrm>
            <a:off x="2933700" y="1929276"/>
            <a:ext cx="6667500" cy="565262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1. The mission of king’s wife 14:1-6"/>
          <p:cNvSpPr txBox="1"/>
          <p:nvPr>
            <p:ph type="title"/>
          </p:nvPr>
        </p:nvSpPr>
        <p:spPr>
          <a:xfrm>
            <a:off x="990600" y="381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19" name="4     And Jeroboam’s wife did so, and arose and went to Shiloh, and came to the house of Ahijah. Now Ahijah could not see, for his eyes were dim because of his age.…"/>
          <p:cNvSpPr txBox="1"/>
          <p:nvPr>
            <p:ph type="body" idx="1"/>
          </p:nvPr>
        </p:nvSpPr>
        <p:spPr>
          <a:xfrm>
            <a:off x="190500" y="800100"/>
            <a:ext cx="6400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     And Jeroboam’s wife did so, and arose and went to Shiloh, and came to the house of Ahijah. Now Ahijah could not see, for his eyes were dim because of his age.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Now the LORD had said to Ahijah, "Behold, the wife of Jeroboam is coming to inquire of you concerning her son, for he is sick. You shall say thus and thus to her, for it will be when she arrives that she will pretend to be another woman."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it came about when Ahijah heard the sound of her feet coming in the doorway, that he said, "Come in, wife of Jeroboam, why do you pretend to be another woman? For I am sent to you </a:t>
            </a:r>
            <a:r>
              <a:rPr i="1" sz="2400">
                <a:uFill>
                  <a:solidFill>
                    <a:srgbClr val="000000"/>
                  </a:solidFill>
                </a:uFill>
                <a:latin typeface="Times"/>
                <a:ea typeface="Times"/>
                <a:cs typeface="Times"/>
                <a:sym typeface="Times"/>
              </a:rPr>
              <a:t>with</a:t>
            </a:r>
            <a:r>
              <a:rPr sz="2400">
                <a:uFill>
                  <a:solidFill>
                    <a:srgbClr val="000000"/>
                  </a:solidFill>
                </a:uFill>
                <a:latin typeface="Times"/>
                <a:ea typeface="Times"/>
                <a:cs typeface="Times"/>
                <a:sym typeface="Times"/>
              </a:rPr>
              <a:t> a harsh </a:t>
            </a:r>
            <a:r>
              <a:rPr i="1" sz="2400">
                <a:uFill>
                  <a:solidFill>
                    <a:srgbClr val="000000"/>
                  </a:solidFill>
                </a:uFill>
                <a:latin typeface="Times"/>
                <a:ea typeface="Times"/>
                <a:cs typeface="Times"/>
                <a:sym typeface="Times"/>
              </a:rPr>
              <a:t>message.</a:t>
            </a:r>
          </a:p>
        </p:txBody>
      </p:sp>
      <p:pic>
        <p:nvPicPr>
          <p:cNvPr id="120" name="droppedImage.pdf" descr="droppedImage.pdf"/>
          <p:cNvPicPr>
            <a:picLocks noChangeAspect="1"/>
          </p:cNvPicPr>
          <p:nvPr/>
        </p:nvPicPr>
        <p:blipFill>
          <a:blip r:embed="rId2">
            <a:extLst/>
          </a:blip>
          <a:stretch>
            <a:fillRect/>
          </a:stretch>
        </p:blipFill>
        <p:spPr>
          <a:xfrm>
            <a:off x="6630390" y="3251200"/>
            <a:ext cx="3238044" cy="3048001"/>
          </a:xfrm>
          <a:prstGeom prst="rect">
            <a:avLst/>
          </a:prstGeom>
          <a:ln w="12700">
            <a:miter lim="400000"/>
          </a:ln>
        </p:spPr>
      </p:pic>
      <p:pic>
        <p:nvPicPr>
          <p:cNvPr id="121" name="droppedImage.pdf" descr="droppedImage.pdf"/>
          <p:cNvPicPr>
            <a:picLocks noChangeAspect="1"/>
          </p:cNvPicPr>
          <p:nvPr/>
        </p:nvPicPr>
        <p:blipFill>
          <a:blip r:embed="rId3">
            <a:extLst/>
          </a:blip>
          <a:stretch>
            <a:fillRect/>
          </a:stretch>
        </p:blipFill>
        <p:spPr>
          <a:xfrm>
            <a:off x="6667500" y="762000"/>
            <a:ext cx="3163824" cy="233476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B. The Kings of Israel   15:25—16:34  (910-870 B.C.)"/>
          <p:cNvSpPr txBox="1"/>
          <p:nvPr>
            <p:ph type="ctrTitle"/>
          </p:nvPr>
        </p:nvSpPr>
        <p:spPr>
          <a:xfrm>
            <a:off x="990600" y="266700"/>
            <a:ext cx="8178800" cy="25781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68A"/>
                </a:solidFill>
              </a:rPr>
              <a:t>B.	The Kings of Israel  </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FF2600"/>
                </a:solidFill>
              </a:rPr>
              <a:t>15:25—16:34 </a:t>
            </a:r>
            <a:endParaRPr>
              <a:solidFill>
                <a:srgbClr val="01168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68A"/>
                </a:solidFill>
              </a:rPr>
              <a:t>(910-870 B.C.)</a:t>
            </a:r>
          </a:p>
        </p:txBody>
      </p:sp>
      <p:sp>
        <p:nvSpPr>
          <p:cNvPr id="286" name="Nadab, Baasha, Elah, Zimri, Omri, Ahab"/>
          <p:cNvSpPr txBox="1"/>
          <p:nvPr>
            <p:ph type="subTitle" sz="quarter" idx="1"/>
          </p:nvPr>
        </p:nvSpPr>
        <p:spPr>
          <a:xfrm>
            <a:off x="990600" y="3086100"/>
            <a:ext cx="8178800" cy="889000"/>
          </a:xfrm>
          <a:prstGeom prst="rect">
            <a:avLst/>
          </a:prstGeom>
        </p:spPr>
        <p:txBody>
          <a:bodyPr/>
          <a:lstStyle/>
          <a:p>
            <a:pPr/>
            <a:r>
              <a:t>Nadab, Baasha, Elah, Zimri, Omri, Ahab</a:t>
            </a:r>
          </a:p>
        </p:txBody>
      </p:sp>
      <p:sp>
        <p:nvSpPr>
          <p:cNvPr id="287" name="Omri 24 yrs."/>
          <p:cNvSpPr/>
          <p:nvPr/>
        </p:nvSpPr>
        <p:spPr>
          <a:xfrm>
            <a:off x="4800600" y="5194300"/>
            <a:ext cx="31496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Omri 24 yrs.</a:t>
            </a:r>
          </a:p>
        </p:txBody>
      </p:sp>
      <p:sp>
        <p:nvSpPr>
          <p:cNvPr id="288" name="Rectangle"/>
          <p:cNvSpPr/>
          <p:nvPr/>
        </p:nvSpPr>
        <p:spPr>
          <a:xfrm>
            <a:off x="457200" y="51943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89" name="Baasha 24 yrs."/>
          <p:cNvSpPr/>
          <p:nvPr/>
        </p:nvSpPr>
        <p:spPr>
          <a:xfrm>
            <a:off x="647700" y="51943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90" name="Jehoshaphat"/>
          <p:cNvSpPr/>
          <p:nvPr/>
        </p:nvSpPr>
        <p:spPr>
          <a:xfrm>
            <a:off x="4851400" y="6375400"/>
            <a:ext cx="51181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1800"/>
            </a:pPr>
            <a:r>
              <a:rPr sz="3000"/>
              <a:t>Jehoshaphat</a:t>
            </a:r>
          </a:p>
        </p:txBody>
      </p:sp>
      <p:sp>
        <p:nvSpPr>
          <p:cNvPr id="291" name="Asa"/>
          <p:cNvSpPr/>
          <p:nvPr/>
        </p:nvSpPr>
        <p:spPr>
          <a:xfrm>
            <a:off x="457200" y="6375400"/>
            <a:ext cx="43815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a:t>
            </a:r>
          </a:p>
        </p:txBody>
      </p:sp>
      <p:sp>
        <p:nvSpPr>
          <p:cNvPr id="292" name="Rectangle"/>
          <p:cNvSpPr/>
          <p:nvPr/>
        </p:nvSpPr>
        <p:spPr>
          <a:xfrm>
            <a:off x="4737100" y="51943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93" name="Nadab"/>
          <p:cNvSpPr/>
          <p:nvPr/>
        </p:nvSpPr>
        <p:spPr>
          <a:xfrm>
            <a:off x="209060" y="43878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94" name="Elah…"/>
          <p:cNvSpPr/>
          <p:nvPr/>
        </p:nvSpPr>
        <p:spPr>
          <a:xfrm>
            <a:off x="4470331" y="41656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95" name="910-09"/>
          <p:cNvSpPr/>
          <p:nvPr/>
        </p:nvSpPr>
        <p:spPr>
          <a:xfrm>
            <a:off x="81012" y="4711700"/>
            <a:ext cx="949425"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910-09</a:t>
            </a:r>
          </a:p>
        </p:txBody>
      </p:sp>
      <p:sp>
        <p:nvSpPr>
          <p:cNvPr id="296" name="885"/>
          <p:cNvSpPr/>
          <p:nvPr/>
        </p:nvSpPr>
        <p:spPr>
          <a:xfrm>
            <a:off x="4245074" y="47117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
        <p:nvSpPr>
          <p:cNvPr id="297" name="874"/>
          <p:cNvSpPr/>
          <p:nvPr/>
        </p:nvSpPr>
        <p:spPr>
          <a:xfrm>
            <a:off x="7420074" y="47117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874</a:t>
            </a:r>
          </a:p>
        </p:txBody>
      </p:sp>
      <p:sp>
        <p:nvSpPr>
          <p:cNvPr id="298" name="Ahab"/>
          <p:cNvSpPr/>
          <p:nvPr/>
        </p:nvSpPr>
        <p:spPr>
          <a:xfrm>
            <a:off x="7950200" y="5194300"/>
            <a:ext cx="2032000" cy="927100"/>
          </a:xfrm>
          <a:prstGeom prst="rect">
            <a:avLst/>
          </a:prstGeom>
          <a:solidFill>
            <a:srgbClr val="797979"/>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defRPr>
            </a:lvl1pPr>
          </a:lstStyle>
          <a:p>
            <a:pPr/>
            <a:r>
              <a:t>Ahab</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1. The fall of Jeroboam’s dynasty  15:25-31"/>
          <p:cNvSpPr txBox="1"/>
          <p:nvPr>
            <p:ph type="title"/>
          </p:nvPr>
        </p:nvSpPr>
        <p:spPr>
          <a:xfrm>
            <a:off x="990600" y="203200"/>
            <a:ext cx="81788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fall of Jeroboam’s dynasty  </a:t>
            </a:r>
            <a:r>
              <a:rPr sz="3000">
                <a:solidFill>
                  <a:srgbClr val="FF2600"/>
                </a:solidFill>
                <a:latin typeface="+mn-lt"/>
                <a:ea typeface="+mn-ea"/>
                <a:cs typeface="+mn-cs"/>
                <a:sym typeface="Gill Sans"/>
              </a:rPr>
              <a:t>15:25-31</a:t>
            </a:r>
          </a:p>
        </p:txBody>
      </p:sp>
      <p:sp>
        <p:nvSpPr>
          <p:cNvPr id="301" name="25  Now Nadab the son of Jeroboam became king over Israel in the second year of Asa king of Judah, and he reigned over Israel two years.…"/>
          <p:cNvSpPr txBox="1"/>
          <p:nvPr>
            <p:ph type="body" sz="half" idx="1"/>
          </p:nvPr>
        </p:nvSpPr>
        <p:spPr>
          <a:xfrm>
            <a:off x="152400" y="1168400"/>
            <a:ext cx="9779000" cy="21336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Now Nadab the son of Jeroboam became king over Israel in the second year of Asa king of Judah, and he reigned over Israel two years.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26  And he did evil in the sight of the LORD, and walked in the way of his father and in his sin which he made Israel sin.</a:t>
            </a:r>
          </a:p>
        </p:txBody>
      </p:sp>
      <p:pic>
        <p:nvPicPr>
          <p:cNvPr id="302" name="droppedImage.pdf" descr="droppedImage.pdf"/>
          <p:cNvPicPr>
            <a:picLocks noChangeAspect="1"/>
          </p:cNvPicPr>
          <p:nvPr/>
        </p:nvPicPr>
        <p:blipFill>
          <a:blip r:embed="rId2">
            <a:extLst/>
          </a:blip>
          <a:stretch>
            <a:fillRect/>
          </a:stretch>
        </p:blipFill>
        <p:spPr>
          <a:xfrm>
            <a:off x="5918200" y="3221321"/>
            <a:ext cx="5689600" cy="3907858"/>
          </a:xfrm>
          <a:prstGeom prst="rect">
            <a:avLst/>
          </a:prstGeom>
          <a:ln w="12700">
            <a:miter lim="400000"/>
          </a:ln>
        </p:spPr>
      </p:pic>
      <p:sp>
        <p:nvSpPr>
          <p:cNvPr id="303" name="27 Then Baasha the son of Ahijah of the house of Issachar conspired against him, and Baasha struck him down at Gibbethon, which belonged to the Philistines, while Nadab and all Israel were laying siege to Gibbethon.…"/>
          <p:cNvSpPr/>
          <p:nvPr/>
        </p:nvSpPr>
        <p:spPr>
          <a:xfrm>
            <a:off x="203200" y="3352800"/>
            <a:ext cx="5702300" cy="368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Then Baasha the son of Ahijah of the house of Issachar conspired against him, and Baasha struck him down at Gibbethon, which belonged to the Philistines, while Nadab and all Israel were laying siege to Gibbethon.</a:t>
            </a:r>
          </a:p>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So Baasha killed him in the third year of Asa king of Judah, and reigned in his place.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1">
                                            <p:bg/>
                                          </p:spTgt>
                                        </p:tgtEl>
                                        <p:attrNameLst>
                                          <p:attrName>style.visibility</p:attrName>
                                        </p:attrNameLst>
                                      </p:cBhvr>
                                      <p:to>
                                        <p:strVal val="visible"/>
                                      </p:to>
                                    </p:set>
                                    <p:anim calcmode="lin" valueType="num">
                                      <p:cBhvr>
                                        <p:cTn id="7" dur="1000" fill="hold"/>
                                        <p:tgtEl>
                                          <p:spTgt spid="301">
                                            <p:bg/>
                                          </p:spTgt>
                                        </p:tgtEl>
                                        <p:attrNameLst>
                                          <p:attrName>ppt_w</p:attrName>
                                        </p:attrNameLst>
                                      </p:cBhvr>
                                      <p:tavLst>
                                        <p:tav tm="0">
                                          <p:val>
                                            <p:fltVal val="0"/>
                                          </p:val>
                                        </p:tav>
                                        <p:tav tm="100000">
                                          <p:val>
                                            <p:strVal val="#ppt_w"/>
                                          </p:val>
                                        </p:tav>
                                      </p:tavLst>
                                    </p:anim>
                                    <p:anim calcmode="lin" valueType="num">
                                      <p:cBhvr>
                                        <p:cTn id="8" dur="1000" fill="hold"/>
                                        <p:tgtEl>
                                          <p:spTgt spid="30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01">
                                            <p:txEl>
                                              <p:pRg st="0" end="0"/>
                                            </p:txEl>
                                          </p:spTgt>
                                        </p:tgtEl>
                                        <p:attrNameLst>
                                          <p:attrName>style.visibility</p:attrName>
                                        </p:attrNameLst>
                                      </p:cBhvr>
                                      <p:to>
                                        <p:strVal val="visible"/>
                                      </p:to>
                                    </p:set>
                                    <p:anim calcmode="lin" valueType="num">
                                      <p:cBhvr>
                                        <p:cTn id="11" dur="1000" fill="hold"/>
                                        <p:tgtEl>
                                          <p:spTgt spid="30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0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01">
                                            <p:txEl>
                                              <p:pRg st="1" end="1"/>
                                            </p:txEl>
                                          </p:spTgt>
                                        </p:tgtEl>
                                        <p:attrNameLst>
                                          <p:attrName>style.visibility</p:attrName>
                                        </p:attrNameLst>
                                      </p:cBhvr>
                                      <p:to>
                                        <p:strVal val="visible"/>
                                      </p:to>
                                    </p:set>
                                    <p:anim calcmode="lin" valueType="num">
                                      <p:cBhvr>
                                        <p:cTn id="17" dur="1000" fill="hold"/>
                                        <p:tgtEl>
                                          <p:spTgt spid="301">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0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03">
                                            <p:bg/>
                                          </p:spTgt>
                                        </p:tgtEl>
                                        <p:attrNameLst>
                                          <p:attrName>style.visibility</p:attrName>
                                        </p:attrNameLst>
                                      </p:cBhvr>
                                      <p:to>
                                        <p:strVal val="visible"/>
                                      </p:to>
                                    </p:set>
                                    <p:anim calcmode="lin" valueType="num">
                                      <p:cBhvr>
                                        <p:cTn id="23" dur="1000" fill="hold"/>
                                        <p:tgtEl>
                                          <p:spTgt spid="303">
                                            <p:bg/>
                                          </p:spTgt>
                                        </p:tgtEl>
                                        <p:attrNameLst>
                                          <p:attrName>ppt_w</p:attrName>
                                        </p:attrNameLst>
                                      </p:cBhvr>
                                      <p:tavLst>
                                        <p:tav tm="0">
                                          <p:val>
                                            <p:fltVal val="0"/>
                                          </p:val>
                                        </p:tav>
                                        <p:tav tm="100000">
                                          <p:val>
                                            <p:strVal val="#ppt_w"/>
                                          </p:val>
                                        </p:tav>
                                      </p:tavLst>
                                    </p:anim>
                                    <p:anim calcmode="lin" valueType="num">
                                      <p:cBhvr>
                                        <p:cTn id="24" dur="1000" fill="hold"/>
                                        <p:tgtEl>
                                          <p:spTgt spid="303">
                                            <p:bg/>
                                          </p:spTgt>
                                        </p:tgtEl>
                                        <p:attrNameLst>
                                          <p:attrName>ppt_h</p:attrName>
                                        </p:attrNameLst>
                                      </p:cBhvr>
                                      <p:tavLst>
                                        <p:tav tm="0">
                                          <p:val>
                                            <p:fltVal val="0"/>
                                          </p:val>
                                        </p:tav>
                                        <p:tav tm="100000">
                                          <p:val>
                                            <p:strVal val="#ppt_h"/>
                                          </p:val>
                                        </p:tav>
                                      </p:tavLst>
                                    </p:anim>
                                  </p:childTnLst>
                                </p:cTn>
                              </p:par>
                              <p:par>
                                <p:cTn id="25" presetClass="entr" nodeType="withEffect" presetSubtype="16" presetID="23" grpId="2" fill="hold">
                                  <p:stCondLst>
                                    <p:cond delay="0"/>
                                  </p:stCondLst>
                                  <p:iterate type="el" backwards="0">
                                    <p:tmAbs val="0"/>
                                  </p:iterate>
                                  <p:childTnLst>
                                    <p:set>
                                      <p:cBhvr>
                                        <p:cTn id="26" fill="hold"/>
                                        <p:tgtEl>
                                          <p:spTgt spid="303">
                                            <p:txEl>
                                              <p:pRg st="0" end="0"/>
                                            </p:txEl>
                                          </p:spTgt>
                                        </p:tgtEl>
                                        <p:attrNameLst>
                                          <p:attrName>style.visibility</p:attrName>
                                        </p:attrNameLst>
                                      </p:cBhvr>
                                      <p:to>
                                        <p:strVal val="visible"/>
                                      </p:to>
                                    </p:set>
                                    <p:anim calcmode="lin" valueType="num">
                                      <p:cBhvr>
                                        <p:cTn id="27" dur="1000" fill="hold"/>
                                        <p:tgtEl>
                                          <p:spTgt spid="30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2" fill="hold">
                                  <p:stCondLst>
                                    <p:cond delay="0"/>
                                  </p:stCondLst>
                                  <p:iterate type="el" backwards="0">
                                    <p:tmAbs val="0"/>
                                  </p:iterate>
                                  <p:childTnLst>
                                    <p:set>
                                      <p:cBhvr>
                                        <p:cTn id="32" fill="hold"/>
                                        <p:tgtEl>
                                          <p:spTgt spid="303">
                                            <p:txEl>
                                              <p:pRg st="1" end="1"/>
                                            </p:txEl>
                                          </p:spTgt>
                                        </p:tgtEl>
                                        <p:attrNameLst>
                                          <p:attrName>style.visibility</p:attrName>
                                        </p:attrNameLst>
                                      </p:cBhvr>
                                      <p:to>
                                        <p:strVal val="visible"/>
                                      </p:to>
                                    </p:set>
                                    <p:anim calcmode="lin" valueType="num">
                                      <p:cBhvr>
                                        <p:cTn id="33" dur="1000" fill="hold"/>
                                        <p:tgtEl>
                                          <p:spTgt spid="30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P build="p" bldLvl="5" animBg="1" rev="0" advAuto="0" spid="303"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1. The fall of Jeroboam’s dynasty  15:25-31"/>
          <p:cNvSpPr txBox="1"/>
          <p:nvPr>
            <p:ph type="title"/>
          </p:nvPr>
        </p:nvSpPr>
        <p:spPr>
          <a:xfrm>
            <a:off x="990600" y="203200"/>
            <a:ext cx="81788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fall of Jeroboam’s dynasty  </a:t>
            </a:r>
            <a:r>
              <a:rPr sz="3000">
                <a:solidFill>
                  <a:srgbClr val="FF2600"/>
                </a:solidFill>
                <a:latin typeface="+mn-lt"/>
                <a:ea typeface="+mn-ea"/>
                <a:cs typeface="+mn-cs"/>
                <a:sym typeface="Gill Sans"/>
              </a:rPr>
              <a:t>15:25-31</a:t>
            </a:r>
          </a:p>
        </p:txBody>
      </p:sp>
      <p:sp>
        <p:nvSpPr>
          <p:cNvPr id="306" name="29  And it came about, as soon as he was king, he struck down all the household of Jeroboam. He did not leave to Jeroboam any persons alive, until he had destroyed them, according to the word of the LORD, which He spoke by His servant Ahijah the Shilonite,…"/>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And it came about, as soon as he was king, he struck down all the household of Jeroboam. He did not leave to Jeroboam any persons alive, until he had destroyed them, according to the word of the LORD, which He spoke by His servant Ahijah the Shilonite,</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t>
            </a:r>
            <a:r>
              <a:rPr i="1" sz="2400">
                <a:latin typeface="Times"/>
                <a:ea typeface="Times"/>
                <a:cs typeface="Times"/>
                <a:sym typeface="Times"/>
              </a:rPr>
              <a:t>and</a:t>
            </a:r>
            <a:r>
              <a:rPr sz="2400">
                <a:latin typeface="Times"/>
                <a:ea typeface="Times"/>
                <a:cs typeface="Times"/>
                <a:sym typeface="Times"/>
              </a:rPr>
              <a:t> because of the sins of Jeroboam which he sinned, and which he made Israel sin, because of his provocation with which he provoked the LORD God of Israel to anger.</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the rest of the acts of Nadab and all that he did, are they not written in the Book of the Chronicles of the Kings of Israel?</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2. The Baasha dynasty  15:32—16:1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700"/>
            </a:pPr>
            <a:r>
              <a:rPr>
                <a:solidFill>
                  <a:srgbClr val="01168A"/>
                </a:solidFill>
              </a:rPr>
              <a:t>2.	The Baasha dynasty  </a:t>
            </a:r>
            <a:r>
              <a:rPr>
                <a:solidFill>
                  <a:srgbClr val="FF2600"/>
                </a:solidFill>
              </a:rPr>
              <a:t>15:32—16:14</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11" name="32  And there was war between Asa and Baasha king of Israel all their days.…"/>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32  And there was war between Asa and Baasha king of Israel all their days.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33  In the third year of Asa king of Judah, Baasha the son of Ahijah became king over all Israel at Tirzah,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twenty-four years.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And he did evil in the sight of the LORD, and walked in the way of Jeroboam and in his sin which he made Israel sin.</a:t>
            </a:r>
          </a:p>
        </p:txBody>
      </p:sp>
      <p:pic>
        <p:nvPicPr>
          <p:cNvPr id="312" name="droppedImage.pdf" descr="droppedImage.pdf"/>
          <p:cNvPicPr>
            <a:picLocks noChangeAspect="1"/>
          </p:cNvPicPr>
          <p:nvPr/>
        </p:nvPicPr>
        <p:blipFill>
          <a:blip r:embed="rId2">
            <a:extLst/>
          </a:blip>
          <a:stretch>
            <a:fillRect/>
          </a:stretch>
        </p:blipFill>
        <p:spPr>
          <a:xfrm>
            <a:off x="2204211" y="3987567"/>
            <a:ext cx="5740401" cy="3721531"/>
          </a:xfrm>
          <a:prstGeom prst="rect">
            <a:avLst/>
          </a:prstGeom>
          <a:ln w="12700">
            <a:miter lim="400000"/>
          </a:ln>
        </p:spPr>
      </p:pic>
      <p:sp>
        <p:nvSpPr>
          <p:cNvPr id="313" name="Baasha"/>
          <p:cNvSpPr/>
          <p:nvPr/>
        </p:nvSpPr>
        <p:spPr>
          <a:xfrm>
            <a:off x="6637139" y="6819900"/>
            <a:ext cx="1197571"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Baasha</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16" name="16:1 Now the word of the LORD came to Jehu the son of Hanani against Baasha, saying,…"/>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16:1 Now the word of the LORD came to Jehu the son of Hanani against Baasha, saying,</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"Inasmuch as I exalted you from the dust and made you leader over My people Israel, and you have walked in the way of Jeroboam and have made My people Israel sin, provoking Me to anger with their sins,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behold, I will consume Baasha and his house, and I will make your house like the house of Jeroboam the son of Nebat.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19" name="5    Now the rest of the acts of Baasha and what he did and his might, are they not written in the Book of the Chronicles of the Kings of Israel?…"/>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Now the rest of the acts of Baasha and what he did and his might, are they not written in the Book of the Chronicles of the Kings of Israel?</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Baasha slept with his fathers and was buried in Tirzah, and Elah his son became king in his place.</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Moreover, the word of the LORD through the prophet Jehu the son of Hanani also came against Baasha and his household, both because of all the evil which he did in the sight of the LORD, provoking Him to anger with the work of his hands, in being like the house of Jeroboam, and because he struck it.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b. The reign of Elah &amp; his assassination by Zimri 16:8-1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Elah &amp; his assassination by Zimri </a:t>
            </a:r>
            <a:r>
              <a:rPr sz="3000">
                <a:solidFill>
                  <a:srgbClr val="FF2600"/>
                </a:solidFill>
                <a:latin typeface="+mn-lt"/>
                <a:ea typeface="+mn-ea"/>
                <a:cs typeface="+mn-cs"/>
                <a:sym typeface="Gill Sans"/>
              </a:rPr>
              <a:t>16:8-14</a:t>
            </a:r>
          </a:p>
        </p:txBody>
      </p:sp>
      <p:sp>
        <p:nvSpPr>
          <p:cNvPr id="322" name="8    In the twenty-sixth year of Asa king of Judah, Elah the son of Baasha became king over Israel at Tirzah, and reigned two years.…"/>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In the twenty-sixth year of Asa king of Judah, Elah the son of Baasha became king over Israel at Tirzah, </a:t>
            </a:r>
            <a:r>
              <a:rPr i="1" sz="2400">
                <a:latin typeface="Times"/>
                <a:ea typeface="Times"/>
                <a:cs typeface="Times"/>
                <a:sym typeface="Times"/>
              </a:rPr>
              <a:t>and reigned</a:t>
            </a:r>
            <a:r>
              <a:rPr sz="2400">
                <a:latin typeface="Times"/>
                <a:ea typeface="Times"/>
                <a:cs typeface="Times"/>
                <a:sym typeface="Times"/>
              </a:rPr>
              <a:t> two years.</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his servant Zimri, commander of half his chariots, conspired against him. Now he </a:t>
            </a:r>
            <a:r>
              <a:rPr i="1" sz="2400">
                <a:latin typeface="Times"/>
                <a:ea typeface="Times"/>
                <a:cs typeface="Times"/>
                <a:sym typeface="Times"/>
              </a:rPr>
              <a:t>was</a:t>
            </a:r>
            <a:r>
              <a:rPr sz="2400">
                <a:latin typeface="Times"/>
                <a:ea typeface="Times"/>
                <a:cs typeface="Times"/>
                <a:sym typeface="Times"/>
              </a:rPr>
              <a:t> at Tirzah drinking himself drunk in the house of Arza, who </a:t>
            </a:r>
            <a:r>
              <a:rPr i="1" sz="2400">
                <a:latin typeface="Times"/>
                <a:ea typeface="Times"/>
                <a:cs typeface="Times"/>
                <a:sym typeface="Times"/>
              </a:rPr>
              <a:t>was</a:t>
            </a:r>
            <a:r>
              <a:rPr sz="2400">
                <a:latin typeface="Times"/>
                <a:ea typeface="Times"/>
                <a:cs typeface="Times"/>
                <a:sym typeface="Times"/>
              </a:rPr>
              <a:t> over the household at Tirzah.</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Then Zimri went in and struck him and put him to death, in the twenty-seventh year of Asa king of Judah, and became king in his place.</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And it came about, when he became king, as soon as he sat on his throne, that he killed all the household of Baasha; he did not leave a single male, neither of his relatives nor of his friends.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3. The seven day reign of Zimri 16:15-20"/>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seven day reign of Zimri </a:t>
            </a:r>
            <a:r>
              <a:rPr sz="3000">
                <a:solidFill>
                  <a:srgbClr val="FF2600"/>
                </a:solidFill>
                <a:latin typeface="+mn-lt"/>
                <a:ea typeface="+mn-ea"/>
                <a:cs typeface="+mn-cs"/>
                <a:sym typeface="Gill Sans"/>
              </a:rPr>
              <a:t>16:15-20</a:t>
            </a:r>
          </a:p>
        </p:txBody>
      </p:sp>
      <p:sp>
        <p:nvSpPr>
          <p:cNvPr id="325" name="15  In the twenty-seventh year of Asa king of Judah, Zimri reigned seven days at Tirzah. Now the people were camped against Gibbethon, which belonged to the Philistines.…"/>
          <p:cNvSpPr txBox="1"/>
          <p:nvPr>
            <p:ph type="body" idx="1"/>
          </p:nvPr>
        </p:nvSpPr>
        <p:spPr>
          <a:xfrm>
            <a:off x="101600" y="914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In the twenty-seventh year of Asa king of Judah, Zimri reigned seven days at Tirzah. Now the people were camped against Gibbethon, which belonged to the Philistines.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the people who were camped heard it said, "Zimri has conspired and has also struck down the king." Therefore all Israel made Omri, the commander of the army, king over Israel that day in the camp.</a:t>
            </a:r>
          </a:p>
        </p:txBody>
      </p:sp>
      <p:pic>
        <p:nvPicPr>
          <p:cNvPr id="326" name="ppc_evjan99.tiff" descr="ppc_evjan99.tiff"/>
          <p:cNvPicPr>
            <a:picLocks noChangeAspect="1"/>
          </p:cNvPicPr>
          <p:nvPr/>
        </p:nvPicPr>
        <p:blipFill>
          <a:blip r:embed="rId2">
            <a:extLst/>
          </a:blip>
          <a:stretch>
            <a:fillRect/>
          </a:stretch>
        </p:blipFill>
        <p:spPr>
          <a:xfrm>
            <a:off x="228600" y="5041900"/>
            <a:ext cx="5181600" cy="2159000"/>
          </a:xfrm>
          <a:prstGeom prst="rect">
            <a:avLst/>
          </a:prstGeom>
          <a:ln w="12700">
            <a:miter lim="400000"/>
          </a:ln>
        </p:spPr>
      </p:pic>
      <p:pic>
        <p:nvPicPr>
          <p:cNvPr id="327" name="droppedImage.pdf" descr="droppedImage.pdf"/>
          <p:cNvPicPr>
            <a:picLocks noChangeAspect="1"/>
          </p:cNvPicPr>
          <p:nvPr/>
        </p:nvPicPr>
        <p:blipFill>
          <a:blip r:embed="rId3">
            <a:extLst/>
          </a:blip>
          <a:stretch>
            <a:fillRect/>
          </a:stretch>
        </p:blipFill>
        <p:spPr>
          <a:xfrm>
            <a:off x="6034251" y="3496979"/>
            <a:ext cx="5990898" cy="4114801"/>
          </a:xfrm>
          <a:prstGeom prst="rect">
            <a:avLst/>
          </a:prstGeom>
          <a:ln w="12700">
            <a:miter lim="400000"/>
          </a:ln>
        </p:spPr>
      </p:pic>
      <p:sp>
        <p:nvSpPr>
          <p:cNvPr id="328" name="17  Then Omri and all Israel with him went up from Gibbethon, and they besieged Tirzah."/>
          <p:cNvSpPr/>
          <p:nvPr/>
        </p:nvSpPr>
        <p:spPr>
          <a:xfrm>
            <a:off x="152400" y="3797300"/>
            <a:ext cx="60325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17  Then Omri and all Israel with him went up from Gibbethon, and they besieged Tirzah.</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1000" fill="hold"/>
                                        <p:tgtEl>
                                          <p:spTgt spid="328"/>
                                        </p:tgtEl>
                                        <p:attrNameLst>
                                          <p:attrName>ppt_w</p:attrName>
                                        </p:attrNameLst>
                                      </p:cBhvr>
                                      <p:tavLst>
                                        <p:tav tm="0">
                                          <p:val>
                                            <p:fltVal val="0"/>
                                          </p:val>
                                        </p:tav>
                                        <p:tav tm="100000">
                                          <p:val>
                                            <p:strVal val="#ppt_w"/>
                                          </p:val>
                                        </p:tav>
                                      </p:tavLst>
                                    </p:anim>
                                    <p:anim calcmode="lin" valueType="num">
                                      <p:cBhvr>
                                        <p:cTn id="8" dur="1000" fill="hold"/>
                                        <p:tgtEl>
                                          <p:spTgt spid="3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3. The seven day reign of Zimri 16:15-20"/>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seven day reign of Zimri </a:t>
            </a:r>
            <a:r>
              <a:rPr sz="3000">
                <a:solidFill>
                  <a:srgbClr val="FF2600"/>
                </a:solidFill>
                <a:latin typeface="+mn-lt"/>
                <a:ea typeface="+mn-ea"/>
                <a:cs typeface="+mn-cs"/>
                <a:sym typeface="Gill Sans"/>
              </a:rPr>
              <a:t>16:15-20</a:t>
            </a:r>
          </a:p>
        </p:txBody>
      </p:sp>
      <p:sp>
        <p:nvSpPr>
          <p:cNvPr id="331" name="18  And it came about, when Zimri saw that the city was taken, that he went into the citadel of the king’s house and burned the king’s house over him with fire, and died,"/>
          <p:cNvSpPr txBox="1"/>
          <p:nvPr>
            <p:ph type="body" sz="quarter" idx="1"/>
          </p:nvPr>
        </p:nvSpPr>
        <p:spPr>
          <a:xfrm>
            <a:off x="152400" y="1168400"/>
            <a:ext cx="5638800" cy="2247900"/>
          </a:xfrm>
          <a:prstGeom prst="rect">
            <a:avLst/>
          </a:prstGeom>
        </p:spPr>
        <p:txBody>
          <a:bodyPr anchor="t"/>
          <a:lstStyle>
            <a:lvl1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18  And it came about, when Zimri saw that the city was taken, that he went into the citadel of the king’s house and burned the king’s house over him with fire, and died,</a:t>
            </a:r>
          </a:p>
        </p:txBody>
      </p:sp>
      <p:pic>
        <p:nvPicPr>
          <p:cNvPr id="332" name="droppedImage.pdf" descr="droppedImage.pdf"/>
          <p:cNvPicPr>
            <a:picLocks noChangeAspect="1"/>
          </p:cNvPicPr>
          <p:nvPr/>
        </p:nvPicPr>
        <p:blipFill>
          <a:blip r:embed="rId2">
            <a:extLst/>
          </a:blip>
          <a:stretch>
            <a:fillRect/>
          </a:stretch>
        </p:blipFill>
        <p:spPr>
          <a:xfrm>
            <a:off x="5923674" y="812800"/>
            <a:ext cx="4301859" cy="2806700"/>
          </a:xfrm>
          <a:prstGeom prst="rect">
            <a:avLst/>
          </a:prstGeom>
          <a:ln w="12700">
            <a:miter lim="400000"/>
          </a:ln>
        </p:spPr>
      </p:pic>
      <p:sp>
        <p:nvSpPr>
          <p:cNvPr id="333" name="19  because of his sins which he sinned, doing evil in the sight of the LORD, walking in the way of Jeroboam, and in his sin which he did, making Israel sin.…"/>
          <p:cNvSpPr/>
          <p:nvPr/>
        </p:nvSpPr>
        <p:spPr>
          <a:xfrm>
            <a:off x="190500" y="3759200"/>
            <a:ext cx="9766300" cy="2209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because of his sins which he sinned, doing evil in the sight of the LORD, walking in the way of Jeroboam, and in his sin which he did, making Israel sin.</a:t>
            </a:r>
          </a:p>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Now the rest of the acts of Zimri and his conspiracy which he carried out, are they not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2. The message of Ahijah the prophet 14:7-16"/>
          <p:cNvSpPr txBox="1"/>
          <p:nvPr>
            <p:ph type="title"/>
          </p:nvPr>
        </p:nvSpPr>
        <p:spPr>
          <a:xfrm>
            <a:off x="990600" y="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24" name="7    &quot;Go, say to Jeroboam, ‘Thus says the LORD God of Israel, &quot;Because I exalted you from among the people and made you leader over My people Israel,…"/>
          <p:cNvSpPr txBox="1"/>
          <p:nvPr>
            <p:ph type="body" idx="1"/>
          </p:nvPr>
        </p:nvSpPr>
        <p:spPr>
          <a:xfrm>
            <a:off x="203200" y="635000"/>
            <a:ext cx="6882904" cy="6923534"/>
          </a:xfrm>
          <a:prstGeom prst="rect">
            <a:avLst/>
          </a:prstGeom>
        </p:spPr>
        <p:txBody>
          <a:bodyPr anchor="t"/>
          <a:lstStyle/>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"Go, say to Jeroboam, ‘Thus says the LORD God of Israel, "Because I exalted you from among the people and made you leader over My people Israel,</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tore the kingdom away from the house of David and gave it to you--yet you have not been like My servant David, who kept My commandments and who followed Me with all his heart, to do only that which was right in My sight;</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you also have done more evil than all who were before you, and have gone and made for yourself other gods and molten images to provoke Me to anger, and have cast Me behind your back--</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therefore behold, I am bringing calamity on the house of Jeroboam, and will cut off from Jeroboam every male person, both bond and free in Israel, and I will make a clean sweep of the house of Jeroboam, as one sweeps away dung until it is all gone.</a:t>
            </a:r>
          </a:p>
        </p:txBody>
      </p:sp>
      <p:pic>
        <p:nvPicPr>
          <p:cNvPr id="125" name="Ahijah and Jeroboam's wife BBL47-762a.jpg" descr="Ahijah and Jeroboam's wife BBL47-762a.jpg"/>
          <p:cNvPicPr>
            <a:picLocks noChangeAspect="1"/>
          </p:cNvPicPr>
          <p:nvPr/>
        </p:nvPicPr>
        <p:blipFill>
          <a:blip r:embed="rId2">
            <a:extLst/>
          </a:blip>
          <a:stretch>
            <a:fillRect/>
          </a:stretch>
        </p:blipFill>
        <p:spPr>
          <a:xfrm>
            <a:off x="7167165" y="3909407"/>
            <a:ext cx="2723754" cy="3649981"/>
          </a:xfrm>
          <a:prstGeom prst="rect">
            <a:avLst/>
          </a:prstGeom>
          <a:ln w="12700">
            <a:miter lim="400000"/>
          </a:ln>
        </p:spPr>
      </p:pic>
      <p:pic>
        <p:nvPicPr>
          <p:cNvPr id="126" name="Ahijah &amp; Jeroboam's wf 1168-43.jpg" descr="Ahijah &amp; Jeroboam's wf 1168-43.jpg"/>
          <p:cNvPicPr>
            <a:picLocks noChangeAspect="1"/>
          </p:cNvPicPr>
          <p:nvPr/>
        </p:nvPicPr>
        <p:blipFill>
          <a:blip r:embed="rId3">
            <a:extLst/>
          </a:blip>
          <a:stretch>
            <a:fillRect/>
          </a:stretch>
        </p:blipFill>
        <p:spPr>
          <a:xfrm>
            <a:off x="7167165" y="665799"/>
            <a:ext cx="2723754" cy="3697404"/>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4.  The Omri dynasty  16:21-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300"/>
            </a:pPr>
            <a:r>
              <a:rPr>
                <a:solidFill>
                  <a:srgbClr val="01168A"/>
                </a:solidFill>
              </a:rPr>
              <a:t>4.	 The Omri dynasty  </a:t>
            </a:r>
            <a:r>
              <a:rPr>
                <a:solidFill>
                  <a:srgbClr val="FF2600"/>
                </a:solidFill>
              </a:rPr>
              <a:t>16:21-34</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a. Omri’s rise to power 16:21-22"/>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Omri’s rise to power </a:t>
            </a:r>
            <a:r>
              <a:rPr sz="3000">
                <a:solidFill>
                  <a:srgbClr val="FF2600"/>
                </a:solidFill>
                <a:latin typeface="+mn-lt"/>
                <a:ea typeface="+mn-ea"/>
                <a:cs typeface="+mn-cs"/>
                <a:sym typeface="Gill Sans"/>
              </a:rPr>
              <a:t>16:21-22</a:t>
            </a:r>
          </a:p>
        </p:txBody>
      </p:sp>
      <p:sp>
        <p:nvSpPr>
          <p:cNvPr id="338" name="21  Then the people of Israel were divided into two parts: half of the people followed Tibni the son of Ginath, to make him king; the other half followed Omri.…"/>
          <p:cNvSpPr txBox="1"/>
          <p:nvPr>
            <p:ph type="body" idx="1"/>
          </p:nvPr>
        </p:nvSpPr>
        <p:spPr>
          <a:xfrm>
            <a:off x="139700" y="876300"/>
            <a:ext cx="9880600" cy="5461000"/>
          </a:xfrm>
          <a:prstGeom prst="rect">
            <a:avLst/>
          </a:prstGeom>
        </p:spPr>
        <p:txBody>
          <a:bodyPr anchor="t"/>
          <a:lstStyle/>
          <a:p>
            <a:pPr marL="457200" indent="-431800">
              <a:spcBef>
                <a:spcPts val="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Then the people of Israel were divided into two parts: half of the people followed Tibni the son of Ginath, to make him king; the </a:t>
            </a:r>
            <a:r>
              <a:rPr i="1" sz="2400">
                <a:latin typeface="Times"/>
                <a:ea typeface="Times"/>
                <a:cs typeface="Times"/>
                <a:sym typeface="Times"/>
              </a:rPr>
              <a:t>other</a:t>
            </a:r>
            <a:r>
              <a:rPr sz="2400">
                <a:latin typeface="Times"/>
                <a:ea typeface="Times"/>
                <a:cs typeface="Times"/>
                <a:sym typeface="Times"/>
              </a:rPr>
              <a:t> half followed Omri.</a:t>
            </a:r>
            <a:endParaRPr sz="2400">
              <a:latin typeface="Times"/>
              <a:ea typeface="Times"/>
              <a:cs typeface="Times"/>
              <a:sym typeface="Times"/>
            </a:endParaRPr>
          </a:p>
          <a:p>
            <a:pPr marL="457200" indent="-431800">
              <a:spcBef>
                <a:spcPts val="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But the people who followed Omri prevailed over the people who followed Tibni the son of Ginath. And Tibni died and Omri became king.</a:t>
            </a:r>
          </a:p>
        </p:txBody>
      </p:sp>
      <p:pic>
        <p:nvPicPr>
          <p:cNvPr id="339" name="droppedImage.pdf" descr="droppedImage.pdf"/>
          <p:cNvPicPr>
            <a:picLocks noChangeAspect="1"/>
          </p:cNvPicPr>
          <p:nvPr/>
        </p:nvPicPr>
        <p:blipFill>
          <a:blip r:embed="rId2">
            <a:extLst/>
          </a:blip>
          <a:stretch>
            <a:fillRect/>
          </a:stretch>
        </p:blipFill>
        <p:spPr>
          <a:xfrm>
            <a:off x="1892300" y="2877456"/>
            <a:ext cx="6692900" cy="4780644"/>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b. The reign of Omri 16:23-28"/>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Omri </a:t>
            </a:r>
            <a:r>
              <a:rPr sz="3000">
                <a:solidFill>
                  <a:srgbClr val="FF2600"/>
                </a:solidFill>
                <a:latin typeface="+mn-lt"/>
                <a:ea typeface="+mn-ea"/>
                <a:cs typeface="+mn-cs"/>
                <a:sym typeface="Gill Sans"/>
              </a:rPr>
              <a:t>16:23-28</a:t>
            </a:r>
          </a:p>
        </p:txBody>
      </p:sp>
      <p:sp>
        <p:nvSpPr>
          <p:cNvPr id="342" name="23  In the thirty-first year of Asa king of Judah, Omri became king over Israel, and reigned twelve years; he reigned six years at Tirzah.…"/>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In the thirty-first year of Asa king of Judah, Omri became king over Israel,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twelve years; he reigned six years at Tirzah.</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he bought the hill Samaria from Shemer for two talents of silver; and he built on the hill, and named the city which he built Samaria, after the name of Shemer, the owner of the hill.</a:t>
            </a:r>
          </a:p>
        </p:txBody>
      </p:sp>
      <p:pic>
        <p:nvPicPr>
          <p:cNvPr id="343" name="droppedImage.pdf" descr="droppedImage.pdf"/>
          <p:cNvPicPr>
            <a:picLocks noChangeAspect="1"/>
          </p:cNvPicPr>
          <p:nvPr/>
        </p:nvPicPr>
        <p:blipFill>
          <a:blip r:embed="rId2">
            <a:extLst/>
          </a:blip>
          <a:stretch>
            <a:fillRect/>
          </a:stretch>
        </p:blipFill>
        <p:spPr>
          <a:xfrm>
            <a:off x="4971846" y="4025900"/>
            <a:ext cx="5326789" cy="3517900"/>
          </a:xfrm>
          <a:prstGeom prst="rect">
            <a:avLst/>
          </a:prstGeom>
          <a:ln w="12700">
            <a:miter lim="400000"/>
          </a:ln>
        </p:spPr>
      </p:pic>
      <p:pic>
        <p:nvPicPr>
          <p:cNvPr id="344" name="droppedImage.pdf" descr="droppedImage.pdf"/>
          <p:cNvPicPr>
            <a:picLocks noChangeAspect="1"/>
          </p:cNvPicPr>
          <p:nvPr/>
        </p:nvPicPr>
        <p:blipFill>
          <a:blip r:embed="rId3">
            <a:extLst/>
          </a:blip>
          <a:stretch>
            <a:fillRect/>
          </a:stretch>
        </p:blipFill>
        <p:spPr>
          <a:xfrm>
            <a:off x="-798251" y="3797300"/>
            <a:ext cx="5787502" cy="3975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samaria.tiff" descr="samaria.tiff"/>
          <p:cNvPicPr>
            <a:picLocks noChangeAspect="1"/>
          </p:cNvPicPr>
          <p:nvPr/>
        </p:nvPicPr>
        <p:blipFill>
          <a:blip r:embed="rId2">
            <a:extLst/>
          </a:blip>
          <a:stretch>
            <a:fillRect/>
          </a:stretch>
        </p:blipFill>
        <p:spPr>
          <a:xfrm>
            <a:off x="4470400" y="850036"/>
            <a:ext cx="5486400" cy="4103828"/>
          </a:xfrm>
          <a:prstGeom prst="rect">
            <a:avLst/>
          </a:prstGeom>
          <a:ln w="12700">
            <a:miter lim="400000"/>
          </a:ln>
        </p:spPr>
      </p:pic>
      <p:sp>
        <p:nvSpPr>
          <p:cNvPr id="347" name="Samaria…"/>
          <p:cNvSpPr/>
          <p:nvPr/>
        </p:nvSpPr>
        <p:spPr>
          <a:xfrm>
            <a:off x="279400" y="806450"/>
            <a:ext cx="3898900" cy="378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u="sng">
                <a:solidFill>
                  <a:srgbClr val="FB2700"/>
                </a:solidFill>
                <a:latin typeface="Verdana"/>
                <a:ea typeface="Verdana"/>
                <a:cs typeface="Verdana"/>
                <a:sym typeface="Verdana"/>
                <a:hlinkClick r:id="rId3" invalidUrl="" action="" tgtFrame="" tooltip="" history="1" highlightClick="0" endSnd="0"/>
              </a:rPr>
              <a:t>Samaria</a:t>
            </a:r>
            <a:endParaRPr b="1" sz="24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600">
                <a:latin typeface="Verdana"/>
                <a:ea typeface="Verdana"/>
                <a:cs typeface="Verdana"/>
                <a:sym typeface="Verdana"/>
              </a:rPr>
              <a:t>Capital of the northern kingdom, Israel, from Omri's time onwards, Samaria stood at</a:t>
            </a:r>
            <a:r>
              <a:rPr sz="1600">
                <a:latin typeface="Verdana"/>
                <a:ea typeface="Verdana"/>
                <a:cs typeface="Verdana"/>
                <a:sym typeface="Verdana"/>
              </a:rPr>
              <a:t> a crossroads in the high country of </a:t>
            </a:r>
            <a:r>
              <a:rPr sz="1600" u="sng">
                <a:latin typeface="Verdana"/>
                <a:ea typeface="Verdana"/>
                <a:cs typeface="Verdana"/>
                <a:sym typeface="Verdana"/>
                <a:hlinkClick r:id="rId4" invalidUrl="" action="" tgtFrame="" tooltip="" history="1" highlightClick="0" endSnd="0"/>
              </a:rPr>
              <a:t>Ephraim</a:t>
            </a:r>
            <a:r>
              <a:rPr sz="1600">
                <a:latin typeface="Verdana"/>
                <a:ea typeface="Verdana"/>
                <a:cs typeface="Verdana"/>
                <a:sym typeface="Verdana"/>
              </a:rPr>
              <a:t>.</a:t>
            </a:r>
            <a:r>
              <a:rPr sz="1600">
                <a:latin typeface="Verdana"/>
                <a:ea typeface="Verdana"/>
                <a:cs typeface="Verdana"/>
                <a:sym typeface="Verdana"/>
              </a:rPr>
              <a:t> The tell rose some 300ft above the surrounding fields. (This suggests an alternative explanation of the name </a:t>
            </a:r>
            <a:r>
              <a:rPr i="1" sz="1600">
                <a:latin typeface="Verdana"/>
                <a:ea typeface="Verdana"/>
                <a:cs typeface="Verdana"/>
                <a:sym typeface="Verdana"/>
              </a:rPr>
              <a:t>Shomron </a:t>
            </a:r>
            <a:r>
              <a:rPr sz="1600">
                <a:latin typeface="Verdana"/>
                <a:ea typeface="Verdana"/>
                <a:cs typeface="Verdana"/>
                <a:sym typeface="Verdana"/>
              </a:rPr>
              <a:t>to that given in </a:t>
            </a:r>
            <a:r>
              <a:rPr sz="1600" u="sng">
                <a:solidFill>
                  <a:srgbClr val="2A33FF"/>
                </a:solidFill>
                <a:latin typeface="Verdana"/>
                <a:ea typeface="Verdana"/>
                <a:cs typeface="Verdana"/>
                <a:sym typeface="Verdana"/>
                <a:hlinkClick r:id="rId5" invalidUrl="" action="" tgtFrame="" tooltip="" history="1" highlightClick="0" endSnd="0"/>
              </a:rPr>
              <a:t>1 Kgs 16:24</a:t>
            </a:r>
            <a:r>
              <a:rPr sz="1600">
                <a:latin typeface="Verdana"/>
                <a:ea typeface="Verdana"/>
                <a:cs typeface="Verdana"/>
                <a:sym typeface="Verdana"/>
              </a:rPr>
              <a:t>, the name may be derived from </a:t>
            </a:r>
            <a:r>
              <a:rPr i="1" sz="1600">
                <a:latin typeface="Verdana"/>
                <a:ea typeface="Verdana"/>
                <a:cs typeface="Verdana"/>
                <a:sym typeface="Verdana"/>
              </a:rPr>
              <a:t>shmr </a:t>
            </a:r>
            <a:r>
              <a:rPr sz="1600">
                <a:latin typeface="Verdana"/>
                <a:ea typeface="Verdana"/>
                <a:cs typeface="Verdana"/>
                <a:sym typeface="Verdana"/>
              </a:rPr>
              <a:t>"watch/guard" - Shomron = watch-hill.)</a:t>
            </a:r>
            <a:endParaRPr sz="16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1600">
                <a:latin typeface="Verdana"/>
                <a:ea typeface="Verdana"/>
                <a:cs typeface="Verdana"/>
                <a:sym typeface="Verdana"/>
              </a:rPr>
              <a:t>Remains of Ahab's Palace in Samaria</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droppedImage.pdf" descr="droppedImage.pdf"/>
          <p:cNvPicPr>
            <a:picLocks noChangeAspect="1"/>
          </p:cNvPicPr>
          <p:nvPr/>
        </p:nvPicPr>
        <p:blipFill>
          <a:blip r:embed="rId2">
            <a:extLst/>
          </a:blip>
          <a:stretch>
            <a:fillRect/>
          </a:stretch>
        </p:blipFill>
        <p:spPr>
          <a:xfrm>
            <a:off x="893571" y="546373"/>
            <a:ext cx="8369301" cy="5521414"/>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The%20collection%20of%20ivory%20pieces%20found%20on%20the%20site%20.tiff" descr="The%20collection%20of%20ivory%20pieces%20found%20on%20the%20site%20.tiff"/>
          <p:cNvPicPr>
            <a:picLocks noChangeAspect="1"/>
          </p:cNvPicPr>
          <p:nvPr/>
        </p:nvPicPr>
        <p:blipFill>
          <a:blip r:embed="rId2">
            <a:extLst/>
          </a:blip>
          <a:stretch>
            <a:fillRect/>
          </a:stretch>
        </p:blipFill>
        <p:spPr>
          <a:xfrm>
            <a:off x="2095500" y="762000"/>
            <a:ext cx="5956300" cy="6096000"/>
          </a:xfrm>
          <a:prstGeom prst="rect">
            <a:avLst/>
          </a:prstGeom>
          <a:ln w="12700">
            <a:miter lim="400000"/>
          </a:ln>
        </p:spPr>
      </p:pic>
      <p:sp>
        <p:nvSpPr>
          <p:cNvPr id="352" name="The collection of ivory pieces found on the site of the royal palace of Omri and Ahab"/>
          <p:cNvSpPr/>
          <p:nvPr/>
        </p:nvSpPr>
        <p:spPr>
          <a:xfrm>
            <a:off x="1054100" y="254000"/>
            <a:ext cx="7611765" cy="317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Helvetica"/>
                <a:ea typeface="Helvetica"/>
                <a:cs typeface="Helvetica"/>
                <a:sym typeface="Helvetica"/>
              </a:defRPr>
            </a:lvl1pPr>
          </a:lstStyle>
          <a:p>
            <a:pPr>
              <a:defRPr sz="3200">
                <a:latin typeface="+mn-lt"/>
                <a:ea typeface="+mn-ea"/>
                <a:cs typeface="+mn-cs"/>
                <a:sym typeface="Gill Sans"/>
              </a:defRPr>
            </a:pPr>
            <a:r>
              <a:rPr sz="1600">
                <a:latin typeface="Helvetica"/>
                <a:ea typeface="Helvetica"/>
                <a:cs typeface="Helvetica"/>
                <a:sym typeface="Helvetica"/>
              </a:rPr>
              <a:t>The collection of ivory pieces found on the site of the royal palace of Omri and Ahab</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droppedImage.pdf" descr="droppedImage.pdf"/>
          <p:cNvPicPr>
            <a:picLocks noChangeAspect="1"/>
          </p:cNvPicPr>
          <p:nvPr/>
        </p:nvPicPr>
        <p:blipFill>
          <a:blip r:embed="rId2">
            <a:extLst/>
          </a:blip>
          <a:stretch>
            <a:fillRect/>
          </a:stretch>
        </p:blipFill>
        <p:spPr>
          <a:xfrm>
            <a:off x="0" y="0"/>
            <a:ext cx="10160000" cy="79502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b. The reign of Omri 16:23-28"/>
          <p:cNvSpPr txBox="1"/>
          <p:nvPr>
            <p:ph type="title"/>
          </p:nvPr>
        </p:nvSpPr>
        <p:spPr>
          <a:xfrm>
            <a:off x="457200" y="1143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Omri </a:t>
            </a:r>
            <a:r>
              <a:rPr sz="3000">
                <a:solidFill>
                  <a:srgbClr val="FF2600"/>
                </a:solidFill>
                <a:latin typeface="+mn-lt"/>
                <a:ea typeface="+mn-ea"/>
                <a:cs typeface="+mn-cs"/>
                <a:sym typeface="Gill Sans"/>
              </a:rPr>
              <a:t>16:23-28</a:t>
            </a:r>
          </a:p>
        </p:txBody>
      </p:sp>
      <p:sp>
        <p:nvSpPr>
          <p:cNvPr id="357" name="25  And Omri did evil in the sight of the LORD, and acted more wickedly than all who were before him.…"/>
          <p:cNvSpPr txBox="1"/>
          <p:nvPr>
            <p:ph type="body" idx="1"/>
          </p:nvPr>
        </p:nvSpPr>
        <p:spPr>
          <a:xfrm>
            <a:off x="152400" y="939800"/>
            <a:ext cx="6438900" cy="65151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And Omri did evil in the sight of the LORD, and acted more wickedly than all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before him.</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26  For he walked in all the way of Jeroboam the son of Nebat and in his sins which he made Israel sin, provoking the LORD God of Israel with their idols.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Now the rest of the acts of Omri which he did and his might which he showed, are they not written in the Book of the Chronicles of the Kings of Israel?</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So Omri slept with his fathers, and was buried in Samaria; and Ahab his son became king in his place.</a:t>
            </a:r>
          </a:p>
        </p:txBody>
      </p:sp>
      <p:pic>
        <p:nvPicPr>
          <p:cNvPr id="358" name="Moabite.tiff" descr="Moabite.tiff"/>
          <p:cNvPicPr>
            <a:picLocks noChangeAspect="1"/>
          </p:cNvPicPr>
          <p:nvPr/>
        </p:nvPicPr>
        <p:blipFill>
          <a:blip r:embed="rId2">
            <a:extLst/>
          </a:blip>
          <a:stretch>
            <a:fillRect/>
          </a:stretch>
        </p:blipFill>
        <p:spPr>
          <a:xfrm>
            <a:off x="6743700" y="1259416"/>
            <a:ext cx="3302000" cy="539326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quot;I Mesha, king of Moab, made this monument to Chemosh, to commemorate deliverance from Israel. My father reigned over Moab 30 years, and I reigned after my father. Omri, king of Israel oppressed Moab many days, and his son (Ahab) after him. But I made war against the king of Israel and drove him out, and took his cities, Medeba, Ataroth, Nebo, and Jahaz, which he built while he waged war against me. I destroyed his cities, and devoted the spoil to Chemosh, and the women and girls to Ashtar. I built Qorhah with prisoners from Israel.&quot;…"/>
          <p:cNvSpPr/>
          <p:nvPr/>
        </p:nvSpPr>
        <p:spPr>
          <a:xfrm>
            <a:off x="127000" y="442304"/>
            <a:ext cx="5295900" cy="611309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2000">
                <a:latin typeface="Arial"/>
                <a:ea typeface="Arial"/>
                <a:cs typeface="Arial"/>
                <a:sym typeface="Arial"/>
              </a:rPr>
              <a:t>"I Mesha, king of Moab, made this monument to Chemosh, to commemorate deliverance from Israel. My father reigned over Moab 30 years, and I reigned after my father. Omri, king of Israel oppressed Moab many days, and his son (Ahab) after him. But I made war against the king of Israel and drove him out, and took his cities, Medeba, Ataroth, Nebo, and Jahaz, which he built while he waged war against me. I destroyed his cities, and devoted the spoil to Chemosh, and the women and girls to Ashtar. I built Qorhah with prisoners from Israel."</a:t>
            </a:r>
            <a:endParaRPr sz="2000">
              <a:latin typeface="Times"/>
              <a:ea typeface="Times"/>
              <a:cs typeface="Times"/>
              <a:sym typeface="Times"/>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2000">
                <a:latin typeface="Arial"/>
                <a:ea typeface="Arial"/>
                <a:cs typeface="Arial"/>
                <a:sym typeface="Arial"/>
              </a:rPr>
              <a:t>"And Mesha king of Moab was a sheepmaster, and rendered unto the king of Israel an hundred thousand lambs, and an hundred thousand rams, with the wool. But it came to pass, when Ahab was dead, that the king of Moab rebelled against the king of Israel." - </a:t>
            </a:r>
            <a:r>
              <a:rPr i="1" sz="2000">
                <a:solidFill>
                  <a:srgbClr val="FF2600"/>
                </a:solidFill>
                <a:latin typeface="Arial"/>
                <a:ea typeface="Arial"/>
                <a:cs typeface="Arial"/>
                <a:sym typeface="Arial"/>
              </a:rPr>
              <a:t>2 Kings 3:4-5</a:t>
            </a:r>
          </a:p>
        </p:txBody>
      </p:sp>
      <p:pic>
        <p:nvPicPr>
          <p:cNvPr id="361" name="www.bible-history.tiff" descr="www.bible-history.tiff"/>
          <p:cNvPicPr>
            <a:picLocks noChangeAspect="1"/>
          </p:cNvPicPr>
          <p:nvPr/>
        </p:nvPicPr>
        <p:blipFill>
          <a:blip r:embed="rId2">
            <a:extLst/>
          </a:blip>
          <a:stretch>
            <a:fillRect/>
          </a:stretch>
        </p:blipFill>
        <p:spPr>
          <a:xfrm>
            <a:off x="5473700" y="152400"/>
            <a:ext cx="4445000" cy="707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64" name="29  Now Ahab the son of Omri became king over Israel in the thirty-eighth year of Asa king of Judah, and Ahab the son of Omri reigned over Israel in Samaria twenty-two years.…"/>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Now Ahab the son of Omri became king over Israel in the thirty-eighth year of Asa king of Judah, and Ahab the son of Omri reigned over Israel in Samaria twenty-two years.</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And Ahab the son of Omri did evil in the sight of the LORD more than all who were before him.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2. The message of Ahijah the prophet 14:7-16"/>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29" name="11  &quot;Anyone belonging to Jeroboam who dies in the city the dogs will eat. And he who dies in the field the birds of the heavens will eat; for the LORD has spoken it.&quot;’…"/>
          <p:cNvSpPr txBox="1"/>
          <p:nvPr>
            <p:ph type="body" idx="1"/>
          </p:nvPr>
        </p:nvSpPr>
        <p:spPr>
          <a:xfrm>
            <a:off x="139700" y="825500"/>
            <a:ext cx="5892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"Anyone belonging to Jeroboam who dies in the city the dogs will eat. And he who dies in the field the birds of the heavens will eat; for the LORD has spoken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"Now you arise, go to your house. When your feet enter the city the child will die.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all Israel shall mourn for him and bury him, for he alone of Jeroboam’s </a:t>
            </a:r>
            <a:r>
              <a:rPr i="1" sz="2400">
                <a:uFill>
                  <a:solidFill>
                    <a:srgbClr val="000000"/>
                  </a:solidFill>
                </a:uFill>
                <a:latin typeface="Times"/>
                <a:ea typeface="Times"/>
                <a:cs typeface="Times"/>
                <a:sym typeface="Times"/>
              </a:rPr>
              <a:t>family</a:t>
            </a:r>
            <a:r>
              <a:rPr sz="2400">
                <a:uFill>
                  <a:solidFill>
                    <a:srgbClr val="000000"/>
                  </a:solidFill>
                </a:uFill>
                <a:latin typeface="Times"/>
                <a:ea typeface="Times"/>
                <a:cs typeface="Times"/>
                <a:sym typeface="Times"/>
              </a:rPr>
              <a:t> shall come to the grave, because in him something good was found toward the LORD God of Israel in the house of Jeroboam.</a:t>
            </a:r>
          </a:p>
        </p:txBody>
      </p:sp>
      <p:pic>
        <p:nvPicPr>
          <p:cNvPr id="130" name="droppedImage.pdf" descr="droppedImage.pdf"/>
          <p:cNvPicPr>
            <a:picLocks noChangeAspect="1"/>
          </p:cNvPicPr>
          <p:nvPr/>
        </p:nvPicPr>
        <p:blipFill>
          <a:blip r:embed="rId2">
            <a:extLst/>
          </a:blip>
          <a:stretch>
            <a:fillRect/>
          </a:stretch>
        </p:blipFill>
        <p:spPr>
          <a:xfrm>
            <a:off x="5981700" y="983828"/>
            <a:ext cx="4076700" cy="3110312"/>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67" name="31  And it came about, as though it had been a trivial thing for him to walk in the sins of Jeroboam the son of Nebat, that he married Jezebel the daughter of Ethbaal king of the Sidonians, and went to serve Baal and worshiped him.…"/>
          <p:cNvSpPr txBox="1"/>
          <p:nvPr>
            <p:ph type="body" idx="1"/>
          </p:nvPr>
        </p:nvSpPr>
        <p:spPr>
          <a:xfrm>
            <a:off x="101600" y="9652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And it came about, as though it had been a trivial thing for him to walk in the sins of Jeroboam the son of Nebat, that he married Jezebel the daughter of Ethbaal king of the Sidonians, and went to serve Baal and worshiped him. </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32  So he erected an altar for Baal in the house of Baal, which he built in Samaria.</a:t>
            </a:r>
          </a:p>
        </p:txBody>
      </p:sp>
      <p:pic>
        <p:nvPicPr>
          <p:cNvPr id="368" name="droppedImage.pdf" descr="droppedImage.pdf"/>
          <p:cNvPicPr>
            <a:picLocks noChangeAspect="1"/>
          </p:cNvPicPr>
          <p:nvPr/>
        </p:nvPicPr>
        <p:blipFill>
          <a:blip r:embed="rId2">
            <a:extLst/>
          </a:blip>
          <a:stretch>
            <a:fillRect/>
          </a:stretch>
        </p:blipFill>
        <p:spPr>
          <a:xfrm>
            <a:off x="6422342" y="4877816"/>
            <a:ext cx="3863135" cy="2578101"/>
          </a:xfrm>
          <a:prstGeom prst="rect">
            <a:avLst/>
          </a:prstGeom>
          <a:ln w="12700">
            <a:miter lim="400000"/>
          </a:ln>
        </p:spPr>
      </p:pic>
      <p:sp>
        <p:nvSpPr>
          <p:cNvPr id="369" name="Baal"/>
          <p:cNvSpPr/>
          <p:nvPr/>
        </p:nvSpPr>
        <p:spPr>
          <a:xfrm>
            <a:off x="8764091" y="4610100"/>
            <a:ext cx="753667"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Baal</a:t>
            </a:r>
          </a:p>
        </p:txBody>
      </p:sp>
      <p:pic>
        <p:nvPicPr>
          <p:cNvPr id="370" name="droppedImage.pdf" descr="droppedImage.pdf"/>
          <p:cNvPicPr>
            <a:picLocks noChangeAspect="1"/>
          </p:cNvPicPr>
          <p:nvPr/>
        </p:nvPicPr>
        <p:blipFill>
          <a:blip r:embed="rId3">
            <a:extLst/>
          </a:blip>
          <a:stretch>
            <a:fillRect/>
          </a:stretch>
        </p:blipFill>
        <p:spPr>
          <a:xfrm>
            <a:off x="337003" y="3619500"/>
            <a:ext cx="5968094" cy="3886200"/>
          </a:xfrm>
          <a:prstGeom prst="rect">
            <a:avLst/>
          </a:prstGeom>
          <a:ln w="12700">
            <a:miter lim="400000"/>
          </a:ln>
        </p:spPr>
      </p:pic>
      <p:sp>
        <p:nvSpPr>
          <p:cNvPr id="371" name="Text"/>
          <p:cNvSpPr/>
          <p:nvPr/>
        </p:nvSpPr>
        <p:spPr>
          <a:xfrm>
            <a:off x="4673600" y="3543300"/>
            <a:ext cx="806649"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Text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74" name="33  And Ahab also made the Asherah. Thus Ahab did more to provoke the LORD God of Israel than all the kings of Israel who were before him.…"/>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33  And Ahab also made the Asherah. Thus Ahab did more to provoke the LORD God of Israel than all the kings of Israel who were before him.</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In his days Hiel the Bethelite built Jericho; he laid its foundations with the </a:t>
            </a:r>
            <a:r>
              <a:rPr i="1" sz="2400">
                <a:uFill>
                  <a:solidFill>
                    <a:srgbClr val="000000"/>
                  </a:solidFill>
                </a:uFill>
                <a:latin typeface="Times"/>
                <a:ea typeface="Times"/>
                <a:cs typeface="Times"/>
                <a:sym typeface="Times"/>
              </a:rPr>
              <a:t>loss of</a:t>
            </a:r>
            <a:r>
              <a:rPr sz="2400">
                <a:uFill>
                  <a:solidFill>
                    <a:srgbClr val="000000"/>
                  </a:solidFill>
                </a:uFill>
                <a:latin typeface="Times"/>
                <a:ea typeface="Times"/>
                <a:cs typeface="Times"/>
                <a:sym typeface="Times"/>
              </a:rPr>
              <a:t> Abiram his first-born, and set up its gates with the </a:t>
            </a:r>
            <a:r>
              <a:rPr i="1" sz="2400">
                <a:uFill>
                  <a:solidFill>
                    <a:srgbClr val="000000"/>
                  </a:solidFill>
                </a:uFill>
                <a:latin typeface="Times"/>
                <a:ea typeface="Times"/>
                <a:cs typeface="Times"/>
                <a:sym typeface="Times"/>
              </a:rPr>
              <a:t>loss of</a:t>
            </a:r>
            <a:r>
              <a:rPr sz="2400">
                <a:uFill>
                  <a:solidFill>
                    <a:srgbClr val="000000"/>
                  </a:solidFill>
                </a:uFill>
                <a:latin typeface="Times"/>
                <a:ea typeface="Times"/>
                <a:cs typeface="Times"/>
                <a:sym typeface="Times"/>
              </a:rPr>
              <a:t> his youngest son Segub, according to the word of the LORD, which He spoke by Joshua the son of Nun.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74">
                                            <p:bg/>
                                          </p:spTgt>
                                        </p:tgtEl>
                                        <p:attrNameLst>
                                          <p:attrName>style.visibility</p:attrName>
                                        </p:attrNameLst>
                                      </p:cBhvr>
                                      <p:to>
                                        <p:strVal val="visible"/>
                                      </p:to>
                                    </p:set>
                                    <p:anim calcmode="lin" valueType="num">
                                      <p:cBhvr>
                                        <p:cTn id="7" dur="1000" fill="hold"/>
                                        <p:tgtEl>
                                          <p:spTgt spid="374">
                                            <p:bg/>
                                          </p:spTgt>
                                        </p:tgtEl>
                                        <p:attrNameLst>
                                          <p:attrName>ppt_w</p:attrName>
                                        </p:attrNameLst>
                                      </p:cBhvr>
                                      <p:tavLst>
                                        <p:tav tm="0">
                                          <p:val>
                                            <p:fltVal val="0"/>
                                          </p:val>
                                        </p:tav>
                                        <p:tav tm="100000">
                                          <p:val>
                                            <p:strVal val="#ppt_w"/>
                                          </p:val>
                                        </p:tav>
                                      </p:tavLst>
                                    </p:anim>
                                    <p:anim calcmode="lin" valueType="num">
                                      <p:cBhvr>
                                        <p:cTn id="8" dur="1000" fill="hold"/>
                                        <p:tgtEl>
                                          <p:spTgt spid="374">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74">
                                            <p:txEl>
                                              <p:pRg st="0" end="0"/>
                                            </p:txEl>
                                          </p:spTgt>
                                        </p:tgtEl>
                                        <p:attrNameLst>
                                          <p:attrName>style.visibility</p:attrName>
                                        </p:attrNameLst>
                                      </p:cBhvr>
                                      <p:to>
                                        <p:strVal val="visible"/>
                                      </p:to>
                                    </p:set>
                                    <p:anim calcmode="lin" valueType="num">
                                      <p:cBhvr>
                                        <p:cTn id="11" dur="1000" fill="hold"/>
                                        <p:tgtEl>
                                          <p:spTgt spid="37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74">
                                            <p:txEl>
                                              <p:pRg st="1" end="1"/>
                                            </p:txEl>
                                          </p:spTgt>
                                        </p:tgtEl>
                                        <p:attrNameLst>
                                          <p:attrName>style.visibility</p:attrName>
                                        </p:attrNameLst>
                                      </p:cBhvr>
                                      <p:to>
                                        <p:strVal val="visible"/>
                                      </p:to>
                                    </p:set>
                                    <p:anim calcmode="lin" valueType="num">
                                      <p:cBhvr>
                                        <p:cTn id="17" dur="1000" fill="hold"/>
                                        <p:tgtEl>
                                          <p:spTgt spid="37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7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4"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ishak's invasion of Judah has been confirmed by archaeologists. Shishak's own record of his campaign is inscribed on the south wall of the Great Temple of Amon at Karnak. In his campaign he presents 156 cities of Judea to his god Amon."/>
          <p:cNvSpPr/>
          <p:nvPr/>
        </p:nvSpPr>
        <p:spPr>
          <a:xfrm>
            <a:off x="6527800" y="120650"/>
            <a:ext cx="3543300" cy="245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Shishak's invasion of Judah has been confirmed by archaeologists. Shishak's own record of his campaign is inscribed on the south wall of the Great Temple of Amon at Karnak. In his campaign he presents 156 cities of Judea to his god Amon. </a:t>
            </a:r>
            <a:endParaRPr sz="1600">
              <a:latin typeface="Times"/>
              <a:ea typeface="Times"/>
              <a:cs typeface="Times"/>
              <a:sym typeface="Times"/>
            </a:endParaRPr>
          </a:p>
        </p:txBody>
      </p:sp>
      <p:pic>
        <p:nvPicPr>
          <p:cNvPr id="377" name="Bubastite_Portal_with_Shishaks_City_List_tb_n110500w.tiff" descr="Bubastite_Portal_with_Shishaks_City_List_tb_n110500w.tiff"/>
          <p:cNvPicPr>
            <a:picLocks noChangeAspect="1"/>
          </p:cNvPicPr>
          <p:nvPr/>
        </p:nvPicPr>
        <p:blipFill>
          <a:blip r:embed="rId2">
            <a:extLst/>
          </a:blip>
          <a:stretch>
            <a:fillRect/>
          </a:stretch>
        </p:blipFill>
        <p:spPr>
          <a:xfrm>
            <a:off x="114300" y="90487"/>
            <a:ext cx="6261100" cy="46958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quo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quot;  - 2 Chronicles 12:2-4"/>
          <p:cNvSpPr/>
          <p:nvPr/>
        </p:nvSpPr>
        <p:spPr>
          <a:xfrm>
            <a:off x="3517900" y="557435"/>
            <a:ext cx="65532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pPr>
            <a:r>
              <a:rPr>
                <a:latin typeface="Arial"/>
                <a:ea typeface="Arial"/>
                <a:cs typeface="Arial"/>
                <a:sym typeface="Arial"/>
              </a:rPr>
              <a:t>"</a:t>
            </a:r>
            <a:r>
              <a:rPr i="1">
                <a:latin typeface="Arial"/>
                <a:ea typeface="Arial"/>
                <a:cs typeface="Arial"/>
                <a:sym typeface="Arial"/>
              </a:rPr>
              <a: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  - 2 Chronicles 12:2-4</a:t>
            </a:r>
          </a:p>
        </p:txBody>
      </p:sp>
      <p:pic>
        <p:nvPicPr>
          <p:cNvPr id="380" name="Egyptian%20soldiers%20with%20bows%201.tiff" descr="Egyptian%20soldiers%20with%20bows%201.tiff"/>
          <p:cNvPicPr>
            <a:picLocks noChangeAspect="1"/>
          </p:cNvPicPr>
          <p:nvPr/>
        </p:nvPicPr>
        <p:blipFill>
          <a:blip r:embed="rId2">
            <a:extLst/>
          </a:blip>
          <a:stretch>
            <a:fillRect/>
          </a:stretch>
        </p:blipFill>
        <p:spPr>
          <a:xfrm>
            <a:off x="317500" y="138990"/>
            <a:ext cx="2857500" cy="3481220"/>
          </a:xfrm>
          <a:prstGeom prst="rect">
            <a:avLst/>
          </a:prstGeom>
          <a:ln w="12700">
            <a:miter lim="400000"/>
          </a:ln>
        </p:spPr>
      </p:pic>
      <p:pic>
        <p:nvPicPr>
          <p:cNvPr id="381" name="Egyptian%20soldiers%20marching.tiff" descr="Egyptian%20soldiers%20marching.tiff"/>
          <p:cNvPicPr>
            <a:picLocks noChangeAspect="1"/>
          </p:cNvPicPr>
          <p:nvPr/>
        </p:nvPicPr>
        <p:blipFill>
          <a:blip r:embed="rId3">
            <a:extLst/>
          </a:blip>
          <a:stretch>
            <a:fillRect/>
          </a:stretch>
        </p:blipFill>
        <p:spPr>
          <a:xfrm>
            <a:off x="5080000" y="4332039"/>
            <a:ext cx="5041900" cy="2245222"/>
          </a:xfrm>
          <a:prstGeom prst="rect">
            <a:avLst/>
          </a:prstGeom>
          <a:ln w="12700">
            <a:miter lim="400000"/>
          </a:ln>
        </p:spPr>
      </p:pic>
      <p:pic>
        <p:nvPicPr>
          <p:cNvPr id="382" name="Egyptian%20war%20chariot%20soldier%20with%20bow%20soldier%20wit.tiff" descr="Egyptian%20war%20chariot%20soldier%20with%20bow%20soldier%20wit.tiff"/>
          <p:cNvPicPr>
            <a:picLocks noChangeAspect="1"/>
          </p:cNvPicPr>
          <p:nvPr/>
        </p:nvPicPr>
        <p:blipFill>
          <a:blip r:embed="rId4">
            <a:extLst/>
          </a:blip>
          <a:stretch>
            <a:fillRect/>
          </a:stretch>
        </p:blipFill>
        <p:spPr>
          <a:xfrm>
            <a:off x="342900" y="3909351"/>
            <a:ext cx="4241800" cy="3433498"/>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megprisoner.tiff" descr="megprisoner.tiff"/>
          <p:cNvPicPr>
            <a:picLocks noChangeAspect="1"/>
          </p:cNvPicPr>
          <p:nvPr/>
        </p:nvPicPr>
        <p:blipFill>
          <a:blip r:embed="rId2">
            <a:extLst/>
          </a:blip>
          <a:stretch>
            <a:fillRect/>
          </a:stretch>
        </p:blipFill>
        <p:spPr>
          <a:xfrm>
            <a:off x="1270000" y="152400"/>
            <a:ext cx="7620000" cy="6705600"/>
          </a:xfrm>
          <a:prstGeom prst="rect">
            <a:avLst/>
          </a:prstGeom>
          <a:ln w="12700">
            <a:miter lim="400000"/>
          </a:ln>
        </p:spPr>
      </p:pic>
      <p:sp>
        <p:nvSpPr>
          <p:cNvPr id="385" name="Shishak smiting prisoners"/>
          <p:cNvSpPr/>
          <p:nvPr/>
        </p:nvSpPr>
        <p:spPr>
          <a:xfrm>
            <a:off x="3440881" y="7039954"/>
            <a:ext cx="3263901" cy="35999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000">
                <a:latin typeface="Arial"/>
                <a:ea typeface="Arial"/>
                <a:cs typeface="Arial"/>
                <a:sym typeface="Arial"/>
              </a:defRPr>
            </a:lvl1pPr>
          </a:lstStyle>
          <a:p>
            <a:pPr/>
            <a:r>
              <a:t>Shishak smiting prisoners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7" name="megcartouch.tiff" descr="megcartouch.tiff"/>
          <p:cNvPicPr>
            <a:picLocks noChangeAspect="1"/>
          </p:cNvPicPr>
          <p:nvPr/>
        </p:nvPicPr>
        <p:blipFill>
          <a:blip r:embed="rId2">
            <a:extLst/>
          </a:blip>
          <a:stretch>
            <a:fillRect/>
          </a:stretch>
        </p:blipFill>
        <p:spPr>
          <a:xfrm>
            <a:off x="1143000" y="152400"/>
            <a:ext cx="7620000" cy="5257800"/>
          </a:xfrm>
          <a:prstGeom prst="rect">
            <a:avLst/>
          </a:prstGeom>
          <a:ln w="12700">
            <a:miter lim="400000"/>
          </a:ln>
        </p:spPr>
      </p:pic>
      <p:sp>
        <p:nvSpPr>
          <p:cNvPr id="388" name="Cartouches of place names in Palestine"/>
          <p:cNvSpPr/>
          <p:nvPr/>
        </p:nvSpPr>
        <p:spPr>
          <a:xfrm>
            <a:off x="2949078" y="5524500"/>
            <a:ext cx="5054601"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3300">
                <a:latin typeface="Arial"/>
                <a:ea typeface="Arial"/>
                <a:cs typeface="Arial"/>
                <a:sym typeface="Arial"/>
              </a:defRPr>
            </a:lvl1pPr>
          </a:lstStyle>
          <a:p>
            <a:pPr/>
            <a:r>
              <a:t>Cartouches of place names in Palestine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0" name="shishakamun.tiff" descr="shishakamun.tiff"/>
          <p:cNvPicPr>
            <a:picLocks noChangeAspect="1"/>
          </p:cNvPicPr>
          <p:nvPr/>
        </p:nvPicPr>
        <p:blipFill>
          <a:blip r:embed="rId2">
            <a:extLst/>
          </a:blip>
          <a:stretch>
            <a:fillRect/>
          </a:stretch>
        </p:blipFill>
        <p:spPr>
          <a:xfrm>
            <a:off x="126790" y="50800"/>
            <a:ext cx="5918411" cy="7518400"/>
          </a:xfrm>
          <a:prstGeom prst="rect">
            <a:avLst/>
          </a:prstGeom>
          <a:ln w="12700">
            <a:miter lim="400000"/>
          </a:ln>
        </p:spPr>
      </p:pic>
      <p:sp>
        <p:nvSpPr>
          <p:cNvPr id="391" name="Amon parading through Syro Palestinian cities"/>
          <p:cNvSpPr/>
          <p:nvPr/>
        </p:nvSpPr>
        <p:spPr>
          <a:xfrm>
            <a:off x="5893544" y="2152324"/>
            <a:ext cx="3733801" cy="13214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900">
                <a:latin typeface="Arial"/>
                <a:ea typeface="Arial"/>
                <a:cs typeface="Arial"/>
                <a:sym typeface="Arial"/>
              </a:defRPr>
            </a:lvl1pPr>
          </a:lstStyle>
          <a:p>
            <a:pPr/>
            <a:r>
              <a:t>Amon parading through Syro Palestinian cities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3" name="shiisr.tiff" descr="shiisr.tiff"/>
          <p:cNvPicPr>
            <a:picLocks noChangeAspect="1"/>
          </p:cNvPicPr>
          <p:nvPr/>
        </p:nvPicPr>
        <p:blipFill>
          <a:blip r:embed="rId2">
            <a:extLst/>
          </a:blip>
          <a:stretch>
            <a:fillRect/>
          </a:stretch>
        </p:blipFill>
        <p:spPr>
          <a:xfrm>
            <a:off x="939800" y="368014"/>
            <a:ext cx="7835900" cy="5232972"/>
          </a:xfrm>
          <a:prstGeom prst="rect">
            <a:avLst/>
          </a:prstGeom>
          <a:ln w="12700">
            <a:miter lim="400000"/>
          </a:ln>
        </p:spPr>
      </p:pic>
      <p:sp>
        <p:nvSpPr>
          <p:cNvPr id="394" name="Shishak before Israelites, who raise their hands to be counted"/>
          <p:cNvSpPr/>
          <p:nvPr/>
        </p:nvSpPr>
        <p:spPr>
          <a:xfrm>
            <a:off x="2171700" y="6018851"/>
            <a:ext cx="5054600" cy="8527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600">
                <a:latin typeface="Arial"/>
                <a:ea typeface="Arial"/>
                <a:cs typeface="Arial"/>
                <a:sym typeface="Arial"/>
              </a:defRPr>
            </a:lvl1pPr>
          </a:lstStyle>
          <a:p>
            <a:pPr/>
            <a:r>
              <a:t>Shishak before Israelites, who raise their hands to be counted</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6" name="ded2.tiff" descr="ded2.tiff"/>
          <p:cNvPicPr>
            <a:picLocks noChangeAspect="1"/>
          </p:cNvPicPr>
          <p:nvPr/>
        </p:nvPicPr>
        <p:blipFill>
          <a:blip r:embed="rId2">
            <a:extLst/>
          </a:blip>
          <a:stretch>
            <a:fillRect/>
          </a:stretch>
        </p:blipFill>
        <p:spPr>
          <a:xfrm>
            <a:off x="88900" y="3158242"/>
            <a:ext cx="5462338" cy="2882901"/>
          </a:xfrm>
          <a:prstGeom prst="rect">
            <a:avLst/>
          </a:prstGeom>
          <a:ln w="12700">
            <a:miter lim="400000"/>
          </a:ln>
        </p:spPr>
      </p:pic>
      <p:sp>
        <p:nvSpPr>
          <p:cNvPr id="397" name="Solid silver coffin of Shishak's grandson Sheshonq-II. It was discovered in 1939 by Pierre Montet at Tanis in the Egyptian delta. The silver used to make the coffin possibly came from Judah and Israel as a result of Shishak's 925 BC campaign."/>
          <p:cNvSpPr/>
          <p:nvPr/>
        </p:nvSpPr>
        <p:spPr>
          <a:xfrm>
            <a:off x="5791200" y="3141885"/>
            <a:ext cx="43688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Arial"/>
                <a:ea typeface="Arial"/>
                <a:cs typeface="Arial"/>
                <a:sym typeface="Arial"/>
              </a:defRPr>
            </a:lvl1pPr>
          </a:lstStyle>
          <a:p>
            <a:pPr/>
            <a:r>
              <a:t>Solid silver coffin of Shishak's grandson Sheshonq-II. It was discovered in 1939 by Pierre Montet at Tanis in the Egyptian delta. The silver used to make the coffin possibly came from Judah and Israel as a result of Shishak's 925 BC campaign.</a:t>
            </a:r>
          </a:p>
        </p:txBody>
      </p:sp>
      <p:sp>
        <p:nvSpPr>
          <p:cNvPr id="398" name="When Shishak's son Osorkon-I took the throne, he gave huge amounts of gold and silver (383 tons!) to the temples of Egypt. What is more, he buried his son Sheshonq-II in a coffin made of pure silver. Where did all of this wealth come from?"/>
          <p:cNvSpPr/>
          <p:nvPr/>
        </p:nvSpPr>
        <p:spPr>
          <a:xfrm>
            <a:off x="533400" y="570135"/>
            <a:ext cx="9080500" cy="14886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latin typeface="Arial"/>
                <a:ea typeface="Arial"/>
                <a:cs typeface="Arial"/>
                <a:sym typeface="Arial"/>
              </a:defRPr>
            </a:pPr>
            <a:r>
              <a:t>When Shishak's son Osorkon-I took the throne, he gave huge amounts of gold and silver (383 tons!) to the temples of Egypt. What is more, he buried his son Sheshonq-II in a</a:t>
            </a:r>
            <a:r>
              <a:t> </a:t>
            </a:r>
            <a:r>
              <a:rPr>
                <a:uFill>
                  <a:solidFill>
                    <a:srgbClr val="D62000"/>
                  </a:solidFill>
                </a:uFill>
                <a:hlinkClick r:id="rId3" invalidUrl="" action="" tgtFrame="" tooltip="" history="1" highlightClick="0" endSnd="0"/>
              </a:rPr>
              <a:t>coffin</a:t>
            </a:r>
            <a:r>
              <a:t> </a:t>
            </a:r>
            <a:r>
              <a:t>made of pure silver. Where did all of this wealth come from?</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2. The message of Ahijah the prophet 14:7-16"/>
          <p:cNvSpPr txBox="1"/>
          <p:nvPr>
            <p:ph type="title"/>
          </p:nvPr>
        </p:nvSpPr>
        <p:spPr>
          <a:xfrm>
            <a:off x="990600" y="76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33" name="14  &quot;Moreover, the LORD will raise up for Himself a king over Israel who shall cut off the house of Jeroboam this day and from now on.…"/>
          <p:cNvSpPr txBox="1"/>
          <p:nvPr>
            <p:ph type="body" idx="1"/>
          </p:nvPr>
        </p:nvSpPr>
        <p:spPr>
          <a:xfrm>
            <a:off x="203200" y="825500"/>
            <a:ext cx="5503317" cy="6448326"/>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"Moreover, the LORD will raise up for Himself a king over Israel who shall cut off the house of Jeroboam this day and from now on.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"For the LORD will strike Israel, as a reed is shaken in the water; and He will uproot Israel from this good land which He gave to their fathers, and will scatter them beyond the </a:t>
            </a:r>
            <a:r>
              <a:rPr i="1" sz="2400">
                <a:uFill>
                  <a:solidFill>
                    <a:srgbClr val="000000"/>
                  </a:solidFill>
                </a:uFill>
                <a:latin typeface="Times"/>
                <a:ea typeface="Times"/>
                <a:cs typeface="Times"/>
                <a:sym typeface="Times"/>
              </a:rPr>
              <a:t>Euphrates</a:t>
            </a:r>
            <a:r>
              <a:rPr sz="2400">
                <a:uFill>
                  <a:solidFill>
                    <a:srgbClr val="000000"/>
                  </a:solidFill>
                </a:uFill>
                <a:latin typeface="Times"/>
                <a:ea typeface="Times"/>
                <a:cs typeface="Times"/>
                <a:sym typeface="Times"/>
              </a:rPr>
              <a:t> River, because they have made their Asherim, provoking the LORD to anger.</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He will give up Israel on account of the sins of Jeroboam, which he committed and with which he made Israel to sin."</a:t>
            </a:r>
          </a:p>
        </p:txBody>
      </p:sp>
      <p:pic>
        <p:nvPicPr>
          <p:cNvPr id="134" name="pasted-image.tiff" descr="pasted-image.tiff"/>
          <p:cNvPicPr>
            <a:picLocks noChangeAspect="1"/>
          </p:cNvPicPr>
          <p:nvPr/>
        </p:nvPicPr>
        <p:blipFill>
          <a:blip r:embed="rId2">
            <a:extLst/>
          </a:blip>
          <a:stretch>
            <a:fillRect/>
          </a:stretch>
        </p:blipFill>
        <p:spPr>
          <a:xfrm>
            <a:off x="5883969" y="2241586"/>
            <a:ext cx="4155073" cy="2929327"/>
          </a:xfrm>
          <a:prstGeom prst="rect">
            <a:avLst/>
          </a:prstGeom>
          <a:ln w="12700">
            <a:miter lim="400000"/>
          </a:ln>
        </p:spPr>
      </p:pic>
      <p:pic>
        <p:nvPicPr>
          <p:cNvPr id="135" name="pasted-image.tiff" descr="pasted-image.tiff"/>
          <p:cNvPicPr>
            <a:picLocks noChangeAspect="1"/>
          </p:cNvPicPr>
          <p:nvPr/>
        </p:nvPicPr>
        <p:blipFill>
          <a:blip r:embed="rId3">
            <a:extLst/>
          </a:blip>
          <a:srcRect l="69373" t="11003" r="9153" b="51229"/>
          <a:stretch>
            <a:fillRect/>
          </a:stretch>
        </p:blipFill>
        <p:spPr>
          <a:xfrm>
            <a:off x="8383017" y="49014"/>
            <a:ext cx="1679995" cy="2213303"/>
          </a:xfrm>
          <a:prstGeom prst="rect">
            <a:avLst/>
          </a:prstGeom>
          <a:ln w="12700">
            <a:miter lim="400000"/>
          </a:ln>
        </p:spPr>
      </p:pic>
      <p:pic>
        <p:nvPicPr>
          <p:cNvPr id="136" name="pasted-image.tiff" descr="pasted-image.tiff"/>
          <p:cNvPicPr>
            <a:picLocks noChangeAspect="1"/>
          </p:cNvPicPr>
          <p:nvPr/>
        </p:nvPicPr>
        <p:blipFill>
          <a:blip r:embed="rId4">
            <a:extLst/>
          </a:blip>
          <a:stretch>
            <a:fillRect/>
          </a:stretch>
        </p:blipFill>
        <p:spPr>
          <a:xfrm>
            <a:off x="8446741" y="5222173"/>
            <a:ext cx="1552525" cy="2332430"/>
          </a:xfrm>
          <a:prstGeom prst="rect">
            <a:avLst/>
          </a:prstGeom>
          <a:ln w="12700">
            <a:miter lim="400000"/>
          </a:ln>
        </p:spPr>
      </p:pic>
      <p:pic>
        <p:nvPicPr>
          <p:cNvPr id="137" name="pasted-image.tiff" descr="pasted-image.tiff"/>
          <p:cNvPicPr>
            <a:picLocks noChangeAspect="1"/>
          </p:cNvPicPr>
          <p:nvPr/>
        </p:nvPicPr>
        <p:blipFill>
          <a:blip r:embed="rId5">
            <a:extLst/>
          </a:blip>
          <a:stretch>
            <a:fillRect/>
          </a:stretch>
        </p:blipFill>
        <p:spPr>
          <a:xfrm>
            <a:off x="5736671" y="5281702"/>
            <a:ext cx="2679917" cy="221337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3. The mourning for the king’s son 14:17, 18"/>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mourning for the king’s son </a:t>
            </a:r>
            <a:r>
              <a:rPr sz="3000">
                <a:solidFill>
                  <a:srgbClr val="FF2600"/>
                </a:solidFill>
                <a:latin typeface="+mn-lt"/>
                <a:ea typeface="+mn-ea"/>
                <a:cs typeface="+mn-cs"/>
                <a:sym typeface="Gill Sans"/>
              </a:rPr>
              <a:t>14:17, 18</a:t>
            </a:r>
          </a:p>
        </p:txBody>
      </p:sp>
      <p:sp>
        <p:nvSpPr>
          <p:cNvPr id="140" name="17  Then Jeroboam’s wife arose and departed and came to Tirzah. As she was entering the threshold of the house, the child died.…"/>
          <p:cNvSpPr txBox="1"/>
          <p:nvPr>
            <p:ph type="body" idx="1"/>
          </p:nvPr>
        </p:nvSpPr>
        <p:spPr>
          <a:xfrm>
            <a:off x="177800" y="800100"/>
            <a:ext cx="4904631"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Then Jeroboam’s wife arose and departed and came to Tirzah. As she was entering the threshold of the house, the child died.</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And all Israel buried him and mourned for him, according to the word of the LORD which He spoke through His servant Ahijah the prophet.</a:t>
            </a:r>
          </a:p>
        </p:txBody>
      </p:sp>
      <p:pic>
        <p:nvPicPr>
          <p:cNvPr id="141" name="droppedImage.pdf" descr="droppedImage.pdf"/>
          <p:cNvPicPr>
            <a:picLocks noChangeAspect="1"/>
          </p:cNvPicPr>
          <p:nvPr/>
        </p:nvPicPr>
        <p:blipFill>
          <a:blip r:embed="rId2">
            <a:extLst/>
          </a:blip>
          <a:stretch>
            <a:fillRect/>
          </a:stretch>
        </p:blipFill>
        <p:spPr>
          <a:xfrm>
            <a:off x="5156200" y="929288"/>
            <a:ext cx="4724400" cy="351301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4. Concluding note on the reign of Jeroboam 19, 20"/>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4.	Concluding note on the reign of Jeroboam </a:t>
            </a:r>
            <a:r>
              <a:rPr sz="3000">
                <a:solidFill>
                  <a:srgbClr val="FF2600"/>
                </a:solidFill>
                <a:latin typeface="+mn-lt"/>
                <a:ea typeface="+mn-ea"/>
                <a:cs typeface="+mn-cs"/>
                <a:sym typeface="Gill Sans"/>
              </a:rPr>
              <a:t>19, 20</a:t>
            </a:r>
          </a:p>
        </p:txBody>
      </p:sp>
      <p:sp>
        <p:nvSpPr>
          <p:cNvPr id="144" name="19   Now the rest of the acts of Jeroboam, how he made war and how he reigned, behold, they are written in the Book of the Chronicles of the Kings of Israel.…"/>
          <p:cNvSpPr txBox="1"/>
          <p:nvPr>
            <p:ph type="body" sz="half" idx="1"/>
          </p:nvPr>
        </p:nvSpPr>
        <p:spPr>
          <a:xfrm>
            <a:off x="203200" y="749300"/>
            <a:ext cx="9753600" cy="263664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19   Now the rest of the acts of Jeroboam, how he made war and how he reigned, behold, they are written in the Book of the Chronicles of the Kings of Israel.</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20   And the time that Jeroboam reigned </a:t>
            </a:r>
            <a:r>
              <a:rPr i="1" sz="2400">
                <a:latin typeface="Times"/>
                <a:ea typeface="Times"/>
                <a:cs typeface="Times"/>
                <a:sym typeface="Times"/>
              </a:rPr>
              <a:t>was</a:t>
            </a:r>
            <a:r>
              <a:rPr sz="2400">
                <a:latin typeface="Times"/>
                <a:ea typeface="Times"/>
                <a:cs typeface="Times"/>
                <a:sym typeface="Times"/>
              </a:rPr>
              <a:t> twenty-two years; and he slept with his fathers, and Nadab his son reigned in his place.</a:t>
            </a:r>
          </a:p>
        </p:txBody>
      </p:sp>
      <p:sp>
        <p:nvSpPr>
          <p:cNvPr id="145" name="Jeroboam 22 yrs."/>
          <p:cNvSpPr/>
          <p:nvPr/>
        </p:nvSpPr>
        <p:spPr>
          <a:xfrm>
            <a:off x="304800" y="41529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146" name="Rectangle"/>
          <p:cNvSpPr/>
          <p:nvPr/>
        </p:nvSpPr>
        <p:spPr>
          <a:xfrm>
            <a:off x="5080000" y="41529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147" name="Baasha 24 yrs."/>
          <p:cNvSpPr/>
          <p:nvPr/>
        </p:nvSpPr>
        <p:spPr>
          <a:xfrm>
            <a:off x="5270500" y="41529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148"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149"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150"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151" name="Rectangle"/>
          <p:cNvSpPr/>
          <p:nvPr/>
        </p:nvSpPr>
        <p:spPr>
          <a:xfrm>
            <a:off x="9359900" y="41529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152" name="Nadab"/>
          <p:cNvSpPr/>
          <p:nvPr/>
        </p:nvSpPr>
        <p:spPr>
          <a:xfrm>
            <a:off x="4831860" y="34099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153" name="Elah…"/>
          <p:cNvSpPr/>
          <p:nvPr/>
        </p:nvSpPr>
        <p:spPr>
          <a:xfrm>
            <a:off x="9093131" y="31877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154"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155"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156"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157" name="911-10"/>
          <p:cNvSpPr/>
          <p:nvPr/>
        </p:nvSpPr>
        <p:spPr>
          <a:xfrm>
            <a:off x="46514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158" name="885"/>
          <p:cNvSpPr/>
          <p:nvPr/>
        </p:nvSpPr>
        <p:spPr>
          <a:xfrm>
            <a:off x="88678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