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media/image1.jpeg" ContentType="image/jpeg"/>
  <Override PartName="/ppt/theme/theme2.xml" ContentType="application/vnd.openxmlformats-officedocument.theme+xml"/>
  <Override PartName="/ppt/media/image2.jpeg" ContentType="image/jpeg"/>
  <Override PartName="/ppt/media/image3.jpeg" ContentType="image/jpeg"/>
  <Override PartName="/ppt/media/image4.jpeg" ContentType="image/jpeg"/>
  <Override PartName="/ppt/media/image5.jpeg" ContentType="image/jpeg"/>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Lst>
  <p:sldSz cx="10160000" cy="7620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mn-lt"/>
        <a:ea typeface="+mn-ea"/>
        <a:cs typeface="+mn-cs"/>
        <a:sym typeface="Gill Sans"/>
      </a:defRPr>
    </a:lvl1pPr>
    <a:lvl2pPr marL="0" marR="0" indent="34290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mn-lt"/>
        <a:ea typeface="+mn-ea"/>
        <a:cs typeface="+mn-cs"/>
        <a:sym typeface="Gill Sans"/>
      </a:defRPr>
    </a:lvl2pPr>
    <a:lvl3pPr marL="0" marR="0" indent="68580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mn-lt"/>
        <a:ea typeface="+mn-ea"/>
        <a:cs typeface="+mn-cs"/>
        <a:sym typeface="Gill Sans"/>
      </a:defRPr>
    </a:lvl3pPr>
    <a:lvl4pPr marL="0" marR="0" indent="102870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mn-lt"/>
        <a:ea typeface="+mn-ea"/>
        <a:cs typeface="+mn-cs"/>
        <a:sym typeface="Gill Sans"/>
      </a:defRPr>
    </a:lvl4pPr>
    <a:lvl5pPr marL="0" marR="0" indent="137160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mn-lt"/>
        <a:ea typeface="+mn-ea"/>
        <a:cs typeface="+mn-cs"/>
        <a:sym typeface="Gill Sans"/>
      </a:defRPr>
    </a:lvl5pPr>
    <a:lvl6pPr marL="0" marR="0" indent="171450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mn-lt"/>
        <a:ea typeface="+mn-ea"/>
        <a:cs typeface="+mn-cs"/>
        <a:sym typeface="Gill Sans"/>
      </a:defRPr>
    </a:lvl6pPr>
    <a:lvl7pPr marL="0" marR="0" indent="205740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mn-lt"/>
        <a:ea typeface="+mn-ea"/>
        <a:cs typeface="+mn-cs"/>
        <a:sym typeface="Gill Sans"/>
      </a:defRPr>
    </a:lvl7pPr>
    <a:lvl8pPr marL="0" marR="0" indent="240030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mn-lt"/>
        <a:ea typeface="+mn-ea"/>
        <a:cs typeface="+mn-cs"/>
        <a:sym typeface="Gill Sans"/>
      </a:defRPr>
    </a:lvl8pPr>
    <a:lvl9pPr marL="0" marR="0" indent="274320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mn-lt"/>
        <a:ea typeface="+mn-ea"/>
        <a:cs typeface="+mn-cs"/>
        <a:sym typeface="Gill San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8F44A2F1-9E1F-4B54-A3A2-5F16C0AD49E2}" styleName="">
    <a:tblBg/>
    <a:wholeTbl>
      <a:tcTxStyle b="off" i="off">
        <a:fontRef idx="minor">
          <a:srgbClr val="000000"/>
        </a:fontRef>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wholeTbl>
    <a:band2H>
      <a:tcTxStyle b="def" i="def"/>
      <a:tcStyle>
        <a:tcBdr/>
        <a:fill>
          <a:solidFill>
            <a:srgbClr val="EFF1F3"/>
          </a:solidFill>
        </a:fill>
      </a:tcStyle>
    </a:band2H>
    <a:firstCol>
      <a:tcTxStyle b="off" i="off">
        <a:fontRef idx="min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Col>
    <a:lastRow>
      <a:tcTxStyle b="off" i="off">
        <a:fontRef idx="min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lastRow>
    <a:firstRow>
      <a:tcTxStyle b="off" i="off">
        <a:fontRef idx="min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Row>
  </a:tblStyle>
  <a:tblStyle styleId="{C7B018BB-80A7-4F77-B60F-C8B233D01FF8}" styleName="">
    <a:tblBg/>
    <a:wholeTbl>
      <a:tcTxStyle b="def" i="de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b="def" i="def"/>
      <a:tcStyle>
        <a:tcBdr/>
        <a:fill>
          <a:solidFill>
            <a:srgbClr val="E1E0DA"/>
          </a:solidFill>
        </a:fill>
      </a:tcStyle>
    </a:band2H>
    <a:firstCol>
      <a:tcTxStyle b="def" i="def">
        <a:font>
          <a:latin typeface="Helvetica Neue Medium"/>
          <a:ea typeface="Helvetica Neue Medium"/>
          <a:cs typeface="Helvetica Neue Medium"/>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def" i="de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def" i="def">
        <a:font>
          <a:latin typeface="Helvetica Neue Medium"/>
          <a:ea typeface="Helvetica Neue Medium"/>
          <a:cs typeface="Helvetica Neue Medium"/>
        </a:font>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def" i="de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b="def" i="def"/>
      <a:tcStyle>
        <a:tcBdr/>
        <a:fill>
          <a:solidFill>
            <a:srgbClr val="EDEADD"/>
          </a:solidFill>
        </a:fill>
      </a:tcStyle>
    </a:band2H>
    <a:firstCol>
      <a:tcTxStyle b="def" i="def">
        <a:font>
          <a:latin typeface="Helvetica Neue Medium"/>
          <a:ea typeface="Helvetica Neue Medium"/>
          <a:cs typeface="Helvetica Neue Medium"/>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def" i="def">
        <a:font>
          <a:latin typeface="Helvetica Neue Medium"/>
          <a:ea typeface="Helvetica Neue Medium"/>
          <a:cs typeface="Helvetica Neue Medium"/>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def" i="def">
        <a:font>
          <a:latin typeface="Helvetica Neue Medium"/>
          <a:ea typeface="Helvetica Neue Medium"/>
          <a:cs typeface="Helvetica Neue Medium"/>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def" i="de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b="def" i="def"/>
      <a:tcStyle>
        <a:tcBdr/>
        <a:fill>
          <a:solidFill>
            <a:srgbClr val="DADBDA"/>
          </a:solidFill>
        </a:fill>
      </a:tcStyle>
    </a:band2H>
    <a:firstCol>
      <a:tcTxStyle b="on" i="de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de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de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def" i="de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b="def" i="def"/>
      <a:tcStyle>
        <a:tcBdr/>
        <a:fill>
          <a:solidFill>
            <a:srgbClr val="9A9AA5"/>
          </a:solidFill>
        </a:fill>
      </a:tcStyle>
    </a:band2H>
    <a:firstCol>
      <a:tcTxStyle b="on" i="de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de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de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def" i="de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b="def" i="def"/>
      <a:tcStyle>
        <a:tcBdr/>
        <a:fill>
          <a:solidFill>
            <a:srgbClr val="EDEEEE"/>
          </a:solidFill>
        </a:fill>
      </a:tcStyle>
    </a:band2H>
    <a:firstCol>
      <a:tcTxStyle b="on" i="de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de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de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4C3C2611-4C71-4FC5-86AE-919BDF0F9419}" styleName="">
    <a:tblBg/>
    <a:wholeTbl>
      <a:tcTxStyle b="def" i="de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b="def" i="def"/>
      <a:tcStyle>
        <a:tcBdr/>
        <a:fill>
          <a:solidFill>
            <a:srgbClr val="E3E5E8"/>
          </a:solidFill>
        </a:fill>
      </a:tcStyle>
    </a:band2H>
    <a:firstCol>
      <a:tcTxStyle b="on" i="de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def" i="de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de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63" Type="http://schemas.openxmlformats.org/officeDocument/2006/relationships/slide" Target="slides/slide56.xml"/><Relationship Id="rId64" Type="http://schemas.openxmlformats.org/officeDocument/2006/relationships/slide" Target="slides/slide57.xml"/><Relationship Id="rId65" Type="http://schemas.openxmlformats.org/officeDocument/2006/relationships/slide" Target="slides/slide58.xml"/><Relationship Id="rId66" Type="http://schemas.openxmlformats.org/officeDocument/2006/relationships/slide" Target="slides/slide59.xml"/><Relationship Id="rId67" Type="http://schemas.openxmlformats.org/officeDocument/2006/relationships/slide" Target="slides/slide60.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 name="Shape 106"/>
          <p:cNvSpPr/>
          <p:nvPr>
            <p:ph type="sldImg"/>
          </p:nvPr>
        </p:nvSpPr>
        <p:spPr>
          <a:xfrm>
            <a:off x="1143000" y="685800"/>
            <a:ext cx="4572000" cy="3429000"/>
          </a:xfrm>
          <a:prstGeom prst="rect">
            <a:avLst/>
          </a:prstGeom>
        </p:spPr>
        <p:txBody>
          <a:bodyPr/>
          <a:lstStyle/>
          <a:p>
            <a:pPr/>
          </a:p>
        </p:txBody>
      </p:sp>
      <p:sp>
        <p:nvSpPr>
          <p:cNvPr id="107" name="Shape 107"/>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defRPr sz="1600">
        <a:latin typeface="Lucida Grande"/>
        <a:ea typeface="Lucida Grande"/>
        <a:cs typeface="Lucida Grande"/>
        <a:sym typeface="Lucida Grande"/>
      </a:defRPr>
    </a:lvl1pPr>
    <a:lvl2pPr indent="228600" defTabSz="457200" latinLnBrk="0">
      <a:defRPr sz="1600">
        <a:latin typeface="Lucida Grande"/>
        <a:ea typeface="Lucida Grande"/>
        <a:cs typeface="Lucida Grande"/>
        <a:sym typeface="Lucida Grande"/>
      </a:defRPr>
    </a:lvl2pPr>
    <a:lvl3pPr indent="457200" defTabSz="457200" latinLnBrk="0">
      <a:defRPr sz="1600">
        <a:latin typeface="Lucida Grande"/>
        <a:ea typeface="Lucida Grande"/>
        <a:cs typeface="Lucida Grande"/>
        <a:sym typeface="Lucida Grande"/>
      </a:defRPr>
    </a:lvl3pPr>
    <a:lvl4pPr indent="685800" defTabSz="457200" latinLnBrk="0">
      <a:defRPr sz="1600">
        <a:latin typeface="Lucida Grande"/>
        <a:ea typeface="Lucida Grande"/>
        <a:cs typeface="Lucida Grande"/>
        <a:sym typeface="Lucida Grande"/>
      </a:defRPr>
    </a:lvl4pPr>
    <a:lvl5pPr indent="914400" defTabSz="457200" latinLnBrk="0">
      <a:defRPr sz="1600">
        <a:latin typeface="Lucida Grande"/>
        <a:ea typeface="Lucida Grande"/>
        <a:cs typeface="Lucida Grande"/>
        <a:sym typeface="Lucida Grande"/>
      </a:defRPr>
    </a:lvl5pPr>
    <a:lvl6pPr indent="1143000" defTabSz="457200" latinLnBrk="0">
      <a:defRPr sz="1600">
        <a:latin typeface="Lucida Grande"/>
        <a:ea typeface="Lucida Grande"/>
        <a:cs typeface="Lucida Grande"/>
        <a:sym typeface="Lucida Grande"/>
      </a:defRPr>
    </a:lvl6pPr>
    <a:lvl7pPr indent="1371600" defTabSz="457200" latinLnBrk="0">
      <a:defRPr sz="1600">
        <a:latin typeface="Lucida Grande"/>
        <a:ea typeface="Lucida Grande"/>
        <a:cs typeface="Lucida Grande"/>
        <a:sym typeface="Lucida Grande"/>
      </a:defRPr>
    </a:lvl7pPr>
    <a:lvl8pPr indent="1600200" defTabSz="457200" latinLnBrk="0">
      <a:defRPr sz="1600">
        <a:latin typeface="Lucida Grande"/>
        <a:ea typeface="Lucida Grande"/>
        <a:cs typeface="Lucida Grande"/>
        <a:sym typeface="Lucida Grande"/>
      </a:defRPr>
    </a:lvl8pPr>
    <a:lvl9pPr indent="1828800" defTabSz="457200" latinLnBrk="0">
      <a:defRPr sz="1600">
        <a:latin typeface="Lucida Grande"/>
        <a:ea typeface="Lucida Grande"/>
        <a:cs typeface="Lucida Grande"/>
        <a:sym typeface="Lucida Grande"/>
      </a:defRPr>
    </a:lvl9pPr>
  </p:notesStyle>
</p:notesMaster>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showMasterSp="1" showMasterPhAnim="1">
  <p:cSld name="Title &amp; Subtitle">
    <p:spTree>
      <p:nvGrpSpPr>
        <p:cNvPr id="1" name=""/>
        <p:cNvGrpSpPr/>
        <p:nvPr/>
      </p:nvGrpSpPr>
      <p:grpSpPr>
        <a:xfrm>
          <a:off x="0" y="0"/>
          <a:ext cx="0" cy="0"/>
          <a:chOff x="0" y="0"/>
          <a:chExt cx="0" cy="0"/>
        </a:xfrm>
      </p:grpSpPr>
      <p:sp>
        <p:nvSpPr>
          <p:cNvPr id="11" name="Title Text"/>
          <p:cNvSpPr txBox="1"/>
          <p:nvPr>
            <p:ph type="title"/>
          </p:nvPr>
        </p:nvSpPr>
        <p:spPr>
          <a:xfrm>
            <a:off x="990600" y="1282700"/>
            <a:ext cx="8178800" cy="2578100"/>
          </a:xfrm>
          <a:prstGeom prst="rect">
            <a:avLst/>
          </a:prstGeom>
        </p:spPr>
        <p:txBody>
          <a:bodyPr lIns="50800" tIns="50800" rIns="50800" bIns="50800" anchor="b"/>
          <a:lstStyle/>
          <a:p>
            <a:pPr/>
            <a:r>
              <a:t>Title Text</a:t>
            </a:r>
          </a:p>
        </p:txBody>
      </p:sp>
      <p:sp>
        <p:nvSpPr>
          <p:cNvPr id="12" name="Body Level One…"/>
          <p:cNvSpPr txBox="1"/>
          <p:nvPr>
            <p:ph type="body" sz="quarter" idx="1"/>
          </p:nvPr>
        </p:nvSpPr>
        <p:spPr>
          <a:xfrm>
            <a:off x="990600" y="3924300"/>
            <a:ext cx="8178800" cy="889000"/>
          </a:xfrm>
          <a:prstGeom prst="rect">
            <a:avLst/>
          </a:prstGeom>
        </p:spPr>
        <p:txBody>
          <a:bodyPr anchor="t"/>
          <a:lstStyle>
            <a:lvl1pPr marL="0" indent="0" algn="ctr">
              <a:spcBef>
                <a:spcPts val="0"/>
              </a:spcBef>
              <a:buSzTx/>
              <a:buNone/>
              <a:defRPr sz="2800"/>
            </a:lvl1pPr>
            <a:lvl2pPr marL="0" indent="0" algn="ctr">
              <a:spcBef>
                <a:spcPts val="0"/>
              </a:spcBef>
              <a:buSzTx/>
              <a:buNone/>
              <a:defRPr sz="2800"/>
            </a:lvl2pPr>
            <a:lvl3pPr marL="0" indent="0" algn="ctr">
              <a:spcBef>
                <a:spcPts val="0"/>
              </a:spcBef>
              <a:buSzTx/>
              <a:buNone/>
              <a:defRPr sz="2800"/>
            </a:lvl3pPr>
            <a:lvl4pPr marL="0" indent="0" algn="ctr">
              <a:spcBef>
                <a:spcPts val="0"/>
              </a:spcBef>
              <a:buSzTx/>
              <a:buNone/>
              <a:defRPr sz="2800"/>
            </a:lvl4pPr>
            <a:lvl5pPr marL="0" indent="0" algn="ctr">
              <a:spcBef>
                <a:spcPts val="0"/>
              </a:spcBef>
              <a:buSzTx/>
              <a:buNone/>
              <a:defRPr sz="2800"/>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nchor="ct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 Left">
    <p:spTree>
      <p:nvGrpSpPr>
        <p:cNvPr id="1" name=""/>
        <p:cNvGrpSpPr/>
        <p:nvPr/>
      </p:nvGrpSpPr>
      <p:grpSpPr>
        <a:xfrm>
          <a:off x="0" y="0"/>
          <a:ext cx="0" cy="0"/>
          <a:chOff x="0" y="0"/>
          <a:chExt cx="0" cy="0"/>
        </a:xfrm>
      </p:grpSpPr>
      <p:sp>
        <p:nvSpPr>
          <p:cNvPr id="89" name="Title Text"/>
          <p:cNvSpPr txBox="1"/>
          <p:nvPr>
            <p:ph type="title"/>
          </p:nvPr>
        </p:nvSpPr>
        <p:spPr>
          <a:prstGeom prst="rect">
            <a:avLst/>
          </a:prstGeom>
        </p:spPr>
        <p:txBody>
          <a:bodyPr/>
          <a:lstStyle/>
          <a:p>
            <a:pPr/>
            <a:r>
              <a:t>Title Text</a:t>
            </a:r>
          </a:p>
        </p:txBody>
      </p:sp>
      <p:sp>
        <p:nvSpPr>
          <p:cNvPr id="90" name="Body Level One…"/>
          <p:cNvSpPr txBox="1"/>
          <p:nvPr>
            <p:ph type="body" sz="half" idx="1"/>
          </p:nvPr>
        </p:nvSpPr>
        <p:spPr>
          <a:xfrm>
            <a:off x="990600" y="2159000"/>
            <a:ext cx="3937000" cy="4470400"/>
          </a:xfrm>
          <a:prstGeom prst="rect">
            <a:avLst/>
          </a:prstGeom>
        </p:spPr>
        <p:txBody>
          <a:bodyPr/>
          <a:lstStyle>
            <a:lvl1pPr marL="632734" indent="-378734">
              <a:spcBef>
                <a:spcPts val="2900"/>
              </a:spcBef>
              <a:defRPr sz="2400"/>
            </a:lvl1pPr>
            <a:lvl2pPr marL="975634" indent="-378734">
              <a:spcBef>
                <a:spcPts val="2900"/>
              </a:spcBef>
              <a:defRPr sz="2400"/>
            </a:lvl2pPr>
            <a:lvl3pPr marL="1318534" indent="-378734">
              <a:spcBef>
                <a:spcPts val="2900"/>
              </a:spcBef>
              <a:defRPr sz="2400"/>
            </a:lvl3pPr>
            <a:lvl4pPr marL="1674134" indent="-378734">
              <a:spcBef>
                <a:spcPts val="2900"/>
              </a:spcBef>
              <a:defRPr sz="2400"/>
            </a:lvl4pPr>
            <a:lvl5pPr marL="2017034" indent="-378734">
              <a:spcBef>
                <a:spcPts val="2900"/>
              </a:spcBef>
              <a:defRPr sz="2400"/>
            </a:lvl5pPr>
          </a:lstStyle>
          <a:p>
            <a:pPr/>
            <a:r>
              <a:t>Body Level One</a:t>
            </a:r>
          </a:p>
          <a:p>
            <a:pPr lvl="1"/>
            <a:r>
              <a:t>Body Level Two</a:t>
            </a:r>
          </a:p>
          <a:p>
            <a:pPr lvl="2"/>
            <a:r>
              <a:t>Body Level Three</a:t>
            </a:r>
          </a:p>
          <a:p>
            <a:pPr lvl="3"/>
            <a:r>
              <a:t>Body Level Four</a:t>
            </a:r>
          </a:p>
          <a:p>
            <a:pPr lvl="4"/>
            <a:r>
              <a:t>Body Level Five</a:t>
            </a:r>
          </a:p>
        </p:txBody>
      </p:sp>
      <p:sp>
        <p:nvSpPr>
          <p:cNvPr id="9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 Right">
    <p:spTree>
      <p:nvGrpSpPr>
        <p:cNvPr id="1" name=""/>
        <p:cNvGrpSpPr/>
        <p:nvPr/>
      </p:nvGrpSpPr>
      <p:grpSpPr>
        <a:xfrm>
          <a:off x="0" y="0"/>
          <a:ext cx="0" cy="0"/>
          <a:chOff x="0" y="0"/>
          <a:chExt cx="0" cy="0"/>
        </a:xfrm>
      </p:grpSpPr>
      <p:sp>
        <p:nvSpPr>
          <p:cNvPr id="98" name="Title Text"/>
          <p:cNvSpPr txBox="1"/>
          <p:nvPr>
            <p:ph type="title"/>
          </p:nvPr>
        </p:nvSpPr>
        <p:spPr>
          <a:prstGeom prst="rect">
            <a:avLst/>
          </a:prstGeom>
        </p:spPr>
        <p:txBody>
          <a:bodyPr/>
          <a:lstStyle/>
          <a:p>
            <a:pPr/>
            <a:r>
              <a:t>Title Text</a:t>
            </a:r>
          </a:p>
        </p:txBody>
      </p:sp>
      <p:sp>
        <p:nvSpPr>
          <p:cNvPr id="99" name="Body Level One…"/>
          <p:cNvSpPr txBox="1"/>
          <p:nvPr>
            <p:ph type="body" sz="quarter" idx="1"/>
          </p:nvPr>
        </p:nvSpPr>
        <p:spPr>
          <a:xfrm>
            <a:off x="6057900" y="2159000"/>
            <a:ext cx="3111500" cy="4470400"/>
          </a:xfrm>
          <a:prstGeom prst="rect">
            <a:avLst/>
          </a:prstGeom>
        </p:spPr>
        <p:txBody>
          <a:bodyPr/>
          <a:lstStyle>
            <a:lvl1pPr marL="632734" indent="-378734">
              <a:spcBef>
                <a:spcPts val="2900"/>
              </a:spcBef>
              <a:defRPr sz="2400"/>
            </a:lvl1pPr>
            <a:lvl2pPr marL="975634" indent="-378734">
              <a:spcBef>
                <a:spcPts val="2900"/>
              </a:spcBef>
              <a:defRPr sz="2400"/>
            </a:lvl2pPr>
            <a:lvl3pPr marL="1318534" indent="-378734">
              <a:spcBef>
                <a:spcPts val="2900"/>
              </a:spcBef>
              <a:defRPr sz="2400"/>
            </a:lvl3pPr>
            <a:lvl4pPr marL="1674134" indent="-378734">
              <a:spcBef>
                <a:spcPts val="2900"/>
              </a:spcBef>
              <a:defRPr sz="2400"/>
            </a:lvl4pPr>
            <a:lvl5pPr marL="2017034" indent="-378734">
              <a:spcBef>
                <a:spcPts val="2900"/>
              </a:spcBef>
              <a:defRPr sz="2400"/>
            </a:lvl5pPr>
          </a:lstStyle>
          <a:p>
            <a:pPr/>
            <a:r>
              <a:t>Body Level One</a:t>
            </a:r>
          </a:p>
          <a:p>
            <a:pPr lvl="1"/>
            <a:r>
              <a:t>Body Level Two</a:t>
            </a:r>
          </a:p>
          <a:p>
            <a:pPr lvl="2"/>
            <a:r>
              <a:t>Body Level Three</a:t>
            </a:r>
          </a:p>
          <a:p>
            <a:pPr lvl="3"/>
            <a:r>
              <a:t>Body Level Four</a:t>
            </a:r>
          </a:p>
          <a:p>
            <a:pPr lvl="4"/>
            <a:r>
              <a:t>Body Level Five</a:t>
            </a:r>
          </a:p>
        </p:txBody>
      </p:sp>
      <p:sp>
        <p:nvSpPr>
          <p:cNvPr id="10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20" name="Title Text"/>
          <p:cNvSpPr txBox="1"/>
          <p:nvPr>
            <p:ph type="title"/>
          </p:nvPr>
        </p:nvSpPr>
        <p:spPr>
          <a:prstGeom prst="rect">
            <a:avLst/>
          </a:prstGeom>
        </p:spPr>
        <p:txBody>
          <a:bodyPr/>
          <a:lstStyle/>
          <a:p>
            <a:pPr/>
            <a:r>
              <a:t>Title Text</a:t>
            </a:r>
          </a:p>
        </p:txBody>
      </p:sp>
      <p:sp>
        <p:nvSpPr>
          <p:cNvPr id="21" name="Body Level One…"/>
          <p:cNvSpPr txBox="1"/>
          <p:nvPr>
            <p:ph type="body" idx="1"/>
          </p:nvPr>
        </p:nvSpPr>
        <p:spPr>
          <a:xfrm>
            <a:off x="990600" y="2159000"/>
            <a:ext cx="8178800" cy="4470400"/>
          </a:xfrm>
          <a:prstGeom prst="rect">
            <a:avLst/>
          </a:prstGeom>
        </p:spPr>
        <p:txBody>
          <a:bodyPr/>
          <a:lstStyle>
            <a:lvl1pPr>
              <a:spcBef>
                <a:spcPts val="1800"/>
              </a:spcBef>
            </a:lvl1pPr>
            <a:lvl2pPr>
              <a:spcBef>
                <a:spcPts val="1800"/>
              </a:spcBef>
            </a:lvl2pPr>
            <a:lvl3pPr>
              <a:spcBef>
                <a:spcPts val="1800"/>
              </a:spcBef>
            </a:lvl3pPr>
            <a:lvl4pPr>
              <a:spcBef>
                <a:spcPts val="1800"/>
              </a:spcBef>
            </a:lvl4pPr>
            <a:lvl5pPr>
              <a:spcBef>
                <a:spcPts val="1800"/>
              </a:spcBef>
            </a:lvl5pPr>
          </a:lstStyle>
          <a:p>
            <a:pPr/>
            <a:r>
              <a:t>Body Level One</a:t>
            </a:r>
          </a:p>
          <a:p>
            <a:pPr lvl="1"/>
            <a:r>
              <a:t>Body Level Two</a:t>
            </a:r>
          </a:p>
          <a:p>
            <a:pPr lvl="2"/>
            <a:r>
              <a:t>Body Level Three</a:t>
            </a:r>
          </a:p>
          <a:p>
            <a:pPr lvl="3"/>
            <a:r>
              <a:t>Body Level Four</a:t>
            </a:r>
          </a:p>
          <a:p>
            <a:pPr lvl="4"/>
            <a:r>
              <a:t>Body Level Five</a:t>
            </a:r>
          </a:p>
        </p:txBody>
      </p:sp>
      <p:sp>
        <p:nvSpPr>
          <p:cNvPr id="2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Bullets">
    <p:spTree>
      <p:nvGrpSpPr>
        <p:cNvPr id="1" name=""/>
        <p:cNvGrpSpPr/>
        <p:nvPr/>
      </p:nvGrpSpPr>
      <p:grpSpPr>
        <a:xfrm>
          <a:off x="0" y="0"/>
          <a:ext cx="0" cy="0"/>
          <a:chOff x="0" y="0"/>
          <a:chExt cx="0" cy="0"/>
        </a:xfrm>
      </p:grpSpPr>
      <p:sp>
        <p:nvSpPr>
          <p:cNvPr id="29"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3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
        <p:nvSpPr>
          <p:cNvPr id="3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Title - Top">
    <p:spTree>
      <p:nvGrpSpPr>
        <p:cNvPr id="1" name=""/>
        <p:cNvGrpSpPr/>
        <p:nvPr/>
      </p:nvGrpSpPr>
      <p:grpSpPr>
        <a:xfrm>
          <a:off x="0" y="0"/>
          <a:ext cx="0" cy="0"/>
          <a:chOff x="0" y="0"/>
          <a:chExt cx="0" cy="0"/>
        </a:xfrm>
      </p:grpSpPr>
      <p:sp>
        <p:nvSpPr>
          <p:cNvPr id="44" name="Title Text"/>
          <p:cNvSpPr txBox="1"/>
          <p:nvPr>
            <p:ph type="title"/>
          </p:nvPr>
        </p:nvSpPr>
        <p:spPr>
          <a:prstGeom prst="rect">
            <a:avLst/>
          </a:prstGeom>
        </p:spPr>
        <p:txBody>
          <a:bodyPr/>
          <a:lstStyle/>
          <a:p>
            <a:pPr/>
            <a:r>
              <a:t>Title Text</a:t>
            </a:r>
          </a:p>
        </p:txBody>
      </p:sp>
      <p:sp>
        <p:nvSpPr>
          <p:cNvPr id="4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le - Center">
    <p:spTree>
      <p:nvGrpSpPr>
        <p:cNvPr id="1" name=""/>
        <p:cNvGrpSpPr/>
        <p:nvPr/>
      </p:nvGrpSpPr>
      <p:grpSpPr>
        <a:xfrm>
          <a:off x="0" y="0"/>
          <a:ext cx="0" cy="0"/>
          <a:chOff x="0" y="0"/>
          <a:chExt cx="0" cy="0"/>
        </a:xfrm>
      </p:grpSpPr>
      <p:sp>
        <p:nvSpPr>
          <p:cNvPr id="52" name="Title Text"/>
          <p:cNvSpPr txBox="1"/>
          <p:nvPr>
            <p:ph type="title"/>
          </p:nvPr>
        </p:nvSpPr>
        <p:spPr>
          <a:xfrm>
            <a:off x="990600" y="2324100"/>
            <a:ext cx="8178800" cy="2971800"/>
          </a:xfrm>
          <a:prstGeom prst="rect">
            <a:avLst/>
          </a:prstGeom>
        </p:spPr>
        <p:txBody>
          <a:bodyPr/>
          <a:lstStyle/>
          <a:p>
            <a:pPr/>
            <a:r>
              <a:t>Title Text</a:t>
            </a:r>
          </a:p>
        </p:txBody>
      </p:sp>
      <p:sp>
        <p:nvSpPr>
          <p:cNvPr id="5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
    <p:bg>
      <p:bgPr>
        <a:solidFill>
          <a:srgbClr val="EAEAEA"/>
        </a:solidFill>
      </p:bgPr>
    </p:bg>
    <p:spTree>
      <p:nvGrpSpPr>
        <p:cNvPr id="1" name=""/>
        <p:cNvGrpSpPr/>
        <p:nvPr/>
      </p:nvGrpSpPr>
      <p:grpSpPr>
        <a:xfrm>
          <a:off x="0" y="0"/>
          <a:ext cx="0" cy="0"/>
          <a:chOff x="0" y="0"/>
          <a:chExt cx="0" cy="0"/>
        </a:xfrm>
      </p:grpSpPr>
      <p:pic>
        <p:nvPicPr>
          <p:cNvPr id="60" name="white_photo-h.pdf" descr="white_photo-h.pdf"/>
          <p:cNvPicPr>
            <a:picLocks noChangeAspect="1"/>
          </p:cNvPicPr>
          <p:nvPr/>
        </p:nvPicPr>
        <p:blipFill>
          <a:blip r:embed="rId2">
            <a:extLst/>
          </a:blip>
          <a:stretch>
            <a:fillRect/>
          </a:stretch>
        </p:blipFill>
        <p:spPr>
          <a:xfrm>
            <a:off x="0" y="0"/>
            <a:ext cx="10160000" cy="7620000"/>
          </a:xfrm>
          <a:prstGeom prst="rect">
            <a:avLst/>
          </a:prstGeom>
          <a:ln w="12700">
            <a:miter lim="400000"/>
          </a:ln>
        </p:spPr>
      </p:pic>
      <p:sp>
        <p:nvSpPr>
          <p:cNvPr id="61" name="Title Text"/>
          <p:cNvSpPr txBox="1"/>
          <p:nvPr>
            <p:ph type="title"/>
          </p:nvPr>
        </p:nvSpPr>
        <p:spPr>
          <a:xfrm>
            <a:off x="990600" y="5753100"/>
            <a:ext cx="8178800" cy="1333500"/>
          </a:xfrm>
          <a:prstGeom prst="rect">
            <a:avLst/>
          </a:prstGeom>
        </p:spPr>
        <p:txBody>
          <a:bodyPr/>
          <a:lstStyle/>
          <a:p>
            <a:pPr/>
            <a:r>
              <a:t>Title Text</a:t>
            </a:r>
          </a:p>
        </p:txBody>
      </p:sp>
      <p:sp>
        <p:nvSpPr>
          <p:cNvPr id="6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
    <p:bg>
      <p:bgPr>
        <a:solidFill>
          <a:srgbClr val="EAEAEA"/>
        </a:solidFill>
      </p:bgPr>
    </p:bg>
    <p:spTree>
      <p:nvGrpSpPr>
        <p:cNvPr id="1" name=""/>
        <p:cNvGrpSpPr/>
        <p:nvPr/>
      </p:nvGrpSpPr>
      <p:grpSpPr>
        <a:xfrm>
          <a:off x="0" y="0"/>
          <a:ext cx="0" cy="0"/>
          <a:chOff x="0" y="0"/>
          <a:chExt cx="0" cy="0"/>
        </a:xfrm>
      </p:grpSpPr>
      <p:pic>
        <p:nvPicPr>
          <p:cNvPr id="69" name="white_photo-v-1.pdf" descr="white_photo-v-1.pdf"/>
          <p:cNvPicPr>
            <a:picLocks noChangeAspect="1"/>
          </p:cNvPicPr>
          <p:nvPr/>
        </p:nvPicPr>
        <p:blipFill>
          <a:blip r:embed="rId2">
            <a:extLst/>
          </a:blip>
          <a:stretch>
            <a:fillRect/>
          </a:stretch>
        </p:blipFill>
        <p:spPr>
          <a:xfrm>
            <a:off x="0" y="0"/>
            <a:ext cx="10160000" cy="7620000"/>
          </a:xfrm>
          <a:prstGeom prst="rect">
            <a:avLst/>
          </a:prstGeom>
          <a:ln w="12700">
            <a:miter lim="400000"/>
          </a:ln>
        </p:spPr>
      </p:pic>
      <p:sp>
        <p:nvSpPr>
          <p:cNvPr id="70" name="Title Text"/>
          <p:cNvSpPr txBox="1"/>
          <p:nvPr>
            <p:ph type="title"/>
          </p:nvPr>
        </p:nvSpPr>
        <p:spPr>
          <a:xfrm>
            <a:off x="444500" y="1104900"/>
            <a:ext cx="4635500" cy="2578100"/>
          </a:xfrm>
          <a:prstGeom prst="rect">
            <a:avLst/>
          </a:prstGeom>
        </p:spPr>
        <p:txBody>
          <a:bodyPr lIns="50800" tIns="50800" rIns="50800" bIns="50800" anchor="b"/>
          <a:lstStyle>
            <a:lvl1pPr>
              <a:defRPr sz="5400"/>
            </a:lvl1pPr>
          </a:lstStyle>
          <a:p>
            <a:pPr/>
            <a:r>
              <a:t>Title Text</a:t>
            </a:r>
          </a:p>
        </p:txBody>
      </p:sp>
      <p:sp>
        <p:nvSpPr>
          <p:cNvPr id="71" name="Body Level One…"/>
          <p:cNvSpPr txBox="1"/>
          <p:nvPr>
            <p:ph type="body" sz="quarter" idx="1"/>
          </p:nvPr>
        </p:nvSpPr>
        <p:spPr>
          <a:xfrm>
            <a:off x="444500" y="3746500"/>
            <a:ext cx="4635500" cy="2578100"/>
          </a:xfrm>
          <a:prstGeom prst="rect">
            <a:avLst/>
          </a:prstGeom>
        </p:spPr>
        <p:txBody>
          <a:bodyPr anchor="t"/>
          <a:lstStyle>
            <a:lvl1pPr marL="0" indent="0" algn="ctr">
              <a:spcBef>
                <a:spcPts val="0"/>
              </a:spcBef>
              <a:buSzTx/>
              <a:buNone/>
              <a:defRPr sz="2600"/>
            </a:lvl1pPr>
            <a:lvl2pPr marL="0" indent="0" algn="ctr">
              <a:spcBef>
                <a:spcPts val="0"/>
              </a:spcBef>
              <a:buSzTx/>
              <a:buNone/>
              <a:defRPr sz="2600"/>
            </a:lvl2pPr>
            <a:lvl3pPr marL="0" indent="0" algn="ctr">
              <a:spcBef>
                <a:spcPts val="0"/>
              </a:spcBef>
              <a:buSzTx/>
              <a:buNone/>
              <a:defRPr sz="2600"/>
            </a:lvl3pPr>
            <a:lvl4pPr marL="0" indent="0" algn="ctr">
              <a:spcBef>
                <a:spcPts val="0"/>
              </a:spcBef>
              <a:buSzTx/>
              <a:buNone/>
              <a:defRPr sz="2600"/>
            </a:lvl4pPr>
            <a:lvl5pPr marL="0" indent="0" algn="ctr">
              <a:spcBef>
                <a:spcPts val="0"/>
              </a:spcBef>
              <a:buSzTx/>
              <a:buNone/>
              <a:defRPr sz="2600"/>
            </a:lvl5pPr>
          </a:lstStyle>
          <a:p>
            <a:pPr/>
            <a:r>
              <a:t>Body Level One</a:t>
            </a:r>
          </a:p>
          <a:p>
            <a:pPr lvl="1"/>
            <a:r>
              <a:t>Body Level Two</a:t>
            </a:r>
          </a:p>
          <a:p>
            <a:pPr lvl="2"/>
            <a:r>
              <a:t>Body Level Three</a:t>
            </a:r>
          </a:p>
          <a:p>
            <a:pPr lvl="3"/>
            <a:r>
              <a:t>Body Level Four</a:t>
            </a:r>
          </a:p>
          <a:p>
            <a:pPr lvl="4"/>
            <a:r>
              <a:t>Body Level Five</a:t>
            </a:r>
          </a:p>
        </p:txBody>
      </p:sp>
      <p:sp>
        <p:nvSpPr>
          <p:cNvPr id="7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Title, Bullets &amp; Photo">
    <p:bg>
      <p:bgPr>
        <a:solidFill>
          <a:srgbClr val="EAEAEA"/>
        </a:solidFill>
      </p:bgPr>
    </p:bg>
    <p:spTree>
      <p:nvGrpSpPr>
        <p:cNvPr id="1" name=""/>
        <p:cNvGrpSpPr/>
        <p:nvPr/>
      </p:nvGrpSpPr>
      <p:grpSpPr>
        <a:xfrm>
          <a:off x="0" y="0"/>
          <a:ext cx="0" cy="0"/>
          <a:chOff x="0" y="0"/>
          <a:chExt cx="0" cy="0"/>
        </a:xfrm>
      </p:grpSpPr>
      <p:pic>
        <p:nvPicPr>
          <p:cNvPr id="79" name="white_photo-bullets-1.pdf" descr="white_photo-bullets-1.pdf"/>
          <p:cNvPicPr>
            <a:picLocks noChangeAspect="1"/>
          </p:cNvPicPr>
          <p:nvPr/>
        </p:nvPicPr>
        <p:blipFill>
          <a:blip r:embed="rId2">
            <a:extLst/>
          </a:blip>
          <a:stretch>
            <a:fillRect/>
          </a:stretch>
        </p:blipFill>
        <p:spPr>
          <a:xfrm>
            <a:off x="0" y="0"/>
            <a:ext cx="10160000" cy="7620000"/>
          </a:xfrm>
          <a:prstGeom prst="rect">
            <a:avLst/>
          </a:prstGeom>
          <a:ln w="12700">
            <a:miter lim="400000"/>
          </a:ln>
        </p:spPr>
      </p:pic>
      <p:sp>
        <p:nvSpPr>
          <p:cNvPr id="80" name="Title Text"/>
          <p:cNvSpPr txBox="1"/>
          <p:nvPr>
            <p:ph type="title"/>
          </p:nvPr>
        </p:nvSpPr>
        <p:spPr>
          <a:prstGeom prst="rect">
            <a:avLst/>
          </a:prstGeom>
        </p:spPr>
        <p:txBody>
          <a:bodyPr/>
          <a:lstStyle/>
          <a:p>
            <a:pPr/>
            <a:r>
              <a:t>Title Text</a:t>
            </a:r>
          </a:p>
        </p:txBody>
      </p:sp>
      <p:sp>
        <p:nvSpPr>
          <p:cNvPr id="81" name="Body Level One…"/>
          <p:cNvSpPr txBox="1"/>
          <p:nvPr>
            <p:ph type="body" sz="half" idx="1"/>
          </p:nvPr>
        </p:nvSpPr>
        <p:spPr>
          <a:xfrm>
            <a:off x="990600" y="2159000"/>
            <a:ext cx="3937000" cy="4470400"/>
          </a:xfrm>
          <a:prstGeom prst="rect">
            <a:avLst/>
          </a:prstGeom>
        </p:spPr>
        <p:txBody>
          <a:bodyPr/>
          <a:lstStyle>
            <a:lvl1pPr marL="632734" indent="-378734">
              <a:spcBef>
                <a:spcPts val="2900"/>
              </a:spcBef>
              <a:defRPr sz="2400"/>
            </a:lvl1pPr>
            <a:lvl2pPr marL="975634" indent="-378734">
              <a:spcBef>
                <a:spcPts val="2900"/>
              </a:spcBef>
              <a:defRPr sz="2400"/>
            </a:lvl2pPr>
            <a:lvl3pPr marL="1318534" indent="-378734">
              <a:spcBef>
                <a:spcPts val="2900"/>
              </a:spcBef>
              <a:defRPr sz="2400"/>
            </a:lvl3pPr>
            <a:lvl4pPr marL="1674134" indent="-378734">
              <a:spcBef>
                <a:spcPts val="2900"/>
              </a:spcBef>
              <a:defRPr sz="2400"/>
            </a:lvl4pPr>
            <a:lvl5pPr marL="2017034" indent="-378734">
              <a:spcBef>
                <a:spcPts val="2900"/>
              </a:spcBef>
              <a:defRPr sz="2400"/>
            </a:lvl5pPr>
          </a:lstStyle>
          <a:p>
            <a:pPr/>
            <a:r>
              <a:t>Body Level One</a:t>
            </a:r>
          </a:p>
          <a:p>
            <a:pPr lvl="1"/>
            <a:r>
              <a:t>Body Level Two</a:t>
            </a:r>
          </a:p>
          <a:p>
            <a:pPr lvl="2"/>
            <a:r>
              <a:t>Body Level Three</a:t>
            </a:r>
          </a:p>
          <a:p>
            <a:pPr lvl="3"/>
            <a:r>
              <a:t>Body Level Four</a:t>
            </a:r>
          </a:p>
          <a:p>
            <a:pPr lvl="4"/>
            <a:r>
              <a:t>Body Level Five</a:t>
            </a:r>
          </a:p>
        </p:txBody>
      </p:sp>
      <p:sp>
        <p:nvSpPr>
          <p:cNvPr id="8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p:bgPr>
    </p:bg>
    <p:spTree>
      <p:nvGrpSpPr>
        <p:cNvPr id="1" name=""/>
        <p:cNvGrpSpPr/>
        <p:nvPr/>
      </p:nvGrpSpPr>
      <p:grpSpPr>
        <a:xfrm>
          <a:off x="0" y="0"/>
          <a:ext cx="0" cy="0"/>
          <a:chOff x="0" y="0"/>
          <a:chExt cx="0" cy="0"/>
        </a:xfrm>
      </p:grpSpPr>
      <p:sp>
        <p:nvSpPr>
          <p:cNvPr id="2" name="Body Level One…"/>
          <p:cNvSpPr txBox="1"/>
          <p:nvPr>
            <p:ph type="body" idx="1"/>
          </p:nvPr>
        </p:nvSpPr>
        <p:spPr>
          <a:xfrm>
            <a:off x="990600" y="990600"/>
            <a:ext cx="8178800" cy="56388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p>
            <a:pPr/>
            <a:r>
              <a:t>Body Level One</a:t>
            </a:r>
          </a:p>
          <a:p>
            <a:pPr lvl="1"/>
            <a:r>
              <a:t>Body Level Two</a:t>
            </a:r>
          </a:p>
          <a:p>
            <a:pPr lvl="2"/>
            <a:r>
              <a:t>Body Level Three</a:t>
            </a:r>
          </a:p>
          <a:p>
            <a:pPr lvl="3"/>
            <a:r>
              <a:t>Body Level Four</a:t>
            </a:r>
          </a:p>
          <a:p>
            <a:pPr lvl="4"/>
            <a:r>
              <a:t>Body Level Five</a:t>
            </a:r>
          </a:p>
        </p:txBody>
      </p:sp>
      <p:sp>
        <p:nvSpPr>
          <p:cNvPr id="3" name="Title Text"/>
          <p:cNvSpPr txBox="1"/>
          <p:nvPr>
            <p:ph type="title"/>
          </p:nvPr>
        </p:nvSpPr>
        <p:spPr>
          <a:xfrm>
            <a:off x="990600" y="203200"/>
            <a:ext cx="8178800" cy="19050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lstStyle/>
          <a:p>
            <a:pPr/>
            <a:r>
              <a:t>Title Text</a:t>
            </a:r>
          </a:p>
        </p:txBody>
      </p:sp>
      <p:sp>
        <p:nvSpPr>
          <p:cNvPr id="4" name="Slide Number"/>
          <p:cNvSpPr txBox="1"/>
          <p:nvPr>
            <p:ph type="sldNum" sz="quarter" idx="2"/>
          </p:nvPr>
        </p:nvSpPr>
        <p:spPr>
          <a:xfrm>
            <a:off x="4940300" y="7251700"/>
            <a:ext cx="266700" cy="279400"/>
          </a:xfrm>
          <a:prstGeom prst="rect">
            <a:avLst/>
          </a:prstGeom>
          <a:ln w="12700">
            <a:miter lim="400000"/>
          </a:ln>
        </p:spPr>
        <p:txBody>
          <a:bodyPr wrap="none" lIns="38100" tIns="38100" rIns="38100" bIns="38100" anchor="b">
            <a:spAutoFit/>
          </a:bodyPr>
          <a:lstStyle>
            <a:lvl1pPr>
              <a:defRPr sz="1400"/>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ransition xmlns:p14="http://schemas.microsoft.com/office/powerpoint/2010/main" spd="med" advClick="1"/>
  <p:txStyles>
    <p:titleStyle>
      <a:lvl1pPr marL="0" marR="0" indent="0" algn="ctr" defTabSz="457200" rtl="0" latinLnBrk="0">
        <a:lnSpc>
          <a:spcPct val="100000"/>
        </a:lnSpc>
        <a:spcBef>
          <a:spcPts val="0"/>
        </a:spcBef>
        <a:spcAft>
          <a:spcPts val="0"/>
        </a:spcAft>
        <a:buClrTx/>
        <a:buSzTx/>
        <a:buFontTx/>
        <a:buNone/>
        <a:tabLst/>
        <a:defRPr b="0" baseline="0" cap="none" i="0" spc="0" strike="noStrike" sz="6400" u="none">
          <a:ln>
            <a:noFill/>
          </a:ln>
          <a:solidFill>
            <a:srgbClr val="000000"/>
          </a:solidFill>
          <a:uFillTx/>
          <a:latin typeface="+mn-lt"/>
          <a:ea typeface="+mn-ea"/>
          <a:cs typeface="+mn-cs"/>
          <a:sym typeface="Gill Sans"/>
        </a:defRPr>
      </a:lvl1pPr>
      <a:lvl2pPr marL="0" marR="0" indent="228600" algn="ctr" defTabSz="457200" rtl="0" latinLnBrk="0">
        <a:lnSpc>
          <a:spcPct val="100000"/>
        </a:lnSpc>
        <a:spcBef>
          <a:spcPts val="0"/>
        </a:spcBef>
        <a:spcAft>
          <a:spcPts val="0"/>
        </a:spcAft>
        <a:buClrTx/>
        <a:buSzTx/>
        <a:buFontTx/>
        <a:buNone/>
        <a:tabLst/>
        <a:defRPr b="0" baseline="0" cap="none" i="0" spc="0" strike="noStrike" sz="6400" u="none">
          <a:ln>
            <a:noFill/>
          </a:ln>
          <a:solidFill>
            <a:srgbClr val="000000"/>
          </a:solidFill>
          <a:uFillTx/>
          <a:latin typeface="+mn-lt"/>
          <a:ea typeface="+mn-ea"/>
          <a:cs typeface="+mn-cs"/>
          <a:sym typeface="Gill Sans"/>
        </a:defRPr>
      </a:lvl2pPr>
      <a:lvl3pPr marL="0" marR="0" indent="457200" algn="ctr" defTabSz="457200" rtl="0" latinLnBrk="0">
        <a:lnSpc>
          <a:spcPct val="100000"/>
        </a:lnSpc>
        <a:spcBef>
          <a:spcPts val="0"/>
        </a:spcBef>
        <a:spcAft>
          <a:spcPts val="0"/>
        </a:spcAft>
        <a:buClrTx/>
        <a:buSzTx/>
        <a:buFontTx/>
        <a:buNone/>
        <a:tabLst/>
        <a:defRPr b="0" baseline="0" cap="none" i="0" spc="0" strike="noStrike" sz="6400" u="none">
          <a:ln>
            <a:noFill/>
          </a:ln>
          <a:solidFill>
            <a:srgbClr val="000000"/>
          </a:solidFill>
          <a:uFillTx/>
          <a:latin typeface="+mn-lt"/>
          <a:ea typeface="+mn-ea"/>
          <a:cs typeface="+mn-cs"/>
          <a:sym typeface="Gill Sans"/>
        </a:defRPr>
      </a:lvl3pPr>
      <a:lvl4pPr marL="0" marR="0" indent="685800" algn="ctr" defTabSz="457200" rtl="0" latinLnBrk="0">
        <a:lnSpc>
          <a:spcPct val="100000"/>
        </a:lnSpc>
        <a:spcBef>
          <a:spcPts val="0"/>
        </a:spcBef>
        <a:spcAft>
          <a:spcPts val="0"/>
        </a:spcAft>
        <a:buClrTx/>
        <a:buSzTx/>
        <a:buFontTx/>
        <a:buNone/>
        <a:tabLst/>
        <a:defRPr b="0" baseline="0" cap="none" i="0" spc="0" strike="noStrike" sz="6400" u="none">
          <a:ln>
            <a:noFill/>
          </a:ln>
          <a:solidFill>
            <a:srgbClr val="000000"/>
          </a:solidFill>
          <a:uFillTx/>
          <a:latin typeface="+mn-lt"/>
          <a:ea typeface="+mn-ea"/>
          <a:cs typeface="+mn-cs"/>
          <a:sym typeface="Gill Sans"/>
        </a:defRPr>
      </a:lvl4pPr>
      <a:lvl5pPr marL="0" marR="0" indent="914400" algn="ctr" defTabSz="457200" rtl="0" latinLnBrk="0">
        <a:lnSpc>
          <a:spcPct val="100000"/>
        </a:lnSpc>
        <a:spcBef>
          <a:spcPts val="0"/>
        </a:spcBef>
        <a:spcAft>
          <a:spcPts val="0"/>
        </a:spcAft>
        <a:buClrTx/>
        <a:buSzTx/>
        <a:buFontTx/>
        <a:buNone/>
        <a:tabLst/>
        <a:defRPr b="0" baseline="0" cap="none" i="0" spc="0" strike="noStrike" sz="6400" u="none">
          <a:ln>
            <a:noFill/>
          </a:ln>
          <a:solidFill>
            <a:srgbClr val="000000"/>
          </a:solidFill>
          <a:uFillTx/>
          <a:latin typeface="+mn-lt"/>
          <a:ea typeface="+mn-ea"/>
          <a:cs typeface="+mn-cs"/>
          <a:sym typeface="Gill Sans"/>
        </a:defRPr>
      </a:lvl5pPr>
      <a:lvl6pPr marL="0" marR="0" indent="1143000" algn="ctr" defTabSz="457200" rtl="0" latinLnBrk="0">
        <a:lnSpc>
          <a:spcPct val="100000"/>
        </a:lnSpc>
        <a:spcBef>
          <a:spcPts val="0"/>
        </a:spcBef>
        <a:spcAft>
          <a:spcPts val="0"/>
        </a:spcAft>
        <a:buClrTx/>
        <a:buSzTx/>
        <a:buFontTx/>
        <a:buNone/>
        <a:tabLst/>
        <a:defRPr b="0" baseline="0" cap="none" i="0" spc="0" strike="noStrike" sz="6400" u="none">
          <a:ln>
            <a:noFill/>
          </a:ln>
          <a:solidFill>
            <a:srgbClr val="000000"/>
          </a:solidFill>
          <a:uFillTx/>
          <a:latin typeface="+mn-lt"/>
          <a:ea typeface="+mn-ea"/>
          <a:cs typeface="+mn-cs"/>
          <a:sym typeface="Gill Sans"/>
        </a:defRPr>
      </a:lvl6pPr>
      <a:lvl7pPr marL="0" marR="0" indent="1371600" algn="ctr" defTabSz="457200" rtl="0" latinLnBrk="0">
        <a:lnSpc>
          <a:spcPct val="100000"/>
        </a:lnSpc>
        <a:spcBef>
          <a:spcPts val="0"/>
        </a:spcBef>
        <a:spcAft>
          <a:spcPts val="0"/>
        </a:spcAft>
        <a:buClrTx/>
        <a:buSzTx/>
        <a:buFontTx/>
        <a:buNone/>
        <a:tabLst/>
        <a:defRPr b="0" baseline="0" cap="none" i="0" spc="0" strike="noStrike" sz="6400" u="none">
          <a:ln>
            <a:noFill/>
          </a:ln>
          <a:solidFill>
            <a:srgbClr val="000000"/>
          </a:solidFill>
          <a:uFillTx/>
          <a:latin typeface="+mn-lt"/>
          <a:ea typeface="+mn-ea"/>
          <a:cs typeface="+mn-cs"/>
          <a:sym typeface="Gill Sans"/>
        </a:defRPr>
      </a:lvl7pPr>
      <a:lvl8pPr marL="0" marR="0" indent="1600200" algn="ctr" defTabSz="457200" rtl="0" latinLnBrk="0">
        <a:lnSpc>
          <a:spcPct val="100000"/>
        </a:lnSpc>
        <a:spcBef>
          <a:spcPts val="0"/>
        </a:spcBef>
        <a:spcAft>
          <a:spcPts val="0"/>
        </a:spcAft>
        <a:buClrTx/>
        <a:buSzTx/>
        <a:buFontTx/>
        <a:buNone/>
        <a:tabLst/>
        <a:defRPr b="0" baseline="0" cap="none" i="0" spc="0" strike="noStrike" sz="6400" u="none">
          <a:ln>
            <a:noFill/>
          </a:ln>
          <a:solidFill>
            <a:srgbClr val="000000"/>
          </a:solidFill>
          <a:uFillTx/>
          <a:latin typeface="+mn-lt"/>
          <a:ea typeface="+mn-ea"/>
          <a:cs typeface="+mn-cs"/>
          <a:sym typeface="Gill Sans"/>
        </a:defRPr>
      </a:lvl8pPr>
      <a:lvl9pPr marL="0" marR="0" indent="1828800" algn="ctr" defTabSz="457200" rtl="0" latinLnBrk="0">
        <a:lnSpc>
          <a:spcPct val="100000"/>
        </a:lnSpc>
        <a:spcBef>
          <a:spcPts val="0"/>
        </a:spcBef>
        <a:spcAft>
          <a:spcPts val="0"/>
        </a:spcAft>
        <a:buClrTx/>
        <a:buSzTx/>
        <a:buFontTx/>
        <a:buNone/>
        <a:tabLst/>
        <a:defRPr b="0" baseline="0" cap="none" i="0" spc="0" strike="noStrike" sz="6400" u="none">
          <a:ln>
            <a:noFill/>
          </a:ln>
          <a:solidFill>
            <a:srgbClr val="000000"/>
          </a:solidFill>
          <a:uFillTx/>
          <a:latin typeface="+mn-lt"/>
          <a:ea typeface="+mn-ea"/>
          <a:cs typeface="+mn-cs"/>
          <a:sym typeface="Gill Sans"/>
        </a:defRPr>
      </a:lvl9pPr>
    </p:titleStyle>
    <p:bodyStyle>
      <a:lvl1pPr marL="694238" marR="0" indent="-440238" algn="l" defTabSz="457200" rtl="0" latinLnBrk="0">
        <a:lnSpc>
          <a:spcPct val="100000"/>
        </a:lnSpc>
        <a:spcBef>
          <a:spcPts val="3700"/>
        </a:spcBef>
        <a:spcAft>
          <a:spcPts val="0"/>
        </a:spcAft>
        <a:buClrTx/>
        <a:buSzPct val="171000"/>
        <a:buFontTx/>
        <a:buChar char="•"/>
        <a:tabLst/>
        <a:defRPr b="0" baseline="0" cap="none" i="0" spc="0" strike="noStrike" sz="3200" u="none">
          <a:ln>
            <a:noFill/>
          </a:ln>
          <a:solidFill>
            <a:srgbClr val="000000"/>
          </a:solidFill>
          <a:uFillTx/>
          <a:latin typeface="+mn-lt"/>
          <a:ea typeface="+mn-ea"/>
          <a:cs typeface="+mn-cs"/>
          <a:sym typeface="Gill Sans"/>
        </a:defRPr>
      </a:lvl1pPr>
      <a:lvl2pPr marL="1037138" marR="0" indent="-440238" algn="l" defTabSz="457200" rtl="0" latinLnBrk="0">
        <a:lnSpc>
          <a:spcPct val="100000"/>
        </a:lnSpc>
        <a:spcBef>
          <a:spcPts val="3700"/>
        </a:spcBef>
        <a:spcAft>
          <a:spcPts val="0"/>
        </a:spcAft>
        <a:buClrTx/>
        <a:buSzPct val="171000"/>
        <a:buFontTx/>
        <a:buChar char="•"/>
        <a:tabLst/>
        <a:defRPr b="0" baseline="0" cap="none" i="0" spc="0" strike="noStrike" sz="3200" u="none">
          <a:ln>
            <a:noFill/>
          </a:ln>
          <a:solidFill>
            <a:srgbClr val="000000"/>
          </a:solidFill>
          <a:uFillTx/>
          <a:latin typeface="+mn-lt"/>
          <a:ea typeface="+mn-ea"/>
          <a:cs typeface="+mn-cs"/>
          <a:sym typeface="Gill Sans"/>
        </a:defRPr>
      </a:lvl2pPr>
      <a:lvl3pPr marL="1380038" marR="0" indent="-440238" algn="l" defTabSz="457200" rtl="0" latinLnBrk="0">
        <a:lnSpc>
          <a:spcPct val="100000"/>
        </a:lnSpc>
        <a:spcBef>
          <a:spcPts val="3700"/>
        </a:spcBef>
        <a:spcAft>
          <a:spcPts val="0"/>
        </a:spcAft>
        <a:buClrTx/>
        <a:buSzPct val="171000"/>
        <a:buFontTx/>
        <a:buChar char="•"/>
        <a:tabLst/>
        <a:defRPr b="0" baseline="0" cap="none" i="0" spc="0" strike="noStrike" sz="3200" u="none">
          <a:ln>
            <a:noFill/>
          </a:ln>
          <a:solidFill>
            <a:srgbClr val="000000"/>
          </a:solidFill>
          <a:uFillTx/>
          <a:latin typeface="+mn-lt"/>
          <a:ea typeface="+mn-ea"/>
          <a:cs typeface="+mn-cs"/>
          <a:sym typeface="Gill Sans"/>
        </a:defRPr>
      </a:lvl3pPr>
      <a:lvl4pPr marL="1735638" marR="0" indent="-440238" algn="l" defTabSz="457200" rtl="0" latinLnBrk="0">
        <a:lnSpc>
          <a:spcPct val="100000"/>
        </a:lnSpc>
        <a:spcBef>
          <a:spcPts val="3700"/>
        </a:spcBef>
        <a:spcAft>
          <a:spcPts val="0"/>
        </a:spcAft>
        <a:buClrTx/>
        <a:buSzPct val="171000"/>
        <a:buFontTx/>
        <a:buChar char="•"/>
        <a:tabLst/>
        <a:defRPr b="0" baseline="0" cap="none" i="0" spc="0" strike="noStrike" sz="3200" u="none">
          <a:ln>
            <a:noFill/>
          </a:ln>
          <a:solidFill>
            <a:srgbClr val="000000"/>
          </a:solidFill>
          <a:uFillTx/>
          <a:latin typeface="+mn-lt"/>
          <a:ea typeface="+mn-ea"/>
          <a:cs typeface="+mn-cs"/>
          <a:sym typeface="Gill Sans"/>
        </a:defRPr>
      </a:lvl4pPr>
      <a:lvl5pPr marL="2078538" marR="0" indent="-440238" algn="l" defTabSz="457200" rtl="0" latinLnBrk="0">
        <a:lnSpc>
          <a:spcPct val="100000"/>
        </a:lnSpc>
        <a:spcBef>
          <a:spcPts val="3700"/>
        </a:spcBef>
        <a:spcAft>
          <a:spcPts val="0"/>
        </a:spcAft>
        <a:buClrTx/>
        <a:buSzPct val="171000"/>
        <a:buFontTx/>
        <a:buChar char="•"/>
        <a:tabLst/>
        <a:defRPr b="0" baseline="0" cap="none" i="0" spc="0" strike="noStrike" sz="3200" u="none">
          <a:ln>
            <a:noFill/>
          </a:ln>
          <a:solidFill>
            <a:srgbClr val="000000"/>
          </a:solidFill>
          <a:uFillTx/>
          <a:latin typeface="+mn-lt"/>
          <a:ea typeface="+mn-ea"/>
          <a:cs typeface="+mn-cs"/>
          <a:sym typeface="Gill Sans"/>
        </a:defRPr>
      </a:lvl5pPr>
      <a:lvl6pPr marL="2434138" marR="0" indent="-440238" algn="l" defTabSz="457200" rtl="0" latinLnBrk="0">
        <a:lnSpc>
          <a:spcPct val="100000"/>
        </a:lnSpc>
        <a:spcBef>
          <a:spcPts val="3700"/>
        </a:spcBef>
        <a:spcAft>
          <a:spcPts val="0"/>
        </a:spcAft>
        <a:buClrTx/>
        <a:buSzPct val="171000"/>
        <a:buFontTx/>
        <a:buChar char="•"/>
        <a:tabLst/>
        <a:defRPr b="0" baseline="0" cap="none" i="0" spc="0" strike="noStrike" sz="3200" u="none">
          <a:ln>
            <a:noFill/>
          </a:ln>
          <a:solidFill>
            <a:srgbClr val="000000"/>
          </a:solidFill>
          <a:uFillTx/>
          <a:latin typeface="+mn-lt"/>
          <a:ea typeface="+mn-ea"/>
          <a:cs typeface="+mn-cs"/>
          <a:sym typeface="Gill Sans"/>
        </a:defRPr>
      </a:lvl6pPr>
      <a:lvl7pPr marL="2789738" marR="0" indent="-440238" algn="l" defTabSz="457200" rtl="0" latinLnBrk="0">
        <a:lnSpc>
          <a:spcPct val="100000"/>
        </a:lnSpc>
        <a:spcBef>
          <a:spcPts val="3700"/>
        </a:spcBef>
        <a:spcAft>
          <a:spcPts val="0"/>
        </a:spcAft>
        <a:buClrTx/>
        <a:buSzPct val="171000"/>
        <a:buFontTx/>
        <a:buChar char="•"/>
        <a:tabLst/>
        <a:defRPr b="0" baseline="0" cap="none" i="0" spc="0" strike="noStrike" sz="3200" u="none">
          <a:ln>
            <a:noFill/>
          </a:ln>
          <a:solidFill>
            <a:srgbClr val="000000"/>
          </a:solidFill>
          <a:uFillTx/>
          <a:latin typeface="+mn-lt"/>
          <a:ea typeface="+mn-ea"/>
          <a:cs typeface="+mn-cs"/>
          <a:sym typeface="Gill Sans"/>
        </a:defRPr>
      </a:lvl7pPr>
      <a:lvl8pPr marL="3145338" marR="0" indent="-440238" algn="l" defTabSz="457200" rtl="0" latinLnBrk="0">
        <a:lnSpc>
          <a:spcPct val="100000"/>
        </a:lnSpc>
        <a:spcBef>
          <a:spcPts val="3700"/>
        </a:spcBef>
        <a:spcAft>
          <a:spcPts val="0"/>
        </a:spcAft>
        <a:buClrTx/>
        <a:buSzPct val="171000"/>
        <a:buFontTx/>
        <a:buChar char="•"/>
        <a:tabLst/>
        <a:defRPr b="0" baseline="0" cap="none" i="0" spc="0" strike="noStrike" sz="3200" u="none">
          <a:ln>
            <a:noFill/>
          </a:ln>
          <a:solidFill>
            <a:srgbClr val="000000"/>
          </a:solidFill>
          <a:uFillTx/>
          <a:latin typeface="+mn-lt"/>
          <a:ea typeface="+mn-ea"/>
          <a:cs typeface="+mn-cs"/>
          <a:sym typeface="Gill Sans"/>
        </a:defRPr>
      </a:lvl8pPr>
      <a:lvl9pPr marL="3500937" marR="0" indent="-440237" algn="l" defTabSz="457200" rtl="0" latinLnBrk="0">
        <a:lnSpc>
          <a:spcPct val="100000"/>
        </a:lnSpc>
        <a:spcBef>
          <a:spcPts val="3700"/>
        </a:spcBef>
        <a:spcAft>
          <a:spcPts val="0"/>
        </a:spcAft>
        <a:buClrTx/>
        <a:buSzPct val="171000"/>
        <a:buFontTx/>
        <a:buChar char="•"/>
        <a:tabLst/>
        <a:defRPr b="0" baseline="0" cap="none" i="0" spc="0" strike="noStrike" sz="3200" u="none">
          <a:ln>
            <a:noFill/>
          </a:ln>
          <a:solidFill>
            <a:srgbClr val="000000"/>
          </a:solidFill>
          <a:uFillTx/>
          <a:latin typeface="+mn-lt"/>
          <a:ea typeface="+mn-ea"/>
          <a:cs typeface="+mn-cs"/>
          <a:sym typeface="Gill Sans"/>
        </a:defRPr>
      </a:lvl9pPr>
    </p:bodyStyle>
    <p:otherStyle>
      <a:lvl1pPr marL="0" marR="0" indent="0" algn="ctr" defTabSz="45720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Gill Sans"/>
        </a:defRPr>
      </a:lvl1pPr>
      <a:lvl2pPr marL="0" marR="0" indent="228600" algn="ctr" defTabSz="45720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Gill Sans"/>
        </a:defRPr>
      </a:lvl2pPr>
      <a:lvl3pPr marL="0" marR="0" indent="457200" algn="ctr" defTabSz="45720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Gill Sans"/>
        </a:defRPr>
      </a:lvl3pPr>
      <a:lvl4pPr marL="0" marR="0" indent="685800" algn="ctr" defTabSz="45720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Gill Sans"/>
        </a:defRPr>
      </a:lvl4pPr>
      <a:lvl5pPr marL="0" marR="0" indent="914400" algn="ctr" defTabSz="45720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Gill Sans"/>
        </a:defRPr>
      </a:lvl5pPr>
      <a:lvl6pPr marL="0" marR="0" indent="1143000" algn="ctr" defTabSz="45720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Gill Sans"/>
        </a:defRPr>
      </a:lvl6pPr>
      <a:lvl7pPr marL="0" marR="0" indent="1371600" algn="ctr" defTabSz="45720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Gill Sans"/>
        </a:defRPr>
      </a:lvl7pPr>
      <a:lvl8pPr marL="0" marR="0" indent="1600200" algn="ctr" defTabSz="45720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Gill Sans"/>
        </a:defRPr>
      </a:lvl8pPr>
      <a:lvl9pPr marL="0" marR="0" indent="1828800" algn="ctr" defTabSz="45720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Gill Sans"/>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1.tif"/></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 Id="rId3" Type="http://schemas.openxmlformats.org/officeDocument/2006/relationships/image" Target="../media/image9.png"/></Relationships>

</file>

<file path=ppt/slides/_rels/slide17.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0.png"/></Relationships>

</file>

<file path=ppt/slides/_rels/slide18.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 Id="rId3" Type="http://schemas.openxmlformats.org/officeDocument/2006/relationships/image" Target="../media/image12.png"/></Relationships>

</file>

<file path=ppt/slides/_rels/slide19.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eg"/><Relationship Id="rId3" Type="http://schemas.openxmlformats.org/officeDocument/2006/relationships/image" Target="../media/image4.jpeg"/></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21.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tif"/><Relationship Id="rId3" Type="http://schemas.openxmlformats.org/officeDocument/2006/relationships/image" Target="../media/image3.tif"/><Relationship Id="rId4" Type="http://schemas.openxmlformats.org/officeDocument/2006/relationships/image" Target="../media/image4.tif"/><Relationship Id="rId5" Type="http://schemas.openxmlformats.org/officeDocument/2006/relationships/image" Target="../media/image5.tif"/></Relationships>

</file>

<file path=ppt/slides/_rels/slide2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23.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24.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5.png"/></Relationships>

</file>

<file path=ppt/slides/_rels/slide28.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 Id="rId3" Type="http://schemas.openxmlformats.org/officeDocument/2006/relationships/image" Target="../media/image17.png"/></Relationships>

</file>

<file path=ppt/slides/_rels/slide29.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 Id="rId3" Type="http://schemas.openxmlformats.org/officeDocument/2006/relationships/image" Target="../media/image6.tif"/><Relationship Id="rId4" Type="http://schemas.openxmlformats.org/officeDocument/2006/relationships/image" Target="../media/image5.jpeg"/></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30.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tif"/><Relationship Id="rId3" Type="http://schemas.openxmlformats.org/officeDocument/2006/relationships/image" Target="../media/image8.tif"/></Relationships>

</file>

<file path=ppt/slides/_rels/slide31.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9.png"/></Relationships>

</file>

<file path=ppt/slides/_rels/slide32.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jpeg"/></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eg"/></Relationships>

</file>

<file path=ppt/slides/_rels/slide40.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jpeg"/></Relationships>

</file>

<file path=ppt/slides/_rels/slide41.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47.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49.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50.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2.png"/></Relationships>

</file>

<file path=ppt/slides/_rels/slide51.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tif"/></Relationships>

</file>

<file path=ppt/slides/_rels/slide54.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0.tif"/></Relationships>

</file>

<file path=ppt/slides/_rels/slide55.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1.tif"/><Relationship Id="rId3" Type="http://schemas.openxmlformats.org/officeDocument/2006/relationships/image" Target="../media/image12.tif"/><Relationship Id="rId4" Type="http://schemas.openxmlformats.org/officeDocument/2006/relationships/image" Target="../media/image13.tif"/></Relationships>

</file>

<file path=ppt/slides/_rels/slide56.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4.tif"/></Relationships>

</file>

<file path=ppt/slides/_rels/slide57.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5.tif"/></Relationships>

</file>

<file path=ppt/slides/_rels/slide58.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6.tif"/></Relationships>

</file>

<file path=ppt/slides/_rels/slide59.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7.tif"/></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8.tif"/><Relationship Id="rId3" Type="http://schemas.openxmlformats.org/officeDocument/2006/relationships/hyperlink" Target="http://www.christiananswers.net/dictionary/coffin.html" TargetMode="External"/></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09" name="II. Jeroboam and The Prophets  13:1—14:20"/>
          <p:cNvSpPr txBox="1"/>
          <p:nvPr>
            <p:ph type="title"/>
          </p:nvPr>
        </p:nvSpPr>
        <p:spPr>
          <a:prstGeom prst="rect">
            <a:avLst/>
          </a:prstGeom>
        </p:spPr>
        <p:txBody>
          <a:bodyPr/>
          <a:lstStyle/>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4900"/>
            </a:pPr>
            <a:r>
              <a:rPr>
                <a:solidFill>
                  <a:srgbClr val="01168A"/>
                </a:solidFill>
              </a:rPr>
              <a:t>II.	Jeroboam and The Prophets  </a:t>
            </a:r>
            <a:r>
              <a:rPr>
                <a:solidFill>
                  <a:srgbClr val="FF2600"/>
                </a:solidFill>
              </a:rPr>
              <a:t>13:1—14:20</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9" name="3. Divine condemnation and judgment upon the man of God 20-26"/>
          <p:cNvSpPr txBox="1"/>
          <p:nvPr>
            <p:ph type="title"/>
          </p:nvPr>
        </p:nvSpPr>
        <p:spPr>
          <a:xfrm>
            <a:off x="990600" y="88900"/>
            <a:ext cx="8178800" cy="1066800"/>
          </a:xfrm>
          <a:prstGeom prst="rect">
            <a:avLst/>
          </a:prstGeom>
        </p:spPr>
        <p:txBody>
          <a:bodyPr/>
          <a:lstStyle/>
          <a:p>
            <a:pPr marL="393700" indent="-393700" algn="l">
              <a:spcBef>
                <a:spcPts val="100"/>
              </a:spcBef>
              <a:tabLst>
                <a:tab pos="711200" algn="l"/>
                <a:tab pos="1066800" algn="l"/>
                <a:tab pos="1422400" algn="l"/>
                <a:tab pos="1778000" algn="l"/>
                <a:tab pos="2133600" algn="l"/>
                <a:tab pos="2489200" algn="l"/>
                <a:tab pos="2844800" algn="l"/>
                <a:tab pos="3200400" algn="l"/>
                <a:tab pos="3556000" algn="l"/>
                <a:tab pos="3911600" algn="l"/>
                <a:tab pos="4267200" algn="l"/>
              </a:tabLst>
              <a:defRPr sz="3000"/>
            </a:pPr>
            <a:r>
              <a:rPr>
                <a:solidFill>
                  <a:srgbClr val="01168A"/>
                </a:solidFill>
              </a:rPr>
              <a:t>3.	Divine condemnation and judgment upon the man of God </a:t>
            </a:r>
            <a:r>
              <a:rPr>
                <a:solidFill>
                  <a:srgbClr val="FF2600"/>
                </a:solidFill>
              </a:rPr>
              <a:t>20-26</a:t>
            </a:r>
          </a:p>
        </p:txBody>
      </p:sp>
      <p:sp>
        <p:nvSpPr>
          <p:cNvPr id="140" name="23 And it came about after he had eaten bread and after he had drunk, that he saddled the donkey for him, for the prophet whom he had brought back.…"/>
          <p:cNvSpPr txBox="1"/>
          <p:nvPr>
            <p:ph type="body" sz="half" idx="1"/>
          </p:nvPr>
        </p:nvSpPr>
        <p:spPr>
          <a:xfrm>
            <a:off x="273050" y="1168400"/>
            <a:ext cx="9613900" cy="2455324"/>
          </a:xfrm>
          <a:prstGeom prst="rect">
            <a:avLst/>
          </a:prstGeom>
        </p:spPr>
        <p:txBody>
          <a:bodyPr anchor="t"/>
          <a:lstStyle/>
          <a:p>
            <a:pPr marL="393700" indent="-393700">
              <a:spcBef>
                <a:spcPts val="2800"/>
              </a:spcBef>
              <a:buSzTx/>
              <a:buNone/>
              <a:tabLst>
                <a:tab pos="711200" algn="l"/>
                <a:tab pos="1066800" algn="l"/>
                <a:tab pos="1422400" algn="l"/>
                <a:tab pos="1778000" algn="l"/>
                <a:tab pos="2133600" algn="l"/>
                <a:tab pos="2489200" algn="l"/>
                <a:tab pos="2844800" algn="l"/>
                <a:tab pos="3200400" algn="l"/>
                <a:tab pos="3556000" algn="l"/>
                <a:tab pos="3911600" algn="l"/>
                <a:tab pos="4267200" algn="l"/>
              </a:tabLst>
              <a:defRPr sz="3000"/>
            </a:pPr>
            <a:r>
              <a:rPr sz="2400">
                <a:solidFill>
                  <a:srgbClr val="C82506"/>
                </a:solidFill>
                <a:uFill>
                  <a:solidFill>
                    <a:srgbClr val="000000"/>
                  </a:solidFill>
                </a:uFill>
                <a:latin typeface="Times"/>
                <a:ea typeface="Times"/>
                <a:cs typeface="Times"/>
                <a:sym typeface="Times"/>
              </a:rPr>
              <a:t>23</a:t>
            </a:r>
            <a:r>
              <a:rPr sz="2400">
                <a:uFill>
                  <a:solidFill>
                    <a:srgbClr val="000000"/>
                  </a:solidFill>
                </a:uFill>
                <a:latin typeface="Times"/>
                <a:ea typeface="Times"/>
                <a:cs typeface="Times"/>
                <a:sym typeface="Times"/>
              </a:rPr>
              <a:t> And it came about after he had eaten bread and after he had drunk, that he saddled the donkey for him, for the prophet whom he had brought back.</a:t>
            </a:r>
            <a:endParaRPr sz="2400">
              <a:uFill>
                <a:solidFill>
                  <a:srgbClr val="000000"/>
                </a:solidFill>
              </a:uFill>
              <a:latin typeface="Times"/>
              <a:ea typeface="Times"/>
              <a:cs typeface="Times"/>
              <a:sym typeface="Times"/>
            </a:endParaRPr>
          </a:p>
          <a:p>
            <a:pPr marL="393700" indent="-393700">
              <a:spcBef>
                <a:spcPts val="2800"/>
              </a:spcBef>
              <a:buSzTx/>
              <a:buNone/>
              <a:tabLst>
                <a:tab pos="711200" algn="l"/>
                <a:tab pos="1066800" algn="l"/>
                <a:tab pos="1422400" algn="l"/>
                <a:tab pos="1778000" algn="l"/>
                <a:tab pos="2133600" algn="l"/>
                <a:tab pos="2489200" algn="l"/>
                <a:tab pos="2844800" algn="l"/>
                <a:tab pos="3200400" algn="l"/>
                <a:tab pos="3556000" algn="l"/>
                <a:tab pos="3911600" algn="l"/>
                <a:tab pos="4267200" algn="l"/>
              </a:tabLst>
              <a:defRPr sz="3000"/>
            </a:pPr>
            <a:r>
              <a:rPr sz="2400">
                <a:solidFill>
                  <a:srgbClr val="C82506"/>
                </a:solidFill>
                <a:uFill>
                  <a:solidFill>
                    <a:srgbClr val="000000"/>
                  </a:solidFill>
                </a:uFill>
                <a:latin typeface="Times"/>
                <a:ea typeface="Times"/>
                <a:cs typeface="Times"/>
                <a:sym typeface="Times"/>
              </a:rPr>
              <a:t>24</a:t>
            </a:r>
            <a:r>
              <a:rPr sz="2400">
                <a:uFill>
                  <a:solidFill>
                    <a:srgbClr val="000000"/>
                  </a:solidFill>
                </a:uFill>
                <a:latin typeface="Times"/>
                <a:ea typeface="Times"/>
                <a:cs typeface="Times"/>
                <a:sym typeface="Times"/>
              </a:rPr>
              <a:t> Now when he had gone, a lion met him on the way and killed him, and his body was thrown on the road, with the donkey standing beside it; the lion also was standing beside the body.</a:t>
            </a:r>
          </a:p>
        </p:txBody>
      </p:sp>
      <p:pic>
        <p:nvPicPr>
          <p:cNvPr id="141" name="1%20KINGS%2013%20-%2028%20He%20found%20his%20carcase%20in%20the%20way.png" descr="1%20KINGS%2013%20-%2028%20He%20found%20his%20carcase%20in%20the%20way.png"/>
          <p:cNvPicPr>
            <a:picLocks noChangeAspect="1"/>
          </p:cNvPicPr>
          <p:nvPr/>
        </p:nvPicPr>
        <p:blipFill>
          <a:blip r:embed="rId2">
            <a:extLst/>
          </a:blip>
          <a:stretch>
            <a:fillRect/>
          </a:stretch>
        </p:blipFill>
        <p:spPr>
          <a:xfrm>
            <a:off x="4523717" y="3441260"/>
            <a:ext cx="5367066" cy="3718521"/>
          </a:xfrm>
          <a:prstGeom prst="rect">
            <a:avLst/>
          </a:prstGeom>
          <a:ln w="12700">
            <a:miter lim="400000"/>
          </a:ln>
        </p:spPr>
      </p:pic>
      <p:pic>
        <p:nvPicPr>
          <p:cNvPr id="142" name="pasted-image.tif" descr="pasted-image.tif"/>
          <p:cNvPicPr>
            <a:picLocks noChangeAspect="1"/>
          </p:cNvPicPr>
          <p:nvPr/>
        </p:nvPicPr>
        <p:blipFill>
          <a:blip r:embed="rId3">
            <a:extLst/>
          </a:blip>
          <a:srcRect l="26493" t="26196" r="26493" b="19762"/>
          <a:stretch>
            <a:fillRect/>
          </a:stretch>
        </p:blipFill>
        <p:spPr>
          <a:xfrm>
            <a:off x="530514" y="3636423"/>
            <a:ext cx="3856278" cy="3328013"/>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14:flip dir="l"/>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4" name="3. Divine condemnation and judgment upon the man of God 20-26"/>
          <p:cNvSpPr txBox="1"/>
          <p:nvPr>
            <p:ph type="title"/>
          </p:nvPr>
        </p:nvSpPr>
        <p:spPr>
          <a:xfrm>
            <a:off x="990600" y="88900"/>
            <a:ext cx="8178800" cy="1066800"/>
          </a:xfrm>
          <a:prstGeom prst="rect">
            <a:avLst/>
          </a:prstGeom>
        </p:spPr>
        <p:txBody>
          <a:bodyPr/>
          <a:lstStyle/>
          <a:p>
            <a:pPr marL="393700" indent="-393700" algn="l">
              <a:spcBef>
                <a:spcPts val="100"/>
              </a:spcBef>
              <a:tabLst>
                <a:tab pos="711200" algn="l"/>
                <a:tab pos="1066800" algn="l"/>
                <a:tab pos="1422400" algn="l"/>
                <a:tab pos="1778000" algn="l"/>
                <a:tab pos="2133600" algn="l"/>
                <a:tab pos="2489200" algn="l"/>
                <a:tab pos="2844800" algn="l"/>
                <a:tab pos="3200400" algn="l"/>
                <a:tab pos="3556000" algn="l"/>
                <a:tab pos="3911600" algn="l"/>
                <a:tab pos="4267200" algn="l"/>
              </a:tabLst>
              <a:defRPr sz="3000"/>
            </a:pPr>
            <a:r>
              <a:rPr>
                <a:solidFill>
                  <a:srgbClr val="01168A"/>
                </a:solidFill>
              </a:rPr>
              <a:t>3.	Divine condemnation and judgment upon the man of God </a:t>
            </a:r>
            <a:r>
              <a:rPr>
                <a:solidFill>
                  <a:srgbClr val="FF2600"/>
                </a:solidFill>
              </a:rPr>
              <a:t>20-26</a:t>
            </a:r>
          </a:p>
        </p:txBody>
      </p:sp>
      <p:pic>
        <p:nvPicPr>
          <p:cNvPr id="145" name="1%20KINGS%2013%20-%2028%20He%20found%20his%20carcase%20in%20the%20way.png" descr="1%20KINGS%2013%20-%2028%20He%20found%20his%20carcase%20in%20the%20way.png"/>
          <p:cNvPicPr>
            <a:picLocks noChangeAspect="1"/>
          </p:cNvPicPr>
          <p:nvPr/>
        </p:nvPicPr>
        <p:blipFill>
          <a:blip r:embed="rId2">
            <a:extLst/>
          </a:blip>
          <a:stretch>
            <a:fillRect/>
          </a:stretch>
        </p:blipFill>
        <p:spPr>
          <a:xfrm>
            <a:off x="2590800" y="3591108"/>
            <a:ext cx="6032501" cy="4179562"/>
          </a:xfrm>
          <a:prstGeom prst="rect">
            <a:avLst/>
          </a:prstGeom>
          <a:ln w="12700">
            <a:miter lim="400000"/>
          </a:ln>
        </p:spPr>
      </p:pic>
      <p:sp>
        <p:nvSpPr>
          <p:cNvPr id="146" name="25 And behold, men passed by and saw the body thrown on the road, and the lion standing beside the body; so they came and told it in the city where the old prophet lived.…"/>
          <p:cNvSpPr txBox="1"/>
          <p:nvPr>
            <p:ph type="body" sz="half" idx="1"/>
          </p:nvPr>
        </p:nvSpPr>
        <p:spPr>
          <a:xfrm>
            <a:off x="266700" y="1143000"/>
            <a:ext cx="9613900" cy="3138538"/>
          </a:xfrm>
          <a:prstGeom prst="rect">
            <a:avLst/>
          </a:prstGeom>
        </p:spPr>
        <p:txBody>
          <a:bodyPr anchor="t"/>
          <a:lstStyle/>
          <a:p>
            <a:pPr marL="393700" indent="-393700">
              <a:spcBef>
                <a:spcPts val="0"/>
              </a:spcBef>
              <a:buSzTx/>
              <a:buNone/>
              <a:tabLst>
                <a:tab pos="711200" algn="l"/>
                <a:tab pos="1066800" algn="l"/>
                <a:tab pos="1422400" algn="l"/>
                <a:tab pos="1778000" algn="l"/>
                <a:tab pos="2133600" algn="l"/>
                <a:tab pos="2489200" algn="l"/>
                <a:tab pos="2844800" algn="l"/>
                <a:tab pos="3200400" algn="l"/>
                <a:tab pos="3556000" algn="l"/>
                <a:tab pos="3911600" algn="l"/>
                <a:tab pos="4267200" algn="l"/>
              </a:tabLst>
              <a:defRPr sz="3000"/>
            </a:pPr>
            <a:r>
              <a:rPr sz="2400">
                <a:solidFill>
                  <a:srgbClr val="C82506"/>
                </a:solidFill>
                <a:uFill>
                  <a:solidFill>
                    <a:srgbClr val="000000"/>
                  </a:solidFill>
                </a:uFill>
                <a:latin typeface="Times"/>
                <a:ea typeface="Times"/>
                <a:cs typeface="Times"/>
                <a:sym typeface="Times"/>
              </a:rPr>
              <a:t>25</a:t>
            </a:r>
            <a:r>
              <a:rPr sz="2400">
                <a:uFill>
                  <a:solidFill>
                    <a:srgbClr val="000000"/>
                  </a:solidFill>
                </a:uFill>
                <a:latin typeface="Times"/>
                <a:ea typeface="Times"/>
                <a:cs typeface="Times"/>
                <a:sym typeface="Times"/>
              </a:rPr>
              <a:t> And behold, men passed by and saw the body thrown on the road, and the lion standing beside the body; so they came and told </a:t>
            </a:r>
            <a:r>
              <a:rPr i="1" sz="2400">
                <a:uFill>
                  <a:solidFill>
                    <a:srgbClr val="000000"/>
                  </a:solidFill>
                </a:uFill>
                <a:latin typeface="Times"/>
                <a:ea typeface="Times"/>
                <a:cs typeface="Times"/>
                <a:sym typeface="Times"/>
              </a:rPr>
              <a:t>it</a:t>
            </a:r>
            <a:r>
              <a:rPr sz="2400">
                <a:uFill>
                  <a:solidFill>
                    <a:srgbClr val="000000"/>
                  </a:solidFill>
                </a:uFill>
                <a:latin typeface="Times"/>
                <a:ea typeface="Times"/>
                <a:cs typeface="Times"/>
                <a:sym typeface="Times"/>
              </a:rPr>
              <a:t> in the city where the old prophet lived.</a:t>
            </a:r>
            <a:endParaRPr sz="2400">
              <a:uFill>
                <a:solidFill>
                  <a:srgbClr val="000000"/>
                </a:solidFill>
              </a:uFill>
              <a:latin typeface="Times"/>
              <a:ea typeface="Times"/>
              <a:cs typeface="Times"/>
              <a:sym typeface="Times"/>
            </a:endParaRPr>
          </a:p>
          <a:p>
            <a:pPr marL="393700" indent="-393700">
              <a:spcBef>
                <a:spcPts val="0"/>
              </a:spcBef>
              <a:buSzTx/>
              <a:buNone/>
              <a:tabLst>
                <a:tab pos="711200" algn="l"/>
                <a:tab pos="1066800" algn="l"/>
                <a:tab pos="1422400" algn="l"/>
                <a:tab pos="1778000" algn="l"/>
                <a:tab pos="2133600" algn="l"/>
                <a:tab pos="2489200" algn="l"/>
                <a:tab pos="2844800" algn="l"/>
                <a:tab pos="3200400" algn="l"/>
                <a:tab pos="3556000" algn="l"/>
                <a:tab pos="3911600" algn="l"/>
                <a:tab pos="4267200" algn="l"/>
              </a:tabLst>
              <a:defRPr sz="3000"/>
            </a:pPr>
            <a:r>
              <a:rPr sz="2400">
                <a:solidFill>
                  <a:srgbClr val="C82506"/>
                </a:solidFill>
                <a:uFill>
                  <a:solidFill>
                    <a:srgbClr val="000000"/>
                  </a:solidFill>
                </a:uFill>
                <a:latin typeface="Times"/>
                <a:ea typeface="Times"/>
                <a:cs typeface="Times"/>
                <a:sym typeface="Times"/>
              </a:rPr>
              <a:t>26</a:t>
            </a:r>
            <a:r>
              <a:rPr sz="2400">
                <a:uFill>
                  <a:solidFill>
                    <a:srgbClr val="000000"/>
                  </a:solidFill>
                </a:uFill>
                <a:latin typeface="Times"/>
                <a:ea typeface="Times"/>
                <a:cs typeface="Times"/>
                <a:sym typeface="Times"/>
              </a:rPr>
              <a:t> Now when the prophet who brought him back from the way heard </a:t>
            </a:r>
            <a:r>
              <a:rPr i="1" sz="2400">
                <a:uFill>
                  <a:solidFill>
                    <a:srgbClr val="000000"/>
                  </a:solidFill>
                </a:uFill>
                <a:latin typeface="Times"/>
                <a:ea typeface="Times"/>
                <a:cs typeface="Times"/>
                <a:sym typeface="Times"/>
              </a:rPr>
              <a:t>it,</a:t>
            </a:r>
            <a:r>
              <a:rPr sz="2400">
                <a:uFill>
                  <a:solidFill>
                    <a:srgbClr val="000000"/>
                  </a:solidFill>
                </a:uFill>
                <a:latin typeface="Times"/>
                <a:ea typeface="Times"/>
                <a:cs typeface="Times"/>
                <a:sym typeface="Times"/>
              </a:rPr>
              <a:t> he said, "It is the man of God, who disobeyed the command of the LORD; therefore the LORD has given him to the lion, which has torn him and killed him, according to the word of the LORD which He spoke to him."</a:t>
            </a:r>
          </a:p>
        </p:txBody>
      </p:sp>
    </p:spTree>
  </p:cSld>
  <p:clrMapOvr>
    <a:masterClrMapping/>
  </p:clrMapOvr>
  <mc:AlternateContent xmlns:mc="http://schemas.openxmlformats.org/markup-compatibility/2006">
    <mc:Choice xmlns:p14="http://schemas.microsoft.com/office/powerpoint/2010/main" Requires="p14">
      <p:transition spd="med" advClick="1" p14:dur="1000">
        <p14:flip dir="l"/>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8" name="4. Burial and lamentations for the man of God  27-32"/>
          <p:cNvSpPr txBox="1"/>
          <p:nvPr>
            <p:ph type="title"/>
          </p:nvPr>
        </p:nvSpPr>
        <p:spPr>
          <a:xfrm>
            <a:off x="990600" y="0"/>
            <a:ext cx="8585200" cy="1066800"/>
          </a:xfrm>
          <a:prstGeom prst="rect">
            <a:avLst/>
          </a:prstGeom>
        </p:spPr>
        <p:txBody>
          <a:bodyPr/>
          <a:lstStyle/>
          <a:p>
            <a:pPr marL="393700" indent="-393700" algn="l">
              <a:spcBef>
                <a:spcPts val="100"/>
              </a:spcBef>
              <a:tabLst>
                <a:tab pos="711200" algn="l"/>
                <a:tab pos="1066800" algn="l"/>
                <a:tab pos="1422400" algn="l"/>
                <a:tab pos="1778000" algn="l"/>
                <a:tab pos="2133600" algn="l"/>
                <a:tab pos="2489200" algn="l"/>
                <a:tab pos="2844800" algn="l"/>
                <a:tab pos="3200400" algn="l"/>
                <a:tab pos="3556000" algn="l"/>
                <a:tab pos="3911600" algn="l"/>
                <a:tab pos="4267200" algn="l"/>
              </a:tabLst>
              <a:defRPr sz="3000"/>
            </a:pPr>
            <a:r>
              <a:rPr>
                <a:solidFill>
                  <a:srgbClr val="01168A"/>
                </a:solidFill>
              </a:rPr>
              <a:t>4.	Burial and lamentations for the man of God  </a:t>
            </a:r>
            <a:r>
              <a:rPr>
                <a:solidFill>
                  <a:srgbClr val="FF2600"/>
                </a:solidFill>
              </a:rPr>
              <a:t>27-32</a:t>
            </a:r>
          </a:p>
        </p:txBody>
      </p:sp>
      <p:sp>
        <p:nvSpPr>
          <p:cNvPr id="149" name="27 Then he spoke to his sons, saying, &quot;Saddle the donkey for me.&quot; And they saddled it.…"/>
          <p:cNvSpPr txBox="1"/>
          <p:nvPr>
            <p:ph type="body" idx="1"/>
          </p:nvPr>
        </p:nvSpPr>
        <p:spPr>
          <a:xfrm>
            <a:off x="273050" y="952500"/>
            <a:ext cx="9613900" cy="6070600"/>
          </a:xfrm>
          <a:prstGeom prst="rect">
            <a:avLst/>
          </a:prstGeom>
        </p:spPr>
        <p:txBody>
          <a:bodyPr anchor="t"/>
          <a:lstStyle/>
          <a:p>
            <a:pPr marL="393700" indent="-393700">
              <a:spcBef>
                <a:spcPts val="2800"/>
              </a:spcBef>
              <a:buSzTx/>
              <a:buNone/>
              <a:tabLst>
                <a:tab pos="711200" algn="l"/>
                <a:tab pos="1066800" algn="l"/>
                <a:tab pos="1422400" algn="l"/>
                <a:tab pos="1778000" algn="l"/>
                <a:tab pos="2133600" algn="l"/>
                <a:tab pos="2489200" algn="l"/>
                <a:tab pos="2844800" algn="l"/>
                <a:tab pos="3200400" algn="l"/>
                <a:tab pos="3556000" algn="l"/>
                <a:tab pos="3911600" algn="l"/>
                <a:tab pos="4267200" algn="l"/>
              </a:tabLst>
              <a:defRPr sz="3000"/>
            </a:pPr>
            <a:r>
              <a:rPr sz="2400">
                <a:solidFill>
                  <a:srgbClr val="C82506"/>
                </a:solidFill>
                <a:uFill>
                  <a:solidFill>
                    <a:srgbClr val="000000"/>
                  </a:solidFill>
                </a:uFill>
                <a:latin typeface="Times"/>
                <a:ea typeface="Times"/>
                <a:cs typeface="Times"/>
                <a:sym typeface="Times"/>
              </a:rPr>
              <a:t>27</a:t>
            </a:r>
            <a:r>
              <a:rPr sz="2400">
                <a:uFill>
                  <a:solidFill>
                    <a:srgbClr val="000000"/>
                  </a:solidFill>
                </a:uFill>
                <a:latin typeface="Times"/>
                <a:ea typeface="Times"/>
                <a:cs typeface="Times"/>
                <a:sym typeface="Times"/>
              </a:rPr>
              <a:t> Then he spoke to his sons, saying, "Saddle the donkey for me." And they saddled </a:t>
            </a:r>
            <a:r>
              <a:rPr i="1" sz="2400">
                <a:uFill>
                  <a:solidFill>
                    <a:srgbClr val="000000"/>
                  </a:solidFill>
                </a:uFill>
                <a:latin typeface="Times"/>
                <a:ea typeface="Times"/>
                <a:cs typeface="Times"/>
                <a:sym typeface="Times"/>
              </a:rPr>
              <a:t>it.</a:t>
            </a:r>
            <a:endParaRPr i="1" sz="2400">
              <a:uFill>
                <a:solidFill>
                  <a:srgbClr val="000000"/>
                </a:solidFill>
              </a:uFill>
              <a:latin typeface="Times"/>
              <a:ea typeface="Times"/>
              <a:cs typeface="Times"/>
              <a:sym typeface="Times"/>
            </a:endParaRPr>
          </a:p>
          <a:p>
            <a:pPr marL="393700" indent="-393700">
              <a:spcBef>
                <a:spcPts val="2800"/>
              </a:spcBef>
              <a:buSzTx/>
              <a:buNone/>
              <a:tabLst>
                <a:tab pos="711200" algn="l"/>
                <a:tab pos="1066800" algn="l"/>
                <a:tab pos="1422400" algn="l"/>
                <a:tab pos="1778000" algn="l"/>
                <a:tab pos="2133600" algn="l"/>
                <a:tab pos="2489200" algn="l"/>
                <a:tab pos="2844800" algn="l"/>
                <a:tab pos="3200400" algn="l"/>
                <a:tab pos="3556000" algn="l"/>
                <a:tab pos="3911600" algn="l"/>
                <a:tab pos="4267200" algn="l"/>
              </a:tabLst>
              <a:defRPr sz="3000"/>
            </a:pPr>
            <a:r>
              <a:rPr sz="2400">
                <a:solidFill>
                  <a:srgbClr val="C82506"/>
                </a:solidFill>
                <a:uFill>
                  <a:solidFill>
                    <a:srgbClr val="000000"/>
                  </a:solidFill>
                </a:uFill>
                <a:latin typeface="Times"/>
                <a:ea typeface="Times"/>
                <a:cs typeface="Times"/>
                <a:sym typeface="Times"/>
              </a:rPr>
              <a:t>28</a:t>
            </a:r>
            <a:r>
              <a:rPr sz="2400">
                <a:uFill>
                  <a:solidFill>
                    <a:srgbClr val="000000"/>
                  </a:solidFill>
                </a:uFill>
                <a:latin typeface="Times"/>
                <a:ea typeface="Times"/>
                <a:cs typeface="Times"/>
                <a:sym typeface="Times"/>
              </a:rPr>
              <a:t> And he went and found his body thrown on the road with the donkey and the lion standing beside the body; the lion had not eaten the body nor torn the donkey.</a:t>
            </a:r>
            <a:endParaRPr sz="2400">
              <a:uFill>
                <a:solidFill>
                  <a:srgbClr val="000000"/>
                </a:solidFill>
              </a:uFill>
              <a:latin typeface="Times"/>
              <a:ea typeface="Times"/>
              <a:cs typeface="Times"/>
              <a:sym typeface="Times"/>
            </a:endParaRPr>
          </a:p>
          <a:p>
            <a:pPr marL="393700" indent="-393700">
              <a:spcBef>
                <a:spcPts val="2800"/>
              </a:spcBef>
              <a:buSzTx/>
              <a:buNone/>
              <a:tabLst>
                <a:tab pos="711200" algn="l"/>
                <a:tab pos="1066800" algn="l"/>
                <a:tab pos="1422400" algn="l"/>
                <a:tab pos="1778000" algn="l"/>
                <a:tab pos="2133600" algn="l"/>
                <a:tab pos="2489200" algn="l"/>
                <a:tab pos="2844800" algn="l"/>
                <a:tab pos="3200400" algn="l"/>
                <a:tab pos="3556000" algn="l"/>
                <a:tab pos="3911600" algn="l"/>
                <a:tab pos="4267200" algn="l"/>
              </a:tabLst>
              <a:defRPr sz="3000"/>
            </a:pPr>
            <a:r>
              <a:rPr sz="2400">
                <a:solidFill>
                  <a:srgbClr val="C82506"/>
                </a:solidFill>
                <a:uFill>
                  <a:solidFill>
                    <a:srgbClr val="000000"/>
                  </a:solidFill>
                </a:uFill>
                <a:latin typeface="Times"/>
                <a:ea typeface="Times"/>
                <a:cs typeface="Times"/>
                <a:sym typeface="Times"/>
              </a:rPr>
              <a:t>29</a:t>
            </a:r>
            <a:r>
              <a:rPr sz="2400">
                <a:uFill>
                  <a:solidFill>
                    <a:srgbClr val="000000"/>
                  </a:solidFill>
                </a:uFill>
                <a:latin typeface="Times"/>
                <a:ea typeface="Times"/>
                <a:cs typeface="Times"/>
                <a:sym typeface="Times"/>
              </a:rPr>
              <a:t> So the prophet took up the body of the man of God and laid it on the donkey, and brought it back and he came to the city of the old prophet to mourn and to bury him.</a:t>
            </a:r>
            <a:endParaRPr sz="2400">
              <a:uFill>
                <a:solidFill>
                  <a:srgbClr val="000000"/>
                </a:solidFill>
              </a:uFill>
              <a:latin typeface="Times"/>
              <a:ea typeface="Times"/>
              <a:cs typeface="Times"/>
              <a:sym typeface="Times"/>
            </a:endParaRPr>
          </a:p>
          <a:p>
            <a:pPr marL="393700" indent="-393700">
              <a:spcBef>
                <a:spcPts val="2800"/>
              </a:spcBef>
              <a:buSzTx/>
              <a:buNone/>
              <a:tabLst>
                <a:tab pos="711200" algn="l"/>
                <a:tab pos="1066800" algn="l"/>
                <a:tab pos="1422400" algn="l"/>
                <a:tab pos="1778000" algn="l"/>
                <a:tab pos="2133600" algn="l"/>
                <a:tab pos="2489200" algn="l"/>
                <a:tab pos="2844800" algn="l"/>
                <a:tab pos="3200400" algn="l"/>
                <a:tab pos="3556000" algn="l"/>
                <a:tab pos="3911600" algn="l"/>
                <a:tab pos="4267200" algn="l"/>
              </a:tabLst>
              <a:defRPr sz="3000"/>
            </a:pPr>
            <a:r>
              <a:rPr sz="2400">
                <a:solidFill>
                  <a:srgbClr val="C82506"/>
                </a:solidFill>
                <a:uFill>
                  <a:solidFill>
                    <a:srgbClr val="000000"/>
                  </a:solidFill>
                </a:uFill>
                <a:latin typeface="Times"/>
                <a:ea typeface="Times"/>
                <a:cs typeface="Times"/>
                <a:sym typeface="Times"/>
              </a:rPr>
              <a:t>30</a:t>
            </a:r>
            <a:r>
              <a:rPr sz="2400">
                <a:uFill>
                  <a:solidFill>
                    <a:srgbClr val="000000"/>
                  </a:solidFill>
                </a:uFill>
                <a:latin typeface="Times"/>
                <a:ea typeface="Times"/>
                <a:cs typeface="Times"/>
                <a:sym typeface="Times"/>
              </a:rPr>
              <a:t> And he laid his body in his own grave, and they mourned over him, </a:t>
            </a:r>
            <a:r>
              <a:rPr i="1" sz="2400">
                <a:uFill>
                  <a:solidFill>
                    <a:srgbClr val="000000"/>
                  </a:solidFill>
                </a:uFill>
                <a:latin typeface="Times"/>
                <a:ea typeface="Times"/>
                <a:cs typeface="Times"/>
                <a:sym typeface="Times"/>
              </a:rPr>
              <a:t>saying,</a:t>
            </a:r>
            <a:r>
              <a:rPr sz="2400">
                <a:uFill>
                  <a:solidFill>
                    <a:srgbClr val="000000"/>
                  </a:solidFill>
                </a:uFill>
                <a:latin typeface="Times"/>
                <a:ea typeface="Times"/>
                <a:cs typeface="Times"/>
                <a:sym typeface="Times"/>
              </a:rPr>
              <a:t> "Alas, my brother!"</a:t>
            </a:r>
          </a:p>
        </p:txBody>
      </p:sp>
    </p:spTree>
  </p:cSld>
  <p:clrMapOvr>
    <a:masterClrMapping/>
  </p:clrMapOvr>
  <mc:AlternateContent xmlns:mc="http://schemas.openxmlformats.org/markup-compatibility/2006">
    <mc:Choice xmlns:p14="http://schemas.microsoft.com/office/powerpoint/2010/main" Requires="p14">
      <p:transition spd="med" advClick="1" p14:dur="1000">
        <p14:flip dir="l"/>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1" name="4. Burial and lamentations for the man of God  27-32"/>
          <p:cNvSpPr txBox="1"/>
          <p:nvPr>
            <p:ph type="title"/>
          </p:nvPr>
        </p:nvSpPr>
        <p:spPr>
          <a:xfrm>
            <a:off x="990600" y="88900"/>
            <a:ext cx="8585200" cy="1066800"/>
          </a:xfrm>
          <a:prstGeom prst="rect">
            <a:avLst/>
          </a:prstGeom>
        </p:spPr>
        <p:txBody>
          <a:bodyPr/>
          <a:lstStyle/>
          <a:p>
            <a:pPr marL="393700" indent="-393700" algn="l">
              <a:spcBef>
                <a:spcPts val="100"/>
              </a:spcBef>
              <a:tabLst>
                <a:tab pos="711200" algn="l"/>
                <a:tab pos="1066800" algn="l"/>
                <a:tab pos="1422400" algn="l"/>
                <a:tab pos="1778000" algn="l"/>
                <a:tab pos="2133600" algn="l"/>
                <a:tab pos="2489200" algn="l"/>
                <a:tab pos="2844800" algn="l"/>
                <a:tab pos="3200400" algn="l"/>
                <a:tab pos="3556000" algn="l"/>
                <a:tab pos="3911600" algn="l"/>
                <a:tab pos="4267200" algn="l"/>
              </a:tabLst>
              <a:defRPr sz="3000"/>
            </a:pPr>
            <a:r>
              <a:rPr>
                <a:solidFill>
                  <a:srgbClr val="01168A"/>
                </a:solidFill>
              </a:rPr>
              <a:t>4.	Burial and lamentations for the man of God  </a:t>
            </a:r>
            <a:r>
              <a:rPr>
                <a:solidFill>
                  <a:srgbClr val="FF2600"/>
                </a:solidFill>
              </a:rPr>
              <a:t>27-32</a:t>
            </a:r>
          </a:p>
        </p:txBody>
      </p:sp>
      <p:sp>
        <p:nvSpPr>
          <p:cNvPr id="152" name="31 And it came about after he had buried him, that he spoke to his sons, saying, &quot;When I die, bury me in the grave in which the man of God is buried; lay my bones beside his bones.…"/>
          <p:cNvSpPr txBox="1"/>
          <p:nvPr>
            <p:ph type="body" idx="1"/>
          </p:nvPr>
        </p:nvSpPr>
        <p:spPr>
          <a:xfrm>
            <a:off x="266700" y="1308100"/>
            <a:ext cx="9613900" cy="6070600"/>
          </a:xfrm>
          <a:prstGeom prst="rect">
            <a:avLst/>
          </a:prstGeom>
        </p:spPr>
        <p:txBody>
          <a:bodyPr anchor="t"/>
          <a:lstStyle/>
          <a:p>
            <a:pPr marL="393700" indent="-393700">
              <a:spcBef>
                <a:spcPts val="2800"/>
              </a:spcBef>
              <a:buSzTx/>
              <a:buNone/>
              <a:tabLst>
                <a:tab pos="711200" algn="l"/>
                <a:tab pos="1066800" algn="l"/>
                <a:tab pos="1422400" algn="l"/>
                <a:tab pos="1778000" algn="l"/>
                <a:tab pos="2133600" algn="l"/>
                <a:tab pos="2489200" algn="l"/>
                <a:tab pos="2844800" algn="l"/>
                <a:tab pos="3200400" algn="l"/>
                <a:tab pos="3556000" algn="l"/>
                <a:tab pos="3911600" algn="l"/>
                <a:tab pos="4267200" algn="l"/>
              </a:tabLst>
              <a:defRPr sz="3000"/>
            </a:pPr>
            <a:r>
              <a:rPr sz="2400">
                <a:solidFill>
                  <a:srgbClr val="C82506"/>
                </a:solidFill>
                <a:uFill>
                  <a:solidFill>
                    <a:srgbClr val="000000"/>
                  </a:solidFill>
                </a:uFill>
                <a:latin typeface="Times"/>
                <a:ea typeface="Times"/>
                <a:cs typeface="Times"/>
                <a:sym typeface="Times"/>
              </a:rPr>
              <a:t>31</a:t>
            </a:r>
            <a:r>
              <a:rPr sz="2400">
                <a:uFill>
                  <a:solidFill>
                    <a:srgbClr val="000000"/>
                  </a:solidFill>
                </a:uFill>
                <a:latin typeface="Times"/>
                <a:ea typeface="Times"/>
                <a:cs typeface="Times"/>
                <a:sym typeface="Times"/>
              </a:rPr>
              <a:t> And it came about after he had buried him, that he spoke to his sons, saying, "When I die, bury me in the grave in which the man of God is buried; lay my bones beside his bones.</a:t>
            </a:r>
            <a:endParaRPr sz="2400">
              <a:uFill>
                <a:solidFill>
                  <a:srgbClr val="000000"/>
                </a:solidFill>
              </a:uFill>
              <a:latin typeface="Times"/>
              <a:ea typeface="Times"/>
              <a:cs typeface="Times"/>
              <a:sym typeface="Times"/>
            </a:endParaRPr>
          </a:p>
          <a:p>
            <a:pPr marL="393700" indent="-393700">
              <a:spcBef>
                <a:spcPts val="2800"/>
              </a:spcBef>
              <a:buSzTx/>
              <a:buNone/>
              <a:tabLst>
                <a:tab pos="711200" algn="l"/>
                <a:tab pos="1066800" algn="l"/>
                <a:tab pos="1422400" algn="l"/>
                <a:tab pos="1778000" algn="l"/>
                <a:tab pos="2133600" algn="l"/>
                <a:tab pos="2489200" algn="l"/>
                <a:tab pos="2844800" algn="l"/>
                <a:tab pos="3200400" algn="l"/>
                <a:tab pos="3556000" algn="l"/>
                <a:tab pos="3911600" algn="l"/>
                <a:tab pos="4267200" algn="l"/>
              </a:tabLst>
              <a:defRPr sz="3000"/>
            </a:pPr>
            <a:r>
              <a:rPr sz="2400">
                <a:solidFill>
                  <a:srgbClr val="C82506"/>
                </a:solidFill>
                <a:uFill>
                  <a:solidFill>
                    <a:srgbClr val="000000"/>
                  </a:solidFill>
                </a:uFill>
                <a:latin typeface="Times"/>
                <a:ea typeface="Times"/>
                <a:cs typeface="Times"/>
                <a:sym typeface="Times"/>
              </a:rPr>
              <a:t>32</a:t>
            </a:r>
            <a:r>
              <a:rPr sz="2400">
                <a:uFill>
                  <a:solidFill>
                    <a:srgbClr val="000000"/>
                  </a:solidFill>
                </a:uFill>
                <a:latin typeface="Times"/>
                <a:ea typeface="Times"/>
                <a:cs typeface="Times"/>
                <a:sym typeface="Times"/>
              </a:rPr>
              <a:t> "For the thing shall surely come to pass which he cried by the word of the LORD against the altar in Bethel and against all the houses of the high places which are in the cities of Samaria."</a:t>
            </a:r>
          </a:p>
        </p:txBody>
      </p:sp>
    </p:spTree>
  </p:cSld>
  <p:clrMapOvr>
    <a:masterClrMapping/>
  </p:clrMapOvr>
  <mc:AlternateContent xmlns:mc="http://schemas.openxmlformats.org/markup-compatibility/2006">
    <mc:Choice xmlns:p14="http://schemas.microsoft.com/office/powerpoint/2010/main" Requires="p14">
      <p:transition spd="med" advClick="1" p14:dur="1000">
        <p14:flip dir="l"/>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4" name="5. The Condemnation of Jeroboam  13:33-34"/>
          <p:cNvSpPr txBox="1"/>
          <p:nvPr>
            <p:ph type="title"/>
          </p:nvPr>
        </p:nvSpPr>
        <p:spPr>
          <a:xfrm>
            <a:off x="990600" y="88900"/>
            <a:ext cx="8585200" cy="1066800"/>
          </a:xfrm>
          <a:prstGeom prst="rect">
            <a:avLst/>
          </a:prstGeom>
        </p:spPr>
        <p:txBody>
          <a:bodyPr/>
          <a:lstStyle/>
          <a:p>
            <a:pPr marL="393700" indent="-393700" algn="l">
              <a:spcBef>
                <a:spcPts val="100"/>
              </a:spcBef>
              <a:tabLst>
                <a:tab pos="711200" algn="l"/>
                <a:tab pos="1066800" algn="l"/>
                <a:tab pos="1422400" algn="l"/>
                <a:tab pos="1778000" algn="l"/>
                <a:tab pos="2133600" algn="l"/>
                <a:tab pos="2489200" algn="l"/>
                <a:tab pos="2844800" algn="l"/>
                <a:tab pos="3200400" algn="l"/>
                <a:tab pos="3556000" algn="l"/>
                <a:tab pos="3911600" algn="l"/>
                <a:tab pos="4267200" algn="l"/>
              </a:tabLst>
              <a:defRPr sz="3000"/>
            </a:pPr>
            <a:r>
              <a:rPr>
                <a:solidFill>
                  <a:srgbClr val="01168A"/>
                </a:solidFill>
              </a:rPr>
              <a:t>5.	The Condemnation of Jeroboam  </a:t>
            </a:r>
            <a:r>
              <a:rPr>
                <a:solidFill>
                  <a:srgbClr val="FF2600"/>
                </a:solidFill>
              </a:rPr>
              <a:t>13:33-34</a:t>
            </a:r>
          </a:p>
        </p:txBody>
      </p:sp>
      <p:sp>
        <p:nvSpPr>
          <p:cNvPr id="155" name="33 After this event Jeroboam did not return from his evil way, but again he made priests of the high places from among all the people; any who would, he ordained, to be priests of the high places.…"/>
          <p:cNvSpPr txBox="1"/>
          <p:nvPr>
            <p:ph type="body" idx="1"/>
          </p:nvPr>
        </p:nvSpPr>
        <p:spPr>
          <a:xfrm>
            <a:off x="266700" y="1308100"/>
            <a:ext cx="5422900" cy="6070600"/>
          </a:xfrm>
          <a:prstGeom prst="rect">
            <a:avLst/>
          </a:prstGeom>
        </p:spPr>
        <p:txBody>
          <a:bodyPr anchor="t"/>
          <a:lstStyle/>
          <a:p>
            <a:pPr marL="393700" indent="-393700">
              <a:spcBef>
                <a:spcPts val="2800"/>
              </a:spcBef>
              <a:buSzTx/>
              <a:buNone/>
              <a:tabLst>
                <a:tab pos="711200" algn="l"/>
                <a:tab pos="1066800" algn="l"/>
                <a:tab pos="1422400" algn="l"/>
                <a:tab pos="1778000" algn="l"/>
                <a:tab pos="2133600" algn="l"/>
                <a:tab pos="2489200" algn="l"/>
                <a:tab pos="2844800" algn="l"/>
                <a:tab pos="3200400" algn="l"/>
                <a:tab pos="3556000" algn="l"/>
                <a:tab pos="3911600" algn="l"/>
                <a:tab pos="4267200" algn="l"/>
              </a:tabLst>
              <a:defRPr sz="3000"/>
            </a:pPr>
            <a:r>
              <a:rPr sz="2400">
                <a:solidFill>
                  <a:srgbClr val="C82506"/>
                </a:solidFill>
                <a:uFill>
                  <a:solidFill>
                    <a:srgbClr val="000000"/>
                  </a:solidFill>
                </a:uFill>
                <a:latin typeface="Times"/>
                <a:ea typeface="Times"/>
                <a:cs typeface="Times"/>
                <a:sym typeface="Times"/>
              </a:rPr>
              <a:t>33</a:t>
            </a:r>
            <a:r>
              <a:rPr sz="2400">
                <a:uFill>
                  <a:solidFill>
                    <a:srgbClr val="000000"/>
                  </a:solidFill>
                </a:uFill>
                <a:latin typeface="Times"/>
                <a:ea typeface="Times"/>
                <a:cs typeface="Times"/>
                <a:sym typeface="Times"/>
              </a:rPr>
              <a:t> After this event Jeroboam did not return from his evil way, but again he made priests of the high places from among all the people; any who would, he ordained, to be priests of the high places.</a:t>
            </a:r>
            <a:endParaRPr sz="2400">
              <a:uFill>
                <a:solidFill>
                  <a:srgbClr val="000000"/>
                </a:solidFill>
              </a:uFill>
              <a:latin typeface="Times"/>
              <a:ea typeface="Times"/>
              <a:cs typeface="Times"/>
              <a:sym typeface="Times"/>
            </a:endParaRPr>
          </a:p>
          <a:p>
            <a:pPr marL="393700" indent="-393700">
              <a:spcBef>
                <a:spcPts val="2800"/>
              </a:spcBef>
              <a:buSzTx/>
              <a:buNone/>
              <a:tabLst>
                <a:tab pos="711200" algn="l"/>
                <a:tab pos="1066800" algn="l"/>
                <a:tab pos="1422400" algn="l"/>
                <a:tab pos="1778000" algn="l"/>
                <a:tab pos="2133600" algn="l"/>
                <a:tab pos="2489200" algn="l"/>
                <a:tab pos="2844800" algn="l"/>
                <a:tab pos="3200400" algn="l"/>
                <a:tab pos="3556000" algn="l"/>
                <a:tab pos="3911600" algn="l"/>
                <a:tab pos="4267200" algn="l"/>
              </a:tabLst>
              <a:defRPr sz="3000"/>
            </a:pPr>
            <a:r>
              <a:rPr sz="2400">
                <a:solidFill>
                  <a:srgbClr val="C82506"/>
                </a:solidFill>
                <a:uFill>
                  <a:solidFill>
                    <a:srgbClr val="000000"/>
                  </a:solidFill>
                </a:uFill>
                <a:latin typeface="Times"/>
                <a:ea typeface="Times"/>
                <a:cs typeface="Times"/>
                <a:sym typeface="Times"/>
              </a:rPr>
              <a:t>34</a:t>
            </a:r>
            <a:r>
              <a:rPr sz="2400">
                <a:uFill>
                  <a:solidFill>
                    <a:srgbClr val="000000"/>
                  </a:solidFill>
                </a:uFill>
                <a:latin typeface="Times"/>
                <a:ea typeface="Times"/>
                <a:cs typeface="Times"/>
                <a:sym typeface="Times"/>
              </a:rPr>
              <a:t> And this event became sin to the house of Jeroboam, even to blot </a:t>
            </a:r>
            <a:r>
              <a:rPr i="1" sz="2400">
                <a:uFill>
                  <a:solidFill>
                    <a:srgbClr val="000000"/>
                  </a:solidFill>
                </a:uFill>
                <a:latin typeface="Times"/>
                <a:ea typeface="Times"/>
                <a:cs typeface="Times"/>
                <a:sym typeface="Times"/>
              </a:rPr>
              <a:t>it</a:t>
            </a:r>
            <a:r>
              <a:rPr sz="2400">
                <a:uFill>
                  <a:solidFill>
                    <a:srgbClr val="000000"/>
                  </a:solidFill>
                </a:uFill>
                <a:latin typeface="Times"/>
                <a:ea typeface="Times"/>
                <a:cs typeface="Times"/>
                <a:sym typeface="Times"/>
              </a:rPr>
              <a:t> out and destroy </a:t>
            </a:r>
            <a:r>
              <a:rPr i="1" sz="2400">
                <a:uFill>
                  <a:solidFill>
                    <a:srgbClr val="000000"/>
                  </a:solidFill>
                </a:uFill>
                <a:latin typeface="Times"/>
                <a:ea typeface="Times"/>
                <a:cs typeface="Times"/>
                <a:sym typeface="Times"/>
              </a:rPr>
              <a:t>it</a:t>
            </a:r>
            <a:r>
              <a:rPr sz="2400">
                <a:uFill>
                  <a:solidFill>
                    <a:srgbClr val="000000"/>
                  </a:solidFill>
                </a:uFill>
                <a:latin typeface="Times"/>
                <a:ea typeface="Times"/>
                <a:cs typeface="Times"/>
                <a:sym typeface="Times"/>
              </a:rPr>
              <a:t> from off the face of the earth.</a:t>
            </a:r>
          </a:p>
        </p:txBody>
      </p:sp>
      <p:pic>
        <p:nvPicPr>
          <p:cNvPr id="156" name="Jeroboam%20Leads%20Israel%20Into%20Sin%20by%20CF%20Vos.png" descr="Jeroboam%20Leads%20Israel%20Into%20Sin%20by%20CF%20Vos.png"/>
          <p:cNvPicPr>
            <a:picLocks noChangeAspect="1"/>
          </p:cNvPicPr>
          <p:nvPr/>
        </p:nvPicPr>
        <p:blipFill>
          <a:blip r:embed="rId2">
            <a:extLst/>
          </a:blip>
          <a:stretch>
            <a:fillRect/>
          </a:stretch>
        </p:blipFill>
        <p:spPr>
          <a:xfrm>
            <a:off x="5753100" y="1460500"/>
            <a:ext cx="4292600" cy="52832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14:flip dir="l"/>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8" name="B.  The Decree Against Jeroboam 14:1-20"/>
          <p:cNvSpPr txBox="1"/>
          <p:nvPr>
            <p:ph type="ctrTitle"/>
          </p:nvPr>
        </p:nvSpPr>
        <p:spPr>
          <a:xfrm>
            <a:off x="990600" y="1536700"/>
            <a:ext cx="8178800" cy="2578100"/>
          </a:xfrm>
          <a:prstGeom prst="rect">
            <a:avLst/>
          </a:prstGeom>
        </p:spPr>
        <p:txBody>
          <a:bodyPr lIns="0" tIns="0" rIns="0" bIns="0" anchor="ctr"/>
          <a:lstStyle/>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4000"/>
            </a:pPr>
            <a:r>
              <a:rPr>
                <a:solidFill>
                  <a:srgbClr val="01168A"/>
                </a:solidFill>
              </a:rPr>
              <a:t>B.	 The Decree Against Jeroboam </a:t>
            </a:r>
            <a:r>
              <a:rPr>
                <a:solidFill>
                  <a:srgbClr val="FF2600"/>
                </a:solidFill>
              </a:rPr>
              <a:t>14:1-20</a:t>
            </a:r>
            <a:endParaRPr>
              <a:solidFill>
                <a:srgbClr val="01168A"/>
              </a:solidFill>
            </a:endParaRPr>
          </a:p>
        </p:txBody>
      </p:sp>
    </p:spTree>
  </p:cSld>
  <p:clrMapOvr>
    <a:masterClrMapping/>
  </p:clrMapOvr>
  <mc:AlternateContent xmlns:mc="http://schemas.openxmlformats.org/markup-compatibility/2006">
    <mc:Choice xmlns:p14="http://schemas.microsoft.com/office/powerpoint/2010/main" Requires="p14">
      <p:transition spd="med" advClick="1" p14:dur="1000">
        <p14:flip dir="l"/>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0" name="1. The mission of king’s wife 14:1-6"/>
          <p:cNvSpPr txBox="1"/>
          <p:nvPr>
            <p:ph type="title"/>
          </p:nvPr>
        </p:nvSpPr>
        <p:spPr>
          <a:xfrm>
            <a:off x="990600" y="203200"/>
            <a:ext cx="8178800" cy="7112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3000">
                <a:solidFill>
                  <a:srgbClr val="01168A"/>
                </a:solidFill>
                <a:latin typeface="+mn-lt"/>
                <a:ea typeface="+mn-ea"/>
                <a:cs typeface="+mn-cs"/>
                <a:sym typeface="Gill Sans"/>
              </a:rPr>
              <a:t>1.	The mission of king’s wife </a:t>
            </a:r>
            <a:r>
              <a:rPr sz="3000">
                <a:solidFill>
                  <a:srgbClr val="FF2600"/>
                </a:solidFill>
                <a:latin typeface="+mn-lt"/>
                <a:ea typeface="+mn-ea"/>
                <a:cs typeface="+mn-cs"/>
                <a:sym typeface="Gill Sans"/>
              </a:rPr>
              <a:t>14:1-6</a:t>
            </a:r>
          </a:p>
        </p:txBody>
      </p:sp>
      <p:sp>
        <p:nvSpPr>
          <p:cNvPr id="161" name="1    At that time Abijah the son                                    of Jeroboam became sick.…"/>
          <p:cNvSpPr txBox="1"/>
          <p:nvPr>
            <p:ph type="body" idx="1"/>
          </p:nvPr>
        </p:nvSpPr>
        <p:spPr>
          <a:xfrm>
            <a:off x="177800" y="1600200"/>
            <a:ext cx="6261100" cy="5918200"/>
          </a:xfrm>
          <a:prstGeom prst="rect">
            <a:avLst/>
          </a:prstGeom>
        </p:spPr>
        <p:txBody>
          <a:bodyPr anchor="t"/>
          <a:lstStyle/>
          <a:p>
            <a:pPr marL="482600" indent="-482600">
              <a:spcBef>
                <a:spcPts val="11100"/>
              </a:spcBef>
              <a:buClr>
                <a:srgbClr val="000000"/>
              </a:buClr>
              <a:buSzTx/>
              <a:buFont typeface="Gill Sans"/>
              <a:buNone/>
              <a:tabLst>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2400">
                <a:uFill>
                  <a:solidFill>
                    <a:srgbClr val="000000"/>
                  </a:solidFill>
                </a:uFill>
                <a:latin typeface="Times"/>
                <a:ea typeface="Times"/>
                <a:cs typeface="Times"/>
                <a:sym typeface="Times"/>
              </a:rPr>
              <a:t>1    At that time Abijah the son                                    of Jeroboam became sick.</a:t>
            </a:r>
            <a:endParaRPr sz="2400">
              <a:uFill>
                <a:solidFill>
                  <a:srgbClr val="000000"/>
                </a:solidFill>
              </a:uFill>
              <a:latin typeface="Times"/>
              <a:ea typeface="Times"/>
              <a:cs typeface="Times"/>
              <a:sym typeface="Times"/>
            </a:endParaRPr>
          </a:p>
          <a:p>
            <a:pPr marL="482600" indent="-482600">
              <a:spcBef>
                <a:spcPts val="1200"/>
              </a:spcBef>
              <a:buClr>
                <a:srgbClr val="000000"/>
              </a:buClr>
              <a:buSzTx/>
              <a:buFont typeface="Gill Sans"/>
              <a:buNone/>
              <a:tabLst>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2400">
                <a:uFill>
                  <a:solidFill>
                    <a:srgbClr val="000000"/>
                  </a:solidFill>
                </a:uFill>
                <a:latin typeface="Times"/>
                <a:ea typeface="Times"/>
                <a:cs typeface="Times"/>
                <a:sym typeface="Times"/>
              </a:rPr>
              <a:t>2    And Jeroboam said to his wife, "Arise now, and disguise yourself so that they may not know that you are the wife of Jeroboam, and go to Shiloh; behold, Ahijah the prophet is there, who spoke concerning me </a:t>
            </a:r>
            <a:r>
              <a:rPr i="1" sz="2400">
                <a:uFill>
                  <a:solidFill>
                    <a:srgbClr val="000000"/>
                  </a:solidFill>
                </a:uFill>
                <a:latin typeface="Times"/>
                <a:ea typeface="Times"/>
                <a:cs typeface="Times"/>
                <a:sym typeface="Times"/>
              </a:rPr>
              <a:t>that I would be</a:t>
            </a:r>
            <a:r>
              <a:rPr sz="2400">
                <a:uFill>
                  <a:solidFill>
                    <a:srgbClr val="000000"/>
                  </a:solidFill>
                </a:uFill>
                <a:latin typeface="Times"/>
                <a:ea typeface="Times"/>
                <a:cs typeface="Times"/>
                <a:sym typeface="Times"/>
              </a:rPr>
              <a:t> king over this people.</a:t>
            </a:r>
            <a:endParaRPr sz="2400">
              <a:uFill>
                <a:solidFill>
                  <a:srgbClr val="000000"/>
                </a:solidFill>
              </a:uFill>
              <a:latin typeface="Times"/>
              <a:ea typeface="Times"/>
              <a:cs typeface="Times"/>
              <a:sym typeface="Times"/>
            </a:endParaRPr>
          </a:p>
          <a:p>
            <a:pPr marL="482600" indent="-482600">
              <a:spcBef>
                <a:spcPts val="1200"/>
              </a:spcBef>
              <a:buClr>
                <a:srgbClr val="000000"/>
              </a:buClr>
              <a:buSzTx/>
              <a:buFont typeface="Gill Sans"/>
              <a:buNone/>
              <a:tabLst>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2400">
                <a:uFill>
                  <a:solidFill>
                    <a:srgbClr val="000000"/>
                  </a:solidFill>
                </a:uFill>
                <a:latin typeface="Times"/>
                <a:ea typeface="Times"/>
                <a:cs typeface="Times"/>
                <a:sym typeface="Times"/>
              </a:rPr>
              <a:t>3    "And take ten loaves with you, </a:t>
            </a:r>
            <a:r>
              <a:rPr i="1" sz="2400">
                <a:uFill>
                  <a:solidFill>
                    <a:srgbClr val="000000"/>
                  </a:solidFill>
                </a:uFill>
                <a:latin typeface="Times"/>
                <a:ea typeface="Times"/>
                <a:cs typeface="Times"/>
                <a:sym typeface="Times"/>
              </a:rPr>
              <a:t>some</a:t>
            </a:r>
            <a:r>
              <a:rPr sz="2400">
                <a:uFill>
                  <a:solidFill>
                    <a:srgbClr val="000000"/>
                  </a:solidFill>
                </a:uFill>
                <a:latin typeface="Times"/>
                <a:ea typeface="Times"/>
                <a:cs typeface="Times"/>
                <a:sym typeface="Times"/>
              </a:rPr>
              <a:t> cakes and a jar of honey, and go to him. He will tell you what will happen to the boy."</a:t>
            </a:r>
          </a:p>
        </p:txBody>
      </p:sp>
      <p:pic>
        <p:nvPicPr>
          <p:cNvPr id="162" name="droppedImage.pdf" descr="droppedImage.pdf"/>
          <p:cNvPicPr>
            <a:picLocks noChangeAspect="1"/>
          </p:cNvPicPr>
          <p:nvPr/>
        </p:nvPicPr>
        <p:blipFill>
          <a:blip r:embed="rId2">
            <a:extLst/>
          </a:blip>
          <a:stretch>
            <a:fillRect/>
          </a:stretch>
        </p:blipFill>
        <p:spPr>
          <a:xfrm>
            <a:off x="4487133" y="1003300"/>
            <a:ext cx="5440233" cy="2692400"/>
          </a:xfrm>
          <a:prstGeom prst="rect">
            <a:avLst/>
          </a:prstGeom>
          <a:ln w="12700">
            <a:miter lim="400000"/>
          </a:ln>
        </p:spPr>
      </p:pic>
      <p:pic>
        <p:nvPicPr>
          <p:cNvPr id="163" name="droppedImage.pdf" descr="droppedImage.pdf"/>
          <p:cNvPicPr>
            <a:picLocks noChangeAspect="1"/>
          </p:cNvPicPr>
          <p:nvPr/>
        </p:nvPicPr>
        <p:blipFill>
          <a:blip r:embed="rId3">
            <a:extLst/>
          </a:blip>
          <a:stretch>
            <a:fillRect/>
          </a:stretch>
        </p:blipFill>
        <p:spPr>
          <a:xfrm>
            <a:off x="6573198" y="3721100"/>
            <a:ext cx="3376305" cy="3708400"/>
          </a:xfrm>
          <a:prstGeom prst="rect">
            <a:avLst/>
          </a:prstGeom>
          <a:ln w="12700">
            <a:miter lim="400000"/>
          </a:ln>
        </p:spPr>
      </p:pic>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65" name="droppedImage.pdf" descr="droppedImage.pdf"/>
          <p:cNvPicPr>
            <a:picLocks noChangeAspect="1"/>
          </p:cNvPicPr>
          <p:nvPr/>
        </p:nvPicPr>
        <p:blipFill>
          <a:blip r:embed="rId2">
            <a:extLst/>
          </a:blip>
          <a:stretch>
            <a:fillRect/>
          </a:stretch>
        </p:blipFill>
        <p:spPr>
          <a:xfrm>
            <a:off x="1240659" y="177800"/>
            <a:ext cx="7150101" cy="6911764"/>
          </a:xfrm>
          <a:prstGeom prst="rect">
            <a:avLst/>
          </a:prstGeom>
          <a:ln w="12700">
            <a:miter lim="400000"/>
          </a:ln>
        </p:spPr>
      </p:pic>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7" name="1. The mission of king’s wife 14:1-6"/>
          <p:cNvSpPr txBox="1"/>
          <p:nvPr>
            <p:ph type="title"/>
          </p:nvPr>
        </p:nvSpPr>
        <p:spPr>
          <a:xfrm>
            <a:off x="990600" y="38100"/>
            <a:ext cx="8178800" cy="7112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3000">
                <a:solidFill>
                  <a:srgbClr val="01168A"/>
                </a:solidFill>
                <a:latin typeface="+mn-lt"/>
                <a:ea typeface="+mn-ea"/>
                <a:cs typeface="+mn-cs"/>
                <a:sym typeface="Gill Sans"/>
              </a:rPr>
              <a:t>1.	The mission of king’s wife </a:t>
            </a:r>
            <a:r>
              <a:rPr sz="3000">
                <a:solidFill>
                  <a:srgbClr val="FF2600"/>
                </a:solidFill>
                <a:latin typeface="+mn-lt"/>
                <a:ea typeface="+mn-ea"/>
                <a:cs typeface="+mn-cs"/>
                <a:sym typeface="Gill Sans"/>
              </a:rPr>
              <a:t>14:1-6</a:t>
            </a:r>
          </a:p>
        </p:txBody>
      </p:sp>
      <p:sp>
        <p:nvSpPr>
          <p:cNvPr id="168" name="4     And Jeroboam’s wife did so, and arose and went to Shiloh, and came to the house of Ahijah. Now Ahijah could not see, for his eyes were dim because of his age.…"/>
          <p:cNvSpPr txBox="1"/>
          <p:nvPr>
            <p:ph type="body" idx="1"/>
          </p:nvPr>
        </p:nvSpPr>
        <p:spPr>
          <a:xfrm>
            <a:off x="190500" y="800100"/>
            <a:ext cx="6400800" cy="6350000"/>
          </a:xfrm>
          <a:prstGeom prst="rect">
            <a:avLst/>
          </a:prstGeom>
        </p:spPr>
        <p:txBody>
          <a:bodyPr anchor="t"/>
          <a:lstStyle/>
          <a:p>
            <a:pPr marL="482600" indent="-482600">
              <a:spcBef>
                <a:spcPts val="2500"/>
              </a:spcBef>
              <a:buClr>
                <a:srgbClr val="000000"/>
              </a:buClr>
              <a:buSzTx/>
              <a:buFont typeface="Gill Sans"/>
              <a:buNone/>
              <a:tabLst>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2400">
                <a:uFill>
                  <a:solidFill>
                    <a:srgbClr val="000000"/>
                  </a:solidFill>
                </a:uFill>
                <a:latin typeface="Times"/>
                <a:ea typeface="Times"/>
                <a:cs typeface="Times"/>
                <a:sym typeface="Times"/>
              </a:rPr>
              <a:t>4     And Jeroboam’s wife did so, and arose and went to Shiloh, and came to the house of Ahijah. Now Ahijah could not see, for his eyes were dim because of his age.</a:t>
            </a:r>
            <a:endParaRPr sz="2400">
              <a:uFill>
                <a:solidFill>
                  <a:srgbClr val="000000"/>
                </a:solidFill>
              </a:uFill>
              <a:latin typeface="Times"/>
              <a:ea typeface="Times"/>
              <a:cs typeface="Times"/>
              <a:sym typeface="Times"/>
            </a:endParaRPr>
          </a:p>
          <a:p>
            <a:pPr marL="482600" indent="-482600">
              <a:spcBef>
                <a:spcPts val="2500"/>
              </a:spcBef>
              <a:buClr>
                <a:srgbClr val="000000"/>
              </a:buClr>
              <a:buSzTx/>
              <a:buFont typeface="Gill Sans"/>
              <a:buNone/>
              <a:tabLst>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2400">
                <a:uFill>
                  <a:solidFill>
                    <a:srgbClr val="000000"/>
                  </a:solidFill>
                </a:uFill>
                <a:latin typeface="Times"/>
                <a:ea typeface="Times"/>
                <a:cs typeface="Times"/>
                <a:sym typeface="Times"/>
              </a:rPr>
              <a:t>5    Now the LORD had said to Ahijah, "Behold, the wife of Jeroboam is coming to inquire of you concerning her son, for he is sick. You shall say thus and thus to her, for it will be when she arrives that she will pretend to be another woman."</a:t>
            </a:r>
            <a:endParaRPr sz="2400">
              <a:uFill>
                <a:solidFill>
                  <a:srgbClr val="000000"/>
                </a:solidFill>
              </a:uFill>
              <a:latin typeface="Times"/>
              <a:ea typeface="Times"/>
              <a:cs typeface="Times"/>
              <a:sym typeface="Times"/>
            </a:endParaRPr>
          </a:p>
          <a:p>
            <a:pPr marL="482600" indent="-482600">
              <a:spcBef>
                <a:spcPts val="2500"/>
              </a:spcBef>
              <a:buClr>
                <a:srgbClr val="000000"/>
              </a:buClr>
              <a:buSzTx/>
              <a:buFont typeface="Gill Sans"/>
              <a:buNone/>
              <a:tabLst>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2400">
                <a:uFill>
                  <a:solidFill>
                    <a:srgbClr val="000000"/>
                  </a:solidFill>
                </a:uFill>
                <a:latin typeface="Times"/>
                <a:ea typeface="Times"/>
                <a:cs typeface="Times"/>
                <a:sym typeface="Times"/>
              </a:rPr>
              <a:t>6    And it came about when Ahijah heard the sound of her feet coming in the doorway, that he said, "Come in, wife of Jeroboam, why do you pretend to be another woman? For I am sent to you </a:t>
            </a:r>
            <a:r>
              <a:rPr i="1" sz="2400">
                <a:uFill>
                  <a:solidFill>
                    <a:srgbClr val="000000"/>
                  </a:solidFill>
                </a:uFill>
                <a:latin typeface="Times"/>
                <a:ea typeface="Times"/>
                <a:cs typeface="Times"/>
                <a:sym typeface="Times"/>
              </a:rPr>
              <a:t>with</a:t>
            </a:r>
            <a:r>
              <a:rPr sz="2400">
                <a:uFill>
                  <a:solidFill>
                    <a:srgbClr val="000000"/>
                  </a:solidFill>
                </a:uFill>
                <a:latin typeface="Times"/>
                <a:ea typeface="Times"/>
                <a:cs typeface="Times"/>
                <a:sym typeface="Times"/>
              </a:rPr>
              <a:t> a harsh </a:t>
            </a:r>
            <a:r>
              <a:rPr i="1" sz="2400">
                <a:uFill>
                  <a:solidFill>
                    <a:srgbClr val="000000"/>
                  </a:solidFill>
                </a:uFill>
                <a:latin typeface="Times"/>
                <a:ea typeface="Times"/>
                <a:cs typeface="Times"/>
                <a:sym typeface="Times"/>
              </a:rPr>
              <a:t>message.</a:t>
            </a:r>
          </a:p>
        </p:txBody>
      </p:sp>
      <p:pic>
        <p:nvPicPr>
          <p:cNvPr id="169" name="droppedImage.pdf" descr="droppedImage.pdf"/>
          <p:cNvPicPr>
            <a:picLocks noChangeAspect="1"/>
          </p:cNvPicPr>
          <p:nvPr/>
        </p:nvPicPr>
        <p:blipFill>
          <a:blip r:embed="rId2">
            <a:extLst/>
          </a:blip>
          <a:stretch>
            <a:fillRect/>
          </a:stretch>
        </p:blipFill>
        <p:spPr>
          <a:xfrm>
            <a:off x="6630390" y="3251200"/>
            <a:ext cx="3238044" cy="3048001"/>
          </a:xfrm>
          <a:prstGeom prst="rect">
            <a:avLst/>
          </a:prstGeom>
          <a:ln w="12700">
            <a:miter lim="400000"/>
          </a:ln>
        </p:spPr>
      </p:pic>
      <p:pic>
        <p:nvPicPr>
          <p:cNvPr id="170" name="droppedImage.pdf" descr="droppedImage.pdf"/>
          <p:cNvPicPr>
            <a:picLocks noChangeAspect="1"/>
          </p:cNvPicPr>
          <p:nvPr/>
        </p:nvPicPr>
        <p:blipFill>
          <a:blip r:embed="rId3">
            <a:extLst/>
          </a:blip>
          <a:stretch>
            <a:fillRect/>
          </a:stretch>
        </p:blipFill>
        <p:spPr>
          <a:xfrm>
            <a:off x="6667500" y="762000"/>
            <a:ext cx="3163824" cy="2334768"/>
          </a:xfrm>
          <a:prstGeom prst="rect">
            <a:avLst/>
          </a:prstGeom>
          <a:ln w="12700">
            <a:miter lim="400000"/>
          </a:ln>
        </p:spPr>
      </p:pic>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2" name="2. The message of Ahijah the prophet 14:7-16"/>
          <p:cNvSpPr txBox="1"/>
          <p:nvPr>
            <p:ph type="title"/>
          </p:nvPr>
        </p:nvSpPr>
        <p:spPr>
          <a:xfrm>
            <a:off x="990600" y="0"/>
            <a:ext cx="8178800" cy="7112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3000">
                <a:solidFill>
                  <a:srgbClr val="01168A"/>
                </a:solidFill>
                <a:latin typeface="+mn-lt"/>
                <a:ea typeface="+mn-ea"/>
                <a:cs typeface="+mn-cs"/>
                <a:sym typeface="Gill Sans"/>
              </a:rPr>
              <a:t>2.	The message of Ahijah the prophet </a:t>
            </a:r>
            <a:r>
              <a:rPr sz="3000">
                <a:solidFill>
                  <a:srgbClr val="FF2600"/>
                </a:solidFill>
                <a:latin typeface="+mn-lt"/>
                <a:ea typeface="+mn-ea"/>
                <a:cs typeface="+mn-cs"/>
                <a:sym typeface="Gill Sans"/>
              </a:rPr>
              <a:t>14:7-16</a:t>
            </a:r>
          </a:p>
        </p:txBody>
      </p:sp>
      <p:sp>
        <p:nvSpPr>
          <p:cNvPr id="173" name="7    &quot;Go, say to Jeroboam, ‘Thus says the LORD God of Israel, &quot;Because I exalted you from among the people and made you leader over My people Israel,…"/>
          <p:cNvSpPr txBox="1"/>
          <p:nvPr>
            <p:ph type="body" idx="1"/>
          </p:nvPr>
        </p:nvSpPr>
        <p:spPr>
          <a:xfrm>
            <a:off x="203200" y="635000"/>
            <a:ext cx="6882904" cy="6923534"/>
          </a:xfrm>
          <a:prstGeom prst="rect">
            <a:avLst/>
          </a:prstGeom>
        </p:spPr>
        <p:txBody>
          <a:bodyPr anchor="t"/>
          <a:lstStyle/>
          <a:p>
            <a:pPr marL="482600" indent="-482600">
              <a:spcBef>
                <a:spcPts val="0"/>
              </a:spcBef>
              <a:buClr>
                <a:srgbClr val="000000"/>
              </a:buClr>
              <a:buSzTx/>
              <a:buFont typeface="Gill Sans"/>
              <a:buNone/>
              <a:tabLst>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2400">
                <a:uFill>
                  <a:solidFill>
                    <a:srgbClr val="000000"/>
                  </a:solidFill>
                </a:uFill>
                <a:latin typeface="Times"/>
                <a:ea typeface="Times"/>
                <a:cs typeface="Times"/>
                <a:sym typeface="Times"/>
              </a:rPr>
              <a:t>7    "Go, say to Jeroboam, ‘Thus says the LORD God of Israel, "Because I exalted you from among the people and made you leader over My people Israel,</a:t>
            </a:r>
            <a:endParaRPr sz="2400">
              <a:uFill>
                <a:solidFill>
                  <a:srgbClr val="000000"/>
                </a:solidFill>
              </a:uFill>
              <a:latin typeface="Times"/>
              <a:ea typeface="Times"/>
              <a:cs typeface="Times"/>
              <a:sym typeface="Times"/>
            </a:endParaRPr>
          </a:p>
          <a:p>
            <a:pPr marL="482600" indent="-482600">
              <a:spcBef>
                <a:spcPts val="0"/>
              </a:spcBef>
              <a:buClr>
                <a:srgbClr val="000000"/>
              </a:buClr>
              <a:buSzTx/>
              <a:buFont typeface="Gill Sans"/>
              <a:buNone/>
              <a:tabLst>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2400">
                <a:uFill>
                  <a:solidFill>
                    <a:srgbClr val="000000"/>
                  </a:solidFill>
                </a:uFill>
                <a:latin typeface="Times"/>
                <a:ea typeface="Times"/>
                <a:cs typeface="Times"/>
                <a:sym typeface="Times"/>
              </a:rPr>
              <a:t>8    and tore the kingdom away from the house of David and gave it to you--yet you have not been like My servant David, who kept My commandments and who followed Me with all his heart, to do only that which was right in My sight;</a:t>
            </a:r>
            <a:endParaRPr sz="2400">
              <a:uFill>
                <a:solidFill>
                  <a:srgbClr val="000000"/>
                </a:solidFill>
              </a:uFill>
              <a:latin typeface="Times"/>
              <a:ea typeface="Times"/>
              <a:cs typeface="Times"/>
              <a:sym typeface="Times"/>
            </a:endParaRPr>
          </a:p>
          <a:p>
            <a:pPr marL="482600" indent="-482600">
              <a:spcBef>
                <a:spcPts val="0"/>
              </a:spcBef>
              <a:buClr>
                <a:srgbClr val="000000"/>
              </a:buClr>
              <a:buSzTx/>
              <a:buFont typeface="Gill Sans"/>
              <a:buNone/>
              <a:tabLst>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2400">
                <a:uFill>
                  <a:solidFill>
                    <a:srgbClr val="000000"/>
                  </a:solidFill>
                </a:uFill>
                <a:latin typeface="Times"/>
                <a:ea typeface="Times"/>
                <a:cs typeface="Times"/>
                <a:sym typeface="Times"/>
              </a:rPr>
              <a:t>9    you also have done more evil than all who were before you, and have gone and made for yourself other gods and molten images to provoke Me to anger, and have cast Me behind your back--</a:t>
            </a:r>
            <a:endParaRPr sz="2400">
              <a:uFill>
                <a:solidFill>
                  <a:srgbClr val="000000"/>
                </a:solidFill>
              </a:uFill>
              <a:latin typeface="Times"/>
              <a:ea typeface="Times"/>
              <a:cs typeface="Times"/>
              <a:sym typeface="Times"/>
            </a:endParaRPr>
          </a:p>
          <a:p>
            <a:pPr marL="482600" indent="-482600">
              <a:spcBef>
                <a:spcPts val="0"/>
              </a:spcBef>
              <a:buClr>
                <a:srgbClr val="000000"/>
              </a:buClr>
              <a:buSzTx/>
              <a:buFont typeface="Gill Sans"/>
              <a:buNone/>
              <a:tabLst>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2400">
                <a:uFill>
                  <a:solidFill>
                    <a:srgbClr val="000000"/>
                  </a:solidFill>
                </a:uFill>
                <a:latin typeface="Times"/>
                <a:ea typeface="Times"/>
                <a:cs typeface="Times"/>
                <a:sym typeface="Times"/>
              </a:rPr>
              <a:t>10  therefore behold, I am bringing calamity on the house of Jeroboam, and will cut off from Jeroboam every male person, both bond and free in Israel, and I will make a clean sweep of the house of Jeroboam, as one sweeps away dung until it is all gone.</a:t>
            </a:r>
          </a:p>
        </p:txBody>
      </p:sp>
      <p:pic>
        <p:nvPicPr>
          <p:cNvPr id="174" name="Ahijah and Jeroboam's wife BBL47-762a.jpg" descr="Ahijah and Jeroboam's wife BBL47-762a.jpg"/>
          <p:cNvPicPr>
            <a:picLocks noChangeAspect="1"/>
          </p:cNvPicPr>
          <p:nvPr/>
        </p:nvPicPr>
        <p:blipFill>
          <a:blip r:embed="rId2">
            <a:extLst/>
          </a:blip>
          <a:stretch>
            <a:fillRect/>
          </a:stretch>
        </p:blipFill>
        <p:spPr>
          <a:xfrm>
            <a:off x="7167165" y="3909407"/>
            <a:ext cx="2723754" cy="3649981"/>
          </a:xfrm>
          <a:prstGeom prst="rect">
            <a:avLst/>
          </a:prstGeom>
          <a:ln w="12700">
            <a:miter lim="400000"/>
          </a:ln>
        </p:spPr>
      </p:pic>
      <p:pic>
        <p:nvPicPr>
          <p:cNvPr id="175" name="Ahijah &amp; Jeroboam's wf 1168-43.jpg" descr="Ahijah &amp; Jeroboam's wf 1168-43.jpg"/>
          <p:cNvPicPr>
            <a:picLocks noChangeAspect="1"/>
          </p:cNvPicPr>
          <p:nvPr/>
        </p:nvPicPr>
        <p:blipFill>
          <a:blip r:embed="rId3">
            <a:extLst/>
          </a:blip>
          <a:stretch>
            <a:fillRect/>
          </a:stretch>
        </p:blipFill>
        <p:spPr>
          <a:xfrm>
            <a:off x="7167165" y="665799"/>
            <a:ext cx="2723754" cy="3697404"/>
          </a:xfrm>
          <a:prstGeom prst="rect">
            <a:avLst/>
          </a:prstGeom>
          <a:ln w="12700">
            <a:miter lim="400000"/>
          </a:ln>
        </p:spPr>
      </p:pic>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11" name="A.  Denunciation of Jeroboam 13:1-34"/>
          <p:cNvSpPr txBox="1"/>
          <p:nvPr>
            <p:ph type="title"/>
          </p:nvPr>
        </p:nvSpPr>
        <p:spPr>
          <a:prstGeom prst="rect">
            <a:avLst/>
          </a:prstGeom>
        </p:spPr>
        <p:txBody>
          <a:bodyPr/>
          <a:lstStyle/>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4600"/>
            </a:pPr>
            <a:r>
              <a:rPr>
                <a:solidFill>
                  <a:srgbClr val="01168A"/>
                </a:solidFill>
              </a:rPr>
              <a:t>A.  Denunciation of Jeroboam </a:t>
            </a:r>
            <a:r>
              <a:rPr>
                <a:solidFill>
                  <a:srgbClr val="FF2600"/>
                </a:solidFill>
              </a:rPr>
              <a:t>13:1-34</a:t>
            </a:r>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7" name="2. The message of Ahijah the prophet 14:7-16"/>
          <p:cNvSpPr txBox="1"/>
          <p:nvPr>
            <p:ph type="title"/>
          </p:nvPr>
        </p:nvSpPr>
        <p:spPr>
          <a:xfrm>
            <a:off x="990600" y="25400"/>
            <a:ext cx="8178800" cy="7112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3000">
                <a:solidFill>
                  <a:srgbClr val="01168A"/>
                </a:solidFill>
                <a:latin typeface="+mn-lt"/>
                <a:ea typeface="+mn-ea"/>
                <a:cs typeface="+mn-cs"/>
                <a:sym typeface="Gill Sans"/>
              </a:rPr>
              <a:t>2.	The message of Ahijah the prophet </a:t>
            </a:r>
            <a:r>
              <a:rPr sz="3000">
                <a:solidFill>
                  <a:srgbClr val="FF2600"/>
                </a:solidFill>
                <a:latin typeface="+mn-lt"/>
                <a:ea typeface="+mn-ea"/>
                <a:cs typeface="+mn-cs"/>
                <a:sym typeface="Gill Sans"/>
              </a:rPr>
              <a:t>14:7-16</a:t>
            </a:r>
          </a:p>
        </p:txBody>
      </p:sp>
      <p:sp>
        <p:nvSpPr>
          <p:cNvPr id="178" name="11  &quot;Anyone belonging to Jeroboam who dies in the city the dogs will eat. And he who dies in the field the birds of the heavens will eat; for the LORD has spoken it.&quot;’…"/>
          <p:cNvSpPr txBox="1"/>
          <p:nvPr>
            <p:ph type="body" idx="1"/>
          </p:nvPr>
        </p:nvSpPr>
        <p:spPr>
          <a:xfrm>
            <a:off x="139700" y="825500"/>
            <a:ext cx="5892800" cy="6350000"/>
          </a:xfrm>
          <a:prstGeom prst="rect">
            <a:avLst/>
          </a:prstGeom>
        </p:spPr>
        <p:txBody>
          <a:bodyPr anchor="t"/>
          <a:lstStyle/>
          <a:p>
            <a:pPr marL="482600" indent="-482600">
              <a:spcBef>
                <a:spcPts val="2500"/>
              </a:spcBef>
              <a:buClr>
                <a:srgbClr val="000000"/>
              </a:buClr>
              <a:buSzTx/>
              <a:buFont typeface="Gill Sans"/>
              <a:buNone/>
              <a:tabLst>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2400">
                <a:uFill>
                  <a:solidFill>
                    <a:srgbClr val="000000"/>
                  </a:solidFill>
                </a:uFill>
                <a:latin typeface="Times"/>
                <a:ea typeface="Times"/>
                <a:cs typeface="Times"/>
                <a:sym typeface="Times"/>
              </a:rPr>
              <a:t>11  "Anyone belonging to Jeroboam who dies in the city the dogs will eat. And he who dies in the field the birds of the heavens will eat; for the LORD has spoken </a:t>
            </a:r>
            <a:r>
              <a:rPr i="1" sz="2400">
                <a:uFill>
                  <a:solidFill>
                    <a:srgbClr val="000000"/>
                  </a:solidFill>
                </a:uFill>
                <a:latin typeface="Times"/>
                <a:ea typeface="Times"/>
                <a:cs typeface="Times"/>
                <a:sym typeface="Times"/>
              </a:rPr>
              <a:t>it.</a:t>
            </a:r>
            <a:r>
              <a:rPr sz="2400">
                <a:uFill>
                  <a:solidFill>
                    <a:srgbClr val="000000"/>
                  </a:solidFill>
                </a:uFill>
                <a:latin typeface="Times"/>
                <a:ea typeface="Times"/>
                <a:cs typeface="Times"/>
                <a:sym typeface="Times"/>
              </a:rPr>
              <a:t>"’</a:t>
            </a:r>
            <a:endParaRPr sz="2400">
              <a:uFill>
                <a:solidFill>
                  <a:srgbClr val="000000"/>
                </a:solidFill>
              </a:uFill>
              <a:latin typeface="Times"/>
              <a:ea typeface="Times"/>
              <a:cs typeface="Times"/>
              <a:sym typeface="Times"/>
            </a:endParaRPr>
          </a:p>
          <a:p>
            <a:pPr marL="482600" indent="-482600">
              <a:spcBef>
                <a:spcPts val="2500"/>
              </a:spcBef>
              <a:buClr>
                <a:srgbClr val="000000"/>
              </a:buClr>
              <a:buSzTx/>
              <a:buFont typeface="Gill Sans"/>
              <a:buNone/>
              <a:tabLst>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2400">
                <a:uFill>
                  <a:solidFill>
                    <a:srgbClr val="000000"/>
                  </a:solidFill>
                </a:uFill>
                <a:latin typeface="Times"/>
                <a:ea typeface="Times"/>
                <a:cs typeface="Times"/>
                <a:sym typeface="Times"/>
              </a:rPr>
              <a:t>12  "Now you arise, go to your house. When your feet enter the city the child will die.</a:t>
            </a:r>
            <a:endParaRPr sz="2400">
              <a:uFill>
                <a:solidFill>
                  <a:srgbClr val="000000"/>
                </a:solidFill>
              </a:uFill>
              <a:latin typeface="Times"/>
              <a:ea typeface="Times"/>
              <a:cs typeface="Times"/>
              <a:sym typeface="Times"/>
            </a:endParaRPr>
          </a:p>
          <a:p>
            <a:pPr marL="482600" indent="-482600">
              <a:spcBef>
                <a:spcPts val="2500"/>
              </a:spcBef>
              <a:buClr>
                <a:srgbClr val="000000"/>
              </a:buClr>
              <a:buSzTx/>
              <a:buFont typeface="Gill Sans"/>
              <a:buNone/>
              <a:tabLst>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2400">
                <a:uFill>
                  <a:solidFill>
                    <a:srgbClr val="000000"/>
                  </a:solidFill>
                </a:uFill>
                <a:latin typeface="Times"/>
                <a:ea typeface="Times"/>
                <a:cs typeface="Times"/>
                <a:sym typeface="Times"/>
              </a:rPr>
              <a:t>13  "And all Israel shall mourn for him and bury him, for he alone of Jeroboam’s </a:t>
            </a:r>
            <a:r>
              <a:rPr i="1" sz="2400">
                <a:uFill>
                  <a:solidFill>
                    <a:srgbClr val="000000"/>
                  </a:solidFill>
                </a:uFill>
                <a:latin typeface="Times"/>
                <a:ea typeface="Times"/>
                <a:cs typeface="Times"/>
                <a:sym typeface="Times"/>
              </a:rPr>
              <a:t>family</a:t>
            </a:r>
            <a:r>
              <a:rPr sz="2400">
                <a:uFill>
                  <a:solidFill>
                    <a:srgbClr val="000000"/>
                  </a:solidFill>
                </a:uFill>
                <a:latin typeface="Times"/>
                <a:ea typeface="Times"/>
                <a:cs typeface="Times"/>
                <a:sym typeface="Times"/>
              </a:rPr>
              <a:t> shall come to the grave, because in him something good was found toward the LORD God of Israel in the house of Jeroboam.</a:t>
            </a:r>
          </a:p>
        </p:txBody>
      </p:sp>
      <p:pic>
        <p:nvPicPr>
          <p:cNvPr id="179" name="droppedImage.pdf" descr="droppedImage.pdf"/>
          <p:cNvPicPr>
            <a:picLocks noChangeAspect="1"/>
          </p:cNvPicPr>
          <p:nvPr/>
        </p:nvPicPr>
        <p:blipFill>
          <a:blip r:embed="rId2">
            <a:extLst/>
          </a:blip>
          <a:stretch>
            <a:fillRect/>
          </a:stretch>
        </p:blipFill>
        <p:spPr>
          <a:xfrm>
            <a:off x="5981700" y="983828"/>
            <a:ext cx="4076700" cy="3110312"/>
          </a:xfrm>
          <a:prstGeom prst="rect">
            <a:avLst/>
          </a:prstGeom>
          <a:ln w="12700">
            <a:miter lim="400000"/>
          </a:ln>
        </p:spPr>
      </p:pic>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1" name="2. The message of Ahijah the prophet 14:7-16"/>
          <p:cNvSpPr txBox="1"/>
          <p:nvPr>
            <p:ph type="title"/>
          </p:nvPr>
        </p:nvSpPr>
        <p:spPr>
          <a:xfrm>
            <a:off x="990600" y="76200"/>
            <a:ext cx="8178800" cy="7112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3000">
                <a:solidFill>
                  <a:srgbClr val="01168A"/>
                </a:solidFill>
                <a:latin typeface="+mn-lt"/>
                <a:ea typeface="+mn-ea"/>
                <a:cs typeface="+mn-cs"/>
                <a:sym typeface="Gill Sans"/>
              </a:rPr>
              <a:t>2.	The message of Ahijah the prophet </a:t>
            </a:r>
            <a:r>
              <a:rPr sz="3000">
                <a:solidFill>
                  <a:srgbClr val="FF2600"/>
                </a:solidFill>
                <a:latin typeface="+mn-lt"/>
                <a:ea typeface="+mn-ea"/>
                <a:cs typeface="+mn-cs"/>
                <a:sym typeface="Gill Sans"/>
              </a:rPr>
              <a:t>14:7-16</a:t>
            </a:r>
          </a:p>
        </p:txBody>
      </p:sp>
      <p:sp>
        <p:nvSpPr>
          <p:cNvPr id="182" name="14  &quot;Moreover, the LORD will raise up for Himself a king over Israel who shall cut off the house of Jeroboam this day and from now on.…"/>
          <p:cNvSpPr txBox="1"/>
          <p:nvPr>
            <p:ph type="body" idx="1"/>
          </p:nvPr>
        </p:nvSpPr>
        <p:spPr>
          <a:xfrm>
            <a:off x="203200" y="825500"/>
            <a:ext cx="5503317" cy="6448326"/>
          </a:xfrm>
          <a:prstGeom prst="rect">
            <a:avLst/>
          </a:prstGeom>
        </p:spPr>
        <p:txBody>
          <a:bodyPr anchor="t"/>
          <a:lstStyle/>
          <a:p>
            <a:pPr marL="482600" indent="-482600">
              <a:spcBef>
                <a:spcPts val="2500"/>
              </a:spcBef>
              <a:buClr>
                <a:srgbClr val="000000"/>
              </a:buClr>
              <a:buSzTx/>
              <a:buFont typeface="Gill Sans"/>
              <a:buNone/>
              <a:tabLst>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2400">
                <a:uFill>
                  <a:solidFill>
                    <a:srgbClr val="000000"/>
                  </a:solidFill>
                </a:uFill>
                <a:latin typeface="Times"/>
                <a:ea typeface="Times"/>
                <a:cs typeface="Times"/>
                <a:sym typeface="Times"/>
              </a:rPr>
              <a:t>14  "Moreover, the LORD will raise up for Himself a king over Israel who shall cut off the house of Jeroboam this day and from now on.</a:t>
            </a:r>
            <a:endParaRPr sz="2400">
              <a:uFill>
                <a:solidFill>
                  <a:srgbClr val="000000"/>
                </a:solidFill>
              </a:uFill>
              <a:latin typeface="Times"/>
              <a:ea typeface="Times"/>
              <a:cs typeface="Times"/>
              <a:sym typeface="Times"/>
            </a:endParaRPr>
          </a:p>
          <a:p>
            <a:pPr marL="482600" indent="-482600">
              <a:spcBef>
                <a:spcPts val="2500"/>
              </a:spcBef>
              <a:buClr>
                <a:srgbClr val="000000"/>
              </a:buClr>
              <a:buSzTx/>
              <a:buFont typeface="Gill Sans"/>
              <a:buNone/>
              <a:tabLst>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2400">
                <a:uFill>
                  <a:solidFill>
                    <a:srgbClr val="000000"/>
                  </a:solidFill>
                </a:uFill>
                <a:latin typeface="Times"/>
                <a:ea typeface="Times"/>
                <a:cs typeface="Times"/>
                <a:sym typeface="Times"/>
              </a:rPr>
              <a:t>15  "For the LORD will strike Israel, as a reed is shaken in the water; and He will uproot Israel from this good land which He gave to their fathers, and will scatter them beyond the </a:t>
            </a:r>
            <a:r>
              <a:rPr i="1" sz="2400">
                <a:uFill>
                  <a:solidFill>
                    <a:srgbClr val="000000"/>
                  </a:solidFill>
                </a:uFill>
                <a:latin typeface="Times"/>
                <a:ea typeface="Times"/>
                <a:cs typeface="Times"/>
                <a:sym typeface="Times"/>
              </a:rPr>
              <a:t>Euphrates</a:t>
            </a:r>
            <a:r>
              <a:rPr sz="2400">
                <a:uFill>
                  <a:solidFill>
                    <a:srgbClr val="000000"/>
                  </a:solidFill>
                </a:uFill>
                <a:latin typeface="Times"/>
                <a:ea typeface="Times"/>
                <a:cs typeface="Times"/>
                <a:sym typeface="Times"/>
              </a:rPr>
              <a:t> River, because they have made their Asherim, provoking the LORD to anger.</a:t>
            </a:r>
            <a:endParaRPr sz="2400">
              <a:uFill>
                <a:solidFill>
                  <a:srgbClr val="000000"/>
                </a:solidFill>
              </a:uFill>
              <a:latin typeface="Times"/>
              <a:ea typeface="Times"/>
              <a:cs typeface="Times"/>
              <a:sym typeface="Times"/>
            </a:endParaRPr>
          </a:p>
          <a:p>
            <a:pPr marL="482600" indent="-482600">
              <a:spcBef>
                <a:spcPts val="2500"/>
              </a:spcBef>
              <a:buClr>
                <a:srgbClr val="000000"/>
              </a:buClr>
              <a:buSzTx/>
              <a:buFont typeface="Gill Sans"/>
              <a:buNone/>
              <a:tabLst>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2400">
                <a:uFill>
                  <a:solidFill>
                    <a:srgbClr val="000000"/>
                  </a:solidFill>
                </a:uFill>
                <a:latin typeface="Times"/>
                <a:ea typeface="Times"/>
                <a:cs typeface="Times"/>
                <a:sym typeface="Times"/>
              </a:rPr>
              <a:t>16  "And He will give up Israel on account of the sins of Jeroboam, which he committed and with which he made Israel to sin."</a:t>
            </a:r>
          </a:p>
        </p:txBody>
      </p:sp>
      <p:pic>
        <p:nvPicPr>
          <p:cNvPr id="183" name="pasted-image.tiff" descr="pasted-image.tiff"/>
          <p:cNvPicPr>
            <a:picLocks noChangeAspect="1"/>
          </p:cNvPicPr>
          <p:nvPr/>
        </p:nvPicPr>
        <p:blipFill>
          <a:blip r:embed="rId2">
            <a:extLst/>
          </a:blip>
          <a:stretch>
            <a:fillRect/>
          </a:stretch>
        </p:blipFill>
        <p:spPr>
          <a:xfrm>
            <a:off x="5883969" y="2241586"/>
            <a:ext cx="4155073" cy="2929327"/>
          </a:xfrm>
          <a:prstGeom prst="rect">
            <a:avLst/>
          </a:prstGeom>
          <a:ln w="12700">
            <a:miter lim="400000"/>
          </a:ln>
        </p:spPr>
      </p:pic>
      <p:pic>
        <p:nvPicPr>
          <p:cNvPr id="184" name="pasted-image.tiff" descr="pasted-image.tiff"/>
          <p:cNvPicPr>
            <a:picLocks noChangeAspect="1"/>
          </p:cNvPicPr>
          <p:nvPr/>
        </p:nvPicPr>
        <p:blipFill>
          <a:blip r:embed="rId3">
            <a:extLst/>
          </a:blip>
          <a:srcRect l="69373" t="11003" r="9153" b="51229"/>
          <a:stretch>
            <a:fillRect/>
          </a:stretch>
        </p:blipFill>
        <p:spPr>
          <a:xfrm>
            <a:off x="8383017" y="49014"/>
            <a:ext cx="1679995" cy="2213303"/>
          </a:xfrm>
          <a:prstGeom prst="rect">
            <a:avLst/>
          </a:prstGeom>
          <a:ln w="12700">
            <a:miter lim="400000"/>
          </a:ln>
        </p:spPr>
      </p:pic>
      <p:pic>
        <p:nvPicPr>
          <p:cNvPr id="185" name="pasted-image.tiff" descr="pasted-image.tiff"/>
          <p:cNvPicPr>
            <a:picLocks noChangeAspect="1"/>
          </p:cNvPicPr>
          <p:nvPr/>
        </p:nvPicPr>
        <p:blipFill>
          <a:blip r:embed="rId4">
            <a:extLst/>
          </a:blip>
          <a:stretch>
            <a:fillRect/>
          </a:stretch>
        </p:blipFill>
        <p:spPr>
          <a:xfrm>
            <a:off x="8446741" y="5222173"/>
            <a:ext cx="1552525" cy="2332430"/>
          </a:xfrm>
          <a:prstGeom prst="rect">
            <a:avLst/>
          </a:prstGeom>
          <a:ln w="12700">
            <a:miter lim="400000"/>
          </a:ln>
        </p:spPr>
      </p:pic>
      <p:pic>
        <p:nvPicPr>
          <p:cNvPr id="186" name="pasted-image.tiff" descr="pasted-image.tiff"/>
          <p:cNvPicPr>
            <a:picLocks noChangeAspect="1"/>
          </p:cNvPicPr>
          <p:nvPr/>
        </p:nvPicPr>
        <p:blipFill>
          <a:blip r:embed="rId5">
            <a:extLst/>
          </a:blip>
          <a:stretch>
            <a:fillRect/>
          </a:stretch>
        </p:blipFill>
        <p:spPr>
          <a:xfrm>
            <a:off x="5736671" y="5281702"/>
            <a:ext cx="2679917" cy="2213372"/>
          </a:xfrm>
          <a:prstGeom prst="rect">
            <a:avLst/>
          </a:prstGeom>
          <a:ln w="12700">
            <a:miter lim="400000"/>
          </a:ln>
        </p:spPr>
      </p:pic>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8" name="3. The mourning for the king’s son 14:17, 18"/>
          <p:cNvSpPr txBox="1"/>
          <p:nvPr>
            <p:ph type="title"/>
          </p:nvPr>
        </p:nvSpPr>
        <p:spPr>
          <a:xfrm>
            <a:off x="990600" y="25400"/>
            <a:ext cx="8178800" cy="7112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3000">
                <a:solidFill>
                  <a:srgbClr val="01168A"/>
                </a:solidFill>
                <a:latin typeface="+mn-lt"/>
                <a:ea typeface="+mn-ea"/>
                <a:cs typeface="+mn-cs"/>
                <a:sym typeface="Gill Sans"/>
              </a:rPr>
              <a:t>3.	The mourning for the king’s son </a:t>
            </a:r>
            <a:r>
              <a:rPr sz="3000">
                <a:solidFill>
                  <a:srgbClr val="FF2600"/>
                </a:solidFill>
                <a:latin typeface="+mn-lt"/>
                <a:ea typeface="+mn-ea"/>
                <a:cs typeface="+mn-cs"/>
                <a:sym typeface="Gill Sans"/>
              </a:rPr>
              <a:t>14:17, 18</a:t>
            </a:r>
          </a:p>
        </p:txBody>
      </p:sp>
      <p:sp>
        <p:nvSpPr>
          <p:cNvPr id="189" name="17  Then Jeroboam’s wife arose and departed and came to Tirzah. As she was entering the threshold of the house, the child died.…"/>
          <p:cNvSpPr txBox="1"/>
          <p:nvPr>
            <p:ph type="body" idx="1"/>
          </p:nvPr>
        </p:nvSpPr>
        <p:spPr>
          <a:xfrm>
            <a:off x="177800" y="800100"/>
            <a:ext cx="4904631" cy="6350000"/>
          </a:xfrm>
          <a:prstGeom prst="rect">
            <a:avLst/>
          </a:prstGeom>
        </p:spPr>
        <p:txBody>
          <a:bodyPr anchor="t"/>
          <a:lstStyle/>
          <a:p>
            <a:pPr marL="482600" indent="-482600">
              <a:spcBef>
                <a:spcPts val="2500"/>
              </a:spcBef>
              <a:buClr>
                <a:srgbClr val="000000"/>
              </a:buClr>
              <a:buSzTx/>
              <a:buFont typeface="Gill Sans"/>
              <a:buNone/>
              <a:tabLst>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2400">
                <a:uFill>
                  <a:solidFill>
                    <a:srgbClr val="000000"/>
                  </a:solidFill>
                </a:uFill>
                <a:latin typeface="Times"/>
                <a:ea typeface="Times"/>
                <a:cs typeface="Times"/>
                <a:sym typeface="Times"/>
              </a:rPr>
              <a:t>17  Then Jeroboam’s wife arose and departed and came to Tirzah. As she was entering the threshold of the house, the child died.</a:t>
            </a:r>
            <a:endParaRPr sz="2400">
              <a:uFill>
                <a:solidFill>
                  <a:srgbClr val="000000"/>
                </a:solidFill>
              </a:uFill>
              <a:latin typeface="Times"/>
              <a:ea typeface="Times"/>
              <a:cs typeface="Times"/>
              <a:sym typeface="Times"/>
            </a:endParaRPr>
          </a:p>
          <a:p>
            <a:pPr marL="482600" indent="-482600">
              <a:spcBef>
                <a:spcPts val="2500"/>
              </a:spcBef>
              <a:buClr>
                <a:srgbClr val="000000"/>
              </a:buClr>
              <a:buSzTx/>
              <a:buFont typeface="Gill Sans"/>
              <a:buNone/>
              <a:tabLst>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2400">
                <a:uFill>
                  <a:solidFill>
                    <a:srgbClr val="000000"/>
                  </a:solidFill>
                </a:uFill>
                <a:latin typeface="Times"/>
                <a:ea typeface="Times"/>
                <a:cs typeface="Times"/>
                <a:sym typeface="Times"/>
              </a:rPr>
              <a:t>18   And all Israel buried him and mourned for him, according to the word of the LORD which He spoke through His servant Ahijah the prophet.</a:t>
            </a:r>
          </a:p>
        </p:txBody>
      </p:sp>
      <p:pic>
        <p:nvPicPr>
          <p:cNvPr id="190" name="droppedImage.pdf" descr="droppedImage.pdf"/>
          <p:cNvPicPr>
            <a:picLocks noChangeAspect="1"/>
          </p:cNvPicPr>
          <p:nvPr/>
        </p:nvPicPr>
        <p:blipFill>
          <a:blip r:embed="rId2">
            <a:extLst/>
          </a:blip>
          <a:stretch>
            <a:fillRect/>
          </a:stretch>
        </p:blipFill>
        <p:spPr>
          <a:xfrm>
            <a:off x="5156200" y="929288"/>
            <a:ext cx="4724400" cy="3513016"/>
          </a:xfrm>
          <a:prstGeom prst="rect">
            <a:avLst/>
          </a:prstGeom>
          <a:ln w="12700">
            <a:miter lim="400000"/>
          </a:ln>
        </p:spPr>
      </p:pic>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2" name="4. Concluding note on the reign of Jeroboam 19, 20"/>
          <p:cNvSpPr txBox="1"/>
          <p:nvPr>
            <p:ph type="title"/>
          </p:nvPr>
        </p:nvSpPr>
        <p:spPr>
          <a:xfrm>
            <a:off x="990600" y="25400"/>
            <a:ext cx="8178800" cy="7112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3000">
                <a:solidFill>
                  <a:srgbClr val="01168A"/>
                </a:solidFill>
                <a:latin typeface="+mn-lt"/>
                <a:ea typeface="+mn-ea"/>
                <a:cs typeface="+mn-cs"/>
                <a:sym typeface="Gill Sans"/>
              </a:rPr>
              <a:t>4.	Concluding note on the reign of Jeroboam </a:t>
            </a:r>
            <a:r>
              <a:rPr sz="3000">
                <a:solidFill>
                  <a:srgbClr val="FF2600"/>
                </a:solidFill>
                <a:latin typeface="+mn-lt"/>
                <a:ea typeface="+mn-ea"/>
                <a:cs typeface="+mn-cs"/>
                <a:sym typeface="Gill Sans"/>
              </a:rPr>
              <a:t>19, 20</a:t>
            </a:r>
          </a:p>
        </p:txBody>
      </p:sp>
      <p:sp>
        <p:nvSpPr>
          <p:cNvPr id="193" name="19   Now the rest of the acts of Jeroboam, how he made war and how he reigned, behold, they are written in the Book of the Chronicles of the Kings of Israel.…"/>
          <p:cNvSpPr txBox="1"/>
          <p:nvPr>
            <p:ph type="body" sz="half" idx="1"/>
          </p:nvPr>
        </p:nvSpPr>
        <p:spPr>
          <a:xfrm>
            <a:off x="203200" y="749300"/>
            <a:ext cx="9753600" cy="2636640"/>
          </a:xfrm>
          <a:prstGeom prst="rect">
            <a:avLst/>
          </a:prstGeom>
        </p:spPr>
        <p:txBody>
          <a:bodyPr anchor="t"/>
          <a:lstStyle/>
          <a:p>
            <a:pPr marL="482600" indent="-482600">
              <a:spcBef>
                <a:spcPts val="2500"/>
              </a:spcBef>
              <a:buClr>
                <a:srgbClr val="000000"/>
              </a:buClr>
              <a:buSzTx/>
              <a:buFont typeface="Gill Sans"/>
              <a:buNone/>
              <a:tabLst>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2400">
                <a:latin typeface="Times"/>
                <a:ea typeface="Times"/>
                <a:cs typeface="Times"/>
                <a:sym typeface="Times"/>
              </a:rPr>
              <a:t>19   Now the rest of the acts of Jeroboam, how he made war and how he reigned, behold, they are written in the Book of the Chronicles of the Kings of Israel.</a:t>
            </a:r>
            <a:endParaRPr sz="2400">
              <a:latin typeface="Times"/>
              <a:ea typeface="Times"/>
              <a:cs typeface="Times"/>
              <a:sym typeface="Times"/>
            </a:endParaRPr>
          </a:p>
          <a:p>
            <a:pPr marL="482600" indent="-482600">
              <a:spcBef>
                <a:spcPts val="2500"/>
              </a:spcBef>
              <a:buClr>
                <a:srgbClr val="000000"/>
              </a:buClr>
              <a:buSzTx/>
              <a:buFont typeface="Gill Sans"/>
              <a:buNone/>
              <a:tabLst>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2400">
                <a:latin typeface="Times"/>
                <a:ea typeface="Times"/>
                <a:cs typeface="Times"/>
                <a:sym typeface="Times"/>
              </a:rPr>
              <a:t>20   And the time that Jeroboam reigned </a:t>
            </a:r>
            <a:r>
              <a:rPr i="1" sz="2400">
                <a:latin typeface="Times"/>
                <a:ea typeface="Times"/>
                <a:cs typeface="Times"/>
                <a:sym typeface="Times"/>
              </a:rPr>
              <a:t>was</a:t>
            </a:r>
            <a:r>
              <a:rPr sz="2400">
                <a:latin typeface="Times"/>
                <a:ea typeface="Times"/>
                <a:cs typeface="Times"/>
                <a:sym typeface="Times"/>
              </a:rPr>
              <a:t> twenty-two years; and he slept with his fathers, and Nadab his son reigned in his place.</a:t>
            </a:r>
          </a:p>
        </p:txBody>
      </p:sp>
      <p:sp>
        <p:nvSpPr>
          <p:cNvPr id="194" name="Jeroboam 22 yrs."/>
          <p:cNvSpPr/>
          <p:nvPr/>
        </p:nvSpPr>
        <p:spPr>
          <a:xfrm>
            <a:off x="304800" y="4152900"/>
            <a:ext cx="4813300" cy="927100"/>
          </a:xfrm>
          <a:prstGeom prst="rect">
            <a:avLst/>
          </a:prstGeom>
          <a:blipFill>
            <a:blip r:embed="rId2"/>
          </a:blipFill>
          <a:ln w="25400">
            <a:solidFill>
              <a:srgbClr val="000000"/>
            </a:solidFill>
            <a:miter lim="400000"/>
          </a:ln>
          <a:extLst>
            <a:ext uri="{C572A759-6A51-4108-AA02-DFA0A04FC94B}">
              <ma14:wrappingTextBoxFlag xmlns:ma14="http://schemas.microsoft.com/office/mac/drawingml/2011/main" val="1"/>
            </a:ext>
          </a:extLst>
        </p:spPr>
        <p:txBody>
          <a:bodyPr lIns="38100" tIns="38100" rIns="38100" bIns="38100" anchor="ctr"/>
          <a:lstStyle>
            <a:lvl1pPr>
              <a:defRPr sz="3000">
                <a:solidFill>
                  <a:srgbClr val="FFFFFF"/>
                </a:solidFill>
                <a:effectLst>
                  <a:outerShdw sx="100000" sy="100000" kx="0" ky="0" algn="b" rotWithShape="0" blurRad="38100" dist="12700" dir="5400000">
                    <a:srgbClr val="000000">
                      <a:alpha val="50000"/>
                    </a:srgbClr>
                  </a:outerShdw>
                </a:effectLst>
              </a:defRPr>
            </a:lvl1pPr>
          </a:lstStyle>
          <a:p>
            <a:pPr/>
            <a:r>
              <a:t>Jeroboam 22 yrs.</a:t>
            </a:r>
          </a:p>
        </p:txBody>
      </p:sp>
      <p:sp>
        <p:nvSpPr>
          <p:cNvPr id="195" name="Rectangle"/>
          <p:cNvSpPr/>
          <p:nvPr/>
        </p:nvSpPr>
        <p:spPr>
          <a:xfrm>
            <a:off x="5080000" y="4152900"/>
            <a:ext cx="190500" cy="927100"/>
          </a:xfrm>
          <a:prstGeom prst="rect">
            <a:avLst/>
          </a:prstGeom>
          <a:solidFill>
            <a:srgbClr val="C0C0C0"/>
          </a:solidFill>
          <a:ln w="25400">
            <a:solidFill>
              <a:srgbClr val="000000"/>
            </a:solidFill>
            <a:miter lim="400000"/>
          </a:ln>
        </p:spPr>
        <p:txBody>
          <a:bodyPr lIns="38100" tIns="38100" rIns="38100" bIns="38100" anchor="ctr"/>
          <a:lstStyle/>
          <a:p>
            <a:pPr>
              <a:defRPr sz="1800">
                <a:solidFill>
                  <a:srgbClr val="FFFFFF"/>
                </a:solidFill>
                <a:effectLst>
                  <a:outerShdw sx="100000" sy="100000" kx="0" ky="0" algn="b" rotWithShape="0" blurRad="38100" dist="12700" dir="5400000">
                    <a:srgbClr val="000000">
                      <a:alpha val="50000"/>
                    </a:srgbClr>
                  </a:outerShdw>
                </a:effectLst>
              </a:defRPr>
            </a:pPr>
          </a:p>
        </p:txBody>
      </p:sp>
      <p:sp>
        <p:nvSpPr>
          <p:cNvPr id="196" name="Baasha 24 yrs."/>
          <p:cNvSpPr/>
          <p:nvPr/>
        </p:nvSpPr>
        <p:spPr>
          <a:xfrm>
            <a:off x="5270500" y="4152900"/>
            <a:ext cx="4089400" cy="927100"/>
          </a:xfrm>
          <a:prstGeom prst="rect">
            <a:avLst/>
          </a:prstGeom>
          <a:blipFill>
            <a:blip r:embed="rId2"/>
          </a:blipFill>
          <a:ln w="25400">
            <a:solidFill>
              <a:srgbClr val="000000"/>
            </a:solidFill>
            <a:miter lim="400000"/>
          </a:ln>
          <a:extLst>
            <a:ext uri="{C572A759-6A51-4108-AA02-DFA0A04FC94B}">
              <ma14:wrappingTextBoxFlag xmlns:ma14="http://schemas.microsoft.com/office/mac/drawingml/2011/main" val="1"/>
            </a:ext>
          </a:extLst>
        </p:spPr>
        <p:txBody>
          <a:bodyPr lIns="38100" tIns="38100" rIns="38100" bIns="38100" anchor="ctr"/>
          <a:lstStyle>
            <a:lvl1pPr>
              <a:defRPr sz="3000">
                <a:solidFill>
                  <a:srgbClr val="FFFFFF"/>
                </a:solidFill>
                <a:effectLst>
                  <a:outerShdw sx="100000" sy="100000" kx="0" ky="0" algn="b" rotWithShape="0" blurRad="38100" dist="12700" dir="5400000">
                    <a:srgbClr val="000000">
                      <a:alpha val="50000"/>
                    </a:srgbClr>
                  </a:outerShdw>
                </a:effectLst>
              </a:defRPr>
            </a:lvl1pPr>
          </a:lstStyle>
          <a:p>
            <a:pPr/>
            <a:r>
              <a:t>Baasha 24 yrs. </a:t>
            </a:r>
          </a:p>
        </p:txBody>
      </p:sp>
      <p:sp>
        <p:nvSpPr>
          <p:cNvPr id="197" name="Rehoboam 17 yrs."/>
          <p:cNvSpPr/>
          <p:nvPr/>
        </p:nvSpPr>
        <p:spPr>
          <a:xfrm>
            <a:off x="304800" y="6007100"/>
            <a:ext cx="3759200" cy="927100"/>
          </a:xfrm>
          <a:prstGeom prst="rect">
            <a:avLst/>
          </a:prstGeom>
          <a:solidFill>
            <a:srgbClr val="011993"/>
          </a:solidFill>
          <a:ln w="25400">
            <a:solidFill>
              <a:srgbClr val="000000"/>
            </a:solidFill>
            <a:miter lim="400000"/>
          </a:ln>
          <a:extLst>
            <a:ext uri="{C572A759-6A51-4108-AA02-DFA0A04FC94B}">
              <ma14:wrappingTextBoxFlag xmlns:ma14="http://schemas.microsoft.com/office/mac/drawingml/2011/main" val="1"/>
            </a:ext>
          </a:extLst>
        </p:spPr>
        <p:txBody>
          <a:bodyPr lIns="38100" tIns="38100" rIns="38100" bIns="38100" anchor="ctr"/>
          <a:lstStyle>
            <a:lvl1pPr>
              <a:defRPr sz="3000">
                <a:solidFill>
                  <a:srgbClr val="FFFFFF"/>
                </a:solidFill>
                <a:effectLst>
                  <a:outerShdw sx="100000" sy="100000" kx="0" ky="0" algn="b" rotWithShape="0" blurRad="38100" dist="12700" dir="5400000">
                    <a:srgbClr val="000000">
                      <a:alpha val="50000"/>
                    </a:srgbClr>
                  </a:outerShdw>
                </a:effectLst>
              </a:defRPr>
            </a:lvl1pPr>
          </a:lstStyle>
          <a:p>
            <a:pPr/>
            <a:r>
              <a:t>Rehoboam 17 yrs.</a:t>
            </a:r>
          </a:p>
        </p:txBody>
      </p:sp>
      <p:sp>
        <p:nvSpPr>
          <p:cNvPr id="198" name="Abijam…"/>
          <p:cNvSpPr/>
          <p:nvPr/>
        </p:nvSpPr>
        <p:spPr>
          <a:xfrm>
            <a:off x="4064000" y="6007100"/>
            <a:ext cx="787400" cy="927100"/>
          </a:xfrm>
          <a:prstGeom prst="rect">
            <a:avLst/>
          </a:prstGeom>
          <a:solidFill>
            <a:srgbClr val="005493"/>
          </a:solidFill>
          <a:ln w="25400">
            <a:solidFill>
              <a:srgbClr val="000000"/>
            </a:solidFill>
            <a:miter lim="400000"/>
          </a:ln>
          <a:extLst>
            <a:ext uri="{C572A759-6A51-4108-AA02-DFA0A04FC94B}">
              <ma14:wrappingTextBoxFlag xmlns:ma14="http://schemas.microsoft.com/office/mac/drawingml/2011/main" val="1"/>
            </a:ext>
          </a:extLst>
        </p:spPr>
        <p:txBody>
          <a:bodyPr lIns="38100" tIns="38100" rIns="38100" bIns="38100" anchor="ctr"/>
          <a:lstStyle/>
          <a:p>
            <a:pPr>
              <a:defRPr sz="1800">
                <a:solidFill>
                  <a:srgbClr val="FFFFFF"/>
                </a:solidFill>
                <a:effectLst>
                  <a:outerShdw sx="100000" sy="100000" kx="0" ky="0" algn="b" rotWithShape="0" blurRad="38100" dist="12700" dir="5400000">
                    <a:srgbClr val="000000">
                      <a:alpha val="50000"/>
                    </a:srgbClr>
                  </a:outerShdw>
                </a:effectLst>
              </a:defRPr>
            </a:pPr>
            <a:r>
              <a:t>Abijam</a:t>
            </a:r>
          </a:p>
          <a:p>
            <a:pPr>
              <a:defRPr sz="1800">
                <a:solidFill>
                  <a:srgbClr val="FFFFFF"/>
                </a:solidFill>
                <a:effectLst>
                  <a:outerShdw sx="100000" sy="100000" kx="0" ky="0" algn="b" rotWithShape="0" blurRad="38100" dist="12700" dir="5400000">
                    <a:srgbClr val="000000">
                      <a:alpha val="50000"/>
                    </a:srgbClr>
                  </a:outerShdw>
                </a:effectLst>
              </a:defRPr>
            </a:pPr>
            <a:r>
              <a:t>3 yrs.</a:t>
            </a:r>
          </a:p>
        </p:txBody>
      </p:sp>
      <p:sp>
        <p:nvSpPr>
          <p:cNvPr id="199" name="Asa 41 yrs."/>
          <p:cNvSpPr/>
          <p:nvPr/>
        </p:nvSpPr>
        <p:spPr>
          <a:xfrm>
            <a:off x="4851400" y="6007100"/>
            <a:ext cx="5308600" cy="927100"/>
          </a:xfrm>
          <a:prstGeom prst="rect">
            <a:avLst/>
          </a:prstGeom>
          <a:solidFill>
            <a:srgbClr val="011993"/>
          </a:solidFill>
          <a:ln w="25400">
            <a:solidFill>
              <a:srgbClr val="000000"/>
            </a:solidFill>
            <a:miter lim="400000"/>
          </a:ln>
          <a:extLst>
            <a:ext uri="{C572A759-6A51-4108-AA02-DFA0A04FC94B}">
              <ma14:wrappingTextBoxFlag xmlns:ma14="http://schemas.microsoft.com/office/mac/drawingml/2011/main" val="1"/>
            </a:ext>
          </a:extLst>
        </p:spPr>
        <p:txBody>
          <a:bodyPr lIns="38100" tIns="38100" rIns="38100" bIns="38100" anchor="ctr"/>
          <a:lstStyle>
            <a:lvl1pPr>
              <a:defRPr sz="3000">
                <a:solidFill>
                  <a:srgbClr val="FFFFFF"/>
                </a:solidFill>
                <a:effectLst>
                  <a:outerShdw sx="100000" sy="100000" kx="0" ky="0" algn="b" rotWithShape="0" blurRad="38100" dist="12700" dir="5400000">
                    <a:srgbClr val="000000">
                      <a:alpha val="50000"/>
                    </a:srgbClr>
                  </a:outerShdw>
                </a:effectLst>
              </a:defRPr>
            </a:lvl1pPr>
          </a:lstStyle>
          <a:p>
            <a:pPr/>
            <a:r>
              <a:t>Asa 41 yrs.</a:t>
            </a:r>
          </a:p>
        </p:txBody>
      </p:sp>
      <p:sp>
        <p:nvSpPr>
          <p:cNvPr id="200" name="Rectangle"/>
          <p:cNvSpPr/>
          <p:nvPr/>
        </p:nvSpPr>
        <p:spPr>
          <a:xfrm>
            <a:off x="9359900" y="4152900"/>
            <a:ext cx="76200" cy="927100"/>
          </a:xfrm>
          <a:prstGeom prst="rect">
            <a:avLst/>
          </a:prstGeom>
          <a:solidFill>
            <a:srgbClr val="C0C0C0"/>
          </a:solidFill>
          <a:ln w="25400">
            <a:solidFill>
              <a:srgbClr val="000000"/>
            </a:solidFill>
            <a:miter lim="400000"/>
          </a:ln>
        </p:spPr>
        <p:txBody>
          <a:bodyPr lIns="38100" tIns="38100" rIns="38100" bIns="38100" anchor="ctr"/>
          <a:lstStyle/>
          <a:p>
            <a:pPr>
              <a:defRPr sz="1800">
                <a:solidFill>
                  <a:srgbClr val="FFFFFF"/>
                </a:solidFill>
                <a:effectLst>
                  <a:outerShdw sx="100000" sy="100000" kx="0" ky="0" algn="b" rotWithShape="0" blurRad="38100" dist="12700" dir="5400000">
                    <a:srgbClr val="000000">
                      <a:alpha val="50000"/>
                    </a:srgbClr>
                  </a:outerShdw>
                </a:effectLst>
              </a:defRPr>
            </a:pPr>
          </a:p>
        </p:txBody>
      </p:sp>
      <p:sp>
        <p:nvSpPr>
          <p:cNvPr id="201" name="Nadab"/>
          <p:cNvSpPr/>
          <p:nvPr/>
        </p:nvSpPr>
        <p:spPr>
          <a:xfrm>
            <a:off x="4831860" y="3409950"/>
            <a:ext cx="693329" cy="342900"/>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lvl1pPr>
              <a:defRPr sz="1800"/>
            </a:lvl1pPr>
          </a:lstStyle>
          <a:p>
            <a:pPr/>
            <a:r>
              <a:t>Nadab</a:t>
            </a:r>
          </a:p>
        </p:txBody>
      </p:sp>
      <p:sp>
        <p:nvSpPr>
          <p:cNvPr id="202" name="Elah…"/>
          <p:cNvSpPr/>
          <p:nvPr/>
        </p:nvSpPr>
        <p:spPr>
          <a:xfrm>
            <a:off x="9093131" y="3187700"/>
            <a:ext cx="603586" cy="609600"/>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p>
            <a:pPr>
              <a:defRPr sz="1800"/>
            </a:pPr>
            <a:r>
              <a:t>Elah</a:t>
            </a:r>
          </a:p>
          <a:p>
            <a:pPr>
              <a:defRPr sz="1800"/>
            </a:pPr>
            <a:r>
              <a:t>Zimri</a:t>
            </a:r>
          </a:p>
        </p:txBody>
      </p:sp>
      <p:sp>
        <p:nvSpPr>
          <p:cNvPr id="203" name="930"/>
          <p:cNvSpPr/>
          <p:nvPr/>
        </p:nvSpPr>
        <p:spPr>
          <a:xfrm>
            <a:off x="181074" y="5346700"/>
            <a:ext cx="546101" cy="431800"/>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lvl1pPr>
              <a:defRPr sz="2400"/>
            </a:lvl1pPr>
          </a:lstStyle>
          <a:p>
            <a:pPr/>
            <a:r>
              <a:t>930</a:t>
            </a:r>
          </a:p>
        </p:txBody>
      </p:sp>
      <p:sp>
        <p:nvSpPr>
          <p:cNvPr id="204" name="913"/>
          <p:cNvSpPr/>
          <p:nvPr/>
        </p:nvSpPr>
        <p:spPr>
          <a:xfrm>
            <a:off x="3787874" y="5549900"/>
            <a:ext cx="546101" cy="431800"/>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lvl1pPr>
              <a:defRPr sz="2400"/>
            </a:lvl1pPr>
          </a:lstStyle>
          <a:p>
            <a:pPr/>
            <a:r>
              <a:t>913</a:t>
            </a:r>
          </a:p>
        </p:txBody>
      </p:sp>
      <p:sp>
        <p:nvSpPr>
          <p:cNvPr id="205" name="911"/>
          <p:cNvSpPr/>
          <p:nvPr/>
        </p:nvSpPr>
        <p:spPr>
          <a:xfrm>
            <a:off x="4524474" y="5549900"/>
            <a:ext cx="546101" cy="431800"/>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lvl1pPr>
              <a:defRPr sz="2400"/>
            </a:lvl1pPr>
          </a:lstStyle>
          <a:p>
            <a:pPr/>
            <a:r>
              <a:t>911</a:t>
            </a:r>
          </a:p>
        </p:txBody>
      </p:sp>
      <p:sp>
        <p:nvSpPr>
          <p:cNvPr id="206" name="911-10"/>
          <p:cNvSpPr/>
          <p:nvPr/>
        </p:nvSpPr>
        <p:spPr>
          <a:xfrm>
            <a:off x="4651474" y="3733800"/>
            <a:ext cx="1054101" cy="4318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defRPr sz="2400"/>
            </a:lvl1pPr>
          </a:lstStyle>
          <a:p>
            <a:pPr/>
            <a:r>
              <a:t>911-10</a:t>
            </a:r>
          </a:p>
        </p:txBody>
      </p:sp>
      <p:sp>
        <p:nvSpPr>
          <p:cNvPr id="207" name="885"/>
          <p:cNvSpPr/>
          <p:nvPr/>
        </p:nvSpPr>
        <p:spPr>
          <a:xfrm>
            <a:off x="8867874" y="3733800"/>
            <a:ext cx="1054101" cy="4318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defRPr sz="2400"/>
            </a:lvl1pPr>
          </a:lstStyle>
          <a:p>
            <a:pPr/>
            <a:r>
              <a:t>885</a:t>
            </a:r>
          </a:p>
        </p:txBody>
      </p:sp>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9" name="III.  The Kingdoms in Confrontation and Cooperation 14:21—16:34"/>
          <p:cNvSpPr txBox="1"/>
          <p:nvPr>
            <p:ph type="title"/>
          </p:nvPr>
        </p:nvSpPr>
        <p:spPr>
          <a:prstGeom prst="rect">
            <a:avLst/>
          </a:prstGeom>
        </p:spPr>
        <p:txBody>
          <a:bodyPr/>
          <a:lstStyle/>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4500"/>
            </a:pPr>
            <a:r>
              <a:rPr>
                <a:solidFill>
                  <a:srgbClr val="01168A"/>
                </a:solidFill>
              </a:rPr>
              <a:t>III.	 The Kingdoms in Confrontation and Cooperation </a:t>
            </a:r>
            <a:r>
              <a:rPr>
                <a:solidFill>
                  <a:srgbClr val="FF2600"/>
                </a:solidFill>
              </a:rPr>
              <a:t>14:21—16:34</a:t>
            </a:r>
          </a:p>
        </p:txBody>
      </p:sp>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1" name="A. The First Three Kings of Judah  14:21—15:24  (931-870 B.C.) Rehoboam, Abijam, Asa"/>
          <p:cNvSpPr txBox="1"/>
          <p:nvPr>
            <p:ph type="ctrTitle"/>
          </p:nvPr>
        </p:nvSpPr>
        <p:spPr>
          <a:prstGeom prst="rect">
            <a:avLst/>
          </a:prstGeom>
        </p:spPr>
        <p:txBody>
          <a:bodyPr lIns="0" tIns="0" rIns="0" bIns="0" anchor="ctr"/>
          <a:lstStyle/>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4200"/>
            </a:pPr>
            <a:r>
              <a:rPr>
                <a:solidFill>
                  <a:srgbClr val="01168A"/>
                </a:solidFill>
              </a:rPr>
              <a:t>A.	The First Three Kings of Judah  </a:t>
            </a:r>
            <a:r>
              <a:rPr>
                <a:solidFill>
                  <a:srgbClr val="FF2600"/>
                </a:solidFill>
              </a:rPr>
              <a:t>14:21—15:24</a:t>
            </a:r>
            <a:r>
              <a:rPr>
                <a:solidFill>
                  <a:srgbClr val="01168A"/>
                </a:solidFill>
              </a:rPr>
              <a:t>  (931-870 B.C.)</a:t>
            </a:r>
            <a:endParaRPr>
              <a:solidFill>
                <a:srgbClr val="01168A"/>
              </a:solidFill>
            </a:endParaRPr>
          </a:p>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pPr>
            <a:r>
              <a:rPr>
                <a:solidFill>
                  <a:srgbClr val="01168A"/>
                </a:solidFill>
              </a:rPr>
              <a:t>Rehoboam, Abijam, Asa</a:t>
            </a:r>
          </a:p>
        </p:txBody>
      </p:sp>
      <p:sp>
        <p:nvSpPr>
          <p:cNvPr id="212" name="1.  The apostasy of Rehoboam14:21-31"/>
          <p:cNvSpPr txBox="1"/>
          <p:nvPr>
            <p:ph type="subTitle" sz="quarter" idx="1"/>
          </p:nvPr>
        </p:nvSpPr>
        <p:spPr>
          <a:prstGeom prst="rect">
            <a:avLst/>
          </a:prstGeom>
        </p:spPr>
        <p:txBody>
          <a:bodyPr/>
          <a:lstStyle/>
          <a:p>
            <a:pPr algn="l">
              <a:buClr>
                <a:srgbClr val="000000"/>
              </a:buCl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800"/>
            </a:pPr>
            <a:r>
              <a:rPr>
                <a:solidFill>
                  <a:srgbClr val="01168A"/>
                </a:solidFill>
              </a:rPr>
              <a:t>1.	 The apostasy of Rehoboam</a:t>
            </a:r>
            <a:r>
              <a:rPr>
                <a:solidFill>
                  <a:srgbClr val="FF2600"/>
                </a:solidFill>
              </a:rPr>
              <a:t>14:21-31</a:t>
            </a:r>
          </a:p>
        </p:txBody>
      </p:sp>
      <p:sp>
        <p:nvSpPr>
          <p:cNvPr id="213" name="Rehoboam 17 yrs."/>
          <p:cNvSpPr/>
          <p:nvPr/>
        </p:nvSpPr>
        <p:spPr>
          <a:xfrm>
            <a:off x="304800" y="6007100"/>
            <a:ext cx="3759200" cy="927100"/>
          </a:xfrm>
          <a:prstGeom prst="rect">
            <a:avLst/>
          </a:prstGeom>
          <a:solidFill>
            <a:srgbClr val="011993"/>
          </a:solidFill>
          <a:ln w="25400">
            <a:solidFill>
              <a:srgbClr val="000000"/>
            </a:solidFill>
            <a:miter lim="400000"/>
          </a:ln>
          <a:extLst>
            <a:ext uri="{C572A759-6A51-4108-AA02-DFA0A04FC94B}">
              <ma14:wrappingTextBoxFlag xmlns:ma14="http://schemas.microsoft.com/office/mac/drawingml/2011/main" val="1"/>
            </a:ext>
          </a:extLst>
        </p:spPr>
        <p:txBody>
          <a:bodyPr lIns="38100" tIns="38100" rIns="38100" bIns="38100" anchor="ctr"/>
          <a:lstStyle>
            <a:lvl1pPr>
              <a:defRPr sz="3000">
                <a:solidFill>
                  <a:srgbClr val="FFFFFF"/>
                </a:solidFill>
                <a:effectLst>
                  <a:outerShdw sx="100000" sy="100000" kx="0" ky="0" algn="b" rotWithShape="0" blurRad="38100" dist="12700" dir="5400000">
                    <a:srgbClr val="000000">
                      <a:alpha val="50000"/>
                    </a:srgbClr>
                  </a:outerShdw>
                </a:effectLst>
              </a:defRPr>
            </a:lvl1pPr>
          </a:lstStyle>
          <a:p>
            <a:pPr/>
            <a:r>
              <a:t>Rehoboam 17 yrs.</a:t>
            </a:r>
          </a:p>
        </p:txBody>
      </p:sp>
      <p:sp>
        <p:nvSpPr>
          <p:cNvPr id="214" name="Abijam…"/>
          <p:cNvSpPr/>
          <p:nvPr/>
        </p:nvSpPr>
        <p:spPr>
          <a:xfrm>
            <a:off x="4064000" y="6007100"/>
            <a:ext cx="787400" cy="927100"/>
          </a:xfrm>
          <a:prstGeom prst="rect">
            <a:avLst/>
          </a:prstGeom>
          <a:solidFill>
            <a:srgbClr val="005493"/>
          </a:solidFill>
          <a:ln w="25400">
            <a:solidFill>
              <a:srgbClr val="000000"/>
            </a:solidFill>
            <a:miter lim="400000"/>
          </a:ln>
          <a:extLst>
            <a:ext uri="{C572A759-6A51-4108-AA02-DFA0A04FC94B}">
              <ma14:wrappingTextBoxFlag xmlns:ma14="http://schemas.microsoft.com/office/mac/drawingml/2011/main" val="1"/>
            </a:ext>
          </a:extLst>
        </p:spPr>
        <p:txBody>
          <a:bodyPr lIns="38100" tIns="38100" rIns="38100" bIns="38100" anchor="ctr"/>
          <a:lstStyle/>
          <a:p>
            <a:pPr>
              <a:defRPr sz="1800">
                <a:solidFill>
                  <a:srgbClr val="FFFFFF"/>
                </a:solidFill>
                <a:effectLst>
                  <a:outerShdw sx="100000" sy="100000" kx="0" ky="0" algn="b" rotWithShape="0" blurRad="38100" dist="12700" dir="5400000">
                    <a:srgbClr val="000000">
                      <a:alpha val="50000"/>
                    </a:srgbClr>
                  </a:outerShdw>
                </a:effectLst>
              </a:defRPr>
            </a:pPr>
            <a:r>
              <a:t>Abijam</a:t>
            </a:r>
          </a:p>
          <a:p>
            <a:pPr>
              <a:defRPr sz="1800">
                <a:solidFill>
                  <a:srgbClr val="FFFFFF"/>
                </a:solidFill>
                <a:effectLst>
                  <a:outerShdw sx="100000" sy="100000" kx="0" ky="0" algn="b" rotWithShape="0" blurRad="38100" dist="12700" dir="5400000">
                    <a:srgbClr val="000000">
                      <a:alpha val="50000"/>
                    </a:srgbClr>
                  </a:outerShdw>
                </a:effectLst>
              </a:defRPr>
            </a:pPr>
            <a:r>
              <a:t>3 yrs.</a:t>
            </a:r>
          </a:p>
        </p:txBody>
      </p:sp>
      <p:sp>
        <p:nvSpPr>
          <p:cNvPr id="215" name="Asa 41 yrs."/>
          <p:cNvSpPr/>
          <p:nvPr/>
        </p:nvSpPr>
        <p:spPr>
          <a:xfrm>
            <a:off x="4851400" y="6007100"/>
            <a:ext cx="5308600" cy="927100"/>
          </a:xfrm>
          <a:prstGeom prst="rect">
            <a:avLst/>
          </a:prstGeom>
          <a:solidFill>
            <a:srgbClr val="011993"/>
          </a:solidFill>
          <a:ln w="25400">
            <a:solidFill>
              <a:srgbClr val="000000"/>
            </a:solidFill>
            <a:miter lim="400000"/>
          </a:ln>
          <a:extLst>
            <a:ext uri="{C572A759-6A51-4108-AA02-DFA0A04FC94B}">
              <ma14:wrappingTextBoxFlag xmlns:ma14="http://schemas.microsoft.com/office/mac/drawingml/2011/main" val="1"/>
            </a:ext>
          </a:extLst>
        </p:spPr>
        <p:txBody>
          <a:bodyPr lIns="38100" tIns="38100" rIns="38100" bIns="38100" anchor="ctr"/>
          <a:lstStyle>
            <a:lvl1pPr>
              <a:defRPr sz="3000">
                <a:solidFill>
                  <a:srgbClr val="FFFFFF"/>
                </a:solidFill>
                <a:effectLst>
                  <a:outerShdw sx="100000" sy="100000" kx="0" ky="0" algn="b" rotWithShape="0" blurRad="38100" dist="12700" dir="5400000">
                    <a:srgbClr val="000000">
                      <a:alpha val="50000"/>
                    </a:srgbClr>
                  </a:outerShdw>
                </a:effectLst>
              </a:defRPr>
            </a:lvl1pPr>
          </a:lstStyle>
          <a:p>
            <a:pPr/>
            <a:r>
              <a:t>Asa 41 yrs.</a:t>
            </a:r>
          </a:p>
        </p:txBody>
      </p:sp>
      <p:sp>
        <p:nvSpPr>
          <p:cNvPr id="216" name="930"/>
          <p:cNvSpPr/>
          <p:nvPr/>
        </p:nvSpPr>
        <p:spPr>
          <a:xfrm>
            <a:off x="181074" y="5346700"/>
            <a:ext cx="546101" cy="431800"/>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lvl1pPr>
              <a:defRPr sz="2400"/>
            </a:lvl1pPr>
          </a:lstStyle>
          <a:p>
            <a:pPr/>
            <a:r>
              <a:t>930</a:t>
            </a:r>
          </a:p>
        </p:txBody>
      </p:sp>
      <p:sp>
        <p:nvSpPr>
          <p:cNvPr id="217" name="913"/>
          <p:cNvSpPr/>
          <p:nvPr/>
        </p:nvSpPr>
        <p:spPr>
          <a:xfrm>
            <a:off x="3787874" y="5549900"/>
            <a:ext cx="546101" cy="431800"/>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lvl1pPr>
              <a:defRPr sz="2400"/>
            </a:lvl1pPr>
          </a:lstStyle>
          <a:p>
            <a:pPr/>
            <a:r>
              <a:t>913</a:t>
            </a:r>
          </a:p>
        </p:txBody>
      </p:sp>
      <p:sp>
        <p:nvSpPr>
          <p:cNvPr id="218" name="911"/>
          <p:cNvSpPr/>
          <p:nvPr/>
        </p:nvSpPr>
        <p:spPr>
          <a:xfrm>
            <a:off x="4524474" y="5549900"/>
            <a:ext cx="546101" cy="431800"/>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lvl1pPr>
              <a:defRPr sz="2400"/>
            </a:lvl1pPr>
          </a:lstStyle>
          <a:p>
            <a:pPr/>
            <a:r>
              <a:t>911</a:t>
            </a:r>
          </a:p>
        </p:txBody>
      </p:sp>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0" name="a. The extent of the apostasy 21-24"/>
          <p:cNvSpPr txBox="1"/>
          <p:nvPr>
            <p:ph type="title"/>
          </p:nvPr>
        </p:nvSpPr>
        <p:spPr>
          <a:xfrm>
            <a:off x="990600" y="12700"/>
            <a:ext cx="8178800" cy="7112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3000">
                <a:solidFill>
                  <a:srgbClr val="01168A"/>
                </a:solidFill>
                <a:latin typeface="+mn-lt"/>
                <a:ea typeface="+mn-ea"/>
                <a:cs typeface="+mn-cs"/>
                <a:sym typeface="Gill Sans"/>
              </a:rPr>
              <a:t>a.	The extent of the apostasy </a:t>
            </a:r>
            <a:r>
              <a:rPr sz="3000">
                <a:solidFill>
                  <a:srgbClr val="FF2600"/>
                </a:solidFill>
                <a:latin typeface="+mn-lt"/>
                <a:ea typeface="+mn-ea"/>
                <a:cs typeface="+mn-cs"/>
                <a:sym typeface="Gill Sans"/>
              </a:rPr>
              <a:t>21-24</a:t>
            </a:r>
          </a:p>
        </p:txBody>
      </p:sp>
      <p:sp>
        <p:nvSpPr>
          <p:cNvPr id="221" name="21  Now Rehoboam the son of Solomon reigned in Judah. Rehoboam was forty-one years old when he became king, and he reigned seventeen years in Jerusalem, the city which the LORD had chosen from all the tribes of Israel to put His name there. And his mother’s name was Naamah the Ammonitess.…"/>
          <p:cNvSpPr txBox="1"/>
          <p:nvPr>
            <p:ph type="body" idx="1"/>
          </p:nvPr>
        </p:nvSpPr>
        <p:spPr>
          <a:xfrm>
            <a:off x="241300" y="723900"/>
            <a:ext cx="9677400" cy="6718300"/>
          </a:xfrm>
          <a:prstGeom prst="rect">
            <a:avLst/>
          </a:prstGeom>
        </p:spPr>
        <p:txBody>
          <a:bodyPr anchor="t"/>
          <a:lstStyle/>
          <a:p>
            <a:pPr marL="482600" indent="-482600">
              <a:spcBef>
                <a:spcPts val="1000"/>
              </a:spcBef>
              <a:buClr>
                <a:srgbClr val="000000"/>
              </a:buClr>
              <a:buSzTx/>
              <a:buFont typeface="Gill Sans"/>
              <a:buNone/>
              <a:tabLst>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2400">
                <a:latin typeface="Times"/>
                <a:ea typeface="Times"/>
                <a:cs typeface="Times"/>
                <a:sym typeface="Times"/>
              </a:rPr>
              <a:t>21  Now Rehoboam the son of Solomon reigned in Judah. Rehoboam was forty-one years old when he became king, and he reigned seventeen years in Jerusalem, the city which the LORD had chosen from all the tribes of Israel to put His name there. And his mother’s name was Naamah the Ammonitess.</a:t>
            </a:r>
            <a:endParaRPr sz="2400">
              <a:latin typeface="Times"/>
              <a:ea typeface="Times"/>
              <a:cs typeface="Times"/>
              <a:sym typeface="Times"/>
            </a:endParaRPr>
          </a:p>
          <a:p>
            <a:pPr marL="482600" indent="-482600">
              <a:spcBef>
                <a:spcPts val="1000"/>
              </a:spcBef>
              <a:buClr>
                <a:srgbClr val="000000"/>
              </a:buClr>
              <a:buSzTx/>
              <a:buFont typeface="Gill Sans"/>
              <a:buNone/>
              <a:tabLst>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2400">
                <a:latin typeface="Times"/>
                <a:ea typeface="Times"/>
                <a:cs typeface="Times"/>
                <a:sym typeface="Times"/>
              </a:rPr>
              <a:t>22   And Judah did evil in the sight of the LORD, and they provoked Him to jealousy more than all that their fathers had done, with the sins which they committed.</a:t>
            </a:r>
            <a:endParaRPr sz="2400">
              <a:latin typeface="Times"/>
              <a:ea typeface="Times"/>
              <a:cs typeface="Times"/>
              <a:sym typeface="Times"/>
            </a:endParaRPr>
          </a:p>
          <a:p>
            <a:pPr marL="425809" indent="-425809">
              <a:spcBef>
                <a:spcPts val="1000"/>
              </a:spcBef>
              <a:buClr>
                <a:srgbClr val="000000"/>
              </a:buClr>
              <a:tabLst>
                <a:tab pos="889000" algn="l"/>
                <a:tab pos="1244600" algn="l"/>
                <a:tab pos="1600200" algn="l"/>
                <a:tab pos="1955800" algn="l"/>
                <a:tab pos="2311400" algn="l"/>
                <a:tab pos="2667000" algn="l"/>
                <a:tab pos="3022600" algn="l"/>
                <a:tab pos="3378200" algn="l"/>
                <a:tab pos="3733800" algn="l"/>
                <a:tab pos="4089400" algn="l"/>
                <a:tab pos="4445000" algn="l"/>
              </a:tabLst>
              <a:defRPr sz="2400">
                <a:solidFill>
                  <a:srgbClr val="011993"/>
                </a:solidFill>
              </a:defRPr>
            </a:pPr>
            <a:r>
              <a:t>Influx of pious priests &amp; Levites </a:t>
            </a:r>
            <a:r>
              <a:rPr>
                <a:solidFill>
                  <a:srgbClr val="FF2600"/>
                </a:solidFill>
              </a:rPr>
              <a:t>2 C 11:13-17</a:t>
            </a:r>
            <a:endParaRPr>
              <a:solidFill>
                <a:srgbClr val="FF2600"/>
              </a:solidFill>
            </a:endParaRPr>
          </a:p>
          <a:p>
            <a:pPr marL="425809" indent="-425809">
              <a:spcBef>
                <a:spcPts val="1000"/>
              </a:spcBef>
              <a:buClr>
                <a:srgbClr val="000000"/>
              </a:buClr>
              <a:tabLst>
                <a:tab pos="889000" algn="l"/>
                <a:tab pos="1244600" algn="l"/>
                <a:tab pos="1600200" algn="l"/>
                <a:tab pos="1955800" algn="l"/>
                <a:tab pos="2311400" algn="l"/>
                <a:tab pos="2667000" algn="l"/>
                <a:tab pos="3022600" algn="l"/>
                <a:tab pos="3378200" algn="l"/>
                <a:tab pos="3733800" algn="l"/>
                <a:tab pos="4089400" algn="l"/>
                <a:tab pos="4445000" algn="l"/>
              </a:tabLst>
              <a:defRPr sz="2400">
                <a:solidFill>
                  <a:srgbClr val="011993"/>
                </a:solidFill>
              </a:defRPr>
            </a:pPr>
            <a:r>
              <a:t>Rehoboam built 15 fortified cities </a:t>
            </a:r>
            <a:r>
              <a:rPr>
                <a:solidFill>
                  <a:srgbClr val="FF2600"/>
                </a:solidFill>
              </a:rPr>
              <a:t>2 C 11:5-12</a:t>
            </a:r>
            <a:endParaRPr>
              <a:solidFill>
                <a:srgbClr val="FF2600"/>
              </a:solidFill>
            </a:endParaRPr>
          </a:p>
          <a:p>
            <a:pPr marL="425809" indent="-425809">
              <a:spcBef>
                <a:spcPts val="1000"/>
              </a:spcBef>
              <a:buClr>
                <a:srgbClr val="000000"/>
              </a:buClr>
              <a:tabLst>
                <a:tab pos="889000" algn="l"/>
                <a:tab pos="1244600" algn="l"/>
                <a:tab pos="1600200" algn="l"/>
                <a:tab pos="1955800" algn="l"/>
                <a:tab pos="2311400" algn="l"/>
                <a:tab pos="2667000" algn="l"/>
                <a:tab pos="3022600" algn="l"/>
                <a:tab pos="3378200" algn="l"/>
                <a:tab pos="3733800" algn="l"/>
                <a:tab pos="4089400" algn="l"/>
                <a:tab pos="4445000" algn="l"/>
              </a:tabLst>
              <a:defRPr sz="2400">
                <a:solidFill>
                  <a:srgbClr val="011993"/>
                </a:solidFill>
              </a:defRPr>
            </a:pPr>
            <a:r>
              <a:t>18 wives, 60 concubines, 28 sons, 60 daughters </a:t>
            </a:r>
            <a:r>
              <a:rPr>
                <a:solidFill>
                  <a:srgbClr val="FF2600"/>
                </a:solidFill>
              </a:rPr>
              <a:t>2 C 11:18-21</a:t>
            </a:r>
            <a:endParaRPr>
              <a:solidFill>
                <a:srgbClr val="FF2600"/>
              </a:solidFill>
            </a:endParaRPr>
          </a:p>
          <a:p>
            <a:pPr marL="425809" indent="-425809">
              <a:spcBef>
                <a:spcPts val="1000"/>
              </a:spcBef>
              <a:buClr>
                <a:srgbClr val="000000"/>
              </a:buClr>
              <a:tabLst>
                <a:tab pos="889000" algn="l"/>
                <a:tab pos="1244600" algn="l"/>
                <a:tab pos="1600200" algn="l"/>
                <a:tab pos="1955800" algn="l"/>
                <a:tab pos="2311400" algn="l"/>
                <a:tab pos="2667000" algn="l"/>
                <a:tab pos="3022600" algn="l"/>
                <a:tab pos="3378200" algn="l"/>
                <a:tab pos="3733800" algn="l"/>
                <a:tab pos="4089400" algn="l"/>
                <a:tab pos="4445000" algn="l"/>
              </a:tabLst>
              <a:defRPr sz="2400">
                <a:solidFill>
                  <a:srgbClr val="011993"/>
                </a:solidFill>
              </a:defRPr>
            </a:pPr>
            <a:r>
              <a:t>Sons scattered throughout Judah, supported, given responsibilities,          Abijah, (Abijam) designated as crown prince </a:t>
            </a:r>
            <a:r>
              <a:rPr>
                <a:solidFill>
                  <a:srgbClr val="FF2600"/>
                </a:solidFill>
              </a:rPr>
              <a:t>2 C 11:22-23</a:t>
            </a:r>
            <a:endParaRPr>
              <a:solidFill>
                <a:srgbClr val="FF2600"/>
              </a:solidFill>
            </a:endParaRPr>
          </a:p>
          <a:p>
            <a:pPr marL="425809" indent="-425809">
              <a:spcBef>
                <a:spcPts val="1000"/>
              </a:spcBef>
              <a:buClr>
                <a:srgbClr val="000000"/>
              </a:buClr>
              <a:tabLst>
                <a:tab pos="889000" algn="l"/>
                <a:tab pos="1244600" algn="l"/>
                <a:tab pos="1600200" algn="l"/>
                <a:tab pos="1955800" algn="l"/>
                <a:tab pos="2311400" algn="l"/>
                <a:tab pos="2667000" algn="l"/>
                <a:tab pos="3022600" algn="l"/>
                <a:tab pos="3378200" algn="l"/>
                <a:tab pos="3733800" algn="l"/>
                <a:tab pos="4089400" algn="l"/>
                <a:tab pos="4445000" algn="l"/>
              </a:tabLst>
              <a:defRPr sz="2400">
                <a:solidFill>
                  <a:srgbClr val="011993"/>
                </a:solidFill>
              </a:defRPr>
            </a:pPr>
            <a:r>
              <a:t>Rehoboam &amp; Israel forsook the Law after he was established &amp; strong       </a:t>
            </a:r>
            <a:r>
              <a:rPr>
                <a:solidFill>
                  <a:srgbClr val="FF2600"/>
                </a:solidFill>
              </a:rPr>
              <a:t>2 C 12:1</a:t>
            </a:r>
          </a:p>
        </p:txBody>
      </p:sp>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23" name="droppedImage.pdf" descr="droppedImage.pdf"/>
          <p:cNvPicPr>
            <a:picLocks noChangeAspect="1"/>
          </p:cNvPicPr>
          <p:nvPr/>
        </p:nvPicPr>
        <p:blipFill>
          <a:blip r:embed="rId2">
            <a:extLst/>
          </a:blip>
          <a:stretch>
            <a:fillRect/>
          </a:stretch>
        </p:blipFill>
        <p:spPr>
          <a:xfrm>
            <a:off x="1701800" y="203259"/>
            <a:ext cx="7124700" cy="7213482"/>
          </a:xfrm>
          <a:prstGeom prst="rect">
            <a:avLst/>
          </a:prstGeom>
          <a:ln w="12700">
            <a:miter lim="400000"/>
          </a:ln>
        </p:spPr>
      </p:pic>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5" name="a. The extent of the apostasy 21-24"/>
          <p:cNvSpPr txBox="1"/>
          <p:nvPr>
            <p:ph type="title"/>
          </p:nvPr>
        </p:nvSpPr>
        <p:spPr>
          <a:xfrm>
            <a:off x="990600" y="12700"/>
            <a:ext cx="8178800" cy="7112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3000">
                <a:solidFill>
                  <a:srgbClr val="01168A"/>
                </a:solidFill>
                <a:latin typeface="+mn-lt"/>
                <a:ea typeface="+mn-ea"/>
                <a:cs typeface="+mn-cs"/>
                <a:sym typeface="Gill Sans"/>
              </a:rPr>
              <a:t>a.	The extent of the apostasy </a:t>
            </a:r>
            <a:r>
              <a:rPr sz="3000">
                <a:solidFill>
                  <a:srgbClr val="FF2600"/>
                </a:solidFill>
                <a:latin typeface="+mn-lt"/>
                <a:ea typeface="+mn-ea"/>
                <a:cs typeface="+mn-cs"/>
                <a:sym typeface="Gill Sans"/>
              </a:rPr>
              <a:t>21-24</a:t>
            </a:r>
          </a:p>
        </p:txBody>
      </p:sp>
      <p:sp>
        <p:nvSpPr>
          <p:cNvPr id="226" name="23   For they also built for themselves high places and sacred pillars and Asherim on every high hill and beneath every luxuriant tree.…"/>
          <p:cNvSpPr txBox="1"/>
          <p:nvPr>
            <p:ph type="body" sz="half" idx="1"/>
          </p:nvPr>
        </p:nvSpPr>
        <p:spPr>
          <a:xfrm>
            <a:off x="254000" y="812800"/>
            <a:ext cx="4432300" cy="6718300"/>
          </a:xfrm>
          <a:prstGeom prst="rect">
            <a:avLst/>
          </a:prstGeom>
        </p:spPr>
        <p:txBody>
          <a:bodyPr anchor="t"/>
          <a:lstStyle/>
          <a:p>
            <a:pPr marL="482600" indent="-482600">
              <a:spcBef>
                <a:spcPts val="2500"/>
              </a:spcBef>
              <a:buClr>
                <a:srgbClr val="000000"/>
              </a:buClr>
              <a:buSzTx/>
              <a:buFont typeface="Gill Sans"/>
              <a:buNone/>
              <a:tabLst>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2400">
                <a:latin typeface="Times"/>
                <a:ea typeface="Times"/>
                <a:cs typeface="Times"/>
                <a:sym typeface="Times"/>
              </a:rPr>
              <a:t>23   For they also built for themselves high places and </a:t>
            </a:r>
            <a:r>
              <a:rPr i="1" sz="2400">
                <a:latin typeface="Times"/>
                <a:ea typeface="Times"/>
                <a:cs typeface="Times"/>
                <a:sym typeface="Times"/>
              </a:rPr>
              <a:t>sacred</a:t>
            </a:r>
            <a:r>
              <a:rPr sz="2400">
                <a:latin typeface="Times"/>
                <a:ea typeface="Times"/>
                <a:cs typeface="Times"/>
                <a:sym typeface="Times"/>
              </a:rPr>
              <a:t> pillars and Asherim on every high hill and beneath every luxuriant tree.</a:t>
            </a:r>
            <a:endParaRPr sz="2400">
              <a:latin typeface="Times"/>
              <a:ea typeface="Times"/>
              <a:cs typeface="Times"/>
              <a:sym typeface="Times"/>
            </a:endParaRPr>
          </a:p>
          <a:p>
            <a:pPr marL="482600" indent="-482600">
              <a:spcBef>
                <a:spcPts val="2500"/>
              </a:spcBef>
              <a:buClr>
                <a:srgbClr val="000000"/>
              </a:buClr>
              <a:buSzTx/>
              <a:buFont typeface="Gill Sans"/>
              <a:buNone/>
              <a:tabLst>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2400">
                <a:latin typeface="Times"/>
                <a:ea typeface="Times"/>
                <a:cs typeface="Times"/>
                <a:sym typeface="Times"/>
              </a:rPr>
              <a:t>24   And there were also male cult prostitutes in the land. They did according to all the abominations of the nations which the LORD dispossessed before the sons of Israel.</a:t>
            </a:r>
          </a:p>
        </p:txBody>
      </p:sp>
      <p:pic>
        <p:nvPicPr>
          <p:cNvPr id="227" name="droppedImage.pdf" descr="droppedImage.pdf"/>
          <p:cNvPicPr>
            <a:picLocks noChangeAspect="1"/>
          </p:cNvPicPr>
          <p:nvPr/>
        </p:nvPicPr>
        <p:blipFill>
          <a:blip r:embed="rId2">
            <a:extLst/>
          </a:blip>
          <a:stretch>
            <a:fillRect/>
          </a:stretch>
        </p:blipFill>
        <p:spPr>
          <a:xfrm>
            <a:off x="5118100" y="4634016"/>
            <a:ext cx="3835400" cy="3032860"/>
          </a:xfrm>
          <a:prstGeom prst="rect">
            <a:avLst/>
          </a:prstGeom>
          <a:ln w="12700">
            <a:miter lim="400000"/>
          </a:ln>
        </p:spPr>
      </p:pic>
      <p:pic>
        <p:nvPicPr>
          <p:cNvPr id="228" name="droppedImage.pdf" descr="droppedImage.pdf"/>
          <p:cNvPicPr>
            <a:picLocks noChangeAspect="1"/>
          </p:cNvPicPr>
          <p:nvPr/>
        </p:nvPicPr>
        <p:blipFill>
          <a:blip r:embed="rId3">
            <a:extLst/>
          </a:blip>
          <a:stretch>
            <a:fillRect/>
          </a:stretch>
        </p:blipFill>
        <p:spPr>
          <a:xfrm>
            <a:off x="4775200" y="872132"/>
            <a:ext cx="5054600" cy="3836624"/>
          </a:xfrm>
          <a:prstGeom prst="rect">
            <a:avLst/>
          </a:prstGeom>
          <a:ln w="12700">
            <a:miter lim="400000"/>
          </a:ln>
        </p:spPr>
      </p:pic>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0" name="b. The punishment for the apostasy 25-28"/>
          <p:cNvSpPr txBox="1"/>
          <p:nvPr>
            <p:ph type="title"/>
          </p:nvPr>
        </p:nvSpPr>
        <p:spPr>
          <a:xfrm>
            <a:off x="990600" y="63500"/>
            <a:ext cx="8178800" cy="7112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3000">
                <a:solidFill>
                  <a:srgbClr val="01168A"/>
                </a:solidFill>
                <a:latin typeface="+mn-lt"/>
                <a:ea typeface="+mn-ea"/>
                <a:cs typeface="+mn-cs"/>
                <a:sym typeface="Gill Sans"/>
              </a:rPr>
              <a:t>b.	The punishment for the apostasy </a:t>
            </a:r>
            <a:r>
              <a:rPr sz="3000">
                <a:solidFill>
                  <a:srgbClr val="FF2600"/>
                </a:solidFill>
                <a:latin typeface="+mn-lt"/>
                <a:ea typeface="+mn-ea"/>
                <a:cs typeface="+mn-cs"/>
                <a:sym typeface="Gill Sans"/>
              </a:rPr>
              <a:t>25-28</a:t>
            </a:r>
          </a:p>
        </p:txBody>
      </p:sp>
      <p:sp>
        <p:nvSpPr>
          <p:cNvPr id="231" name="25  Now it came about in the fifth year of King Rehoboam, that Shishak the king of Egypt came up against Jerusalem.…"/>
          <p:cNvSpPr txBox="1"/>
          <p:nvPr>
            <p:ph type="body" sz="half" idx="1"/>
          </p:nvPr>
        </p:nvSpPr>
        <p:spPr>
          <a:xfrm>
            <a:off x="165100" y="825500"/>
            <a:ext cx="6486228" cy="4065786"/>
          </a:xfrm>
          <a:prstGeom prst="rect">
            <a:avLst/>
          </a:prstGeom>
        </p:spPr>
        <p:txBody>
          <a:bodyPr anchor="t"/>
          <a:lstStyle/>
          <a:p>
            <a:pPr marL="482600" indent="-482600">
              <a:spcBef>
                <a:spcPts val="2500"/>
              </a:spcBef>
              <a:buClr>
                <a:srgbClr val="000000"/>
              </a:buClr>
              <a:buSzTx/>
              <a:buNone/>
              <a:tabLst>
                <a:tab pos="711200" algn="l"/>
                <a:tab pos="1066800" algn="l"/>
                <a:tab pos="1422400" algn="l"/>
                <a:tab pos="1778000" algn="l"/>
                <a:tab pos="2133600" algn="l"/>
                <a:tab pos="2489200" algn="l"/>
                <a:tab pos="2844800" algn="l"/>
                <a:tab pos="3200400" algn="l"/>
                <a:tab pos="3556000" algn="l"/>
                <a:tab pos="3911600" algn="l"/>
                <a:tab pos="4267200" algn="l"/>
              </a:tabLst>
              <a:defRPr sz="2400">
                <a:latin typeface="Times"/>
                <a:ea typeface="Times"/>
                <a:cs typeface="Times"/>
                <a:sym typeface="Times"/>
              </a:defRPr>
            </a:pPr>
            <a:r>
              <a:rPr>
                <a:uFill>
                  <a:solidFill>
                    <a:srgbClr val="000000"/>
                  </a:solidFill>
                </a:uFill>
              </a:rPr>
              <a:t>25  Now it came about in the fifth year of King Rehoboam, that Shishak the king of Egypt came up against Jerusalem.</a:t>
            </a:r>
            <a:endParaRPr>
              <a:uFill>
                <a:solidFill>
                  <a:srgbClr val="000000"/>
                </a:solidFill>
              </a:uFill>
            </a:endParaRPr>
          </a:p>
          <a:p>
            <a:pPr marL="482600" indent="-482600">
              <a:spcBef>
                <a:spcPts val="2500"/>
              </a:spcBef>
              <a:buClr>
                <a:srgbClr val="000000"/>
              </a:buClr>
              <a:buSzTx/>
              <a:buNone/>
              <a:tabLst>
                <a:tab pos="711200" algn="l"/>
                <a:tab pos="1066800" algn="l"/>
                <a:tab pos="1422400" algn="l"/>
                <a:tab pos="1778000" algn="l"/>
                <a:tab pos="2133600" algn="l"/>
                <a:tab pos="2489200" algn="l"/>
                <a:tab pos="2844800" algn="l"/>
                <a:tab pos="3200400" algn="l"/>
                <a:tab pos="3556000" algn="l"/>
                <a:tab pos="3911600" algn="l"/>
                <a:tab pos="4267200" algn="l"/>
              </a:tabLst>
              <a:defRPr sz="2400">
                <a:latin typeface="Times"/>
                <a:ea typeface="Times"/>
                <a:cs typeface="Times"/>
                <a:sym typeface="Times"/>
              </a:defRPr>
            </a:pPr>
            <a:r>
              <a:rPr>
                <a:uFill>
                  <a:solidFill>
                    <a:srgbClr val="000000"/>
                  </a:solidFill>
                </a:uFill>
              </a:rPr>
              <a:t>26  And he took away the treasures of the house of the LORD and the treasures of the king’s house, and he took everything, even taking all the shields of gold which Solomon had made.</a:t>
            </a:r>
          </a:p>
        </p:txBody>
      </p:sp>
      <p:pic>
        <p:nvPicPr>
          <p:cNvPr id="232" name="droppedImage.pdf" descr="droppedImage.pdf"/>
          <p:cNvPicPr>
            <a:picLocks noChangeAspect="1"/>
          </p:cNvPicPr>
          <p:nvPr/>
        </p:nvPicPr>
        <p:blipFill>
          <a:blip r:embed="rId2">
            <a:extLst/>
          </a:blip>
          <a:stretch>
            <a:fillRect/>
          </a:stretch>
        </p:blipFill>
        <p:spPr>
          <a:xfrm>
            <a:off x="6705981" y="866807"/>
            <a:ext cx="3258439" cy="2374901"/>
          </a:xfrm>
          <a:prstGeom prst="rect">
            <a:avLst/>
          </a:prstGeom>
          <a:ln w="12700">
            <a:miter lim="400000"/>
          </a:ln>
        </p:spPr>
      </p:pic>
      <p:pic>
        <p:nvPicPr>
          <p:cNvPr id="233" name="I%20KINGS%2014%20-%2025%20Shishak%20king%20of%20Egypt.tiff" descr="I%20KINGS%2014%20-%2025%20Shishak%20king%20of%20Egypt.tiff"/>
          <p:cNvPicPr>
            <a:picLocks noChangeAspect="1"/>
          </p:cNvPicPr>
          <p:nvPr/>
        </p:nvPicPr>
        <p:blipFill>
          <a:blip r:embed="rId3">
            <a:extLst/>
          </a:blip>
          <a:stretch>
            <a:fillRect/>
          </a:stretch>
        </p:blipFill>
        <p:spPr>
          <a:xfrm>
            <a:off x="6727718" y="3333814"/>
            <a:ext cx="3454401" cy="4529583"/>
          </a:xfrm>
          <a:prstGeom prst="rect">
            <a:avLst/>
          </a:prstGeom>
          <a:ln w="12700">
            <a:miter lim="400000"/>
          </a:ln>
        </p:spPr>
      </p:pic>
      <p:pic>
        <p:nvPicPr>
          <p:cNvPr id="234" name="Rehoboam rplce gld shlds w brss 1069-122.jpg" descr="Rehoboam rplce gld shlds w brss 1069-122.jpg"/>
          <p:cNvPicPr>
            <a:picLocks noChangeAspect="1"/>
          </p:cNvPicPr>
          <p:nvPr/>
        </p:nvPicPr>
        <p:blipFill>
          <a:blip r:embed="rId4">
            <a:extLst/>
          </a:blip>
          <a:stretch>
            <a:fillRect/>
          </a:stretch>
        </p:blipFill>
        <p:spPr>
          <a:xfrm>
            <a:off x="3366022" y="3817156"/>
            <a:ext cx="3080538" cy="3562899"/>
          </a:xfrm>
          <a:prstGeom prst="rect">
            <a:avLst/>
          </a:prstGeom>
          <a:ln w="12700">
            <a:miter lim="400000"/>
          </a:ln>
        </p:spPr>
      </p:pic>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13" name="1. The mission of the man of God to denounce Jeroboam &amp; his religious innovations 1-10"/>
          <p:cNvSpPr txBox="1"/>
          <p:nvPr>
            <p:ph type="title"/>
          </p:nvPr>
        </p:nvSpPr>
        <p:spPr>
          <a:xfrm>
            <a:off x="990600" y="0"/>
            <a:ext cx="8178800" cy="1066800"/>
          </a:xfrm>
          <a:prstGeom prst="rect">
            <a:avLst/>
          </a:prstGeom>
        </p:spPr>
        <p:txBody>
          <a:bodyPr/>
          <a:lstStyle/>
          <a:p>
            <a:pPr marL="393700" indent="-393700" algn="l">
              <a:spcBef>
                <a:spcPts val="100"/>
              </a:spcBef>
              <a:tabLst>
                <a:tab pos="711200" algn="l"/>
                <a:tab pos="1066800" algn="l"/>
                <a:tab pos="1422400" algn="l"/>
                <a:tab pos="1778000" algn="l"/>
                <a:tab pos="2133600" algn="l"/>
                <a:tab pos="2489200" algn="l"/>
                <a:tab pos="2844800" algn="l"/>
                <a:tab pos="3200400" algn="l"/>
                <a:tab pos="3556000" algn="l"/>
                <a:tab pos="3911600" algn="l"/>
                <a:tab pos="4267200" algn="l"/>
              </a:tabLst>
              <a:defRPr sz="3000"/>
            </a:pPr>
            <a:r>
              <a:rPr>
                <a:solidFill>
                  <a:srgbClr val="01168A"/>
                </a:solidFill>
              </a:rPr>
              <a:t>1.	The mission of the man of God to denounce Jeroboam &amp; his religious innovations </a:t>
            </a:r>
            <a:r>
              <a:rPr>
                <a:solidFill>
                  <a:srgbClr val="FF2600"/>
                </a:solidFill>
              </a:rPr>
              <a:t>1-10</a:t>
            </a:r>
          </a:p>
        </p:txBody>
      </p:sp>
      <p:sp>
        <p:nvSpPr>
          <p:cNvPr id="114" name="1   Now behold, there came a man of God from Judah to Bethel by the word of the LORD, while Jeroboam was standing by the altar to burn incense."/>
          <p:cNvSpPr txBox="1"/>
          <p:nvPr>
            <p:ph type="body" sz="half" idx="1"/>
          </p:nvPr>
        </p:nvSpPr>
        <p:spPr>
          <a:xfrm>
            <a:off x="184150" y="1092200"/>
            <a:ext cx="9525000" cy="1701800"/>
          </a:xfrm>
          <a:prstGeom prst="rect">
            <a:avLst/>
          </a:prstGeom>
        </p:spPr>
        <p:txBody>
          <a:bodyPr anchor="t"/>
          <a:lstStyle/>
          <a:p>
            <a:pPr marL="393700" indent="-393700">
              <a:spcBef>
                <a:spcPts val="1700"/>
              </a:spcBef>
              <a:buSzTx/>
              <a:buNone/>
              <a:tabLst>
                <a:tab pos="711200" algn="l"/>
                <a:tab pos="1066800" algn="l"/>
                <a:tab pos="1422400" algn="l"/>
                <a:tab pos="1778000" algn="l"/>
                <a:tab pos="2133600" algn="l"/>
                <a:tab pos="2489200" algn="l"/>
                <a:tab pos="2844800" algn="l"/>
                <a:tab pos="3200400" algn="l"/>
                <a:tab pos="3556000" algn="l"/>
                <a:tab pos="3911600" algn="l"/>
                <a:tab pos="4267200" algn="l"/>
              </a:tabLst>
              <a:defRPr sz="3000"/>
            </a:pPr>
            <a:r>
              <a:rPr sz="2400">
                <a:solidFill>
                  <a:srgbClr val="C82506"/>
                </a:solidFill>
                <a:uFill>
                  <a:solidFill>
                    <a:srgbClr val="000000"/>
                  </a:solidFill>
                </a:uFill>
                <a:latin typeface="Times"/>
                <a:ea typeface="Times"/>
                <a:cs typeface="Times"/>
                <a:sym typeface="Times"/>
              </a:rPr>
              <a:t>1</a:t>
            </a:r>
            <a:r>
              <a:rPr sz="2400">
                <a:uFill>
                  <a:solidFill>
                    <a:srgbClr val="000000"/>
                  </a:solidFill>
                </a:uFill>
                <a:latin typeface="Times"/>
                <a:ea typeface="Times"/>
                <a:cs typeface="Times"/>
                <a:sym typeface="Times"/>
              </a:rPr>
              <a:t>   Now behold, there came a man of God from Judah to Bethel by the word of the LORD, while Jeroboam was standing by the altar to burn incense.</a:t>
            </a:r>
          </a:p>
        </p:txBody>
      </p:sp>
      <p:pic>
        <p:nvPicPr>
          <p:cNvPr id="115" name="droppedImage.pdf" descr="droppedImage.pdf"/>
          <p:cNvPicPr>
            <a:picLocks noChangeAspect="1"/>
          </p:cNvPicPr>
          <p:nvPr/>
        </p:nvPicPr>
        <p:blipFill>
          <a:blip r:embed="rId2">
            <a:extLst/>
          </a:blip>
          <a:stretch>
            <a:fillRect/>
          </a:stretch>
        </p:blipFill>
        <p:spPr>
          <a:xfrm>
            <a:off x="5667401" y="2000250"/>
            <a:ext cx="4379823" cy="3289300"/>
          </a:xfrm>
          <a:prstGeom prst="rect">
            <a:avLst/>
          </a:prstGeom>
          <a:ln w="12700">
            <a:miter lim="400000"/>
          </a:ln>
        </p:spPr>
      </p:pic>
      <p:sp>
        <p:nvSpPr>
          <p:cNvPr id="116" name="2   And he cried against the altar by the word of the LORD, and said, &quot;O altar, altar, thus says the LORD, ‘Behold, a son shall be born to the house of David, Josiah by name; and on you he shall sacrifice the priests of the high places who burn incense on you, and human bones shall be burned on you.’&quot;"/>
          <p:cNvSpPr txBox="1"/>
          <p:nvPr/>
        </p:nvSpPr>
        <p:spPr>
          <a:xfrm>
            <a:off x="215900" y="2133600"/>
            <a:ext cx="5486400" cy="30226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p>
            <a:pPr marL="393700" indent="-393700" algn="l">
              <a:spcBef>
                <a:spcPts val="1700"/>
              </a:spcBef>
              <a:tabLst>
                <a:tab pos="711200" algn="l"/>
                <a:tab pos="1066800" algn="l"/>
                <a:tab pos="1422400" algn="l"/>
                <a:tab pos="1778000" algn="l"/>
                <a:tab pos="2133600" algn="l"/>
                <a:tab pos="2489200" algn="l"/>
                <a:tab pos="2844800" algn="l"/>
                <a:tab pos="3200400" algn="l"/>
                <a:tab pos="3556000" algn="l"/>
                <a:tab pos="3911600" algn="l"/>
                <a:tab pos="4267200" algn="l"/>
              </a:tabLst>
              <a:defRPr sz="3000"/>
            </a:pPr>
            <a:r>
              <a:rPr sz="2400">
                <a:solidFill>
                  <a:srgbClr val="C82506"/>
                </a:solidFill>
                <a:uFill>
                  <a:solidFill>
                    <a:srgbClr val="000000"/>
                  </a:solidFill>
                </a:uFill>
                <a:latin typeface="Times"/>
                <a:ea typeface="Times"/>
                <a:cs typeface="Times"/>
                <a:sym typeface="Times"/>
              </a:rPr>
              <a:t>2</a:t>
            </a:r>
            <a:r>
              <a:rPr sz="2400">
                <a:uFill>
                  <a:solidFill>
                    <a:srgbClr val="000000"/>
                  </a:solidFill>
                </a:uFill>
                <a:latin typeface="Times"/>
                <a:ea typeface="Times"/>
                <a:cs typeface="Times"/>
                <a:sym typeface="Times"/>
              </a:rPr>
              <a:t>   And he cried against the altar by the word of the LORD, and said, "O altar, altar, thus says the LORD, ‘Behold, a son shall be born to the house of David, Josiah by name; and on you he shall sacrifice the priests of the high places who burn incense on you, and human bones shall be burned on you.’"</a:t>
            </a:r>
          </a:p>
        </p:txBody>
      </p:sp>
      <p:sp>
        <p:nvSpPr>
          <p:cNvPr id="117" name="3   Then he gave a sign the same day, saying, &quot;This is the sign which the LORD has spoken, ‘Behold, the altar shall be split apart and the ashes which are on it shall be poured out.’&quot;"/>
          <p:cNvSpPr txBox="1"/>
          <p:nvPr/>
        </p:nvSpPr>
        <p:spPr>
          <a:xfrm>
            <a:off x="215900" y="5429250"/>
            <a:ext cx="9461500" cy="11811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p>
            <a:pPr marL="393700" indent="-393700" algn="l">
              <a:spcBef>
                <a:spcPts val="1700"/>
              </a:spcBef>
              <a:tabLst>
                <a:tab pos="711200" algn="l"/>
                <a:tab pos="1066800" algn="l"/>
                <a:tab pos="1422400" algn="l"/>
                <a:tab pos="1778000" algn="l"/>
                <a:tab pos="2133600" algn="l"/>
                <a:tab pos="2489200" algn="l"/>
                <a:tab pos="2844800" algn="l"/>
                <a:tab pos="3200400" algn="l"/>
                <a:tab pos="3556000" algn="l"/>
                <a:tab pos="3911600" algn="l"/>
                <a:tab pos="4267200" algn="l"/>
              </a:tabLst>
              <a:defRPr sz="3000"/>
            </a:pPr>
            <a:r>
              <a:rPr sz="2400">
                <a:solidFill>
                  <a:srgbClr val="C82506"/>
                </a:solidFill>
                <a:uFill>
                  <a:solidFill>
                    <a:srgbClr val="000000"/>
                  </a:solidFill>
                </a:uFill>
                <a:latin typeface="Times"/>
                <a:ea typeface="Times"/>
                <a:cs typeface="Times"/>
                <a:sym typeface="Times"/>
              </a:rPr>
              <a:t>3</a:t>
            </a:r>
            <a:r>
              <a:rPr sz="2400">
                <a:uFill>
                  <a:solidFill>
                    <a:srgbClr val="000000"/>
                  </a:solidFill>
                </a:uFill>
                <a:latin typeface="Times"/>
                <a:ea typeface="Times"/>
                <a:cs typeface="Times"/>
                <a:sym typeface="Times"/>
              </a:rPr>
              <a:t>   Then he gave a sign the same day, saying, "This is the sign which the LORD has spoken, ‘Behold, the altar shall be split apart and the ashes which are on it shall be poured out.’"</a:t>
            </a:r>
          </a:p>
        </p:txBody>
      </p:sp>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6" name="Jerusalem not destroyed because Rehoboam &amp; the nation repented 2 Chron. 12:5-8"/>
          <p:cNvSpPr txBox="1"/>
          <p:nvPr>
            <p:ph type="title"/>
          </p:nvPr>
        </p:nvSpPr>
        <p:spPr>
          <a:xfrm>
            <a:off x="181619" y="63500"/>
            <a:ext cx="9905059" cy="954088"/>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800">
                <a:latin typeface="Helvetica"/>
                <a:ea typeface="Helvetica"/>
                <a:cs typeface="Helvetica"/>
                <a:sym typeface="Helvetica"/>
              </a:defRPr>
            </a:pPr>
            <a:r>
              <a:rPr>
                <a:solidFill>
                  <a:srgbClr val="01168A"/>
                </a:solidFill>
                <a:latin typeface="+mn-lt"/>
                <a:ea typeface="+mn-ea"/>
                <a:cs typeface="+mn-cs"/>
                <a:sym typeface="Gill Sans"/>
              </a:rPr>
              <a:t>Jerusalem not destroyed because Rehoboam &amp; the nation repented </a:t>
            </a:r>
            <a:r>
              <a:rPr>
                <a:solidFill>
                  <a:schemeClr val="accent5">
                    <a:hueOff val="-82419"/>
                    <a:satOff val="-9513"/>
                    <a:lumOff val="-16343"/>
                  </a:schemeClr>
                </a:solidFill>
                <a:latin typeface="+mn-lt"/>
                <a:ea typeface="+mn-ea"/>
                <a:cs typeface="+mn-cs"/>
                <a:sym typeface="Gill Sans"/>
              </a:rPr>
              <a:t>2 Chron. 12:5-8</a:t>
            </a:r>
          </a:p>
        </p:txBody>
      </p:sp>
      <p:sp>
        <p:nvSpPr>
          <p:cNvPr id="237" name="5    Then Shemaiah the prophet came to Rehoboam and the princes of Judah who had gathered at Jerusalem because  of Shishak, and he said to them, “Thus says the LORD, ‘You have forsaken Me, so I also have forsaken you to Shishak.’”…"/>
          <p:cNvSpPr txBox="1"/>
          <p:nvPr>
            <p:ph type="body" idx="1"/>
          </p:nvPr>
        </p:nvSpPr>
        <p:spPr>
          <a:xfrm>
            <a:off x="88900" y="965200"/>
            <a:ext cx="7860011" cy="6522294"/>
          </a:xfrm>
          <a:prstGeom prst="rect">
            <a:avLst/>
          </a:prstGeom>
        </p:spPr>
        <p:txBody>
          <a:bodyPr anchor="t"/>
          <a:lstStyle/>
          <a:p>
            <a:pPr marL="482600" indent="-482600">
              <a:spcBef>
                <a:spcPts val="2000"/>
              </a:spcBef>
              <a:buClr>
                <a:srgbClr val="000000"/>
              </a:buClr>
              <a:buSzTx/>
              <a:buNone/>
              <a:tabLst>
                <a:tab pos="711200" algn="l"/>
                <a:tab pos="1066800" algn="l"/>
                <a:tab pos="1422400" algn="l"/>
                <a:tab pos="1778000" algn="l"/>
                <a:tab pos="2133600" algn="l"/>
                <a:tab pos="2489200" algn="l"/>
                <a:tab pos="2844800" algn="l"/>
                <a:tab pos="3200400" algn="l"/>
                <a:tab pos="3556000" algn="l"/>
                <a:tab pos="3911600" algn="l"/>
                <a:tab pos="4267200" algn="l"/>
              </a:tabLst>
              <a:defRPr sz="2400">
                <a:latin typeface="Times"/>
                <a:ea typeface="Times"/>
                <a:cs typeface="Times"/>
                <a:sym typeface="Times"/>
              </a:defRPr>
            </a:pPr>
            <a:r>
              <a:rPr>
                <a:uFill>
                  <a:solidFill>
                    <a:srgbClr val="000000"/>
                  </a:solidFill>
                </a:uFill>
              </a:rPr>
              <a:t>5    Then Shemaiah the prophet came to Rehoboam and the princes of Judah who had gathered at Jerusalem because  of Shishak, and he said to them, “Thus says the LORD, ‘You have forsaken Me, so I also have forsaken you to Shishak.’”</a:t>
            </a:r>
            <a:endParaRPr>
              <a:uFill>
                <a:solidFill>
                  <a:srgbClr val="000000"/>
                </a:solidFill>
              </a:uFill>
            </a:endParaRPr>
          </a:p>
          <a:p>
            <a:pPr marL="482600" indent="-482600">
              <a:spcBef>
                <a:spcPts val="2000"/>
              </a:spcBef>
              <a:buClr>
                <a:srgbClr val="000000"/>
              </a:buClr>
              <a:buSzTx/>
              <a:buNone/>
              <a:tabLst>
                <a:tab pos="711200" algn="l"/>
                <a:tab pos="1066800" algn="l"/>
                <a:tab pos="1422400" algn="l"/>
                <a:tab pos="1778000" algn="l"/>
                <a:tab pos="2133600" algn="l"/>
                <a:tab pos="2489200" algn="l"/>
                <a:tab pos="2844800" algn="l"/>
                <a:tab pos="3200400" algn="l"/>
                <a:tab pos="3556000" algn="l"/>
                <a:tab pos="3911600" algn="l"/>
                <a:tab pos="4267200" algn="l"/>
              </a:tabLst>
              <a:defRPr sz="2400">
                <a:latin typeface="Times"/>
                <a:ea typeface="Times"/>
                <a:cs typeface="Times"/>
                <a:sym typeface="Times"/>
              </a:defRPr>
            </a:pPr>
            <a:r>
              <a:rPr>
                <a:uFill>
                  <a:solidFill>
                    <a:srgbClr val="000000"/>
                  </a:solidFill>
                </a:uFill>
              </a:rPr>
              <a:t>6    So the princes of Israel and the king humbled themselves and said, “The LORD is righteous.”</a:t>
            </a:r>
            <a:endParaRPr>
              <a:uFill>
                <a:solidFill>
                  <a:srgbClr val="000000"/>
                </a:solidFill>
              </a:uFill>
            </a:endParaRPr>
          </a:p>
          <a:p>
            <a:pPr marL="482600" indent="-482600">
              <a:spcBef>
                <a:spcPts val="2000"/>
              </a:spcBef>
              <a:buClr>
                <a:srgbClr val="000000"/>
              </a:buClr>
              <a:buSzTx/>
              <a:buNone/>
              <a:tabLst>
                <a:tab pos="711200" algn="l"/>
                <a:tab pos="1066800" algn="l"/>
                <a:tab pos="1422400" algn="l"/>
                <a:tab pos="1778000" algn="l"/>
                <a:tab pos="2133600" algn="l"/>
                <a:tab pos="2489200" algn="l"/>
                <a:tab pos="2844800" algn="l"/>
                <a:tab pos="3200400" algn="l"/>
                <a:tab pos="3556000" algn="l"/>
                <a:tab pos="3911600" algn="l"/>
                <a:tab pos="4267200" algn="l"/>
              </a:tabLst>
              <a:defRPr sz="2400">
                <a:latin typeface="Times"/>
                <a:ea typeface="Times"/>
                <a:cs typeface="Times"/>
                <a:sym typeface="Times"/>
              </a:defRPr>
            </a:pPr>
            <a:r>
              <a:rPr>
                <a:uFill>
                  <a:solidFill>
                    <a:srgbClr val="000000"/>
                  </a:solidFill>
                </a:uFill>
              </a:rPr>
              <a:t>7    When the LORD saw that they humbled themselves, the word of the LORD came to Shemaiah, saying, “They have humbled themselves so I will not destroy them, but I will grant them some measure of deliverance, and My wrath shall not be poured out on Jerusalem by means of Shishak.</a:t>
            </a:r>
            <a:endParaRPr>
              <a:uFill>
                <a:solidFill>
                  <a:srgbClr val="000000"/>
                </a:solidFill>
              </a:uFill>
            </a:endParaRPr>
          </a:p>
          <a:p>
            <a:pPr marL="482600" indent="-482600">
              <a:spcBef>
                <a:spcPts val="2000"/>
              </a:spcBef>
              <a:buClr>
                <a:srgbClr val="000000"/>
              </a:buClr>
              <a:buSzTx/>
              <a:buNone/>
              <a:tabLst>
                <a:tab pos="711200" algn="l"/>
                <a:tab pos="1066800" algn="l"/>
                <a:tab pos="1422400" algn="l"/>
                <a:tab pos="1778000" algn="l"/>
                <a:tab pos="2133600" algn="l"/>
                <a:tab pos="2489200" algn="l"/>
                <a:tab pos="2844800" algn="l"/>
                <a:tab pos="3200400" algn="l"/>
                <a:tab pos="3556000" algn="l"/>
                <a:tab pos="3911600" algn="l"/>
                <a:tab pos="4267200" algn="l"/>
              </a:tabLst>
              <a:defRPr sz="2400">
                <a:latin typeface="Times"/>
                <a:ea typeface="Times"/>
                <a:cs typeface="Times"/>
                <a:sym typeface="Times"/>
              </a:defRPr>
            </a:pPr>
            <a:r>
              <a:rPr>
                <a:uFill>
                  <a:solidFill>
                    <a:srgbClr val="000000"/>
                  </a:solidFill>
                </a:uFill>
              </a:rPr>
              <a:t>8    “But they will become his slaves so that they may learn the difference between My service and the service of the kingdoms of the countries.”</a:t>
            </a:r>
          </a:p>
        </p:txBody>
      </p:sp>
      <p:pic>
        <p:nvPicPr>
          <p:cNvPr id="238" name="pasted-image.tiff" descr="pasted-image.tiff"/>
          <p:cNvPicPr>
            <a:picLocks noChangeAspect="1"/>
          </p:cNvPicPr>
          <p:nvPr/>
        </p:nvPicPr>
        <p:blipFill>
          <a:blip r:embed="rId2">
            <a:extLst/>
          </a:blip>
          <a:stretch>
            <a:fillRect/>
          </a:stretch>
        </p:blipFill>
        <p:spPr>
          <a:xfrm>
            <a:off x="7924368" y="3342522"/>
            <a:ext cx="2079120" cy="3056869"/>
          </a:xfrm>
          <a:prstGeom prst="rect">
            <a:avLst/>
          </a:prstGeom>
          <a:ln w="12700">
            <a:miter lim="400000"/>
          </a:ln>
        </p:spPr>
      </p:pic>
      <p:pic>
        <p:nvPicPr>
          <p:cNvPr id="239" name="pasted-image.tiff" descr="pasted-image.tiff"/>
          <p:cNvPicPr>
            <a:picLocks noChangeAspect="1"/>
          </p:cNvPicPr>
          <p:nvPr/>
        </p:nvPicPr>
        <p:blipFill>
          <a:blip r:embed="rId3">
            <a:extLst/>
          </a:blip>
          <a:stretch>
            <a:fillRect/>
          </a:stretch>
        </p:blipFill>
        <p:spPr>
          <a:xfrm>
            <a:off x="7620892" y="822739"/>
            <a:ext cx="2445723" cy="2232648"/>
          </a:xfrm>
          <a:prstGeom prst="rect">
            <a:avLst/>
          </a:prstGeom>
          <a:ln w="12700">
            <a:miter lim="400000"/>
          </a:ln>
        </p:spPr>
      </p:pic>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41" name="droppedImage.pdf" descr="droppedImage.pdf"/>
          <p:cNvPicPr>
            <a:picLocks noChangeAspect="1"/>
          </p:cNvPicPr>
          <p:nvPr/>
        </p:nvPicPr>
        <p:blipFill>
          <a:blip r:embed="rId2">
            <a:extLst/>
          </a:blip>
          <a:stretch>
            <a:fillRect/>
          </a:stretch>
        </p:blipFill>
        <p:spPr>
          <a:xfrm>
            <a:off x="2730500" y="20399"/>
            <a:ext cx="4889500" cy="7566502"/>
          </a:xfrm>
          <a:prstGeom prst="rect">
            <a:avLst/>
          </a:prstGeom>
          <a:ln w="12700">
            <a:miter lim="400000"/>
          </a:ln>
        </p:spPr>
      </p:pic>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3" name="b. The punishment for the apostasy 25-28"/>
          <p:cNvSpPr txBox="1"/>
          <p:nvPr>
            <p:ph type="title"/>
          </p:nvPr>
        </p:nvSpPr>
        <p:spPr>
          <a:xfrm>
            <a:off x="990600" y="203200"/>
            <a:ext cx="8178800" cy="7112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3000">
                <a:solidFill>
                  <a:srgbClr val="01168A"/>
                </a:solidFill>
                <a:latin typeface="+mn-lt"/>
                <a:ea typeface="+mn-ea"/>
                <a:cs typeface="+mn-cs"/>
                <a:sym typeface="Gill Sans"/>
              </a:rPr>
              <a:t>b.	The punishment for the apostasy </a:t>
            </a:r>
            <a:r>
              <a:rPr sz="3000">
                <a:solidFill>
                  <a:srgbClr val="FF2600"/>
                </a:solidFill>
                <a:latin typeface="+mn-lt"/>
                <a:ea typeface="+mn-ea"/>
                <a:cs typeface="+mn-cs"/>
                <a:sym typeface="Gill Sans"/>
              </a:rPr>
              <a:t>25-28</a:t>
            </a:r>
          </a:p>
        </p:txBody>
      </p:sp>
      <p:sp>
        <p:nvSpPr>
          <p:cNvPr id="244" name="27  So King Rehoboam made shields of bronze in their place, and committed them to the care of the commanders of the guard who guarded the doorway of the king’s house.…"/>
          <p:cNvSpPr txBox="1"/>
          <p:nvPr>
            <p:ph type="body" sz="half" idx="1"/>
          </p:nvPr>
        </p:nvSpPr>
        <p:spPr>
          <a:xfrm>
            <a:off x="165100" y="1041400"/>
            <a:ext cx="9753600" cy="2887117"/>
          </a:xfrm>
          <a:prstGeom prst="rect">
            <a:avLst/>
          </a:prstGeom>
        </p:spPr>
        <p:txBody>
          <a:bodyPr anchor="t"/>
          <a:lstStyle/>
          <a:p>
            <a:pPr marL="482600" indent="-482600">
              <a:spcBef>
                <a:spcPts val="2500"/>
              </a:spcBef>
              <a:buClr>
                <a:srgbClr val="000000"/>
              </a:buClr>
              <a:buSzTx/>
              <a:buFont typeface="Gill Sans"/>
              <a:buNone/>
              <a:tabLst>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2400">
                <a:uFill>
                  <a:solidFill>
                    <a:srgbClr val="000000"/>
                  </a:solidFill>
                </a:uFill>
                <a:latin typeface="Times"/>
                <a:ea typeface="Times"/>
                <a:cs typeface="Times"/>
                <a:sym typeface="Times"/>
              </a:rPr>
              <a:t>27  So King Rehoboam made shields of bronze in their place, and committed them to the care of the commanders of the guard who guarded the doorway of the king’s house.</a:t>
            </a:r>
            <a:endParaRPr sz="2400">
              <a:uFill>
                <a:solidFill>
                  <a:srgbClr val="000000"/>
                </a:solidFill>
              </a:uFill>
              <a:latin typeface="Times"/>
              <a:ea typeface="Times"/>
              <a:cs typeface="Times"/>
              <a:sym typeface="Times"/>
            </a:endParaRPr>
          </a:p>
          <a:p>
            <a:pPr marL="482600" indent="-482600">
              <a:spcBef>
                <a:spcPts val="2500"/>
              </a:spcBef>
              <a:buClr>
                <a:srgbClr val="000000"/>
              </a:buClr>
              <a:buSzTx/>
              <a:buFont typeface="Gill Sans"/>
              <a:buNone/>
              <a:tabLst>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2400">
                <a:uFill>
                  <a:solidFill>
                    <a:srgbClr val="000000"/>
                  </a:solidFill>
                </a:uFill>
                <a:latin typeface="Times"/>
                <a:ea typeface="Times"/>
                <a:cs typeface="Times"/>
                <a:sym typeface="Times"/>
              </a:rPr>
              <a:t>28  Then it happened as often as the king entered the house of the LORD, that the guards would carry them and would bring them back into the guards’ room.</a:t>
            </a:r>
          </a:p>
        </p:txBody>
      </p:sp>
    </p:spTree>
  </p:cSld>
  <p:clrMapOvr>
    <a:masterClrMapping/>
  </p:clrMapOvr>
  <p:transition xmlns:p14="http://schemas.microsoft.com/office/powerpoint/2010/main" spd="med" advClick="1"/>
</p:sld>
</file>

<file path=ppt/slides/slide3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6" name="c. Summary note about Rehoboam 29-31"/>
          <p:cNvSpPr txBox="1"/>
          <p:nvPr>
            <p:ph type="title"/>
          </p:nvPr>
        </p:nvSpPr>
        <p:spPr>
          <a:xfrm>
            <a:off x="990600" y="203200"/>
            <a:ext cx="8178800" cy="7112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3000">
                <a:solidFill>
                  <a:srgbClr val="01168A"/>
                </a:solidFill>
                <a:latin typeface="+mn-lt"/>
                <a:ea typeface="+mn-ea"/>
                <a:cs typeface="+mn-cs"/>
                <a:sym typeface="Gill Sans"/>
              </a:rPr>
              <a:t>c.	Summary note about Rehoboam </a:t>
            </a:r>
            <a:r>
              <a:rPr sz="3000">
                <a:solidFill>
                  <a:srgbClr val="FF2600"/>
                </a:solidFill>
                <a:latin typeface="+mn-lt"/>
                <a:ea typeface="+mn-ea"/>
                <a:cs typeface="+mn-cs"/>
                <a:sym typeface="Gill Sans"/>
              </a:rPr>
              <a:t>29-31</a:t>
            </a:r>
          </a:p>
        </p:txBody>
      </p:sp>
      <p:sp>
        <p:nvSpPr>
          <p:cNvPr id="247" name="29  Now the rest of the acts of Rehoboam and all that he did, are they not written in the Book of the Chronicles of the Kings of Judah?…"/>
          <p:cNvSpPr txBox="1"/>
          <p:nvPr>
            <p:ph type="body" idx="1"/>
          </p:nvPr>
        </p:nvSpPr>
        <p:spPr>
          <a:xfrm>
            <a:off x="165100" y="1041400"/>
            <a:ext cx="9753600" cy="6350000"/>
          </a:xfrm>
          <a:prstGeom prst="rect">
            <a:avLst/>
          </a:prstGeom>
        </p:spPr>
        <p:txBody>
          <a:bodyPr anchor="t"/>
          <a:lstStyle/>
          <a:p>
            <a:pPr marL="482600" indent="-482600">
              <a:spcBef>
                <a:spcPts val="2500"/>
              </a:spcBef>
              <a:buClr>
                <a:srgbClr val="000000"/>
              </a:buClr>
              <a:buSzTx/>
              <a:buFont typeface="Gill Sans"/>
              <a:buNone/>
              <a:tabLst>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2400">
                <a:latin typeface="Times"/>
                <a:ea typeface="Times"/>
                <a:cs typeface="Times"/>
                <a:sym typeface="Times"/>
              </a:rPr>
              <a:t>29  Now the rest of the acts of Rehoboam and all that he did, are they not written in the Book of the Chronicles of the Kings of Judah?</a:t>
            </a:r>
            <a:endParaRPr sz="2400">
              <a:latin typeface="Times"/>
              <a:ea typeface="Times"/>
              <a:cs typeface="Times"/>
              <a:sym typeface="Times"/>
            </a:endParaRPr>
          </a:p>
          <a:p>
            <a:pPr marL="482600" indent="-482600">
              <a:spcBef>
                <a:spcPts val="2500"/>
              </a:spcBef>
              <a:buClr>
                <a:srgbClr val="000000"/>
              </a:buClr>
              <a:buSzTx/>
              <a:buFont typeface="Gill Sans"/>
              <a:buNone/>
              <a:tabLst>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2400">
                <a:latin typeface="Times"/>
                <a:ea typeface="Times"/>
                <a:cs typeface="Times"/>
                <a:sym typeface="Times"/>
              </a:rPr>
              <a:t>30  And there was war between Rehoboam and Jeroboam continually.</a:t>
            </a:r>
            <a:endParaRPr sz="2400">
              <a:latin typeface="Times"/>
              <a:ea typeface="Times"/>
              <a:cs typeface="Times"/>
              <a:sym typeface="Times"/>
            </a:endParaRPr>
          </a:p>
          <a:p>
            <a:pPr marL="482600" indent="-482600">
              <a:spcBef>
                <a:spcPts val="2500"/>
              </a:spcBef>
              <a:buClr>
                <a:srgbClr val="000000"/>
              </a:buClr>
              <a:buSzTx/>
              <a:buFont typeface="Gill Sans"/>
              <a:buNone/>
              <a:tabLst>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2400">
                <a:latin typeface="Times"/>
                <a:ea typeface="Times"/>
                <a:cs typeface="Times"/>
                <a:sym typeface="Times"/>
              </a:rPr>
              <a:t>31  And Rehoboam slept with his fathers, and was buried with his fathers in the city of David; and his mother’s name was Naamah the Ammonitess. And Abijam his son became king in his place.</a:t>
            </a:r>
          </a:p>
        </p:txBody>
      </p:sp>
    </p:spTree>
  </p:cSld>
  <p:clrMapOvr>
    <a:masterClrMapping/>
  </p:clrMapOvr>
  <p:transition xmlns:p14="http://schemas.microsoft.com/office/powerpoint/2010/main" spd="med" advClick="1"/>
</p:sld>
</file>

<file path=ppt/slides/slide3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9" name="2. The hypocrisy of Abijam 15:1-8"/>
          <p:cNvSpPr txBox="1"/>
          <p:nvPr>
            <p:ph type="title"/>
          </p:nvPr>
        </p:nvSpPr>
        <p:spPr>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4600"/>
            </a:pPr>
            <a:r>
              <a:rPr>
                <a:solidFill>
                  <a:srgbClr val="01168A"/>
                </a:solidFill>
              </a:rPr>
              <a:t>2.	The hypocrisy of Abijam </a:t>
            </a:r>
            <a:r>
              <a:rPr>
                <a:solidFill>
                  <a:srgbClr val="FF2600"/>
                </a:solidFill>
              </a:rPr>
              <a:t>15:1-8</a:t>
            </a:r>
          </a:p>
        </p:txBody>
      </p:sp>
    </p:spTree>
  </p:cSld>
  <p:clrMapOvr>
    <a:masterClrMapping/>
  </p:clrMapOvr>
  <p:transition xmlns:p14="http://schemas.microsoft.com/office/powerpoint/2010/main" spd="med" advClick="1"/>
</p:sld>
</file>

<file path=ppt/slides/slide3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1" name="a.  Abijam becomes king of Judah 15:1-3"/>
          <p:cNvSpPr txBox="1"/>
          <p:nvPr>
            <p:ph type="title"/>
          </p:nvPr>
        </p:nvSpPr>
        <p:spPr>
          <a:xfrm>
            <a:off x="990600" y="203200"/>
            <a:ext cx="8178800" cy="7112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800">
                <a:latin typeface="Helvetica"/>
                <a:ea typeface="Helvetica"/>
                <a:cs typeface="Helvetica"/>
                <a:sym typeface="Helvetica"/>
              </a:defRPr>
            </a:pPr>
            <a:r>
              <a:rPr>
                <a:solidFill>
                  <a:srgbClr val="011993"/>
                </a:solidFill>
              </a:rPr>
              <a:t>a.	 Abijam becomes king of Judah</a:t>
            </a:r>
            <a:r>
              <a:t> </a:t>
            </a:r>
            <a:r>
              <a:rPr>
                <a:solidFill>
                  <a:srgbClr val="FF2600"/>
                </a:solidFill>
              </a:rPr>
              <a:t>15:1-3</a:t>
            </a:r>
          </a:p>
        </p:txBody>
      </p:sp>
      <p:sp>
        <p:nvSpPr>
          <p:cNvPr id="252" name="1    Now in the eighteenth year of King Jeroboam, the son of Nebat, Abijam became king over Judah.…"/>
          <p:cNvSpPr txBox="1"/>
          <p:nvPr>
            <p:ph type="body" idx="1"/>
          </p:nvPr>
        </p:nvSpPr>
        <p:spPr>
          <a:xfrm>
            <a:off x="165100" y="1041400"/>
            <a:ext cx="9753600" cy="6350000"/>
          </a:xfrm>
          <a:prstGeom prst="rect">
            <a:avLst/>
          </a:prstGeom>
        </p:spPr>
        <p:txBody>
          <a:bodyPr anchor="t"/>
          <a:lstStyle/>
          <a:p>
            <a:pPr marL="482600" indent="-482600">
              <a:spcBef>
                <a:spcPts val="2500"/>
              </a:spcBef>
              <a:buClr>
                <a:srgbClr val="000000"/>
              </a:buClr>
              <a:buSzTx/>
              <a:buFont typeface="Gill Sans"/>
              <a:buNone/>
              <a:tabLst>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2400">
                <a:uFill>
                  <a:solidFill>
                    <a:srgbClr val="000000"/>
                  </a:solidFill>
                </a:uFill>
                <a:latin typeface="Times"/>
                <a:ea typeface="Times"/>
                <a:cs typeface="Times"/>
                <a:sym typeface="Times"/>
              </a:rPr>
              <a:t>1    Now in the eighteenth year of King Jeroboam, the son of Nebat, Abijam became king over Judah.</a:t>
            </a:r>
            <a:endParaRPr sz="2400">
              <a:uFill>
                <a:solidFill>
                  <a:srgbClr val="000000"/>
                </a:solidFill>
              </a:uFill>
              <a:latin typeface="Times"/>
              <a:ea typeface="Times"/>
              <a:cs typeface="Times"/>
              <a:sym typeface="Times"/>
            </a:endParaRPr>
          </a:p>
          <a:p>
            <a:pPr marL="482600" indent="-482600">
              <a:spcBef>
                <a:spcPts val="2500"/>
              </a:spcBef>
              <a:buClr>
                <a:srgbClr val="000000"/>
              </a:buClr>
              <a:buSzTx/>
              <a:buFont typeface="Gill Sans"/>
              <a:buNone/>
              <a:tabLst>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2400">
                <a:uFill>
                  <a:solidFill>
                    <a:srgbClr val="000000"/>
                  </a:solidFill>
                </a:uFill>
                <a:latin typeface="Times"/>
                <a:ea typeface="Times"/>
                <a:cs typeface="Times"/>
                <a:sym typeface="Times"/>
              </a:rPr>
              <a:t>2    He reigned three years in Jerusalem; and his mother’s name was Maacah the daughter of Abishalom. [uh-BISHuh-luhm]</a:t>
            </a:r>
            <a:endParaRPr sz="2400">
              <a:uFill>
                <a:solidFill>
                  <a:srgbClr val="000000"/>
                </a:solidFill>
              </a:uFill>
              <a:latin typeface="Times"/>
              <a:ea typeface="Times"/>
              <a:cs typeface="Times"/>
              <a:sym typeface="Times"/>
            </a:endParaRPr>
          </a:p>
          <a:p>
            <a:pPr marL="482600" indent="-482600">
              <a:spcBef>
                <a:spcPts val="2500"/>
              </a:spcBef>
              <a:buClr>
                <a:srgbClr val="000000"/>
              </a:buClr>
              <a:buSzTx/>
              <a:buFont typeface="Gill Sans"/>
              <a:buNone/>
              <a:tabLst>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2400">
                <a:uFill>
                  <a:solidFill>
                    <a:srgbClr val="000000"/>
                  </a:solidFill>
                </a:uFill>
                <a:latin typeface="Times"/>
                <a:ea typeface="Times"/>
                <a:cs typeface="Times"/>
                <a:sym typeface="Times"/>
              </a:rPr>
              <a:t>3    And he walked in all the sins of his father which he had committed before him; and his heart was not wholly devoted to the LORD his God, like the heart of his father David.</a:t>
            </a:r>
          </a:p>
        </p:txBody>
      </p:sp>
    </p:spTree>
  </p:cSld>
  <p:clrMapOvr>
    <a:masterClrMapping/>
  </p:clrMapOvr>
  <p:transition xmlns:p14="http://schemas.microsoft.com/office/powerpoint/2010/main" spd="med" advClick="1"/>
</p:sld>
</file>

<file path=ppt/slides/slide3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4" name="b.  King for David’s sake 15:4, 5"/>
          <p:cNvSpPr txBox="1"/>
          <p:nvPr>
            <p:ph type="title"/>
          </p:nvPr>
        </p:nvSpPr>
        <p:spPr>
          <a:xfrm>
            <a:off x="990600" y="203200"/>
            <a:ext cx="8178800" cy="7112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800">
                <a:solidFill>
                  <a:srgbClr val="011993"/>
                </a:solidFill>
                <a:latin typeface="Helvetica"/>
                <a:ea typeface="Helvetica"/>
                <a:cs typeface="Helvetica"/>
                <a:sym typeface="Helvetica"/>
              </a:defRPr>
            </a:pPr>
            <a:r>
              <a:t>b.  King for David’s sake </a:t>
            </a:r>
            <a:r>
              <a:rPr>
                <a:solidFill>
                  <a:srgbClr val="FF2600"/>
                </a:solidFill>
              </a:rPr>
              <a:t>15:4, 5</a:t>
            </a:r>
          </a:p>
        </p:txBody>
      </p:sp>
      <p:sp>
        <p:nvSpPr>
          <p:cNvPr id="255" name="4    But for David’s sake the LORD his God gave him a lamp in Jerusalem, to raise up his son after him and to establish Jerusalem;…"/>
          <p:cNvSpPr txBox="1"/>
          <p:nvPr>
            <p:ph type="body" idx="1"/>
          </p:nvPr>
        </p:nvSpPr>
        <p:spPr>
          <a:xfrm>
            <a:off x="165100" y="1041400"/>
            <a:ext cx="9753600" cy="6350000"/>
          </a:xfrm>
          <a:prstGeom prst="rect">
            <a:avLst/>
          </a:prstGeom>
        </p:spPr>
        <p:txBody>
          <a:bodyPr anchor="t"/>
          <a:lstStyle/>
          <a:p>
            <a:pPr marL="482600" indent="-482600">
              <a:spcBef>
                <a:spcPts val="2500"/>
              </a:spcBef>
              <a:buClr>
                <a:srgbClr val="000000"/>
              </a:buClr>
              <a:buSzTx/>
              <a:buFont typeface="Gill Sans"/>
              <a:buNone/>
              <a:tabLst>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2400">
                <a:latin typeface="Times"/>
                <a:ea typeface="Times"/>
                <a:cs typeface="Times"/>
                <a:sym typeface="Times"/>
              </a:rPr>
              <a:t>4    But for David’s sake the LORD his God gave him a lamp in Jerusalem, to raise up his son after him and to establish Jerusalem;</a:t>
            </a:r>
            <a:endParaRPr sz="2400">
              <a:latin typeface="Times"/>
              <a:ea typeface="Times"/>
              <a:cs typeface="Times"/>
              <a:sym typeface="Times"/>
            </a:endParaRPr>
          </a:p>
          <a:p>
            <a:pPr marL="482600" indent="-482600">
              <a:spcBef>
                <a:spcPts val="2500"/>
              </a:spcBef>
              <a:buClr>
                <a:srgbClr val="000000"/>
              </a:buClr>
              <a:buSzTx/>
              <a:buFont typeface="Gill Sans"/>
              <a:buNone/>
              <a:tabLst>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2400">
                <a:latin typeface="Times"/>
                <a:ea typeface="Times"/>
                <a:cs typeface="Times"/>
                <a:sym typeface="Times"/>
              </a:rPr>
              <a:t>5    because David did what was right in the sight of the LORD, and had not turned aside from anything that He commanded him all the days of his life, except in the case of Uriah the Hittite.</a:t>
            </a:r>
          </a:p>
        </p:txBody>
      </p:sp>
    </p:spTree>
  </p:cSld>
  <p:clrMapOvr>
    <a:masterClrMapping/>
  </p:clrMapOvr>
  <p:transition xmlns:p14="http://schemas.microsoft.com/office/powerpoint/2010/main" spd="med" advClick="1"/>
</p:sld>
</file>

<file path=ppt/slides/slide3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7" name="6    And there was war between Rehoboam and Jeroboam all the days of his life.…"/>
          <p:cNvSpPr txBox="1"/>
          <p:nvPr>
            <p:ph type="body" idx="1"/>
          </p:nvPr>
        </p:nvSpPr>
        <p:spPr>
          <a:xfrm>
            <a:off x="165100" y="177800"/>
            <a:ext cx="9753600" cy="7213600"/>
          </a:xfrm>
          <a:prstGeom prst="rect">
            <a:avLst/>
          </a:prstGeom>
        </p:spPr>
        <p:txBody>
          <a:bodyPr anchor="t"/>
          <a:lstStyle/>
          <a:p>
            <a:pPr marL="482600" indent="-482600">
              <a:spcBef>
                <a:spcPts val="2500"/>
              </a:spcBef>
              <a:buClr>
                <a:srgbClr val="000000"/>
              </a:buClr>
              <a:buSzTx/>
              <a:buFont typeface="Gill Sans"/>
              <a:buNone/>
              <a:tabLst>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2400">
                <a:uFill>
                  <a:solidFill>
                    <a:srgbClr val="000000"/>
                  </a:solidFill>
                </a:uFill>
                <a:latin typeface="Times"/>
                <a:ea typeface="Times"/>
                <a:cs typeface="Times"/>
                <a:sym typeface="Times"/>
              </a:rPr>
              <a:t>6    And there was war between Rehoboam and Jeroboam all the days of his life.</a:t>
            </a:r>
            <a:endParaRPr sz="2400">
              <a:uFill>
                <a:solidFill>
                  <a:srgbClr val="000000"/>
                </a:solidFill>
              </a:uFill>
              <a:latin typeface="Times"/>
              <a:ea typeface="Times"/>
              <a:cs typeface="Times"/>
              <a:sym typeface="Times"/>
            </a:endParaRPr>
          </a:p>
          <a:p>
            <a:pPr marL="482600" indent="-482600">
              <a:spcBef>
                <a:spcPts val="2500"/>
              </a:spcBef>
              <a:buClr>
                <a:srgbClr val="000000"/>
              </a:buClr>
              <a:buSzTx/>
              <a:buFont typeface="Gill Sans"/>
              <a:buNone/>
              <a:tabLst>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2400">
                <a:uFill>
                  <a:solidFill>
                    <a:srgbClr val="000000"/>
                  </a:solidFill>
                </a:uFill>
                <a:latin typeface="Times"/>
                <a:ea typeface="Times"/>
                <a:cs typeface="Times"/>
                <a:sym typeface="Times"/>
              </a:rPr>
              <a:t>7    Now the rest of the acts of Abijam and all that he did, are they not written in the Book of the Chronicles of the Kings of Judah? And there was war between Abijam and Jeroboam.</a:t>
            </a:r>
            <a:endParaRPr sz="2400">
              <a:uFill>
                <a:solidFill>
                  <a:srgbClr val="000000"/>
                </a:solidFill>
              </a:uFill>
              <a:latin typeface="Times"/>
              <a:ea typeface="Times"/>
              <a:cs typeface="Times"/>
              <a:sym typeface="Times"/>
            </a:endParaRPr>
          </a:p>
          <a:p>
            <a:pPr marL="482600" indent="-482600">
              <a:spcBef>
                <a:spcPts val="2500"/>
              </a:spcBef>
              <a:buClr>
                <a:srgbClr val="000000"/>
              </a:buClr>
              <a:buSzTx/>
              <a:buFont typeface="Gill Sans"/>
              <a:buNone/>
              <a:tabLst>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2400">
                <a:uFill>
                  <a:solidFill>
                    <a:srgbClr val="000000"/>
                  </a:solidFill>
                </a:uFill>
                <a:latin typeface="Times"/>
                <a:ea typeface="Times"/>
                <a:cs typeface="Times"/>
                <a:sym typeface="Times"/>
              </a:rPr>
              <a:t>8    And Abijam slept with his fathers and they buried him in the city of David; and Asa his son became king in his place.</a:t>
            </a:r>
            <a:endParaRPr sz="2400">
              <a:uFill>
                <a:solidFill>
                  <a:srgbClr val="000000"/>
                </a:solidFill>
              </a:uFill>
              <a:latin typeface="Times"/>
              <a:ea typeface="Times"/>
              <a:cs typeface="Times"/>
              <a:sym typeface="Times"/>
            </a:endParaRPr>
          </a:p>
          <a:p>
            <a:pPr marL="400409" indent="-400409">
              <a:spcBef>
                <a:spcPts val="2500"/>
              </a:spcBef>
              <a:buClr>
                <a:srgbClr val="000000"/>
              </a:buClr>
              <a:tabLst>
                <a:tab pos="889000" algn="l"/>
                <a:tab pos="1244600" algn="l"/>
                <a:tab pos="1600200" algn="l"/>
                <a:tab pos="1955800" algn="l"/>
                <a:tab pos="2311400" algn="l"/>
                <a:tab pos="2667000" algn="l"/>
                <a:tab pos="3022600" algn="l"/>
                <a:tab pos="3378200" algn="l"/>
                <a:tab pos="3733800" algn="l"/>
                <a:tab pos="4089400" algn="l"/>
                <a:tab pos="4445000" algn="l"/>
              </a:tabLst>
              <a:defRPr sz="2400"/>
            </a:pPr>
            <a:r>
              <a:rPr>
                <a:solidFill>
                  <a:srgbClr val="01168A"/>
                </a:solidFill>
              </a:rPr>
              <a:t>Hostilities with Israel continued</a:t>
            </a:r>
            <a:endParaRPr>
              <a:solidFill>
                <a:srgbClr val="01168A"/>
              </a:solidFill>
            </a:endParaRPr>
          </a:p>
          <a:p>
            <a:pPr marL="400409" indent="-400409">
              <a:spcBef>
                <a:spcPts val="2500"/>
              </a:spcBef>
              <a:buClr>
                <a:srgbClr val="000000"/>
              </a:buClr>
              <a:tabLst>
                <a:tab pos="889000" algn="l"/>
                <a:tab pos="1244600" algn="l"/>
                <a:tab pos="1600200" algn="l"/>
                <a:tab pos="1955800" algn="l"/>
                <a:tab pos="2311400" algn="l"/>
                <a:tab pos="2667000" algn="l"/>
                <a:tab pos="3022600" algn="l"/>
                <a:tab pos="3378200" algn="l"/>
                <a:tab pos="3733800" algn="l"/>
                <a:tab pos="4089400" algn="l"/>
                <a:tab pos="4445000" algn="l"/>
              </a:tabLst>
              <a:defRPr sz="2400"/>
            </a:pPr>
            <a:r>
              <a:rPr>
                <a:solidFill>
                  <a:srgbClr val="FF2600"/>
                </a:solidFill>
              </a:rPr>
              <a:t>II C 13:3-20</a:t>
            </a:r>
            <a:r>
              <a:rPr>
                <a:solidFill>
                  <a:srgbClr val="01168A"/>
                </a:solidFill>
              </a:rPr>
              <a:t> Abijam invaded Israel w/ 400,000 &amp; defeated 800,000 and annexed some of Israel &amp; Jeroboam never recovered his strength</a:t>
            </a:r>
            <a:endParaRPr>
              <a:solidFill>
                <a:srgbClr val="01168A"/>
              </a:solidFill>
            </a:endParaRPr>
          </a:p>
          <a:p>
            <a:pPr marL="400409" indent="-400409">
              <a:spcBef>
                <a:spcPts val="2500"/>
              </a:spcBef>
              <a:buClr>
                <a:srgbClr val="000000"/>
              </a:buClr>
              <a:tabLst>
                <a:tab pos="889000" algn="l"/>
                <a:tab pos="1244600" algn="l"/>
                <a:tab pos="1600200" algn="l"/>
                <a:tab pos="1955800" algn="l"/>
                <a:tab pos="2311400" algn="l"/>
                <a:tab pos="2667000" algn="l"/>
                <a:tab pos="3022600" algn="l"/>
                <a:tab pos="3378200" algn="l"/>
                <a:tab pos="3733800" algn="l"/>
                <a:tab pos="4089400" algn="l"/>
                <a:tab pos="4445000" algn="l"/>
              </a:tabLst>
              <a:defRPr sz="2400"/>
            </a:pPr>
            <a:r>
              <a:rPr>
                <a:solidFill>
                  <a:srgbClr val="FF2600"/>
                </a:solidFill>
              </a:rPr>
              <a:t>II C 13:21</a:t>
            </a:r>
            <a:r>
              <a:rPr>
                <a:solidFill>
                  <a:srgbClr val="01168A"/>
                </a:solidFill>
              </a:rPr>
              <a:t> 22 sons, 16 daughters, 14 wives</a:t>
            </a:r>
            <a:endParaRPr>
              <a:solidFill>
                <a:srgbClr val="01168A"/>
              </a:solidFill>
            </a:endParaRPr>
          </a:p>
        </p:txBody>
      </p:sp>
    </p:spTree>
  </p:cSld>
  <p:clrMapOvr>
    <a:masterClrMapping/>
  </p:clrMapOvr>
  <p:transition xmlns:p14="http://schemas.microsoft.com/office/powerpoint/2010/main" spd="med" advClick="1"/>
</p:sld>
</file>

<file path=ppt/slides/slide3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9" name="3. The reformation of Asa 15:9-24"/>
          <p:cNvSpPr txBox="1"/>
          <p:nvPr>
            <p:ph type="title"/>
          </p:nvPr>
        </p:nvSpPr>
        <p:spPr>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4500"/>
            </a:pPr>
            <a:r>
              <a:rPr>
                <a:solidFill>
                  <a:srgbClr val="01168A"/>
                </a:solidFill>
              </a:rPr>
              <a:t>3.	The reformation of Asa </a:t>
            </a:r>
            <a:r>
              <a:rPr>
                <a:solidFill>
                  <a:srgbClr val="FF2600"/>
                </a:solidFill>
              </a:rPr>
              <a:t>15:9-24</a:t>
            </a:r>
          </a:p>
        </p:txBody>
      </p:sp>
    </p:spTree>
  </p:cSld>
  <p:clrMapOvr>
    <a:masterClrMapping/>
  </p:clrMapOvr>
  <p:transition xmlns:p14="http://schemas.microsoft.com/office/powerpoint/2010/main" spd="med" advClick="1"/>
</p:sld>
</file>

<file path=ppt/slides/slide3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61" name="Jeroboam 22 yrs."/>
          <p:cNvSpPr/>
          <p:nvPr/>
        </p:nvSpPr>
        <p:spPr>
          <a:xfrm>
            <a:off x="152400" y="1168400"/>
            <a:ext cx="4813300" cy="927100"/>
          </a:xfrm>
          <a:prstGeom prst="rect">
            <a:avLst/>
          </a:prstGeom>
          <a:blipFill>
            <a:blip r:embed="rId2"/>
          </a:blipFill>
          <a:ln w="25400">
            <a:solidFill>
              <a:srgbClr val="000000"/>
            </a:solidFill>
            <a:miter lim="400000"/>
          </a:ln>
          <a:extLst>
            <a:ext uri="{C572A759-6A51-4108-AA02-DFA0A04FC94B}">
              <ma14:wrappingTextBoxFlag xmlns:ma14="http://schemas.microsoft.com/office/mac/drawingml/2011/main" val="1"/>
            </a:ext>
          </a:extLst>
        </p:spPr>
        <p:txBody>
          <a:bodyPr lIns="38100" tIns="38100" rIns="38100" bIns="38100" anchor="ctr"/>
          <a:lstStyle>
            <a:lvl1pPr>
              <a:defRPr sz="3000">
                <a:solidFill>
                  <a:srgbClr val="FFFFFF"/>
                </a:solidFill>
                <a:effectLst>
                  <a:outerShdw sx="100000" sy="100000" kx="0" ky="0" algn="b" rotWithShape="0" blurRad="38100" dist="12700" dir="5400000">
                    <a:srgbClr val="000000">
                      <a:alpha val="50000"/>
                    </a:srgbClr>
                  </a:outerShdw>
                </a:effectLst>
              </a:defRPr>
            </a:lvl1pPr>
          </a:lstStyle>
          <a:p>
            <a:pPr/>
            <a:r>
              <a:t>Jeroboam 22 yrs.</a:t>
            </a:r>
          </a:p>
        </p:txBody>
      </p:sp>
      <p:sp>
        <p:nvSpPr>
          <p:cNvPr id="262" name="Rectangle"/>
          <p:cNvSpPr/>
          <p:nvPr/>
        </p:nvSpPr>
        <p:spPr>
          <a:xfrm>
            <a:off x="4927600" y="1168400"/>
            <a:ext cx="190500" cy="927100"/>
          </a:xfrm>
          <a:prstGeom prst="rect">
            <a:avLst/>
          </a:prstGeom>
          <a:solidFill>
            <a:srgbClr val="C0C0C0"/>
          </a:solidFill>
          <a:ln w="25400">
            <a:solidFill>
              <a:srgbClr val="000000"/>
            </a:solidFill>
            <a:miter lim="400000"/>
          </a:ln>
        </p:spPr>
        <p:txBody>
          <a:bodyPr lIns="38100" tIns="38100" rIns="38100" bIns="38100" anchor="ctr"/>
          <a:lstStyle/>
          <a:p>
            <a:pPr>
              <a:defRPr sz="1800">
                <a:solidFill>
                  <a:srgbClr val="FFFFFF"/>
                </a:solidFill>
                <a:effectLst>
                  <a:outerShdw sx="100000" sy="100000" kx="0" ky="0" algn="b" rotWithShape="0" blurRad="38100" dist="12700" dir="5400000">
                    <a:srgbClr val="000000">
                      <a:alpha val="50000"/>
                    </a:srgbClr>
                  </a:outerShdw>
                </a:effectLst>
              </a:defRPr>
            </a:pPr>
          </a:p>
        </p:txBody>
      </p:sp>
      <p:sp>
        <p:nvSpPr>
          <p:cNvPr id="263" name="Baasha 24 yrs."/>
          <p:cNvSpPr/>
          <p:nvPr/>
        </p:nvSpPr>
        <p:spPr>
          <a:xfrm>
            <a:off x="5118100" y="1168400"/>
            <a:ext cx="4089400" cy="927100"/>
          </a:xfrm>
          <a:prstGeom prst="rect">
            <a:avLst/>
          </a:prstGeom>
          <a:blipFill>
            <a:blip r:embed="rId2"/>
          </a:blipFill>
          <a:ln w="25400">
            <a:solidFill>
              <a:srgbClr val="000000"/>
            </a:solidFill>
            <a:miter lim="400000"/>
          </a:ln>
          <a:extLst>
            <a:ext uri="{C572A759-6A51-4108-AA02-DFA0A04FC94B}">
              <ma14:wrappingTextBoxFlag xmlns:ma14="http://schemas.microsoft.com/office/mac/drawingml/2011/main" val="1"/>
            </a:ext>
          </a:extLst>
        </p:spPr>
        <p:txBody>
          <a:bodyPr lIns="38100" tIns="38100" rIns="38100" bIns="38100" anchor="ctr"/>
          <a:lstStyle>
            <a:lvl1pPr>
              <a:defRPr sz="3000">
                <a:solidFill>
                  <a:srgbClr val="FFFFFF"/>
                </a:solidFill>
                <a:effectLst>
                  <a:outerShdw sx="100000" sy="100000" kx="0" ky="0" algn="b" rotWithShape="0" blurRad="38100" dist="12700" dir="5400000">
                    <a:srgbClr val="000000">
                      <a:alpha val="50000"/>
                    </a:srgbClr>
                  </a:outerShdw>
                </a:effectLst>
              </a:defRPr>
            </a:lvl1pPr>
          </a:lstStyle>
          <a:p>
            <a:pPr/>
            <a:r>
              <a:t>Baasha 24 yrs. </a:t>
            </a:r>
          </a:p>
        </p:txBody>
      </p:sp>
      <p:sp>
        <p:nvSpPr>
          <p:cNvPr id="264" name="Rehoboam 17 yrs."/>
          <p:cNvSpPr/>
          <p:nvPr/>
        </p:nvSpPr>
        <p:spPr>
          <a:xfrm>
            <a:off x="152400" y="3022600"/>
            <a:ext cx="3759200" cy="927100"/>
          </a:xfrm>
          <a:prstGeom prst="rect">
            <a:avLst/>
          </a:prstGeom>
          <a:solidFill>
            <a:srgbClr val="011993"/>
          </a:solidFill>
          <a:ln w="25400">
            <a:solidFill>
              <a:srgbClr val="000000"/>
            </a:solidFill>
            <a:miter lim="400000"/>
          </a:ln>
          <a:extLst>
            <a:ext uri="{C572A759-6A51-4108-AA02-DFA0A04FC94B}">
              <ma14:wrappingTextBoxFlag xmlns:ma14="http://schemas.microsoft.com/office/mac/drawingml/2011/main" val="1"/>
            </a:ext>
          </a:extLst>
        </p:spPr>
        <p:txBody>
          <a:bodyPr lIns="38100" tIns="38100" rIns="38100" bIns="38100" anchor="ctr"/>
          <a:lstStyle>
            <a:lvl1pPr>
              <a:defRPr sz="3000">
                <a:solidFill>
                  <a:srgbClr val="FFFFFF"/>
                </a:solidFill>
                <a:effectLst>
                  <a:outerShdw sx="100000" sy="100000" kx="0" ky="0" algn="b" rotWithShape="0" blurRad="38100" dist="12700" dir="5400000">
                    <a:srgbClr val="000000">
                      <a:alpha val="50000"/>
                    </a:srgbClr>
                  </a:outerShdw>
                </a:effectLst>
              </a:defRPr>
            </a:lvl1pPr>
          </a:lstStyle>
          <a:p>
            <a:pPr/>
            <a:r>
              <a:t>Rehoboam 17 yrs.</a:t>
            </a:r>
          </a:p>
        </p:txBody>
      </p:sp>
      <p:sp>
        <p:nvSpPr>
          <p:cNvPr id="265" name="Abijam…"/>
          <p:cNvSpPr/>
          <p:nvPr/>
        </p:nvSpPr>
        <p:spPr>
          <a:xfrm>
            <a:off x="3911600" y="3022600"/>
            <a:ext cx="787400" cy="927100"/>
          </a:xfrm>
          <a:prstGeom prst="rect">
            <a:avLst/>
          </a:prstGeom>
          <a:solidFill>
            <a:srgbClr val="005493"/>
          </a:solidFill>
          <a:ln w="25400">
            <a:solidFill>
              <a:srgbClr val="000000"/>
            </a:solidFill>
            <a:miter lim="400000"/>
          </a:ln>
          <a:extLst>
            <a:ext uri="{C572A759-6A51-4108-AA02-DFA0A04FC94B}">
              <ma14:wrappingTextBoxFlag xmlns:ma14="http://schemas.microsoft.com/office/mac/drawingml/2011/main" val="1"/>
            </a:ext>
          </a:extLst>
        </p:spPr>
        <p:txBody>
          <a:bodyPr lIns="38100" tIns="38100" rIns="38100" bIns="38100" anchor="ctr"/>
          <a:lstStyle/>
          <a:p>
            <a:pPr>
              <a:defRPr sz="1800">
                <a:solidFill>
                  <a:srgbClr val="FFFFFF"/>
                </a:solidFill>
                <a:effectLst>
                  <a:outerShdw sx="100000" sy="100000" kx="0" ky="0" algn="b" rotWithShape="0" blurRad="38100" dist="12700" dir="5400000">
                    <a:srgbClr val="000000">
                      <a:alpha val="50000"/>
                    </a:srgbClr>
                  </a:outerShdw>
                </a:effectLst>
              </a:defRPr>
            </a:pPr>
            <a:r>
              <a:t>Abijam</a:t>
            </a:r>
          </a:p>
          <a:p>
            <a:pPr>
              <a:defRPr sz="1800">
                <a:solidFill>
                  <a:srgbClr val="FFFFFF"/>
                </a:solidFill>
                <a:effectLst>
                  <a:outerShdw sx="100000" sy="100000" kx="0" ky="0" algn="b" rotWithShape="0" blurRad="38100" dist="12700" dir="5400000">
                    <a:srgbClr val="000000">
                      <a:alpha val="50000"/>
                    </a:srgbClr>
                  </a:outerShdw>
                </a:effectLst>
              </a:defRPr>
            </a:pPr>
            <a:r>
              <a:t>3 yrs.</a:t>
            </a:r>
          </a:p>
        </p:txBody>
      </p:sp>
      <p:sp>
        <p:nvSpPr>
          <p:cNvPr id="266" name="Asa 41 yrs."/>
          <p:cNvSpPr/>
          <p:nvPr/>
        </p:nvSpPr>
        <p:spPr>
          <a:xfrm>
            <a:off x="4699000" y="3022600"/>
            <a:ext cx="5308600" cy="927100"/>
          </a:xfrm>
          <a:prstGeom prst="rect">
            <a:avLst/>
          </a:prstGeom>
          <a:solidFill>
            <a:srgbClr val="011993"/>
          </a:solidFill>
          <a:ln w="25400">
            <a:solidFill>
              <a:srgbClr val="000000"/>
            </a:solidFill>
            <a:miter lim="400000"/>
          </a:ln>
          <a:extLst>
            <a:ext uri="{C572A759-6A51-4108-AA02-DFA0A04FC94B}">
              <ma14:wrappingTextBoxFlag xmlns:ma14="http://schemas.microsoft.com/office/mac/drawingml/2011/main" val="1"/>
            </a:ext>
          </a:extLst>
        </p:spPr>
        <p:txBody>
          <a:bodyPr lIns="38100" tIns="38100" rIns="38100" bIns="38100" anchor="ctr"/>
          <a:lstStyle>
            <a:lvl1pPr>
              <a:defRPr sz="3000">
                <a:solidFill>
                  <a:srgbClr val="FFFFFF"/>
                </a:solidFill>
                <a:effectLst>
                  <a:outerShdw sx="100000" sy="100000" kx="0" ky="0" algn="b" rotWithShape="0" blurRad="38100" dist="12700" dir="5400000">
                    <a:srgbClr val="000000">
                      <a:alpha val="50000"/>
                    </a:srgbClr>
                  </a:outerShdw>
                </a:effectLst>
              </a:defRPr>
            </a:lvl1pPr>
          </a:lstStyle>
          <a:p>
            <a:pPr/>
            <a:r>
              <a:t>Asa 41 yrs.</a:t>
            </a:r>
          </a:p>
        </p:txBody>
      </p:sp>
      <p:sp>
        <p:nvSpPr>
          <p:cNvPr id="267" name="Divided Monarchy: Hostility Phase…"/>
          <p:cNvSpPr/>
          <p:nvPr/>
        </p:nvSpPr>
        <p:spPr>
          <a:xfrm>
            <a:off x="2367161" y="5067300"/>
            <a:ext cx="5800527" cy="1447800"/>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p>
            <a:pPr/>
            <a:r>
              <a:t>Divided Monarchy: Hostility Phase</a:t>
            </a:r>
          </a:p>
          <a:p>
            <a:pPr/>
            <a:r>
              <a:t>(Sisters Quarreling)</a:t>
            </a:r>
          </a:p>
          <a:p>
            <a:pPr/>
            <a:r>
              <a:t>930-885 BC</a:t>
            </a:r>
          </a:p>
        </p:txBody>
      </p:sp>
      <p:sp>
        <p:nvSpPr>
          <p:cNvPr id="268" name="Rectangle"/>
          <p:cNvSpPr/>
          <p:nvPr/>
        </p:nvSpPr>
        <p:spPr>
          <a:xfrm>
            <a:off x="9207500" y="1168400"/>
            <a:ext cx="76200" cy="927100"/>
          </a:xfrm>
          <a:prstGeom prst="rect">
            <a:avLst/>
          </a:prstGeom>
          <a:solidFill>
            <a:srgbClr val="C0C0C0"/>
          </a:solidFill>
          <a:ln w="25400">
            <a:solidFill>
              <a:srgbClr val="000000"/>
            </a:solidFill>
            <a:miter lim="400000"/>
          </a:ln>
        </p:spPr>
        <p:txBody>
          <a:bodyPr lIns="38100" tIns="38100" rIns="38100" bIns="38100" anchor="ctr"/>
          <a:lstStyle/>
          <a:p>
            <a:pPr>
              <a:defRPr sz="1800">
                <a:solidFill>
                  <a:srgbClr val="FFFFFF"/>
                </a:solidFill>
                <a:effectLst>
                  <a:outerShdw sx="100000" sy="100000" kx="0" ky="0" algn="b" rotWithShape="0" blurRad="38100" dist="12700" dir="5400000">
                    <a:srgbClr val="000000">
                      <a:alpha val="50000"/>
                    </a:srgbClr>
                  </a:outerShdw>
                </a:effectLst>
              </a:defRPr>
            </a:pPr>
          </a:p>
        </p:txBody>
      </p:sp>
      <p:sp>
        <p:nvSpPr>
          <p:cNvPr id="269" name="Nadab"/>
          <p:cNvSpPr/>
          <p:nvPr/>
        </p:nvSpPr>
        <p:spPr>
          <a:xfrm>
            <a:off x="4679460" y="425450"/>
            <a:ext cx="693329" cy="342900"/>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lvl1pPr>
              <a:defRPr sz="1800"/>
            </a:lvl1pPr>
          </a:lstStyle>
          <a:p>
            <a:pPr/>
            <a:r>
              <a:t>Nadab</a:t>
            </a:r>
          </a:p>
        </p:txBody>
      </p:sp>
      <p:sp>
        <p:nvSpPr>
          <p:cNvPr id="270" name="Elah…"/>
          <p:cNvSpPr/>
          <p:nvPr/>
        </p:nvSpPr>
        <p:spPr>
          <a:xfrm>
            <a:off x="8940731" y="203200"/>
            <a:ext cx="603586" cy="609600"/>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p>
            <a:pPr>
              <a:defRPr sz="1800"/>
            </a:pPr>
            <a:r>
              <a:t>Elah</a:t>
            </a:r>
          </a:p>
          <a:p>
            <a:pPr>
              <a:defRPr sz="1800"/>
            </a:pPr>
            <a:r>
              <a:t>Zimri</a:t>
            </a:r>
          </a:p>
        </p:txBody>
      </p:sp>
      <p:sp>
        <p:nvSpPr>
          <p:cNvPr id="271" name="930"/>
          <p:cNvSpPr/>
          <p:nvPr/>
        </p:nvSpPr>
        <p:spPr>
          <a:xfrm>
            <a:off x="28674" y="2362200"/>
            <a:ext cx="546101" cy="431800"/>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lvl1pPr>
              <a:defRPr sz="2400"/>
            </a:lvl1pPr>
          </a:lstStyle>
          <a:p>
            <a:pPr/>
            <a:r>
              <a:t>930</a:t>
            </a:r>
          </a:p>
        </p:txBody>
      </p:sp>
      <p:sp>
        <p:nvSpPr>
          <p:cNvPr id="272" name="913"/>
          <p:cNvSpPr/>
          <p:nvPr/>
        </p:nvSpPr>
        <p:spPr>
          <a:xfrm>
            <a:off x="3635474" y="2565400"/>
            <a:ext cx="546101" cy="431800"/>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lvl1pPr>
              <a:defRPr sz="2400"/>
            </a:lvl1pPr>
          </a:lstStyle>
          <a:p>
            <a:pPr/>
            <a:r>
              <a:t>913</a:t>
            </a:r>
          </a:p>
        </p:txBody>
      </p:sp>
      <p:sp>
        <p:nvSpPr>
          <p:cNvPr id="273" name="911"/>
          <p:cNvSpPr/>
          <p:nvPr/>
        </p:nvSpPr>
        <p:spPr>
          <a:xfrm>
            <a:off x="4372074" y="2565400"/>
            <a:ext cx="546101" cy="431800"/>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lvl1pPr>
              <a:defRPr sz="2400"/>
            </a:lvl1pPr>
          </a:lstStyle>
          <a:p>
            <a:pPr/>
            <a:r>
              <a:t>911</a:t>
            </a:r>
          </a:p>
        </p:txBody>
      </p:sp>
      <p:sp>
        <p:nvSpPr>
          <p:cNvPr id="274" name="911-10"/>
          <p:cNvSpPr/>
          <p:nvPr/>
        </p:nvSpPr>
        <p:spPr>
          <a:xfrm>
            <a:off x="4499074" y="749300"/>
            <a:ext cx="1054101" cy="4318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defRPr sz="2400"/>
            </a:lvl1pPr>
          </a:lstStyle>
          <a:p>
            <a:pPr/>
            <a:r>
              <a:t>911-10</a:t>
            </a:r>
          </a:p>
        </p:txBody>
      </p:sp>
      <p:sp>
        <p:nvSpPr>
          <p:cNvPr id="275" name="885"/>
          <p:cNvSpPr/>
          <p:nvPr/>
        </p:nvSpPr>
        <p:spPr>
          <a:xfrm>
            <a:off x="8715474" y="749300"/>
            <a:ext cx="1054101" cy="4318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defRPr sz="2400"/>
            </a:lvl1pPr>
          </a:lstStyle>
          <a:p>
            <a:pPr/>
            <a:r>
              <a:t>885</a:t>
            </a:r>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19" name="1. The mission of the man of God to denounce Jeroboam &amp; his religious innovations 1-10"/>
          <p:cNvSpPr txBox="1"/>
          <p:nvPr>
            <p:ph type="title"/>
          </p:nvPr>
        </p:nvSpPr>
        <p:spPr>
          <a:xfrm>
            <a:off x="990600" y="-38100"/>
            <a:ext cx="8178800" cy="1066800"/>
          </a:xfrm>
          <a:prstGeom prst="rect">
            <a:avLst/>
          </a:prstGeom>
        </p:spPr>
        <p:txBody>
          <a:bodyPr/>
          <a:lstStyle/>
          <a:p>
            <a:pPr marL="393700" indent="-393700" algn="l">
              <a:spcBef>
                <a:spcPts val="100"/>
              </a:spcBef>
              <a:tabLst>
                <a:tab pos="711200" algn="l"/>
                <a:tab pos="1066800" algn="l"/>
                <a:tab pos="1422400" algn="l"/>
                <a:tab pos="1778000" algn="l"/>
                <a:tab pos="2133600" algn="l"/>
                <a:tab pos="2489200" algn="l"/>
                <a:tab pos="2844800" algn="l"/>
                <a:tab pos="3200400" algn="l"/>
                <a:tab pos="3556000" algn="l"/>
                <a:tab pos="3911600" algn="l"/>
                <a:tab pos="4267200" algn="l"/>
              </a:tabLst>
              <a:defRPr sz="3000"/>
            </a:pPr>
            <a:r>
              <a:rPr>
                <a:solidFill>
                  <a:srgbClr val="01168A"/>
                </a:solidFill>
              </a:rPr>
              <a:t>1.	The mission of the man of God to denounce Jeroboam &amp; his religious innovations </a:t>
            </a:r>
            <a:r>
              <a:rPr>
                <a:solidFill>
                  <a:srgbClr val="FF2600"/>
                </a:solidFill>
              </a:rPr>
              <a:t>1-10</a:t>
            </a:r>
          </a:p>
        </p:txBody>
      </p:sp>
      <p:sp>
        <p:nvSpPr>
          <p:cNvPr id="120" name="4   Now it came about when the king heard the saying of the man of God, which he cried against the altar in Bethel, that Jeroboam stretched out his hand from the altar, saying, &quot;Seize him.&quot; But his hand which he stretched out against him dried up, so that he could not draw it back to himself.…"/>
          <p:cNvSpPr txBox="1"/>
          <p:nvPr>
            <p:ph type="body" idx="1"/>
          </p:nvPr>
        </p:nvSpPr>
        <p:spPr>
          <a:xfrm>
            <a:off x="184150" y="1136153"/>
            <a:ext cx="5582395" cy="6516094"/>
          </a:xfrm>
          <a:prstGeom prst="rect">
            <a:avLst/>
          </a:prstGeom>
        </p:spPr>
        <p:txBody>
          <a:bodyPr anchor="t"/>
          <a:lstStyle/>
          <a:p>
            <a:pPr marL="393700" indent="-393700">
              <a:spcBef>
                <a:spcPts val="1100"/>
              </a:spcBef>
              <a:buSzTx/>
              <a:buNone/>
              <a:tabLst>
                <a:tab pos="711200" algn="l"/>
                <a:tab pos="1066800" algn="l"/>
                <a:tab pos="1422400" algn="l"/>
                <a:tab pos="1778000" algn="l"/>
                <a:tab pos="2133600" algn="l"/>
                <a:tab pos="2489200" algn="l"/>
                <a:tab pos="2844800" algn="l"/>
                <a:tab pos="3200400" algn="l"/>
                <a:tab pos="3556000" algn="l"/>
                <a:tab pos="3911600" algn="l"/>
                <a:tab pos="4267200" algn="l"/>
              </a:tabLst>
              <a:defRPr sz="3000"/>
            </a:pPr>
            <a:r>
              <a:rPr sz="2400">
                <a:solidFill>
                  <a:srgbClr val="C82506"/>
                </a:solidFill>
                <a:uFill>
                  <a:solidFill>
                    <a:srgbClr val="000000"/>
                  </a:solidFill>
                </a:uFill>
                <a:latin typeface="Times"/>
                <a:ea typeface="Times"/>
                <a:cs typeface="Times"/>
                <a:sym typeface="Times"/>
              </a:rPr>
              <a:t>4</a:t>
            </a:r>
            <a:r>
              <a:rPr sz="2400">
                <a:uFill>
                  <a:solidFill>
                    <a:srgbClr val="000000"/>
                  </a:solidFill>
                </a:uFill>
                <a:latin typeface="Times"/>
                <a:ea typeface="Times"/>
                <a:cs typeface="Times"/>
                <a:sym typeface="Times"/>
              </a:rPr>
              <a:t>   Now it came about when the king heard the saying of the man of God, which he cried against the altar in Bethel, that Jeroboam stretched out his hand from the altar, saying, "Seize him." But his hand which he stretched out against him dried up, so that he could not draw it back to himself.</a:t>
            </a:r>
            <a:endParaRPr sz="2400">
              <a:uFill>
                <a:solidFill>
                  <a:srgbClr val="000000"/>
                </a:solidFill>
              </a:uFill>
              <a:latin typeface="Times"/>
              <a:ea typeface="Times"/>
              <a:cs typeface="Times"/>
              <a:sym typeface="Times"/>
            </a:endParaRPr>
          </a:p>
          <a:p>
            <a:pPr marL="393700" indent="-393700">
              <a:spcBef>
                <a:spcPts val="1100"/>
              </a:spcBef>
              <a:buSzTx/>
              <a:buNone/>
              <a:tabLst>
                <a:tab pos="711200" algn="l"/>
                <a:tab pos="1066800" algn="l"/>
                <a:tab pos="1422400" algn="l"/>
                <a:tab pos="1778000" algn="l"/>
                <a:tab pos="2133600" algn="l"/>
                <a:tab pos="2489200" algn="l"/>
                <a:tab pos="2844800" algn="l"/>
                <a:tab pos="3200400" algn="l"/>
                <a:tab pos="3556000" algn="l"/>
                <a:tab pos="3911600" algn="l"/>
                <a:tab pos="4267200" algn="l"/>
              </a:tabLst>
              <a:defRPr sz="3000"/>
            </a:pPr>
            <a:r>
              <a:rPr sz="2400">
                <a:solidFill>
                  <a:srgbClr val="C82506"/>
                </a:solidFill>
                <a:uFill>
                  <a:solidFill>
                    <a:srgbClr val="000000"/>
                  </a:solidFill>
                </a:uFill>
                <a:latin typeface="Times"/>
                <a:ea typeface="Times"/>
                <a:cs typeface="Times"/>
                <a:sym typeface="Times"/>
              </a:rPr>
              <a:t>5</a:t>
            </a:r>
            <a:r>
              <a:rPr sz="2400">
                <a:uFill>
                  <a:solidFill>
                    <a:srgbClr val="000000"/>
                  </a:solidFill>
                </a:uFill>
                <a:latin typeface="Times"/>
                <a:ea typeface="Times"/>
                <a:cs typeface="Times"/>
                <a:sym typeface="Times"/>
              </a:rPr>
              <a:t>   The altar also was split apart and the ashes were poured out from the altar, according to the sign which the man of God had given by the word of the LORD.</a:t>
            </a:r>
          </a:p>
        </p:txBody>
      </p:sp>
      <p:pic>
        <p:nvPicPr>
          <p:cNvPr id="121" name="Jeroboam &amp; Prophet 1407-94.jpg" descr="Jeroboam &amp; Prophet 1407-94.jpg"/>
          <p:cNvPicPr>
            <a:picLocks noChangeAspect="1"/>
          </p:cNvPicPr>
          <p:nvPr/>
        </p:nvPicPr>
        <p:blipFill>
          <a:blip r:embed="rId2">
            <a:extLst/>
          </a:blip>
          <a:stretch>
            <a:fillRect/>
          </a:stretch>
        </p:blipFill>
        <p:spPr>
          <a:xfrm>
            <a:off x="5773318" y="1155439"/>
            <a:ext cx="4415721" cy="6288014"/>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14:flip dir="l"/>
      </p:transition>
    </mc:Choice>
    <mc:Fallback>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7" name="Jeroboam 22 yrs."/>
          <p:cNvSpPr/>
          <p:nvPr/>
        </p:nvSpPr>
        <p:spPr>
          <a:xfrm>
            <a:off x="152400" y="1168400"/>
            <a:ext cx="4813300" cy="927100"/>
          </a:xfrm>
          <a:prstGeom prst="rect">
            <a:avLst/>
          </a:prstGeom>
          <a:blipFill>
            <a:blip r:embed="rId2"/>
          </a:blipFill>
          <a:ln w="25400">
            <a:solidFill>
              <a:srgbClr val="000000"/>
            </a:solidFill>
            <a:miter lim="400000"/>
          </a:ln>
          <a:extLst>
            <a:ext uri="{C572A759-6A51-4108-AA02-DFA0A04FC94B}">
              <ma14:wrappingTextBoxFlag xmlns:ma14="http://schemas.microsoft.com/office/mac/drawingml/2011/main" val="1"/>
            </a:ext>
          </a:extLst>
        </p:spPr>
        <p:txBody>
          <a:bodyPr lIns="38100" tIns="38100" rIns="38100" bIns="38100" anchor="ctr"/>
          <a:lstStyle>
            <a:lvl1pPr>
              <a:defRPr sz="3000">
                <a:solidFill>
                  <a:srgbClr val="FFFFFF"/>
                </a:solidFill>
                <a:effectLst>
                  <a:outerShdw sx="100000" sy="100000" kx="0" ky="0" algn="b" rotWithShape="0" blurRad="38100" dist="12700" dir="5400000">
                    <a:srgbClr val="000000">
                      <a:alpha val="50000"/>
                    </a:srgbClr>
                  </a:outerShdw>
                </a:effectLst>
              </a:defRPr>
            </a:lvl1pPr>
          </a:lstStyle>
          <a:p>
            <a:pPr/>
            <a:r>
              <a:t>Jeroboam 22 yrs.</a:t>
            </a:r>
          </a:p>
        </p:txBody>
      </p:sp>
      <p:sp>
        <p:nvSpPr>
          <p:cNvPr id="278" name="Rectangle"/>
          <p:cNvSpPr/>
          <p:nvPr/>
        </p:nvSpPr>
        <p:spPr>
          <a:xfrm>
            <a:off x="4927600" y="1168400"/>
            <a:ext cx="190500" cy="927100"/>
          </a:xfrm>
          <a:prstGeom prst="rect">
            <a:avLst/>
          </a:prstGeom>
          <a:solidFill>
            <a:srgbClr val="C0C0C0"/>
          </a:solidFill>
          <a:ln w="25400">
            <a:solidFill>
              <a:srgbClr val="000000"/>
            </a:solidFill>
            <a:miter lim="400000"/>
          </a:ln>
        </p:spPr>
        <p:txBody>
          <a:bodyPr lIns="38100" tIns="38100" rIns="38100" bIns="38100" anchor="ctr"/>
          <a:lstStyle/>
          <a:p>
            <a:pPr>
              <a:defRPr sz="1800">
                <a:solidFill>
                  <a:srgbClr val="FFFFFF"/>
                </a:solidFill>
                <a:effectLst>
                  <a:outerShdw sx="100000" sy="100000" kx="0" ky="0" algn="b" rotWithShape="0" blurRad="38100" dist="12700" dir="5400000">
                    <a:srgbClr val="000000">
                      <a:alpha val="50000"/>
                    </a:srgbClr>
                  </a:outerShdw>
                </a:effectLst>
              </a:defRPr>
            </a:pPr>
          </a:p>
        </p:txBody>
      </p:sp>
      <p:sp>
        <p:nvSpPr>
          <p:cNvPr id="279" name="Baasha 24 yrs."/>
          <p:cNvSpPr/>
          <p:nvPr/>
        </p:nvSpPr>
        <p:spPr>
          <a:xfrm>
            <a:off x="5118100" y="1168400"/>
            <a:ext cx="4089400" cy="927100"/>
          </a:xfrm>
          <a:prstGeom prst="rect">
            <a:avLst/>
          </a:prstGeom>
          <a:blipFill>
            <a:blip r:embed="rId2"/>
          </a:blipFill>
          <a:ln w="25400">
            <a:solidFill>
              <a:srgbClr val="000000"/>
            </a:solidFill>
            <a:miter lim="400000"/>
          </a:ln>
          <a:extLst>
            <a:ext uri="{C572A759-6A51-4108-AA02-DFA0A04FC94B}">
              <ma14:wrappingTextBoxFlag xmlns:ma14="http://schemas.microsoft.com/office/mac/drawingml/2011/main" val="1"/>
            </a:ext>
          </a:extLst>
        </p:spPr>
        <p:txBody>
          <a:bodyPr lIns="38100" tIns="38100" rIns="38100" bIns="38100" anchor="ctr"/>
          <a:lstStyle>
            <a:lvl1pPr>
              <a:defRPr sz="3000">
                <a:solidFill>
                  <a:srgbClr val="FFFFFF"/>
                </a:solidFill>
                <a:effectLst>
                  <a:outerShdw sx="100000" sy="100000" kx="0" ky="0" algn="b" rotWithShape="0" blurRad="38100" dist="12700" dir="5400000">
                    <a:srgbClr val="000000">
                      <a:alpha val="50000"/>
                    </a:srgbClr>
                  </a:outerShdw>
                </a:effectLst>
              </a:defRPr>
            </a:lvl1pPr>
          </a:lstStyle>
          <a:p>
            <a:pPr/>
            <a:r>
              <a:t>Baasha 24 yrs. </a:t>
            </a:r>
          </a:p>
        </p:txBody>
      </p:sp>
      <p:sp>
        <p:nvSpPr>
          <p:cNvPr id="280" name="Rehoboam 17 yrs."/>
          <p:cNvSpPr/>
          <p:nvPr/>
        </p:nvSpPr>
        <p:spPr>
          <a:xfrm>
            <a:off x="152400" y="3022600"/>
            <a:ext cx="3759200" cy="927100"/>
          </a:xfrm>
          <a:prstGeom prst="rect">
            <a:avLst/>
          </a:prstGeom>
          <a:solidFill>
            <a:srgbClr val="011993"/>
          </a:solidFill>
          <a:ln w="25400">
            <a:solidFill>
              <a:srgbClr val="000000"/>
            </a:solidFill>
            <a:miter lim="400000"/>
          </a:ln>
          <a:extLst>
            <a:ext uri="{C572A759-6A51-4108-AA02-DFA0A04FC94B}">
              <ma14:wrappingTextBoxFlag xmlns:ma14="http://schemas.microsoft.com/office/mac/drawingml/2011/main" val="1"/>
            </a:ext>
          </a:extLst>
        </p:spPr>
        <p:txBody>
          <a:bodyPr lIns="38100" tIns="38100" rIns="38100" bIns="38100" anchor="ctr"/>
          <a:lstStyle>
            <a:lvl1pPr>
              <a:defRPr sz="3000">
                <a:solidFill>
                  <a:srgbClr val="FFFFFF"/>
                </a:solidFill>
                <a:effectLst>
                  <a:outerShdw sx="100000" sy="100000" kx="0" ky="0" algn="b" rotWithShape="0" blurRad="38100" dist="12700" dir="5400000">
                    <a:srgbClr val="000000">
                      <a:alpha val="50000"/>
                    </a:srgbClr>
                  </a:outerShdw>
                </a:effectLst>
              </a:defRPr>
            </a:lvl1pPr>
          </a:lstStyle>
          <a:p>
            <a:pPr/>
            <a:r>
              <a:t>Rehoboam 17 yrs.</a:t>
            </a:r>
          </a:p>
        </p:txBody>
      </p:sp>
      <p:sp>
        <p:nvSpPr>
          <p:cNvPr id="281" name="Abijam…"/>
          <p:cNvSpPr/>
          <p:nvPr/>
        </p:nvSpPr>
        <p:spPr>
          <a:xfrm>
            <a:off x="3911600" y="3022600"/>
            <a:ext cx="787400" cy="927100"/>
          </a:xfrm>
          <a:prstGeom prst="rect">
            <a:avLst/>
          </a:prstGeom>
          <a:solidFill>
            <a:srgbClr val="005493"/>
          </a:solidFill>
          <a:ln w="25400">
            <a:solidFill>
              <a:srgbClr val="000000"/>
            </a:solidFill>
            <a:miter lim="400000"/>
          </a:ln>
          <a:extLst>
            <a:ext uri="{C572A759-6A51-4108-AA02-DFA0A04FC94B}">
              <ma14:wrappingTextBoxFlag xmlns:ma14="http://schemas.microsoft.com/office/mac/drawingml/2011/main" val="1"/>
            </a:ext>
          </a:extLst>
        </p:spPr>
        <p:txBody>
          <a:bodyPr lIns="38100" tIns="38100" rIns="38100" bIns="38100" anchor="ctr"/>
          <a:lstStyle/>
          <a:p>
            <a:pPr>
              <a:defRPr sz="1800">
                <a:solidFill>
                  <a:srgbClr val="FFFFFF"/>
                </a:solidFill>
                <a:effectLst>
                  <a:outerShdw sx="100000" sy="100000" kx="0" ky="0" algn="b" rotWithShape="0" blurRad="38100" dist="12700" dir="5400000">
                    <a:srgbClr val="000000">
                      <a:alpha val="50000"/>
                    </a:srgbClr>
                  </a:outerShdw>
                </a:effectLst>
              </a:defRPr>
            </a:pPr>
            <a:r>
              <a:t>Abijam</a:t>
            </a:r>
          </a:p>
          <a:p>
            <a:pPr>
              <a:defRPr sz="1800">
                <a:solidFill>
                  <a:srgbClr val="FFFFFF"/>
                </a:solidFill>
                <a:effectLst>
                  <a:outerShdw sx="100000" sy="100000" kx="0" ky="0" algn="b" rotWithShape="0" blurRad="38100" dist="12700" dir="5400000">
                    <a:srgbClr val="000000">
                      <a:alpha val="50000"/>
                    </a:srgbClr>
                  </a:outerShdw>
                </a:effectLst>
              </a:defRPr>
            </a:pPr>
            <a:r>
              <a:t>3 yrs.</a:t>
            </a:r>
          </a:p>
        </p:txBody>
      </p:sp>
      <p:sp>
        <p:nvSpPr>
          <p:cNvPr id="282" name="Asa 41 yrs."/>
          <p:cNvSpPr/>
          <p:nvPr/>
        </p:nvSpPr>
        <p:spPr>
          <a:xfrm>
            <a:off x="4699000" y="3022600"/>
            <a:ext cx="5308600" cy="927100"/>
          </a:xfrm>
          <a:prstGeom prst="rect">
            <a:avLst/>
          </a:prstGeom>
          <a:solidFill>
            <a:srgbClr val="011993"/>
          </a:solidFill>
          <a:ln w="25400">
            <a:solidFill>
              <a:srgbClr val="000000"/>
            </a:solidFill>
            <a:miter lim="400000"/>
          </a:ln>
          <a:extLst>
            <a:ext uri="{C572A759-6A51-4108-AA02-DFA0A04FC94B}">
              <ma14:wrappingTextBoxFlag xmlns:ma14="http://schemas.microsoft.com/office/mac/drawingml/2011/main" val="1"/>
            </a:ext>
          </a:extLst>
        </p:spPr>
        <p:txBody>
          <a:bodyPr lIns="38100" tIns="38100" rIns="38100" bIns="38100" anchor="ctr"/>
          <a:lstStyle>
            <a:lvl1pPr>
              <a:defRPr sz="3000">
                <a:solidFill>
                  <a:srgbClr val="FFFFFF"/>
                </a:solidFill>
                <a:effectLst>
                  <a:outerShdw sx="100000" sy="100000" kx="0" ky="0" algn="b" rotWithShape="0" blurRad="38100" dist="12700" dir="5400000">
                    <a:srgbClr val="000000">
                      <a:alpha val="50000"/>
                    </a:srgbClr>
                  </a:outerShdw>
                </a:effectLst>
              </a:defRPr>
            </a:lvl1pPr>
          </a:lstStyle>
          <a:p>
            <a:pPr/>
            <a:r>
              <a:t>Asa 41 yrs.</a:t>
            </a:r>
          </a:p>
        </p:txBody>
      </p:sp>
      <p:sp>
        <p:nvSpPr>
          <p:cNvPr id="283" name="Divided Monarchy: Hostility Phase…"/>
          <p:cNvSpPr/>
          <p:nvPr/>
        </p:nvSpPr>
        <p:spPr>
          <a:xfrm>
            <a:off x="2367161" y="5067300"/>
            <a:ext cx="5800527" cy="1447800"/>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p>
            <a:pPr/>
            <a:r>
              <a:t>Divided Monarchy: Hostility Phase</a:t>
            </a:r>
          </a:p>
          <a:p>
            <a:pPr/>
            <a:r>
              <a:t>(Sisters Quarreling)</a:t>
            </a:r>
          </a:p>
          <a:p>
            <a:pPr/>
            <a:r>
              <a:t>930-885 BC</a:t>
            </a:r>
          </a:p>
        </p:txBody>
      </p:sp>
      <p:sp>
        <p:nvSpPr>
          <p:cNvPr id="284" name="Rectangle"/>
          <p:cNvSpPr/>
          <p:nvPr/>
        </p:nvSpPr>
        <p:spPr>
          <a:xfrm>
            <a:off x="9207500" y="1168400"/>
            <a:ext cx="76200" cy="927100"/>
          </a:xfrm>
          <a:prstGeom prst="rect">
            <a:avLst/>
          </a:prstGeom>
          <a:solidFill>
            <a:srgbClr val="C0C0C0"/>
          </a:solidFill>
          <a:ln w="25400">
            <a:solidFill>
              <a:srgbClr val="000000"/>
            </a:solidFill>
            <a:miter lim="400000"/>
          </a:ln>
        </p:spPr>
        <p:txBody>
          <a:bodyPr lIns="38100" tIns="38100" rIns="38100" bIns="38100" anchor="ctr"/>
          <a:lstStyle/>
          <a:p>
            <a:pPr>
              <a:defRPr sz="1800">
                <a:solidFill>
                  <a:srgbClr val="FFFFFF"/>
                </a:solidFill>
                <a:effectLst>
                  <a:outerShdw sx="100000" sy="100000" kx="0" ky="0" algn="b" rotWithShape="0" blurRad="38100" dist="12700" dir="5400000">
                    <a:srgbClr val="000000">
                      <a:alpha val="50000"/>
                    </a:srgbClr>
                  </a:outerShdw>
                </a:effectLst>
              </a:defRPr>
            </a:pPr>
          </a:p>
        </p:txBody>
      </p:sp>
      <p:sp>
        <p:nvSpPr>
          <p:cNvPr id="285" name="Nadab"/>
          <p:cNvSpPr/>
          <p:nvPr/>
        </p:nvSpPr>
        <p:spPr>
          <a:xfrm>
            <a:off x="4679460" y="425450"/>
            <a:ext cx="693329" cy="342900"/>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lvl1pPr>
              <a:defRPr sz="1800"/>
            </a:lvl1pPr>
          </a:lstStyle>
          <a:p>
            <a:pPr/>
            <a:r>
              <a:t>Nadab</a:t>
            </a:r>
          </a:p>
        </p:txBody>
      </p:sp>
      <p:sp>
        <p:nvSpPr>
          <p:cNvPr id="286" name="Elah…"/>
          <p:cNvSpPr/>
          <p:nvPr/>
        </p:nvSpPr>
        <p:spPr>
          <a:xfrm>
            <a:off x="8940731" y="203200"/>
            <a:ext cx="603586" cy="609600"/>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p>
            <a:pPr>
              <a:defRPr sz="1800"/>
            </a:pPr>
            <a:r>
              <a:t>Elah</a:t>
            </a:r>
          </a:p>
          <a:p>
            <a:pPr>
              <a:defRPr sz="1800"/>
            </a:pPr>
            <a:r>
              <a:t>Zimri</a:t>
            </a:r>
          </a:p>
        </p:txBody>
      </p:sp>
      <p:sp>
        <p:nvSpPr>
          <p:cNvPr id="287" name="930"/>
          <p:cNvSpPr/>
          <p:nvPr/>
        </p:nvSpPr>
        <p:spPr>
          <a:xfrm>
            <a:off x="28674" y="2362200"/>
            <a:ext cx="546101" cy="431800"/>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lvl1pPr>
              <a:defRPr sz="2400"/>
            </a:lvl1pPr>
          </a:lstStyle>
          <a:p>
            <a:pPr/>
            <a:r>
              <a:t>930</a:t>
            </a:r>
          </a:p>
        </p:txBody>
      </p:sp>
      <p:sp>
        <p:nvSpPr>
          <p:cNvPr id="288" name="913"/>
          <p:cNvSpPr/>
          <p:nvPr/>
        </p:nvSpPr>
        <p:spPr>
          <a:xfrm>
            <a:off x="3635474" y="2565400"/>
            <a:ext cx="546101" cy="431800"/>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lvl1pPr>
              <a:defRPr sz="2400"/>
            </a:lvl1pPr>
          </a:lstStyle>
          <a:p>
            <a:pPr/>
            <a:r>
              <a:t>913</a:t>
            </a:r>
          </a:p>
        </p:txBody>
      </p:sp>
      <p:sp>
        <p:nvSpPr>
          <p:cNvPr id="289" name="911"/>
          <p:cNvSpPr/>
          <p:nvPr/>
        </p:nvSpPr>
        <p:spPr>
          <a:xfrm>
            <a:off x="4372074" y="2565400"/>
            <a:ext cx="546101" cy="431800"/>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lvl1pPr>
              <a:defRPr sz="2400"/>
            </a:lvl1pPr>
          </a:lstStyle>
          <a:p>
            <a:pPr/>
            <a:r>
              <a:t>911</a:t>
            </a:r>
          </a:p>
        </p:txBody>
      </p:sp>
      <p:sp>
        <p:nvSpPr>
          <p:cNvPr id="290" name="911-10"/>
          <p:cNvSpPr/>
          <p:nvPr/>
        </p:nvSpPr>
        <p:spPr>
          <a:xfrm>
            <a:off x="4499074" y="749300"/>
            <a:ext cx="1054101" cy="4318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defRPr sz="2400"/>
            </a:lvl1pPr>
          </a:lstStyle>
          <a:p>
            <a:pPr/>
            <a:r>
              <a:t>911-10</a:t>
            </a:r>
          </a:p>
        </p:txBody>
      </p:sp>
      <p:sp>
        <p:nvSpPr>
          <p:cNvPr id="291" name="885"/>
          <p:cNvSpPr/>
          <p:nvPr/>
        </p:nvSpPr>
        <p:spPr>
          <a:xfrm>
            <a:off x="8715474" y="749300"/>
            <a:ext cx="1054101" cy="4318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defRPr sz="2400"/>
            </a:lvl1pPr>
          </a:lstStyle>
          <a:p>
            <a:pPr/>
            <a:r>
              <a:t>885</a:t>
            </a:r>
          </a:p>
        </p:txBody>
      </p:sp>
    </p:spTree>
  </p:cSld>
  <p:clrMapOvr>
    <a:masterClrMapping/>
  </p:clrMapOvr>
  <p:transition xmlns:p14="http://schemas.microsoft.com/office/powerpoint/2010/main" spd="med" advClick="1"/>
</p:sld>
</file>

<file path=ppt/slides/slide4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93" name="a. Asa’s exercise of faith 15:9-15"/>
          <p:cNvSpPr txBox="1"/>
          <p:nvPr>
            <p:ph type="title"/>
          </p:nvPr>
        </p:nvSpPr>
        <p:spPr>
          <a:xfrm>
            <a:off x="990600" y="203200"/>
            <a:ext cx="8178800" cy="7112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3000">
                <a:solidFill>
                  <a:srgbClr val="01168A"/>
                </a:solidFill>
                <a:latin typeface="+mn-lt"/>
                <a:ea typeface="+mn-ea"/>
                <a:cs typeface="+mn-cs"/>
                <a:sym typeface="Gill Sans"/>
              </a:rPr>
              <a:t>a.	Asa’s exercise of faith </a:t>
            </a:r>
            <a:r>
              <a:rPr sz="3000">
                <a:solidFill>
                  <a:srgbClr val="FF2600"/>
                </a:solidFill>
                <a:latin typeface="+mn-lt"/>
                <a:ea typeface="+mn-ea"/>
                <a:cs typeface="+mn-cs"/>
                <a:sym typeface="Gill Sans"/>
              </a:rPr>
              <a:t>15:9-15</a:t>
            </a:r>
          </a:p>
        </p:txBody>
      </p:sp>
      <p:sp>
        <p:nvSpPr>
          <p:cNvPr id="294" name="9    So in the twentieth year of Jeroboam the king of Israel, Asa began to reign as king of Judah.…"/>
          <p:cNvSpPr txBox="1"/>
          <p:nvPr>
            <p:ph type="body" idx="1"/>
          </p:nvPr>
        </p:nvSpPr>
        <p:spPr>
          <a:xfrm>
            <a:off x="165100" y="1041400"/>
            <a:ext cx="9753600" cy="6350000"/>
          </a:xfrm>
          <a:prstGeom prst="rect">
            <a:avLst/>
          </a:prstGeom>
        </p:spPr>
        <p:txBody>
          <a:bodyPr anchor="t"/>
          <a:lstStyle/>
          <a:p>
            <a:pPr marL="482600" indent="-482600">
              <a:spcBef>
                <a:spcPts val="2500"/>
              </a:spcBef>
              <a:buClr>
                <a:srgbClr val="000000"/>
              </a:buClr>
              <a:buSzTx/>
              <a:buFont typeface="Gill Sans"/>
              <a:buNone/>
              <a:tabLst>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2400">
                <a:uFill>
                  <a:solidFill>
                    <a:srgbClr val="000000"/>
                  </a:solidFill>
                </a:uFill>
                <a:latin typeface="Times"/>
                <a:ea typeface="Times"/>
                <a:cs typeface="Times"/>
                <a:sym typeface="Times"/>
              </a:rPr>
              <a:t>9    So in the twentieth year of Jeroboam the king of Israel, Asa began to reign as king of Judah.</a:t>
            </a:r>
            <a:endParaRPr sz="2400">
              <a:uFill>
                <a:solidFill>
                  <a:srgbClr val="000000"/>
                </a:solidFill>
              </a:uFill>
              <a:latin typeface="Times"/>
              <a:ea typeface="Times"/>
              <a:cs typeface="Times"/>
              <a:sym typeface="Times"/>
            </a:endParaRPr>
          </a:p>
          <a:p>
            <a:pPr marL="482600" indent="-482600">
              <a:spcBef>
                <a:spcPts val="2500"/>
              </a:spcBef>
              <a:buClr>
                <a:srgbClr val="000000"/>
              </a:buClr>
              <a:buSzTx/>
              <a:buFont typeface="Gill Sans"/>
              <a:buNone/>
              <a:tabLst>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2400">
                <a:uFill>
                  <a:solidFill>
                    <a:srgbClr val="000000"/>
                  </a:solidFill>
                </a:uFill>
                <a:latin typeface="Times"/>
                <a:ea typeface="Times"/>
                <a:cs typeface="Times"/>
                <a:sym typeface="Times"/>
              </a:rPr>
              <a:t>10   And he reigned forty-one years in Jerusalem; and his mother’s name was Maacah the daughter of Abishalom.</a:t>
            </a:r>
            <a:endParaRPr sz="2400">
              <a:uFill>
                <a:solidFill>
                  <a:srgbClr val="000000"/>
                </a:solidFill>
              </a:uFill>
              <a:latin typeface="Times"/>
              <a:ea typeface="Times"/>
              <a:cs typeface="Times"/>
              <a:sym typeface="Times"/>
            </a:endParaRPr>
          </a:p>
          <a:p>
            <a:pPr marL="482600" indent="-482600">
              <a:spcBef>
                <a:spcPts val="2500"/>
              </a:spcBef>
              <a:buClr>
                <a:srgbClr val="000000"/>
              </a:buClr>
              <a:buSzTx/>
              <a:buFont typeface="Gill Sans"/>
              <a:buNone/>
              <a:tabLst>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2400">
                <a:uFill>
                  <a:solidFill>
                    <a:srgbClr val="000000"/>
                  </a:solidFill>
                </a:uFill>
                <a:latin typeface="Times"/>
                <a:ea typeface="Times"/>
                <a:cs typeface="Times"/>
                <a:sym typeface="Times"/>
              </a:rPr>
              <a:t>11   And Asa did what was right in the sight of the LORD, like David his father.</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94">
                                            <p:bg/>
                                          </p:spTgt>
                                        </p:tgtEl>
                                        <p:attrNameLst>
                                          <p:attrName>style.visibility</p:attrName>
                                        </p:attrNameLst>
                                      </p:cBhvr>
                                      <p:to>
                                        <p:strVal val="visible"/>
                                      </p:to>
                                    </p:set>
                                    <p:animEffect filter="wipe(left)" transition="in">
                                      <p:cBhvr>
                                        <p:cTn id="7" dur="1000"/>
                                        <p:tgtEl>
                                          <p:spTgt spid="294">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294">
                                            <p:txEl>
                                              <p:pRg st="0" end="0"/>
                                            </p:txEl>
                                          </p:spTgt>
                                        </p:tgtEl>
                                        <p:attrNameLst>
                                          <p:attrName>style.visibility</p:attrName>
                                        </p:attrNameLst>
                                      </p:cBhvr>
                                      <p:to>
                                        <p:strVal val="visible"/>
                                      </p:to>
                                    </p:set>
                                    <p:animEffect filter="wipe(left)" transition="in">
                                      <p:cBhvr>
                                        <p:cTn id="10" dur="1000"/>
                                        <p:tgtEl>
                                          <p:spTgt spid="294">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294">
                                            <p:txEl>
                                              <p:pRg st="1" end="1"/>
                                            </p:txEl>
                                          </p:spTgt>
                                        </p:tgtEl>
                                        <p:attrNameLst>
                                          <p:attrName>style.visibility</p:attrName>
                                        </p:attrNameLst>
                                      </p:cBhvr>
                                      <p:to>
                                        <p:strVal val="visible"/>
                                      </p:to>
                                    </p:set>
                                    <p:animEffect filter="wipe(left)" transition="in">
                                      <p:cBhvr>
                                        <p:cTn id="15" dur="1000"/>
                                        <p:tgtEl>
                                          <p:spTgt spid="294">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1" fill="hold">
                                  <p:stCondLst>
                                    <p:cond delay="0"/>
                                  </p:stCondLst>
                                  <p:iterate type="el" backwards="0">
                                    <p:tmAbs val="0"/>
                                  </p:iterate>
                                  <p:childTnLst>
                                    <p:set>
                                      <p:cBhvr>
                                        <p:cTn id="19" fill="hold"/>
                                        <p:tgtEl>
                                          <p:spTgt spid="294">
                                            <p:txEl>
                                              <p:pRg st="2" end="2"/>
                                            </p:txEl>
                                          </p:spTgt>
                                        </p:tgtEl>
                                        <p:attrNameLst>
                                          <p:attrName>style.visibility</p:attrName>
                                        </p:attrNameLst>
                                      </p:cBhvr>
                                      <p:to>
                                        <p:strVal val="visible"/>
                                      </p:to>
                                    </p:set>
                                    <p:animEffect filter="wipe(left)" transition="in">
                                      <p:cBhvr>
                                        <p:cTn id="20" dur="1000"/>
                                        <p:tgtEl>
                                          <p:spTgt spid="294">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94" grpId="1"/>
    </p:bldLst>
  </p:timing>
</p:sld>
</file>

<file path=ppt/slides/slide4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96" name="a. Asa’s exercise of faith 15:9-15"/>
          <p:cNvSpPr txBox="1"/>
          <p:nvPr>
            <p:ph type="title"/>
          </p:nvPr>
        </p:nvSpPr>
        <p:spPr>
          <a:xfrm>
            <a:off x="990600" y="203200"/>
            <a:ext cx="8178800" cy="7112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3000">
                <a:solidFill>
                  <a:srgbClr val="01168A"/>
                </a:solidFill>
                <a:latin typeface="+mn-lt"/>
                <a:ea typeface="+mn-ea"/>
                <a:cs typeface="+mn-cs"/>
                <a:sym typeface="Gill Sans"/>
              </a:rPr>
              <a:t>a.	Asa’s exercise of faith </a:t>
            </a:r>
            <a:r>
              <a:rPr sz="3000">
                <a:solidFill>
                  <a:srgbClr val="FF2600"/>
                </a:solidFill>
                <a:latin typeface="+mn-lt"/>
                <a:ea typeface="+mn-ea"/>
                <a:cs typeface="+mn-cs"/>
                <a:sym typeface="Gill Sans"/>
              </a:rPr>
              <a:t>15:9-15</a:t>
            </a:r>
          </a:p>
        </p:txBody>
      </p:sp>
      <p:sp>
        <p:nvSpPr>
          <p:cNvPr id="297" name="12  He also put away the male cult prostitutes from the land, and removed all the idols which his fathers had made.…"/>
          <p:cNvSpPr txBox="1"/>
          <p:nvPr>
            <p:ph type="body" idx="1"/>
          </p:nvPr>
        </p:nvSpPr>
        <p:spPr>
          <a:xfrm>
            <a:off x="165100" y="1041400"/>
            <a:ext cx="9753600" cy="6350000"/>
          </a:xfrm>
          <a:prstGeom prst="rect">
            <a:avLst/>
          </a:prstGeom>
        </p:spPr>
        <p:txBody>
          <a:bodyPr anchor="t"/>
          <a:lstStyle/>
          <a:p>
            <a:pPr marL="482600" indent="-482600">
              <a:spcBef>
                <a:spcPts val="2500"/>
              </a:spcBef>
              <a:buClr>
                <a:srgbClr val="000000"/>
              </a:buClr>
              <a:buSzTx/>
              <a:buFont typeface="Gill Sans"/>
              <a:buNone/>
              <a:tabLst>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2400">
                <a:uFill>
                  <a:solidFill>
                    <a:srgbClr val="000000"/>
                  </a:solidFill>
                </a:uFill>
                <a:latin typeface="Times"/>
                <a:ea typeface="Times"/>
                <a:cs typeface="Times"/>
                <a:sym typeface="Times"/>
              </a:rPr>
              <a:t>12  He also put away the male cult prostitutes from the land, and removed all the idols which his fathers had made.</a:t>
            </a:r>
            <a:endParaRPr sz="2400">
              <a:uFill>
                <a:solidFill>
                  <a:srgbClr val="000000"/>
                </a:solidFill>
              </a:uFill>
              <a:latin typeface="Times"/>
              <a:ea typeface="Times"/>
              <a:cs typeface="Times"/>
              <a:sym typeface="Times"/>
            </a:endParaRPr>
          </a:p>
          <a:p>
            <a:pPr marL="482600" indent="-482600">
              <a:spcBef>
                <a:spcPts val="2500"/>
              </a:spcBef>
              <a:buClr>
                <a:srgbClr val="000000"/>
              </a:buClr>
              <a:buSzTx/>
              <a:buFont typeface="Gill Sans"/>
              <a:buNone/>
              <a:tabLst>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2400">
                <a:uFill>
                  <a:solidFill>
                    <a:srgbClr val="000000"/>
                  </a:solidFill>
                </a:uFill>
                <a:latin typeface="Times"/>
                <a:ea typeface="Times"/>
                <a:cs typeface="Times"/>
                <a:sym typeface="Times"/>
              </a:rPr>
              <a:t>13   And he also removed Maacah his mother from </a:t>
            </a:r>
            <a:r>
              <a:rPr i="1" sz="2400">
                <a:uFill>
                  <a:solidFill>
                    <a:srgbClr val="000000"/>
                  </a:solidFill>
                </a:uFill>
                <a:latin typeface="Times"/>
                <a:ea typeface="Times"/>
                <a:cs typeface="Times"/>
                <a:sym typeface="Times"/>
              </a:rPr>
              <a:t>being</a:t>
            </a:r>
            <a:r>
              <a:rPr sz="2400">
                <a:uFill>
                  <a:solidFill>
                    <a:srgbClr val="000000"/>
                  </a:solidFill>
                </a:uFill>
                <a:latin typeface="Times"/>
                <a:ea typeface="Times"/>
                <a:cs typeface="Times"/>
                <a:sym typeface="Times"/>
              </a:rPr>
              <a:t> queen mother, because she had made a horrid image as an Asherah; and Asa cut down her horrid image and burned </a:t>
            </a:r>
            <a:r>
              <a:rPr i="1" sz="2400">
                <a:uFill>
                  <a:solidFill>
                    <a:srgbClr val="000000"/>
                  </a:solidFill>
                </a:uFill>
                <a:latin typeface="Times"/>
                <a:ea typeface="Times"/>
                <a:cs typeface="Times"/>
                <a:sym typeface="Times"/>
              </a:rPr>
              <a:t>it</a:t>
            </a:r>
            <a:r>
              <a:rPr sz="2400">
                <a:uFill>
                  <a:solidFill>
                    <a:srgbClr val="000000"/>
                  </a:solidFill>
                </a:uFill>
                <a:latin typeface="Times"/>
                <a:ea typeface="Times"/>
                <a:cs typeface="Times"/>
                <a:sym typeface="Times"/>
              </a:rPr>
              <a:t> at the brook Kidron.</a:t>
            </a:r>
            <a:endParaRPr sz="2400">
              <a:uFill>
                <a:solidFill>
                  <a:srgbClr val="000000"/>
                </a:solidFill>
              </a:uFill>
              <a:latin typeface="Times"/>
              <a:ea typeface="Times"/>
              <a:cs typeface="Times"/>
              <a:sym typeface="Times"/>
            </a:endParaRPr>
          </a:p>
          <a:p>
            <a:pPr marL="482600" indent="-482600">
              <a:spcBef>
                <a:spcPts val="2500"/>
              </a:spcBef>
              <a:buClr>
                <a:srgbClr val="000000"/>
              </a:buClr>
              <a:buSzTx/>
              <a:buFont typeface="Gill Sans"/>
              <a:buNone/>
              <a:tabLst>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2400">
                <a:uFill>
                  <a:solidFill>
                    <a:srgbClr val="000000"/>
                  </a:solidFill>
                </a:uFill>
                <a:latin typeface="Times"/>
                <a:ea typeface="Times"/>
                <a:cs typeface="Times"/>
                <a:sym typeface="Times"/>
              </a:rPr>
              <a:t>14  But the high places were not taken away; nevertheless the heart of Asa was wholly devoted to the LORD all his days.</a:t>
            </a:r>
            <a:endParaRPr sz="2400">
              <a:uFill>
                <a:solidFill>
                  <a:srgbClr val="000000"/>
                </a:solidFill>
              </a:uFill>
              <a:latin typeface="Times"/>
              <a:ea typeface="Times"/>
              <a:cs typeface="Times"/>
              <a:sym typeface="Times"/>
            </a:endParaRPr>
          </a:p>
          <a:p>
            <a:pPr marL="482600" indent="-482600">
              <a:spcBef>
                <a:spcPts val="2500"/>
              </a:spcBef>
              <a:buClr>
                <a:srgbClr val="000000"/>
              </a:buClr>
              <a:buSzTx/>
              <a:buFont typeface="Gill Sans"/>
              <a:buNone/>
              <a:tabLst>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2400">
                <a:uFill>
                  <a:solidFill>
                    <a:srgbClr val="000000"/>
                  </a:solidFill>
                </a:uFill>
                <a:latin typeface="Times"/>
                <a:ea typeface="Times"/>
                <a:cs typeface="Times"/>
                <a:sym typeface="Times"/>
              </a:rPr>
              <a:t>15  And he brought into the house of the LORD the dedicated things of his father and his own dedicated things: silver and gold and utensils.</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97">
                                            <p:bg/>
                                          </p:spTgt>
                                        </p:tgtEl>
                                        <p:attrNameLst>
                                          <p:attrName>style.visibility</p:attrName>
                                        </p:attrNameLst>
                                      </p:cBhvr>
                                      <p:to>
                                        <p:strVal val="visible"/>
                                      </p:to>
                                    </p:set>
                                    <p:animEffect filter="wipe(left)" transition="in">
                                      <p:cBhvr>
                                        <p:cTn id="7" dur="1000"/>
                                        <p:tgtEl>
                                          <p:spTgt spid="297">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297">
                                            <p:txEl>
                                              <p:pRg st="0" end="0"/>
                                            </p:txEl>
                                          </p:spTgt>
                                        </p:tgtEl>
                                        <p:attrNameLst>
                                          <p:attrName>style.visibility</p:attrName>
                                        </p:attrNameLst>
                                      </p:cBhvr>
                                      <p:to>
                                        <p:strVal val="visible"/>
                                      </p:to>
                                    </p:set>
                                    <p:animEffect filter="wipe(left)" transition="in">
                                      <p:cBhvr>
                                        <p:cTn id="10" dur="1000"/>
                                        <p:tgtEl>
                                          <p:spTgt spid="297">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297">
                                            <p:txEl>
                                              <p:pRg st="1" end="1"/>
                                            </p:txEl>
                                          </p:spTgt>
                                        </p:tgtEl>
                                        <p:attrNameLst>
                                          <p:attrName>style.visibility</p:attrName>
                                        </p:attrNameLst>
                                      </p:cBhvr>
                                      <p:to>
                                        <p:strVal val="visible"/>
                                      </p:to>
                                    </p:set>
                                    <p:animEffect filter="wipe(left)" transition="in">
                                      <p:cBhvr>
                                        <p:cTn id="15" dur="1000"/>
                                        <p:tgtEl>
                                          <p:spTgt spid="297">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1" fill="hold">
                                  <p:stCondLst>
                                    <p:cond delay="0"/>
                                  </p:stCondLst>
                                  <p:iterate type="el" backwards="0">
                                    <p:tmAbs val="0"/>
                                  </p:iterate>
                                  <p:childTnLst>
                                    <p:set>
                                      <p:cBhvr>
                                        <p:cTn id="19" fill="hold"/>
                                        <p:tgtEl>
                                          <p:spTgt spid="297">
                                            <p:txEl>
                                              <p:pRg st="2" end="2"/>
                                            </p:txEl>
                                          </p:spTgt>
                                        </p:tgtEl>
                                        <p:attrNameLst>
                                          <p:attrName>style.visibility</p:attrName>
                                        </p:attrNameLst>
                                      </p:cBhvr>
                                      <p:to>
                                        <p:strVal val="visible"/>
                                      </p:to>
                                    </p:set>
                                    <p:animEffect filter="wipe(left)" transition="in">
                                      <p:cBhvr>
                                        <p:cTn id="20" dur="1000"/>
                                        <p:tgtEl>
                                          <p:spTgt spid="297">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8" presetID="22" grpId="1" fill="hold">
                                  <p:stCondLst>
                                    <p:cond delay="0"/>
                                  </p:stCondLst>
                                  <p:iterate type="el" backwards="0">
                                    <p:tmAbs val="0"/>
                                  </p:iterate>
                                  <p:childTnLst>
                                    <p:set>
                                      <p:cBhvr>
                                        <p:cTn id="24" fill="hold"/>
                                        <p:tgtEl>
                                          <p:spTgt spid="297">
                                            <p:txEl>
                                              <p:pRg st="3" end="3"/>
                                            </p:txEl>
                                          </p:spTgt>
                                        </p:tgtEl>
                                        <p:attrNameLst>
                                          <p:attrName>style.visibility</p:attrName>
                                        </p:attrNameLst>
                                      </p:cBhvr>
                                      <p:to>
                                        <p:strVal val="visible"/>
                                      </p:to>
                                    </p:set>
                                    <p:animEffect filter="wipe(left)" transition="in">
                                      <p:cBhvr>
                                        <p:cTn id="25" dur="1000"/>
                                        <p:tgtEl>
                                          <p:spTgt spid="297">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97" grpId="1"/>
    </p:bldLst>
  </p:timing>
</p:sld>
</file>

<file path=ppt/slides/slide4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99" name="Information from 2 Chron. 14"/>
          <p:cNvSpPr txBox="1"/>
          <p:nvPr>
            <p:ph type="title"/>
          </p:nvPr>
        </p:nvSpPr>
        <p:spPr>
          <a:xfrm>
            <a:off x="990600" y="203200"/>
            <a:ext cx="8178800" cy="7112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3000">
                <a:solidFill>
                  <a:srgbClr val="01168A"/>
                </a:solidFill>
                <a:latin typeface="+mn-lt"/>
                <a:ea typeface="+mn-ea"/>
                <a:cs typeface="+mn-cs"/>
                <a:sym typeface="Gill Sans"/>
              </a:rPr>
              <a:t>Information from </a:t>
            </a:r>
            <a:r>
              <a:rPr sz="3000">
                <a:solidFill>
                  <a:srgbClr val="FF2600"/>
                </a:solidFill>
                <a:latin typeface="+mn-lt"/>
                <a:ea typeface="+mn-ea"/>
                <a:cs typeface="+mn-cs"/>
                <a:sym typeface="Gill Sans"/>
              </a:rPr>
              <a:t>2 Chron.</a:t>
            </a:r>
            <a:r>
              <a:rPr sz="3000">
                <a:solidFill>
                  <a:srgbClr val="01168A"/>
                </a:solidFill>
                <a:latin typeface="+mn-lt"/>
                <a:ea typeface="+mn-ea"/>
                <a:cs typeface="+mn-cs"/>
                <a:sym typeface="Gill Sans"/>
              </a:rPr>
              <a:t> </a:t>
            </a:r>
            <a:r>
              <a:rPr sz="3000">
                <a:solidFill>
                  <a:srgbClr val="FF2600"/>
                </a:solidFill>
                <a:latin typeface="+mn-lt"/>
                <a:ea typeface="+mn-ea"/>
                <a:cs typeface="+mn-cs"/>
                <a:sym typeface="Gill Sans"/>
              </a:rPr>
              <a:t>14</a:t>
            </a:r>
          </a:p>
        </p:txBody>
      </p:sp>
      <p:sp>
        <p:nvSpPr>
          <p:cNvPr id="300" name="A.  Blessed with 10 years of peace &amp; prosperity 1-8…"/>
          <p:cNvSpPr txBox="1"/>
          <p:nvPr>
            <p:ph type="body" idx="1"/>
          </p:nvPr>
        </p:nvSpPr>
        <p:spPr>
          <a:xfrm>
            <a:off x="165100" y="1041400"/>
            <a:ext cx="9753600" cy="6350000"/>
          </a:xfrm>
          <a:prstGeom prst="rect">
            <a:avLst/>
          </a:prstGeom>
        </p:spPr>
        <p:txBody>
          <a:bodyPr anchor="t"/>
          <a:lstStyle/>
          <a:p>
            <a:pPr marL="482600" indent="-482600">
              <a:spcBef>
                <a:spcPts val="2500"/>
              </a:spcBef>
              <a:buClr>
                <a:srgbClr val="000000"/>
              </a:buClr>
              <a:buSzTx/>
              <a:buNone/>
              <a:tabLst>
                <a:tab pos="711200" algn="l"/>
                <a:tab pos="1066800" algn="l"/>
                <a:tab pos="1422400" algn="l"/>
                <a:tab pos="1778000" algn="l"/>
                <a:tab pos="2133600" algn="l"/>
                <a:tab pos="2489200" algn="l"/>
                <a:tab pos="2844800" algn="l"/>
                <a:tab pos="3200400" algn="l"/>
                <a:tab pos="3556000" algn="l"/>
                <a:tab pos="3911600" algn="l"/>
                <a:tab pos="4267200" algn="l"/>
              </a:tabLst>
              <a:defRPr sz="2800"/>
            </a:pPr>
            <a:r>
              <a:rPr>
                <a:solidFill>
                  <a:srgbClr val="011993"/>
                </a:solidFill>
                <a:uFill>
                  <a:solidFill>
                    <a:srgbClr val="000000"/>
                  </a:solidFill>
                </a:uFill>
              </a:rPr>
              <a:t>A.  Blessed with 10 years of peace &amp; prosperity</a:t>
            </a:r>
            <a:r>
              <a:rPr>
                <a:uFill>
                  <a:solidFill>
                    <a:srgbClr val="000000"/>
                  </a:solidFill>
                </a:uFill>
              </a:rPr>
              <a:t> </a:t>
            </a:r>
            <a:r>
              <a:rPr>
                <a:solidFill>
                  <a:srgbClr val="FF2600"/>
                </a:solidFill>
                <a:uFill>
                  <a:solidFill>
                    <a:srgbClr val="000000"/>
                  </a:solidFill>
                </a:uFill>
              </a:rPr>
              <a:t>1-8</a:t>
            </a:r>
            <a:endParaRPr>
              <a:solidFill>
                <a:srgbClr val="FF2600"/>
              </a:solidFill>
              <a:uFill>
                <a:solidFill>
                  <a:srgbClr val="000000"/>
                </a:solidFill>
              </a:uFill>
            </a:endParaRPr>
          </a:p>
          <a:p>
            <a:pPr lvl="1" marL="482600" indent="114300">
              <a:spcBef>
                <a:spcPts val="2500"/>
              </a:spcBef>
              <a:buClr>
                <a:srgbClr val="000000"/>
              </a:buClr>
              <a:buSzTx/>
              <a:buNone/>
              <a:tabLst>
                <a:tab pos="1308100" algn="l"/>
                <a:tab pos="1663700" algn="l"/>
                <a:tab pos="2019300" algn="l"/>
                <a:tab pos="2374900" algn="l"/>
                <a:tab pos="2730500" algn="l"/>
                <a:tab pos="3086100" algn="l"/>
                <a:tab pos="3441700" algn="l"/>
                <a:tab pos="3797300" algn="l"/>
                <a:tab pos="4152900" algn="l"/>
                <a:tab pos="4508500" algn="l"/>
                <a:tab pos="4864100" algn="l"/>
              </a:tabLst>
              <a:defRPr sz="2400"/>
            </a:pPr>
            <a:r>
              <a:rPr>
                <a:uFill>
                  <a:solidFill>
                    <a:srgbClr val="000000"/>
                  </a:solidFill>
                </a:uFill>
              </a:rPr>
              <a:t>-  Fortified cities built &amp; army strengthened</a:t>
            </a:r>
            <a:endParaRPr>
              <a:uFill>
                <a:solidFill>
                  <a:srgbClr val="000000"/>
                </a:solidFill>
              </a:uFill>
            </a:endParaRPr>
          </a:p>
          <a:p>
            <a:pPr lvl="1" marL="482600" indent="114300">
              <a:spcBef>
                <a:spcPts val="2500"/>
              </a:spcBef>
              <a:buClr>
                <a:srgbClr val="000000"/>
              </a:buClr>
              <a:buSzTx/>
              <a:buNone/>
              <a:tabLst>
                <a:tab pos="1308100" algn="l"/>
                <a:tab pos="1663700" algn="l"/>
                <a:tab pos="2019300" algn="l"/>
                <a:tab pos="2374900" algn="l"/>
                <a:tab pos="2730500" algn="l"/>
                <a:tab pos="3086100" algn="l"/>
                <a:tab pos="3441700" algn="l"/>
                <a:tab pos="3797300" algn="l"/>
                <a:tab pos="4152900" algn="l"/>
                <a:tab pos="4508500" algn="l"/>
                <a:tab pos="4864100" algn="l"/>
              </a:tabLst>
              <a:defRPr sz="2400"/>
            </a:pPr>
            <a:r>
              <a:rPr>
                <a:uFill>
                  <a:solidFill>
                    <a:srgbClr val="000000"/>
                  </a:solidFill>
                </a:uFill>
              </a:rPr>
              <a:t>-  300,000 spearmen from Judah, 280,000 bowmen from Benjamin</a:t>
            </a:r>
            <a:endParaRPr>
              <a:uFill>
                <a:solidFill>
                  <a:srgbClr val="000000"/>
                </a:solidFill>
              </a:uFill>
            </a:endParaRPr>
          </a:p>
          <a:p>
            <a:pPr marL="482600" indent="-482600">
              <a:spcBef>
                <a:spcPts val="2500"/>
              </a:spcBef>
              <a:buClr>
                <a:srgbClr val="000000"/>
              </a:buClr>
              <a:buSzTx/>
              <a:buNone/>
              <a:tabLst>
                <a:tab pos="711200" algn="l"/>
                <a:tab pos="1066800" algn="l"/>
                <a:tab pos="1422400" algn="l"/>
                <a:tab pos="1778000" algn="l"/>
                <a:tab pos="2133600" algn="l"/>
                <a:tab pos="2489200" algn="l"/>
                <a:tab pos="2844800" algn="l"/>
                <a:tab pos="3200400" algn="l"/>
                <a:tab pos="3556000" algn="l"/>
                <a:tab pos="3911600" algn="l"/>
                <a:tab pos="4267200" algn="l"/>
              </a:tabLst>
              <a:defRPr sz="3000"/>
            </a:pPr>
            <a:r>
              <a:rPr>
                <a:solidFill>
                  <a:srgbClr val="011993"/>
                </a:solidFill>
                <a:uFill>
                  <a:solidFill>
                    <a:srgbClr val="000000"/>
                  </a:solidFill>
                </a:uFill>
              </a:rPr>
              <a:t>B.  Victory of Faith</a:t>
            </a:r>
            <a:r>
              <a:rPr>
                <a:uFill>
                  <a:solidFill>
                    <a:srgbClr val="000000"/>
                  </a:solidFill>
                </a:uFill>
              </a:rPr>
              <a:t> </a:t>
            </a:r>
            <a:r>
              <a:rPr>
                <a:solidFill>
                  <a:srgbClr val="FF2600"/>
                </a:solidFill>
                <a:uFill>
                  <a:solidFill>
                    <a:srgbClr val="000000"/>
                  </a:solidFill>
                </a:uFill>
              </a:rPr>
              <a:t>9-15</a:t>
            </a:r>
            <a:endParaRPr>
              <a:solidFill>
                <a:srgbClr val="FF2600"/>
              </a:solidFill>
              <a:uFill>
                <a:solidFill>
                  <a:srgbClr val="000000"/>
                </a:solidFill>
              </a:uFill>
            </a:endParaRPr>
          </a:p>
          <a:p>
            <a:pPr lvl="1" marL="482600" indent="114300">
              <a:spcBef>
                <a:spcPts val="2500"/>
              </a:spcBef>
              <a:buClr>
                <a:srgbClr val="000000"/>
              </a:buClr>
              <a:buSzTx/>
              <a:buNone/>
              <a:tabLst>
                <a:tab pos="1308100" algn="l"/>
                <a:tab pos="1663700" algn="l"/>
                <a:tab pos="2019300" algn="l"/>
                <a:tab pos="2374900" algn="l"/>
                <a:tab pos="2730500" algn="l"/>
                <a:tab pos="3086100" algn="l"/>
                <a:tab pos="3441700" algn="l"/>
                <a:tab pos="3797300" algn="l"/>
                <a:tab pos="4152900" algn="l"/>
                <a:tab pos="4508500" algn="l"/>
                <a:tab pos="4864100" algn="l"/>
              </a:tabLst>
              <a:defRPr sz="2400"/>
            </a:pPr>
            <a:r>
              <a:rPr>
                <a:uFill>
                  <a:solidFill>
                    <a:srgbClr val="000000"/>
                  </a:solidFill>
                </a:uFill>
              </a:rPr>
              <a:t>-  Invaded by Zerah the Ethiopian</a:t>
            </a:r>
            <a:endParaRPr>
              <a:uFill>
                <a:solidFill>
                  <a:srgbClr val="000000"/>
                </a:solidFill>
              </a:uFill>
            </a:endParaRPr>
          </a:p>
          <a:p>
            <a:pPr lvl="1" marL="482600" indent="114300">
              <a:spcBef>
                <a:spcPts val="2500"/>
              </a:spcBef>
              <a:buClr>
                <a:srgbClr val="000000"/>
              </a:buClr>
              <a:buSzTx/>
              <a:buNone/>
              <a:tabLst>
                <a:tab pos="1308100" algn="l"/>
                <a:tab pos="1663700" algn="l"/>
                <a:tab pos="2019300" algn="l"/>
                <a:tab pos="2374900" algn="l"/>
                <a:tab pos="2730500" algn="l"/>
                <a:tab pos="3086100" algn="l"/>
                <a:tab pos="3441700" algn="l"/>
                <a:tab pos="3797300" algn="l"/>
                <a:tab pos="4152900" algn="l"/>
                <a:tab pos="4508500" algn="l"/>
                <a:tab pos="4864100" algn="l"/>
              </a:tabLst>
              <a:defRPr sz="2400"/>
            </a:pPr>
            <a:r>
              <a:rPr>
                <a:uFill>
                  <a:solidFill>
                    <a:srgbClr val="000000"/>
                  </a:solidFill>
                </a:uFill>
              </a:rPr>
              <a:t>-  Meet in Mareshah for battle</a:t>
            </a:r>
            <a:endParaRPr>
              <a:uFill>
                <a:solidFill>
                  <a:srgbClr val="000000"/>
                </a:solidFill>
              </a:uFill>
            </a:endParaRPr>
          </a:p>
          <a:p>
            <a:pPr lvl="1" marL="482600" indent="114300">
              <a:spcBef>
                <a:spcPts val="2500"/>
              </a:spcBef>
              <a:buClr>
                <a:srgbClr val="000000"/>
              </a:buClr>
              <a:buSzTx/>
              <a:buNone/>
              <a:tabLst>
                <a:tab pos="1308100" algn="l"/>
                <a:tab pos="1663700" algn="l"/>
                <a:tab pos="2019300" algn="l"/>
                <a:tab pos="2374900" algn="l"/>
                <a:tab pos="2730500" algn="l"/>
                <a:tab pos="3086100" algn="l"/>
                <a:tab pos="3441700" algn="l"/>
                <a:tab pos="3797300" algn="l"/>
                <a:tab pos="4152900" algn="l"/>
                <a:tab pos="4508500" algn="l"/>
                <a:tab pos="4864100" algn="l"/>
              </a:tabLst>
              <a:defRPr sz="2400"/>
            </a:pPr>
            <a:r>
              <a:rPr>
                <a:uFill>
                  <a:solidFill>
                    <a:srgbClr val="000000"/>
                  </a:solidFill>
                </a:uFill>
              </a:rPr>
              <a:t>-  Asa prays &amp; confesses total dependence on the LORD </a:t>
            </a:r>
            <a:r>
              <a:rPr>
                <a:solidFill>
                  <a:srgbClr val="FF2600"/>
                </a:solidFill>
                <a:uFill>
                  <a:solidFill>
                    <a:srgbClr val="000000"/>
                  </a:solidFill>
                </a:uFill>
              </a:rPr>
              <a:t>9-11</a:t>
            </a:r>
            <a:endParaRPr>
              <a:solidFill>
                <a:srgbClr val="FF2600"/>
              </a:solidFill>
              <a:uFill>
                <a:solidFill>
                  <a:srgbClr val="000000"/>
                </a:solidFill>
              </a:uFill>
            </a:endParaRPr>
          </a:p>
          <a:p>
            <a:pPr lvl="1" marL="482600" indent="114300">
              <a:spcBef>
                <a:spcPts val="2500"/>
              </a:spcBef>
              <a:buClr>
                <a:srgbClr val="000000"/>
              </a:buClr>
              <a:buSzTx/>
              <a:buNone/>
              <a:tabLst>
                <a:tab pos="1308100" algn="l"/>
                <a:tab pos="1663700" algn="l"/>
                <a:tab pos="2019300" algn="l"/>
                <a:tab pos="2374900" algn="l"/>
                <a:tab pos="2730500" algn="l"/>
                <a:tab pos="3086100" algn="l"/>
                <a:tab pos="3441700" algn="l"/>
                <a:tab pos="3797300" algn="l"/>
                <a:tab pos="4152900" algn="l"/>
                <a:tab pos="4508500" algn="l"/>
                <a:tab pos="4864100" algn="l"/>
              </a:tabLst>
              <a:defRPr sz="2400"/>
            </a:pPr>
            <a:r>
              <a:rPr>
                <a:uFill>
                  <a:solidFill>
                    <a:srgbClr val="000000"/>
                  </a:solidFill>
                </a:uFill>
              </a:rPr>
              <a:t>-  The LORD routes them - Judah pursues to Gerar, 5 miles S. of Gaza</a:t>
            </a:r>
            <a:endParaRPr>
              <a:uFill>
                <a:solidFill>
                  <a:srgbClr val="000000"/>
                </a:solidFill>
              </a:uFill>
            </a:endParaRPr>
          </a:p>
          <a:p>
            <a:pPr lvl="1" marL="482600" indent="114300">
              <a:spcBef>
                <a:spcPts val="2500"/>
              </a:spcBef>
              <a:buClr>
                <a:srgbClr val="000000"/>
              </a:buClr>
              <a:buSzTx/>
              <a:buNone/>
              <a:tabLst>
                <a:tab pos="1308100" algn="l"/>
                <a:tab pos="1663700" algn="l"/>
                <a:tab pos="2019300" algn="l"/>
                <a:tab pos="2374900" algn="l"/>
                <a:tab pos="2730500" algn="l"/>
                <a:tab pos="3086100" algn="l"/>
                <a:tab pos="3441700" algn="l"/>
                <a:tab pos="3797300" algn="l"/>
                <a:tab pos="4152900" algn="l"/>
                <a:tab pos="4508500" algn="l"/>
                <a:tab pos="4864100" algn="l"/>
              </a:tabLst>
              <a:defRPr sz="2400"/>
            </a:pPr>
            <a:r>
              <a:rPr>
                <a:uFill>
                  <a:solidFill>
                    <a:srgbClr val="000000"/>
                  </a:solidFill>
                </a:uFill>
              </a:rPr>
              <a:t>-  Much plunder - nearby cities sacked </a:t>
            </a:r>
            <a:r>
              <a:rPr>
                <a:solidFill>
                  <a:srgbClr val="FF2600"/>
                </a:solidFill>
                <a:uFill>
                  <a:solidFill>
                    <a:srgbClr val="000000"/>
                  </a:solidFill>
                </a:uFill>
              </a:rPr>
              <a:t>12-15</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00">
                                            <p:bg/>
                                          </p:spTgt>
                                        </p:tgtEl>
                                        <p:attrNameLst>
                                          <p:attrName>style.visibility</p:attrName>
                                        </p:attrNameLst>
                                      </p:cBhvr>
                                      <p:to>
                                        <p:strVal val="visible"/>
                                      </p:to>
                                    </p:set>
                                    <p:animEffect filter="wipe(left)" transition="in">
                                      <p:cBhvr>
                                        <p:cTn id="7" dur="1000"/>
                                        <p:tgtEl>
                                          <p:spTgt spid="300">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300">
                                            <p:txEl>
                                              <p:pRg st="0" end="0"/>
                                            </p:txEl>
                                          </p:spTgt>
                                        </p:tgtEl>
                                        <p:attrNameLst>
                                          <p:attrName>style.visibility</p:attrName>
                                        </p:attrNameLst>
                                      </p:cBhvr>
                                      <p:to>
                                        <p:strVal val="visible"/>
                                      </p:to>
                                    </p:set>
                                    <p:animEffect filter="wipe(left)" transition="in">
                                      <p:cBhvr>
                                        <p:cTn id="10" dur="1000"/>
                                        <p:tgtEl>
                                          <p:spTgt spid="300">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300">
                                            <p:txEl>
                                              <p:pRg st="1" end="1"/>
                                            </p:txEl>
                                          </p:spTgt>
                                        </p:tgtEl>
                                        <p:attrNameLst>
                                          <p:attrName>style.visibility</p:attrName>
                                        </p:attrNameLst>
                                      </p:cBhvr>
                                      <p:to>
                                        <p:strVal val="visible"/>
                                      </p:to>
                                    </p:set>
                                    <p:animEffect filter="wipe(left)" transition="in">
                                      <p:cBhvr>
                                        <p:cTn id="15" dur="1000"/>
                                        <p:tgtEl>
                                          <p:spTgt spid="300">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1" fill="hold">
                                  <p:stCondLst>
                                    <p:cond delay="0"/>
                                  </p:stCondLst>
                                  <p:iterate type="el" backwards="0">
                                    <p:tmAbs val="0"/>
                                  </p:iterate>
                                  <p:childTnLst>
                                    <p:set>
                                      <p:cBhvr>
                                        <p:cTn id="19" fill="hold"/>
                                        <p:tgtEl>
                                          <p:spTgt spid="300">
                                            <p:txEl>
                                              <p:pRg st="2" end="2"/>
                                            </p:txEl>
                                          </p:spTgt>
                                        </p:tgtEl>
                                        <p:attrNameLst>
                                          <p:attrName>style.visibility</p:attrName>
                                        </p:attrNameLst>
                                      </p:cBhvr>
                                      <p:to>
                                        <p:strVal val="visible"/>
                                      </p:to>
                                    </p:set>
                                    <p:animEffect filter="wipe(left)" transition="in">
                                      <p:cBhvr>
                                        <p:cTn id="20" dur="1000"/>
                                        <p:tgtEl>
                                          <p:spTgt spid="300">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8" presetID="22" grpId="1" fill="hold">
                                  <p:stCondLst>
                                    <p:cond delay="0"/>
                                  </p:stCondLst>
                                  <p:iterate type="el" backwards="0">
                                    <p:tmAbs val="0"/>
                                  </p:iterate>
                                  <p:childTnLst>
                                    <p:set>
                                      <p:cBhvr>
                                        <p:cTn id="24" fill="hold"/>
                                        <p:tgtEl>
                                          <p:spTgt spid="300">
                                            <p:txEl>
                                              <p:pRg st="3" end="3"/>
                                            </p:txEl>
                                          </p:spTgt>
                                        </p:tgtEl>
                                        <p:attrNameLst>
                                          <p:attrName>style.visibility</p:attrName>
                                        </p:attrNameLst>
                                      </p:cBhvr>
                                      <p:to>
                                        <p:strVal val="visible"/>
                                      </p:to>
                                    </p:set>
                                    <p:animEffect filter="wipe(left)" transition="in">
                                      <p:cBhvr>
                                        <p:cTn id="25" dur="1000"/>
                                        <p:tgtEl>
                                          <p:spTgt spid="300">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Class="entr" nodeType="clickEffect" presetSubtype="8" presetID="22" grpId="1" fill="hold">
                                  <p:stCondLst>
                                    <p:cond delay="0"/>
                                  </p:stCondLst>
                                  <p:iterate type="el" backwards="0">
                                    <p:tmAbs val="0"/>
                                  </p:iterate>
                                  <p:childTnLst>
                                    <p:set>
                                      <p:cBhvr>
                                        <p:cTn id="29" fill="hold"/>
                                        <p:tgtEl>
                                          <p:spTgt spid="300">
                                            <p:txEl>
                                              <p:pRg st="4" end="4"/>
                                            </p:txEl>
                                          </p:spTgt>
                                        </p:tgtEl>
                                        <p:attrNameLst>
                                          <p:attrName>style.visibility</p:attrName>
                                        </p:attrNameLst>
                                      </p:cBhvr>
                                      <p:to>
                                        <p:strVal val="visible"/>
                                      </p:to>
                                    </p:set>
                                    <p:animEffect filter="wipe(left)" transition="in">
                                      <p:cBhvr>
                                        <p:cTn id="30" dur="1000"/>
                                        <p:tgtEl>
                                          <p:spTgt spid="300">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Class="entr" nodeType="clickEffect" presetSubtype="8" presetID="22" grpId="1" fill="hold">
                                  <p:stCondLst>
                                    <p:cond delay="0"/>
                                  </p:stCondLst>
                                  <p:iterate type="el" backwards="0">
                                    <p:tmAbs val="0"/>
                                  </p:iterate>
                                  <p:childTnLst>
                                    <p:set>
                                      <p:cBhvr>
                                        <p:cTn id="34" fill="hold"/>
                                        <p:tgtEl>
                                          <p:spTgt spid="300">
                                            <p:txEl>
                                              <p:pRg st="5" end="5"/>
                                            </p:txEl>
                                          </p:spTgt>
                                        </p:tgtEl>
                                        <p:attrNameLst>
                                          <p:attrName>style.visibility</p:attrName>
                                        </p:attrNameLst>
                                      </p:cBhvr>
                                      <p:to>
                                        <p:strVal val="visible"/>
                                      </p:to>
                                    </p:set>
                                    <p:animEffect filter="wipe(left)" transition="in">
                                      <p:cBhvr>
                                        <p:cTn id="35" dur="1000"/>
                                        <p:tgtEl>
                                          <p:spTgt spid="300">
                                            <p:txEl>
                                              <p:pRg st="5" end="5"/>
                                            </p:txEl>
                                          </p:spTgt>
                                        </p:tgtEl>
                                      </p:cBhvr>
                                    </p:animEffect>
                                  </p:childTnLst>
                                </p:cTn>
                              </p:par>
                            </p:childTnLst>
                          </p:cTn>
                        </p:par>
                      </p:childTnLst>
                    </p:cTn>
                  </p:par>
                  <p:par>
                    <p:cTn id="36" fill="hold">
                      <p:stCondLst>
                        <p:cond delay="indefinite"/>
                      </p:stCondLst>
                      <p:childTnLst>
                        <p:par>
                          <p:cTn id="37" fill="hold">
                            <p:stCondLst>
                              <p:cond delay="0"/>
                            </p:stCondLst>
                            <p:childTnLst>
                              <p:par>
                                <p:cTn id="38" presetClass="entr" nodeType="clickEffect" presetSubtype="8" presetID="22" grpId="1" fill="hold">
                                  <p:stCondLst>
                                    <p:cond delay="0"/>
                                  </p:stCondLst>
                                  <p:iterate type="el" backwards="0">
                                    <p:tmAbs val="0"/>
                                  </p:iterate>
                                  <p:childTnLst>
                                    <p:set>
                                      <p:cBhvr>
                                        <p:cTn id="39" fill="hold"/>
                                        <p:tgtEl>
                                          <p:spTgt spid="300">
                                            <p:txEl>
                                              <p:pRg st="6" end="6"/>
                                            </p:txEl>
                                          </p:spTgt>
                                        </p:tgtEl>
                                        <p:attrNameLst>
                                          <p:attrName>style.visibility</p:attrName>
                                        </p:attrNameLst>
                                      </p:cBhvr>
                                      <p:to>
                                        <p:strVal val="visible"/>
                                      </p:to>
                                    </p:set>
                                    <p:animEffect filter="wipe(left)" transition="in">
                                      <p:cBhvr>
                                        <p:cTn id="40" dur="1000"/>
                                        <p:tgtEl>
                                          <p:spTgt spid="300">
                                            <p:txEl>
                                              <p:pRg st="6" end="6"/>
                                            </p:txEl>
                                          </p:spTgt>
                                        </p:tgtEl>
                                      </p:cBhvr>
                                    </p:animEffect>
                                  </p:childTnLst>
                                </p:cTn>
                              </p:par>
                            </p:childTnLst>
                          </p:cTn>
                        </p:par>
                      </p:childTnLst>
                    </p:cTn>
                  </p:par>
                  <p:par>
                    <p:cTn id="41" fill="hold">
                      <p:stCondLst>
                        <p:cond delay="indefinite"/>
                      </p:stCondLst>
                      <p:childTnLst>
                        <p:par>
                          <p:cTn id="42" fill="hold">
                            <p:stCondLst>
                              <p:cond delay="0"/>
                            </p:stCondLst>
                            <p:childTnLst>
                              <p:par>
                                <p:cTn id="43" presetClass="entr" nodeType="clickEffect" presetSubtype="8" presetID="22" grpId="1" fill="hold">
                                  <p:stCondLst>
                                    <p:cond delay="0"/>
                                  </p:stCondLst>
                                  <p:iterate type="el" backwards="0">
                                    <p:tmAbs val="0"/>
                                  </p:iterate>
                                  <p:childTnLst>
                                    <p:set>
                                      <p:cBhvr>
                                        <p:cTn id="44" fill="hold"/>
                                        <p:tgtEl>
                                          <p:spTgt spid="300">
                                            <p:txEl>
                                              <p:pRg st="7" end="7"/>
                                            </p:txEl>
                                          </p:spTgt>
                                        </p:tgtEl>
                                        <p:attrNameLst>
                                          <p:attrName>style.visibility</p:attrName>
                                        </p:attrNameLst>
                                      </p:cBhvr>
                                      <p:to>
                                        <p:strVal val="visible"/>
                                      </p:to>
                                    </p:set>
                                    <p:animEffect filter="wipe(left)" transition="in">
                                      <p:cBhvr>
                                        <p:cTn id="45" dur="1000"/>
                                        <p:tgtEl>
                                          <p:spTgt spid="300">
                                            <p:txEl>
                                              <p:pRg st="7" end="7"/>
                                            </p:txEl>
                                          </p:spTgt>
                                        </p:tgtEl>
                                      </p:cBhvr>
                                    </p:animEffect>
                                  </p:childTnLst>
                                </p:cTn>
                              </p:par>
                            </p:childTnLst>
                          </p:cTn>
                        </p:par>
                      </p:childTnLst>
                    </p:cTn>
                  </p:par>
                  <p:par>
                    <p:cTn id="46" fill="hold">
                      <p:stCondLst>
                        <p:cond delay="indefinite"/>
                      </p:stCondLst>
                      <p:childTnLst>
                        <p:par>
                          <p:cTn id="47" fill="hold">
                            <p:stCondLst>
                              <p:cond delay="0"/>
                            </p:stCondLst>
                            <p:childTnLst>
                              <p:par>
                                <p:cTn id="48" presetClass="entr" nodeType="clickEffect" presetSubtype="8" presetID="22" grpId="1" fill="hold">
                                  <p:stCondLst>
                                    <p:cond delay="0"/>
                                  </p:stCondLst>
                                  <p:iterate type="el" backwards="0">
                                    <p:tmAbs val="0"/>
                                  </p:iterate>
                                  <p:childTnLst>
                                    <p:set>
                                      <p:cBhvr>
                                        <p:cTn id="49" fill="hold"/>
                                        <p:tgtEl>
                                          <p:spTgt spid="300">
                                            <p:txEl>
                                              <p:pRg st="8" end="8"/>
                                            </p:txEl>
                                          </p:spTgt>
                                        </p:tgtEl>
                                        <p:attrNameLst>
                                          <p:attrName>style.visibility</p:attrName>
                                        </p:attrNameLst>
                                      </p:cBhvr>
                                      <p:to>
                                        <p:strVal val="visible"/>
                                      </p:to>
                                    </p:set>
                                    <p:animEffect filter="wipe(left)" transition="in">
                                      <p:cBhvr>
                                        <p:cTn id="50" dur="1000"/>
                                        <p:tgtEl>
                                          <p:spTgt spid="300">
                                            <p:txEl>
                                              <p:pRg st="8" end="8"/>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00" grpId="1"/>
    </p:bldLst>
  </p:timing>
</p:sld>
</file>

<file path=ppt/slides/slide4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02" name="Information from 2 Chron. 15"/>
          <p:cNvSpPr txBox="1"/>
          <p:nvPr>
            <p:ph type="title"/>
          </p:nvPr>
        </p:nvSpPr>
        <p:spPr>
          <a:xfrm>
            <a:off x="990600" y="203200"/>
            <a:ext cx="8178800" cy="7112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3000">
                <a:solidFill>
                  <a:srgbClr val="01168A"/>
                </a:solidFill>
                <a:latin typeface="+mn-lt"/>
                <a:ea typeface="+mn-ea"/>
                <a:cs typeface="+mn-cs"/>
                <a:sym typeface="Gill Sans"/>
              </a:rPr>
              <a:t>Information from </a:t>
            </a:r>
            <a:r>
              <a:rPr sz="3000">
                <a:solidFill>
                  <a:srgbClr val="FF2600"/>
                </a:solidFill>
                <a:latin typeface="+mn-lt"/>
                <a:ea typeface="+mn-ea"/>
                <a:cs typeface="+mn-cs"/>
                <a:sym typeface="Gill Sans"/>
              </a:rPr>
              <a:t>2 Chron. 15</a:t>
            </a:r>
          </a:p>
        </p:txBody>
      </p:sp>
      <p:sp>
        <p:nvSpPr>
          <p:cNvPr id="303" name="A.  Prophetic Warning 1-7…"/>
          <p:cNvSpPr txBox="1"/>
          <p:nvPr>
            <p:ph type="body" idx="1"/>
          </p:nvPr>
        </p:nvSpPr>
        <p:spPr>
          <a:xfrm>
            <a:off x="165100" y="1041400"/>
            <a:ext cx="9753600" cy="6350000"/>
          </a:xfrm>
          <a:prstGeom prst="rect">
            <a:avLst/>
          </a:prstGeom>
        </p:spPr>
        <p:txBody>
          <a:bodyPr anchor="t"/>
          <a:lstStyle/>
          <a:p>
            <a:pPr marL="482600" indent="-482600">
              <a:spcBef>
                <a:spcPts val="2900"/>
              </a:spcBef>
              <a:buClr>
                <a:srgbClr val="000000"/>
              </a:buClr>
              <a:buSzTx/>
              <a:buNone/>
              <a:tabLst>
                <a:tab pos="711200" algn="l"/>
                <a:tab pos="1066800" algn="l"/>
                <a:tab pos="1422400" algn="l"/>
                <a:tab pos="1778000" algn="l"/>
                <a:tab pos="2133600" algn="l"/>
                <a:tab pos="2489200" algn="l"/>
                <a:tab pos="2844800" algn="l"/>
                <a:tab pos="3200400" algn="l"/>
                <a:tab pos="3556000" algn="l"/>
                <a:tab pos="3911600" algn="l"/>
                <a:tab pos="4267200" algn="l"/>
              </a:tabLst>
              <a:defRPr sz="2800"/>
            </a:pPr>
            <a:r>
              <a:rPr>
                <a:solidFill>
                  <a:srgbClr val="011993"/>
                </a:solidFill>
                <a:uFill>
                  <a:solidFill>
                    <a:srgbClr val="000000"/>
                  </a:solidFill>
                </a:uFill>
              </a:rPr>
              <a:t>A.  Prophetic Warning</a:t>
            </a:r>
            <a:r>
              <a:rPr>
                <a:uFill>
                  <a:solidFill>
                    <a:srgbClr val="000000"/>
                  </a:solidFill>
                </a:uFill>
              </a:rPr>
              <a:t> </a:t>
            </a:r>
            <a:r>
              <a:rPr>
                <a:solidFill>
                  <a:srgbClr val="FF2600"/>
                </a:solidFill>
                <a:uFill>
                  <a:solidFill>
                    <a:srgbClr val="000000"/>
                  </a:solidFill>
                </a:uFill>
              </a:rPr>
              <a:t>1-7</a:t>
            </a:r>
            <a:endParaRPr>
              <a:solidFill>
                <a:srgbClr val="FF2600"/>
              </a:solidFill>
              <a:uFill>
                <a:solidFill>
                  <a:srgbClr val="000000"/>
                </a:solidFill>
              </a:uFill>
            </a:endParaRPr>
          </a:p>
          <a:p>
            <a:pPr lvl="1" marL="482600" indent="114300">
              <a:spcBef>
                <a:spcPts val="2900"/>
              </a:spcBef>
              <a:buClr>
                <a:srgbClr val="000000"/>
              </a:buClr>
              <a:buSzTx/>
              <a:buNone/>
              <a:tabLst>
                <a:tab pos="1308100" algn="l"/>
                <a:tab pos="1663700" algn="l"/>
                <a:tab pos="2019300" algn="l"/>
                <a:tab pos="2374900" algn="l"/>
                <a:tab pos="2730500" algn="l"/>
                <a:tab pos="3086100" algn="l"/>
                <a:tab pos="3441700" algn="l"/>
                <a:tab pos="3797300" algn="l"/>
                <a:tab pos="4152900" algn="l"/>
                <a:tab pos="4508500" algn="l"/>
                <a:tab pos="4864100" algn="l"/>
              </a:tabLst>
              <a:defRPr sz="2400"/>
            </a:pPr>
            <a:r>
              <a:rPr>
                <a:uFill>
                  <a:solidFill>
                    <a:srgbClr val="000000"/>
                  </a:solidFill>
                </a:uFill>
              </a:rPr>
              <a:t>-     Prophet directed to Asa after battle by Spirit of God</a:t>
            </a:r>
            <a:endParaRPr>
              <a:uFill>
                <a:solidFill>
                  <a:srgbClr val="000000"/>
                </a:solidFill>
              </a:uFill>
            </a:endParaRPr>
          </a:p>
          <a:p>
            <a:pPr lvl="1" marL="482600" indent="114300">
              <a:spcBef>
                <a:spcPts val="2900"/>
              </a:spcBef>
              <a:buClr>
                <a:srgbClr val="000000"/>
              </a:buClr>
              <a:buSzTx/>
              <a:buNone/>
              <a:tabLst>
                <a:tab pos="1308100" algn="l"/>
                <a:tab pos="1663700" algn="l"/>
                <a:tab pos="2019300" algn="l"/>
                <a:tab pos="2374900" algn="l"/>
                <a:tab pos="2730500" algn="l"/>
                <a:tab pos="3086100" algn="l"/>
                <a:tab pos="3441700" algn="l"/>
                <a:tab pos="3797300" algn="l"/>
                <a:tab pos="4152900" algn="l"/>
                <a:tab pos="4508500" algn="l"/>
                <a:tab pos="4864100" algn="l"/>
              </a:tabLst>
              <a:defRPr sz="2400"/>
            </a:pPr>
            <a:r>
              <a:rPr>
                <a:uFill>
                  <a:solidFill>
                    <a:srgbClr val="000000"/>
                  </a:solidFill>
                </a:uFill>
              </a:rPr>
              <a:t>-     The Lord is with you when you are with him</a:t>
            </a:r>
            <a:endParaRPr>
              <a:uFill>
                <a:solidFill>
                  <a:srgbClr val="000000"/>
                </a:solidFill>
              </a:uFill>
            </a:endParaRPr>
          </a:p>
          <a:p>
            <a:pPr lvl="1" marL="482600" indent="114300">
              <a:spcBef>
                <a:spcPts val="2900"/>
              </a:spcBef>
              <a:buClr>
                <a:srgbClr val="000000"/>
              </a:buClr>
              <a:buSzTx/>
              <a:buNone/>
              <a:tabLst>
                <a:tab pos="1308100" algn="l"/>
                <a:tab pos="1663700" algn="l"/>
                <a:tab pos="2019300" algn="l"/>
                <a:tab pos="2374900" algn="l"/>
                <a:tab pos="2730500" algn="l"/>
                <a:tab pos="3086100" algn="l"/>
                <a:tab pos="3441700" algn="l"/>
                <a:tab pos="3797300" algn="l"/>
                <a:tab pos="4152900" algn="l"/>
                <a:tab pos="4508500" algn="l"/>
                <a:tab pos="4864100" algn="l"/>
              </a:tabLst>
              <a:defRPr sz="2400"/>
            </a:pPr>
            <a:r>
              <a:rPr>
                <a:uFill>
                  <a:solidFill>
                    <a:srgbClr val="000000"/>
                  </a:solidFill>
                </a:uFill>
              </a:rPr>
              <a:t>-    Rehearsed days of Judges: forsaken, priestless, kingless, lawless, full of strife &amp; oppression</a:t>
            </a:r>
            <a:endParaRPr>
              <a:uFill>
                <a:solidFill>
                  <a:srgbClr val="000000"/>
                </a:solidFill>
              </a:uFill>
            </a:endParaRPr>
          </a:p>
          <a:p>
            <a:pPr lvl="1" marL="482600" indent="114300">
              <a:spcBef>
                <a:spcPts val="2900"/>
              </a:spcBef>
              <a:buClr>
                <a:srgbClr val="000000"/>
              </a:buClr>
              <a:buSzTx/>
              <a:buNone/>
              <a:tabLst>
                <a:tab pos="1308100" algn="l"/>
                <a:tab pos="1663700" algn="l"/>
                <a:tab pos="2019300" algn="l"/>
                <a:tab pos="2374900" algn="l"/>
                <a:tab pos="2730500" algn="l"/>
                <a:tab pos="3086100" algn="l"/>
                <a:tab pos="3441700" algn="l"/>
                <a:tab pos="3797300" algn="l"/>
                <a:tab pos="4152900" algn="l"/>
                <a:tab pos="4508500" algn="l"/>
                <a:tab pos="4864100" algn="l"/>
              </a:tabLst>
              <a:defRPr sz="2400"/>
            </a:pPr>
            <a:r>
              <a:rPr>
                <a:uFill>
                  <a:solidFill>
                    <a:srgbClr val="000000"/>
                  </a:solidFill>
                </a:uFill>
              </a:rPr>
              <a:t>-    God trouble them with every kind of distress</a:t>
            </a:r>
            <a:endParaRPr>
              <a:uFill>
                <a:solidFill>
                  <a:srgbClr val="000000"/>
                </a:solidFill>
              </a:uFill>
            </a:endParaRPr>
          </a:p>
          <a:p>
            <a:pPr lvl="1" marL="482600" indent="114300">
              <a:spcBef>
                <a:spcPts val="2900"/>
              </a:spcBef>
              <a:buClr>
                <a:srgbClr val="000000"/>
              </a:buClr>
              <a:buSzTx/>
              <a:buNone/>
              <a:tabLst>
                <a:tab pos="1308100" algn="l"/>
                <a:tab pos="1663700" algn="l"/>
                <a:tab pos="2019300" algn="l"/>
                <a:tab pos="2374900" algn="l"/>
                <a:tab pos="2730500" algn="l"/>
                <a:tab pos="3086100" algn="l"/>
                <a:tab pos="3441700" algn="l"/>
                <a:tab pos="3797300" algn="l"/>
                <a:tab pos="4152900" algn="l"/>
                <a:tab pos="4508500" algn="l"/>
                <a:tab pos="4864100" algn="l"/>
              </a:tabLst>
              <a:defRPr sz="2400"/>
            </a:pPr>
            <a:r>
              <a:rPr>
                <a:uFill>
                  <a:solidFill>
                    <a:srgbClr val="000000"/>
                  </a:solidFill>
                </a:uFill>
              </a:rPr>
              <a:t>-    If Asa is strong &amp; courageous, there would be reward for his work</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03">
                                            <p:bg/>
                                          </p:spTgt>
                                        </p:tgtEl>
                                        <p:attrNameLst>
                                          <p:attrName>style.visibility</p:attrName>
                                        </p:attrNameLst>
                                      </p:cBhvr>
                                      <p:to>
                                        <p:strVal val="visible"/>
                                      </p:to>
                                    </p:set>
                                    <p:animEffect filter="wipe(left)" transition="in">
                                      <p:cBhvr>
                                        <p:cTn id="7" dur="1000"/>
                                        <p:tgtEl>
                                          <p:spTgt spid="303">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303">
                                            <p:txEl>
                                              <p:pRg st="0" end="0"/>
                                            </p:txEl>
                                          </p:spTgt>
                                        </p:tgtEl>
                                        <p:attrNameLst>
                                          <p:attrName>style.visibility</p:attrName>
                                        </p:attrNameLst>
                                      </p:cBhvr>
                                      <p:to>
                                        <p:strVal val="visible"/>
                                      </p:to>
                                    </p:set>
                                    <p:animEffect filter="wipe(left)" transition="in">
                                      <p:cBhvr>
                                        <p:cTn id="10" dur="1000"/>
                                        <p:tgtEl>
                                          <p:spTgt spid="30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303">
                                            <p:txEl>
                                              <p:pRg st="1" end="1"/>
                                            </p:txEl>
                                          </p:spTgt>
                                        </p:tgtEl>
                                        <p:attrNameLst>
                                          <p:attrName>style.visibility</p:attrName>
                                        </p:attrNameLst>
                                      </p:cBhvr>
                                      <p:to>
                                        <p:strVal val="visible"/>
                                      </p:to>
                                    </p:set>
                                    <p:animEffect filter="wipe(left)" transition="in">
                                      <p:cBhvr>
                                        <p:cTn id="15" dur="1000"/>
                                        <p:tgtEl>
                                          <p:spTgt spid="30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1" fill="hold">
                                  <p:stCondLst>
                                    <p:cond delay="0"/>
                                  </p:stCondLst>
                                  <p:iterate type="el" backwards="0">
                                    <p:tmAbs val="0"/>
                                  </p:iterate>
                                  <p:childTnLst>
                                    <p:set>
                                      <p:cBhvr>
                                        <p:cTn id="19" fill="hold"/>
                                        <p:tgtEl>
                                          <p:spTgt spid="303">
                                            <p:txEl>
                                              <p:pRg st="2" end="2"/>
                                            </p:txEl>
                                          </p:spTgt>
                                        </p:tgtEl>
                                        <p:attrNameLst>
                                          <p:attrName>style.visibility</p:attrName>
                                        </p:attrNameLst>
                                      </p:cBhvr>
                                      <p:to>
                                        <p:strVal val="visible"/>
                                      </p:to>
                                    </p:set>
                                    <p:animEffect filter="wipe(left)" transition="in">
                                      <p:cBhvr>
                                        <p:cTn id="20" dur="1000"/>
                                        <p:tgtEl>
                                          <p:spTgt spid="30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8" presetID="22" grpId="1" fill="hold">
                                  <p:stCondLst>
                                    <p:cond delay="0"/>
                                  </p:stCondLst>
                                  <p:iterate type="el" backwards="0">
                                    <p:tmAbs val="0"/>
                                  </p:iterate>
                                  <p:childTnLst>
                                    <p:set>
                                      <p:cBhvr>
                                        <p:cTn id="24" fill="hold"/>
                                        <p:tgtEl>
                                          <p:spTgt spid="303">
                                            <p:txEl>
                                              <p:pRg st="3" end="3"/>
                                            </p:txEl>
                                          </p:spTgt>
                                        </p:tgtEl>
                                        <p:attrNameLst>
                                          <p:attrName>style.visibility</p:attrName>
                                        </p:attrNameLst>
                                      </p:cBhvr>
                                      <p:to>
                                        <p:strVal val="visible"/>
                                      </p:to>
                                    </p:set>
                                    <p:animEffect filter="wipe(left)" transition="in">
                                      <p:cBhvr>
                                        <p:cTn id="25" dur="1000"/>
                                        <p:tgtEl>
                                          <p:spTgt spid="303">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Class="entr" nodeType="clickEffect" presetSubtype="8" presetID="22" grpId="1" fill="hold">
                                  <p:stCondLst>
                                    <p:cond delay="0"/>
                                  </p:stCondLst>
                                  <p:iterate type="el" backwards="0">
                                    <p:tmAbs val="0"/>
                                  </p:iterate>
                                  <p:childTnLst>
                                    <p:set>
                                      <p:cBhvr>
                                        <p:cTn id="29" fill="hold"/>
                                        <p:tgtEl>
                                          <p:spTgt spid="303">
                                            <p:txEl>
                                              <p:pRg st="4" end="4"/>
                                            </p:txEl>
                                          </p:spTgt>
                                        </p:tgtEl>
                                        <p:attrNameLst>
                                          <p:attrName>style.visibility</p:attrName>
                                        </p:attrNameLst>
                                      </p:cBhvr>
                                      <p:to>
                                        <p:strVal val="visible"/>
                                      </p:to>
                                    </p:set>
                                    <p:animEffect filter="wipe(left)" transition="in">
                                      <p:cBhvr>
                                        <p:cTn id="30" dur="1000"/>
                                        <p:tgtEl>
                                          <p:spTgt spid="303">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Class="entr" nodeType="clickEffect" presetSubtype="8" presetID="22" grpId="1" fill="hold">
                                  <p:stCondLst>
                                    <p:cond delay="0"/>
                                  </p:stCondLst>
                                  <p:iterate type="el" backwards="0">
                                    <p:tmAbs val="0"/>
                                  </p:iterate>
                                  <p:childTnLst>
                                    <p:set>
                                      <p:cBhvr>
                                        <p:cTn id="34" fill="hold"/>
                                        <p:tgtEl>
                                          <p:spTgt spid="303">
                                            <p:txEl>
                                              <p:pRg st="5" end="5"/>
                                            </p:txEl>
                                          </p:spTgt>
                                        </p:tgtEl>
                                        <p:attrNameLst>
                                          <p:attrName>style.visibility</p:attrName>
                                        </p:attrNameLst>
                                      </p:cBhvr>
                                      <p:to>
                                        <p:strVal val="visible"/>
                                      </p:to>
                                    </p:set>
                                    <p:animEffect filter="wipe(left)" transition="in">
                                      <p:cBhvr>
                                        <p:cTn id="35" dur="1000"/>
                                        <p:tgtEl>
                                          <p:spTgt spid="303">
                                            <p:txEl>
                                              <p:pRg st="5" end="5"/>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03" grpId="1"/>
    </p:bldLst>
  </p:timing>
</p:sld>
</file>

<file path=ppt/slides/slide4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05" name="Information from 2 Chron. 15"/>
          <p:cNvSpPr txBox="1"/>
          <p:nvPr>
            <p:ph type="title"/>
          </p:nvPr>
        </p:nvSpPr>
        <p:spPr>
          <a:xfrm>
            <a:off x="990600" y="203200"/>
            <a:ext cx="8178800" cy="7112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3000">
                <a:solidFill>
                  <a:srgbClr val="01168A"/>
                </a:solidFill>
                <a:latin typeface="+mn-lt"/>
                <a:ea typeface="+mn-ea"/>
                <a:cs typeface="+mn-cs"/>
                <a:sym typeface="Gill Sans"/>
              </a:rPr>
              <a:t>Information from </a:t>
            </a:r>
            <a:r>
              <a:rPr sz="3000">
                <a:solidFill>
                  <a:srgbClr val="FF2600"/>
                </a:solidFill>
                <a:latin typeface="+mn-lt"/>
                <a:ea typeface="+mn-ea"/>
                <a:cs typeface="+mn-cs"/>
                <a:sym typeface="Gill Sans"/>
              </a:rPr>
              <a:t>2 Chron. 15</a:t>
            </a:r>
          </a:p>
        </p:txBody>
      </p:sp>
      <p:sp>
        <p:nvSpPr>
          <p:cNvPr id="306" name="B.  Renewed Revival 8-15…"/>
          <p:cNvSpPr txBox="1"/>
          <p:nvPr>
            <p:ph type="body" idx="1"/>
          </p:nvPr>
        </p:nvSpPr>
        <p:spPr>
          <a:xfrm>
            <a:off x="203200" y="1003300"/>
            <a:ext cx="9753600" cy="6692900"/>
          </a:xfrm>
          <a:prstGeom prst="rect">
            <a:avLst/>
          </a:prstGeom>
        </p:spPr>
        <p:txBody>
          <a:bodyPr anchor="t"/>
          <a:lstStyle/>
          <a:p>
            <a:pPr marL="482600" indent="-482600">
              <a:spcBef>
                <a:spcPts val="2500"/>
              </a:spcBef>
              <a:buClr>
                <a:srgbClr val="000000"/>
              </a:buClr>
              <a:buSzTx/>
              <a:buNone/>
              <a:tabLst>
                <a:tab pos="711200" algn="l"/>
                <a:tab pos="1066800" algn="l"/>
                <a:tab pos="1422400" algn="l"/>
                <a:tab pos="1778000" algn="l"/>
                <a:tab pos="2133600" algn="l"/>
                <a:tab pos="2489200" algn="l"/>
                <a:tab pos="2844800" algn="l"/>
                <a:tab pos="3200400" algn="l"/>
                <a:tab pos="3556000" algn="l"/>
                <a:tab pos="3911600" algn="l"/>
                <a:tab pos="4267200" algn="l"/>
              </a:tabLst>
              <a:defRPr sz="3000"/>
            </a:pPr>
            <a:r>
              <a:rPr>
                <a:solidFill>
                  <a:srgbClr val="011993"/>
                </a:solidFill>
                <a:uFill>
                  <a:solidFill>
                    <a:srgbClr val="000000"/>
                  </a:solidFill>
                </a:uFill>
              </a:rPr>
              <a:t>B.  Renewed Revival</a:t>
            </a:r>
            <a:r>
              <a:rPr>
                <a:uFill>
                  <a:solidFill>
                    <a:srgbClr val="000000"/>
                  </a:solidFill>
                </a:uFill>
              </a:rPr>
              <a:t> </a:t>
            </a:r>
            <a:r>
              <a:rPr>
                <a:solidFill>
                  <a:srgbClr val="FF2600"/>
                </a:solidFill>
                <a:uFill>
                  <a:solidFill>
                    <a:srgbClr val="000000"/>
                  </a:solidFill>
                </a:uFill>
              </a:rPr>
              <a:t>8-15</a:t>
            </a:r>
            <a:endParaRPr>
              <a:solidFill>
                <a:srgbClr val="FF2600"/>
              </a:solidFill>
              <a:uFill>
                <a:solidFill>
                  <a:srgbClr val="000000"/>
                </a:solidFill>
              </a:uFill>
            </a:endParaRPr>
          </a:p>
          <a:p>
            <a:pPr lvl="1" marL="482600" indent="114300">
              <a:spcBef>
                <a:spcPts val="2500"/>
              </a:spcBef>
              <a:buClr>
                <a:srgbClr val="000000"/>
              </a:buClr>
              <a:buSzTx/>
              <a:buNone/>
              <a:tabLst>
                <a:tab pos="1308100" algn="l"/>
                <a:tab pos="1663700" algn="l"/>
                <a:tab pos="2019300" algn="l"/>
                <a:tab pos="2374900" algn="l"/>
                <a:tab pos="2730500" algn="l"/>
                <a:tab pos="3086100" algn="l"/>
                <a:tab pos="3441700" algn="l"/>
                <a:tab pos="3797300" algn="l"/>
                <a:tab pos="4152900" algn="l"/>
                <a:tab pos="4508500" algn="l"/>
                <a:tab pos="4864100" algn="l"/>
              </a:tabLst>
              <a:defRPr sz="2400"/>
            </a:pPr>
            <a:r>
              <a:rPr>
                <a:uFill>
                  <a:solidFill>
                    <a:srgbClr val="000000"/>
                  </a:solidFill>
                </a:uFill>
              </a:rPr>
              <a:t>-  Asa extends newly captured territories - removes idolatry</a:t>
            </a:r>
            <a:endParaRPr>
              <a:uFill>
                <a:solidFill>
                  <a:srgbClr val="000000"/>
                </a:solidFill>
              </a:uFill>
            </a:endParaRPr>
          </a:p>
          <a:p>
            <a:pPr lvl="1" marL="482600" indent="114300">
              <a:spcBef>
                <a:spcPts val="2500"/>
              </a:spcBef>
              <a:buClr>
                <a:srgbClr val="000000"/>
              </a:buClr>
              <a:buSzTx/>
              <a:buNone/>
              <a:tabLst>
                <a:tab pos="1308100" algn="l"/>
                <a:tab pos="1663700" algn="l"/>
                <a:tab pos="2019300" algn="l"/>
                <a:tab pos="2374900" algn="l"/>
                <a:tab pos="2730500" algn="l"/>
                <a:tab pos="3086100" algn="l"/>
                <a:tab pos="3441700" algn="l"/>
                <a:tab pos="3797300" algn="l"/>
                <a:tab pos="4152900" algn="l"/>
                <a:tab pos="4508500" algn="l"/>
                <a:tab pos="4864100" algn="l"/>
              </a:tabLst>
              <a:defRPr sz="2400"/>
            </a:pPr>
            <a:r>
              <a:rPr>
                <a:uFill>
                  <a:solidFill>
                    <a:srgbClr val="000000"/>
                  </a:solidFill>
                </a:uFill>
              </a:rPr>
              <a:t>-  Restores Altar of the Lord at temple</a:t>
            </a:r>
            <a:endParaRPr>
              <a:uFill>
                <a:solidFill>
                  <a:srgbClr val="000000"/>
                </a:solidFill>
              </a:uFill>
            </a:endParaRPr>
          </a:p>
          <a:p>
            <a:pPr lvl="1" marL="482600" indent="114300">
              <a:spcBef>
                <a:spcPts val="2500"/>
              </a:spcBef>
              <a:buClr>
                <a:srgbClr val="000000"/>
              </a:buClr>
              <a:buSzTx/>
              <a:buNone/>
              <a:tabLst>
                <a:tab pos="1308100" algn="l"/>
                <a:tab pos="1663700" algn="l"/>
                <a:tab pos="2019300" algn="l"/>
                <a:tab pos="2374900" algn="l"/>
                <a:tab pos="2730500" algn="l"/>
                <a:tab pos="3086100" algn="l"/>
                <a:tab pos="3441700" algn="l"/>
                <a:tab pos="3797300" algn="l"/>
                <a:tab pos="4152900" algn="l"/>
                <a:tab pos="4508500" algn="l"/>
                <a:tab pos="4864100" algn="l"/>
              </a:tabLst>
              <a:defRPr sz="2400"/>
            </a:pPr>
            <a:r>
              <a:rPr>
                <a:uFill>
                  <a:solidFill>
                    <a:srgbClr val="000000"/>
                  </a:solidFill>
                </a:uFill>
              </a:rPr>
              <a:t>-  Many pious northerners defect to Asa  8-9</a:t>
            </a:r>
            <a:endParaRPr>
              <a:uFill>
                <a:solidFill>
                  <a:srgbClr val="000000"/>
                </a:solidFill>
              </a:uFill>
            </a:endParaRPr>
          </a:p>
          <a:p>
            <a:pPr lvl="1" marL="482600" indent="114300">
              <a:spcBef>
                <a:spcPts val="2500"/>
              </a:spcBef>
              <a:buClr>
                <a:srgbClr val="000000"/>
              </a:buClr>
              <a:buSzTx/>
              <a:buNone/>
              <a:tabLst>
                <a:tab pos="1308100" algn="l"/>
                <a:tab pos="1663700" algn="l"/>
                <a:tab pos="2019300" algn="l"/>
                <a:tab pos="2374900" algn="l"/>
                <a:tab pos="2730500" algn="l"/>
                <a:tab pos="3086100" algn="l"/>
                <a:tab pos="3441700" algn="l"/>
                <a:tab pos="3797300" algn="l"/>
                <a:tab pos="4152900" algn="l"/>
                <a:tab pos="4508500" algn="l"/>
                <a:tab pos="4864100" algn="l"/>
              </a:tabLst>
              <a:defRPr sz="2400"/>
            </a:pPr>
            <a:r>
              <a:rPr>
                <a:uFill>
                  <a:solidFill>
                    <a:srgbClr val="000000"/>
                  </a:solidFill>
                </a:uFill>
              </a:rPr>
              <a:t>-  15th year - Covenant renewal ceremony (700 oxen, 7,000 sheep)</a:t>
            </a:r>
            <a:endParaRPr>
              <a:uFill>
                <a:solidFill>
                  <a:srgbClr val="000000"/>
                </a:solidFill>
              </a:uFill>
            </a:endParaRPr>
          </a:p>
          <a:p>
            <a:pPr lvl="2" marL="482600" indent="457200">
              <a:spcBef>
                <a:spcPts val="2500"/>
              </a:spcBef>
              <a:buClr>
                <a:srgbClr val="000000"/>
              </a:buClr>
              <a:buSzTx/>
              <a:buNone/>
              <a:tabLst>
                <a:tab pos="1651000" algn="l"/>
                <a:tab pos="2006600" algn="l"/>
                <a:tab pos="2362200" algn="l"/>
                <a:tab pos="2717800" algn="l"/>
                <a:tab pos="3073400" algn="l"/>
                <a:tab pos="3429000" algn="l"/>
                <a:tab pos="3784600" algn="l"/>
                <a:tab pos="4140200" algn="l"/>
                <a:tab pos="4495800" algn="l"/>
                <a:tab pos="4851400" algn="l"/>
                <a:tab pos="5207000" algn="l"/>
              </a:tabLst>
              <a:defRPr sz="2400"/>
            </a:pPr>
            <a:r>
              <a:rPr>
                <a:uFill>
                  <a:solidFill>
                    <a:srgbClr val="000000"/>
                  </a:solidFill>
                </a:uFill>
              </a:rPr>
              <a:t>-  Covenant to seek the Lord with all their hearts</a:t>
            </a:r>
            <a:endParaRPr>
              <a:uFill>
                <a:solidFill>
                  <a:srgbClr val="000000"/>
                </a:solidFill>
              </a:uFill>
            </a:endParaRPr>
          </a:p>
          <a:p>
            <a:pPr lvl="2" marL="482600" indent="457200">
              <a:spcBef>
                <a:spcPts val="2500"/>
              </a:spcBef>
              <a:buClr>
                <a:srgbClr val="000000"/>
              </a:buClr>
              <a:buSzTx/>
              <a:buNone/>
              <a:tabLst>
                <a:tab pos="1651000" algn="l"/>
                <a:tab pos="2006600" algn="l"/>
                <a:tab pos="2362200" algn="l"/>
                <a:tab pos="2717800" algn="l"/>
                <a:tab pos="3073400" algn="l"/>
                <a:tab pos="3429000" algn="l"/>
                <a:tab pos="3784600" algn="l"/>
                <a:tab pos="4140200" algn="l"/>
                <a:tab pos="4495800" algn="l"/>
                <a:tab pos="4851400" algn="l"/>
                <a:tab pos="5207000" algn="l"/>
              </a:tabLst>
              <a:defRPr sz="2400"/>
            </a:pPr>
            <a:r>
              <a:rPr>
                <a:uFill>
                  <a:solidFill>
                    <a:srgbClr val="000000"/>
                  </a:solidFill>
                </a:uFill>
              </a:rPr>
              <a:t>-  Whoever would not seek Him should be executed</a:t>
            </a:r>
            <a:endParaRPr>
              <a:uFill>
                <a:solidFill>
                  <a:srgbClr val="000000"/>
                </a:solidFill>
              </a:uFill>
            </a:endParaRPr>
          </a:p>
          <a:p>
            <a:pPr lvl="2" marL="482600" indent="457200">
              <a:spcBef>
                <a:spcPts val="2500"/>
              </a:spcBef>
              <a:buClr>
                <a:srgbClr val="000000"/>
              </a:buClr>
              <a:buSzTx/>
              <a:buNone/>
              <a:tabLst>
                <a:tab pos="1651000" algn="l"/>
                <a:tab pos="2006600" algn="l"/>
                <a:tab pos="2362200" algn="l"/>
                <a:tab pos="2717800" algn="l"/>
                <a:tab pos="3073400" algn="l"/>
                <a:tab pos="3429000" algn="l"/>
                <a:tab pos="3784600" algn="l"/>
                <a:tab pos="4140200" algn="l"/>
                <a:tab pos="4495800" algn="l"/>
                <a:tab pos="4851400" algn="l"/>
                <a:tab pos="5207000" algn="l"/>
              </a:tabLst>
              <a:defRPr sz="2400"/>
            </a:pPr>
            <a:r>
              <a:rPr>
                <a:uFill>
                  <a:solidFill>
                    <a:srgbClr val="000000"/>
                  </a:solidFill>
                </a:uFill>
              </a:rPr>
              <a:t>-  The Lord let them find Him</a:t>
            </a:r>
            <a:endParaRPr>
              <a:uFill>
                <a:solidFill>
                  <a:srgbClr val="000000"/>
                </a:solidFill>
              </a:uFill>
            </a:endParaRPr>
          </a:p>
          <a:p>
            <a:pPr lvl="1" marL="482600" indent="114300">
              <a:spcBef>
                <a:spcPts val="2500"/>
              </a:spcBef>
              <a:buClr>
                <a:srgbClr val="000000"/>
              </a:buClr>
              <a:buSzTx/>
              <a:buNone/>
              <a:tabLst>
                <a:tab pos="1308100" algn="l"/>
                <a:tab pos="1663700" algn="l"/>
                <a:tab pos="2019300" algn="l"/>
                <a:tab pos="2374900" algn="l"/>
                <a:tab pos="2730500" algn="l"/>
                <a:tab pos="3086100" algn="l"/>
                <a:tab pos="3441700" algn="l"/>
                <a:tab pos="3797300" algn="l"/>
                <a:tab pos="4152900" algn="l"/>
                <a:tab pos="4508500" algn="l"/>
                <a:tab pos="4864100" algn="l"/>
              </a:tabLst>
              <a:defRPr sz="2400"/>
            </a:pPr>
            <a:r>
              <a:rPr>
                <a:uFill>
                  <a:solidFill>
                    <a:srgbClr val="000000"/>
                  </a:solidFill>
                </a:uFill>
              </a:rPr>
              <a:t>-   God gave them rest on every side</a:t>
            </a:r>
            <a:endParaRPr>
              <a:uFill>
                <a:solidFill>
                  <a:srgbClr val="000000"/>
                </a:solidFill>
              </a:uFill>
            </a:endParaR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06">
                                            <p:bg/>
                                          </p:spTgt>
                                        </p:tgtEl>
                                        <p:attrNameLst>
                                          <p:attrName>style.visibility</p:attrName>
                                        </p:attrNameLst>
                                      </p:cBhvr>
                                      <p:to>
                                        <p:strVal val="visible"/>
                                      </p:to>
                                    </p:set>
                                    <p:animEffect filter="wipe(left)" transition="in">
                                      <p:cBhvr>
                                        <p:cTn id="7" dur="1000"/>
                                        <p:tgtEl>
                                          <p:spTgt spid="306">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306">
                                            <p:txEl>
                                              <p:pRg st="0" end="0"/>
                                            </p:txEl>
                                          </p:spTgt>
                                        </p:tgtEl>
                                        <p:attrNameLst>
                                          <p:attrName>style.visibility</p:attrName>
                                        </p:attrNameLst>
                                      </p:cBhvr>
                                      <p:to>
                                        <p:strVal val="visible"/>
                                      </p:to>
                                    </p:set>
                                    <p:animEffect filter="wipe(left)" transition="in">
                                      <p:cBhvr>
                                        <p:cTn id="10" dur="1000"/>
                                        <p:tgtEl>
                                          <p:spTgt spid="306">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306">
                                            <p:txEl>
                                              <p:pRg st="1" end="1"/>
                                            </p:txEl>
                                          </p:spTgt>
                                        </p:tgtEl>
                                        <p:attrNameLst>
                                          <p:attrName>style.visibility</p:attrName>
                                        </p:attrNameLst>
                                      </p:cBhvr>
                                      <p:to>
                                        <p:strVal val="visible"/>
                                      </p:to>
                                    </p:set>
                                    <p:animEffect filter="wipe(left)" transition="in">
                                      <p:cBhvr>
                                        <p:cTn id="15" dur="1000"/>
                                        <p:tgtEl>
                                          <p:spTgt spid="306">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1" fill="hold">
                                  <p:stCondLst>
                                    <p:cond delay="0"/>
                                  </p:stCondLst>
                                  <p:iterate type="el" backwards="0">
                                    <p:tmAbs val="0"/>
                                  </p:iterate>
                                  <p:childTnLst>
                                    <p:set>
                                      <p:cBhvr>
                                        <p:cTn id="19" fill="hold"/>
                                        <p:tgtEl>
                                          <p:spTgt spid="306">
                                            <p:txEl>
                                              <p:pRg st="2" end="2"/>
                                            </p:txEl>
                                          </p:spTgt>
                                        </p:tgtEl>
                                        <p:attrNameLst>
                                          <p:attrName>style.visibility</p:attrName>
                                        </p:attrNameLst>
                                      </p:cBhvr>
                                      <p:to>
                                        <p:strVal val="visible"/>
                                      </p:to>
                                    </p:set>
                                    <p:animEffect filter="wipe(left)" transition="in">
                                      <p:cBhvr>
                                        <p:cTn id="20" dur="1000"/>
                                        <p:tgtEl>
                                          <p:spTgt spid="306">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8" presetID="22" grpId="1" fill="hold">
                                  <p:stCondLst>
                                    <p:cond delay="0"/>
                                  </p:stCondLst>
                                  <p:iterate type="el" backwards="0">
                                    <p:tmAbs val="0"/>
                                  </p:iterate>
                                  <p:childTnLst>
                                    <p:set>
                                      <p:cBhvr>
                                        <p:cTn id="24" fill="hold"/>
                                        <p:tgtEl>
                                          <p:spTgt spid="306">
                                            <p:txEl>
                                              <p:pRg st="3" end="3"/>
                                            </p:txEl>
                                          </p:spTgt>
                                        </p:tgtEl>
                                        <p:attrNameLst>
                                          <p:attrName>style.visibility</p:attrName>
                                        </p:attrNameLst>
                                      </p:cBhvr>
                                      <p:to>
                                        <p:strVal val="visible"/>
                                      </p:to>
                                    </p:set>
                                    <p:animEffect filter="wipe(left)" transition="in">
                                      <p:cBhvr>
                                        <p:cTn id="25" dur="1000"/>
                                        <p:tgtEl>
                                          <p:spTgt spid="306">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Class="entr" nodeType="clickEffect" presetSubtype="8" presetID="22" grpId="1" fill="hold">
                                  <p:stCondLst>
                                    <p:cond delay="0"/>
                                  </p:stCondLst>
                                  <p:iterate type="el" backwards="0">
                                    <p:tmAbs val="0"/>
                                  </p:iterate>
                                  <p:childTnLst>
                                    <p:set>
                                      <p:cBhvr>
                                        <p:cTn id="29" fill="hold"/>
                                        <p:tgtEl>
                                          <p:spTgt spid="306">
                                            <p:txEl>
                                              <p:pRg st="4" end="4"/>
                                            </p:txEl>
                                          </p:spTgt>
                                        </p:tgtEl>
                                        <p:attrNameLst>
                                          <p:attrName>style.visibility</p:attrName>
                                        </p:attrNameLst>
                                      </p:cBhvr>
                                      <p:to>
                                        <p:strVal val="visible"/>
                                      </p:to>
                                    </p:set>
                                    <p:animEffect filter="wipe(left)" transition="in">
                                      <p:cBhvr>
                                        <p:cTn id="30" dur="1000"/>
                                        <p:tgtEl>
                                          <p:spTgt spid="306">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Class="entr" nodeType="clickEffect" presetSubtype="8" presetID="22" grpId="1" fill="hold">
                                  <p:stCondLst>
                                    <p:cond delay="0"/>
                                  </p:stCondLst>
                                  <p:iterate type="el" backwards="0">
                                    <p:tmAbs val="0"/>
                                  </p:iterate>
                                  <p:childTnLst>
                                    <p:set>
                                      <p:cBhvr>
                                        <p:cTn id="34" fill="hold"/>
                                        <p:tgtEl>
                                          <p:spTgt spid="306">
                                            <p:txEl>
                                              <p:pRg st="5" end="5"/>
                                            </p:txEl>
                                          </p:spTgt>
                                        </p:tgtEl>
                                        <p:attrNameLst>
                                          <p:attrName>style.visibility</p:attrName>
                                        </p:attrNameLst>
                                      </p:cBhvr>
                                      <p:to>
                                        <p:strVal val="visible"/>
                                      </p:to>
                                    </p:set>
                                    <p:animEffect filter="wipe(left)" transition="in">
                                      <p:cBhvr>
                                        <p:cTn id="35" dur="1000"/>
                                        <p:tgtEl>
                                          <p:spTgt spid="306">
                                            <p:txEl>
                                              <p:pRg st="5" end="5"/>
                                            </p:txEl>
                                          </p:spTgt>
                                        </p:tgtEl>
                                      </p:cBhvr>
                                    </p:animEffect>
                                  </p:childTnLst>
                                </p:cTn>
                              </p:par>
                            </p:childTnLst>
                          </p:cTn>
                        </p:par>
                      </p:childTnLst>
                    </p:cTn>
                  </p:par>
                  <p:par>
                    <p:cTn id="36" fill="hold">
                      <p:stCondLst>
                        <p:cond delay="indefinite"/>
                      </p:stCondLst>
                      <p:childTnLst>
                        <p:par>
                          <p:cTn id="37" fill="hold">
                            <p:stCondLst>
                              <p:cond delay="0"/>
                            </p:stCondLst>
                            <p:childTnLst>
                              <p:par>
                                <p:cTn id="38" presetClass="entr" nodeType="clickEffect" presetSubtype="8" presetID="22" grpId="1" fill="hold">
                                  <p:stCondLst>
                                    <p:cond delay="0"/>
                                  </p:stCondLst>
                                  <p:iterate type="el" backwards="0">
                                    <p:tmAbs val="0"/>
                                  </p:iterate>
                                  <p:childTnLst>
                                    <p:set>
                                      <p:cBhvr>
                                        <p:cTn id="39" fill="hold"/>
                                        <p:tgtEl>
                                          <p:spTgt spid="306">
                                            <p:txEl>
                                              <p:pRg st="6" end="6"/>
                                            </p:txEl>
                                          </p:spTgt>
                                        </p:tgtEl>
                                        <p:attrNameLst>
                                          <p:attrName>style.visibility</p:attrName>
                                        </p:attrNameLst>
                                      </p:cBhvr>
                                      <p:to>
                                        <p:strVal val="visible"/>
                                      </p:to>
                                    </p:set>
                                    <p:animEffect filter="wipe(left)" transition="in">
                                      <p:cBhvr>
                                        <p:cTn id="40" dur="1000"/>
                                        <p:tgtEl>
                                          <p:spTgt spid="306">
                                            <p:txEl>
                                              <p:pRg st="6" end="6"/>
                                            </p:txEl>
                                          </p:spTgt>
                                        </p:tgtEl>
                                      </p:cBhvr>
                                    </p:animEffect>
                                  </p:childTnLst>
                                </p:cTn>
                              </p:par>
                            </p:childTnLst>
                          </p:cTn>
                        </p:par>
                      </p:childTnLst>
                    </p:cTn>
                  </p:par>
                  <p:par>
                    <p:cTn id="41" fill="hold">
                      <p:stCondLst>
                        <p:cond delay="indefinite"/>
                      </p:stCondLst>
                      <p:childTnLst>
                        <p:par>
                          <p:cTn id="42" fill="hold">
                            <p:stCondLst>
                              <p:cond delay="0"/>
                            </p:stCondLst>
                            <p:childTnLst>
                              <p:par>
                                <p:cTn id="43" presetClass="entr" nodeType="clickEffect" presetSubtype="8" presetID="22" grpId="1" fill="hold">
                                  <p:stCondLst>
                                    <p:cond delay="0"/>
                                  </p:stCondLst>
                                  <p:iterate type="el" backwards="0">
                                    <p:tmAbs val="0"/>
                                  </p:iterate>
                                  <p:childTnLst>
                                    <p:set>
                                      <p:cBhvr>
                                        <p:cTn id="44" fill="hold"/>
                                        <p:tgtEl>
                                          <p:spTgt spid="306">
                                            <p:txEl>
                                              <p:pRg st="7" end="7"/>
                                            </p:txEl>
                                          </p:spTgt>
                                        </p:tgtEl>
                                        <p:attrNameLst>
                                          <p:attrName>style.visibility</p:attrName>
                                        </p:attrNameLst>
                                      </p:cBhvr>
                                      <p:to>
                                        <p:strVal val="visible"/>
                                      </p:to>
                                    </p:set>
                                    <p:animEffect filter="wipe(left)" transition="in">
                                      <p:cBhvr>
                                        <p:cTn id="45" dur="1000"/>
                                        <p:tgtEl>
                                          <p:spTgt spid="306">
                                            <p:txEl>
                                              <p:pRg st="7" end="7"/>
                                            </p:txEl>
                                          </p:spTgt>
                                        </p:tgtEl>
                                      </p:cBhvr>
                                    </p:animEffect>
                                  </p:childTnLst>
                                </p:cTn>
                              </p:par>
                            </p:childTnLst>
                          </p:cTn>
                        </p:par>
                      </p:childTnLst>
                    </p:cTn>
                  </p:par>
                  <p:par>
                    <p:cTn id="46" fill="hold">
                      <p:stCondLst>
                        <p:cond delay="indefinite"/>
                      </p:stCondLst>
                      <p:childTnLst>
                        <p:par>
                          <p:cTn id="47" fill="hold">
                            <p:stCondLst>
                              <p:cond delay="0"/>
                            </p:stCondLst>
                            <p:childTnLst>
                              <p:par>
                                <p:cTn id="48" presetClass="entr" nodeType="clickEffect" presetSubtype="8" presetID="22" grpId="1" fill="hold">
                                  <p:stCondLst>
                                    <p:cond delay="0"/>
                                  </p:stCondLst>
                                  <p:iterate type="el" backwards="0">
                                    <p:tmAbs val="0"/>
                                  </p:iterate>
                                  <p:childTnLst>
                                    <p:set>
                                      <p:cBhvr>
                                        <p:cTn id="49" fill="hold"/>
                                        <p:tgtEl>
                                          <p:spTgt spid="306">
                                            <p:txEl>
                                              <p:pRg st="8" end="8"/>
                                            </p:txEl>
                                          </p:spTgt>
                                        </p:tgtEl>
                                        <p:attrNameLst>
                                          <p:attrName>style.visibility</p:attrName>
                                        </p:attrNameLst>
                                      </p:cBhvr>
                                      <p:to>
                                        <p:strVal val="visible"/>
                                      </p:to>
                                    </p:set>
                                    <p:animEffect filter="wipe(left)" transition="in">
                                      <p:cBhvr>
                                        <p:cTn id="50" dur="1000"/>
                                        <p:tgtEl>
                                          <p:spTgt spid="306">
                                            <p:txEl>
                                              <p:pRg st="8" end="8"/>
                                            </p:txEl>
                                          </p:spTgt>
                                        </p:tgtEl>
                                      </p:cBhvr>
                                    </p:animEffect>
                                  </p:childTnLst>
                                </p:cTn>
                              </p:par>
                            </p:childTnLst>
                          </p:cTn>
                        </p:par>
                      </p:childTnLst>
                    </p:cTn>
                  </p:par>
                  <p:par>
                    <p:cTn id="51" fill="hold">
                      <p:stCondLst>
                        <p:cond delay="indefinite"/>
                      </p:stCondLst>
                      <p:childTnLst>
                        <p:par>
                          <p:cTn id="52" fill="hold">
                            <p:stCondLst>
                              <p:cond delay="0"/>
                            </p:stCondLst>
                            <p:childTnLst>
                              <p:par>
                                <p:cTn id="53" presetClass="entr" nodeType="clickEffect" presetSubtype="8" presetID="22" grpId="1" fill="hold">
                                  <p:stCondLst>
                                    <p:cond delay="0"/>
                                  </p:stCondLst>
                                  <p:iterate type="el" backwards="0">
                                    <p:tmAbs val="0"/>
                                  </p:iterate>
                                  <p:childTnLst>
                                    <p:set>
                                      <p:cBhvr>
                                        <p:cTn id="54" fill="hold"/>
                                        <p:tgtEl>
                                          <p:spTgt spid="306">
                                            <p:txEl>
                                              <p:pRg st="9" end="9"/>
                                            </p:txEl>
                                          </p:spTgt>
                                        </p:tgtEl>
                                        <p:attrNameLst>
                                          <p:attrName>style.visibility</p:attrName>
                                        </p:attrNameLst>
                                      </p:cBhvr>
                                      <p:to>
                                        <p:strVal val="visible"/>
                                      </p:to>
                                    </p:set>
                                    <p:animEffect filter="wipe(left)" transition="in">
                                      <p:cBhvr>
                                        <p:cTn id="55" dur="1000"/>
                                        <p:tgtEl>
                                          <p:spTgt spid="306">
                                            <p:txEl>
                                              <p:pRg st="9" end="9"/>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06" grpId="1"/>
    </p:bldLst>
  </p:timing>
</p:sld>
</file>

<file path=ppt/slides/slide4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08" name="b.  Asa’s failure of faith 1 Kings 15:16-22"/>
          <p:cNvSpPr txBox="1"/>
          <p:nvPr>
            <p:ph type="title"/>
          </p:nvPr>
        </p:nvSpPr>
        <p:spPr>
          <a:xfrm>
            <a:off x="990600" y="203200"/>
            <a:ext cx="8178800" cy="7112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3000">
                <a:solidFill>
                  <a:srgbClr val="01168A"/>
                </a:solidFill>
                <a:latin typeface="+mn-lt"/>
                <a:ea typeface="+mn-ea"/>
                <a:cs typeface="+mn-cs"/>
                <a:sym typeface="Gill Sans"/>
              </a:rPr>
              <a:t>b.	 Asa’s failure of faith </a:t>
            </a:r>
            <a:r>
              <a:rPr sz="3000">
                <a:solidFill>
                  <a:srgbClr val="FF2600"/>
                </a:solidFill>
                <a:latin typeface="+mn-lt"/>
                <a:ea typeface="+mn-ea"/>
                <a:cs typeface="+mn-cs"/>
                <a:sym typeface="Gill Sans"/>
              </a:rPr>
              <a:t>1 Kings 15:16-22</a:t>
            </a:r>
          </a:p>
        </p:txBody>
      </p:sp>
      <p:sp>
        <p:nvSpPr>
          <p:cNvPr id="309" name="16  Now there was war between Asa and Baasha king of Israel all their days.…"/>
          <p:cNvSpPr txBox="1"/>
          <p:nvPr>
            <p:ph type="body" idx="1"/>
          </p:nvPr>
        </p:nvSpPr>
        <p:spPr>
          <a:xfrm>
            <a:off x="165100" y="1041400"/>
            <a:ext cx="9753600" cy="6350000"/>
          </a:xfrm>
          <a:prstGeom prst="rect">
            <a:avLst/>
          </a:prstGeom>
        </p:spPr>
        <p:txBody>
          <a:bodyPr anchor="t"/>
          <a:lstStyle/>
          <a:p>
            <a:pPr marL="482600" indent="-482600">
              <a:spcBef>
                <a:spcPts val="2500"/>
              </a:spcBef>
              <a:buClr>
                <a:srgbClr val="000000"/>
              </a:buClr>
              <a:buSzTx/>
              <a:buFont typeface="Gill Sans"/>
              <a:buNone/>
              <a:tabLst>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2400">
                <a:uFill>
                  <a:solidFill>
                    <a:srgbClr val="000000"/>
                  </a:solidFill>
                </a:uFill>
                <a:latin typeface="Times"/>
                <a:ea typeface="Times"/>
                <a:cs typeface="Times"/>
                <a:sym typeface="Times"/>
              </a:rPr>
              <a:t>16  Now there was war between Asa and Baasha king of Israel all their days.</a:t>
            </a:r>
            <a:endParaRPr sz="2400">
              <a:uFill>
                <a:solidFill>
                  <a:srgbClr val="000000"/>
                </a:solidFill>
              </a:uFill>
              <a:latin typeface="Times"/>
              <a:ea typeface="Times"/>
              <a:cs typeface="Times"/>
              <a:sym typeface="Times"/>
            </a:endParaRPr>
          </a:p>
          <a:p>
            <a:pPr marL="482600" indent="-482600">
              <a:spcBef>
                <a:spcPts val="2500"/>
              </a:spcBef>
              <a:buClr>
                <a:srgbClr val="000000"/>
              </a:buClr>
              <a:buSzTx/>
              <a:buFont typeface="Gill Sans"/>
              <a:buNone/>
              <a:tabLst>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2400">
                <a:uFill>
                  <a:solidFill>
                    <a:srgbClr val="000000"/>
                  </a:solidFill>
                </a:uFill>
                <a:latin typeface="Times"/>
                <a:ea typeface="Times"/>
                <a:cs typeface="Times"/>
                <a:sym typeface="Times"/>
              </a:rPr>
              <a:t>17  And Baasha king of Israel went up against Judah and fortified Ramah in order to prevent </a:t>
            </a:r>
            <a:r>
              <a:rPr i="1" sz="2400">
                <a:uFill>
                  <a:solidFill>
                    <a:srgbClr val="000000"/>
                  </a:solidFill>
                </a:uFill>
                <a:latin typeface="Times"/>
                <a:ea typeface="Times"/>
                <a:cs typeface="Times"/>
                <a:sym typeface="Times"/>
              </a:rPr>
              <a:t>anyone</a:t>
            </a:r>
            <a:r>
              <a:rPr sz="2400">
                <a:uFill>
                  <a:solidFill>
                    <a:srgbClr val="000000"/>
                  </a:solidFill>
                </a:uFill>
                <a:latin typeface="Times"/>
                <a:ea typeface="Times"/>
                <a:cs typeface="Times"/>
                <a:sym typeface="Times"/>
              </a:rPr>
              <a:t> from going out or coming in to Asa king of Judah.</a:t>
            </a:r>
          </a:p>
        </p:txBody>
      </p:sp>
      <p:pic>
        <p:nvPicPr>
          <p:cNvPr id="310" name="droppedImage.pdf" descr="droppedImage.pdf"/>
          <p:cNvPicPr>
            <a:picLocks noChangeAspect="1"/>
          </p:cNvPicPr>
          <p:nvPr/>
        </p:nvPicPr>
        <p:blipFill>
          <a:blip r:embed="rId2">
            <a:extLst/>
          </a:blip>
          <a:stretch>
            <a:fillRect/>
          </a:stretch>
        </p:blipFill>
        <p:spPr>
          <a:xfrm>
            <a:off x="464127" y="3314700"/>
            <a:ext cx="9155546" cy="4127500"/>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09">
                                            <p:bg/>
                                          </p:spTgt>
                                        </p:tgtEl>
                                        <p:attrNameLst>
                                          <p:attrName>style.visibility</p:attrName>
                                        </p:attrNameLst>
                                      </p:cBhvr>
                                      <p:to>
                                        <p:strVal val="visible"/>
                                      </p:to>
                                    </p:set>
                                    <p:animEffect filter="wipe(left)" transition="in">
                                      <p:cBhvr>
                                        <p:cTn id="7" dur="1000"/>
                                        <p:tgtEl>
                                          <p:spTgt spid="309">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309">
                                            <p:txEl>
                                              <p:pRg st="0" end="0"/>
                                            </p:txEl>
                                          </p:spTgt>
                                        </p:tgtEl>
                                        <p:attrNameLst>
                                          <p:attrName>style.visibility</p:attrName>
                                        </p:attrNameLst>
                                      </p:cBhvr>
                                      <p:to>
                                        <p:strVal val="visible"/>
                                      </p:to>
                                    </p:set>
                                    <p:animEffect filter="wipe(left)" transition="in">
                                      <p:cBhvr>
                                        <p:cTn id="10" dur="1000"/>
                                        <p:tgtEl>
                                          <p:spTgt spid="309">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309">
                                            <p:txEl>
                                              <p:pRg st="1" end="1"/>
                                            </p:txEl>
                                          </p:spTgt>
                                        </p:tgtEl>
                                        <p:attrNameLst>
                                          <p:attrName>style.visibility</p:attrName>
                                        </p:attrNameLst>
                                      </p:cBhvr>
                                      <p:to>
                                        <p:strVal val="visible"/>
                                      </p:to>
                                    </p:set>
                                    <p:animEffect filter="wipe(left)" transition="in">
                                      <p:cBhvr>
                                        <p:cTn id="15" dur="1000"/>
                                        <p:tgtEl>
                                          <p:spTgt spid="309">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09" grpId="1"/>
    </p:bldLst>
  </p:timing>
</p:sld>
</file>

<file path=ppt/slides/slide4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12" name="b.  Asa’s failure of faith 15:16-22"/>
          <p:cNvSpPr txBox="1"/>
          <p:nvPr>
            <p:ph type="title"/>
          </p:nvPr>
        </p:nvSpPr>
        <p:spPr>
          <a:xfrm>
            <a:off x="990600" y="203200"/>
            <a:ext cx="8178800" cy="7112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3000">
                <a:solidFill>
                  <a:srgbClr val="01168A"/>
                </a:solidFill>
                <a:latin typeface="+mn-lt"/>
                <a:ea typeface="+mn-ea"/>
                <a:cs typeface="+mn-cs"/>
                <a:sym typeface="Gill Sans"/>
              </a:rPr>
              <a:t>b.	 Asa’s failure of faith </a:t>
            </a:r>
            <a:r>
              <a:rPr sz="3000">
                <a:solidFill>
                  <a:srgbClr val="FF2600"/>
                </a:solidFill>
                <a:latin typeface="+mn-lt"/>
                <a:ea typeface="+mn-ea"/>
                <a:cs typeface="+mn-cs"/>
                <a:sym typeface="Gill Sans"/>
              </a:rPr>
              <a:t>15:16-22</a:t>
            </a:r>
          </a:p>
        </p:txBody>
      </p:sp>
      <p:sp>
        <p:nvSpPr>
          <p:cNvPr id="313" name="18  Then Asa took all the silver and the gold which were left in the treasuries of the house of the LORD and the treasuries of the king’s house, and delivered them into the hand of his servants. And King Asa sent them to Ben-hadad the son of Tabrimmon (tab-RIM uhn), the son of Hezion (HEE zi ahn), king of Aram, who lived in Damascus, saying,…"/>
          <p:cNvSpPr txBox="1"/>
          <p:nvPr>
            <p:ph type="body" idx="1"/>
          </p:nvPr>
        </p:nvSpPr>
        <p:spPr>
          <a:xfrm>
            <a:off x="165100" y="1041400"/>
            <a:ext cx="9753600" cy="6350000"/>
          </a:xfrm>
          <a:prstGeom prst="rect">
            <a:avLst/>
          </a:prstGeom>
        </p:spPr>
        <p:txBody>
          <a:bodyPr anchor="t"/>
          <a:lstStyle/>
          <a:p>
            <a:pPr marL="482600" indent="-482600">
              <a:spcBef>
                <a:spcPts val="2500"/>
              </a:spcBef>
              <a:buClr>
                <a:srgbClr val="000000"/>
              </a:buClr>
              <a:buSzTx/>
              <a:buFont typeface="Gill Sans"/>
              <a:buNone/>
              <a:tabLst>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2400">
                <a:uFill>
                  <a:solidFill>
                    <a:srgbClr val="000000"/>
                  </a:solidFill>
                </a:uFill>
                <a:latin typeface="Times"/>
                <a:ea typeface="Times"/>
                <a:cs typeface="Times"/>
                <a:sym typeface="Times"/>
              </a:rPr>
              <a:t>18  Then Asa took all the silver and the gold which were left in the treasuries of the house of the LORD and the treasuries of the king’s house, and delivered them into the hand of his servants. And King Asa sent them to Ben-hadad the son of Tabrimmon </a:t>
            </a:r>
            <a:r>
              <a:rPr sz="2400">
                <a:solidFill>
                  <a:srgbClr val="011993"/>
                </a:solidFill>
                <a:uFill>
                  <a:solidFill>
                    <a:srgbClr val="000000"/>
                  </a:solidFill>
                </a:uFill>
                <a:latin typeface="Times"/>
                <a:ea typeface="Times"/>
                <a:cs typeface="Times"/>
                <a:sym typeface="Times"/>
              </a:rPr>
              <a:t>(tab-RIM uhn)</a:t>
            </a:r>
            <a:r>
              <a:rPr sz="2400">
                <a:uFill>
                  <a:solidFill>
                    <a:srgbClr val="000000"/>
                  </a:solidFill>
                </a:uFill>
                <a:latin typeface="Times"/>
                <a:ea typeface="Times"/>
                <a:cs typeface="Times"/>
                <a:sym typeface="Times"/>
              </a:rPr>
              <a:t>, the son of Hezion </a:t>
            </a:r>
            <a:r>
              <a:rPr sz="2400">
                <a:solidFill>
                  <a:srgbClr val="011993"/>
                </a:solidFill>
                <a:uFill>
                  <a:solidFill>
                    <a:srgbClr val="000000"/>
                  </a:solidFill>
                </a:uFill>
                <a:latin typeface="Times"/>
                <a:ea typeface="Times"/>
                <a:cs typeface="Times"/>
                <a:sym typeface="Times"/>
              </a:rPr>
              <a:t>(HEE zi ahn)</a:t>
            </a:r>
            <a:r>
              <a:rPr sz="2400">
                <a:uFill>
                  <a:solidFill>
                    <a:srgbClr val="000000"/>
                  </a:solidFill>
                </a:uFill>
                <a:latin typeface="Times"/>
                <a:ea typeface="Times"/>
                <a:cs typeface="Times"/>
                <a:sym typeface="Times"/>
              </a:rPr>
              <a:t>, king of Aram, who lived in Damascus, saying,</a:t>
            </a:r>
            <a:endParaRPr sz="2400">
              <a:uFill>
                <a:solidFill>
                  <a:srgbClr val="000000"/>
                </a:solidFill>
              </a:uFill>
              <a:latin typeface="Times"/>
              <a:ea typeface="Times"/>
              <a:cs typeface="Times"/>
              <a:sym typeface="Times"/>
            </a:endParaRPr>
          </a:p>
          <a:p>
            <a:pPr marL="482600" indent="-482600">
              <a:spcBef>
                <a:spcPts val="2500"/>
              </a:spcBef>
              <a:buClr>
                <a:srgbClr val="000000"/>
              </a:buClr>
              <a:buSzTx/>
              <a:buFont typeface="Gill Sans"/>
              <a:buNone/>
              <a:tabLst>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2400">
                <a:uFill>
                  <a:solidFill>
                    <a:srgbClr val="000000"/>
                  </a:solidFill>
                </a:uFill>
                <a:latin typeface="Times"/>
                <a:ea typeface="Times"/>
                <a:cs typeface="Times"/>
                <a:sym typeface="Times"/>
              </a:rPr>
              <a:t>19  "</a:t>
            </a:r>
            <a:r>
              <a:rPr i="1" sz="2400">
                <a:uFill>
                  <a:solidFill>
                    <a:srgbClr val="000000"/>
                  </a:solidFill>
                </a:uFill>
                <a:latin typeface="Times"/>
                <a:ea typeface="Times"/>
                <a:cs typeface="Times"/>
                <a:sym typeface="Times"/>
              </a:rPr>
              <a:t>Let there be</a:t>
            </a:r>
            <a:r>
              <a:rPr sz="2400">
                <a:uFill>
                  <a:solidFill>
                    <a:srgbClr val="000000"/>
                  </a:solidFill>
                </a:uFill>
                <a:latin typeface="Times"/>
                <a:ea typeface="Times"/>
                <a:cs typeface="Times"/>
                <a:sym typeface="Times"/>
              </a:rPr>
              <a:t> a treaty between you and me, </a:t>
            </a:r>
            <a:r>
              <a:rPr i="1" sz="2400">
                <a:uFill>
                  <a:solidFill>
                    <a:srgbClr val="000000"/>
                  </a:solidFill>
                </a:uFill>
                <a:latin typeface="Times"/>
                <a:ea typeface="Times"/>
                <a:cs typeface="Times"/>
                <a:sym typeface="Times"/>
              </a:rPr>
              <a:t>as</a:t>
            </a:r>
            <a:r>
              <a:rPr sz="2400">
                <a:uFill>
                  <a:solidFill>
                    <a:srgbClr val="000000"/>
                  </a:solidFill>
                </a:uFill>
                <a:latin typeface="Times"/>
                <a:ea typeface="Times"/>
                <a:cs typeface="Times"/>
                <a:sym typeface="Times"/>
              </a:rPr>
              <a:t> between my father and your father. Behold, I have sent you a present of silver and gold; go, break your treaty with Baasha king of Israel so that he will withdraw from me."</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13">
                                            <p:bg/>
                                          </p:spTgt>
                                        </p:tgtEl>
                                        <p:attrNameLst>
                                          <p:attrName>style.visibility</p:attrName>
                                        </p:attrNameLst>
                                      </p:cBhvr>
                                      <p:to>
                                        <p:strVal val="visible"/>
                                      </p:to>
                                    </p:set>
                                    <p:animEffect filter="wipe(left)" transition="in">
                                      <p:cBhvr>
                                        <p:cTn id="7" dur="1000"/>
                                        <p:tgtEl>
                                          <p:spTgt spid="313">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313">
                                            <p:txEl>
                                              <p:pRg st="0" end="0"/>
                                            </p:txEl>
                                          </p:spTgt>
                                        </p:tgtEl>
                                        <p:attrNameLst>
                                          <p:attrName>style.visibility</p:attrName>
                                        </p:attrNameLst>
                                      </p:cBhvr>
                                      <p:to>
                                        <p:strVal val="visible"/>
                                      </p:to>
                                    </p:set>
                                    <p:animEffect filter="wipe(left)" transition="in">
                                      <p:cBhvr>
                                        <p:cTn id="10" dur="1000"/>
                                        <p:tgtEl>
                                          <p:spTgt spid="31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313">
                                            <p:txEl>
                                              <p:pRg st="1" end="1"/>
                                            </p:txEl>
                                          </p:spTgt>
                                        </p:tgtEl>
                                        <p:attrNameLst>
                                          <p:attrName>style.visibility</p:attrName>
                                        </p:attrNameLst>
                                      </p:cBhvr>
                                      <p:to>
                                        <p:strVal val="visible"/>
                                      </p:to>
                                    </p:set>
                                    <p:animEffect filter="wipe(left)" transition="in">
                                      <p:cBhvr>
                                        <p:cTn id="15" dur="1000"/>
                                        <p:tgtEl>
                                          <p:spTgt spid="313">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13" grpId="1"/>
    </p:bldLst>
  </p:timing>
</p:sld>
</file>

<file path=ppt/slides/slide4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15" name="b.  Asa’s failure of faith 15:16-22"/>
          <p:cNvSpPr txBox="1"/>
          <p:nvPr>
            <p:ph type="title"/>
          </p:nvPr>
        </p:nvSpPr>
        <p:spPr>
          <a:xfrm>
            <a:off x="990600" y="203200"/>
            <a:ext cx="8178800" cy="7112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3000">
                <a:solidFill>
                  <a:srgbClr val="01168A"/>
                </a:solidFill>
                <a:latin typeface="+mn-lt"/>
                <a:ea typeface="+mn-ea"/>
                <a:cs typeface="+mn-cs"/>
                <a:sym typeface="Gill Sans"/>
              </a:rPr>
              <a:t>b.	 Asa’s failure of faith </a:t>
            </a:r>
            <a:r>
              <a:rPr sz="3000">
                <a:solidFill>
                  <a:srgbClr val="FF2600"/>
                </a:solidFill>
                <a:latin typeface="+mn-lt"/>
                <a:ea typeface="+mn-ea"/>
                <a:cs typeface="+mn-cs"/>
                <a:sym typeface="Gill Sans"/>
              </a:rPr>
              <a:t>15:16-22</a:t>
            </a:r>
          </a:p>
        </p:txBody>
      </p:sp>
      <p:sp>
        <p:nvSpPr>
          <p:cNvPr id="316" name="20  So Ben-hadad listened to King Asa and sent the commanders of his armies against the cities of Israel, and conquered Ijon, Dan, Abel-beth-maacah and all Chinneroth, besides all the land of Naphtali."/>
          <p:cNvSpPr txBox="1"/>
          <p:nvPr>
            <p:ph type="body" idx="1"/>
          </p:nvPr>
        </p:nvSpPr>
        <p:spPr>
          <a:xfrm>
            <a:off x="165100" y="812800"/>
            <a:ext cx="9753600" cy="6350000"/>
          </a:xfrm>
          <a:prstGeom prst="rect">
            <a:avLst/>
          </a:prstGeom>
        </p:spPr>
        <p:txBody>
          <a:bodyPr anchor="t"/>
          <a:lstStyle>
            <a:lvl1pPr marL="482600" indent="-482600">
              <a:spcBef>
                <a:spcPts val="0"/>
              </a:spcBef>
              <a:buClr>
                <a:srgbClr val="000000"/>
              </a:buClr>
              <a:buSzTx/>
              <a:buFont typeface="Gill Sans"/>
              <a:buNone/>
              <a:tabLst>
                <a:tab pos="711200" algn="l"/>
                <a:tab pos="1066800" algn="l"/>
                <a:tab pos="1422400" algn="l"/>
                <a:tab pos="1778000" algn="l"/>
                <a:tab pos="2133600" algn="l"/>
                <a:tab pos="2489200" algn="l"/>
                <a:tab pos="2844800" algn="l"/>
                <a:tab pos="3200400" algn="l"/>
                <a:tab pos="3556000" algn="l"/>
                <a:tab pos="3911600" algn="l"/>
                <a:tab pos="4267200" algn="l"/>
              </a:tabLst>
              <a:defRPr sz="2400">
                <a:uFill>
                  <a:solidFill>
                    <a:srgbClr val="000000"/>
                  </a:solidFill>
                </a:uFill>
                <a:latin typeface="Times"/>
                <a:ea typeface="Times"/>
                <a:cs typeface="Times"/>
                <a:sym typeface="Times"/>
              </a:defRPr>
            </a:lvl1pPr>
          </a:lstStyle>
          <a:p>
            <a:pPr>
              <a:defRPr sz="1200">
                <a:uFillTx/>
                <a:latin typeface="Helvetica"/>
                <a:ea typeface="Helvetica"/>
                <a:cs typeface="Helvetica"/>
                <a:sym typeface="Helvetica"/>
              </a:defRPr>
            </a:pPr>
            <a:r>
              <a:rPr sz="2400">
                <a:uFill>
                  <a:solidFill>
                    <a:srgbClr val="000000"/>
                  </a:solidFill>
                </a:uFill>
                <a:latin typeface="Times"/>
                <a:ea typeface="Times"/>
                <a:cs typeface="Times"/>
                <a:sym typeface="Times"/>
              </a:rPr>
              <a:t>20  So Ben-hadad listened to King Asa and sent the commanders of his armies against the cities of Israel, and conquered Ijon, Dan, Abel-beth-maacah and all Chinneroth, besides all the land of Naphtali.</a:t>
            </a:r>
          </a:p>
        </p:txBody>
      </p:sp>
      <p:pic>
        <p:nvPicPr>
          <p:cNvPr id="317" name="droppedImage.pdf" descr="droppedImage.pdf"/>
          <p:cNvPicPr>
            <a:picLocks noChangeAspect="1"/>
          </p:cNvPicPr>
          <p:nvPr/>
        </p:nvPicPr>
        <p:blipFill>
          <a:blip r:embed="rId2">
            <a:extLst/>
          </a:blip>
          <a:stretch>
            <a:fillRect/>
          </a:stretch>
        </p:blipFill>
        <p:spPr>
          <a:xfrm>
            <a:off x="1592649" y="2071943"/>
            <a:ext cx="6985001" cy="6435214"/>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16">
                                            <p:bg/>
                                          </p:spTgt>
                                        </p:tgtEl>
                                        <p:attrNameLst>
                                          <p:attrName>style.visibility</p:attrName>
                                        </p:attrNameLst>
                                      </p:cBhvr>
                                      <p:to>
                                        <p:strVal val="visible"/>
                                      </p:to>
                                    </p:set>
                                    <p:animEffect filter="wipe(left)" transition="in">
                                      <p:cBhvr>
                                        <p:cTn id="7" dur="1000"/>
                                        <p:tgtEl>
                                          <p:spTgt spid="316">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316">
                                            <p:txEl>
                                              <p:pRg st="0" end="0"/>
                                            </p:txEl>
                                          </p:spTgt>
                                        </p:tgtEl>
                                        <p:attrNameLst>
                                          <p:attrName>style.visibility</p:attrName>
                                        </p:attrNameLst>
                                      </p:cBhvr>
                                      <p:to>
                                        <p:strVal val="visible"/>
                                      </p:to>
                                    </p:set>
                                    <p:animEffect filter="wipe(left)" transition="in">
                                      <p:cBhvr>
                                        <p:cTn id="10" dur="1000"/>
                                        <p:tgtEl>
                                          <p:spTgt spid="316">
                                            <p:txEl>
                                              <p:pRg st="0" end="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16" grpId="1"/>
    </p:bldLst>
  </p:timing>
</p:sld>
</file>

<file path=ppt/slides/slide4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19" name="b.  Asa’s failure of faith 15:16-22"/>
          <p:cNvSpPr txBox="1"/>
          <p:nvPr>
            <p:ph type="title"/>
          </p:nvPr>
        </p:nvSpPr>
        <p:spPr>
          <a:xfrm>
            <a:off x="990600" y="203200"/>
            <a:ext cx="8178800" cy="7112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3000">
                <a:solidFill>
                  <a:srgbClr val="01168A"/>
                </a:solidFill>
                <a:latin typeface="+mn-lt"/>
                <a:ea typeface="+mn-ea"/>
                <a:cs typeface="+mn-cs"/>
                <a:sym typeface="Gill Sans"/>
              </a:rPr>
              <a:t>b.	 Asa’s failure of faith </a:t>
            </a:r>
            <a:r>
              <a:rPr sz="3000">
                <a:solidFill>
                  <a:srgbClr val="FF2600"/>
                </a:solidFill>
                <a:latin typeface="+mn-lt"/>
                <a:ea typeface="+mn-ea"/>
                <a:cs typeface="+mn-cs"/>
                <a:sym typeface="Gill Sans"/>
              </a:rPr>
              <a:t>15:16-22</a:t>
            </a:r>
          </a:p>
        </p:txBody>
      </p:sp>
      <p:sp>
        <p:nvSpPr>
          <p:cNvPr id="320" name="21  And it came about when Baasha heard of it that he ceased fortifying Ramah, and remained in Tirzah.…"/>
          <p:cNvSpPr txBox="1"/>
          <p:nvPr>
            <p:ph type="body" idx="1"/>
          </p:nvPr>
        </p:nvSpPr>
        <p:spPr>
          <a:xfrm>
            <a:off x="165100" y="812800"/>
            <a:ext cx="9753600" cy="6350000"/>
          </a:xfrm>
          <a:prstGeom prst="rect">
            <a:avLst/>
          </a:prstGeom>
        </p:spPr>
        <p:txBody>
          <a:bodyPr anchor="t"/>
          <a:lstStyle/>
          <a:p>
            <a:pPr marL="482600" indent="-482600">
              <a:spcBef>
                <a:spcPts val="2100"/>
              </a:spcBef>
              <a:buClr>
                <a:srgbClr val="000000"/>
              </a:buClr>
              <a:buSzTx/>
              <a:buFont typeface="Gill Sans"/>
              <a:buNone/>
              <a:tabLst>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2400">
                <a:uFill>
                  <a:solidFill>
                    <a:srgbClr val="000000"/>
                  </a:solidFill>
                </a:uFill>
                <a:latin typeface="Times"/>
                <a:ea typeface="Times"/>
                <a:cs typeface="Times"/>
                <a:sym typeface="Times"/>
              </a:rPr>
              <a:t>21  And it came about when Baasha heard </a:t>
            </a:r>
            <a:r>
              <a:rPr i="1" sz="2400">
                <a:uFill>
                  <a:solidFill>
                    <a:srgbClr val="000000"/>
                  </a:solidFill>
                </a:uFill>
                <a:latin typeface="Times"/>
                <a:ea typeface="Times"/>
                <a:cs typeface="Times"/>
                <a:sym typeface="Times"/>
              </a:rPr>
              <a:t>of it</a:t>
            </a:r>
            <a:r>
              <a:rPr sz="2400">
                <a:uFill>
                  <a:solidFill>
                    <a:srgbClr val="000000"/>
                  </a:solidFill>
                </a:uFill>
                <a:latin typeface="Times"/>
                <a:ea typeface="Times"/>
                <a:cs typeface="Times"/>
                <a:sym typeface="Times"/>
              </a:rPr>
              <a:t> that he ceased fortifying Ramah, and remained in Tirzah.</a:t>
            </a:r>
            <a:endParaRPr sz="2400">
              <a:uFill>
                <a:solidFill>
                  <a:srgbClr val="000000"/>
                </a:solidFill>
              </a:uFill>
              <a:latin typeface="Times"/>
              <a:ea typeface="Times"/>
              <a:cs typeface="Times"/>
              <a:sym typeface="Times"/>
            </a:endParaRPr>
          </a:p>
          <a:p>
            <a:pPr marL="482600" indent="-482600">
              <a:spcBef>
                <a:spcPts val="2100"/>
              </a:spcBef>
              <a:buClr>
                <a:srgbClr val="000000"/>
              </a:buClr>
              <a:buSzTx/>
              <a:buFont typeface="Gill Sans"/>
              <a:buNone/>
              <a:tabLst>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2400">
                <a:uFill>
                  <a:solidFill>
                    <a:srgbClr val="000000"/>
                  </a:solidFill>
                </a:uFill>
                <a:latin typeface="Times"/>
                <a:ea typeface="Times"/>
                <a:cs typeface="Times"/>
                <a:sym typeface="Times"/>
              </a:rPr>
              <a:t>22  Then King Asa made a proclamation to all Judah--none was exempt--and they carried away the stones of Ramah and its timber with which Baasha had built. And King Asa built with them Geba of Benjamin and Mizpah.</a:t>
            </a:r>
          </a:p>
        </p:txBody>
      </p:sp>
      <p:pic>
        <p:nvPicPr>
          <p:cNvPr id="321" name="droppedImage.pdf" descr="droppedImage.pdf"/>
          <p:cNvPicPr>
            <a:picLocks noChangeAspect="1"/>
          </p:cNvPicPr>
          <p:nvPr/>
        </p:nvPicPr>
        <p:blipFill>
          <a:blip r:embed="rId2">
            <a:extLst/>
          </a:blip>
          <a:stretch>
            <a:fillRect/>
          </a:stretch>
        </p:blipFill>
        <p:spPr>
          <a:xfrm>
            <a:off x="69734" y="3225800"/>
            <a:ext cx="9944332" cy="4483100"/>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20">
                                            <p:bg/>
                                          </p:spTgt>
                                        </p:tgtEl>
                                        <p:attrNameLst>
                                          <p:attrName>style.visibility</p:attrName>
                                        </p:attrNameLst>
                                      </p:cBhvr>
                                      <p:to>
                                        <p:strVal val="visible"/>
                                      </p:to>
                                    </p:set>
                                    <p:animEffect filter="wipe(left)" transition="in">
                                      <p:cBhvr>
                                        <p:cTn id="7" dur="1000"/>
                                        <p:tgtEl>
                                          <p:spTgt spid="320">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320">
                                            <p:txEl>
                                              <p:pRg st="0" end="0"/>
                                            </p:txEl>
                                          </p:spTgt>
                                        </p:tgtEl>
                                        <p:attrNameLst>
                                          <p:attrName>style.visibility</p:attrName>
                                        </p:attrNameLst>
                                      </p:cBhvr>
                                      <p:to>
                                        <p:strVal val="visible"/>
                                      </p:to>
                                    </p:set>
                                    <p:animEffect filter="wipe(left)" transition="in">
                                      <p:cBhvr>
                                        <p:cTn id="10" dur="1000"/>
                                        <p:tgtEl>
                                          <p:spTgt spid="320">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320">
                                            <p:txEl>
                                              <p:pRg st="1" end="1"/>
                                            </p:txEl>
                                          </p:spTgt>
                                        </p:tgtEl>
                                        <p:attrNameLst>
                                          <p:attrName>style.visibility</p:attrName>
                                        </p:attrNameLst>
                                      </p:cBhvr>
                                      <p:to>
                                        <p:strVal val="visible"/>
                                      </p:to>
                                    </p:set>
                                    <p:animEffect filter="wipe(left)" transition="in">
                                      <p:cBhvr>
                                        <p:cTn id="15" dur="1000"/>
                                        <p:tgtEl>
                                          <p:spTgt spid="320">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20" grpId="1"/>
    </p:bldLst>
  </p:timing>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3" name="1. The mission of the man of God to denounce Jeroboam &amp; his religious innovations 1-10"/>
          <p:cNvSpPr txBox="1"/>
          <p:nvPr>
            <p:ph type="title"/>
          </p:nvPr>
        </p:nvSpPr>
        <p:spPr>
          <a:xfrm>
            <a:off x="990600" y="-12700"/>
            <a:ext cx="8178800" cy="1066800"/>
          </a:xfrm>
          <a:prstGeom prst="rect">
            <a:avLst/>
          </a:prstGeom>
        </p:spPr>
        <p:txBody>
          <a:bodyPr/>
          <a:lstStyle/>
          <a:p>
            <a:pPr marL="393700" indent="-393700" algn="l">
              <a:spcBef>
                <a:spcPts val="100"/>
              </a:spcBef>
              <a:tabLst>
                <a:tab pos="711200" algn="l"/>
                <a:tab pos="1066800" algn="l"/>
                <a:tab pos="1422400" algn="l"/>
                <a:tab pos="1778000" algn="l"/>
                <a:tab pos="2133600" algn="l"/>
                <a:tab pos="2489200" algn="l"/>
                <a:tab pos="2844800" algn="l"/>
                <a:tab pos="3200400" algn="l"/>
                <a:tab pos="3556000" algn="l"/>
                <a:tab pos="3911600" algn="l"/>
                <a:tab pos="4267200" algn="l"/>
              </a:tabLst>
              <a:defRPr sz="3000"/>
            </a:pPr>
            <a:r>
              <a:rPr>
                <a:solidFill>
                  <a:srgbClr val="01168A"/>
                </a:solidFill>
              </a:rPr>
              <a:t>1.	The mission of the man of God to denounce Jeroboam &amp; his religious innovations </a:t>
            </a:r>
            <a:r>
              <a:rPr>
                <a:solidFill>
                  <a:srgbClr val="FF2600"/>
                </a:solidFill>
              </a:rPr>
              <a:t>1-10</a:t>
            </a:r>
          </a:p>
        </p:txBody>
      </p:sp>
      <p:sp>
        <p:nvSpPr>
          <p:cNvPr id="124" name="6   And the king answered and said to the man of God, &quot;Please entreat the LORD your God, and pray for me, that my hand may be restored to me.&quot; So the man of God entreated the LORD, and the king’s hand was restored to him, and it became as it was before."/>
          <p:cNvSpPr txBox="1"/>
          <p:nvPr>
            <p:ph type="body" sz="half" idx="1"/>
          </p:nvPr>
        </p:nvSpPr>
        <p:spPr>
          <a:xfrm>
            <a:off x="228600" y="1016000"/>
            <a:ext cx="9486900" cy="1744018"/>
          </a:xfrm>
          <a:prstGeom prst="rect">
            <a:avLst/>
          </a:prstGeom>
        </p:spPr>
        <p:txBody>
          <a:bodyPr anchor="t"/>
          <a:lstStyle/>
          <a:p>
            <a:pPr marL="393700" indent="-393700">
              <a:spcBef>
                <a:spcPts val="2800"/>
              </a:spcBef>
              <a:buSzTx/>
              <a:buNone/>
              <a:tabLst>
                <a:tab pos="711200" algn="l"/>
                <a:tab pos="1066800" algn="l"/>
                <a:tab pos="1422400" algn="l"/>
                <a:tab pos="1778000" algn="l"/>
                <a:tab pos="2133600" algn="l"/>
                <a:tab pos="2489200" algn="l"/>
                <a:tab pos="2844800" algn="l"/>
                <a:tab pos="3200400" algn="l"/>
                <a:tab pos="3556000" algn="l"/>
                <a:tab pos="3911600" algn="l"/>
                <a:tab pos="4267200" algn="l"/>
              </a:tabLst>
              <a:defRPr sz="3000"/>
            </a:pPr>
            <a:r>
              <a:rPr sz="2400">
                <a:solidFill>
                  <a:srgbClr val="C82506"/>
                </a:solidFill>
                <a:uFill>
                  <a:solidFill>
                    <a:srgbClr val="000000"/>
                  </a:solidFill>
                </a:uFill>
                <a:latin typeface="Times"/>
                <a:ea typeface="Times"/>
                <a:cs typeface="Times"/>
                <a:sym typeface="Times"/>
              </a:rPr>
              <a:t>6</a:t>
            </a:r>
            <a:r>
              <a:rPr sz="2400">
                <a:uFill>
                  <a:solidFill>
                    <a:srgbClr val="000000"/>
                  </a:solidFill>
                </a:uFill>
                <a:latin typeface="Times"/>
                <a:ea typeface="Times"/>
                <a:cs typeface="Times"/>
                <a:sym typeface="Times"/>
              </a:rPr>
              <a:t>   And the king answered and said to the man of God, "Please entreat the LORD your God, and pray for me, that my hand may be restored to me." So the man of God entreated the LORD, and the king’s hand was restored to him, and it became as it was before.</a:t>
            </a:r>
          </a:p>
        </p:txBody>
      </p:sp>
      <p:pic>
        <p:nvPicPr>
          <p:cNvPr id="125" name="Jeroboam%20and%20the%20golden%20calf%20-%20French%20artist%20Jean.png" descr="Jeroboam%20and%20the%20golden%20calf%20-%20French%20artist%20Jean.png"/>
          <p:cNvPicPr>
            <a:picLocks noChangeAspect="1"/>
          </p:cNvPicPr>
          <p:nvPr/>
        </p:nvPicPr>
        <p:blipFill>
          <a:blip r:embed="rId2">
            <a:extLst/>
          </a:blip>
          <a:stretch>
            <a:fillRect/>
          </a:stretch>
        </p:blipFill>
        <p:spPr>
          <a:xfrm>
            <a:off x="2032118" y="2616200"/>
            <a:ext cx="6095764" cy="47117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14:flip dir="l"/>
      </p:transition>
    </mc:Choice>
    <mc:Fallback>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23" name="droppedImage.pdf" descr="droppedImage.pdf"/>
          <p:cNvPicPr>
            <a:picLocks noChangeAspect="1"/>
          </p:cNvPicPr>
          <p:nvPr/>
        </p:nvPicPr>
        <p:blipFill>
          <a:blip r:embed="rId2">
            <a:extLst/>
          </a:blip>
          <a:stretch>
            <a:fillRect/>
          </a:stretch>
        </p:blipFill>
        <p:spPr>
          <a:xfrm>
            <a:off x="994332" y="103632"/>
            <a:ext cx="8171336" cy="7442201"/>
          </a:xfrm>
          <a:prstGeom prst="rect">
            <a:avLst/>
          </a:prstGeom>
          <a:ln w="12700">
            <a:miter lim="400000"/>
          </a:ln>
        </p:spPr>
      </p:pic>
    </p:spTree>
  </p:cSld>
  <p:clrMapOvr>
    <a:masterClrMapping/>
  </p:clrMapOvr>
  <p:transition xmlns:p14="http://schemas.microsoft.com/office/powerpoint/2010/main" spd="med" advClick="1"/>
</p:sld>
</file>

<file path=ppt/slides/slide5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25" name="Asa reproved by Hanani 2 Chron. 16:7-10"/>
          <p:cNvSpPr txBox="1"/>
          <p:nvPr>
            <p:ph type="title"/>
          </p:nvPr>
        </p:nvSpPr>
        <p:spPr>
          <a:xfrm>
            <a:off x="990600" y="203200"/>
            <a:ext cx="8178800" cy="7112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3000">
                <a:solidFill>
                  <a:srgbClr val="01168A"/>
                </a:solidFill>
                <a:latin typeface="+mn-lt"/>
                <a:ea typeface="+mn-ea"/>
                <a:cs typeface="+mn-cs"/>
                <a:sym typeface="Gill Sans"/>
              </a:rPr>
              <a:t>Asa reproved by Hanani </a:t>
            </a:r>
            <a:r>
              <a:rPr sz="3000">
                <a:solidFill>
                  <a:srgbClr val="FF2600"/>
                </a:solidFill>
                <a:latin typeface="+mn-lt"/>
                <a:ea typeface="+mn-ea"/>
                <a:cs typeface="+mn-cs"/>
                <a:sym typeface="Gill Sans"/>
              </a:rPr>
              <a:t>2 Chron. 16:7-10</a:t>
            </a:r>
          </a:p>
        </p:txBody>
      </p:sp>
      <p:sp>
        <p:nvSpPr>
          <p:cNvPr id="326" name="7    At that time Hanani the seer came to Asa king of Judah and said to him, &quot;Because you have relied on the king of Aram and have not relied on the LORD your God, therefore the army of the king of Aram has escaped out of your hand.…"/>
          <p:cNvSpPr txBox="1"/>
          <p:nvPr>
            <p:ph type="body" idx="1"/>
          </p:nvPr>
        </p:nvSpPr>
        <p:spPr>
          <a:xfrm>
            <a:off x="165100" y="1028700"/>
            <a:ext cx="9753600" cy="6134100"/>
          </a:xfrm>
          <a:prstGeom prst="rect">
            <a:avLst/>
          </a:prstGeom>
        </p:spPr>
        <p:txBody>
          <a:bodyPr anchor="t"/>
          <a:lstStyle/>
          <a:p>
            <a:pPr marL="482600" indent="-482600">
              <a:spcBef>
                <a:spcPts val="2500"/>
              </a:spcBef>
              <a:buClr>
                <a:srgbClr val="000000"/>
              </a:buClr>
              <a:buSzTx/>
              <a:buFont typeface="Gill Sans"/>
              <a:buNone/>
              <a:tabLst>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2400">
                <a:latin typeface="Times"/>
                <a:ea typeface="Times"/>
                <a:cs typeface="Times"/>
                <a:sym typeface="Times"/>
              </a:rPr>
              <a:t>7    At that time Hanani the seer came to Asa king of Judah and said to him, "Because you have relied on the king of Aram and have not relied on the LORD your God, therefore the army of the king of Aram has escaped out of your hand.</a:t>
            </a:r>
            <a:endParaRPr sz="2400">
              <a:latin typeface="Times"/>
              <a:ea typeface="Times"/>
              <a:cs typeface="Times"/>
              <a:sym typeface="Times"/>
            </a:endParaRPr>
          </a:p>
          <a:p>
            <a:pPr marL="482600" indent="-482600">
              <a:spcBef>
                <a:spcPts val="2500"/>
              </a:spcBef>
              <a:buClr>
                <a:srgbClr val="000000"/>
              </a:buClr>
              <a:buSzTx/>
              <a:buFont typeface="Gill Sans"/>
              <a:buNone/>
              <a:tabLst>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2400">
                <a:latin typeface="Times"/>
                <a:ea typeface="Times"/>
                <a:cs typeface="Times"/>
                <a:sym typeface="Times"/>
              </a:rPr>
              <a:t>8    "Were not the Ethiopians and the Lubim an immense army with very many chariots and horsemen? Yet, because you relied on the LORD, He delivered them into your hand.</a:t>
            </a:r>
            <a:endParaRPr sz="2400">
              <a:latin typeface="Times"/>
              <a:ea typeface="Times"/>
              <a:cs typeface="Times"/>
              <a:sym typeface="Times"/>
            </a:endParaRPr>
          </a:p>
          <a:p>
            <a:pPr marL="482600" indent="-482600">
              <a:spcBef>
                <a:spcPts val="2500"/>
              </a:spcBef>
              <a:buClr>
                <a:srgbClr val="000000"/>
              </a:buClr>
              <a:buSzTx/>
              <a:buFont typeface="Gill Sans"/>
              <a:buNone/>
              <a:tabLst>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2400">
                <a:latin typeface="Times"/>
                <a:ea typeface="Times"/>
                <a:cs typeface="Times"/>
                <a:sym typeface="Times"/>
              </a:rPr>
              <a:t>9    "For the eyes of the LORD move to and fro throughout the earth that He may strongly support those whose heart is completely His. You have acted foolishly in this. Indeed, from now on you will surely have wars."</a:t>
            </a:r>
            <a:endParaRPr sz="2400">
              <a:latin typeface="Times"/>
              <a:ea typeface="Times"/>
              <a:cs typeface="Times"/>
              <a:sym typeface="Times"/>
            </a:endParaRPr>
          </a:p>
          <a:p>
            <a:pPr marL="482600" indent="-482600">
              <a:spcBef>
                <a:spcPts val="2500"/>
              </a:spcBef>
              <a:buClr>
                <a:srgbClr val="000000"/>
              </a:buClr>
              <a:buSzTx/>
              <a:buFont typeface="Gill Sans"/>
              <a:buNone/>
              <a:tabLst>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2400">
                <a:latin typeface="Times"/>
                <a:ea typeface="Times"/>
                <a:cs typeface="Times"/>
                <a:sym typeface="Times"/>
              </a:rPr>
              <a:t>10  Then Asa was angry with the seer and put him in prison, for he was enraged at him for this. And Asa oppressed some of the people at the same time.</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26">
                                            <p:bg/>
                                          </p:spTgt>
                                        </p:tgtEl>
                                        <p:attrNameLst>
                                          <p:attrName>style.visibility</p:attrName>
                                        </p:attrNameLst>
                                      </p:cBhvr>
                                      <p:to>
                                        <p:strVal val="visible"/>
                                      </p:to>
                                    </p:set>
                                    <p:animEffect filter="wipe(left)" transition="in">
                                      <p:cBhvr>
                                        <p:cTn id="7" dur="1000"/>
                                        <p:tgtEl>
                                          <p:spTgt spid="326">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326">
                                            <p:txEl>
                                              <p:pRg st="0" end="0"/>
                                            </p:txEl>
                                          </p:spTgt>
                                        </p:tgtEl>
                                        <p:attrNameLst>
                                          <p:attrName>style.visibility</p:attrName>
                                        </p:attrNameLst>
                                      </p:cBhvr>
                                      <p:to>
                                        <p:strVal val="visible"/>
                                      </p:to>
                                    </p:set>
                                    <p:animEffect filter="wipe(left)" transition="in">
                                      <p:cBhvr>
                                        <p:cTn id="10" dur="1000"/>
                                        <p:tgtEl>
                                          <p:spTgt spid="326">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326">
                                            <p:txEl>
                                              <p:pRg st="1" end="1"/>
                                            </p:txEl>
                                          </p:spTgt>
                                        </p:tgtEl>
                                        <p:attrNameLst>
                                          <p:attrName>style.visibility</p:attrName>
                                        </p:attrNameLst>
                                      </p:cBhvr>
                                      <p:to>
                                        <p:strVal val="visible"/>
                                      </p:to>
                                    </p:set>
                                    <p:animEffect filter="wipe(left)" transition="in">
                                      <p:cBhvr>
                                        <p:cTn id="15" dur="1000"/>
                                        <p:tgtEl>
                                          <p:spTgt spid="326">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1" fill="hold">
                                  <p:stCondLst>
                                    <p:cond delay="0"/>
                                  </p:stCondLst>
                                  <p:iterate type="el" backwards="0">
                                    <p:tmAbs val="0"/>
                                  </p:iterate>
                                  <p:childTnLst>
                                    <p:set>
                                      <p:cBhvr>
                                        <p:cTn id="19" fill="hold"/>
                                        <p:tgtEl>
                                          <p:spTgt spid="326">
                                            <p:txEl>
                                              <p:pRg st="2" end="2"/>
                                            </p:txEl>
                                          </p:spTgt>
                                        </p:tgtEl>
                                        <p:attrNameLst>
                                          <p:attrName>style.visibility</p:attrName>
                                        </p:attrNameLst>
                                      </p:cBhvr>
                                      <p:to>
                                        <p:strVal val="visible"/>
                                      </p:to>
                                    </p:set>
                                    <p:animEffect filter="wipe(left)" transition="in">
                                      <p:cBhvr>
                                        <p:cTn id="20" dur="1000"/>
                                        <p:tgtEl>
                                          <p:spTgt spid="326">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8" presetID="22" grpId="1" fill="hold">
                                  <p:stCondLst>
                                    <p:cond delay="0"/>
                                  </p:stCondLst>
                                  <p:iterate type="el" backwards="0">
                                    <p:tmAbs val="0"/>
                                  </p:iterate>
                                  <p:childTnLst>
                                    <p:set>
                                      <p:cBhvr>
                                        <p:cTn id="24" fill="hold"/>
                                        <p:tgtEl>
                                          <p:spTgt spid="326">
                                            <p:txEl>
                                              <p:pRg st="3" end="3"/>
                                            </p:txEl>
                                          </p:spTgt>
                                        </p:tgtEl>
                                        <p:attrNameLst>
                                          <p:attrName>style.visibility</p:attrName>
                                        </p:attrNameLst>
                                      </p:cBhvr>
                                      <p:to>
                                        <p:strVal val="visible"/>
                                      </p:to>
                                    </p:set>
                                    <p:animEffect filter="wipe(left)" transition="in">
                                      <p:cBhvr>
                                        <p:cTn id="25" dur="1000"/>
                                        <p:tgtEl>
                                          <p:spTgt spid="326">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26" grpId="1"/>
    </p:bldLst>
  </p:timing>
</p:sld>
</file>

<file path=ppt/slides/slide5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28" name="c. Concluding statement 15:23-24"/>
          <p:cNvSpPr txBox="1"/>
          <p:nvPr>
            <p:ph type="title"/>
          </p:nvPr>
        </p:nvSpPr>
        <p:spPr>
          <a:xfrm>
            <a:off x="990600" y="203200"/>
            <a:ext cx="8178800" cy="7112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3000">
                <a:solidFill>
                  <a:srgbClr val="01168A"/>
                </a:solidFill>
                <a:latin typeface="+mn-lt"/>
                <a:ea typeface="+mn-ea"/>
                <a:cs typeface="+mn-cs"/>
                <a:sym typeface="Gill Sans"/>
              </a:rPr>
              <a:t>c.	Concluding statement </a:t>
            </a:r>
            <a:r>
              <a:rPr sz="3000">
                <a:solidFill>
                  <a:srgbClr val="FF2600"/>
                </a:solidFill>
                <a:latin typeface="+mn-lt"/>
                <a:ea typeface="+mn-ea"/>
                <a:cs typeface="+mn-cs"/>
                <a:sym typeface="Gill Sans"/>
              </a:rPr>
              <a:t>15:23-24</a:t>
            </a:r>
          </a:p>
        </p:txBody>
      </p:sp>
      <p:sp>
        <p:nvSpPr>
          <p:cNvPr id="329" name="23  Now the rest of all the acts of Asa and all his might and all that he did and the cities which he built, are they not written in the Book of the Chronicles of the Kings of Judah? But in the time of his old age he was diseased in his feet.…"/>
          <p:cNvSpPr txBox="1"/>
          <p:nvPr>
            <p:ph type="body" idx="1"/>
          </p:nvPr>
        </p:nvSpPr>
        <p:spPr>
          <a:xfrm>
            <a:off x="165100" y="1041400"/>
            <a:ext cx="9499600" cy="6350000"/>
          </a:xfrm>
          <a:prstGeom prst="rect">
            <a:avLst/>
          </a:prstGeom>
        </p:spPr>
        <p:txBody>
          <a:bodyPr anchor="t"/>
          <a:lstStyle/>
          <a:p>
            <a:pPr marL="482600" indent="-482600">
              <a:spcBef>
                <a:spcPts val="2600"/>
              </a:spcBef>
              <a:buClr>
                <a:srgbClr val="000000"/>
              </a:buClr>
              <a:buSzTx/>
              <a:buFont typeface="Gill Sans"/>
              <a:buNone/>
              <a:tabLst>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2400">
                <a:uFill>
                  <a:solidFill>
                    <a:srgbClr val="000000"/>
                  </a:solidFill>
                </a:uFill>
                <a:latin typeface="Times"/>
                <a:ea typeface="Times"/>
                <a:cs typeface="Times"/>
                <a:sym typeface="Times"/>
              </a:rPr>
              <a:t>23  Now the rest of all the acts of Asa and all his might and all that he did and the cities which he built, are they not written in the Book of the Chronicles of the Kings of Judah? But in the time of his old age he was diseased in his feet.</a:t>
            </a:r>
            <a:endParaRPr sz="2400">
              <a:uFill>
                <a:solidFill>
                  <a:srgbClr val="000000"/>
                </a:solidFill>
              </a:uFill>
              <a:latin typeface="Times"/>
              <a:ea typeface="Times"/>
              <a:cs typeface="Times"/>
              <a:sym typeface="Times"/>
            </a:endParaRPr>
          </a:p>
          <a:p>
            <a:pPr marL="482600" indent="-482600">
              <a:spcBef>
                <a:spcPts val="2600"/>
              </a:spcBef>
              <a:buClr>
                <a:srgbClr val="000000"/>
              </a:buClr>
              <a:buSzTx/>
              <a:buFont typeface="Gill Sans"/>
              <a:buNone/>
              <a:tabLst>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2400">
                <a:uFill>
                  <a:solidFill>
                    <a:srgbClr val="000000"/>
                  </a:solidFill>
                </a:uFill>
                <a:latin typeface="Times"/>
                <a:ea typeface="Times"/>
                <a:cs typeface="Times"/>
                <a:sym typeface="Times"/>
              </a:rPr>
              <a:t>24  And Asa slept with his fathers and was buried with his fathers in the city of David his father; and Jehoshaphat his son reigned in his place.</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29">
                                            <p:bg/>
                                          </p:spTgt>
                                        </p:tgtEl>
                                        <p:attrNameLst>
                                          <p:attrName>style.visibility</p:attrName>
                                        </p:attrNameLst>
                                      </p:cBhvr>
                                      <p:to>
                                        <p:strVal val="visible"/>
                                      </p:to>
                                    </p:set>
                                    <p:animEffect filter="wipe(left)" transition="in">
                                      <p:cBhvr>
                                        <p:cTn id="7" dur="1000"/>
                                        <p:tgtEl>
                                          <p:spTgt spid="329">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329">
                                            <p:txEl>
                                              <p:pRg st="0" end="0"/>
                                            </p:txEl>
                                          </p:spTgt>
                                        </p:tgtEl>
                                        <p:attrNameLst>
                                          <p:attrName>style.visibility</p:attrName>
                                        </p:attrNameLst>
                                      </p:cBhvr>
                                      <p:to>
                                        <p:strVal val="visible"/>
                                      </p:to>
                                    </p:set>
                                    <p:animEffect filter="wipe(left)" transition="in">
                                      <p:cBhvr>
                                        <p:cTn id="10" dur="1000"/>
                                        <p:tgtEl>
                                          <p:spTgt spid="329">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329">
                                            <p:txEl>
                                              <p:pRg st="1" end="1"/>
                                            </p:txEl>
                                          </p:spTgt>
                                        </p:tgtEl>
                                        <p:attrNameLst>
                                          <p:attrName>style.visibility</p:attrName>
                                        </p:attrNameLst>
                                      </p:cBhvr>
                                      <p:to>
                                        <p:strVal val="visible"/>
                                      </p:to>
                                    </p:set>
                                    <p:animEffect filter="wipe(left)" transition="in">
                                      <p:cBhvr>
                                        <p:cTn id="15" dur="1000"/>
                                        <p:tgtEl>
                                          <p:spTgt spid="329">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29" grpId="1"/>
    </p:bldLst>
  </p:timing>
</p:sld>
</file>

<file path=ppt/slides/slide5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31" name="2 C 16:14 And they buried him in his own tomb which he had cut out for himself in the city of David, and they laid him in the resting place which he had filled with spices of various kinds blended by the perfumers’ art; and they made a very great fire for him."/>
          <p:cNvSpPr txBox="1"/>
          <p:nvPr>
            <p:ph type="body" idx="1"/>
          </p:nvPr>
        </p:nvSpPr>
        <p:spPr>
          <a:xfrm>
            <a:off x="127000" y="101600"/>
            <a:ext cx="9499600" cy="6350000"/>
          </a:xfrm>
          <a:prstGeom prst="rect">
            <a:avLst/>
          </a:prstGeom>
        </p:spPr>
        <p:txBody>
          <a:bodyPr anchor="t"/>
          <a:lstStyle/>
          <a:p>
            <a:pPr marL="482600" indent="-482600">
              <a:spcBef>
                <a:spcPts val="2600"/>
              </a:spcBef>
              <a:buClr>
                <a:srgbClr val="000000"/>
              </a:buClr>
              <a:buSzTx/>
              <a:buFont typeface="Gill Sans"/>
              <a:buNone/>
              <a:tabLst>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2400">
                <a:solidFill>
                  <a:srgbClr val="FF2600"/>
                </a:solidFill>
                <a:uFill>
                  <a:solidFill>
                    <a:srgbClr val="000000"/>
                  </a:solidFill>
                </a:uFill>
                <a:latin typeface="Times"/>
                <a:ea typeface="Times"/>
                <a:cs typeface="Times"/>
                <a:sym typeface="Times"/>
              </a:rPr>
              <a:t>2 C 16:14</a:t>
            </a:r>
            <a:r>
              <a:rPr sz="2400">
                <a:uFill>
                  <a:solidFill>
                    <a:srgbClr val="000000"/>
                  </a:solidFill>
                </a:uFill>
                <a:latin typeface="Times"/>
                <a:ea typeface="Times"/>
                <a:cs typeface="Times"/>
                <a:sym typeface="Times"/>
              </a:rPr>
              <a:t> And they buried him in his own tomb which he had cut out for himself in the city of David, and they laid him in the resting place which he had filled with spices of various kinds blended by the perfumers’ art; and they made a very great fire for him.</a:t>
            </a:r>
          </a:p>
        </p:txBody>
      </p:sp>
      <p:pic>
        <p:nvPicPr>
          <p:cNvPr id="332" name="Burning%20spices%20at%20the%20burial%20of%20King%20Asa.tiff" descr="Burning%20spices%20at%20the%20burial%20of%20King%20Asa.tiff"/>
          <p:cNvPicPr>
            <a:picLocks noChangeAspect="1"/>
          </p:cNvPicPr>
          <p:nvPr/>
        </p:nvPicPr>
        <p:blipFill>
          <a:blip r:embed="rId2">
            <a:extLst/>
          </a:blip>
          <a:stretch>
            <a:fillRect/>
          </a:stretch>
        </p:blipFill>
        <p:spPr>
          <a:xfrm>
            <a:off x="2933700" y="1929276"/>
            <a:ext cx="6667500" cy="5652624"/>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31">
                                            <p:bg/>
                                          </p:spTgt>
                                        </p:tgtEl>
                                        <p:attrNameLst>
                                          <p:attrName>style.visibility</p:attrName>
                                        </p:attrNameLst>
                                      </p:cBhvr>
                                      <p:to>
                                        <p:strVal val="visible"/>
                                      </p:to>
                                    </p:set>
                                    <p:animEffect filter="wipe(left)" transition="in">
                                      <p:cBhvr>
                                        <p:cTn id="7" dur="1000"/>
                                        <p:tgtEl>
                                          <p:spTgt spid="331">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331">
                                            <p:txEl>
                                              <p:pRg st="0" end="0"/>
                                            </p:txEl>
                                          </p:spTgt>
                                        </p:tgtEl>
                                        <p:attrNameLst>
                                          <p:attrName>style.visibility</p:attrName>
                                        </p:attrNameLst>
                                      </p:cBhvr>
                                      <p:to>
                                        <p:strVal val="visible"/>
                                      </p:to>
                                    </p:set>
                                    <p:animEffect filter="wipe(left)" transition="in">
                                      <p:cBhvr>
                                        <p:cTn id="10" dur="1000"/>
                                        <p:tgtEl>
                                          <p:spTgt spid="331">
                                            <p:txEl>
                                              <p:pRg st="0" end="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31" grpId="1"/>
    </p:bldLst>
  </p:timing>
</p:sld>
</file>

<file path=ppt/slides/slide5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34" name="Shishak's invasion of Judah has been confirmed by archaeologists. Shishak's own record of his campaign is inscribed on the south wall of the Great Temple of Amon at Karnak. In his campaign he presents 156 cities of Judea to his god Amon."/>
          <p:cNvSpPr/>
          <p:nvPr/>
        </p:nvSpPr>
        <p:spPr>
          <a:xfrm>
            <a:off x="6527800" y="120650"/>
            <a:ext cx="3543300" cy="24511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lgn="l">
              <a:defRPr sz="1800">
                <a:latin typeface="Arial"/>
                <a:ea typeface="Arial"/>
                <a:cs typeface="Arial"/>
                <a:sym typeface="Arial"/>
              </a:defRPr>
            </a:lvl1pPr>
          </a:lstStyle>
          <a:p>
            <a:pPr>
              <a:defRPr sz="3200">
                <a:latin typeface="+mn-lt"/>
                <a:ea typeface="+mn-ea"/>
                <a:cs typeface="+mn-cs"/>
                <a:sym typeface="Gill Sans"/>
              </a:defRPr>
            </a:pPr>
            <a:r>
              <a:rPr sz="1800">
                <a:latin typeface="Arial"/>
                <a:ea typeface="Arial"/>
                <a:cs typeface="Arial"/>
                <a:sym typeface="Arial"/>
              </a:rPr>
              <a:t>Shishak's invasion of Judah has been confirmed by archaeologists. Shishak's own record of his campaign is inscribed on the south wall of the Great Temple of Amon at Karnak. In his campaign he presents 156 cities of Judea to his god Amon. </a:t>
            </a:r>
            <a:endParaRPr sz="1600">
              <a:latin typeface="Times"/>
              <a:ea typeface="Times"/>
              <a:cs typeface="Times"/>
              <a:sym typeface="Times"/>
            </a:endParaRPr>
          </a:p>
        </p:txBody>
      </p:sp>
      <p:pic>
        <p:nvPicPr>
          <p:cNvPr id="335" name="Bubastite_Portal_with_Shishaks_City_List_tb_n110500w.tiff" descr="Bubastite_Portal_with_Shishaks_City_List_tb_n110500w.tiff"/>
          <p:cNvPicPr>
            <a:picLocks noChangeAspect="1"/>
          </p:cNvPicPr>
          <p:nvPr/>
        </p:nvPicPr>
        <p:blipFill>
          <a:blip r:embed="rId2">
            <a:extLst/>
          </a:blip>
          <a:stretch>
            <a:fillRect/>
          </a:stretch>
        </p:blipFill>
        <p:spPr>
          <a:xfrm>
            <a:off x="114300" y="90487"/>
            <a:ext cx="6261100" cy="4695826"/>
          </a:xfrm>
          <a:prstGeom prst="rect">
            <a:avLst/>
          </a:prstGeom>
          <a:ln w="12700">
            <a:miter lim="400000"/>
          </a:ln>
        </p:spPr>
      </p:pic>
    </p:spTree>
  </p:cSld>
  <p:clrMapOvr>
    <a:masterClrMapping/>
  </p:clrMapOvr>
  <p:transition xmlns:p14="http://schemas.microsoft.com/office/powerpoint/2010/main" spd="med" advClick="1"/>
</p:sld>
</file>

<file path=ppt/slides/slide5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37" name="&quot;In the fifth year of King Rehoboam, King Shishak of Egypt marched against Jerusalem–for they had trespassed against the Lord–with 1,200 chariots, 60,000 horsemen and innumerable troops who came with him from Egypt: Lybians, Sukkites, and Kushites. He took the fortified towns of Judah and advanced on Jerusalem.&quot;  - 2 Chronicles 12:2-4"/>
          <p:cNvSpPr/>
          <p:nvPr/>
        </p:nvSpPr>
        <p:spPr>
          <a:xfrm>
            <a:off x="3517900" y="557435"/>
            <a:ext cx="6553200" cy="291103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p>
            <a:pPr algn="l">
              <a:spcBef>
                <a:spcPts val="1600"/>
              </a:spcBef>
              <a:defRPr sz="2400"/>
            </a:pPr>
            <a:r>
              <a:rPr>
                <a:latin typeface="Arial"/>
                <a:ea typeface="Arial"/>
                <a:cs typeface="Arial"/>
                <a:sym typeface="Arial"/>
              </a:rPr>
              <a:t>"</a:t>
            </a:r>
            <a:r>
              <a:rPr i="1">
                <a:latin typeface="Arial"/>
                <a:ea typeface="Arial"/>
                <a:cs typeface="Arial"/>
                <a:sym typeface="Arial"/>
              </a:rPr>
              <a:t>In the fifth year of King Rehoboam, King Shishak of Egypt marched against Jerusalem–for they had trespassed against the Lord–with 1,200 chariots, 60,000 horsemen and innumerable troops who came with him from Egypt: Lybians, Sukkites, and Kushites. He took the fortified towns of Judah and advanced on Jerusalem."  - 2 Chronicles 12:2-4</a:t>
            </a:r>
          </a:p>
        </p:txBody>
      </p:sp>
      <p:pic>
        <p:nvPicPr>
          <p:cNvPr id="338" name="Egyptian%20soldiers%20with%20bows%201.tiff" descr="Egyptian%20soldiers%20with%20bows%201.tiff"/>
          <p:cNvPicPr>
            <a:picLocks noChangeAspect="1"/>
          </p:cNvPicPr>
          <p:nvPr/>
        </p:nvPicPr>
        <p:blipFill>
          <a:blip r:embed="rId2">
            <a:extLst/>
          </a:blip>
          <a:stretch>
            <a:fillRect/>
          </a:stretch>
        </p:blipFill>
        <p:spPr>
          <a:xfrm>
            <a:off x="317500" y="138990"/>
            <a:ext cx="2857500" cy="3481220"/>
          </a:xfrm>
          <a:prstGeom prst="rect">
            <a:avLst/>
          </a:prstGeom>
          <a:ln w="12700">
            <a:miter lim="400000"/>
          </a:ln>
        </p:spPr>
      </p:pic>
      <p:pic>
        <p:nvPicPr>
          <p:cNvPr id="339" name="Egyptian%20soldiers%20marching.tiff" descr="Egyptian%20soldiers%20marching.tiff"/>
          <p:cNvPicPr>
            <a:picLocks noChangeAspect="1"/>
          </p:cNvPicPr>
          <p:nvPr/>
        </p:nvPicPr>
        <p:blipFill>
          <a:blip r:embed="rId3">
            <a:extLst/>
          </a:blip>
          <a:stretch>
            <a:fillRect/>
          </a:stretch>
        </p:blipFill>
        <p:spPr>
          <a:xfrm>
            <a:off x="5080000" y="4332039"/>
            <a:ext cx="5041900" cy="2245222"/>
          </a:xfrm>
          <a:prstGeom prst="rect">
            <a:avLst/>
          </a:prstGeom>
          <a:ln w="12700">
            <a:miter lim="400000"/>
          </a:ln>
        </p:spPr>
      </p:pic>
      <p:pic>
        <p:nvPicPr>
          <p:cNvPr id="340" name="Egyptian%20war%20chariot%20soldier%20with%20bow%20soldier%20wit.tiff" descr="Egyptian%20war%20chariot%20soldier%20with%20bow%20soldier%20wit.tiff"/>
          <p:cNvPicPr>
            <a:picLocks noChangeAspect="1"/>
          </p:cNvPicPr>
          <p:nvPr/>
        </p:nvPicPr>
        <p:blipFill>
          <a:blip r:embed="rId4">
            <a:extLst/>
          </a:blip>
          <a:stretch>
            <a:fillRect/>
          </a:stretch>
        </p:blipFill>
        <p:spPr>
          <a:xfrm>
            <a:off x="342900" y="3909351"/>
            <a:ext cx="4241800" cy="3433498"/>
          </a:xfrm>
          <a:prstGeom prst="rect">
            <a:avLst/>
          </a:prstGeom>
          <a:ln w="12700">
            <a:miter lim="400000"/>
          </a:ln>
        </p:spPr>
      </p:pic>
    </p:spTree>
  </p:cSld>
  <p:clrMapOvr>
    <a:masterClrMapping/>
  </p:clrMapOvr>
  <p:transition xmlns:p14="http://schemas.microsoft.com/office/powerpoint/2010/main" spd="med" advClick="1"/>
</p:sld>
</file>

<file path=ppt/slides/slide5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42" name="megprisoner.tiff" descr="megprisoner.tiff"/>
          <p:cNvPicPr>
            <a:picLocks noChangeAspect="1"/>
          </p:cNvPicPr>
          <p:nvPr/>
        </p:nvPicPr>
        <p:blipFill>
          <a:blip r:embed="rId2">
            <a:extLst/>
          </a:blip>
          <a:stretch>
            <a:fillRect/>
          </a:stretch>
        </p:blipFill>
        <p:spPr>
          <a:xfrm>
            <a:off x="1270000" y="152400"/>
            <a:ext cx="7620000" cy="6705600"/>
          </a:xfrm>
          <a:prstGeom prst="rect">
            <a:avLst/>
          </a:prstGeom>
          <a:ln w="12700">
            <a:miter lim="400000"/>
          </a:ln>
        </p:spPr>
      </p:pic>
      <p:sp>
        <p:nvSpPr>
          <p:cNvPr id="343" name="Shishak smiting prisoners"/>
          <p:cNvSpPr/>
          <p:nvPr/>
        </p:nvSpPr>
        <p:spPr>
          <a:xfrm>
            <a:off x="3440881" y="7039954"/>
            <a:ext cx="3263901" cy="359992"/>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spcBef>
                <a:spcPts val="1600"/>
              </a:spcBef>
              <a:defRPr sz="2000">
                <a:latin typeface="Arial"/>
                <a:ea typeface="Arial"/>
                <a:cs typeface="Arial"/>
                <a:sym typeface="Arial"/>
              </a:defRPr>
            </a:lvl1pPr>
          </a:lstStyle>
          <a:p>
            <a:pPr/>
            <a:r>
              <a:t>Shishak smiting prisoners</a:t>
            </a:r>
          </a:p>
        </p:txBody>
      </p:sp>
    </p:spTree>
  </p:cSld>
  <p:clrMapOvr>
    <a:masterClrMapping/>
  </p:clrMapOvr>
  <p:transition xmlns:p14="http://schemas.microsoft.com/office/powerpoint/2010/main" spd="med" advClick="1"/>
</p:sld>
</file>

<file path=ppt/slides/slide5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45" name="megcartouch.tiff" descr="megcartouch.tiff"/>
          <p:cNvPicPr>
            <a:picLocks noChangeAspect="1"/>
          </p:cNvPicPr>
          <p:nvPr/>
        </p:nvPicPr>
        <p:blipFill>
          <a:blip r:embed="rId2">
            <a:extLst/>
          </a:blip>
          <a:stretch>
            <a:fillRect/>
          </a:stretch>
        </p:blipFill>
        <p:spPr>
          <a:xfrm>
            <a:off x="1143000" y="152400"/>
            <a:ext cx="7620000" cy="5257800"/>
          </a:xfrm>
          <a:prstGeom prst="rect">
            <a:avLst/>
          </a:prstGeom>
          <a:ln w="12700">
            <a:miter lim="400000"/>
          </a:ln>
        </p:spPr>
      </p:pic>
      <p:sp>
        <p:nvSpPr>
          <p:cNvPr id="346" name="Cartouches of place names in Palestine"/>
          <p:cNvSpPr/>
          <p:nvPr/>
        </p:nvSpPr>
        <p:spPr>
          <a:xfrm>
            <a:off x="2949078" y="5524500"/>
            <a:ext cx="5054601" cy="10287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spcBef>
                <a:spcPts val="1600"/>
              </a:spcBef>
              <a:defRPr sz="3300">
                <a:latin typeface="Arial"/>
                <a:ea typeface="Arial"/>
                <a:cs typeface="Arial"/>
                <a:sym typeface="Arial"/>
              </a:defRPr>
            </a:lvl1pPr>
          </a:lstStyle>
          <a:p>
            <a:pPr/>
            <a:r>
              <a:t>Cartouches of place names in Palestine</a:t>
            </a:r>
          </a:p>
        </p:txBody>
      </p:sp>
    </p:spTree>
  </p:cSld>
  <p:clrMapOvr>
    <a:masterClrMapping/>
  </p:clrMapOvr>
  <p:transition xmlns:p14="http://schemas.microsoft.com/office/powerpoint/2010/main" spd="med" advClick="1"/>
</p:sld>
</file>

<file path=ppt/slides/slide5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48" name="shishakamun.tiff" descr="shishakamun.tiff"/>
          <p:cNvPicPr>
            <a:picLocks noChangeAspect="1"/>
          </p:cNvPicPr>
          <p:nvPr/>
        </p:nvPicPr>
        <p:blipFill>
          <a:blip r:embed="rId2">
            <a:extLst/>
          </a:blip>
          <a:stretch>
            <a:fillRect/>
          </a:stretch>
        </p:blipFill>
        <p:spPr>
          <a:xfrm>
            <a:off x="126790" y="50800"/>
            <a:ext cx="5918411" cy="7518400"/>
          </a:xfrm>
          <a:prstGeom prst="rect">
            <a:avLst/>
          </a:prstGeom>
          <a:ln w="12700">
            <a:miter lim="400000"/>
          </a:ln>
        </p:spPr>
      </p:pic>
      <p:sp>
        <p:nvSpPr>
          <p:cNvPr id="349" name="Amon parading through Syro Palestinian cities"/>
          <p:cNvSpPr/>
          <p:nvPr/>
        </p:nvSpPr>
        <p:spPr>
          <a:xfrm>
            <a:off x="5893544" y="2152324"/>
            <a:ext cx="3733801" cy="1321452"/>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spcBef>
                <a:spcPts val="1600"/>
              </a:spcBef>
              <a:defRPr sz="2900">
                <a:latin typeface="Arial"/>
                <a:ea typeface="Arial"/>
                <a:cs typeface="Arial"/>
                <a:sym typeface="Arial"/>
              </a:defRPr>
            </a:lvl1pPr>
          </a:lstStyle>
          <a:p>
            <a:pPr/>
            <a:r>
              <a:t>Amon parading through Syro Palestinian cities</a:t>
            </a:r>
          </a:p>
        </p:txBody>
      </p:sp>
    </p:spTree>
  </p:cSld>
  <p:clrMapOvr>
    <a:masterClrMapping/>
  </p:clrMapOvr>
  <p:transition xmlns:p14="http://schemas.microsoft.com/office/powerpoint/2010/main" spd="med" advClick="1"/>
</p:sld>
</file>

<file path=ppt/slides/slide5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51" name="shiisr.tiff" descr="shiisr.tiff"/>
          <p:cNvPicPr>
            <a:picLocks noChangeAspect="1"/>
          </p:cNvPicPr>
          <p:nvPr/>
        </p:nvPicPr>
        <p:blipFill>
          <a:blip r:embed="rId2">
            <a:extLst/>
          </a:blip>
          <a:stretch>
            <a:fillRect/>
          </a:stretch>
        </p:blipFill>
        <p:spPr>
          <a:xfrm>
            <a:off x="939800" y="368014"/>
            <a:ext cx="7835900" cy="5232972"/>
          </a:xfrm>
          <a:prstGeom prst="rect">
            <a:avLst/>
          </a:prstGeom>
          <a:ln w="12700">
            <a:miter lim="400000"/>
          </a:ln>
        </p:spPr>
      </p:pic>
      <p:sp>
        <p:nvSpPr>
          <p:cNvPr id="352" name="Shishak before Israelites, who raise their hands to be counted"/>
          <p:cNvSpPr/>
          <p:nvPr/>
        </p:nvSpPr>
        <p:spPr>
          <a:xfrm>
            <a:off x="2171700" y="6018851"/>
            <a:ext cx="5054600" cy="852798"/>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spcBef>
                <a:spcPts val="1600"/>
              </a:spcBef>
              <a:defRPr sz="2600">
                <a:latin typeface="Arial"/>
                <a:ea typeface="Arial"/>
                <a:cs typeface="Arial"/>
                <a:sym typeface="Arial"/>
              </a:defRPr>
            </a:lvl1pPr>
          </a:lstStyle>
          <a:p>
            <a:pPr/>
            <a:r>
              <a:t>Shishak before Israelites, who raise their hands to be counted</a:t>
            </a: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7" name="1. The mission of the man of God to denounce Jeroboam &amp; his religious innovations 1-10"/>
          <p:cNvSpPr txBox="1"/>
          <p:nvPr>
            <p:ph type="title"/>
          </p:nvPr>
        </p:nvSpPr>
        <p:spPr>
          <a:xfrm>
            <a:off x="990600" y="0"/>
            <a:ext cx="8178800" cy="1066800"/>
          </a:xfrm>
          <a:prstGeom prst="rect">
            <a:avLst/>
          </a:prstGeom>
        </p:spPr>
        <p:txBody>
          <a:bodyPr/>
          <a:lstStyle/>
          <a:p>
            <a:pPr marL="393700" indent="-393700" algn="l">
              <a:spcBef>
                <a:spcPts val="100"/>
              </a:spcBef>
              <a:tabLst>
                <a:tab pos="711200" algn="l"/>
                <a:tab pos="1066800" algn="l"/>
                <a:tab pos="1422400" algn="l"/>
                <a:tab pos="1778000" algn="l"/>
                <a:tab pos="2133600" algn="l"/>
                <a:tab pos="2489200" algn="l"/>
                <a:tab pos="2844800" algn="l"/>
                <a:tab pos="3200400" algn="l"/>
                <a:tab pos="3556000" algn="l"/>
                <a:tab pos="3911600" algn="l"/>
                <a:tab pos="4267200" algn="l"/>
              </a:tabLst>
              <a:defRPr sz="3000"/>
            </a:pPr>
            <a:r>
              <a:rPr>
                <a:solidFill>
                  <a:srgbClr val="01168A"/>
                </a:solidFill>
              </a:rPr>
              <a:t>1.	The mission of the man of God to denounce Jeroboam &amp; his religious innovations </a:t>
            </a:r>
            <a:r>
              <a:rPr>
                <a:solidFill>
                  <a:srgbClr val="FF2600"/>
                </a:solidFill>
              </a:rPr>
              <a:t>1-10</a:t>
            </a:r>
          </a:p>
        </p:txBody>
      </p:sp>
      <p:sp>
        <p:nvSpPr>
          <p:cNvPr id="128" name="7   Then the king said to the man of God, &quot;Come home with me and refresh yourself, and I will give you a reward.&quot;…"/>
          <p:cNvSpPr txBox="1"/>
          <p:nvPr>
            <p:ph type="body" idx="1"/>
          </p:nvPr>
        </p:nvSpPr>
        <p:spPr>
          <a:xfrm>
            <a:off x="273050" y="1079500"/>
            <a:ext cx="9613900" cy="6070600"/>
          </a:xfrm>
          <a:prstGeom prst="rect">
            <a:avLst/>
          </a:prstGeom>
        </p:spPr>
        <p:txBody>
          <a:bodyPr anchor="t"/>
          <a:lstStyle/>
          <a:p>
            <a:pPr marL="393700" indent="-393700">
              <a:spcBef>
                <a:spcPts val="2800"/>
              </a:spcBef>
              <a:buSzTx/>
              <a:buNone/>
              <a:tabLst>
                <a:tab pos="711200" algn="l"/>
                <a:tab pos="1066800" algn="l"/>
                <a:tab pos="1422400" algn="l"/>
                <a:tab pos="1778000" algn="l"/>
                <a:tab pos="2133600" algn="l"/>
                <a:tab pos="2489200" algn="l"/>
                <a:tab pos="2844800" algn="l"/>
                <a:tab pos="3200400" algn="l"/>
                <a:tab pos="3556000" algn="l"/>
                <a:tab pos="3911600" algn="l"/>
                <a:tab pos="4267200" algn="l"/>
              </a:tabLst>
              <a:defRPr sz="3000"/>
            </a:pPr>
            <a:r>
              <a:rPr sz="2400">
                <a:solidFill>
                  <a:srgbClr val="C82506"/>
                </a:solidFill>
                <a:uFill>
                  <a:solidFill>
                    <a:srgbClr val="000000"/>
                  </a:solidFill>
                </a:uFill>
                <a:latin typeface="Times"/>
                <a:ea typeface="Times"/>
                <a:cs typeface="Times"/>
                <a:sym typeface="Times"/>
              </a:rPr>
              <a:t>7</a:t>
            </a:r>
            <a:r>
              <a:rPr sz="2400">
                <a:uFill>
                  <a:solidFill>
                    <a:srgbClr val="000000"/>
                  </a:solidFill>
                </a:uFill>
                <a:latin typeface="Times"/>
                <a:ea typeface="Times"/>
                <a:cs typeface="Times"/>
                <a:sym typeface="Times"/>
              </a:rPr>
              <a:t>   Then the king said to the man of God, "Come home with me and refresh yourself, and I will give you a reward."</a:t>
            </a:r>
            <a:endParaRPr sz="2400">
              <a:uFill>
                <a:solidFill>
                  <a:srgbClr val="000000"/>
                </a:solidFill>
              </a:uFill>
              <a:latin typeface="Times"/>
              <a:ea typeface="Times"/>
              <a:cs typeface="Times"/>
              <a:sym typeface="Times"/>
            </a:endParaRPr>
          </a:p>
          <a:p>
            <a:pPr marL="393700" indent="-393700">
              <a:spcBef>
                <a:spcPts val="2800"/>
              </a:spcBef>
              <a:buSzTx/>
              <a:buNone/>
              <a:tabLst>
                <a:tab pos="711200" algn="l"/>
                <a:tab pos="1066800" algn="l"/>
                <a:tab pos="1422400" algn="l"/>
                <a:tab pos="1778000" algn="l"/>
                <a:tab pos="2133600" algn="l"/>
                <a:tab pos="2489200" algn="l"/>
                <a:tab pos="2844800" algn="l"/>
                <a:tab pos="3200400" algn="l"/>
                <a:tab pos="3556000" algn="l"/>
                <a:tab pos="3911600" algn="l"/>
                <a:tab pos="4267200" algn="l"/>
              </a:tabLst>
              <a:defRPr sz="3000"/>
            </a:pPr>
            <a:r>
              <a:rPr sz="2400">
                <a:solidFill>
                  <a:srgbClr val="C82506"/>
                </a:solidFill>
                <a:uFill>
                  <a:solidFill>
                    <a:srgbClr val="000000"/>
                  </a:solidFill>
                </a:uFill>
                <a:latin typeface="Times"/>
                <a:ea typeface="Times"/>
                <a:cs typeface="Times"/>
                <a:sym typeface="Times"/>
              </a:rPr>
              <a:t>8</a:t>
            </a:r>
            <a:r>
              <a:rPr sz="2400">
                <a:uFill>
                  <a:solidFill>
                    <a:srgbClr val="000000"/>
                  </a:solidFill>
                </a:uFill>
                <a:latin typeface="Times"/>
                <a:ea typeface="Times"/>
                <a:cs typeface="Times"/>
                <a:sym typeface="Times"/>
              </a:rPr>
              <a:t>   But the man of God said to the king, "If you were to give me half your house I would not go with you, nor would I eat bread or drink water in this place.</a:t>
            </a:r>
            <a:endParaRPr sz="2400">
              <a:uFill>
                <a:solidFill>
                  <a:srgbClr val="000000"/>
                </a:solidFill>
              </a:uFill>
              <a:latin typeface="Times"/>
              <a:ea typeface="Times"/>
              <a:cs typeface="Times"/>
              <a:sym typeface="Times"/>
            </a:endParaRPr>
          </a:p>
          <a:p>
            <a:pPr marL="393700" indent="-393700">
              <a:spcBef>
                <a:spcPts val="2800"/>
              </a:spcBef>
              <a:buSzTx/>
              <a:buNone/>
              <a:tabLst>
                <a:tab pos="711200" algn="l"/>
                <a:tab pos="1066800" algn="l"/>
                <a:tab pos="1422400" algn="l"/>
                <a:tab pos="1778000" algn="l"/>
                <a:tab pos="2133600" algn="l"/>
                <a:tab pos="2489200" algn="l"/>
                <a:tab pos="2844800" algn="l"/>
                <a:tab pos="3200400" algn="l"/>
                <a:tab pos="3556000" algn="l"/>
                <a:tab pos="3911600" algn="l"/>
                <a:tab pos="4267200" algn="l"/>
              </a:tabLst>
              <a:defRPr sz="3000"/>
            </a:pPr>
            <a:r>
              <a:rPr sz="2400">
                <a:solidFill>
                  <a:srgbClr val="C82506"/>
                </a:solidFill>
                <a:uFill>
                  <a:solidFill>
                    <a:srgbClr val="000000"/>
                  </a:solidFill>
                </a:uFill>
                <a:latin typeface="Times"/>
                <a:ea typeface="Times"/>
                <a:cs typeface="Times"/>
                <a:sym typeface="Times"/>
              </a:rPr>
              <a:t>9</a:t>
            </a:r>
            <a:r>
              <a:rPr sz="2400">
                <a:uFill>
                  <a:solidFill>
                    <a:srgbClr val="000000"/>
                  </a:solidFill>
                </a:uFill>
                <a:latin typeface="Times"/>
                <a:ea typeface="Times"/>
                <a:cs typeface="Times"/>
                <a:sym typeface="Times"/>
              </a:rPr>
              <a:t>   "For so it was commanded me by the word of the LORD, saying, ‘You shall eat no bread, nor drink water, nor return by the way which you came.’"</a:t>
            </a:r>
            <a:endParaRPr sz="2400">
              <a:uFill>
                <a:solidFill>
                  <a:srgbClr val="000000"/>
                </a:solidFill>
              </a:uFill>
              <a:latin typeface="Times"/>
              <a:ea typeface="Times"/>
              <a:cs typeface="Times"/>
              <a:sym typeface="Times"/>
            </a:endParaRPr>
          </a:p>
          <a:p>
            <a:pPr marL="393700" indent="-393700">
              <a:spcBef>
                <a:spcPts val="2800"/>
              </a:spcBef>
              <a:buSzTx/>
              <a:buNone/>
              <a:tabLst>
                <a:tab pos="711200" algn="l"/>
                <a:tab pos="1066800" algn="l"/>
                <a:tab pos="1422400" algn="l"/>
                <a:tab pos="1778000" algn="l"/>
                <a:tab pos="2133600" algn="l"/>
                <a:tab pos="2489200" algn="l"/>
                <a:tab pos="2844800" algn="l"/>
                <a:tab pos="3200400" algn="l"/>
                <a:tab pos="3556000" algn="l"/>
                <a:tab pos="3911600" algn="l"/>
                <a:tab pos="4267200" algn="l"/>
              </a:tabLst>
              <a:defRPr sz="3000"/>
            </a:pPr>
            <a:r>
              <a:rPr sz="2400">
                <a:solidFill>
                  <a:srgbClr val="C82506"/>
                </a:solidFill>
                <a:uFill>
                  <a:solidFill>
                    <a:srgbClr val="000000"/>
                  </a:solidFill>
                </a:uFill>
                <a:latin typeface="Times"/>
                <a:ea typeface="Times"/>
                <a:cs typeface="Times"/>
                <a:sym typeface="Times"/>
              </a:rPr>
              <a:t>10</a:t>
            </a:r>
            <a:r>
              <a:rPr sz="2400">
                <a:uFill>
                  <a:solidFill>
                    <a:srgbClr val="000000"/>
                  </a:solidFill>
                </a:uFill>
                <a:latin typeface="Times"/>
                <a:ea typeface="Times"/>
                <a:cs typeface="Times"/>
                <a:sym typeface="Times"/>
              </a:rPr>
              <a:t> So he went another way, and did not return by the way which he came to Bethel.</a:t>
            </a:r>
          </a:p>
        </p:txBody>
      </p:sp>
    </p:spTree>
  </p:cSld>
  <p:clrMapOvr>
    <a:masterClrMapping/>
  </p:clrMapOvr>
  <mc:AlternateContent xmlns:mc="http://schemas.openxmlformats.org/markup-compatibility/2006">
    <mc:Choice xmlns:p14="http://schemas.microsoft.com/office/powerpoint/2010/main" Requires="p14">
      <p:transition spd="med" advClick="1" p14:dur="1000">
        <p14:flip dir="l"/>
      </p:transition>
    </mc:Choice>
    <mc:Fallback>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54" name="ded2.tiff" descr="ded2.tiff"/>
          <p:cNvPicPr>
            <a:picLocks noChangeAspect="1"/>
          </p:cNvPicPr>
          <p:nvPr/>
        </p:nvPicPr>
        <p:blipFill>
          <a:blip r:embed="rId2">
            <a:extLst/>
          </a:blip>
          <a:stretch>
            <a:fillRect/>
          </a:stretch>
        </p:blipFill>
        <p:spPr>
          <a:xfrm>
            <a:off x="88900" y="3158242"/>
            <a:ext cx="5462338" cy="2882901"/>
          </a:xfrm>
          <a:prstGeom prst="rect">
            <a:avLst/>
          </a:prstGeom>
          <a:ln w="12700">
            <a:miter lim="400000"/>
          </a:ln>
        </p:spPr>
      </p:pic>
      <p:sp>
        <p:nvSpPr>
          <p:cNvPr id="355" name="Solid silver coffin of Shishak's grandson Sheshonq-II. It was discovered in 1939 by Pierre Montet at Tanis in the Egyptian delta. The silver used to make the coffin possibly came from Judah and Israel as a result of Shishak's 925 BC campaign."/>
          <p:cNvSpPr/>
          <p:nvPr/>
        </p:nvSpPr>
        <p:spPr>
          <a:xfrm>
            <a:off x="5791200" y="3141885"/>
            <a:ext cx="4368800" cy="291103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lgn="l">
              <a:defRPr sz="2400">
                <a:latin typeface="Arial"/>
                <a:ea typeface="Arial"/>
                <a:cs typeface="Arial"/>
                <a:sym typeface="Arial"/>
              </a:defRPr>
            </a:lvl1pPr>
          </a:lstStyle>
          <a:p>
            <a:pPr/>
            <a:r>
              <a:t>Solid silver coffin of Shishak's grandson Sheshonq-II. It was discovered in 1939 by Pierre Montet at Tanis in the Egyptian delta. The silver used to make the coffin possibly came from Judah and Israel as a result of Shishak's 925 BC campaign.</a:t>
            </a:r>
          </a:p>
        </p:txBody>
      </p:sp>
      <p:sp>
        <p:nvSpPr>
          <p:cNvPr id="356" name="When Shishak's son Osorkon-I took the throne, he gave huge amounts of gold and silver (383 tons!) to the temples of Egypt. What is more, he buried his son Sheshonq-II in a coffin made of pure silver. Where did all of this wealth come from?"/>
          <p:cNvSpPr/>
          <p:nvPr/>
        </p:nvSpPr>
        <p:spPr>
          <a:xfrm>
            <a:off x="533400" y="570135"/>
            <a:ext cx="9080500" cy="148863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p>
            <a:pPr algn="l">
              <a:spcBef>
                <a:spcPts val="1600"/>
              </a:spcBef>
              <a:defRPr sz="2400">
                <a:latin typeface="Arial"/>
                <a:ea typeface="Arial"/>
                <a:cs typeface="Arial"/>
                <a:sym typeface="Arial"/>
              </a:defRPr>
            </a:pPr>
            <a:r>
              <a:t>When Shishak's son Osorkon-I took the throne, he gave huge amounts of gold and silver (383 tons!) to the temples of Egypt. What is more, he buried his son Sheshonq-II in a</a:t>
            </a:r>
            <a:r>
              <a:t> </a:t>
            </a:r>
            <a:r>
              <a:rPr>
                <a:uFill>
                  <a:solidFill>
                    <a:srgbClr val="D62000"/>
                  </a:solidFill>
                </a:uFill>
                <a:hlinkClick r:id="rId3" invalidUrl="" action="" tgtFrame="" tooltip="" history="1" highlightClick="0" endSnd="0"/>
              </a:rPr>
              <a:t>coffin</a:t>
            </a:r>
            <a:r>
              <a:t> </a:t>
            </a:r>
            <a:r>
              <a:t>made of pure silver. Where did all of this wealth come from?</a:t>
            </a: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0" name="2. Man of God deceived into violating God’s specific command 11-19"/>
          <p:cNvSpPr txBox="1"/>
          <p:nvPr>
            <p:ph type="title"/>
          </p:nvPr>
        </p:nvSpPr>
        <p:spPr>
          <a:xfrm>
            <a:off x="990600" y="25400"/>
            <a:ext cx="8178800" cy="1066800"/>
          </a:xfrm>
          <a:prstGeom prst="rect">
            <a:avLst/>
          </a:prstGeom>
        </p:spPr>
        <p:txBody>
          <a:bodyPr/>
          <a:lstStyle/>
          <a:p>
            <a:pPr marL="393700" indent="-393700" algn="l">
              <a:spcBef>
                <a:spcPts val="100"/>
              </a:spcBef>
              <a:tabLst>
                <a:tab pos="711200" algn="l"/>
                <a:tab pos="1066800" algn="l"/>
                <a:tab pos="1422400" algn="l"/>
                <a:tab pos="1778000" algn="l"/>
                <a:tab pos="2133600" algn="l"/>
                <a:tab pos="2489200" algn="l"/>
                <a:tab pos="2844800" algn="l"/>
                <a:tab pos="3200400" algn="l"/>
                <a:tab pos="3556000" algn="l"/>
                <a:tab pos="3911600" algn="l"/>
                <a:tab pos="4267200" algn="l"/>
              </a:tabLst>
              <a:defRPr sz="3000"/>
            </a:pPr>
            <a:r>
              <a:rPr>
                <a:solidFill>
                  <a:srgbClr val="01168A"/>
                </a:solidFill>
              </a:rPr>
              <a:t>2.	Man of God deceived into violating God’s specific command </a:t>
            </a:r>
            <a:r>
              <a:rPr>
                <a:solidFill>
                  <a:srgbClr val="FF2600"/>
                </a:solidFill>
              </a:rPr>
              <a:t>11-19</a:t>
            </a:r>
          </a:p>
        </p:txBody>
      </p:sp>
      <p:sp>
        <p:nvSpPr>
          <p:cNvPr id="131" name="11 Now an old prophet was living in Bethel; and his sons came and told him all the deeds which the man of God had done that day in Bethel; the words which he had spoken to the king, these also they related to their father.…"/>
          <p:cNvSpPr txBox="1"/>
          <p:nvPr>
            <p:ph type="body" idx="1"/>
          </p:nvPr>
        </p:nvSpPr>
        <p:spPr>
          <a:xfrm>
            <a:off x="273050" y="1130300"/>
            <a:ext cx="9613900" cy="6070600"/>
          </a:xfrm>
          <a:prstGeom prst="rect">
            <a:avLst/>
          </a:prstGeom>
        </p:spPr>
        <p:txBody>
          <a:bodyPr anchor="t"/>
          <a:lstStyle/>
          <a:p>
            <a:pPr marL="393700" indent="-393700">
              <a:spcBef>
                <a:spcPts val="2800"/>
              </a:spcBef>
              <a:buSzTx/>
              <a:buNone/>
              <a:tabLst>
                <a:tab pos="711200" algn="l"/>
                <a:tab pos="1066800" algn="l"/>
                <a:tab pos="1422400" algn="l"/>
                <a:tab pos="1778000" algn="l"/>
                <a:tab pos="2133600" algn="l"/>
                <a:tab pos="2489200" algn="l"/>
                <a:tab pos="2844800" algn="l"/>
                <a:tab pos="3200400" algn="l"/>
                <a:tab pos="3556000" algn="l"/>
                <a:tab pos="3911600" algn="l"/>
                <a:tab pos="4267200" algn="l"/>
              </a:tabLst>
              <a:defRPr sz="3000"/>
            </a:pPr>
            <a:r>
              <a:rPr sz="2400">
                <a:solidFill>
                  <a:srgbClr val="C82506"/>
                </a:solidFill>
                <a:uFill>
                  <a:solidFill>
                    <a:srgbClr val="000000"/>
                  </a:solidFill>
                </a:uFill>
                <a:latin typeface="Times"/>
                <a:ea typeface="Times"/>
                <a:cs typeface="Times"/>
                <a:sym typeface="Times"/>
              </a:rPr>
              <a:t>11</a:t>
            </a:r>
            <a:r>
              <a:rPr sz="2400">
                <a:uFill>
                  <a:solidFill>
                    <a:srgbClr val="000000"/>
                  </a:solidFill>
                </a:uFill>
                <a:latin typeface="Times"/>
                <a:ea typeface="Times"/>
                <a:cs typeface="Times"/>
                <a:sym typeface="Times"/>
              </a:rPr>
              <a:t> Now an old prophet was living in Bethel; and his sons came and told him all the deeds which the man of God had done that day in Bethel; the words which he had spoken to the king, these also they related to their father.</a:t>
            </a:r>
            <a:endParaRPr sz="2400">
              <a:uFill>
                <a:solidFill>
                  <a:srgbClr val="000000"/>
                </a:solidFill>
              </a:uFill>
              <a:latin typeface="Times"/>
              <a:ea typeface="Times"/>
              <a:cs typeface="Times"/>
              <a:sym typeface="Times"/>
            </a:endParaRPr>
          </a:p>
          <a:p>
            <a:pPr marL="393700" indent="-393700">
              <a:spcBef>
                <a:spcPts val="2800"/>
              </a:spcBef>
              <a:buSzTx/>
              <a:buNone/>
              <a:tabLst>
                <a:tab pos="711200" algn="l"/>
                <a:tab pos="1066800" algn="l"/>
                <a:tab pos="1422400" algn="l"/>
                <a:tab pos="1778000" algn="l"/>
                <a:tab pos="2133600" algn="l"/>
                <a:tab pos="2489200" algn="l"/>
                <a:tab pos="2844800" algn="l"/>
                <a:tab pos="3200400" algn="l"/>
                <a:tab pos="3556000" algn="l"/>
                <a:tab pos="3911600" algn="l"/>
                <a:tab pos="4267200" algn="l"/>
              </a:tabLst>
              <a:defRPr sz="3000"/>
            </a:pPr>
            <a:r>
              <a:rPr sz="2400">
                <a:solidFill>
                  <a:srgbClr val="C82506"/>
                </a:solidFill>
                <a:uFill>
                  <a:solidFill>
                    <a:srgbClr val="000000"/>
                  </a:solidFill>
                </a:uFill>
                <a:latin typeface="Times"/>
                <a:ea typeface="Times"/>
                <a:cs typeface="Times"/>
                <a:sym typeface="Times"/>
              </a:rPr>
              <a:t>12</a:t>
            </a:r>
            <a:r>
              <a:rPr sz="2400">
                <a:uFill>
                  <a:solidFill>
                    <a:srgbClr val="000000"/>
                  </a:solidFill>
                </a:uFill>
                <a:latin typeface="Times"/>
                <a:ea typeface="Times"/>
                <a:cs typeface="Times"/>
                <a:sym typeface="Times"/>
              </a:rPr>
              <a:t> And their father said to them, "Which way did he go?" Now his sons had seen the way which the man of God who came from Judah had gone.</a:t>
            </a:r>
            <a:endParaRPr sz="2400">
              <a:uFill>
                <a:solidFill>
                  <a:srgbClr val="000000"/>
                </a:solidFill>
              </a:uFill>
              <a:latin typeface="Times"/>
              <a:ea typeface="Times"/>
              <a:cs typeface="Times"/>
              <a:sym typeface="Times"/>
            </a:endParaRPr>
          </a:p>
          <a:p>
            <a:pPr marL="393700" indent="-393700">
              <a:spcBef>
                <a:spcPts val="2800"/>
              </a:spcBef>
              <a:buSzTx/>
              <a:buNone/>
              <a:tabLst>
                <a:tab pos="711200" algn="l"/>
                <a:tab pos="1066800" algn="l"/>
                <a:tab pos="1422400" algn="l"/>
                <a:tab pos="1778000" algn="l"/>
                <a:tab pos="2133600" algn="l"/>
                <a:tab pos="2489200" algn="l"/>
                <a:tab pos="2844800" algn="l"/>
                <a:tab pos="3200400" algn="l"/>
                <a:tab pos="3556000" algn="l"/>
                <a:tab pos="3911600" algn="l"/>
                <a:tab pos="4267200" algn="l"/>
              </a:tabLst>
              <a:defRPr sz="3000"/>
            </a:pPr>
            <a:r>
              <a:rPr sz="2400">
                <a:solidFill>
                  <a:srgbClr val="C82506"/>
                </a:solidFill>
                <a:uFill>
                  <a:solidFill>
                    <a:srgbClr val="000000"/>
                  </a:solidFill>
                </a:uFill>
                <a:latin typeface="Times"/>
                <a:ea typeface="Times"/>
                <a:cs typeface="Times"/>
                <a:sym typeface="Times"/>
              </a:rPr>
              <a:t>13</a:t>
            </a:r>
            <a:r>
              <a:rPr sz="2400">
                <a:uFill>
                  <a:solidFill>
                    <a:srgbClr val="000000"/>
                  </a:solidFill>
                </a:uFill>
                <a:latin typeface="Times"/>
                <a:ea typeface="Times"/>
                <a:cs typeface="Times"/>
                <a:sym typeface="Times"/>
              </a:rPr>
              <a:t> Then he said to his sons, "Saddle the donkey for me." So they saddled the donkey for him and he rode away on it.</a:t>
            </a:r>
            <a:endParaRPr sz="2400">
              <a:uFill>
                <a:solidFill>
                  <a:srgbClr val="000000"/>
                </a:solidFill>
              </a:uFill>
              <a:latin typeface="Times"/>
              <a:ea typeface="Times"/>
              <a:cs typeface="Times"/>
              <a:sym typeface="Times"/>
            </a:endParaRPr>
          </a:p>
          <a:p>
            <a:pPr marL="393700" indent="-393700">
              <a:spcBef>
                <a:spcPts val="2800"/>
              </a:spcBef>
              <a:buSzTx/>
              <a:buNone/>
              <a:tabLst>
                <a:tab pos="711200" algn="l"/>
                <a:tab pos="1066800" algn="l"/>
                <a:tab pos="1422400" algn="l"/>
                <a:tab pos="1778000" algn="l"/>
                <a:tab pos="2133600" algn="l"/>
                <a:tab pos="2489200" algn="l"/>
                <a:tab pos="2844800" algn="l"/>
                <a:tab pos="3200400" algn="l"/>
                <a:tab pos="3556000" algn="l"/>
                <a:tab pos="3911600" algn="l"/>
                <a:tab pos="4267200" algn="l"/>
              </a:tabLst>
              <a:defRPr sz="3000"/>
            </a:pPr>
            <a:r>
              <a:rPr sz="2400">
                <a:solidFill>
                  <a:srgbClr val="C82506"/>
                </a:solidFill>
                <a:uFill>
                  <a:solidFill>
                    <a:srgbClr val="000000"/>
                  </a:solidFill>
                </a:uFill>
                <a:latin typeface="Times"/>
                <a:ea typeface="Times"/>
                <a:cs typeface="Times"/>
                <a:sym typeface="Times"/>
              </a:rPr>
              <a:t>14</a:t>
            </a:r>
            <a:r>
              <a:rPr sz="2400">
                <a:uFill>
                  <a:solidFill>
                    <a:srgbClr val="000000"/>
                  </a:solidFill>
                </a:uFill>
                <a:latin typeface="Times"/>
                <a:ea typeface="Times"/>
                <a:cs typeface="Times"/>
                <a:sym typeface="Times"/>
              </a:rPr>
              <a:t> So he went after the man of God and found him sitting under an oak; and he said to him, "Are you the man of God who came from Judah?" And he said, "I am."</a:t>
            </a:r>
          </a:p>
        </p:txBody>
      </p:sp>
    </p:spTree>
  </p:cSld>
  <p:clrMapOvr>
    <a:masterClrMapping/>
  </p:clrMapOvr>
  <mc:AlternateContent xmlns:mc="http://schemas.openxmlformats.org/markup-compatibility/2006">
    <mc:Choice xmlns:p14="http://schemas.microsoft.com/office/powerpoint/2010/main" Requires="p14">
      <p:transition spd="med" advClick="1" p14:dur="1000">
        <p14:flip dir="l"/>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3" name="2. Man of God deceived into violating God’s specific command 11-19"/>
          <p:cNvSpPr txBox="1"/>
          <p:nvPr>
            <p:ph type="title"/>
          </p:nvPr>
        </p:nvSpPr>
        <p:spPr>
          <a:xfrm>
            <a:off x="990600" y="88900"/>
            <a:ext cx="8178800" cy="1066800"/>
          </a:xfrm>
          <a:prstGeom prst="rect">
            <a:avLst/>
          </a:prstGeom>
        </p:spPr>
        <p:txBody>
          <a:bodyPr/>
          <a:lstStyle/>
          <a:p>
            <a:pPr marL="393700" indent="-393700" algn="l">
              <a:spcBef>
                <a:spcPts val="100"/>
              </a:spcBef>
              <a:tabLst>
                <a:tab pos="711200" algn="l"/>
                <a:tab pos="1066800" algn="l"/>
                <a:tab pos="1422400" algn="l"/>
                <a:tab pos="1778000" algn="l"/>
                <a:tab pos="2133600" algn="l"/>
                <a:tab pos="2489200" algn="l"/>
                <a:tab pos="2844800" algn="l"/>
                <a:tab pos="3200400" algn="l"/>
                <a:tab pos="3556000" algn="l"/>
                <a:tab pos="3911600" algn="l"/>
                <a:tab pos="4267200" algn="l"/>
              </a:tabLst>
              <a:defRPr sz="3000"/>
            </a:pPr>
            <a:r>
              <a:rPr>
                <a:solidFill>
                  <a:srgbClr val="01168A"/>
                </a:solidFill>
              </a:rPr>
              <a:t>2.	Man of God deceived into violating God’s specific command </a:t>
            </a:r>
            <a:r>
              <a:rPr>
                <a:solidFill>
                  <a:srgbClr val="FF2600"/>
                </a:solidFill>
              </a:rPr>
              <a:t>11-19</a:t>
            </a:r>
          </a:p>
        </p:txBody>
      </p:sp>
      <p:sp>
        <p:nvSpPr>
          <p:cNvPr id="134" name="15 Then he said to him, &quot;Come home with me and eat bread.&quot;…"/>
          <p:cNvSpPr txBox="1"/>
          <p:nvPr>
            <p:ph type="body" idx="1"/>
          </p:nvPr>
        </p:nvSpPr>
        <p:spPr>
          <a:xfrm>
            <a:off x="273050" y="1117600"/>
            <a:ext cx="9613900" cy="6070600"/>
          </a:xfrm>
          <a:prstGeom prst="rect">
            <a:avLst/>
          </a:prstGeom>
        </p:spPr>
        <p:txBody>
          <a:bodyPr anchor="t"/>
          <a:lstStyle/>
          <a:p>
            <a:pPr marL="393700" indent="-393700">
              <a:spcBef>
                <a:spcPts val="2800"/>
              </a:spcBef>
              <a:buSzTx/>
              <a:buNone/>
              <a:tabLst>
                <a:tab pos="711200" algn="l"/>
                <a:tab pos="1066800" algn="l"/>
                <a:tab pos="1422400" algn="l"/>
                <a:tab pos="1778000" algn="l"/>
                <a:tab pos="2133600" algn="l"/>
                <a:tab pos="2489200" algn="l"/>
                <a:tab pos="2844800" algn="l"/>
                <a:tab pos="3200400" algn="l"/>
                <a:tab pos="3556000" algn="l"/>
                <a:tab pos="3911600" algn="l"/>
                <a:tab pos="4267200" algn="l"/>
              </a:tabLst>
              <a:defRPr sz="3000"/>
            </a:pPr>
            <a:r>
              <a:rPr sz="2400">
                <a:solidFill>
                  <a:srgbClr val="C82506"/>
                </a:solidFill>
                <a:latin typeface="Times"/>
                <a:ea typeface="Times"/>
                <a:cs typeface="Times"/>
                <a:sym typeface="Times"/>
              </a:rPr>
              <a:t>15</a:t>
            </a:r>
            <a:r>
              <a:rPr sz="2400">
                <a:latin typeface="Times"/>
                <a:ea typeface="Times"/>
                <a:cs typeface="Times"/>
                <a:sym typeface="Times"/>
              </a:rPr>
              <a:t> Then he said to him, "Come home with me and eat bread."</a:t>
            </a:r>
            <a:endParaRPr sz="2400">
              <a:latin typeface="Times"/>
              <a:ea typeface="Times"/>
              <a:cs typeface="Times"/>
              <a:sym typeface="Times"/>
            </a:endParaRPr>
          </a:p>
          <a:p>
            <a:pPr marL="393700" indent="-393700">
              <a:spcBef>
                <a:spcPts val="2800"/>
              </a:spcBef>
              <a:buSzTx/>
              <a:buNone/>
              <a:tabLst>
                <a:tab pos="711200" algn="l"/>
                <a:tab pos="1066800" algn="l"/>
                <a:tab pos="1422400" algn="l"/>
                <a:tab pos="1778000" algn="l"/>
                <a:tab pos="2133600" algn="l"/>
                <a:tab pos="2489200" algn="l"/>
                <a:tab pos="2844800" algn="l"/>
                <a:tab pos="3200400" algn="l"/>
                <a:tab pos="3556000" algn="l"/>
                <a:tab pos="3911600" algn="l"/>
                <a:tab pos="4267200" algn="l"/>
              </a:tabLst>
              <a:defRPr sz="3000"/>
            </a:pPr>
            <a:r>
              <a:rPr sz="2400">
                <a:solidFill>
                  <a:srgbClr val="C82506"/>
                </a:solidFill>
                <a:latin typeface="Times"/>
                <a:ea typeface="Times"/>
                <a:cs typeface="Times"/>
                <a:sym typeface="Times"/>
              </a:rPr>
              <a:t>16</a:t>
            </a:r>
            <a:r>
              <a:rPr sz="2400">
                <a:latin typeface="Times"/>
                <a:ea typeface="Times"/>
                <a:cs typeface="Times"/>
                <a:sym typeface="Times"/>
              </a:rPr>
              <a:t> And he said, "I cannot return with you, nor go with you, nor will I eat bread or drink water with you in this place.</a:t>
            </a:r>
            <a:endParaRPr sz="2400">
              <a:latin typeface="Times"/>
              <a:ea typeface="Times"/>
              <a:cs typeface="Times"/>
              <a:sym typeface="Times"/>
            </a:endParaRPr>
          </a:p>
          <a:p>
            <a:pPr marL="393700" indent="-393700">
              <a:spcBef>
                <a:spcPts val="2800"/>
              </a:spcBef>
              <a:buSzTx/>
              <a:buNone/>
              <a:tabLst>
                <a:tab pos="711200" algn="l"/>
                <a:tab pos="1066800" algn="l"/>
                <a:tab pos="1422400" algn="l"/>
                <a:tab pos="1778000" algn="l"/>
                <a:tab pos="2133600" algn="l"/>
                <a:tab pos="2489200" algn="l"/>
                <a:tab pos="2844800" algn="l"/>
                <a:tab pos="3200400" algn="l"/>
                <a:tab pos="3556000" algn="l"/>
                <a:tab pos="3911600" algn="l"/>
                <a:tab pos="4267200" algn="l"/>
              </a:tabLst>
              <a:defRPr sz="3000"/>
            </a:pPr>
            <a:r>
              <a:rPr sz="2400">
                <a:solidFill>
                  <a:srgbClr val="C82506"/>
                </a:solidFill>
                <a:latin typeface="Times"/>
                <a:ea typeface="Times"/>
                <a:cs typeface="Times"/>
                <a:sym typeface="Times"/>
              </a:rPr>
              <a:t>17</a:t>
            </a:r>
            <a:r>
              <a:rPr sz="2400">
                <a:latin typeface="Times"/>
                <a:ea typeface="Times"/>
                <a:cs typeface="Times"/>
                <a:sym typeface="Times"/>
              </a:rPr>
              <a:t> "For a command </a:t>
            </a:r>
            <a:r>
              <a:rPr i="1" sz="2400">
                <a:latin typeface="Times"/>
                <a:ea typeface="Times"/>
                <a:cs typeface="Times"/>
                <a:sym typeface="Times"/>
              </a:rPr>
              <a:t>came</a:t>
            </a:r>
            <a:r>
              <a:rPr sz="2400">
                <a:latin typeface="Times"/>
                <a:ea typeface="Times"/>
                <a:cs typeface="Times"/>
                <a:sym typeface="Times"/>
              </a:rPr>
              <a:t> to me by the word of the LORD, ‘You shall eat no bread, nor drink water there; do not return by going the way which you came.’"</a:t>
            </a:r>
            <a:endParaRPr sz="2400">
              <a:latin typeface="Times"/>
              <a:ea typeface="Times"/>
              <a:cs typeface="Times"/>
              <a:sym typeface="Times"/>
            </a:endParaRPr>
          </a:p>
          <a:p>
            <a:pPr marL="393700" indent="-393700">
              <a:spcBef>
                <a:spcPts val="2800"/>
              </a:spcBef>
              <a:buSzTx/>
              <a:buNone/>
              <a:tabLst>
                <a:tab pos="711200" algn="l"/>
                <a:tab pos="1066800" algn="l"/>
                <a:tab pos="1422400" algn="l"/>
                <a:tab pos="1778000" algn="l"/>
                <a:tab pos="2133600" algn="l"/>
                <a:tab pos="2489200" algn="l"/>
                <a:tab pos="2844800" algn="l"/>
                <a:tab pos="3200400" algn="l"/>
                <a:tab pos="3556000" algn="l"/>
                <a:tab pos="3911600" algn="l"/>
                <a:tab pos="4267200" algn="l"/>
              </a:tabLst>
              <a:defRPr sz="3000"/>
            </a:pPr>
            <a:r>
              <a:rPr sz="2400">
                <a:solidFill>
                  <a:srgbClr val="C82506"/>
                </a:solidFill>
                <a:latin typeface="Times"/>
                <a:ea typeface="Times"/>
                <a:cs typeface="Times"/>
                <a:sym typeface="Times"/>
              </a:rPr>
              <a:t>18</a:t>
            </a:r>
            <a:r>
              <a:rPr sz="2400">
                <a:latin typeface="Times"/>
                <a:ea typeface="Times"/>
                <a:cs typeface="Times"/>
                <a:sym typeface="Times"/>
              </a:rPr>
              <a:t> And he said to him, "I also am a prophet like you, and an angel spoke to me by the word of the LORD, saying, ‘Bring him back with you to your house, that he may eat bread and drink water.’" </a:t>
            </a:r>
            <a:r>
              <a:rPr i="1" sz="2400">
                <a:latin typeface="Times"/>
                <a:ea typeface="Times"/>
                <a:cs typeface="Times"/>
                <a:sym typeface="Times"/>
              </a:rPr>
              <a:t>But</a:t>
            </a:r>
            <a:r>
              <a:rPr sz="2400">
                <a:latin typeface="Times"/>
                <a:ea typeface="Times"/>
                <a:cs typeface="Times"/>
                <a:sym typeface="Times"/>
              </a:rPr>
              <a:t> he lied to him.</a:t>
            </a:r>
            <a:endParaRPr sz="2400">
              <a:latin typeface="Times"/>
              <a:ea typeface="Times"/>
              <a:cs typeface="Times"/>
              <a:sym typeface="Times"/>
            </a:endParaRPr>
          </a:p>
          <a:p>
            <a:pPr marL="393700" indent="-393700">
              <a:spcBef>
                <a:spcPts val="2800"/>
              </a:spcBef>
              <a:buSzTx/>
              <a:buNone/>
              <a:tabLst>
                <a:tab pos="711200" algn="l"/>
                <a:tab pos="1066800" algn="l"/>
                <a:tab pos="1422400" algn="l"/>
                <a:tab pos="1778000" algn="l"/>
                <a:tab pos="2133600" algn="l"/>
                <a:tab pos="2489200" algn="l"/>
                <a:tab pos="2844800" algn="l"/>
                <a:tab pos="3200400" algn="l"/>
                <a:tab pos="3556000" algn="l"/>
                <a:tab pos="3911600" algn="l"/>
                <a:tab pos="4267200" algn="l"/>
              </a:tabLst>
              <a:defRPr sz="3000"/>
            </a:pPr>
            <a:r>
              <a:rPr sz="2400">
                <a:solidFill>
                  <a:srgbClr val="C82506"/>
                </a:solidFill>
                <a:latin typeface="Times"/>
                <a:ea typeface="Times"/>
                <a:cs typeface="Times"/>
                <a:sym typeface="Times"/>
              </a:rPr>
              <a:t>19</a:t>
            </a:r>
            <a:r>
              <a:rPr sz="2400">
                <a:latin typeface="Times"/>
                <a:ea typeface="Times"/>
                <a:cs typeface="Times"/>
                <a:sym typeface="Times"/>
              </a:rPr>
              <a:t> So he went back with him, and ate bread in his house and drank water.</a:t>
            </a:r>
          </a:p>
        </p:txBody>
      </p:sp>
    </p:spTree>
  </p:cSld>
  <p:clrMapOvr>
    <a:masterClrMapping/>
  </p:clrMapOvr>
  <mc:AlternateContent xmlns:mc="http://schemas.openxmlformats.org/markup-compatibility/2006">
    <mc:Choice xmlns:p14="http://schemas.microsoft.com/office/powerpoint/2010/main" Requires="p14">
      <p:transition spd="med" advClick="1" p14:dur="1000">
        <p14:flip dir="l"/>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6" name="3. Divine condemnation and judgment upon the man of God 20-26"/>
          <p:cNvSpPr txBox="1"/>
          <p:nvPr>
            <p:ph type="title"/>
          </p:nvPr>
        </p:nvSpPr>
        <p:spPr>
          <a:xfrm>
            <a:off x="990600" y="88900"/>
            <a:ext cx="8178800" cy="1066800"/>
          </a:xfrm>
          <a:prstGeom prst="rect">
            <a:avLst/>
          </a:prstGeom>
        </p:spPr>
        <p:txBody>
          <a:bodyPr/>
          <a:lstStyle/>
          <a:p>
            <a:pPr marL="393700" indent="-393700" algn="l">
              <a:spcBef>
                <a:spcPts val="100"/>
              </a:spcBef>
              <a:tabLst>
                <a:tab pos="711200" algn="l"/>
                <a:tab pos="1066800" algn="l"/>
                <a:tab pos="1422400" algn="l"/>
                <a:tab pos="1778000" algn="l"/>
                <a:tab pos="2133600" algn="l"/>
                <a:tab pos="2489200" algn="l"/>
                <a:tab pos="2844800" algn="l"/>
                <a:tab pos="3200400" algn="l"/>
                <a:tab pos="3556000" algn="l"/>
                <a:tab pos="3911600" algn="l"/>
                <a:tab pos="4267200" algn="l"/>
              </a:tabLst>
              <a:defRPr sz="3000"/>
            </a:pPr>
            <a:r>
              <a:rPr>
                <a:solidFill>
                  <a:srgbClr val="01168A"/>
                </a:solidFill>
              </a:rPr>
              <a:t>3.	Divine condemnation and judgment upon the man of God </a:t>
            </a:r>
            <a:r>
              <a:rPr>
                <a:solidFill>
                  <a:srgbClr val="FF2600"/>
                </a:solidFill>
              </a:rPr>
              <a:t>20-26</a:t>
            </a:r>
          </a:p>
        </p:txBody>
      </p:sp>
      <p:sp>
        <p:nvSpPr>
          <p:cNvPr id="137" name="20 Now it came about, as they were sitting down at the table, that the word of the LORD came to the prophet who had brought him back;…"/>
          <p:cNvSpPr txBox="1"/>
          <p:nvPr>
            <p:ph type="body" idx="1"/>
          </p:nvPr>
        </p:nvSpPr>
        <p:spPr>
          <a:xfrm>
            <a:off x="266700" y="1308100"/>
            <a:ext cx="9613900" cy="6070600"/>
          </a:xfrm>
          <a:prstGeom prst="rect">
            <a:avLst/>
          </a:prstGeom>
        </p:spPr>
        <p:txBody>
          <a:bodyPr anchor="t"/>
          <a:lstStyle/>
          <a:p>
            <a:pPr marL="393700" indent="-393700">
              <a:spcBef>
                <a:spcPts val="2800"/>
              </a:spcBef>
              <a:buSzTx/>
              <a:buNone/>
              <a:tabLst>
                <a:tab pos="711200" algn="l"/>
                <a:tab pos="1066800" algn="l"/>
                <a:tab pos="1422400" algn="l"/>
                <a:tab pos="1778000" algn="l"/>
                <a:tab pos="2133600" algn="l"/>
                <a:tab pos="2489200" algn="l"/>
                <a:tab pos="2844800" algn="l"/>
                <a:tab pos="3200400" algn="l"/>
                <a:tab pos="3556000" algn="l"/>
                <a:tab pos="3911600" algn="l"/>
                <a:tab pos="4267200" algn="l"/>
              </a:tabLst>
              <a:defRPr sz="3000"/>
            </a:pPr>
            <a:r>
              <a:rPr sz="2400">
                <a:solidFill>
                  <a:srgbClr val="C82506"/>
                </a:solidFill>
                <a:latin typeface="Times"/>
                <a:ea typeface="Times"/>
                <a:cs typeface="Times"/>
                <a:sym typeface="Times"/>
              </a:rPr>
              <a:t>20</a:t>
            </a:r>
            <a:r>
              <a:rPr sz="2400">
                <a:latin typeface="Times"/>
                <a:ea typeface="Times"/>
                <a:cs typeface="Times"/>
                <a:sym typeface="Times"/>
              </a:rPr>
              <a:t> Now it came about, as they were sitting down at the table, that the word of the LORD came to the prophet who had brought him back;</a:t>
            </a:r>
            <a:endParaRPr sz="2400">
              <a:latin typeface="Times"/>
              <a:ea typeface="Times"/>
              <a:cs typeface="Times"/>
              <a:sym typeface="Times"/>
            </a:endParaRPr>
          </a:p>
          <a:p>
            <a:pPr marL="393700" indent="-393700">
              <a:spcBef>
                <a:spcPts val="2800"/>
              </a:spcBef>
              <a:buSzTx/>
              <a:buNone/>
              <a:tabLst>
                <a:tab pos="711200" algn="l"/>
                <a:tab pos="1066800" algn="l"/>
                <a:tab pos="1422400" algn="l"/>
                <a:tab pos="1778000" algn="l"/>
                <a:tab pos="2133600" algn="l"/>
                <a:tab pos="2489200" algn="l"/>
                <a:tab pos="2844800" algn="l"/>
                <a:tab pos="3200400" algn="l"/>
                <a:tab pos="3556000" algn="l"/>
                <a:tab pos="3911600" algn="l"/>
                <a:tab pos="4267200" algn="l"/>
              </a:tabLst>
              <a:defRPr sz="3000"/>
            </a:pPr>
            <a:r>
              <a:rPr sz="2400">
                <a:solidFill>
                  <a:srgbClr val="C82506"/>
                </a:solidFill>
                <a:latin typeface="Times"/>
                <a:ea typeface="Times"/>
                <a:cs typeface="Times"/>
                <a:sym typeface="Times"/>
              </a:rPr>
              <a:t>21</a:t>
            </a:r>
            <a:r>
              <a:rPr sz="2400">
                <a:latin typeface="Times"/>
                <a:ea typeface="Times"/>
                <a:cs typeface="Times"/>
                <a:sym typeface="Times"/>
              </a:rPr>
              <a:t> and he cried to the man of God who came from Judah, saying, "Thus says the LORD, ‘Because you have disobeyed the command of the LORD, and have not observed the commandment which the LORD your God commanded you,</a:t>
            </a:r>
            <a:endParaRPr sz="2400">
              <a:latin typeface="Times"/>
              <a:ea typeface="Times"/>
              <a:cs typeface="Times"/>
              <a:sym typeface="Times"/>
            </a:endParaRPr>
          </a:p>
          <a:p>
            <a:pPr marL="393700" indent="-393700">
              <a:spcBef>
                <a:spcPts val="2800"/>
              </a:spcBef>
              <a:buSzTx/>
              <a:buNone/>
              <a:tabLst>
                <a:tab pos="711200" algn="l"/>
                <a:tab pos="1066800" algn="l"/>
                <a:tab pos="1422400" algn="l"/>
                <a:tab pos="1778000" algn="l"/>
                <a:tab pos="2133600" algn="l"/>
                <a:tab pos="2489200" algn="l"/>
                <a:tab pos="2844800" algn="l"/>
                <a:tab pos="3200400" algn="l"/>
                <a:tab pos="3556000" algn="l"/>
                <a:tab pos="3911600" algn="l"/>
                <a:tab pos="4267200" algn="l"/>
              </a:tabLst>
              <a:defRPr sz="3000"/>
            </a:pPr>
            <a:r>
              <a:rPr sz="2400">
                <a:solidFill>
                  <a:srgbClr val="C82506"/>
                </a:solidFill>
                <a:latin typeface="Times"/>
                <a:ea typeface="Times"/>
                <a:cs typeface="Times"/>
                <a:sym typeface="Times"/>
              </a:rPr>
              <a:t>22</a:t>
            </a:r>
            <a:r>
              <a:rPr sz="2400">
                <a:latin typeface="Times"/>
                <a:ea typeface="Times"/>
                <a:cs typeface="Times"/>
                <a:sym typeface="Times"/>
              </a:rPr>
              <a:t> but have returned and eaten bread and drunk water in the place of which He said to you, "Eat no bread and drink no water"; your body shall not come to the grave of your fathers.’"</a:t>
            </a:r>
          </a:p>
        </p:txBody>
      </p:sp>
    </p:spTree>
  </p:cSld>
  <p:clrMapOvr>
    <a:masterClrMapping/>
  </p:clrMapOvr>
  <mc:AlternateContent xmlns:mc="http://schemas.openxmlformats.org/markup-compatibility/2006">
    <mc:Choice xmlns:p14="http://schemas.microsoft.com/office/powerpoint/2010/main" Requires="p14">
      <p:transition spd="med" advClick="1" p14:dur="1000">
        <p14:flip dir="l"/>
      </p:transition>
    </mc:Choice>
    <mc:Fallback>
      <p:transition spd="med">
        <p:fade/>
      </p:transition>
    </mc:Fallback>
  </mc:AlternateContent>
</p:sld>
</file>

<file path=ppt/theme/_rels/theme1.xml.rels><?xml version="1.0" encoding="UTF-8" standalone="yes"?><Relationships xmlns="http://schemas.openxmlformats.org/package/2006/relationships"><Relationship Id="rId1" Type="http://schemas.openxmlformats.org/officeDocument/2006/relationships/image" Target="../media/image1.jpeg"/></Relationships>

</file>

<file path=ppt/theme/_rels/theme2.xml.rels><?xml version="1.0" encoding="UTF-8" standalone="yes"?><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xmlns:r="http://schemas.openxmlformats.org/officeDocument/2006/relationships"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Gill Sans"/>
        <a:ea typeface="Gill Sans"/>
        <a:cs typeface="Gill Sans"/>
      </a:majorFont>
      <a:minorFont>
        <a:latin typeface="Gill Sans"/>
        <a:ea typeface="Gill Sans"/>
        <a:cs typeface="Gill Sans"/>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25400" cap="flat">
          <a:solidFill>
            <a:srgbClr val="000000"/>
          </a:solidFill>
          <a:prstDash val="solid"/>
          <a:miter lim="400000"/>
        </a:ln>
        <a:effectLst/>
        <a:sp3d/>
      </a:spPr>
      <a:bodyPr rot="0" spcFirstLastPara="1" vertOverflow="overflow" horzOverflow="overflow" vert="horz" wrap="square" lIns="38100" tIns="38100" rIns="38100" bIns="38100" numCol="1" spcCol="38100" rtlCol="0" anchor="ctr" upright="0">
        <a:spAutoFit/>
      </a:bodyPr>
      <a:lstStyle>
        <a:defPPr marL="0" marR="0" indent="0" algn="ctr" defTabSz="4572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FFFFFF"/>
            </a:solidFill>
            <a:effectLst>
              <a:outerShdw sx="100000" sy="100000" kx="0" ky="0" algn="b" rotWithShape="0" blurRad="38100" dist="12700" dir="5400000">
                <a:srgbClr val="000000">
                  <a:alpha val="50000"/>
                </a:srgbClr>
              </a:outerShdw>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381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Gill Sans"/>
        <a:ea typeface="Gill Sans"/>
        <a:cs typeface="Gill Sans"/>
      </a:majorFont>
      <a:minorFont>
        <a:latin typeface="Gill Sans"/>
        <a:ea typeface="Gill Sans"/>
        <a:cs typeface="Gill Sans"/>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25400" cap="flat">
          <a:solidFill>
            <a:srgbClr val="000000"/>
          </a:solidFill>
          <a:prstDash val="solid"/>
          <a:miter lim="400000"/>
        </a:ln>
        <a:effectLst/>
        <a:sp3d/>
      </a:spPr>
      <a:bodyPr rot="0" spcFirstLastPara="1" vertOverflow="overflow" horzOverflow="overflow" vert="horz" wrap="square" lIns="38100" tIns="38100" rIns="38100" bIns="38100" numCol="1" spcCol="38100" rtlCol="0" anchor="ctr" upright="0">
        <a:spAutoFit/>
      </a:bodyPr>
      <a:lstStyle>
        <a:defPPr marL="0" marR="0" indent="0" algn="ctr" defTabSz="4572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FFFFFF"/>
            </a:solidFill>
            <a:effectLst>
              <a:outerShdw sx="100000" sy="100000" kx="0" ky="0" algn="b" rotWithShape="0" blurRad="38100" dist="12700" dir="5400000">
                <a:srgbClr val="000000">
                  <a:alpha val="50000"/>
                </a:srgbClr>
              </a:outerShdw>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381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