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p:nvPr>
            <p:ph type="title"/>
          </p:nvPr>
        </p:nvSpPr>
        <p:spPr>
          <a:xfrm>
            <a:off x="990600" y="1282700"/>
            <a:ext cx="8178800" cy="2578100"/>
          </a:xfrm>
          <a:prstGeom prst="rect">
            <a:avLst/>
          </a:prstGeom>
        </p:spPr>
        <p:txBody>
          <a:bodyPr lIns="50800" tIns="50800" rIns="50800" bIns="50800" anchor="b"/>
          <a:lstStyle/>
          <a:p>
            <a:pPr/>
            <a:r>
              <a:t>Title Text</a:t>
            </a:r>
          </a:p>
        </p:txBody>
      </p:sp>
      <p:sp>
        <p:nvSpPr>
          <p:cNvPr id="12" name="Body Level One…"/>
          <p:cNvSpPr/>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89" name="Title Text"/>
          <p:cNvSpPr/>
          <p:nvPr>
            <p:ph type="title"/>
          </p:nvPr>
        </p:nvSpPr>
        <p:spPr>
          <a:prstGeom prst="rect">
            <a:avLst/>
          </a:prstGeom>
        </p:spPr>
        <p:txBody>
          <a:bodyPr/>
          <a:lstStyle/>
          <a:p>
            <a:pPr/>
            <a:r>
              <a:t>Title Text</a:t>
            </a:r>
          </a:p>
        </p:txBody>
      </p:sp>
      <p:sp>
        <p:nvSpPr>
          <p:cNvPr id="90" name="Body Level One…"/>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9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98" name="Title Text"/>
          <p:cNvSpPr/>
          <p:nvPr>
            <p:ph type="title"/>
          </p:nvPr>
        </p:nvSpPr>
        <p:spPr>
          <a:prstGeom prst="rect">
            <a:avLst/>
          </a:prstGeom>
        </p:spPr>
        <p:txBody>
          <a:bodyPr/>
          <a:lstStyle/>
          <a:p>
            <a:pPr/>
            <a:r>
              <a:t>Title Text</a:t>
            </a:r>
          </a:p>
        </p:txBody>
      </p:sp>
      <p:sp>
        <p:nvSpPr>
          <p:cNvPr id="99" name="Body Level One…"/>
          <p:cNvSpPr/>
          <p:nvPr>
            <p:ph type="body" sz="quarter" idx="1"/>
          </p:nvPr>
        </p:nvSpPr>
        <p:spPr>
          <a:xfrm>
            <a:off x="6057900" y="2159000"/>
            <a:ext cx="31115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Title Text"/>
          <p:cNvSpPr/>
          <p:nvPr>
            <p:ph type="title"/>
          </p:nvPr>
        </p:nvSpPr>
        <p:spPr>
          <a:prstGeom prst="rect">
            <a:avLst/>
          </a:prstGeom>
        </p:spPr>
        <p:txBody>
          <a:bodyPr/>
          <a:lstStyle/>
          <a:p>
            <a:pPr/>
            <a:r>
              <a:t>Title Text</a:t>
            </a:r>
          </a:p>
        </p:txBody>
      </p:sp>
      <p:sp>
        <p:nvSpPr>
          <p:cNvPr id="21" name="Body Level One…"/>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9"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4" name="Title Text"/>
          <p:cNvSpPr/>
          <p:nvPr>
            <p:ph type="title"/>
          </p:nvPr>
        </p:nvSpPr>
        <p:spPr>
          <a:prstGeom prst="rect">
            <a:avLst/>
          </a:prstGeom>
        </p:spPr>
        <p:txBody>
          <a:bodyPr/>
          <a:lstStyle/>
          <a:p>
            <a:pPr/>
            <a:r>
              <a:t>Title Text</a:t>
            </a:r>
          </a:p>
        </p:txBody>
      </p:sp>
      <p:sp>
        <p:nvSpPr>
          <p:cNvPr id="4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52" name="Title Text"/>
          <p:cNvSpPr/>
          <p:nvPr>
            <p:ph type="title"/>
          </p:nvPr>
        </p:nvSpPr>
        <p:spPr>
          <a:xfrm>
            <a:off x="990600" y="2324100"/>
            <a:ext cx="8178800" cy="2971800"/>
          </a:xfrm>
          <a:prstGeom prst="rect">
            <a:avLst/>
          </a:prstGeom>
        </p:spPr>
        <p:txBody>
          <a:bodyPr/>
          <a:lstStyle/>
          <a:p>
            <a:pPr/>
            <a:r>
              <a:t>Title Text</a:t>
            </a:r>
          </a:p>
        </p:txBody>
      </p:sp>
      <p:sp>
        <p:nvSpPr>
          <p:cNvPr id="5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EAEAEA"/>
        </a:solidFill>
      </p:bgPr>
    </p:bg>
    <p:spTree>
      <p:nvGrpSpPr>
        <p:cNvPr id="1" name=""/>
        <p:cNvGrpSpPr/>
        <p:nvPr/>
      </p:nvGrpSpPr>
      <p:grpSpPr>
        <a:xfrm>
          <a:off x="0" y="0"/>
          <a:ext cx="0" cy="0"/>
          <a:chOff x="0" y="0"/>
          <a:chExt cx="0" cy="0"/>
        </a:xfrm>
      </p:grpSpPr>
      <p:pic>
        <p:nvPicPr>
          <p:cNvPr id="60" name="white_photo-h.pdf" descr="whit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61" name="Title Text"/>
          <p:cNvSpPr/>
          <p:nvPr>
            <p:ph type="title"/>
          </p:nvPr>
        </p:nvSpPr>
        <p:spPr>
          <a:xfrm>
            <a:off x="990600" y="5753100"/>
            <a:ext cx="8178800" cy="1333500"/>
          </a:xfrm>
          <a:prstGeom prst="rect">
            <a:avLst/>
          </a:prstGeom>
        </p:spPr>
        <p:txBody>
          <a:bodyPr/>
          <a:lstStyle/>
          <a:p>
            <a:pPr/>
            <a:r>
              <a:t>Title Text</a:t>
            </a:r>
          </a:p>
        </p:txBody>
      </p:sp>
      <p:sp>
        <p:nvSpPr>
          <p:cNvPr id="6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EAEAEA"/>
        </a:solidFill>
      </p:bgPr>
    </p:bg>
    <p:spTree>
      <p:nvGrpSpPr>
        <p:cNvPr id="1" name=""/>
        <p:cNvGrpSpPr/>
        <p:nvPr/>
      </p:nvGrpSpPr>
      <p:grpSpPr>
        <a:xfrm>
          <a:off x="0" y="0"/>
          <a:ext cx="0" cy="0"/>
          <a:chOff x="0" y="0"/>
          <a:chExt cx="0" cy="0"/>
        </a:xfrm>
      </p:grpSpPr>
      <p:pic>
        <p:nvPicPr>
          <p:cNvPr id="69" name="white_photo-v-1.pdf" descr="white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Title Text"/>
          <p:cNvSpPr/>
          <p:nvPr>
            <p:ph type="title"/>
          </p:nvPr>
        </p:nvSpPr>
        <p:spPr>
          <a:xfrm>
            <a:off x="444500" y="1104900"/>
            <a:ext cx="4635500" cy="2578100"/>
          </a:xfrm>
          <a:prstGeom prst="rect">
            <a:avLst/>
          </a:prstGeom>
        </p:spPr>
        <p:txBody>
          <a:bodyPr lIns="50800" tIns="50800" rIns="50800" bIns="50800" anchor="b"/>
          <a:lstStyle>
            <a:lvl1pPr>
              <a:defRPr sz="5400"/>
            </a:lvl1pPr>
          </a:lstStyle>
          <a:p>
            <a:pPr/>
            <a:r>
              <a:t>Title Text</a:t>
            </a:r>
          </a:p>
        </p:txBody>
      </p:sp>
      <p:sp>
        <p:nvSpPr>
          <p:cNvPr id="71" name="Body Level One…"/>
          <p:cNvSpPr/>
          <p:nvPr>
            <p:ph type="body" sz="quarter" idx="1"/>
          </p:nvPr>
        </p:nvSpPr>
        <p:spPr>
          <a:xfrm>
            <a:off x="444500" y="3746500"/>
            <a:ext cx="46355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7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EAEAEA"/>
        </a:solidFill>
      </p:bgPr>
    </p:bg>
    <p:spTree>
      <p:nvGrpSpPr>
        <p:cNvPr id="1" name=""/>
        <p:cNvGrpSpPr/>
        <p:nvPr/>
      </p:nvGrpSpPr>
      <p:grpSpPr>
        <a:xfrm>
          <a:off x="0" y="0"/>
          <a:ext cx="0" cy="0"/>
          <a:chOff x="0" y="0"/>
          <a:chExt cx="0" cy="0"/>
        </a:xfrm>
      </p:grpSpPr>
      <p:pic>
        <p:nvPicPr>
          <p:cNvPr id="79" name="white_photo-bullets-1.pdf" descr="white_photo-bullets-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0" name="Title Text"/>
          <p:cNvSpPr/>
          <p:nvPr>
            <p:ph type="title"/>
          </p:nvPr>
        </p:nvSpPr>
        <p:spPr>
          <a:prstGeom prst="rect">
            <a:avLst/>
          </a:prstGeom>
        </p:spPr>
        <p:txBody>
          <a:bodyPr/>
          <a:lstStyle/>
          <a:p>
            <a:pPr/>
            <a:r>
              <a:t>Title Text</a:t>
            </a:r>
          </a:p>
        </p:txBody>
      </p:sp>
      <p:sp>
        <p:nvSpPr>
          <p:cNvPr id="81" name="Body Level One…"/>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Body Level One…"/>
          <p:cNvSpPr/>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Title Text"/>
          <p:cNvSpPr/>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4" name="Slide Number"/>
          <p:cNvSpPr/>
          <p:nvPr>
            <p:ph type="sldNum" sz="quarter" idx="2"/>
          </p:nvPr>
        </p:nvSpPr>
        <p:spPr>
          <a:xfrm>
            <a:off x="4940300" y="7251700"/>
            <a:ext cx="266700" cy="279400"/>
          </a:xfrm>
          <a:prstGeom prst="rect">
            <a:avLst/>
          </a:prstGeom>
          <a:ln w="12700">
            <a:miter lim="400000"/>
          </a:ln>
        </p:spPr>
        <p:txBody>
          <a:bodyPr wrap="none" lIns="38100" tIns="38100" rIns="38100" bIns="38100">
            <a:spAutoFit/>
          </a:bodyPr>
          <a:lstStyle>
            <a:lvl1pP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9pPr>
    </p:titleStyle>
    <p:bodyStyle>
      <a:lvl1pPr marL="6942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1pPr>
      <a:lvl2pPr marL="1037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2pPr>
      <a:lvl3pPr marL="13800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3pPr>
      <a:lvl4pPr marL="17356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4pPr>
      <a:lvl5pPr marL="20785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5pPr>
      <a:lvl6pPr marL="2434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6pPr>
      <a:lvl7pPr marL="27897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7pPr>
      <a:lvl8pPr marL="31453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8pPr>
      <a:lvl9pPr marL="3500937" marR="0" indent="-440237"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11.png"/><Relationship Id="rId4" Type="http://schemas.openxmlformats.org/officeDocument/2006/relationships/image" Target="../media/image1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VIII. Solomon’s Transgression &amp; Troubles 11:1-43"/>
          <p:cNvSpPr/>
          <p:nvPr>
            <p:ph type="title"/>
          </p:nvPr>
        </p:nvSpPr>
        <p:spPr>
          <a:xfrm>
            <a:off x="673100" y="2324100"/>
            <a:ext cx="8890000" cy="2971800"/>
          </a:xfrm>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500">
                <a:solidFill>
                  <a:srgbClr val="011993"/>
                </a:solidFill>
              </a:defRPr>
            </a:pPr>
            <a:r>
              <a:t>VIII.	Solomon’s Transgression &amp; Troubles </a:t>
            </a:r>
            <a:r>
              <a:rPr>
                <a:solidFill>
                  <a:srgbClr val="FF2600"/>
                </a:solidFill>
              </a:rPr>
              <a:t>11:1-43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B. The consequences of Solomon’s Apostasy 14-40"/>
          <p:cNvSpPr/>
          <p:nvPr>
            <p:ph type="title"/>
          </p:nvPr>
        </p:nvSpPr>
        <p:spPr>
          <a:xfrm>
            <a:off x="508000" y="203200"/>
            <a:ext cx="9309100" cy="6096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11993"/>
                </a:solidFill>
                <a:latin typeface="Helvetica"/>
                <a:ea typeface="Helvetica"/>
                <a:cs typeface="Helvetica"/>
                <a:sym typeface="Helvetica"/>
              </a:defRPr>
            </a:pPr>
            <a:r>
              <a:rPr>
                <a:latin typeface="+mn-lt"/>
                <a:ea typeface="+mn-ea"/>
                <a:cs typeface="+mn-cs"/>
                <a:sym typeface="Gill Sans"/>
              </a:rPr>
              <a:t>B.	The consequences of Solomon’s Apostasy </a:t>
            </a:r>
            <a:r>
              <a:rPr b="1">
                <a:solidFill>
                  <a:srgbClr val="FF2600"/>
                </a:solidFill>
                <a:latin typeface="+mn-lt"/>
                <a:ea typeface="+mn-ea"/>
                <a:cs typeface="+mn-cs"/>
                <a:sym typeface="Gill Sans"/>
              </a:rPr>
              <a:t>14-40</a:t>
            </a:r>
          </a:p>
        </p:txBody>
      </p:sp>
      <p:sp>
        <p:nvSpPr>
          <p:cNvPr id="146" name="23  God also raised up another adversary to him, Rezon the son of Eliada, who had fled from his lord Hadadezer [hay’dad-ee’zuhr] king of Zobah.…"/>
          <p:cNvSpPr/>
          <p:nvPr>
            <p:ph type="body" idx="1"/>
          </p:nvPr>
        </p:nvSpPr>
        <p:spPr>
          <a:xfrm>
            <a:off x="355600" y="1638300"/>
            <a:ext cx="9525000" cy="4991100"/>
          </a:xfrm>
          <a:prstGeom prst="rect">
            <a:avLst/>
          </a:prstGeom>
        </p:spPr>
        <p:txBody>
          <a:bodyPr anchor="t"/>
          <a:lstStyle/>
          <a:p>
            <a:pPr marL="508000" indent="-508000">
              <a:spcBef>
                <a:spcPts val="33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23  </a:t>
            </a:r>
            <a:r>
              <a:rPr sz="2400">
                <a:latin typeface="Times"/>
                <a:ea typeface="Times"/>
                <a:cs typeface="Times"/>
                <a:sym typeface="Times"/>
              </a:rPr>
              <a:t>God also raised up </a:t>
            </a:r>
            <a:r>
              <a:rPr i="1" sz="2400">
                <a:latin typeface="Times"/>
                <a:ea typeface="Times"/>
                <a:cs typeface="Times"/>
                <a:sym typeface="Times"/>
              </a:rPr>
              <a:t>another</a:t>
            </a:r>
            <a:r>
              <a:rPr sz="2400">
                <a:latin typeface="Times"/>
                <a:ea typeface="Times"/>
                <a:cs typeface="Times"/>
                <a:sym typeface="Times"/>
              </a:rPr>
              <a:t> adversary to him, Rezon the son of Eliada, who had fled from his lord Hadadezer [hay’dad-ee’zuhr] king of Zobah.</a:t>
            </a:r>
            <a:endParaRPr sz="2400">
              <a:latin typeface="Times"/>
              <a:ea typeface="Times"/>
              <a:cs typeface="Times"/>
              <a:sym typeface="Times"/>
            </a:endParaRPr>
          </a:p>
          <a:p>
            <a:pPr marL="508000" indent="-508000">
              <a:spcBef>
                <a:spcPts val="33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24   </a:t>
            </a:r>
            <a:r>
              <a:rPr sz="2400">
                <a:latin typeface="Times"/>
                <a:ea typeface="Times"/>
                <a:cs typeface="Times"/>
                <a:sym typeface="Times"/>
              </a:rPr>
              <a:t>And he gathered men to himself and became leader of a marauding band, after David slew them of </a:t>
            </a:r>
            <a:r>
              <a:rPr i="1" sz="2400">
                <a:latin typeface="Times"/>
                <a:ea typeface="Times"/>
                <a:cs typeface="Times"/>
                <a:sym typeface="Times"/>
              </a:rPr>
              <a:t>Zobah;</a:t>
            </a:r>
            <a:r>
              <a:rPr sz="2400">
                <a:latin typeface="Times"/>
                <a:ea typeface="Times"/>
                <a:cs typeface="Times"/>
                <a:sym typeface="Times"/>
              </a:rPr>
              <a:t> and they went to Damascus and stayed there, and reigned in Damascus.</a:t>
            </a:r>
            <a:endParaRPr sz="2400">
              <a:latin typeface="Times"/>
              <a:ea typeface="Times"/>
              <a:cs typeface="Times"/>
              <a:sym typeface="Times"/>
            </a:endParaRPr>
          </a:p>
          <a:p>
            <a:pPr marL="508000" indent="-508000">
              <a:spcBef>
                <a:spcPts val="33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25  </a:t>
            </a:r>
            <a:r>
              <a:rPr sz="2400">
                <a:latin typeface="Times"/>
                <a:ea typeface="Times"/>
                <a:cs typeface="Times"/>
                <a:sym typeface="Times"/>
              </a:rPr>
              <a:t>So he was an adversary to Israel all the days of Solomon, along with the evil that Hadad </a:t>
            </a:r>
            <a:r>
              <a:rPr i="1" sz="2400">
                <a:latin typeface="Times"/>
                <a:ea typeface="Times"/>
                <a:cs typeface="Times"/>
                <a:sym typeface="Times"/>
              </a:rPr>
              <a:t>did;</a:t>
            </a:r>
            <a:r>
              <a:rPr sz="2400">
                <a:latin typeface="Times"/>
                <a:ea typeface="Times"/>
                <a:cs typeface="Times"/>
                <a:sym typeface="Times"/>
              </a:rPr>
              <a:t> and he abhorred Israel and reigned over Aram.</a:t>
            </a:r>
          </a:p>
        </p:txBody>
      </p:sp>
      <p:sp>
        <p:nvSpPr>
          <p:cNvPr id="147" name="2. Rezon and Damascus 23-25"/>
          <p:cNvSpPr/>
          <p:nvPr/>
        </p:nvSpPr>
        <p:spPr>
          <a:xfrm>
            <a:off x="381000" y="889000"/>
            <a:ext cx="9512300"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t>2.	Rezon and Damascus</a:t>
            </a:r>
            <a:r>
              <a:rPr b="1" sz="2400">
                <a:solidFill>
                  <a:srgbClr val="FF2600"/>
                </a:solidFill>
              </a:rPr>
              <a:t> 23-25</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B. The consequences of Solomon’s Apostasy 14-40"/>
          <p:cNvSpPr/>
          <p:nvPr>
            <p:ph type="title"/>
          </p:nvPr>
        </p:nvSpPr>
        <p:spPr>
          <a:xfrm>
            <a:off x="508000" y="203200"/>
            <a:ext cx="9309100" cy="6096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11993"/>
                </a:solidFill>
                <a:latin typeface="Helvetica"/>
                <a:ea typeface="Helvetica"/>
                <a:cs typeface="Helvetica"/>
                <a:sym typeface="Helvetica"/>
              </a:defRPr>
            </a:pPr>
            <a:r>
              <a:rPr>
                <a:latin typeface="+mn-lt"/>
                <a:ea typeface="+mn-ea"/>
                <a:cs typeface="+mn-cs"/>
                <a:sym typeface="Gill Sans"/>
              </a:rPr>
              <a:t>B.	The consequences of Solomon’s Apostasy </a:t>
            </a:r>
            <a:r>
              <a:rPr b="1">
                <a:solidFill>
                  <a:srgbClr val="FF2600"/>
                </a:solidFill>
                <a:latin typeface="+mn-lt"/>
                <a:ea typeface="+mn-ea"/>
                <a:cs typeface="+mn-cs"/>
                <a:sym typeface="Gill Sans"/>
              </a:rPr>
              <a:t>14-40</a:t>
            </a:r>
          </a:p>
        </p:txBody>
      </p:sp>
      <p:sp>
        <p:nvSpPr>
          <p:cNvPr id="150" name="Why Jeroboam became his enemy 26-28…"/>
          <p:cNvSpPr/>
          <p:nvPr>
            <p:ph type="body" idx="1"/>
          </p:nvPr>
        </p:nvSpPr>
        <p:spPr>
          <a:xfrm>
            <a:off x="101600" y="1409700"/>
            <a:ext cx="6705600" cy="6083300"/>
          </a:xfrm>
          <a:prstGeom prst="rect">
            <a:avLst/>
          </a:prstGeom>
        </p:spPr>
        <p:txBody>
          <a:bodyPr anchor="t"/>
          <a:lstStyle/>
          <a:p>
            <a:pPr marL="632734" indent="-378734">
              <a:buClr>
                <a:srgbClr val="000000"/>
              </a:buClr>
              <a:defRPr sz="2400">
                <a:solidFill>
                  <a:srgbClr val="011993"/>
                </a:solidFill>
              </a:defRPr>
            </a:pPr>
            <a:r>
              <a:t>Why Jeroboam became his enemy </a:t>
            </a:r>
            <a:r>
              <a:rPr>
                <a:solidFill>
                  <a:srgbClr val="FF2600"/>
                </a:solidFill>
              </a:rPr>
              <a:t>26-28</a:t>
            </a:r>
            <a:endParaRPr>
              <a:solidFill>
                <a:srgbClr val="FF2600"/>
              </a:solidFill>
            </a:endParaRPr>
          </a:p>
          <a:p>
            <a:pPr marL="546100" indent="-292100">
              <a:spcBef>
                <a:spcPts val="3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26</a:t>
            </a:r>
            <a:r>
              <a:rPr sz="2400">
                <a:uFill>
                  <a:solidFill>
                    <a:srgbClr val="000000"/>
                  </a:solidFill>
                </a:uFill>
                <a:latin typeface="Times"/>
                <a:ea typeface="Times"/>
                <a:cs typeface="Times"/>
                <a:sym typeface="Times"/>
              </a:rPr>
              <a:t>   Then Jeroboam the son of Nebat, an Ephraimite of Zeredah [ZER ih duh], Solomon’s servant, whose mother’s name was Zeruah, a widow, also rebelled against the king.</a:t>
            </a:r>
            <a:endParaRPr sz="2400">
              <a:uFill>
                <a:solidFill>
                  <a:srgbClr val="000000"/>
                </a:solidFill>
              </a:uFill>
              <a:latin typeface="Times"/>
              <a:ea typeface="Times"/>
              <a:cs typeface="Times"/>
              <a:sym typeface="Times"/>
            </a:endParaRPr>
          </a:p>
          <a:p>
            <a:pPr marL="546100" indent="-292100">
              <a:spcBef>
                <a:spcPts val="3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27   </a:t>
            </a:r>
            <a:r>
              <a:rPr sz="2400">
                <a:uFill>
                  <a:solidFill>
                    <a:srgbClr val="000000"/>
                  </a:solidFill>
                </a:uFill>
                <a:latin typeface="Times"/>
                <a:ea typeface="Times"/>
                <a:cs typeface="Times"/>
                <a:sym typeface="Times"/>
              </a:rPr>
              <a:t>Now this was the reason why he rebelled against the king: Solomon built the Millo, </a:t>
            </a:r>
            <a:r>
              <a:rPr i="1" sz="2400">
                <a:uFill>
                  <a:solidFill>
                    <a:srgbClr val="000000"/>
                  </a:solidFill>
                </a:uFill>
                <a:latin typeface="Times"/>
                <a:ea typeface="Times"/>
                <a:cs typeface="Times"/>
                <a:sym typeface="Times"/>
              </a:rPr>
              <a:t>and</a:t>
            </a:r>
            <a:r>
              <a:rPr sz="2400">
                <a:uFill>
                  <a:solidFill>
                    <a:srgbClr val="000000"/>
                  </a:solidFill>
                </a:uFill>
                <a:latin typeface="Times"/>
                <a:ea typeface="Times"/>
                <a:cs typeface="Times"/>
                <a:sym typeface="Times"/>
              </a:rPr>
              <a:t> closed up the breach of the city of his father David.</a:t>
            </a:r>
            <a:endParaRPr sz="2400">
              <a:uFill>
                <a:solidFill>
                  <a:srgbClr val="000000"/>
                </a:solidFill>
              </a:uFill>
              <a:latin typeface="Times"/>
              <a:ea typeface="Times"/>
              <a:cs typeface="Times"/>
              <a:sym typeface="Times"/>
            </a:endParaRPr>
          </a:p>
          <a:p>
            <a:pPr marL="546100" indent="-292100">
              <a:spcBef>
                <a:spcPts val="3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28   </a:t>
            </a:r>
            <a:r>
              <a:rPr sz="2400">
                <a:uFill>
                  <a:solidFill>
                    <a:srgbClr val="000000"/>
                  </a:solidFill>
                </a:uFill>
                <a:latin typeface="Times"/>
                <a:ea typeface="Times"/>
                <a:cs typeface="Times"/>
                <a:sym typeface="Times"/>
              </a:rPr>
              <a:t>Now the man Jeroboam was a valiant warrior, and when Solomon saw that the young man was industrious, he appointed him over all the forced labor of the house of Joseph.</a:t>
            </a:r>
          </a:p>
        </p:txBody>
      </p:sp>
      <p:sp>
        <p:nvSpPr>
          <p:cNvPr id="151" name="3. Jeroboam of Ephraim 26-40"/>
          <p:cNvSpPr/>
          <p:nvPr/>
        </p:nvSpPr>
        <p:spPr>
          <a:xfrm>
            <a:off x="381000" y="889000"/>
            <a:ext cx="9512300"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t>3.	Jeroboam of Ephraim</a:t>
            </a:r>
            <a:r>
              <a:rPr sz="2400">
                <a:solidFill>
                  <a:srgbClr val="FF2600"/>
                </a:solidFill>
              </a:rPr>
              <a:t> </a:t>
            </a:r>
            <a:r>
              <a:rPr b="1" sz="2400">
                <a:solidFill>
                  <a:srgbClr val="FF2600"/>
                </a:solidFill>
              </a:rPr>
              <a:t>26-40</a:t>
            </a:r>
          </a:p>
        </p:txBody>
      </p:sp>
      <p:pic>
        <p:nvPicPr>
          <p:cNvPr id="152" name="droppedImage.pdf" descr="droppedImage.pdf"/>
          <p:cNvPicPr>
            <a:picLocks noChangeAspect="1"/>
          </p:cNvPicPr>
          <p:nvPr/>
        </p:nvPicPr>
        <p:blipFill>
          <a:blip r:embed="rId2">
            <a:extLst/>
          </a:blip>
          <a:stretch>
            <a:fillRect/>
          </a:stretch>
        </p:blipFill>
        <p:spPr>
          <a:xfrm>
            <a:off x="6832600" y="1409700"/>
            <a:ext cx="3289300" cy="40039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Prophet Ahijah promises God will tear Israel from Solomon’s family &amp; give 10 tribes to him 29-39"/>
          <p:cNvSpPr/>
          <p:nvPr>
            <p:ph type="body" sz="quarter" idx="1"/>
          </p:nvPr>
        </p:nvSpPr>
        <p:spPr>
          <a:xfrm>
            <a:off x="101600" y="673100"/>
            <a:ext cx="5892800" cy="1219200"/>
          </a:xfrm>
          <a:prstGeom prst="rect">
            <a:avLst/>
          </a:prstGeom>
        </p:spPr>
        <p:txBody>
          <a:bodyPr anchor="t"/>
          <a:lstStyle/>
          <a:p>
            <a:pPr marL="632734" indent="-378734">
              <a:defRPr sz="2400"/>
            </a:pPr>
            <a:r>
              <a:rPr>
                <a:solidFill>
                  <a:srgbClr val="011993"/>
                </a:solidFill>
              </a:rPr>
              <a:t>Prophet Ahijah promises God will tear Israel from Solomon’s family &amp; give 10 tribes to him</a:t>
            </a:r>
            <a:r>
              <a:t> </a:t>
            </a:r>
            <a:r>
              <a:rPr>
                <a:solidFill>
                  <a:srgbClr val="FF2600"/>
                </a:solidFill>
              </a:rPr>
              <a:t>29-39</a:t>
            </a:r>
          </a:p>
        </p:txBody>
      </p:sp>
      <p:sp>
        <p:nvSpPr>
          <p:cNvPr id="155" name="3. Jeroboam of Ephraim 26-40"/>
          <p:cNvSpPr/>
          <p:nvPr/>
        </p:nvSpPr>
        <p:spPr>
          <a:xfrm>
            <a:off x="323850" y="101600"/>
            <a:ext cx="9512300"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t>3.	Jeroboam of Ephraim</a:t>
            </a:r>
            <a:r>
              <a:rPr sz="2400">
                <a:solidFill>
                  <a:srgbClr val="FF2600"/>
                </a:solidFill>
              </a:rPr>
              <a:t> </a:t>
            </a:r>
            <a:r>
              <a:rPr b="1" sz="2400">
                <a:solidFill>
                  <a:srgbClr val="FF2600"/>
                </a:solidFill>
              </a:rPr>
              <a:t>26-40</a:t>
            </a:r>
          </a:p>
        </p:txBody>
      </p:sp>
      <p:sp>
        <p:nvSpPr>
          <p:cNvPr id="156" name="29  And it came about at that time, when Jeroboam went out of Jerusalem, that the prophet Ahijah the Shilonite found him on the road. Now Ahijah had clothed himself with a new cloak; and both of them were alone in the field.…"/>
          <p:cNvSpPr/>
          <p:nvPr/>
        </p:nvSpPr>
        <p:spPr>
          <a:xfrm>
            <a:off x="152400" y="2019300"/>
            <a:ext cx="4838700" cy="4597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95300" indent="-495300" algn="l">
              <a:spcBef>
                <a:spcPts val="3700"/>
              </a:spcBef>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Times"/>
                <a:ea typeface="Times"/>
                <a:cs typeface="Times"/>
                <a:sym typeface="Times"/>
              </a:rPr>
              <a:t> </a:t>
            </a:r>
            <a:r>
              <a:rPr sz="2400">
                <a:solidFill>
                  <a:srgbClr val="FF2600"/>
                </a:solidFill>
                <a:latin typeface="Times"/>
                <a:ea typeface="Times"/>
                <a:cs typeface="Times"/>
                <a:sym typeface="Times"/>
              </a:rPr>
              <a:t>29  </a:t>
            </a:r>
            <a:r>
              <a:rPr sz="2400">
                <a:latin typeface="Times"/>
                <a:ea typeface="Times"/>
                <a:cs typeface="Times"/>
                <a:sym typeface="Times"/>
              </a:rPr>
              <a:t>And it came about at that time, when Jeroboam went out of Jerusalem, that the prophet Ahijah the Shilonite found him on the road. Now Ahijah had clothed himself with a new cloak; and both of them were alone in the field.</a:t>
            </a:r>
            <a:endParaRPr sz="2400">
              <a:solidFill>
                <a:srgbClr val="FF2600"/>
              </a:solidFill>
              <a:latin typeface="Times"/>
              <a:ea typeface="Times"/>
              <a:cs typeface="Times"/>
              <a:sym typeface="Times"/>
            </a:endParaRPr>
          </a:p>
          <a:p>
            <a:pPr marL="495300" indent="-495300" algn="l">
              <a:spcBef>
                <a:spcPts val="3700"/>
              </a:spcBef>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30</a:t>
            </a:r>
            <a:r>
              <a:rPr sz="2400">
                <a:latin typeface="Times"/>
                <a:ea typeface="Times"/>
                <a:cs typeface="Times"/>
                <a:sym typeface="Times"/>
              </a:rPr>
              <a:t>  Then Ahijah took hold of the new cloak which was on him, and tore it into twelve pieces.</a:t>
            </a:r>
          </a:p>
        </p:txBody>
      </p:sp>
      <p:pic>
        <p:nvPicPr>
          <p:cNvPr id="157" name="droppedImage.pdf" descr="droppedImage.pdf"/>
          <p:cNvPicPr>
            <a:picLocks noChangeAspect="1"/>
          </p:cNvPicPr>
          <p:nvPr/>
        </p:nvPicPr>
        <p:blipFill>
          <a:blip r:embed="rId2">
            <a:extLst/>
          </a:blip>
          <a:stretch>
            <a:fillRect/>
          </a:stretch>
        </p:blipFill>
        <p:spPr>
          <a:xfrm>
            <a:off x="5854586" y="63500"/>
            <a:ext cx="4156651" cy="3610521"/>
          </a:xfrm>
          <a:prstGeom prst="rect">
            <a:avLst/>
          </a:prstGeom>
          <a:ln w="12700">
            <a:miter lim="400000"/>
          </a:ln>
        </p:spPr>
      </p:pic>
      <p:pic>
        <p:nvPicPr>
          <p:cNvPr id="158" name="droppedImage.pdf" descr="droppedImage.pdf"/>
          <p:cNvPicPr>
            <a:picLocks noChangeAspect="1"/>
          </p:cNvPicPr>
          <p:nvPr/>
        </p:nvPicPr>
        <p:blipFill>
          <a:blip r:embed="rId3">
            <a:extLst/>
          </a:blip>
          <a:stretch>
            <a:fillRect/>
          </a:stretch>
        </p:blipFill>
        <p:spPr>
          <a:xfrm>
            <a:off x="4920601" y="3848100"/>
            <a:ext cx="5252099" cy="30226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Prophet Ahijah promises God will tear Israel from Solomon’s family &amp; give 10 tribes to him 29-39"/>
          <p:cNvSpPr/>
          <p:nvPr>
            <p:ph type="body" sz="quarter" idx="1"/>
          </p:nvPr>
        </p:nvSpPr>
        <p:spPr>
          <a:xfrm>
            <a:off x="114300" y="711200"/>
            <a:ext cx="5537200" cy="1181100"/>
          </a:xfrm>
          <a:prstGeom prst="rect">
            <a:avLst/>
          </a:prstGeom>
        </p:spPr>
        <p:txBody>
          <a:bodyPr anchor="t"/>
          <a:lstStyle/>
          <a:p>
            <a:pPr marL="632734" indent="-378734">
              <a:defRPr sz="2400"/>
            </a:pPr>
            <a:r>
              <a:rPr>
                <a:solidFill>
                  <a:srgbClr val="011993"/>
                </a:solidFill>
              </a:rPr>
              <a:t>Prophet Ahijah promises God will tear Israel from Solomon’s family &amp; give 10 tribes to him</a:t>
            </a:r>
            <a:r>
              <a:t> </a:t>
            </a:r>
            <a:r>
              <a:rPr>
                <a:solidFill>
                  <a:srgbClr val="FF2600"/>
                </a:solidFill>
              </a:rPr>
              <a:t>29-39</a:t>
            </a:r>
          </a:p>
        </p:txBody>
      </p:sp>
      <p:sp>
        <p:nvSpPr>
          <p:cNvPr id="161" name="3. Jeroboam of Ephraim 26-40"/>
          <p:cNvSpPr/>
          <p:nvPr/>
        </p:nvSpPr>
        <p:spPr>
          <a:xfrm>
            <a:off x="323850" y="63500"/>
            <a:ext cx="9512300"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t>3.	Jeroboam of Ephraim</a:t>
            </a:r>
            <a:r>
              <a:rPr sz="2400">
                <a:solidFill>
                  <a:srgbClr val="FF2600"/>
                </a:solidFill>
              </a:rPr>
              <a:t> </a:t>
            </a:r>
            <a:r>
              <a:rPr b="1" sz="2400">
                <a:solidFill>
                  <a:srgbClr val="FF2600"/>
                </a:solidFill>
              </a:rPr>
              <a:t>26-40</a:t>
            </a:r>
          </a:p>
        </p:txBody>
      </p:sp>
      <p:sp>
        <p:nvSpPr>
          <p:cNvPr id="162" name="31 And he said to Jeroboam, &quot;Take for yourself ten pieces; for thus says the LORD, the God of Israel, ‘Behold, I will tear the kingdom out of the hand of Solomon and give you ten tribes…"/>
          <p:cNvSpPr/>
          <p:nvPr/>
        </p:nvSpPr>
        <p:spPr>
          <a:xfrm>
            <a:off x="113407" y="2933700"/>
            <a:ext cx="9933187" cy="3759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Times"/>
                <a:ea typeface="Times"/>
                <a:cs typeface="Times"/>
                <a:sym typeface="Times"/>
              </a:rPr>
              <a:t> </a:t>
            </a:r>
            <a:r>
              <a:rPr sz="2400">
                <a:solidFill>
                  <a:srgbClr val="FF2600"/>
                </a:solidFill>
                <a:uFill>
                  <a:solidFill>
                    <a:srgbClr val="000000"/>
                  </a:solidFill>
                </a:uFill>
                <a:latin typeface="Times"/>
                <a:ea typeface="Times"/>
                <a:cs typeface="Times"/>
                <a:sym typeface="Times"/>
              </a:rPr>
              <a:t>31 </a:t>
            </a:r>
            <a:r>
              <a:rPr sz="2400">
                <a:uFill>
                  <a:solidFill>
                    <a:srgbClr val="000000"/>
                  </a:solidFill>
                </a:uFill>
                <a:latin typeface="Times"/>
                <a:ea typeface="Times"/>
                <a:cs typeface="Times"/>
                <a:sym typeface="Times"/>
              </a:rPr>
              <a:t>And he said to Jeroboam, "Take for yourself ten pieces; for thus says the LORD, the God of Israel, ‘Behold, I will tear the kingdom out of the hand of Solomon and give you ten tribes</a:t>
            </a:r>
            <a:endParaRPr sz="2400">
              <a:uFill>
                <a:solidFill>
                  <a:srgbClr val="000000"/>
                </a:solidFill>
              </a:uFill>
              <a:latin typeface="Times"/>
              <a:ea typeface="Times"/>
              <a:cs typeface="Times"/>
              <a:sym typeface="Times"/>
            </a:endParaRPr>
          </a:p>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32  </a:t>
            </a:r>
            <a:r>
              <a:rPr sz="2400">
                <a:uFill>
                  <a:solidFill>
                    <a:srgbClr val="000000"/>
                  </a:solidFill>
                </a:uFill>
                <a:latin typeface="Times"/>
                <a:ea typeface="Times"/>
                <a:cs typeface="Times"/>
                <a:sym typeface="Times"/>
              </a:rPr>
              <a:t>(but he will have one tribe, for the sake of My servant David and for the sake of Jerusalem, the city which I have chosen from all the tribes of Israel),</a:t>
            </a:r>
            <a:endParaRPr sz="2400">
              <a:uFill>
                <a:solidFill>
                  <a:srgbClr val="000000"/>
                </a:solidFill>
              </a:uFill>
              <a:latin typeface="Times"/>
              <a:ea typeface="Times"/>
              <a:cs typeface="Times"/>
              <a:sym typeface="Times"/>
            </a:endParaRPr>
          </a:p>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33  </a:t>
            </a:r>
            <a:r>
              <a:rPr sz="2400">
                <a:uFill>
                  <a:solidFill>
                    <a:srgbClr val="000000"/>
                  </a:solidFill>
                </a:uFill>
                <a:latin typeface="Times"/>
                <a:ea typeface="Times"/>
                <a:cs typeface="Times"/>
                <a:sym typeface="Times"/>
              </a:rPr>
              <a:t>because they have forsaken Me, and have worshiped Ashtoreth the goddess of the Sidonians, Chemosh the god of Moab, and Milcom the god of the sons of Ammon; and they have not walked in My ways, doing what is right in My sight and </a:t>
            </a:r>
            <a:r>
              <a:rPr i="1" sz="2400">
                <a:uFill>
                  <a:solidFill>
                    <a:srgbClr val="000000"/>
                  </a:solidFill>
                </a:uFill>
                <a:latin typeface="Times"/>
                <a:ea typeface="Times"/>
                <a:cs typeface="Times"/>
                <a:sym typeface="Times"/>
              </a:rPr>
              <a:t>observing</a:t>
            </a:r>
            <a:r>
              <a:rPr sz="2400">
                <a:uFill>
                  <a:solidFill>
                    <a:srgbClr val="000000"/>
                  </a:solidFill>
                </a:uFill>
                <a:latin typeface="Times"/>
                <a:ea typeface="Times"/>
                <a:cs typeface="Times"/>
                <a:sym typeface="Times"/>
              </a:rPr>
              <a:t> My statutes and My ordinances, as his father David </a:t>
            </a:r>
            <a:r>
              <a:rPr i="1" sz="2400">
                <a:uFill>
                  <a:solidFill>
                    <a:srgbClr val="000000"/>
                  </a:solidFill>
                </a:uFill>
                <a:latin typeface="Times"/>
                <a:ea typeface="Times"/>
                <a:cs typeface="Times"/>
                <a:sym typeface="Times"/>
              </a:rPr>
              <a:t>did.</a:t>
            </a:r>
          </a:p>
        </p:txBody>
      </p:sp>
      <p:pic>
        <p:nvPicPr>
          <p:cNvPr id="163" name="droppedImage.pdf" descr="droppedImage.pdf"/>
          <p:cNvPicPr>
            <a:picLocks noChangeAspect="1"/>
          </p:cNvPicPr>
          <p:nvPr/>
        </p:nvPicPr>
        <p:blipFill>
          <a:blip r:embed="rId2">
            <a:extLst/>
          </a:blip>
          <a:stretch>
            <a:fillRect/>
          </a:stretch>
        </p:blipFill>
        <p:spPr>
          <a:xfrm>
            <a:off x="6865937" y="148548"/>
            <a:ext cx="3167063" cy="2730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Prophet Ahijah promises God will tear Israel from Solomon’s family &amp; give 10 tribes to him 29-39"/>
          <p:cNvSpPr/>
          <p:nvPr>
            <p:ph type="body" sz="quarter" idx="1"/>
          </p:nvPr>
        </p:nvSpPr>
        <p:spPr>
          <a:xfrm>
            <a:off x="88900" y="469900"/>
            <a:ext cx="9740900" cy="901700"/>
          </a:xfrm>
          <a:prstGeom prst="rect">
            <a:avLst/>
          </a:prstGeom>
        </p:spPr>
        <p:txBody>
          <a:bodyPr anchor="t"/>
          <a:lstStyle/>
          <a:p>
            <a:pPr marL="632734" indent="-378734">
              <a:defRPr sz="2400"/>
            </a:pPr>
            <a:r>
              <a:rPr>
                <a:solidFill>
                  <a:srgbClr val="011993"/>
                </a:solidFill>
              </a:rPr>
              <a:t>Prophet Ahijah promises God will tear Israel from Solomon’s family &amp; give 10 tribes to him</a:t>
            </a:r>
            <a:r>
              <a:t> </a:t>
            </a:r>
            <a:r>
              <a:rPr>
                <a:solidFill>
                  <a:srgbClr val="FF2600"/>
                </a:solidFill>
              </a:rPr>
              <a:t>29-39</a:t>
            </a:r>
          </a:p>
        </p:txBody>
      </p:sp>
      <p:sp>
        <p:nvSpPr>
          <p:cNvPr id="166" name="3. Jeroboam of Ephraim 26-40"/>
          <p:cNvSpPr/>
          <p:nvPr/>
        </p:nvSpPr>
        <p:spPr>
          <a:xfrm>
            <a:off x="304800" y="-12700"/>
            <a:ext cx="9512300"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t>3.	Jeroboam of Ephraim</a:t>
            </a:r>
            <a:r>
              <a:rPr sz="2400">
                <a:solidFill>
                  <a:srgbClr val="FF2600"/>
                </a:solidFill>
              </a:rPr>
              <a:t> </a:t>
            </a:r>
            <a:r>
              <a:rPr b="1" sz="2400">
                <a:solidFill>
                  <a:srgbClr val="FF2600"/>
                </a:solidFill>
              </a:rPr>
              <a:t>26-40</a:t>
            </a:r>
          </a:p>
        </p:txBody>
      </p:sp>
      <p:sp>
        <p:nvSpPr>
          <p:cNvPr id="167" name="34  ‘Nevertheless I will not take the whole kingdom out of his hand, but I will make him ruler all the days of his life, for the sake of My servant David whom I chose, who observed My commandments and My statutes;…"/>
          <p:cNvSpPr/>
          <p:nvPr/>
        </p:nvSpPr>
        <p:spPr>
          <a:xfrm>
            <a:off x="165100" y="1327150"/>
            <a:ext cx="9829800" cy="4597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95300" indent="-495300" algn="l">
              <a:spcBef>
                <a:spcPts val="2200"/>
              </a:spcBef>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34</a:t>
            </a:r>
            <a:r>
              <a:rPr sz="2400">
                <a:uFill>
                  <a:solidFill>
                    <a:srgbClr val="000000"/>
                  </a:solidFill>
                </a:uFill>
                <a:latin typeface="Times"/>
                <a:ea typeface="Times"/>
                <a:cs typeface="Times"/>
                <a:sym typeface="Times"/>
              </a:rPr>
              <a:t>  ‘Nevertheless I will not take the whole kingdom out of his hand, but I will make him ruler all the days of his life, for the sake of My servant David whom I chose, who observed My commandments and My statutes;</a:t>
            </a:r>
            <a:endParaRPr sz="2400">
              <a:uFill>
                <a:solidFill>
                  <a:srgbClr val="000000"/>
                </a:solidFill>
              </a:uFill>
              <a:latin typeface="Times"/>
              <a:ea typeface="Times"/>
              <a:cs typeface="Times"/>
              <a:sym typeface="Times"/>
            </a:endParaRPr>
          </a:p>
          <a:p>
            <a:pPr marL="495300" indent="-495300" algn="l">
              <a:spcBef>
                <a:spcPts val="2200"/>
              </a:spcBef>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35</a:t>
            </a:r>
            <a:r>
              <a:rPr sz="2400">
                <a:uFill>
                  <a:solidFill>
                    <a:srgbClr val="000000"/>
                  </a:solidFill>
                </a:uFill>
                <a:latin typeface="Times"/>
                <a:ea typeface="Times"/>
                <a:cs typeface="Times"/>
                <a:sym typeface="Times"/>
              </a:rPr>
              <a:t>  but I will take the kingdom from his son’s hand and give it to you, </a:t>
            </a:r>
            <a:r>
              <a:rPr i="1" sz="2400">
                <a:uFill>
                  <a:solidFill>
                    <a:srgbClr val="000000"/>
                  </a:solidFill>
                </a:uFill>
                <a:latin typeface="Times"/>
                <a:ea typeface="Times"/>
                <a:cs typeface="Times"/>
                <a:sym typeface="Times"/>
              </a:rPr>
              <a:t>even</a:t>
            </a:r>
            <a:r>
              <a:rPr sz="2400">
                <a:uFill>
                  <a:solidFill>
                    <a:srgbClr val="000000"/>
                  </a:solidFill>
                </a:uFill>
                <a:latin typeface="Times"/>
                <a:ea typeface="Times"/>
                <a:cs typeface="Times"/>
                <a:sym typeface="Times"/>
              </a:rPr>
              <a:t> ten tribes.</a:t>
            </a:r>
            <a:endParaRPr sz="2400">
              <a:uFill>
                <a:solidFill>
                  <a:srgbClr val="000000"/>
                </a:solidFill>
              </a:uFill>
              <a:latin typeface="Times"/>
              <a:ea typeface="Times"/>
              <a:cs typeface="Times"/>
              <a:sym typeface="Times"/>
            </a:endParaRPr>
          </a:p>
          <a:p>
            <a:pPr marL="495300" indent="-495300" algn="l">
              <a:spcBef>
                <a:spcPts val="2200"/>
              </a:spcBef>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36</a:t>
            </a:r>
            <a:r>
              <a:rPr sz="2400">
                <a:uFill>
                  <a:solidFill>
                    <a:srgbClr val="000000"/>
                  </a:solidFill>
                </a:uFill>
                <a:latin typeface="Times"/>
                <a:ea typeface="Times"/>
                <a:cs typeface="Times"/>
                <a:sym typeface="Times"/>
              </a:rPr>
              <a:t>  ‘But to his son I will give one tribe, that My servant David may have a lamp always before Me in Jerusalem, the city where I have chosen for Myself to put My name.</a:t>
            </a:r>
            <a:endParaRPr sz="2400">
              <a:uFill>
                <a:solidFill>
                  <a:srgbClr val="000000"/>
                </a:solidFill>
              </a:uFill>
              <a:latin typeface="Times"/>
              <a:ea typeface="Times"/>
              <a:cs typeface="Times"/>
              <a:sym typeface="Times"/>
            </a:endParaRPr>
          </a:p>
          <a:p>
            <a:pPr marL="495300" indent="-495300" algn="l">
              <a:spcBef>
                <a:spcPts val="2200"/>
              </a:spcBef>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37</a:t>
            </a:r>
            <a:r>
              <a:rPr sz="2400">
                <a:uFill>
                  <a:solidFill>
                    <a:srgbClr val="000000"/>
                  </a:solidFill>
                </a:uFill>
                <a:latin typeface="Times"/>
                <a:ea typeface="Times"/>
                <a:cs typeface="Times"/>
                <a:sym typeface="Times"/>
              </a:rPr>
              <a:t> ‘And I will take you, and you shall reign over whatever you desire, and you shall be king over Israel.</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Prophet Ahijah promises God will tear Israel from Solomon’s family &amp; give 10 tribes to him 29-39"/>
          <p:cNvSpPr/>
          <p:nvPr>
            <p:ph type="body" sz="quarter" idx="1"/>
          </p:nvPr>
        </p:nvSpPr>
        <p:spPr>
          <a:xfrm>
            <a:off x="190500" y="444500"/>
            <a:ext cx="9740900" cy="901700"/>
          </a:xfrm>
          <a:prstGeom prst="rect">
            <a:avLst/>
          </a:prstGeom>
        </p:spPr>
        <p:txBody>
          <a:bodyPr anchor="t"/>
          <a:lstStyle/>
          <a:p>
            <a:pPr marL="632734" indent="-378734">
              <a:defRPr sz="2400"/>
            </a:pPr>
            <a:r>
              <a:rPr>
                <a:solidFill>
                  <a:srgbClr val="011993"/>
                </a:solidFill>
              </a:rPr>
              <a:t>Prophet Ahijah promises God will tear Israel from Solomon’s family &amp; give 10 tribes to him</a:t>
            </a:r>
            <a:r>
              <a:t> </a:t>
            </a:r>
            <a:r>
              <a:rPr>
                <a:solidFill>
                  <a:srgbClr val="FF2600"/>
                </a:solidFill>
              </a:rPr>
              <a:t>29-39</a:t>
            </a:r>
          </a:p>
        </p:txBody>
      </p:sp>
      <p:sp>
        <p:nvSpPr>
          <p:cNvPr id="170" name="3. Jeroboam of Ephraim 26-40"/>
          <p:cNvSpPr/>
          <p:nvPr/>
        </p:nvSpPr>
        <p:spPr>
          <a:xfrm>
            <a:off x="381000" y="25400"/>
            <a:ext cx="9512300"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t>3.	Jeroboam of Ephraim</a:t>
            </a:r>
            <a:r>
              <a:rPr sz="2400">
                <a:solidFill>
                  <a:srgbClr val="FF2600"/>
                </a:solidFill>
              </a:rPr>
              <a:t> </a:t>
            </a:r>
            <a:r>
              <a:rPr b="1" sz="2400">
                <a:solidFill>
                  <a:srgbClr val="FF2600"/>
                </a:solidFill>
              </a:rPr>
              <a:t>26-40</a:t>
            </a:r>
          </a:p>
        </p:txBody>
      </p:sp>
      <p:sp>
        <p:nvSpPr>
          <p:cNvPr id="171" name="38  ‘Then it will be, that if you listen to all that I command you and walk in My ways, and do what is right in My sight by observing My statutes and My commandments, as My servant David did, then I will be with you and build you an enduring house as I built for David, and I will give Israel to you.…"/>
          <p:cNvSpPr/>
          <p:nvPr/>
        </p:nvSpPr>
        <p:spPr>
          <a:xfrm>
            <a:off x="381000" y="1320800"/>
            <a:ext cx="9359900" cy="2806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95300" indent="-495300" algn="l">
              <a:spcBef>
                <a:spcPts val="4100"/>
              </a:spcBef>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38  </a:t>
            </a:r>
            <a:r>
              <a:rPr sz="2400">
                <a:uFill>
                  <a:solidFill>
                    <a:srgbClr val="000000"/>
                  </a:solidFill>
                </a:uFill>
                <a:latin typeface="Times"/>
                <a:ea typeface="Times"/>
                <a:cs typeface="Times"/>
                <a:sym typeface="Times"/>
              </a:rPr>
              <a:t>‘Then it will be, that if you listen to all that I command you and walk in My ways, and do what is right in My sight by observing My statutes and My commandments, as My servant David did, then I will be with you and build you an enduring house as I built for David, and I will give Israel to you.</a:t>
            </a:r>
            <a:endParaRPr sz="2400">
              <a:uFill>
                <a:solidFill>
                  <a:srgbClr val="000000"/>
                </a:solidFill>
              </a:uFill>
              <a:latin typeface="Times"/>
              <a:ea typeface="Times"/>
              <a:cs typeface="Times"/>
              <a:sym typeface="Times"/>
            </a:endParaRPr>
          </a:p>
          <a:p>
            <a:pPr marL="495300" indent="-495300" algn="l">
              <a:spcBef>
                <a:spcPts val="4100"/>
              </a:spcBef>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39  </a:t>
            </a:r>
            <a:r>
              <a:rPr sz="2400">
                <a:uFill>
                  <a:solidFill>
                    <a:srgbClr val="000000"/>
                  </a:solidFill>
                </a:uFill>
                <a:latin typeface="Times"/>
                <a:ea typeface="Times"/>
                <a:cs typeface="Times"/>
                <a:sym typeface="Times"/>
              </a:rPr>
              <a:t>‘Thus I will afflict the descendants of David for this, but not always.’"</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olomon seeks his life &amp; he flees to Egypt until the death of the king 40…"/>
          <p:cNvSpPr/>
          <p:nvPr>
            <p:ph type="body" sz="half" idx="1"/>
          </p:nvPr>
        </p:nvSpPr>
        <p:spPr>
          <a:xfrm>
            <a:off x="101600" y="527422"/>
            <a:ext cx="9740900" cy="1923306"/>
          </a:xfrm>
          <a:prstGeom prst="rect">
            <a:avLst/>
          </a:prstGeom>
        </p:spPr>
        <p:txBody>
          <a:bodyPr anchor="t"/>
          <a:lstStyle/>
          <a:p>
            <a:pPr marL="632734" indent="-378734">
              <a:defRPr sz="2400"/>
            </a:pPr>
            <a:r>
              <a:rPr>
                <a:solidFill>
                  <a:srgbClr val="011993"/>
                </a:solidFill>
              </a:rPr>
              <a:t>Solomon seeks his life &amp; he flees to Egypt until the death of the king</a:t>
            </a:r>
            <a:r>
              <a:t> </a:t>
            </a:r>
            <a:r>
              <a:rPr>
                <a:solidFill>
                  <a:srgbClr val="FF2600"/>
                </a:solidFill>
              </a:rPr>
              <a:t>40</a:t>
            </a:r>
            <a:endParaRPr>
              <a:solidFill>
                <a:srgbClr val="FF2600"/>
              </a:solidFill>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40</a:t>
            </a:r>
            <a:r>
              <a:rPr sz="2400">
                <a:uFill>
                  <a:solidFill>
                    <a:srgbClr val="000000"/>
                  </a:solidFill>
                </a:uFill>
                <a:latin typeface="Times"/>
                <a:ea typeface="Times"/>
                <a:cs typeface="Times"/>
                <a:sym typeface="Times"/>
              </a:rPr>
              <a:t>   Solomon sought therefore to put Jeroboam to death; but Jeroboam arose and fled to Egypt to Shishak king of Egypt, and he was in Egypt until the death of Solomon.</a:t>
            </a:r>
          </a:p>
        </p:txBody>
      </p:sp>
      <p:sp>
        <p:nvSpPr>
          <p:cNvPr id="174" name="3. Jeroboam of Ephraim 26-40"/>
          <p:cNvSpPr/>
          <p:nvPr/>
        </p:nvSpPr>
        <p:spPr>
          <a:xfrm>
            <a:off x="381000" y="63500"/>
            <a:ext cx="9512300"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t>3.	Jeroboam of Ephraim</a:t>
            </a:r>
            <a:r>
              <a:rPr sz="2400">
                <a:solidFill>
                  <a:srgbClr val="FF2600"/>
                </a:solidFill>
              </a:rPr>
              <a:t> </a:t>
            </a:r>
            <a:r>
              <a:rPr b="1" sz="2400">
                <a:solidFill>
                  <a:srgbClr val="FF2600"/>
                </a:solidFill>
              </a:rPr>
              <a:t>26-40</a:t>
            </a:r>
          </a:p>
        </p:txBody>
      </p:sp>
      <p:pic>
        <p:nvPicPr>
          <p:cNvPr id="175" name="shesh1.tiff" descr="shesh1.tiff"/>
          <p:cNvPicPr>
            <a:picLocks noChangeAspect="1"/>
          </p:cNvPicPr>
          <p:nvPr/>
        </p:nvPicPr>
        <p:blipFill>
          <a:blip r:embed="rId2">
            <a:extLst/>
          </a:blip>
          <a:stretch>
            <a:fillRect/>
          </a:stretch>
        </p:blipFill>
        <p:spPr>
          <a:xfrm>
            <a:off x="7594600" y="2374900"/>
            <a:ext cx="1905000" cy="2286000"/>
          </a:xfrm>
          <a:prstGeom prst="rect">
            <a:avLst/>
          </a:prstGeom>
          <a:ln w="12700">
            <a:miter lim="400000"/>
          </a:ln>
        </p:spPr>
      </p:pic>
      <p:sp>
        <p:nvSpPr>
          <p:cNvPr id="176" name="Sheshonq I…"/>
          <p:cNvSpPr/>
          <p:nvPr/>
        </p:nvSpPr>
        <p:spPr>
          <a:xfrm>
            <a:off x="7618945" y="4659535"/>
            <a:ext cx="2155975" cy="148863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Arial"/>
                <a:ea typeface="Arial"/>
                <a:cs typeface="Arial"/>
                <a:sym typeface="Arial"/>
              </a:defRPr>
            </a:pPr>
            <a:r>
              <a:t>Sheshonq I</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Arial"/>
                <a:ea typeface="Arial"/>
                <a:cs typeface="Arial"/>
                <a:sym typeface="Arial"/>
              </a:defRPr>
            </a:pPr>
            <a:r>
              <a:t>(Shee shongk)</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Arial"/>
                <a:ea typeface="Arial"/>
                <a:cs typeface="Arial"/>
                <a:sym typeface="Arial"/>
              </a:defRPr>
            </a:pPr>
            <a:r>
              <a:t>Shishak</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Arial"/>
                <a:ea typeface="Arial"/>
                <a:cs typeface="Arial"/>
                <a:sym typeface="Arial"/>
              </a:defRPr>
            </a:pPr>
            <a:r>
              <a:t>945-924 B.C.</a:t>
            </a:r>
          </a:p>
        </p:txBody>
      </p:sp>
      <p:pic>
        <p:nvPicPr>
          <p:cNvPr id="177" name="droppedImage.pdf" descr="droppedImage.pdf"/>
          <p:cNvPicPr>
            <a:picLocks noChangeAspect="1"/>
          </p:cNvPicPr>
          <p:nvPr/>
        </p:nvPicPr>
        <p:blipFill>
          <a:blip r:embed="rId3">
            <a:extLst/>
          </a:blip>
          <a:stretch>
            <a:fillRect/>
          </a:stretch>
        </p:blipFill>
        <p:spPr>
          <a:xfrm>
            <a:off x="200025" y="2438400"/>
            <a:ext cx="3143250" cy="4191000"/>
          </a:xfrm>
          <a:prstGeom prst="rect">
            <a:avLst/>
          </a:prstGeom>
          <a:ln w="12700">
            <a:miter lim="400000"/>
          </a:ln>
        </p:spPr>
      </p:pic>
      <p:pic>
        <p:nvPicPr>
          <p:cNvPr id="178" name="droppedImage.pdf" descr="droppedImage.pdf"/>
          <p:cNvPicPr>
            <a:picLocks noChangeAspect="1"/>
          </p:cNvPicPr>
          <p:nvPr/>
        </p:nvPicPr>
        <p:blipFill>
          <a:blip r:embed="rId4">
            <a:extLst/>
          </a:blip>
          <a:stretch>
            <a:fillRect/>
          </a:stretch>
        </p:blipFill>
        <p:spPr>
          <a:xfrm>
            <a:off x="3390028" y="2470150"/>
            <a:ext cx="3925173" cy="41275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C.  A Summary Statement of Solomon’s Reign 41-43"/>
          <p:cNvSpPr/>
          <p:nvPr>
            <p:ph type="title"/>
          </p:nvPr>
        </p:nvSpPr>
        <p:spPr>
          <a:xfrm>
            <a:off x="508000" y="203200"/>
            <a:ext cx="9309100" cy="6096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11993"/>
                </a:solidFill>
                <a:latin typeface="Helvetica"/>
                <a:ea typeface="Helvetica"/>
                <a:cs typeface="Helvetica"/>
                <a:sym typeface="Helvetica"/>
              </a:defRPr>
            </a:pPr>
            <a:r>
              <a:rPr>
                <a:latin typeface="+mn-lt"/>
                <a:ea typeface="+mn-ea"/>
                <a:cs typeface="+mn-cs"/>
                <a:sym typeface="Gill Sans"/>
              </a:rPr>
              <a:t>C.  A Summary Statement of Solomon’s Reign </a:t>
            </a:r>
            <a:r>
              <a:rPr b="1">
                <a:solidFill>
                  <a:srgbClr val="FF2600"/>
                </a:solidFill>
                <a:latin typeface="+mn-lt"/>
                <a:ea typeface="+mn-ea"/>
                <a:cs typeface="+mn-cs"/>
                <a:sym typeface="Gill Sans"/>
              </a:rPr>
              <a:t>41-43</a:t>
            </a:r>
          </a:p>
        </p:txBody>
      </p:sp>
      <p:sp>
        <p:nvSpPr>
          <p:cNvPr id="181" name="41  Now the rest of the acts of Solomon and whatever he did, and his wisdom, are they not written in the book of the acts of Solomon?…"/>
          <p:cNvSpPr/>
          <p:nvPr>
            <p:ph type="body" idx="1"/>
          </p:nvPr>
        </p:nvSpPr>
        <p:spPr>
          <a:xfrm>
            <a:off x="355600" y="1066800"/>
            <a:ext cx="9525000" cy="5562600"/>
          </a:xfrm>
          <a:prstGeom prst="rect">
            <a:avLst/>
          </a:prstGeom>
        </p:spPr>
        <p:txBody>
          <a:bodyPr anchor="t"/>
          <a:lstStyle/>
          <a:p>
            <a:pPr marL="508000" indent="-508000">
              <a:spcBef>
                <a:spcPts val="35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41</a:t>
            </a:r>
            <a:r>
              <a:rPr sz="2400">
                <a:uFill>
                  <a:solidFill>
                    <a:srgbClr val="000000"/>
                  </a:solidFill>
                </a:uFill>
                <a:latin typeface="Times"/>
                <a:ea typeface="Times"/>
                <a:cs typeface="Times"/>
                <a:sym typeface="Times"/>
              </a:rPr>
              <a:t>  Now the rest of the acts of Solomon and whatever he did, and his wisdom, are they not written in the book of the acts of Solomon?</a:t>
            </a:r>
            <a:endParaRPr sz="2400">
              <a:uFill>
                <a:solidFill>
                  <a:srgbClr val="000000"/>
                </a:solidFill>
              </a:uFill>
              <a:latin typeface="Times"/>
              <a:ea typeface="Times"/>
              <a:cs typeface="Times"/>
              <a:sym typeface="Times"/>
            </a:endParaRPr>
          </a:p>
          <a:p>
            <a:pPr marL="508000" indent="-508000">
              <a:spcBef>
                <a:spcPts val="35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42</a:t>
            </a:r>
            <a:r>
              <a:rPr sz="2400">
                <a:uFill>
                  <a:solidFill>
                    <a:srgbClr val="000000"/>
                  </a:solidFill>
                </a:uFill>
                <a:latin typeface="Times"/>
                <a:ea typeface="Times"/>
                <a:cs typeface="Times"/>
                <a:sym typeface="Times"/>
              </a:rPr>
              <a:t>  Thus the time that Solomon reigned in Jerusalem over all Israel was forty years.</a:t>
            </a:r>
            <a:endParaRPr sz="2400">
              <a:uFill>
                <a:solidFill>
                  <a:srgbClr val="000000"/>
                </a:solidFill>
              </a:uFill>
              <a:latin typeface="Times"/>
              <a:ea typeface="Times"/>
              <a:cs typeface="Times"/>
              <a:sym typeface="Times"/>
            </a:endParaRPr>
          </a:p>
          <a:p>
            <a:pPr marL="508000" indent="-508000">
              <a:spcBef>
                <a:spcPts val="3500"/>
              </a:spcBef>
              <a:buClr>
                <a:srgbClr val="000000"/>
              </a:buClr>
              <a:buSzTx/>
              <a:buFont typeface="Gill Sans"/>
              <a:buNone/>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43</a:t>
            </a:r>
            <a:r>
              <a:rPr sz="2400">
                <a:uFill>
                  <a:solidFill>
                    <a:srgbClr val="000000"/>
                  </a:solidFill>
                </a:uFill>
                <a:latin typeface="Times"/>
                <a:ea typeface="Times"/>
                <a:cs typeface="Times"/>
                <a:sym typeface="Times"/>
              </a:rPr>
              <a:t>  And Solomon slept with his fathers and was buried in the city of his father David, and his son Rehoboam reigned in his place.</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The Sister Kingdoms I Kings 12—II Kings 17"/>
          <p:cNvSpPr/>
          <p:nvPr>
            <p:ph type="ctrTitle"/>
          </p:nvPr>
        </p:nvSpPr>
        <p:spPr>
          <a:prstGeom prst="rect">
            <a:avLst/>
          </a:prstGeom>
        </p:spPr>
        <p:txBody>
          <a:bodyPr lIns="0" tIns="0" rIns="0" bIns="0"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5800">
                <a:solidFill>
                  <a:srgbClr val="01168A"/>
                </a:solidFill>
                <a:latin typeface="+mn-lt"/>
                <a:ea typeface="+mn-ea"/>
                <a:cs typeface="+mn-cs"/>
                <a:sym typeface="Gill Sans"/>
              </a:rPr>
              <a:t>The Sister Kingdoms</a:t>
            </a:r>
            <a:endParaRPr sz="5800">
              <a:latin typeface="+mn-lt"/>
              <a:ea typeface="+mn-ea"/>
              <a:cs typeface="+mn-cs"/>
              <a:sym typeface="Gill Sans"/>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FF2600"/>
                </a:solidFill>
                <a:latin typeface="Helvetica"/>
                <a:ea typeface="Helvetica"/>
                <a:cs typeface="Helvetica"/>
                <a:sym typeface="Helvetica"/>
              </a:defRPr>
            </a:pPr>
            <a:r>
              <a:rPr sz="5800">
                <a:latin typeface="+mn-lt"/>
                <a:ea typeface="+mn-ea"/>
                <a:cs typeface="+mn-cs"/>
                <a:sym typeface="Gill Sans"/>
              </a:rPr>
              <a:t>I Kings 12—II Kings 17</a:t>
            </a:r>
          </a:p>
        </p:txBody>
      </p:sp>
      <p:sp>
        <p:nvSpPr>
          <p:cNvPr id="184" name="The Divided Kingdom (Israel &amp; Judah)…"/>
          <p:cNvSpPr/>
          <p:nvPr>
            <p:ph type="subTitle" sz="quarter" idx="1"/>
          </p:nvPr>
        </p:nvSpPr>
        <p:spPr>
          <a:prstGeom prst="rect">
            <a:avLst/>
          </a:prstGeom>
        </p:spPr>
        <p:txBody>
          <a:bodyPr/>
          <a:lstStyle/>
          <a:p>
            <a:pPr/>
            <a:r>
              <a:t>The Divided Kingdom (Israel &amp; Judah)</a:t>
            </a:r>
          </a:p>
          <a:p>
            <a:pPr/>
            <a:r>
              <a:t>931-722 B.C.</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I. The Division of the Kingdom 12:1-33"/>
          <p:cNvSpPr/>
          <p:nvPr>
            <p:ph type="title"/>
          </p:nvPr>
        </p:nvSpPr>
        <p:spPr>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pPr>
            <a:r>
              <a:rPr>
                <a:solidFill>
                  <a:srgbClr val="01168A"/>
                </a:solidFill>
              </a:rPr>
              <a:t>I.	The Division of the Kingdom</a:t>
            </a:r>
            <a:r>
              <a:rPr>
                <a:solidFill>
                  <a:srgbClr val="FF2600"/>
                </a:solidFill>
              </a:rPr>
              <a:t> 12:1-33</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A. The Apostasy of Solomon 1-13"/>
          <p:cNvSpPr/>
          <p:nvPr>
            <p:ph type="title"/>
          </p:nvPr>
        </p:nvSpPr>
        <p:spPr>
          <a:xfrm>
            <a:off x="508000" y="203200"/>
            <a:ext cx="9309100" cy="6096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011993"/>
                </a:solidFill>
                <a:latin typeface="Helvetica"/>
                <a:ea typeface="Helvetica"/>
                <a:cs typeface="Helvetica"/>
                <a:sym typeface="Helvetica"/>
              </a:defRPr>
            </a:pPr>
            <a:r>
              <a:rPr>
                <a:latin typeface="+mn-lt"/>
                <a:ea typeface="+mn-ea"/>
                <a:cs typeface="+mn-cs"/>
                <a:sym typeface="Gill Sans"/>
              </a:rPr>
              <a:t>A.	The Apostasy of Solomon </a:t>
            </a:r>
            <a:r>
              <a:rPr b="1">
                <a:solidFill>
                  <a:srgbClr val="FF2600"/>
                </a:solidFill>
                <a:latin typeface="+mn-lt"/>
                <a:ea typeface="+mn-ea"/>
                <a:cs typeface="+mn-cs"/>
                <a:sym typeface="Gill Sans"/>
              </a:rPr>
              <a:t>1-13</a:t>
            </a:r>
          </a:p>
        </p:txBody>
      </p:sp>
      <p:sp>
        <p:nvSpPr>
          <p:cNvPr id="112" name="1.  His attachment to foreign women &amp; consequent idolatry 1-2…"/>
          <p:cNvSpPr/>
          <p:nvPr>
            <p:ph type="body" sz="quarter" idx="1"/>
          </p:nvPr>
        </p:nvSpPr>
        <p:spPr>
          <a:xfrm>
            <a:off x="355600" y="1066800"/>
            <a:ext cx="9525000" cy="520700"/>
          </a:xfrm>
          <a:prstGeom prst="rect">
            <a:avLst/>
          </a:prstGeom>
        </p:spPr>
        <p:txBody>
          <a:bodyPr anchor="t"/>
          <a:lstStyle/>
          <a:p>
            <a:pPr marL="0" indent="254000">
              <a:buSzTx/>
              <a:buNone/>
              <a:defRPr sz="2400"/>
            </a:pPr>
            <a:r>
              <a:rPr>
                <a:solidFill>
                  <a:srgbClr val="011993"/>
                </a:solidFill>
              </a:rPr>
              <a:t>1.  His attachment to foreign women &amp; consequent idolatry</a:t>
            </a:r>
            <a:r>
              <a:t> </a:t>
            </a:r>
            <a:r>
              <a:rPr>
                <a:solidFill>
                  <a:srgbClr val="FF2600"/>
                </a:solidFill>
              </a:rPr>
              <a:t>1-2</a:t>
            </a:r>
            <a:endParaRPr>
              <a:solidFill>
                <a:srgbClr val="FF2600"/>
              </a:solidFill>
            </a:endParaRPr>
          </a:p>
          <a:p>
            <a:pPr marL="632734" indent="-378734">
              <a:defRPr sz="2400"/>
            </a:pPr>
            <a:r>
              <a:t>Number of wives &amp; concubines </a:t>
            </a:r>
            <a:r>
              <a:rPr>
                <a:solidFill>
                  <a:srgbClr val="FF2600"/>
                </a:solidFill>
              </a:rPr>
              <a:t>3</a:t>
            </a:r>
            <a:endParaRPr>
              <a:solidFill>
                <a:srgbClr val="FF2600"/>
              </a:solidFill>
            </a:endParaRPr>
          </a:p>
          <a:p>
            <a:pPr marL="632734" indent="-378734">
              <a:defRPr sz="2400"/>
            </a:pPr>
            <a:r>
              <a:t>Turn his heart away from God in his old age </a:t>
            </a:r>
            <a:r>
              <a:rPr>
                <a:solidFill>
                  <a:srgbClr val="FF2600"/>
                </a:solidFill>
              </a:rPr>
              <a:t>4</a:t>
            </a:r>
            <a:endParaRPr>
              <a:solidFill>
                <a:srgbClr val="FF2600"/>
              </a:solidFill>
            </a:endParaRPr>
          </a:p>
          <a:p>
            <a:pPr marL="632734" indent="-378734">
              <a:defRPr sz="2400"/>
            </a:pPr>
            <a:r>
              <a:t>Built temples for idols &amp; burned incense &amp; sacrificed to them </a:t>
            </a:r>
            <a:r>
              <a:rPr>
                <a:solidFill>
                  <a:srgbClr val="FF2600"/>
                </a:solidFill>
              </a:rPr>
              <a:t>5-8</a:t>
            </a:r>
            <a:endParaRPr>
              <a:solidFill>
                <a:srgbClr val="FF2600"/>
              </a:solidFill>
            </a:endParaRPr>
          </a:p>
          <a:p>
            <a:pPr marL="632734" indent="-378734">
              <a:defRPr sz="2400"/>
            </a:pPr>
            <a:r>
              <a:t>Lord’s anger: will deprive him of the kingdom, but will leave one tribe for David’s sake </a:t>
            </a:r>
            <a:r>
              <a:rPr>
                <a:solidFill>
                  <a:srgbClr val="FF2600"/>
                </a:solidFill>
              </a:rPr>
              <a:t>9-13</a:t>
            </a:r>
          </a:p>
        </p:txBody>
      </p:sp>
      <p:sp>
        <p:nvSpPr>
          <p:cNvPr id="113" name="1   Now King Solomon loved many foreign women along with the daughter of Pharaoh: Moabite, Ammonite, Edomite, Sidonian, and Hittite women,…"/>
          <p:cNvSpPr/>
          <p:nvPr/>
        </p:nvSpPr>
        <p:spPr>
          <a:xfrm>
            <a:off x="381000" y="1530350"/>
            <a:ext cx="9385300" cy="2514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93700" indent="-393700" algn="l">
              <a:spcBef>
                <a:spcPts val="1800"/>
              </a:spcBef>
              <a:defRPr sz="2400"/>
            </a:pPr>
            <a:r>
              <a:rPr>
                <a:solidFill>
                  <a:srgbClr val="FF2600"/>
                </a:solidFill>
                <a:uFill>
                  <a:solidFill>
                    <a:srgbClr val="000000"/>
                  </a:solidFill>
                </a:uFill>
                <a:latin typeface="Times"/>
                <a:ea typeface="Times"/>
                <a:cs typeface="Times"/>
                <a:sym typeface="Times"/>
              </a:rPr>
              <a:t>1</a:t>
            </a:r>
            <a:r>
              <a:rPr>
                <a:uFill>
                  <a:solidFill>
                    <a:srgbClr val="000000"/>
                  </a:solidFill>
                </a:uFill>
                <a:latin typeface="Times"/>
                <a:ea typeface="Times"/>
                <a:cs typeface="Times"/>
                <a:sym typeface="Times"/>
              </a:rPr>
              <a:t>   Now King Solomon loved many foreign women along with the daughter of Pharaoh: Moabite, Ammonite, Edomite, Sidonian, and Hittite women, </a:t>
            </a:r>
            <a:endParaRPr>
              <a:uFill>
                <a:solidFill>
                  <a:srgbClr val="000000"/>
                </a:solidFill>
              </a:uFill>
              <a:latin typeface="Times"/>
              <a:ea typeface="Times"/>
              <a:cs typeface="Times"/>
              <a:sym typeface="Times"/>
            </a:endParaRPr>
          </a:p>
          <a:p>
            <a:pPr marL="393700" indent="-393700" algn="l">
              <a:spcBef>
                <a:spcPts val="1800"/>
              </a:spcBef>
              <a:defRPr sz="2400"/>
            </a:pPr>
            <a:r>
              <a:rPr>
                <a:solidFill>
                  <a:srgbClr val="FF2600"/>
                </a:solidFill>
                <a:uFill>
                  <a:solidFill>
                    <a:srgbClr val="000000"/>
                  </a:solidFill>
                </a:uFill>
                <a:latin typeface="Times"/>
                <a:ea typeface="Times"/>
                <a:cs typeface="Times"/>
                <a:sym typeface="Times"/>
              </a:rPr>
              <a:t>2</a:t>
            </a:r>
            <a:r>
              <a:rPr>
                <a:uFill>
                  <a:solidFill>
                    <a:srgbClr val="000000"/>
                  </a:solidFill>
                </a:uFill>
                <a:latin typeface="Times"/>
                <a:ea typeface="Times"/>
                <a:cs typeface="Times"/>
                <a:sym typeface="Times"/>
              </a:rPr>
              <a:t>   from the nations concerning which the LORD had said to the sons of Israel, "You shall not associate with them, neither shall they associate with you, </a:t>
            </a:r>
            <a:r>
              <a:rPr i="1">
                <a:uFill>
                  <a:solidFill>
                    <a:srgbClr val="000000"/>
                  </a:solidFill>
                </a:uFill>
                <a:latin typeface="Times"/>
                <a:ea typeface="Times"/>
                <a:cs typeface="Times"/>
                <a:sym typeface="Times"/>
              </a:rPr>
              <a:t>for</a:t>
            </a:r>
            <a:r>
              <a:rPr>
                <a:uFill>
                  <a:solidFill>
                    <a:srgbClr val="000000"/>
                  </a:solidFill>
                </a:uFill>
                <a:latin typeface="Times"/>
                <a:ea typeface="Times"/>
                <a:cs typeface="Times"/>
                <a:sym typeface="Times"/>
              </a:rPr>
              <a:t> they will surely turn your heart away after their gods." Solomon held fast to these in love.</a:t>
            </a:r>
          </a:p>
        </p:txBody>
      </p:sp>
      <p:sp>
        <p:nvSpPr>
          <p:cNvPr id="114" name="2.  Number of wives &amp; concubines 3"/>
          <p:cNvSpPr/>
          <p:nvPr/>
        </p:nvSpPr>
        <p:spPr>
          <a:xfrm>
            <a:off x="660400" y="4318000"/>
            <a:ext cx="8864600" cy="43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194225" algn="l">
              <a:spcBef>
                <a:spcPts val="1800"/>
              </a:spcBef>
              <a:defRPr sz="2400"/>
            </a:pPr>
            <a:r>
              <a:rPr>
                <a:solidFill>
                  <a:srgbClr val="011993"/>
                </a:solidFill>
              </a:rPr>
              <a:t>2.  Number of wives &amp; concubines</a:t>
            </a:r>
            <a:r>
              <a:t> </a:t>
            </a:r>
            <a:r>
              <a:rPr>
                <a:solidFill>
                  <a:srgbClr val="FF2600"/>
                </a:solidFill>
              </a:rPr>
              <a:t>3</a:t>
            </a:r>
          </a:p>
        </p:txBody>
      </p:sp>
      <p:sp>
        <p:nvSpPr>
          <p:cNvPr id="115" name="3   And he had seven hundred wives, princesses, and three hundred concubines, and his wives turned his heart away."/>
          <p:cNvSpPr/>
          <p:nvPr/>
        </p:nvSpPr>
        <p:spPr>
          <a:xfrm>
            <a:off x="381000" y="4806950"/>
            <a:ext cx="9385300" cy="812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93700" indent="-393700" algn="l">
              <a:spcBef>
                <a:spcPts val="1800"/>
              </a:spcBef>
              <a:defRPr sz="2400"/>
            </a:pPr>
            <a:r>
              <a:rPr>
                <a:solidFill>
                  <a:srgbClr val="FF2600"/>
                </a:solidFill>
                <a:uFill>
                  <a:solidFill>
                    <a:srgbClr val="000000"/>
                  </a:solidFill>
                </a:uFill>
                <a:latin typeface="Times"/>
                <a:ea typeface="Times"/>
                <a:cs typeface="Times"/>
                <a:sym typeface="Times"/>
              </a:rPr>
              <a:t>3   </a:t>
            </a:r>
            <a:r>
              <a:rPr>
                <a:uFill>
                  <a:solidFill>
                    <a:srgbClr val="000000"/>
                  </a:solidFill>
                </a:uFill>
                <a:latin typeface="Times"/>
                <a:ea typeface="Times"/>
                <a:cs typeface="Times"/>
                <a:sym typeface="Times"/>
              </a:rPr>
              <a:t>And he had seven hundred wives, princesses, and three hundred concubines, and his wives turned his heart away.</a:t>
            </a:r>
            <a:r>
              <a:rPr>
                <a:uFill>
                  <a:solidFill>
                    <a:srgbClr val="000000"/>
                  </a:solidFill>
                </a:uFill>
                <a:latin typeface="Times"/>
                <a:ea typeface="Times"/>
                <a:cs typeface="Times"/>
                <a:sym typeface="Times"/>
              </a:rPr>
              <a:t>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A. The Great Schism 12:1-24"/>
          <p:cNvSpPr/>
          <p:nvPr>
            <p:ph type="title"/>
          </p:nvPr>
        </p:nvSpPr>
        <p:spPr>
          <a:xfrm>
            <a:off x="990600" y="203200"/>
            <a:ext cx="8178800" cy="584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pPr>
            <a:r>
              <a:rPr>
                <a:solidFill>
                  <a:srgbClr val="01168A"/>
                </a:solidFill>
              </a:rPr>
              <a:t>A.	The Great Schism </a:t>
            </a:r>
            <a:r>
              <a:rPr>
                <a:solidFill>
                  <a:srgbClr val="FF2600"/>
                </a:solidFill>
              </a:rPr>
              <a:t>12:1-24</a:t>
            </a:r>
          </a:p>
        </p:txBody>
      </p:sp>
      <p:sp>
        <p:nvSpPr>
          <p:cNvPr id="189" name="1. The request of Israel 1-5"/>
          <p:cNvSpPr/>
          <p:nvPr>
            <p:ph type="body" sz="quarter" idx="1"/>
          </p:nvPr>
        </p:nvSpPr>
        <p:spPr>
          <a:xfrm>
            <a:off x="381000" y="914400"/>
            <a:ext cx="9613900" cy="622300"/>
          </a:xfrm>
          <a:prstGeom prst="rect">
            <a:avLst/>
          </a:prstGeom>
        </p:spPr>
        <p:txBody>
          <a:bodyPr/>
          <a:lstStyle/>
          <a:p>
            <a: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1.	The request of Israel</a:t>
            </a:r>
            <a:r>
              <a:rPr>
                <a:solidFill>
                  <a:srgbClr val="FF2600"/>
                </a:solidFill>
              </a:rPr>
              <a:t> 1-5</a:t>
            </a:r>
          </a:p>
        </p:txBody>
      </p:sp>
      <p:sp>
        <p:nvSpPr>
          <p:cNvPr id="190" name="1   Then Rehoboam went to Shechem, for all Israel had come to Shechem to make him king.…"/>
          <p:cNvSpPr/>
          <p:nvPr/>
        </p:nvSpPr>
        <p:spPr>
          <a:xfrm>
            <a:off x="165100" y="1778000"/>
            <a:ext cx="4622800" cy="3911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41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uFill>
                  <a:solidFill>
                    <a:srgbClr val="000000"/>
                  </a:solidFill>
                </a:uFill>
                <a:latin typeface="Times"/>
                <a:ea typeface="Times"/>
                <a:cs typeface="Times"/>
                <a:sym typeface="Times"/>
              </a:rPr>
              <a:t>1   Then Rehoboam went to Shechem, for all Israel had come to Shechem to make him king.</a:t>
            </a:r>
            <a:endParaRPr sz="2400">
              <a:uFill>
                <a:solidFill>
                  <a:srgbClr val="000000"/>
                </a:solidFill>
              </a:uFill>
              <a:latin typeface="Times"/>
              <a:ea typeface="Times"/>
              <a:cs typeface="Times"/>
              <a:sym typeface="Times"/>
            </a:endParaRPr>
          </a:p>
          <a:p>
            <a:pPr marL="381000" indent="-381000" algn="l">
              <a:spcBef>
                <a:spcPts val="41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uFill>
                  <a:solidFill>
                    <a:srgbClr val="000000"/>
                  </a:solidFill>
                </a:uFill>
                <a:latin typeface="Times"/>
                <a:ea typeface="Times"/>
                <a:cs typeface="Times"/>
                <a:sym typeface="Times"/>
              </a:rPr>
              <a:t>2   Now it came about when Jeroboam the son of Nebat heard </a:t>
            </a:r>
            <a:r>
              <a:rPr i="1" sz="2400">
                <a:uFill>
                  <a:solidFill>
                    <a:srgbClr val="000000"/>
                  </a:solidFill>
                </a:uFill>
                <a:latin typeface="Times"/>
                <a:ea typeface="Times"/>
                <a:cs typeface="Times"/>
                <a:sym typeface="Times"/>
              </a:rPr>
              <a:t>of it,</a:t>
            </a:r>
            <a:r>
              <a:rPr sz="2400">
                <a:uFill>
                  <a:solidFill>
                    <a:srgbClr val="000000"/>
                  </a:solidFill>
                </a:uFill>
                <a:latin typeface="Times"/>
                <a:ea typeface="Times"/>
                <a:cs typeface="Times"/>
                <a:sym typeface="Times"/>
              </a:rPr>
              <a:t> that he was living in Egypt (for he was yet in Egypt, where he had fled from the presence of King Solomon).</a:t>
            </a:r>
          </a:p>
        </p:txBody>
      </p:sp>
      <p:pic>
        <p:nvPicPr>
          <p:cNvPr id="191" name="droppedImage.pdf" descr="droppedImage.pdf"/>
          <p:cNvPicPr>
            <a:picLocks noChangeAspect="1"/>
          </p:cNvPicPr>
          <p:nvPr/>
        </p:nvPicPr>
        <p:blipFill>
          <a:blip r:embed="rId2">
            <a:extLst/>
          </a:blip>
          <a:stretch>
            <a:fillRect/>
          </a:stretch>
        </p:blipFill>
        <p:spPr>
          <a:xfrm>
            <a:off x="4953000" y="1295400"/>
            <a:ext cx="5207000" cy="6311516"/>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A. The Great Schism 12:1-24"/>
          <p:cNvSpPr/>
          <p:nvPr>
            <p:ph type="title"/>
          </p:nvPr>
        </p:nvSpPr>
        <p:spPr>
          <a:xfrm>
            <a:off x="990600" y="203200"/>
            <a:ext cx="8178800" cy="584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pPr>
            <a:r>
              <a:rPr>
                <a:solidFill>
                  <a:srgbClr val="01168A"/>
                </a:solidFill>
              </a:rPr>
              <a:t>A.	The Great Schism </a:t>
            </a:r>
            <a:r>
              <a:rPr>
                <a:solidFill>
                  <a:srgbClr val="FF2600"/>
                </a:solidFill>
              </a:rPr>
              <a:t>12:1-24</a:t>
            </a:r>
          </a:p>
        </p:txBody>
      </p:sp>
      <p:sp>
        <p:nvSpPr>
          <p:cNvPr id="194" name="1. The request of Israel 1-5"/>
          <p:cNvSpPr/>
          <p:nvPr>
            <p:ph type="body" sz="quarter" idx="1"/>
          </p:nvPr>
        </p:nvSpPr>
        <p:spPr>
          <a:xfrm>
            <a:off x="381000" y="914400"/>
            <a:ext cx="9613900" cy="622300"/>
          </a:xfrm>
          <a:prstGeom prst="rect">
            <a:avLst/>
          </a:prstGeom>
        </p:spPr>
        <p:txBody>
          <a:bodyPr/>
          <a:lstStyle/>
          <a:p>
            <a: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1.	The request of Israel</a:t>
            </a:r>
            <a:r>
              <a:rPr>
                <a:solidFill>
                  <a:srgbClr val="FF2600"/>
                </a:solidFill>
              </a:rPr>
              <a:t> 1-5</a:t>
            </a:r>
          </a:p>
        </p:txBody>
      </p:sp>
      <p:sp>
        <p:nvSpPr>
          <p:cNvPr id="195" name="3   Then they sent and called him, and Jeroboam and all the assembly of Israel came and spoke to Rehoboam, saying,…"/>
          <p:cNvSpPr/>
          <p:nvPr/>
        </p:nvSpPr>
        <p:spPr>
          <a:xfrm>
            <a:off x="190500" y="1574800"/>
            <a:ext cx="4165600" cy="557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8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uFill>
                  <a:solidFill>
                    <a:srgbClr val="000000"/>
                  </a:solidFill>
                </a:uFill>
                <a:latin typeface="Times"/>
                <a:ea typeface="Times"/>
                <a:cs typeface="Times"/>
                <a:sym typeface="Times"/>
              </a:rPr>
              <a:t>3   Then they sent and called him, and Jeroboam and all the assembly of Israel came and spoke to Rehoboam, saying,</a:t>
            </a:r>
            <a:endParaRPr sz="2400">
              <a:uFill>
                <a:solidFill>
                  <a:srgbClr val="000000"/>
                </a:solidFill>
              </a:uFill>
              <a:latin typeface="Times"/>
              <a:ea typeface="Times"/>
              <a:cs typeface="Times"/>
              <a:sym typeface="Times"/>
            </a:endParaRPr>
          </a:p>
          <a:p>
            <a:pPr marL="381000" indent="-381000" algn="l">
              <a:spcBef>
                <a:spcPts val="28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uFill>
                  <a:solidFill>
                    <a:srgbClr val="000000"/>
                  </a:solidFill>
                </a:uFill>
                <a:latin typeface="Times"/>
                <a:ea typeface="Times"/>
                <a:cs typeface="Times"/>
                <a:sym typeface="Times"/>
              </a:rPr>
              <a:t>4   "Your father made our yoke hard; now therefore lighten the hard service of your father and his heavy yoke which he put on us, and we will serve you."</a:t>
            </a:r>
            <a:endParaRPr sz="2400">
              <a:uFill>
                <a:solidFill>
                  <a:srgbClr val="000000"/>
                </a:solidFill>
              </a:uFill>
              <a:latin typeface="Times"/>
              <a:ea typeface="Times"/>
              <a:cs typeface="Times"/>
              <a:sym typeface="Times"/>
            </a:endParaRPr>
          </a:p>
          <a:p>
            <a:pPr marL="381000" indent="-381000" algn="l">
              <a:spcBef>
                <a:spcPts val="28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uFill>
                  <a:solidFill>
                    <a:srgbClr val="000000"/>
                  </a:solidFill>
                </a:uFill>
                <a:latin typeface="Times"/>
                <a:ea typeface="Times"/>
                <a:cs typeface="Times"/>
                <a:sym typeface="Times"/>
              </a:rPr>
              <a:t>5   Then he said to them, "Depart for three days, then return to me." So the people departed.</a:t>
            </a:r>
          </a:p>
        </p:txBody>
      </p:sp>
      <p:pic>
        <p:nvPicPr>
          <p:cNvPr id="196" name="droppedImage.pdf" descr="droppedImage.pdf"/>
          <p:cNvPicPr>
            <a:picLocks noChangeAspect="1"/>
          </p:cNvPicPr>
          <p:nvPr/>
        </p:nvPicPr>
        <p:blipFill>
          <a:blip r:embed="rId2">
            <a:extLst/>
          </a:blip>
          <a:stretch>
            <a:fillRect/>
          </a:stretch>
        </p:blipFill>
        <p:spPr>
          <a:xfrm>
            <a:off x="4441121" y="1701800"/>
            <a:ext cx="5744279" cy="4546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A. The Great Schism 12:1-24"/>
          <p:cNvSpPr/>
          <p:nvPr>
            <p:ph type="title"/>
          </p:nvPr>
        </p:nvSpPr>
        <p:spPr>
          <a:xfrm>
            <a:off x="990600" y="203200"/>
            <a:ext cx="8178800" cy="584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pPr>
            <a:r>
              <a:rPr>
                <a:solidFill>
                  <a:srgbClr val="01168A"/>
                </a:solidFill>
              </a:rPr>
              <a:t>A.	The Great Schism </a:t>
            </a:r>
            <a:r>
              <a:rPr>
                <a:solidFill>
                  <a:srgbClr val="FF2600"/>
                </a:solidFill>
              </a:rPr>
              <a:t>12:1-24</a:t>
            </a:r>
          </a:p>
        </p:txBody>
      </p:sp>
      <p:sp>
        <p:nvSpPr>
          <p:cNvPr id="199" name="2. The recommendation of the counselors 6-11"/>
          <p:cNvSpPr/>
          <p:nvPr>
            <p:ph type="body" sz="quarter" idx="1"/>
          </p:nvPr>
        </p:nvSpPr>
        <p:spPr>
          <a:xfrm>
            <a:off x="381000" y="914400"/>
            <a:ext cx="9613900" cy="622300"/>
          </a:xfrm>
          <a:prstGeom prst="rect">
            <a:avLst/>
          </a:prstGeom>
        </p:spPr>
        <p:txBody>
          <a:bodyPr/>
          <a:lstStyle/>
          <a:p>
            <a: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2.	The recommendation of the counselors</a:t>
            </a:r>
            <a:r>
              <a:rPr>
                <a:solidFill>
                  <a:srgbClr val="FF2600"/>
                </a:solidFill>
              </a:rPr>
              <a:t> 6-11</a:t>
            </a:r>
          </a:p>
        </p:txBody>
      </p:sp>
      <p:sp>
        <p:nvSpPr>
          <p:cNvPr id="200" name="5   Then he said to them, &quot;Depart for three days, then return to me.&quot; So the people departed.…"/>
          <p:cNvSpPr/>
          <p:nvPr/>
        </p:nvSpPr>
        <p:spPr>
          <a:xfrm>
            <a:off x="190500" y="1574800"/>
            <a:ext cx="9804400" cy="4826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8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5</a:t>
            </a:r>
            <a:r>
              <a:rPr sz="2400">
                <a:uFill>
                  <a:solidFill>
                    <a:srgbClr val="000000"/>
                  </a:solidFill>
                </a:uFill>
                <a:latin typeface="Times"/>
                <a:ea typeface="Times"/>
                <a:cs typeface="Times"/>
                <a:sym typeface="Times"/>
              </a:rPr>
              <a:t>   Then he said to them, "Depart for three days, then return to me." So the people departed.</a:t>
            </a:r>
            <a:endParaRPr sz="2400">
              <a:uFill>
                <a:solidFill>
                  <a:srgbClr val="000000"/>
                </a:solidFill>
              </a:uFill>
              <a:latin typeface="Times"/>
              <a:ea typeface="Times"/>
              <a:cs typeface="Times"/>
              <a:sym typeface="Times"/>
            </a:endParaRPr>
          </a:p>
          <a:p>
            <a:pPr marL="381000" indent="-381000" algn="l">
              <a:spcBef>
                <a:spcPts val="28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6</a:t>
            </a:r>
            <a:r>
              <a:rPr sz="2400">
                <a:uFill>
                  <a:solidFill>
                    <a:srgbClr val="000000"/>
                  </a:solidFill>
                </a:uFill>
                <a:latin typeface="Times"/>
                <a:ea typeface="Times"/>
                <a:cs typeface="Times"/>
                <a:sym typeface="Times"/>
              </a:rPr>
              <a:t>   And King Rehoboam consulted with the elders who had served his father Solomon while he was still alive, saying, "How do you counsel </a:t>
            </a:r>
            <a:r>
              <a:rPr i="1" sz="2400">
                <a:uFill>
                  <a:solidFill>
                    <a:srgbClr val="000000"/>
                  </a:solidFill>
                </a:uFill>
                <a:latin typeface="Times"/>
                <a:ea typeface="Times"/>
                <a:cs typeface="Times"/>
                <a:sym typeface="Times"/>
              </a:rPr>
              <a:t>me</a:t>
            </a:r>
            <a:r>
              <a:rPr sz="2400">
                <a:uFill>
                  <a:solidFill>
                    <a:srgbClr val="000000"/>
                  </a:solidFill>
                </a:uFill>
                <a:latin typeface="Times"/>
                <a:ea typeface="Times"/>
                <a:cs typeface="Times"/>
                <a:sym typeface="Times"/>
              </a:rPr>
              <a:t> to answer this people?"</a:t>
            </a:r>
            <a:endParaRPr sz="2400">
              <a:uFill>
                <a:solidFill>
                  <a:srgbClr val="000000"/>
                </a:solidFill>
              </a:uFill>
              <a:latin typeface="Times"/>
              <a:ea typeface="Times"/>
              <a:cs typeface="Times"/>
              <a:sym typeface="Times"/>
            </a:endParaRPr>
          </a:p>
          <a:p>
            <a:pPr marL="381000" indent="-381000" algn="l">
              <a:spcBef>
                <a:spcPts val="28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7</a:t>
            </a:r>
            <a:r>
              <a:rPr sz="2400">
                <a:uFill>
                  <a:solidFill>
                    <a:srgbClr val="000000"/>
                  </a:solidFill>
                </a:uFill>
                <a:latin typeface="Times"/>
                <a:ea typeface="Times"/>
                <a:cs typeface="Times"/>
                <a:sym typeface="Times"/>
              </a:rPr>
              <a:t>   Then they spoke to him, saying, "If you will be a servant to this people today, will serve them, grant them their petition, and speak good words to them, then they will be your servants forever."</a:t>
            </a:r>
            <a:endParaRPr sz="2400">
              <a:uFill>
                <a:solidFill>
                  <a:srgbClr val="000000"/>
                </a:solidFill>
              </a:uFill>
              <a:latin typeface="Times"/>
              <a:ea typeface="Times"/>
              <a:cs typeface="Times"/>
              <a:sym typeface="Times"/>
            </a:endParaRPr>
          </a:p>
          <a:p>
            <a:pPr marL="381000" indent="-381000" algn="l">
              <a:spcBef>
                <a:spcPts val="28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8</a:t>
            </a:r>
            <a:r>
              <a:rPr sz="2400">
                <a:uFill>
                  <a:solidFill>
                    <a:srgbClr val="000000"/>
                  </a:solidFill>
                </a:uFill>
                <a:latin typeface="Times"/>
                <a:ea typeface="Times"/>
                <a:cs typeface="Times"/>
                <a:sym typeface="Times"/>
              </a:rPr>
              <a:t>   But he forsook the counsel of the elders which they had given him, and consulted with the young men who grew up with him and served him.</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A. The Great Schism 12:1-24"/>
          <p:cNvSpPr/>
          <p:nvPr>
            <p:ph type="title"/>
          </p:nvPr>
        </p:nvSpPr>
        <p:spPr>
          <a:xfrm>
            <a:off x="990600" y="203200"/>
            <a:ext cx="8178800" cy="584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pPr>
            <a:r>
              <a:rPr>
                <a:solidFill>
                  <a:srgbClr val="01168A"/>
                </a:solidFill>
              </a:rPr>
              <a:t>A.	The Great Schism </a:t>
            </a:r>
            <a:r>
              <a:rPr>
                <a:solidFill>
                  <a:srgbClr val="FF2600"/>
                </a:solidFill>
              </a:rPr>
              <a:t>12:1-24</a:t>
            </a:r>
          </a:p>
        </p:txBody>
      </p:sp>
      <p:sp>
        <p:nvSpPr>
          <p:cNvPr id="203" name="2. The recommendation of the counselors 6-11"/>
          <p:cNvSpPr/>
          <p:nvPr>
            <p:ph type="body" sz="quarter" idx="1"/>
          </p:nvPr>
        </p:nvSpPr>
        <p:spPr>
          <a:xfrm>
            <a:off x="381000" y="914400"/>
            <a:ext cx="9613900" cy="622300"/>
          </a:xfrm>
          <a:prstGeom prst="rect">
            <a:avLst/>
          </a:prstGeom>
        </p:spPr>
        <p:txBody>
          <a:bodyPr/>
          <a:lstStyle/>
          <a:p>
            <a: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2.	The recommendation of the counselors</a:t>
            </a:r>
            <a:r>
              <a:rPr>
                <a:solidFill>
                  <a:srgbClr val="FF2600"/>
                </a:solidFill>
              </a:rPr>
              <a:t> 6-11</a:t>
            </a:r>
          </a:p>
        </p:txBody>
      </p:sp>
      <p:sp>
        <p:nvSpPr>
          <p:cNvPr id="204" name="9   So he said to them, &quot;What counsel do you give that we may answer this people who have spoken to me, saying, ‘Lighten the yoke which your father put on us’?&quot;"/>
          <p:cNvSpPr/>
          <p:nvPr/>
        </p:nvSpPr>
        <p:spPr>
          <a:xfrm>
            <a:off x="190500" y="1574800"/>
            <a:ext cx="9753600" cy="1181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8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9</a:t>
            </a:r>
            <a:r>
              <a:rPr sz="2400">
                <a:uFill>
                  <a:solidFill>
                    <a:srgbClr val="000000"/>
                  </a:solidFill>
                </a:uFill>
                <a:latin typeface="Times"/>
                <a:ea typeface="Times"/>
                <a:cs typeface="Times"/>
                <a:sym typeface="Times"/>
              </a:rPr>
              <a:t>   So he said to them, "What counsel do you give that we may answer this people who have spoken to me, saying, ‘Lighten the yoke which your father put on us’?"</a:t>
            </a:r>
          </a:p>
        </p:txBody>
      </p:sp>
      <p:sp>
        <p:nvSpPr>
          <p:cNvPr id="205" name="10 And the young men who grew up with him spoke to him, saying, &quot;Thus you shall say to this people who spoke to you, saying, ‘Your father made our yoke heavy, now you make it lighter for us!’ But you shall speak to them, ‘My little finger is thicker than my father’s loins!…"/>
          <p:cNvSpPr/>
          <p:nvPr/>
        </p:nvSpPr>
        <p:spPr>
          <a:xfrm>
            <a:off x="190500" y="2997200"/>
            <a:ext cx="5435600" cy="4483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8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10</a:t>
            </a:r>
            <a:r>
              <a:rPr sz="2400">
                <a:uFill>
                  <a:solidFill>
                    <a:srgbClr val="000000"/>
                  </a:solidFill>
                </a:uFill>
                <a:latin typeface="Times"/>
                <a:ea typeface="Times"/>
                <a:cs typeface="Times"/>
                <a:sym typeface="Times"/>
              </a:rPr>
              <a:t> And the young men who grew up with him spoke to him, saying, "Thus you shall say to this people who spoke to you, saying, ‘Your father made our yoke heavy, now you make it lighter for us!’ But you shall speak to them, ‘My little finger is thicker than my father’s loins!</a:t>
            </a:r>
            <a:endParaRPr sz="2400">
              <a:uFill>
                <a:solidFill>
                  <a:srgbClr val="000000"/>
                </a:solidFill>
              </a:uFill>
              <a:latin typeface="Times"/>
              <a:ea typeface="Times"/>
              <a:cs typeface="Times"/>
              <a:sym typeface="Times"/>
            </a:endParaRPr>
          </a:p>
          <a:p>
            <a:pPr marL="381000" indent="-381000" algn="l">
              <a:spcBef>
                <a:spcPts val="28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11</a:t>
            </a:r>
            <a:r>
              <a:rPr sz="2400">
                <a:uFill>
                  <a:solidFill>
                    <a:srgbClr val="000000"/>
                  </a:solidFill>
                </a:uFill>
                <a:latin typeface="Times"/>
                <a:ea typeface="Times"/>
                <a:cs typeface="Times"/>
                <a:sym typeface="Times"/>
              </a:rPr>
              <a:t> ‘Whereas my father loaded you with a heavy yoke, I will add to your yoke; my father disciplined you with whips, but I will discipline you with scorpions.’"</a:t>
            </a:r>
          </a:p>
        </p:txBody>
      </p:sp>
      <p:pic>
        <p:nvPicPr>
          <p:cNvPr id="206" name="droppedImage.pdf" descr="droppedImage.pdf"/>
          <p:cNvPicPr>
            <a:picLocks noChangeAspect="1"/>
          </p:cNvPicPr>
          <p:nvPr/>
        </p:nvPicPr>
        <p:blipFill>
          <a:blip r:embed="rId2">
            <a:extLst/>
          </a:blip>
          <a:stretch>
            <a:fillRect/>
          </a:stretch>
        </p:blipFill>
        <p:spPr>
          <a:xfrm>
            <a:off x="5600700" y="3125470"/>
            <a:ext cx="4495800" cy="38963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A. The Great Schism 12:1-24"/>
          <p:cNvSpPr/>
          <p:nvPr>
            <p:ph type="title"/>
          </p:nvPr>
        </p:nvSpPr>
        <p:spPr>
          <a:xfrm>
            <a:off x="990600" y="76200"/>
            <a:ext cx="8178800" cy="584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pPr>
            <a:r>
              <a:rPr>
                <a:solidFill>
                  <a:srgbClr val="01168A"/>
                </a:solidFill>
              </a:rPr>
              <a:t>A.	The Great Schism </a:t>
            </a:r>
            <a:r>
              <a:rPr>
                <a:solidFill>
                  <a:srgbClr val="FF2600"/>
                </a:solidFill>
              </a:rPr>
              <a:t>12:1-24</a:t>
            </a:r>
          </a:p>
        </p:txBody>
      </p:sp>
      <p:sp>
        <p:nvSpPr>
          <p:cNvPr id="209" name="3. The reply of Rehoboam 12-15"/>
          <p:cNvSpPr/>
          <p:nvPr>
            <p:ph type="body" sz="quarter" idx="1"/>
          </p:nvPr>
        </p:nvSpPr>
        <p:spPr>
          <a:xfrm>
            <a:off x="336550" y="712905"/>
            <a:ext cx="9613900" cy="622301"/>
          </a:xfrm>
          <a:prstGeom prst="rect">
            <a:avLst/>
          </a:prstGeom>
        </p:spPr>
        <p:txBody>
          <a:bodyPr/>
          <a:lstStyle/>
          <a:p>
            <a: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3.	The reply of Rehoboam</a:t>
            </a:r>
            <a:r>
              <a:rPr>
                <a:solidFill>
                  <a:srgbClr val="FF2600"/>
                </a:solidFill>
              </a:rPr>
              <a:t> 12-15</a:t>
            </a:r>
          </a:p>
        </p:txBody>
      </p:sp>
      <p:sp>
        <p:nvSpPr>
          <p:cNvPr id="210" name="12 Then Jeroboam and all the people came to Rehoboam on the third day as the king had directed, saying, &quot;Return to me on the third day.&quot;…"/>
          <p:cNvSpPr/>
          <p:nvPr/>
        </p:nvSpPr>
        <p:spPr>
          <a:xfrm>
            <a:off x="190500" y="1387710"/>
            <a:ext cx="9906000" cy="1905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8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latin typeface="Times"/>
                <a:ea typeface="Times"/>
                <a:cs typeface="Times"/>
                <a:sym typeface="Times"/>
              </a:rPr>
              <a:t>12</a:t>
            </a:r>
            <a:r>
              <a:rPr sz="2400">
                <a:latin typeface="Times"/>
                <a:ea typeface="Times"/>
                <a:cs typeface="Times"/>
                <a:sym typeface="Times"/>
              </a:rPr>
              <a:t> Then Jeroboam and all the people came to Rehoboam on the third day as the king had directed, saying, "Return to me on the third day."</a:t>
            </a:r>
            <a:endParaRPr sz="2400">
              <a:latin typeface="Times"/>
              <a:ea typeface="Times"/>
              <a:cs typeface="Times"/>
              <a:sym typeface="Times"/>
            </a:endParaRPr>
          </a:p>
          <a:p>
            <a:pPr marL="381000" indent="-381000" algn="l">
              <a:spcBef>
                <a:spcPts val="28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latin typeface="Times"/>
                <a:ea typeface="Times"/>
                <a:cs typeface="Times"/>
                <a:sym typeface="Times"/>
              </a:rPr>
              <a:t>13</a:t>
            </a:r>
            <a:r>
              <a:rPr sz="2400">
                <a:latin typeface="Times"/>
                <a:ea typeface="Times"/>
                <a:cs typeface="Times"/>
                <a:sym typeface="Times"/>
              </a:rPr>
              <a:t> And the king answered the people harshly, for he forsook the advice of the elders which they had given him,</a:t>
            </a:r>
          </a:p>
        </p:txBody>
      </p:sp>
      <p:pic>
        <p:nvPicPr>
          <p:cNvPr id="211" name="droppedImage.pdf" descr="droppedImage.pdf"/>
          <p:cNvPicPr>
            <a:picLocks noChangeAspect="1"/>
          </p:cNvPicPr>
          <p:nvPr/>
        </p:nvPicPr>
        <p:blipFill>
          <a:blip r:embed="rId2">
            <a:extLst/>
          </a:blip>
          <a:stretch>
            <a:fillRect/>
          </a:stretch>
        </p:blipFill>
        <p:spPr>
          <a:xfrm>
            <a:off x="6946900" y="3579694"/>
            <a:ext cx="3162300" cy="3699111"/>
          </a:xfrm>
          <a:prstGeom prst="rect">
            <a:avLst/>
          </a:prstGeom>
          <a:ln w="12700">
            <a:miter lim="400000"/>
          </a:ln>
        </p:spPr>
      </p:pic>
      <p:sp>
        <p:nvSpPr>
          <p:cNvPr id="212" name="14 and he spoke to them according to the advice of the young men, saying, &quot;My father made your yoke heavy, but I will add to your yoke; my father disciplined you with whips, but I will discipline you with scorpions.&quot;…"/>
          <p:cNvSpPr/>
          <p:nvPr/>
        </p:nvSpPr>
        <p:spPr>
          <a:xfrm>
            <a:off x="139700" y="3454400"/>
            <a:ext cx="6819900" cy="3746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8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latin typeface="Times"/>
                <a:ea typeface="Times"/>
                <a:cs typeface="Times"/>
                <a:sym typeface="Times"/>
              </a:rPr>
              <a:t>14</a:t>
            </a:r>
            <a:r>
              <a:rPr sz="2400">
                <a:latin typeface="Times"/>
                <a:ea typeface="Times"/>
                <a:cs typeface="Times"/>
                <a:sym typeface="Times"/>
              </a:rPr>
              <a:t> and he spoke to them according to the advice of the young men, saying, "My father made your yoke heavy, but I will add to your yoke; my father disciplined you with whips, but I will discipline you with scorpions."</a:t>
            </a:r>
            <a:endParaRPr sz="2400">
              <a:latin typeface="Times"/>
              <a:ea typeface="Times"/>
              <a:cs typeface="Times"/>
              <a:sym typeface="Times"/>
            </a:endParaRPr>
          </a:p>
          <a:p>
            <a:pPr marL="381000" indent="-381000" algn="l">
              <a:spcBef>
                <a:spcPts val="28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latin typeface="Times"/>
                <a:ea typeface="Times"/>
                <a:cs typeface="Times"/>
                <a:sym typeface="Times"/>
              </a:rPr>
              <a:t>15</a:t>
            </a:r>
            <a:r>
              <a:rPr sz="2400">
                <a:latin typeface="Times"/>
                <a:ea typeface="Times"/>
                <a:cs typeface="Times"/>
                <a:sym typeface="Times"/>
              </a:rPr>
              <a:t> So the king did not listen to the people; for it was a turn </a:t>
            </a:r>
            <a:r>
              <a:rPr i="1" sz="2400">
                <a:latin typeface="Times"/>
                <a:ea typeface="Times"/>
                <a:cs typeface="Times"/>
                <a:sym typeface="Times"/>
              </a:rPr>
              <a:t>of events</a:t>
            </a:r>
            <a:r>
              <a:rPr sz="2400">
                <a:latin typeface="Times"/>
                <a:ea typeface="Times"/>
                <a:cs typeface="Times"/>
                <a:sym typeface="Times"/>
              </a:rPr>
              <a:t> from the LORD, that He might establish His word, which the LORD spoke through Ahijah the Shilonite to Jeroboam the son of Nebat.</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A. The Great Schism 12:1-24"/>
          <p:cNvSpPr/>
          <p:nvPr>
            <p:ph type="title"/>
          </p:nvPr>
        </p:nvSpPr>
        <p:spPr>
          <a:xfrm>
            <a:off x="990600" y="50800"/>
            <a:ext cx="8178800" cy="584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pPr>
            <a:r>
              <a:rPr>
                <a:solidFill>
                  <a:srgbClr val="01168A"/>
                </a:solidFill>
              </a:rPr>
              <a:t>A.	The Great Schism </a:t>
            </a:r>
            <a:r>
              <a:rPr>
                <a:solidFill>
                  <a:srgbClr val="FF2600"/>
                </a:solidFill>
              </a:rPr>
              <a:t>12:1-24</a:t>
            </a:r>
          </a:p>
        </p:txBody>
      </p:sp>
      <p:sp>
        <p:nvSpPr>
          <p:cNvPr id="215" name="4. The rebellion of Israel 16-20"/>
          <p:cNvSpPr/>
          <p:nvPr>
            <p:ph type="body" sz="quarter" idx="1"/>
          </p:nvPr>
        </p:nvSpPr>
        <p:spPr>
          <a:xfrm>
            <a:off x="285750" y="584200"/>
            <a:ext cx="9613900" cy="622300"/>
          </a:xfrm>
          <a:prstGeom prst="rect">
            <a:avLst/>
          </a:prstGeom>
        </p:spPr>
        <p:txBody>
          <a:bodyPr/>
          <a:lstStyle/>
          <a:p>
            <a: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4.	The rebellion of Israel</a:t>
            </a:r>
            <a:r>
              <a:rPr>
                <a:solidFill>
                  <a:srgbClr val="FF2600"/>
                </a:solidFill>
              </a:rPr>
              <a:t> 16-20</a:t>
            </a:r>
          </a:p>
        </p:txBody>
      </p:sp>
      <p:sp>
        <p:nvSpPr>
          <p:cNvPr id="216" name="16  When all Israel saw that the king did not listen to them, the people answered the king, saying, &quot;What portion do we have in David? We have no inheritance in the son of Jesse; To your tents, O Israel! Now look after your own house, David!&quot; So Israel departed to their tents.…"/>
          <p:cNvSpPr/>
          <p:nvPr/>
        </p:nvSpPr>
        <p:spPr>
          <a:xfrm>
            <a:off x="190500" y="1200150"/>
            <a:ext cx="9804400" cy="2578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16</a:t>
            </a:r>
            <a:r>
              <a:rPr sz="2400">
                <a:uFill>
                  <a:solidFill>
                    <a:srgbClr val="000000"/>
                  </a:solidFill>
                </a:uFill>
                <a:latin typeface="Times"/>
                <a:ea typeface="Times"/>
                <a:cs typeface="Times"/>
                <a:sym typeface="Times"/>
              </a:rPr>
              <a:t>  When all Israel </a:t>
            </a:r>
            <a:r>
              <a:rPr i="1" sz="2400">
                <a:uFill>
                  <a:solidFill>
                    <a:srgbClr val="000000"/>
                  </a:solidFill>
                </a:uFill>
                <a:latin typeface="Times"/>
                <a:ea typeface="Times"/>
                <a:cs typeface="Times"/>
                <a:sym typeface="Times"/>
              </a:rPr>
              <a:t>saw</a:t>
            </a:r>
            <a:r>
              <a:rPr sz="2400">
                <a:uFill>
                  <a:solidFill>
                    <a:srgbClr val="000000"/>
                  </a:solidFill>
                </a:uFill>
                <a:latin typeface="Times"/>
                <a:ea typeface="Times"/>
                <a:cs typeface="Times"/>
                <a:sym typeface="Times"/>
              </a:rPr>
              <a:t> that the king did not listen to them, the people answered the king, saying, "What portion do we have in David? </a:t>
            </a:r>
            <a:r>
              <a:rPr i="1" sz="2400">
                <a:uFill>
                  <a:solidFill>
                    <a:srgbClr val="000000"/>
                  </a:solidFill>
                </a:uFill>
                <a:latin typeface="Times"/>
                <a:ea typeface="Times"/>
                <a:cs typeface="Times"/>
                <a:sym typeface="Times"/>
              </a:rPr>
              <a:t>We have</a:t>
            </a:r>
            <a:r>
              <a:rPr sz="2400">
                <a:uFill>
                  <a:solidFill>
                    <a:srgbClr val="000000"/>
                  </a:solidFill>
                </a:uFill>
                <a:latin typeface="Times"/>
                <a:ea typeface="Times"/>
                <a:cs typeface="Times"/>
                <a:sym typeface="Times"/>
              </a:rPr>
              <a:t> no inheritance in the son of Jesse; To your tents, O Israel! Now look after your own house, David!" So Israel departed to their tents.</a:t>
            </a:r>
            <a:endParaRPr sz="2400">
              <a:uFill>
                <a:solidFill>
                  <a:srgbClr val="000000"/>
                </a:solidFill>
              </a:uFill>
              <a:latin typeface="Times"/>
              <a:ea typeface="Times"/>
              <a:cs typeface="Times"/>
              <a:sym typeface="Times"/>
            </a:endParaRPr>
          </a:p>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17</a:t>
            </a:r>
            <a:r>
              <a:rPr sz="2400">
                <a:uFill>
                  <a:solidFill>
                    <a:srgbClr val="000000"/>
                  </a:solidFill>
                </a:uFill>
                <a:latin typeface="Times"/>
                <a:ea typeface="Times"/>
                <a:cs typeface="Times"/>
                <a:sym typeface="Times"/>
              </a:rPr>
              <a:t> But as for the sons of Israel who lived in the cities of Judah, Rehoboam reigned over them.</a:t>
            </a:r>
          </a:p>
        </p:txBody>
      </p:sp>
      <p:pic>
        <p:nvPicPr>
          <p:cNvPr id="217" name="droppedImage.pdf" descr="droppedImage.pdf"/>
          <p:cNvPicPr>
            <a:picLocks noChangeAspect="1"/>
          </p:cNvPicPr>
          <p:nvPr/>
        </p:nvPicPr>
        <p:blipFill>
          <a:blip r:embed="rId2">
            <a:extLst/>
          </a:blip>
          <a:stretch>
            <a:fillRect/>
          </a:stretch>
        </p:blipFill>
        <p:spPr>
          <a:xfrm>
            <a:off x="594121" y="3911600"/>
            <a:ext cx="8235158" cy="31623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15">
                                            <p:bg/>
                                          </p:spTgt>
                                        </p:tgtEl>
                                        <p:attrNameLst>
                                          <p:attrName>style.visibility</p:attrName>
                                        </p:attrNameLst>
                                      </p:cBhvr>
                                      <p:to>
                                        <p:strVal val="visible"/>
                                      </p:to>
                                    </p:set>
                                    <p:anim calcmode="lin" valueType="num">
                                      <p:cBhvr>
                                        <p:cTn id="7" dur="1000" fill="hold"/>
                                        <p:tgtEl>
                                          <p:spTgt spid="215">
                                            <p:bg/>
                                          </p:spTgt>
                                        </p:tgtEl>
                                        <p:attrNameLst>
                                          <p:attrName>ppt_w</p:attrName>
                                        </p:attrNameLst>
                                      </p:cBhvr>
                                      <p:tavLst>
                                        <p:tav tm="0">
                                          <p:val>
                                            <p:fltVal val="0"/>
                                          </p:val>
                                        </p:tav>
                                        <p:tav tm="100000">
                                          <p:val>
                                            <p:strVal val="#ppt_w"/>
                                          </p:val>
                                        </p:tav>
                                      </p:tavLst>
                                    </p:anim>
                                    <p:anim calcmode="lin" valueType="num">
                                      <p:cBhvr>
                                        <p:cTn id="8" dur="1000" fill="hold"/>
                                        <p:tgtEl>
                                          <p:spTgt spid="215">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215">
                                            <p:txEl>
                                              <p:pRg st="0" end="0"/>
                                            </p:txEl>
                                          </p:spTgt>
                                        </p:tgtEl>
                                        <p:attrNameLst>
                                          <p:attrName>style.visibility</p:attrName>
                                        </p:attrNameLst>
                                      </p:cBhvr>
                                      <p:to>
                                        <p:strVal val="visible"/>
                                      </p:to>
                                    </p:set>
                                    <p:anim calcmode="lin" valueType="num">
                                      <p:cBhvr>
                                        <p:cTn id="11" dur="1000" fill="hold"/>
                                        <p:tgtEl>
                                          <p:spTgt spid="21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2" fill="hold">
                                  <p:stCondLst>
                                    <p:cond delay="0"/>
                                  </p:stCondLst>
                                  <p:iterate type="el" backwards="0">
                                    <p:tmAbs val="0"/>
                                  </p:iterate>
                                  <p:childTnLst>
                                    <p:set>
                                      <p:cBhvr>
                                        <p:cTn id="16" fill="hold"/>
                                        <p:tgtEl>
                                          <p:spTgt spid="216">
                                            <p:bg/>
                                          </p:spTgt>
                                        </p:tgtEl>
                                        <p:attrNameLst>
                                          <p:attrName>style.visibility</p:attrName>
                                        </p:attrNameLst>
                                      </p:cBhvr>
                                      <p:to>
                                        <p:strVal val="visible"/>
                                      </p:to>
                                    </p:set>
                                    <p:anim calcmode="lin" valueType="num">
                                      <p:cBhvr>
                                        <p:cTn id="17" dur="1000" fill="hold"/>
                                        <p:tgtEl>
                                          <p:spTgt spid="216">
                                            <p:bg/>
                                          </p:spTgt>
                                        </p:tgtEl>
                                        <p:attrNameLst>
                                          <p:attrName>ppt_w</p:attrName>
                                        </p:attrNameLst>
                                      </p:cBhvr>
                                      <p:tavLst>
                                        <p:tav tm="0">
                                          <p:val>
                                            <p:fltVal val="0"/>
                                          </p:val>
                                        </p:tav>
                                        <p:tav tm="100000">
                                          <p:val>
                                            <p:strVal val="#ppt_w"/>
                                          </p:val>
                                        </p:tav>
                                      </p:tavLst>
                                    </p:anim>
                                    <p:anim calcmode="lin" valueType="num">
                                      <p:cBhvr>
                                        <p:cTn id="18" dur="1000" fill="hold"/>
                                        <p:tgtEl>
                                          <p:spTgt spid="216">
                                            <p:bg/>
                                          </p:spTgt>
                                        </p:tgtEl>
                                        <p:attrNameLst>
                                          <p:attrName>ppt_h</p:attrName>
                                        </p:attrNameLst>
                                      </p:cBhvr>
                                      <p:tavLst>
                                        <p:tav tm="0">
                                          <p:val>
                                            <p:fltVal val="0"/>
                                          </p:val>
                                        </p:tav>
                                        <p:tav tm="100000">
                                          <p:val>
                                            <p:strVal val="#ppt_h"/>
                                          </p:val>
                                        </p:tav>
                                      </p:tavLst>
                                    </p:anim>
                                  </p:childTnLst>
                                </p:cTn>
                              </p:par>
                              <p:par>
                                <p:cTn id="19" presetClass="entr" nodeType="withEffect" presetSubtype="16" presetID="23" grpId="2" fill="hold">
                                  <p:stCondLst>
                                    <p:cond delay="0"/>
                                  </p:stCondLst>
                                  <p:iterate type="el" backwards="0">
                                    <p:tmAbs val="0"/>
                                  </p:iterate>
                                  <p:childTnLst>
                                    <p:set>
                                      <p:cBhvr>
                                        <p:cTn id="20" fill="hold"/>
                                        <p:tgtEl>
                                          <p:spTgt spid="216">
                                            <p:txEl>
                                              <p:pRg st="0" end="0"/>
                                            </p:txEl>
                                          </p:spTgt>
                                        </p:tgtEl>
                                        <p:attrNameLst>
                                          <p:attrName>style.visibility</p:attrName>
                                        </p:attrNameLst>
                                      </p:cBhvr>
                                      <p:to>
                                        <p:strVal val="visible"/>
                                      </p:to>
                                    </p:set>
                                    <p:anim calcmode="lin" valueType="num">
                                      <p:cBhvr>
                                        <p:cTn id="21" dur="1000" fill="hold"/>
                                        <p:tgtEl>
                                          <p:spTgt spid="216">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2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6" presetID="23" grpId="2" fill="hold">
                                  <p:stCondLst>
                                    <p:cond delay="0"/>
                                  </p:stCondLst>
                                  <p:iterate type="el" backwards="0">
                                    <p:tmAbs val="0"/>
                                  </p:iterate>
                                  <p:childTnLst>
                                    <p:set>
                                      <p:cBhvr>
                                        <p:cTn id="26" fill="hold"/>
                                        <p:tgtEl>
                                          <p:spTgt spid="216">
                                            <p:txEl>
                                              <p:pRg st="1" end="1"/>
                                            </p:txEl>
                                          </p:spTgt>
                                        </p:tgtEl>
                                        <p:attrNameLst>
                                          <p:attrName>style.visibility</p:attrName>
                                        </p:attrNameLst>
                                      </p:cBhvr>
                                      <p:to>
                                        <p:strVal val="visible"/>
                                      </p:to>
                                    </p:set>
                                    <p:anim calcmode="lin" valueType="num">
                                      <p:cBhvr>
                                        <p:cTn id="27" dur="1000" fill="hold"/>
                                        <p:tgtEl>
                                          <p:spTgt spid="216">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216">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5" grpId="1"/>
      <p:bldP build="p" bldLvl="5" animBg="1" rev="0" advAuto="0" spid="216" grpId="2"/>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4. The rebellion of Israel 16-20"/>
          <p:cNvSpPr/>
          <p:nvPr>
            <p:ph type="body" sz="quarter" idx="1"/>
          </p:nvPr>
        </p:nvSpPr>
        <p:spPr>
          <a:xfrm>
            <a:off x="381000" y="38100"/>
            <a:ext cx="9613900" cy="622300"/>
          </a:xfrm>
          <a:prstGeom prst="rect">
            <a:avLst/>
          </a:prstGeom>
        </p:spPr>
        <p:txBody>
          <a:bodyPr/>
          <a:lstStyle/>
          <a:p>
            <a: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4.	The rebellion of Israel</a:t>
            </a:r>
            <a:r>
              <a:rPr>
                <a:solidFill>
                  <a:srgbClr val="FF2600"/>
                </a:solidFill>
              </a:rPr>
              <a:t> 16-20</a:t>
            </a:r>
          </a:p>
        </p:txBody>
      </p:sp>
      <p:sp>
        <p:nvSpPr>
          <p:cNvPr id="220" name="18 Then King Rehoboam sent Adoram, who was over the forced labor, and all Israel stoned him to death. And King Rehoboam made haste to mount his chariot to flee to Jerusalem.…"/>
          <p:cNvSpPr/>
          <p:nvPr/>
        </p:nvSpPr>
        <p:spPr>
          <a:xfrm>
            <a:off x="190500" y="685800"/>
            <a:ext cx="4648200" cy="3683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18</a:t>
            </a:r>
            <a:r>
              <a:rPr sz="2400">
                <a:uFill>
                  <a:solidFill>
                    <a:srgbClr val="000000"/>
                  </a:solidFill>
                </a:uFill>
                <a:latin typeface="Times"/>
                <a:ea typeface="Times"/>
                <a:cs typeface="Times"/>
                <a:sym typeface="Times"/>
              </a:rPr>
              <a:t> Then King Rehoboam sent Adoram, who was over the forced labor, and all Israel stoned him to death. And King Rehoboam made haste to mount his chariot to flee to Jerusalem.</a:t>
            </a:r>
            <a:endParaRPr sz="2400">
              <a:uFill>
                <a:solidFill>
                  <a:srgbClr val="000000"/>
                </a:solidFill>
              </a:uFill>
              <a:latin typeface="Times"/>
              <a:ea typeface="Times"/>
              <a:cs typeface="Times"/>
              <a:sym typeface="Times"/>
            </a:endParaRPr>
          </a:p>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19</a:t>
            </a:r>
            <a:r>
              <a:rPr sz="2400">
                <a:uFill>
                  <a:solidFill>
                    <a:srgbClr val="000000"/>
                  </a:solidFill>
                </a:uFill>
                <a:latin typeface="Times"/>
                <a:ea typeface="Times"/>
                <a:cs typeface="Times"/>
                <a:sym typeface="Times"/>
              </a:rPr>
              <a:t> So Israel has been in rebellion against the house of David to this day.</a:t>
            </a:r>
          </a:p>
        </p:txBody>
      </p:sp>
      <p:pic>
        <p:nvPicPr>
          <p:cNvPr id="221" name="droppedImage.pdf" descr="droppedImage.pdf"/>
          <p:cNvPicPr>
            <a:picLocks noChangeAspect="1"/>
          </p:cNvPicPr>
          <p:nvPr/>
        </p:nvPicPr>
        <p:blipFill>
          <a:blip r:embed="rId2">
            <a:extLst/>
          </a:blip>
          <a:stretch>
            <a:fillRect/>
          </a:stretch>
        </p:blipFill>
        <p:spPr>
          <a:xfrm>
            <a:off x="4838700" y="672242"/>
            <a:ext cx="5346700" cy="3430716"/>
          </a:xfrm>
          <a:prstGeom prst="rect">
            <a:avLst/>
          </a:prstGeom>
          <a:ln w="12700">
            <a:miter lim="400000"/>
          </a:ln>
        </p:spPr>
      </p:pic>
      <p:sp>
        <p:nvSpPr>
          <p:cNvPr id="222" name="20 And it came about when all Israel heard that Jeroboam had returned, that they sent and called him to the assembly and made him king over all Israel. None but the tribe of Judah followed the house of David."/>
          <p:cNvSpPr/>
          <p:nvPr/>
        </p:nvSpPr>
        <p:spPr>
          <a:xfrm>
            <a:off x="152400" y="4572000"/>
            <a:ext cx="9550400" cy="1181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20</a:t>
            </a:r>
            <a:r>
              <a:rPr sz="2400">
                <a:uFill>
                  <a:solidFill>
                    <a:srgbClr val="000000"/>
                  </a:solidFill>
                </a:uFill>
                <a:latin typeface="Times"/>
                <a:ea typeface="Times"/>
                <a:cs typeface="Times"/>
                <a:sym typeface="Times"/>
              </a:rPr>
              <a:t> And it came about when all Israel heard that Jeroboam had returned, that they sent and called him to the assembly and made him king over all Israel. None but the tribe of Judah followed the house of David.</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5. The response of Rehoboam 21-24"/>
          <p:cNvSpPr/>
          <p:nvPr>
            <p:ph type="body" sz="quarter" idx="1"/>
          </p:nvPr>
        </p:nvSpPr>
        <p:spPr>
          <a:xfrm>
            <a:off x="285750" y="76200"/>
            <a:ext cx="9613900" cy="622300"/>
          </a:xfrm>
          <a:prstGeom prst="rect">
            <a:avLst/>
          </a:prstGeom>
        </p:spPr>
        <p:txBody>
          <a:bodyPr/>
          <a:lstStyle/>
          <a:p>
            <a: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5.	The response of Rehoboam</a:t>
            </a:r>
            <a:r>
              <a:rPr>
                <a:solidFill>
                  <a:srgbClr val="FF2600"/>
                </a:solidFill>
              </a:rPr>
              <a:t> 21-24</a:t>
            </a:r>
            <a:r>
              <a:rPr>
                <a:solidFill>
                  <a:srgbClr val="01168A"/>
                </a:solidFill>
              </a:rPr>
              <a:t>	</a:t>
            </a:r>
          </a:p>
        </p:txBody>
      </p:sp>
      <p:sp>
        <p:nvSpPr>
          <p:cNvPr id="225" name="21 Now when Rehoboam had come to Jerusalem, he assembled all the house of Judah and the tribe of Benjamin, 180,000 chosen men who were warriors, to fight against the house of Israel to restore the kingdom to Rehoboam the son of Solomon.…"/>
          <p:cNvSpPr/>
          <p:nvPr/>
        </p:nvSpPr>
        <p:spPr>
          <a:xfrm>
            <a:off x="190500" y="673100"/>
            <a:ext cx="9804400" cy="2209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21</a:t>
            </a:r>
            <a:r>
              <a:rPr sz="2400">
                <a:uFill>
                  <a:solidFill>
                    <a:srgbClr val="000000"/>
                  </a:solidFill>
                </a:uFill>
                <a:latin typeface="Times"/>
                <a:ea typeface="Times"/>
                <a:cs typeface="Times"/>
                <a:sym typeface="Times"/>
              </a:rPr>
              <a:t> Now when Rehoboam had come to Jerusalem, he assembled all the house of Judah and the tribe of Benjamin, 180,000 chosen men who were warriors, to fight against the house of Israel to restore the kingdom to Rehoboam the son of Solomon.</a:t>
            </a:r>
            <a:endParaRPr sz="2400">
              <a:uFill>
                <a:solidFill>
                  <a:srgbClr val="000000"/>
                </a:solidFill>
              </a:uFill>
              <a:latin typeface="Times"/>
              <a:ea typeface="Times"/>
              <a:cs typeface="Times"/>
              <a:sym typeface="Times"/>
            </a:endParaRPr>
          </a:p>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22</a:t>
            </a:r>
            <a:r>
              <a:rPr sz="2400">
                <a:uFill>
                  <a:solidFill>
                    <a:srgbClr val="000000"/>
                  </a:solidFill>
                </a:uFill>
                <a:latin typeface="Times"/>
                <a:ea typeface="Times"/>
                <a:cs typeface="Times"/>
                <a:sym typeface="Times"/>
              </a:rPr>
              <a:t> But the word of God came to Shemaiah the man of God, saying,</a:t>
            </a:r>
          </a:p>
        </p:txBody>
      </p:sp>
      <p:pic>
        <p:nvPicPr>
          <p:cNvPr id="226" name="droppedImage.pdf" descr="droppedImage.pdf"/>
          <p:cNvPicPr>
            <a:picLocks noChangeAspect="1"/>
          </p:cNvPicPr>
          <p:nvPr/>
        </p:nvPicPr>
        <p:blipFill>
          <a:blip r:embed="rId2">
            <a:extLst/>
          </a:blip>
          <a:stretch>
            <a:fillRect/>
          </a:stretch>
        </p:blipFill>
        <p:spPr>
          <a:xfrm>
            <a:off x="724747" y="2959100"/>
            <a:ext cx="6411806" cy="35941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5. The response of Rehoboam 21-24"/>
          <p:cNvSpPr/>
          <p:nvPr>
            <p:ph type="body" sz="quarter" idx="1"/>
          </p:nvPr>
        </p:nvSpPr>
        <p:spPr>
          <a:xfrm>
            <a:off x="406400" y="12700"/>
            <a:ext cx="9613900" cy="622300"/>
          </a:xfrm>
          <a:prstGeom prst="rect">
            <a:avLst/>
          </a:prstGeom>
        </p:spPr>
        <p:txBody>
          <a:bodyPr/>
          <a:lstStyle/>
          <a:p>
            <a: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5.	The response of Rehoboam</a:t>
            </a:r>
            <a:r>
              <a:rPr>
                <a:solidFill>
                  <a:srgbClr val="FF2600"/>
                </a:solidFill>
              </a:rPr>
              <a:t> 21-24</a:t>
            </a:r>
            <a:r>
              <a:rPr>
                <a:solidFill>
                  <a:srgbClr val="01168A"/>
                </a:solidFill>
              </a:rPr>
              <a:t>	</a:t>
            </a:r>
          </a:p>
        </p:txBody>
      </p:sp>
      <p:sp>
        <p:nvSpPr>
          <p:cNvPr id="229" name="23 &quot;Speak to Rehoboam the son of Solomon, king of Judah, and to all the house of Judah and Benjamin and to the rest of the people, saying,…"/>
          <p:cNvSpPr/>
          <p:nvPr/>
        </p:nvSpPr>
        <p:spPr>
          <a:xfrm>
            <a:off x="215900" y="711200"/>
            <a:ext cx="6350000" cy="3962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45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23</a:t>
            </a:r>
            <a:r>
              <a:rPr sz="2400">
                <a:uFill>
                  <a:solidFill>
                    <a:srgbClr val="000000"/>
                  </a:solidFill>
                </a:uFill>
                <a:latin typeface="Times"/>
                <a:ea typeface="Times"/>
                <a:cs typeface="Times"/>
                <a:sym typeface="Times"/>
              </a:rPr>
              <a:t> "Speak to Rehoboam the son of Solomon, king of Judah, and to all the house of Judah and Benjamin and to the rest of the people, saying,</a:t>
            </a:r>
            <a:endParaRPr sz="2400">
              <a:uFill>
                <a:solidFill>
                  <a:srgbClr val="000000"/>
                </a:solidFill>
              </a:uFill>
              <a:latin typeface="Times"/>
              <a:ea typeface="Times"/>
              <a:cs typeface="Times"/>
              <a:sym typeface="Times"/>
            </a:endParaRPr>
          </a:p>
          <a:p>
            <a:pPr marL="381000" indent="-381000" algn="l">
              <a:spcBef>
                <a:spcPts val="8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24</a:t>
            </a:r>
            <a:r>
              <a:rPr sz="2400">
                <a:uFill>
                  <a:solidFill>
                    <a:srgbClr val="000000"/>
                  </a:solidFill>
                </a:uFill>
                <a:latin typeface="Times"/>
                <a:ea typeface="Times"/>
                <a:cs typeface="Times"/>
                <a:sym typeface="Times"/>
              </a:rPr>
              <a:t> ‘Thus says the LORD, "You must not go up and fight against your relatives the sons of Israel; return every man to his house, for this thing has come from Me."’ "So they listened to the word of the LORD, and returned and went </a:t>
            </a:r>
            <a:r>
              <a:rPr i="1" sz="2400">
                <a:uFill>
                  <a:solidFill>
                    <a:srgbClr val="000000"/>
                  </a:solidFill>
                </a:uFill>
                <a:latin typeface="Times"/>
                <a:ea typeface="Times"/>
                <a:cs typeface="Times"/>
                <a:sym typeface="Times"/>
              </a:rPr>
              <a:t>their way</a:t>
            </a:r>
            <a:r>
              <a:rPr sz="2400">
                <a:uFill>
                  <a:solidFill>
                    <a:srgbClr val="000000"/>
                  </a:solidFill>
                </a:uFill>
                <a:latin typeface="Times"/>
                <a:ea typeface="Times"/>
                <a:cs typeface="Times"/>
                <a:sym typeface="Times"/>
              </a:rPr>
              <a:t> according to the word of the LORD.</a:t>
            </a:r>
          </a:p>
        </p:txBody>
      </p:sp>
      <p:pic>
        <p:nvPicPr>
          <p:cNvPr id="230" name="droppedImage.pdf" descr="droppedImage.pdf"/>
          <p:cNvPicPr>
            <a:picLocks noChangeAspect="1"/>
          </p:cNvPicPr>
          <p:nvPr/>
        </p:nvPicPr>
        <p:blipFill>
          <a:blip r:embed="rId2">
            <a:extLst/>
          </a:blip>
          <a:stretch>
            <a:fillRect/>
          </a:stretch>
        </p:blipFill>
        <p:spPr>
          <a:xfrm>
            <a:off x="6572250" y="744617"/>
            <a:ext cx="3505200" cy="3781266"/>
          </a:xfrm>
          <a:prstGeom prst="rect">
            <a:avLst/>
          </a:prstGeom>
          <a:ln w="12700">
            <a:miter lim="400000"/>
          </a:ln>
        </p:spPr>
      </p:pic>
      <p:pic>
        <p:nvPicPr>
          <p:cNvPr id="231" name="droppedImage.pdf" descr="droppedImage.pdf"/>
          <p:cNvPicPr>
            <a:picLocks noChangeAspect="1"/>
          </p:cNvPicPr>
          <p:nvPr/>
        </p:nvPicPr>
        <p:blipFill>
          <a:blip r:embed="rId3">
            <a:extLst/>
          </a:blip>
          <a:stretch>
            <a:fillRect/>
          </a:stretch>
        </p:blipFill>
        <p:spPr>
          <a:xfrm>
            <a:off x="7902575" y="4635500"/>
            <a:ext cx="2089150" cy="2997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3" name="droppedImage.pdf" descr="droppedImage.pdf"/>
          <p:cNvPicPr>
            <a:picLocks noChangeAspect="1"/>
          </p:cNvPicPr>
          <p:nvPr/>
        </p:nvPicPr>
        <p:blipFill>
          <a:blip r:embed="rId2">
            <a:extLst/>
          </a:blip>
          <a:stretch>
            <a:fillRect/>
          </a:stretch>
        </p:blipFill>
        <p:spPr>
          <a:xfrm>
            <a:off x="1930400" y="0"/>
            <a:ext cx="6286500" cy="7620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A. The Apostasy of Solomon 1-13"/>
          <p:cNvSpPr/>
          <p:nvPr>
            <p:ph type="title"/>
          </p:nvPr>
        </p:nvSpPr>
        <p:spPr>
          <a:xfrm>
            <a:off x="508000" y="203200"/>
            <a:ext cx="9309100" cy="6096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011993"/>
                </a:solidFill>
                <a:latin typeface="Helvetica"/>
                <a:ea typeface="Helvetica"/>
                <a:cs typeface="Helvetica"/>
                <a:sym typeface="Helvetica"/>
              </a:defRPr>
            </a:pPr>
            <a:r>
              <a:rPr>
                <a:latin typeface="+mn-lt"/>
                <a:ea typeface="+mn-ea"/>
                <a:cs typeface="+mn-cs"/>
                <a:sym typeface="Gill Sans"/>
              </a:rPr>
              <a:t>A.	The Apostasy of Solomon </a:t>
            </a:r>
            <a:r>
              <a:rPr b="1">
                <a:solidFill>
                  <a:srgbClr val="FF2600"/>
                </a:solidFill>
                <a:latin typeface="+mn-lt"/>
                <a:ea typeface="+mn-ea"/>
                <a:cs typeface="+mn-cs"/>
                <a:sym typeface="Gill Sans"/>
              </a:rPr>
              <a:t>1-13</a:t>
            </a:r>
          </a:p>
        </p:txBody>
      </p:sp>
      <p:sp>
        <p:nvSpPr>
          <p:cNvPr id="118" name="3.  Turn his heart away from God in his old age 4…"/>
          <p:cNvSpPr/>
          <p:nvPr>
            <p:ph type="body" sz="quarter" idx="1"/>
          </p:nvPr>
        </p:nvSpPr>
        <p:spPr>
          <a:xfrm>
            <a:off x="355600" y="1066800"/>
            <a:ext cx="9525000" cy="520700"/>
          </a:xfrm>
          <a:prstGeom prst="rect">
            <a:avLst/>
          </a:prstGeom>
        </p:spPr>
        <p:txBody>
          <a:bodyPr anchor="t"/>
          <a:lstStyle/>
          <a:p>
            <a:pPr marL="0" indent="254000">
              <a:buSzTx/>
              <a:buNone/>
              <a:defRPr sz="2400"/>
            </a:pPr>
            <a:r>
              <a:rPr>
                <a:solidFill>
                  <a:srgbClr val="011993"/>
                </a:solidFill>
              </a:rPr>
              <a:t>3.  </a:t>
            </a:r>
            <a:r>
              <a:t>Turn his heart away from God in his old age </a:t>
            </a:r>
            <a:r>
              <a:rPr>
                <a:solidFill>
                  <a:srgbClr val="FF2600"/>
                </a:solidFill>
              </a:rPr>
              <a:t>4</a:t>
            </a:r>
            <a:endParaRPr>
              <a:solidFill>
                <a:srgbClr val="FF2600"/>
              </a:solidFill>
            </a:endParaRPr>
          </a:p>
          <a:p>
            <a:pPr marL="632734" indent="-378734">
              <a:defRPr sz="2400"/>
            </a:pPr>
            <a:r>
              <a:t>Number of wives &amp; concubines </a:t>
            </a:r>
            <a:r>
              <a:rPr>
                <a:solidFill>
                  <a:srgbClr val="FF2600"/>
                </a:solidFill>
              </a:rPr>
              <a:t>3</a:t>
            </a:r>
            <a:endParaRPr>
              <a:solidFill>
                <a:srgbClr val="FF2600"/>
              </a:solidFill>
            </a:endParaRPr>
          </a:p>
          <a:p>
            <a:pPr marL="632734" indent="-378734">
              <a:defRPr sz="2400"/>
            </a:pPr>
            <a:r>
              <a:t>Turn his heart away from God in his old age </a:t>
            </a:r>
            <a:r>
              <a:rPr>
                <a:solidFill>
                  <a:srgbClr val="FF2600"/>
                </a:solidFill>
              </a:rPr>
              <a:t>4</a:t>
            </a:r>
            <a:endParaRPr>
              <a:solidFill>
                <a:srgbClr val="FF2600"/>
              </a:solidFill>
            </a:endParaRPr>
          </a:p>
          <a:p>
            <a:pPr marL="632734" indent="-378734">
              <a:defRPr sz="2400"/>
            </a:pPr>
            <a:r>
              <a:t>Built temples for idols &amp; burned incense &amp; sacrificed to them </a:t>
            </a:r>
            <a:r>
              <a:rPr>
                <a:solidFill>
                  <a:srgbClr val="FF2600"/>
                </a:solidFill>
              </a:rPr>
              <a:t>5-8</a:t>
            </a:r>
            <a:endParaRPr>
              <a:solidFill>
                <a:srgbClr val="FF2600"/>
              </a:solidFill>
            </a:endParaRPr>
          </a:p>
          <a:p>
            <a:pPr marL="632734" indent="-378734">
              <a:defRPr sz="2400"/>
            </a:pPr>
            <a:r>
              <a:t>Lord’s anger: will deprive him of the kingdom, but will leave one tribe for David’s sake </a:t>
            </a:r>
            <a:r>
              <a:rPr>
                <a:solidFill>
                  <a:srgbClr val="FF2600"/>
                </a:solidFill>
              </a:rPr>
              <a:t>9-13</a:t>
            </a:r>
          </a:p>
        </p:txBody>
      </p:sp>
      <p:sp>
        <p:nvSpPr>
          <p:cNvPr id="119" name="4   For it came about when Solomon was old, his wives turned his heart away after other gods; and his heart was not wholly devoted to the LORD his God, as the heart of David his father had been."/>
          <p:cNvSpPr/>
          <p:nvPr/>
        </p:nvSpPr>
        <p:spPr>
          <a:xfrm>
            <a:off x="381000" y="1530350"/>
            <a:ext cx="9385300" cy="1181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93700" indent="-393700" algn="l">
              <a:spcBef>
                <a:spcPts val="1800"/>
              </a:spcBef>
              <a:defRPr sz="2400"/>
            </a:pPr>
            <a:r>
              <a:rPr>
                <a:solidFill>
                  <a:srgbClr val="FF2600"/>
                </a:solidFill>
                <a:latin typeface="Times"/>
                <a:ea typeface="Times"/>
                <a:cs typeface="Times"/>
                <a:sym typeface="Times"/>
              </a:rPr>
              <a:t>4   </a:t>
            </a:r>
            <a:r>
              <a:rPr>
                <a:latin typeface="Times"/>
                <a:ea typeface="Times"/>
                <a:cs typeface="Times"/>
                <a:sym typeface="Times"/>
              </a:rPr>
              <a:t>For it came about when Solomon was old, his wives turned his heart away after other gods; and his heart was not wholly devoted to the LORD his God, as the heart of David his father </a:t>
            </a:r>
            <a:r>
              <a:rPr i="1">
                <a:latin typeface="Times"/>
                <a:ea typeface="Times"/>
                <a:cs typeface="Times"/>
                <a:sym typeface="Times"/>
              </a:rPr>
              <a:t>had been.</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B. The Great Apostasy 12:25-33"/>
          <p:cNvSpPr/>
          <p:nvPr>
            <p:ph type="title"/>
          </p:nvPr>
        </p:nvSpPr>
        <p:spPr>
          <a:xfrm>
            <a:off x="990600" y="203200"/>
            <a:ext cx="8178800" cy="7493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300"/>
            </a:pPr>
            <a:r>
              <a:rPr>
                <a:solidFill>
                  <a:srgbClr val="01168A"/>
                </a:solidFill>
              </a:rPr>
              <a:t>B.	The Great Apostasy </a:t>
            </a:r>
            <a:r>
              <a:rPr>
                <a:solidFill>
                  <a:srgbClr val="FF2600"/>
                </a:solidFill>
              </a:rPr>
              <a:t>12:25-33</a:t>
            </a:r>
          </a:p>
        </p:txBody>
      </p:sp>
      <p:sp>
        <p:nvSpPr>
          <p:cNvPr id="236" name="1. Shechem fortified  25"/>
          <p:cNvSpPr/>
          <p:nvPr>
            <p:ph type="body" sz="quarter" idx="1"/>
          </p:nvPr>
        </p:nvSpPr>
        <p:spPr>
          <a:xfrm>
            <a:off x="381000" y="914400"/>
            <a:ext cx="9613900" cy="622300"/>
          </a:xfrm>
          <a:prstGeom prst="rect">
            <a:avLst/>
          </a:prstGeom>
        </p:spPr>
        <p:txBody>
          <a:bodyPr/>
          <a:lstStyle/>
          <a:p>
            <a: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1.	Shechem fortified  </a:t>
            </a:r>
            <a:r>
              <a:rPr>
                <a:solidFill>
                  <a:srgbClr val="FF2600"/>
                </a:solidFill>
              </a:rPr>
              <a:t>25</a:t>
            </a:r>
            <a:r>
              <a:rPr>
                <a:solidFill>
                  <a:srgbClr val="01168A"/>
                </a:solidFill>
              </a:rPr>
              <a:t>	</a:t>
            </a:r>
          </a:p>
        </p:txBody>
      </p:sp>
      <p:sp>
        <p:nvSpPr>
          <p:cNvPr id="237" name="25 Then Jeroboam built Shechem in the hill country of Ephraim, and lived there. And he went out from there and built Penuel."/>
          <p:cNvSpPr/>
          <p:nvPr/>
        </p:nvSpPr>
        <p:spPr>
          <a:xfrm>
            <a:off x="190500" y="1574800"/>
            <a:ext cx="9804400" cy="812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25</a:t>
            </a:r>
            <a:r>
              <a:rPr sz="2400">
                <a:uFill>
                  <a:solidFill>
                    <a:srgbClr val="000000"/>
                  </a:solidFill>
                </a:uFill>
                <a:latin typeface="Times"/>
                <a:ea typeface="Times"/>
                <a:cs typeface="Times"/>
                <a:sym typeface="Times"/>
              </a:rPr>
              <a:t> Then Jeroboam built Shechem in the hill country of Ephraim, and lived there. And he went out from there and built Penuel.</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2. A new religion for the north  26-27"/>
          <p:cNvSpPr/>
          <p:nvPr>
            <p:ph type="body" sz="quarter" idx="1"/>
          </p:nvPr>
        </p:nvSpPr>
        <p:spPr>
          <a:xfrm>
            <a:off x="457200" y="88900"/>
            <a:ext cx="9613900" cy="622300"/>
          </a:xfrm>
          <a:prstGeom prst="rect">
            <a:avLst/>
          </a:prstGeom>
        </p:spPr>
        <p:txBody>
          <a:bodyPr/>
          <a:lstStyle/>
          <a:p>
            <a: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2.	A new religion for the north</a:t>
            </a:r>
            <a:r>
              <a:rPr>
                <a:solidFill>
                  <a:srgbClr val="FF2600"/>
                </a:solidFill>
              </a:rPr>
              <a:t>  26-27</a:t>
            </a:r>
            <a:r>
              <a:rPr>
                <a:solidFill>
                  <a:srgbClr val="01168A"/>
                </a:solidFill>
              </a:rPr>
              <a:t>	</a:t>
            </a:r>
          </a:p>
        </p:txBody>
      </p:sp>
      <p:sp>
        <p:nvSpPr>
          <p:cNvPr id="240" name="26 And Jeroboam said in his heart, &quot;Now the kingdom will return to the house of David.…"/>
          <p:cNvSpPr/>
          <p:nvPr/>
        </p:nvSpPr>
        <p:spPr>
          <a:xfrm>
            <a:off x="292100" y="863600"/>
            <a:ext cx="6396782" cy="2946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26</a:t>
            </a:r>
            <a:r>
              <a:rPr sz="2400">
                <a:uFill>
                  <a:solidFill>
                    <a:srgbClr val="000000"/>
                  </a:solidFill>
                </a:uFill>
                <a:latin typeface="Times"/>
                <a:ea typeface="Times"/>
                <a:cs typeface="Times"/>
                <a:sym typeface="Times"/>
              </a:rPr>
              <a:t> And Jeroboam said in his heart, "Now the kingdom will return to the house of David.</a:t>
            </a:r>
            <a:endParaRPr sz="2400">
              <a:uFill>
                <a:solidFill>
                  <a:srgbClr val="000000"/>
                </a:solidFill>
              </a:uFill>
              <a:latin typeface="Times"/>
              <a:ea typeface="Times"/>
              <a:cs typeface="Times"/>
              <a:sym typeface="Times"/>
            </a:endParaRPr>
          </a:p>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27</a:t>
            </a:r>
            <a:r>
              <a:rPr sz="2400">
                <a:uFill>
                  <a:solidFill>
                    <a:srgbClr val="000000"/>
                  </a:solidFill>
                </a:uFill>
                <a:latin typeface="Times"/>
                <a:ea typeface="Times"/>
                <a:cs typeface="Times"/>
                <a:sym typeface="Times"/>
              </a:rPr>
              <a:t> "If this people go up to offer sacrifices in the house of the LORD at Jerusalem, then the heart of this people will return to their lord, </a:t>
            </a:r>
            <a:r>
              <a:rPr i="1" sz="2400">
                <a:uFill>
                  <a:solidFill>
                    <a:srgbClr val="000000"/>
                  </a:solidFill>
                </a:uFill>
                <a:latin typeface="Times"/>
                <a:ea typeface="Times"/>
                <a:cs typeface="Times"/>
                <a:sym typeface="Times"/>
              </a:rPr>
              <a:t>even</a:t>
            </a:r>
            <a:r>
              <a:rPr sz="2400">
                <a:uFill>
                  <a:solidFill>
                    <a:srgbClr val="000000"/>
                  </a:solidFill>
                </a:uFill>
                <a:latin typeface="Times"/>
                <a:ea typeface="Times"/>
                <a:cs typeface="Times"/>
                <a:sym typeface="Times"/>
              </a:rPr>
              <a:t> to Rehoboam king of Judah; and they will kill me and return to Rehoboam king of Judah."</a:t>
            </a:r>
          </a:p>
        </p:txBody>
      </p:sp>
      <p:pic>
        <p:nvPicPr>
          <p:cNvPr id="241" name="droppedImage.pdf" descr="droppedImage.pdf"/>
          <p:cNvPicPr>
            <a:picLocks noChangeAspect="1"/>
          </p:cNvPicPr>
          <p:nvPr/>
        </p:nvPicPr>
        <p:blipFill>
          <a:blip r:embed="rId2">
            <a:extLst/>
          </a:blip>
          <a:stretch>
            <a:fillRect/>
          </a:stretch>
        </p:blipFill>
        <p:spPr>
          <a:xfrm>
            <a:off x="6743700" y="660400"/>
            <a:ext cx="3251200" cy="3190146"/>
          </a:xfrm>
          <a:prstGeom prst="rect">
            <a:avLst/>
          </a:prstGeom>
          <a:ln w="12700">
            <a:miter lim="400000"/>
          </a:ln>
        </p:spPr>
      </p:pic>
      <p:pic>
        <p:nvPicPr>
          <p:cNvPr id="242" name="droppedImage.pdf" descr="droppedImage.pdf"/>
          <p:cNvPicPr>
            <a:picLocks noChangeAspect="1"/>
          </p:cNvPicPr>
          <p:nvPr/>
        </p:nvPicPr>
        <p:blipFill>
          <a:blip r:embed="rId3">
            <a:extLst/>
          </a:blip>
          <a:stretch>
            <a:fillRect/>
          </a:stretch>
        </p:blipFill>
        <p:spPr>
          <a:xfrm>
            <a:off x="7310379" y="3880188"/>
            <a:ext cx="2667001" cy="31937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3. The golden calves conveniently placed  28, 29"/>
          <p:cNvSpPr/>
          <p:nvPr>
            <p:ph type="body" sz="quarter" idx="1"/>
          </p:nvPr>
        </p:nvSpPr>
        <p:spPr>
          <a:xfrm>
            <a:off x="285750" y="76200"/>
            <a:ext cx="9613900" cy="622300"/>
          </a:xfrm>
          <a:prstGeom prst="rect">
            <a:avLst/>
          </a:prstGeom>
        </p:spPr>
        <p:txBody>
          <a:bodyPr/>
          <a:lstStyle/>
          <a:p>
            <a: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3.	The golden calves conveniently placed  </a:t>
            </a:r>
            <a:r>
              <a:rPr>
                <a:solidFill>
                  <a:srgbClr val="FF2600"/>
                </a:solidFill>
              </a:rPr>
              <a:t>28, 29</a:t>
            </a:r>
          </a:p>
        </p:txBody>
      </p:sp>
      <p:sp>
        <p:nvSpPr>
          <p:cNvPr id="245" name="28 So the king consulted, and made two golden calves, and he said to them, &quot;It is too much for you to go up to Jerusalem; behold your gods, O Israel, that brought you up from the land of Egypt.&quot;…"/>
          <p:cNvSpPr/>
          <p:nvPr/>
        </p:nvSpPr>
        <p:spPr>
          <a:xfrm>
            <a:off x="177800" y="762000"/>
            <a:ext cx="9804400" cy="2209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28</a:t>
            </a:r>
            <a:r>
              <a:rPr sz="2400">
                <a:uFill>
                  <a:solidFill>
                    <a:srgbClr val="000000"/>
                  </a:solidFill>
                </a:uFill>
                <a:latin typeface="Times"/>
                <a:ea typeface="Times"/>
                <a:cs typeface="Times"/>
                <a:sym typeface="Times"/>
              </a:rPr>
              <a:t> So the king consulted, and made two golden calves, and he said to them, "It is too much for you to go up to Jerusalem; behold your gods, O Israel, that brought you up from the land of Egypt."</a:t>
            </a:r>
            <a:r>
              <a:rPr sz="2400">
                <a:latin typeface="Times"/>
                <a:ea typeface="Times"/>
                <a:cs typeface="Times"/>
                <a:sym typeface="Times"/>
              </a:rPr>
              <a:t> </a:t>
            </a:r>
            <a:endParaRPr sz="2400">
              <a:latin typeface="Times"/>
              <a:ea typeface="Times"/>
              <a:cs typeface="Times"/>
              <a:sym typeface="Times"/>
            </a:endParaRPr>
          </a:p>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latin typeface="Times"/>
                <a:ea typeface="Times"/>
                <a:cs typeface="Times"/>
                <a:sym typeface="Times"/>
              </a:rPr>
              <a:t>29</a:t>
            </a:r>
            <a:r>
              <a:rPr sz="2400">
                <a:latin typeface="Times"/>
                <a:ea typeface="Times"/>
                <a:cs typeface="Times"/>
                <a:sym typeface="Times"/>
              </a:rPr>
              <a:t> And he set one in Bethel,                                                                                       and the other he put in Dan.</a:t>
            </a:r>
          </a:p>
        </p:txBody>
      </p:sp>
      <p:sp>
        <p:nvSpPr>
          <p:cNvPr id="246" name="4. Zeal for the new worship  30"/>
          <p:cNvSpPr/>
          <p:nvPr/>
        </p:nvSpPr>
        <p:spPr>
          <a:xfrm>
            <a:off x="723900" y="5048250"/>
            <a:ext cx="5207000" cy="52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3000">
                <a:solidFill>
                  <a:srgbClr val="01168A"/>
                </a:solidFill>
              </a:rPr>
              <a:t>4.	Zeal for the new worship  </a:t>
            </a:r>
            <a:r>
              <a:rPr sz="3000">
                <a:solidFill>
                  <a:srgbClr val="FF2600"/>
                </a:solidFill>
              </a:rPr>
              <a:t>30</a:t>
            </a:r>
          </a:p>
        </p:txBody>
      </p:sp>
      <p:sp>
        <p:nvSpPr>
          <p:cNvPr id="247" name="30 Now this thing became a sin, for the people went to worship before the one as far as Dan."/>
          <p:cNvSpPr/>
          <p:nvPr/>
        </p:nvSpPr>
        <p:spPr>
          <a:xfrm>
            <a:off x="165100" y="5615044"/>
            <a:ext cx="9626600" cy="8128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30</a:t>
            </a:r>
            <a:r>
              <a:rPr sz="2400">
                <a:uFill>
                  <a:solidFill>
                    <a:srgbClr val="000000"/>
                  </a:solidFill>
                </a:uFill>
                <a:latin typeface="Times"/>
                <a:ea typeface="Times"/>
                <a:cs typeface="Times"/>
                <a:sym typeface="Times"/>
              </a:rPr>
              <a:t> Now this thing became a sin, for the people went </a:t>
            </a:r>
            <a:r>
              <a:rPr i="1" sz="2400">
                <a:uFill>
                  <a:solidFill>
                    <a:srgbClr val="000000"/>
                  </a:solidFill>
                </a:uFill>
                <a:latin typeface="Times"/>
                <a:ea typeface="Times"/>
                <a:cs typeface="Times"/>
                <a:sym typeface="Times"/>
              </a:rPr>
              <a:t>to worship</a:t>
            </a:r>
            <a:r>
              <a:rPr sz="2400">
                <a:uFill>
                  <a:solidFill>
                    <a:srgbClr val="000000"/>
                  </a:solidFill>
                </a:uFill>
                <a:latin typeface="Times"/>
                <a:ea typeface="Times"/>
                <a:cs typeface="Times"/>
                <a:sym typeface="Times"/>
              </a:rPr>
              <a:t> before the one as far as Dan.</a:t>
            </a:r>
          </a:p>
        </p:txBody>
      </p:sp>
      <p:pic>
        <p:nvPicPr>
          <p:cNvPr id="248" name="droppedImage.pdf" descr="droppedImage.pdf"/>
          <p:cNvPicPr>
            <a:picLocks noChangeAspect="1"/>
          </p:cNvPicPr>
          <p:nvPr/>
        </p:nvPicPr>
        <p:blipFill>
          <a:blip r:embed="rId2">
            <a:extLst/>
          </a:blip>
          <a:stretch>
            <a:fillRect/>
          </a:stretch>
        </p:blipFill>
        <p:spPr>
          <a:xfrm>
            <a:off x="4119174" y="1992255"/>
            <a:ext cx="6053526" cy="30099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5. Further details of the counterfeit religion  31-33"/>
          <p:cNvSpPr/>
          <p:nvPr>
            <p:ph type="body" sz="quarter" idx="1"/>
          </p:nvPr>
        </p:nvSpPr>
        <p:spPr>
          <a:xfrm>
            <a:off x="381000" y="152400"/>
            <a:ext cx="9613900" cy="622300"/>
          </a:xfrm>
          <a:prstGeom prst="rect">
            <a:avLst/>
          </a:prstGeom>
        </p:spPr>
        <p:txBody>
          <a:bodyPr/>
          <a:lstStyle/>
          <a:p>
            <a: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5.	Further details of the counterfeit religion  </a:t>
            </a:r>
            <a:r>
              <a:rPr>
                <a:solidFill>
                  <a:srgbClr val="FF2600"/>
                </a:solidFill>
              </a:rPr>
              <a:t>31-33</a:t>
            </a:r>
          </a:p>
        </p:txBody>
      </p:sp>
      <p:sp>
        <p:nvSpPr>
          <p:cNvPr id="251" name="31 And he made houses on high places, and made priests from among all the people who were not of the sons of Levi.…"/>
          <p:cNvSpPr/>
          <p:nvPr/>
        </p:nvSpPr>
        <p:spPr>
          <a:xfrm>
            <a:off x="285750" y="762000"/>
            <a:ext cx="9804400" cy="4343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31</a:t>
            </a:r>
            <a:r>
              <a:rPr sz="2400">
                <a:uFill>
                  <a:solidFill>
                    <a:srgbClr val="000000"/>
                  </a:solidFill>
                </a:uFill>
                <a:latin typeface="Times"/>
                <a:ea typeface="Times"/>
                <a:cs typeface="Times"/>
                <a:sym typeface="Times"/>
              </a:rPr>
              <a:t> And he made houses on </a:t>
            </a:r>
            <a:r>
              <a:rPr sz="2400" u="sng">
                <a:uFill>
                  <a:solidFill>
                    <a:srgbClr val="000000"/>
                  </a:solidFill>
                </a:uFill>
                <a:latin typeface="Times"/>
                <a:ea typeface="Times"/>
                <a:cs typeface="Times"/>
                <a:sym typeface="Times"/>
              </a:rPr>
              <a:t>high places, </a:t>
            </a:r>
            <a:r>
              <a:rPr sz="2400">
                <a:uFill>
                  <a:solidFill>
                    <a:srgbClr val="000000"/>
                  </a:solidFill>
                </a:uFill>
                <a:latin typeface="Times"/>
                <a:ea typeface="Times"/>
                <a:cs typeface="Times"/>
                <a:sym typeface="Times"/>
              </a:rPr>
              <a:t>and made </a:t>
            </a:r>
            <a:r>
              <a:rPr sz="2400" u="sng">
                <a:uFill>
                  <a:solidFill>
                    <a:srgbClr val="000000"/>
                  </a:solidFill>
                </a:uFill>
                <a:latin typeface="Times"/>
                <a:ea typeface="Times"/>
                <a:cs typeface="Times"/>
                <a:sym typeface="Times"/>
              </a:rPr>
              <a:t>priests</a:t>
            </a:r>
            <a:r>
              <a:rPr sz="2400">
                <a:uFill>
                  <a:solidFill>
                    <a:srgbClr val="000000"/>
                  </a:solidFill>
                </a:uFill>
                <a:latin typeface="Times"/>
                <a:ea typeface="Times"/>
                <a:cs typeface="Times"/>
                <a:sym typeface="Times"/>
              </a:rPr>
              <a:t> from among all the people who were not of the sons of Levi.</a:t>
            </a:r>
            <a:endParaRPr sz="2400">
              <a:uFill>
                <a:solidFill>
                  <a:srgbClr val="000000"/>
                </a:solidFill>
              </a:uFill>
              <a:latin typeface="Times"/>
              <a:ea typeface="Times"/>
              <a:cs typeface="Times"/>
              <a:sym typeface="Times"/>
            </a:endParaRPr>
          </a:p>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32</a:t>
            </a:r>
            <a:r>
              <a:rPr sz="2400">
                <a:uFill>
                  <a:solidFill>
                    <a:srgbClr val="000000"/>
                  </a:solidFill>
                </a:uFill>
                <a:latin typeface="Times"/>
                <a:ea typeface="Times"/>
                <a:cs typeface="Times"/>
                <a:sym typeface="Times"/>
              </a:rPr>
              <a:t> And Jeroboam instituted </a:t>
            </a:r>
            <a:r>
              <a:rPr sz="2400" u="sng">
                <a:uFill>
                  <a:solidFill>
                    <a:srgbClr val="000000"/>
                  </a:solidFill>
                </a:uFill>
                <a:latin typeface="Times"/>
                <a:ea typeface="Times"/>
                <a:cs typeface="Times"/>
                <a:sym typeface="Times"/>
              </a:rPr>
              <a:t>a feast in the eighth month on the fifteenth day</a:t>
            </a:r>
            <a:r>
              <a:rPr sz="2400">
                <a:uFill>
                  <a:solidFill>
                    <a:srgbClr val="000000"/>
                  </a:solidFill>
                </a:uFill>
                <a:latin typeface="Times"/>
                <a:ea typeface="Times"/>
                <a:cs typeface="Times"/>
                <a:sym typeface="Times"/>
              </a:rPr>
              <a:t> of the month, like the feast which is in Judah, and </a:t>
            </a:r>
            <a:r>
              <a:rPr sz="2400" u="sng">
                <a:uFill>
                  <a:solidFill>
                    <a:srgbClr val="000000"/>
                  </a:solidFill>
                </a:uFill>
                <a:latin typeface="Times"/>
                <a:ea typeface="Times"/>
                <a:cs typeface="Times"/>
                <a:sym typeface="Times"/>
              </a:rPr>
              <a:t>he went up to the altar</a:t>
            </a:r>
            <a:r>
              <a:rPr sz="2400">
                <a:uFill>
                  <a:solidFill>
                    <a:srgbClr val="000000"/>
                  </a:solidFill>
                </a:uFill>
                <a:latin typeface="Times"/>
                <a:ea typeface="Times"/>
                <a:cs typeface="Times"/>
                <a:sym typeface="Times"/>
              </a:rPr>
              <a:t>; thus he did in Bethel, sacrificing to the calves which he had made. And he stationed in Bethel the priests of the high places which he had made.</a:t>
            </a:r>
            <a:endParaRPr sz="2400">
              <a:uFill>
                <a:solidFill>
                  <a:srgbClr val="000000"/>
                </a:solidFill>
              </a:uFill>
              <a:latin typeface="Times"/>
              <a:ea typeface="Times"/>
              <a:cs typeface="Times"/>
              <a:sym typeface="Times"/>
            </a:endParaRPr>
          </a:p>
          <a:p>
            <a:pPr marL="381000" indent="-381000" algn="l">
              <a:spcBef>
                <a:spcPts val="23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33</a:t>
            </a:r>
            <a:r>
              <a:rPr sz="2400">
                <a:uFill>
                  <a:solidFill>
                    <a:srgbClr val="000000"/>
                  </a:solidFill>
                </a:uFill>
                <a:latin typeface="Times"/>
                <a:ea typeface="Times"/>
                <a:cs typeface="Times"/>
                <a:sym typeface="Times"/>
              </a:rPr>
              <a:t> Then he went up to the altar which he had made in Bethel on the fifteenth day in the eighth month, even in the month which he had devised in his own heart; and he instituted a feast for the sons of Israel, and went up to the altar to burn incense.</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pecial study - The Schism of 931 B.C."/>
          <p:cNvSpPr/>
          <p:nvPr>
            <p:ph type="title"/>
          </p:nvPr>
        </p:nvSpPr>
        <p:spPr>
          <a:xfrm>
            <a:off x="990600" y="203200"/>
            <a:ext cx="8178800" cy="749300"/>
          </a:xfrm>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300"/>
            </a:pPr>
            <a:r>
              <a:rPr sz="3000">
                <a:solidFill>
                  <a:srgbClr val="01168A"/>
                </a:solidFill>
              </a:rPr>
              <a:t>Special study - The Schism of </a:t>
            </a:r>
            <a:r>
              <a:rPr sz="3000">
                <a:solidFill>
                  <a:srgbClr val="FF2600"/>
                </a:solidFill>
              </a:rPr>
              <a:t>931 B.C.</a:t>
            </a:r>
          </a:p>
        </p:txBody>
      </p:sp>
      <p:sp>
        <p:nvSpPr>
          <p:cNvPr id="254" name="1. The event was caused or allowed by God  12:15"/>
          <p:cNvSpPr/>
          <p:nvPr>
            <p:ph type="body" sz="quarter" idx="1"/>
          </p:nvPr>
        </p:nvSpPr>
        <p:spPr>
          <a:xfrm>
            <a:off x="381000" y="914400"/>
            <a:ext cx="9613900" cy="622300"/>
          </a:xfrm>
          <a:prstGeom prst="rect">
            <a:avLst/>
          </a:prstGeom>
        </p:spPr>
        <p:txBody>
          <a:bodyPr/>
          <a:lstStyle/>
          <a:p>
            <a: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1.	The event was caused or allowed by God  </a:t>
            </a:r>
            <a:r>
              <a:rPr>
                <a:solidFill>
                  <a:srgbClr val="FF2600"/>
                </a:solidFill>
              </a:rPr>
              <a:t>12:15</a:t>
            </a:r>
          </a:p>
        </p:txBody>
      </p:sp>
      <p:sp>
        <p:nvSpPr>
          <p:cNvPr id="255" name="a. Judah is isolated from northern tribes…"/>
          <p:cNvSpPr/>
          <p:nvPr/>
        </p:nvSpPr>
        <p:spPr>
          <a:xfrm>
            <a:off x="1092200" y="1943100"/>
            <a:ext cx="7594600" cy="1676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56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3000">
                <a:latin typeface="+mn-lt"/>
                <a:ea typeface="+mn-ea"/>
                <a:cs typeface="+mn-cs"/>
                <a:sym typeface="Gill Sans"/>
              </a:rPr>
              <a:t>a.	Judah is isolated from northern tribes</a:t>
            </a:r>
            <a:endParaRPr sz="3000">
              <a:latin typeface="+mn-lt"/>
              <a:ea typeface="+mn-ea"/>
              <a:cs typeface="+mn-cs"/>
              <a:sym typeface="Gill Sans"/>
            </a:endParaRPr>
          </a:p>
          <a:p>
            <a:pPr marL="381000" indent="-381000" algn="l">
              <a:spcBef>
                <a:spcPts val="56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3000">
                <a:latin typeface="+mn-lt"/>
                <a:ea typeface="+mn-ea"/>
                <a:cs typeface="+mn-cs"/>
                <a:sym typeface="Gill Sans"/>
              </a:rPr>
              <a:t>b.	Judgment of the house of David</a:t>
            </a:r>
            <a:r>
              <a:rPr sz="3000">
                <a:solidFill>
                  <a:srgbClr val="01168A"/>
                </a:solidFill>
                <a:latin typeface="+mn-lt"/>
                <a:ea typeface="+mn-ea"/>
                <a:cs typeface="+mn-cs"/>
                <a:sym typeface="Gill Sans"/>
              </a:rPr>
              <a:t>  </a:t>
            </a:r>
            <a:r>
              <a:rPr sz="3000">
                <a:solidFill>
                  <a:srgbClr val="FF2600"/>
                </a:solidFill>
                <a:latin typeface="+mn-lt"/>
                <a:ea typeface="+mn-ea"/>
                <a:cs typeface="+mn-cs"/>
                <a:sym typeface="Gill Sans"/>
              </a:rPr>
              <a:t>11:11-13  33</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pecial study - The Schism of 931 B.C."/>
          <p:cNvSpPr/>
          <p:nvPr>
            <p:ph type="title"/>
          </p:nvPr>
        </p:nvSpPr>
        <p:spPr>
          <a:xfrm>
            <a:off x="990600" y="203200"/>
            <a:ext cx="8178800" cy="749300"/>
          </a:xfrm>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300"/>
            </a:pPr>
            <a:r>
              <a:rPr sz="3000">
                <a:solidFill>
                  <a:srgbClr val="01168A"/>
                </a:solidFill>
              </a:rPr>
              <a:t>Special study - The Schism of </a:t>
            </a:r>
            <a:r>
              <a:rPr sz="3000">
                <a:solidFill>
                  <a:srgbClr val="FF2600"/>
                </a:solidFill>
              </a:rPr>
              <a:t>931 B.C.</a:t>
            </a:r>
          </a:p>
        </p:txBody>
      </p:sp>
      <p:sp>
        <p:nvSpPr>
          <p:cNvPr id="258" name="2. Historical rivalry between Ephraim &amp; Judah"/>
          <p:cNvSpPr/>
          <p:nvPr>
            <p:ph type="body" sz="quarter" idx="1"/>
          </p:nvPr>
        </p:nvSpPr>
        <p:spPr>
          <a:xfrm>
            <a:off x="381000" y="914400"/>
            <a:ext cx="9613900" cy="622300"/>
          </a:xfrm>
          <a:prstGeom prst="rect">
            <a:avLst/>
          </a:prstGeom>
        </p:spPr>
        <p:txBody>
          <a:bodyPr/>
          <a:lstStyle>
            <a:lvl1pPr marL="0" indent="254000">
              <a:spcBef>
                <a:spcPts val="0"/>
              </a:spcBef>
              <a:buClr>
                <a:srgbClr val="000000"/>
              </a:buClr>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solidFill>
                  <a:srgbClr val="01168A"/>
                </a:solidFill>
              </a:defRPr>
            </a:lvl1pPr>
          </a:lstStyle>
          <a:p>
            <a:pPr>
              <a:defRPr>
                <a:solidFill>
                  <a:srgbClr val="000000"/>
                </a:solidFill>
              </a:defRPr>
            </a:pPr>
            <a:r>
              <a:rPr>
                <a:solidFill>
                  <a:srgbClr val="01168A"/>
                </a:solidFill>
              </a:rPr>
              <a:t>2.	Historical rivalry between Ephraim &amp; Judah</a:t>
            </a:r>
          </a:p>
        </p:txBody>
      </p:sp>
      <p:sp>
        <p:nvSpPr>
          <p:cNvPr id="259" name="a. Ephraim complained about allotment  Josh. 17:24…"/>
          <p:cNvSpPr/>
          <p:nvPr/>
        </p:nvSpPr>
        <p:spPr>
          <a:xfrm>
            <a:off x="1041400" y="1638300"/>
            <a:ext cx="8890000" cy="4787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49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3000">
                <a:latin typeface="+mn-lt"/>
                <a:ea typeface="+mn-ea"/>
                <a:cs typeface="+mn-cs"/>
                <a:sym typeface="Gill Sans"/>
              </a:rPr>
              <a:t>a.	Ephraim complained about allotment</a:t>
            </a:r>
            <a:r>
              <a:rPr sz="3000">
                <a:solidFill>
                  <a:srgbClr val="01168A"/>
                </a:solidFill>
                <a:latin typeface="+mn-lt"/>
                <a:ea typeface="+mn-ea"/>
                <a:cs typeface="+mn-cs"/>
                <a:sym typeface="Gill Sans"/>
              </a:rPr>
              <a:t> </a:t>
            </a:r>
            <a:r>
              <a:rPr sz="3000">
                <a:solidFill>
                  <a:srgbClr val="FF2600"/>
                </a:solidFill>
                <a:latin typeface="+mn-lt"/>
                <a:ea typeface="+mn-ea"/>
                <a:cs typeface="+mn-cs"/>
                <a:sym typeface="Gill Sans"/>
              </a:rPr>
              <a:t> Josh. 17:24</a:t>
            </a:r>
            <a:endParaRPr sz="3000">
              <a:solidFill>
                <a:srgbClr val="01168A"/>
              </a:solidFill>
              <a:latin typeface="+mn-lt"/>
              <a:ea typeface="+mn-ea"/>
              <a:cs typeface="+mn-cs"/>
              <a:sym typeface="Gill Sans"/>
            </a:endParaRPr>
          </a:p>
          <a:p>
            <a:pPr marL="381000" indent="-381000" algn="l">
              <a:spcBef>
                <a:spcPts val="49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3000">
                <a:latin typeface="+mn-lt"/>
                <a:ea typeface="+mn-ea"/>
                <a:cs typeface="+mn-cs"/>
                <a:sym typeface="Gill Sans"/>
              </a:rPr>
              <a:t>b.	Ephraim dispute with Gideon </a:t>
            </a:r>
            <a:r>
              <a:rPr sz="3000">
                <a:solidFill>
                  <a:srgbClr val="01168A"/>
                </a:solidFill>
                <a:latin typeface="+mn-lt"/>
                <a:ea typeface="+mn-ea"/>
                <a:cs typeface="+mn-cs"/>
                <a:sym typeface="Gill Sans"/>
              </a:rPr>
              <a:t> </a:t>
            </a:r>
            <a:r>
              <a:rPr sz="3000">
                <a:solidFill>
                  <a:srgbClr val="FF2600"/>
                </a:solidFill>
                <a:latin typeface="+mn-lt"/>
                <a:ea typeface="+mn-ea"/>
                <a:cs typeface="+mn-cs"/>
                <a:sym typeface="Gill Sans"/>
              </a:rPr>
              <a:t>Judges 8:1</a:t>
            </a:r>
            <a:endParaRPr sz="3000">
              <a:solidFill>
                <a:srgbClr val="01168A"/>
              </a:solidFill>
              <a:latin typeface="+mn-lt"/>
              <a:ea typeface="+mn-ea"/>
              <a:cs typeface="+mn-cs"/>
              <a:sym typeface="Gill Sans"/>
            </a:endParaRPr>
          </a:p>
          <a:p>
            <a:pPr marL="381000" indent="-381000" algn="l">
              <a:spcBef>
                <a:spcPts val="49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3000">
                <a:latin typeface="+mn-lt"/>
                <a:ea typeface="+mn-ea"/>
                <a:cs typeface="+mn-cs"/>
                <a:sym typeface="Gill Sans"/>
              </a:rPr>
              <a:t>c.	Made war with Gilead &amp; Jephthah</a:t>
            </a:r>
            <a:r>
              <a:rPr sz="3000">
                <a:solidFill>
                  <a:srgbClr val="01168A"/>
                </a:solidFill>
                <a:latin typeface="+mn-lt"/>
                <a:ea typeface="+mn-ea"/>
                <a:cs typeface="+mn-cs"/>
                <a:sym typeface="Gill Sans"/>
              </a:rPr>
              <a:t>  </a:t>
            </a:r>
            <a:r>
              <a:rPr sz="3000">
                <a:solidFill>
                  <a:srgbClr val="FF2600"/>
                </a:solidFill>
                <a:latin typeface="+mn-lt"/>
                <a:ea typeface="+mn-ea"/>
                <a:cs typeface="+mn-cs"/>
                <a:sym typeface="Gill Sans"/>
              </a:rPr>
              <a:t>Judges 12:4</a:t>
            </a:r>
            <a:endParaRPr sz="3000">
              <a:solidFill>
                <a:srgbClr val="01168A"/>
              </a:solidFill>
              <a:latin typeface="+mn-lt"/>
              <a:ea typeface="+mn-ea"/>
              <a:cs typeface="+mn-cs"/>
              <a:sym typeface="Gill Sans"/>
            </a:endParaRPr>
          </a:p>
          <a:p>
            <a:pPr marL="381000" indent="-381000" algn="l">
              <a:spcBef>
                <a:spcPts val="49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3000">
                <a:latin typeface="+mn-lt"/>
                <a:ea typeface="+mn-ea"/>
                <a:cs typeface="+mn-cs"/>
                <a:sym typeface="Gill Sans"/>
              </a:rPr>
              <a:t>d.	Gave allegiance to Ish-bosheth</a:t>
            </a:r>
            <a:r>
              <a:rPr sz="3000">
                <a:solidFill>
                  <a:srgbClr val="01168A"/>
                </a:solidFill>
                <a:latin typeface="+mn-lt"/>
                <a:ea typeface="+mn-ea"/>
                <a:cs typeface="+mn-cs"/>
                <a:sym typeface="Gill Sans"/>
              </a:rPr>
              <a:t>  </a:t>
            </a:r>
            <a:r>
              <a:rPr sz="3000">
                <a:solidFill>
                  <a:srgbClr val="FF2600"/>
                </a:solidFill>
                <a:latin typeface="+mn-lt"/>
                <a:ea typeface="+mn-ea"/>
                <a:cs typeface="+mn-cs"/>
                <a:sym typeface="Gill Sans"/>
              </a:rPr>
              <a:t>2 Sam. 2:10</a:t>
            </a:r>
            <a:endParaRPr sz="3000">
              <a:solidFill>
                <a:srgbClr val="01168A"/>
              </a:solidFill>
              <a:latin typeface="+mn-lt"/>
              <a:ea typeface="+mn-ea"/>
              <a:cs typeface="+mn-cs"/>
              <a:sym typeface="Gill Sans"/>
            </a:endParaRPr>
          </a:p>
          <a:p>
            <a:pPr marL="381000" indent="-381000" algn="l">
              <a:spcBef>
                <a:spcPts val="49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3000">
                <a:latin typeface="+mn-lt"/>
                <a:ea typeface="+mn-ea"/>
                <a:cs typeface="+mn-cs"/>
                <a:sym typeface="Gill Sans"/>
              </a:rPr>
              <a:t>e.	Many joined Sheba’s rebellion</a:t>
            </a:r>
            <a:r>
              <a:rPr sz="3000">
                <a:solidFill>
                  <a:srgbClr val="01168A"/>
                </a:solidFill>
                <a:latin typeface="+mn-lt"/>
                <a:ea typeface="+mn-ea"/>
                <a:cs typeface="+mn-cs"/>
                <a:sym typeface="Gill Sans"/>
              </a:rPr>
              <a:t>  </a:t>
            </a:r>
            <a:r>
              <a:rPr sz="3000">
                <a:solidFill>
                  <a:srgbClr val="FF2600"/>
                </a:solidFill>
                <a:latin typeface="+mn-lt"/>
                <a:ea typeface="+mn-ea"/>
                <a:cs typeface="+mn-cs"/>
                <a:sym typeface="Gill Sans"/>
              </a:rPr>
              <a:t>2 Sam. 20:2</a:t>
            </a:r>
            <a:r>
              <a:rPr sz="3000">
                <a:solidFill>
                  <a:srgbClr val="01168A"/>
                </a:solidFill>
                <a:latin typeface="+mn-lt"/>
                <a:ea typeface="+mn-ea"/>
                <a:cs typeface="+mn-cs"/>
                <a:sym typeface="Gill Sans"/>
              </a:rPr>
              <a:t> </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pecial study - The Schism of 931 B.C."/>
          <p:cNvSpPr/>
          <p:nvPr>
            <p:ph type="title"/>
          </p:nvPr>
        </p:nvSpPr>
        <p:spPr>
          <a:xfrm>
            <a:off x="990600" y="203200"/>
            <a:ext cx="8178800" cy="749300"/>
          </a:xfrm>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300"/>
            </a:pPr>
            <a:r>
              <a:rPr sz="3000">
                <a:solidFill>
                  <a:srgbClr val="01168A"/>
                </a:solidFill>
              </a:rPr>
              <a:t>Special study - The Schism of </a:t>
            </a:r>
            <a:r>
              <a:rPr sz="3000">
                <a:solidFill>
                  <a:srgbClr val="FF2600"/>
                </a:solidFill>
              </a:rPr>
              <a:t>931 B.C.</a:t>
            </a:r>
          </a:p>
        </p:txBody>
      </p:sp>
      <p:sp>
        <p:nvSpPr>
          <p:cNvPr id="262" name="3. Geographical factor"/>
          <p:cNvSpPr/>
          <p:nvPr>
            <p:ph type="body" sz="quarter" idx="1"/>
          </p:nvPr>
        </p:nvSpPr>
        <p:spPr>
          <a:xfrm>
            <a:off x="381000" y="914400"/>
            <a:ext cx="9613900" cy="622300"/>
          </a:xfrm>
          <a:prstGeom prst="rect">
            <a:avLst/>
          </a:prstGeom>
        </p:spPr>
        <p:txBody>
          <a:bodyPr/>
          <a:lstStyle>
            <a:lvl1pPr marL="0" indent="254000">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solidFill>
                  <a:srgbClr val="01168A"/>
                </a:solidFill>
              </a:defRPr>
            </a:lvl1pPr>
          </a:lstStyle>
          <a:p>
            <a:pPr>
              <a:defRPr>
                <a:solidFill>
                  <a:srgbClr val="000000"/>
                </a:solidFill>
              </a:defRPr>
            </a:pPr>
            <a:r>
              <a:rPr>
                <a:solidFill>
                  <a:srgbClr val="01168A"/>
                </a:solidFill>
              </a:rPr>
              <a:t>3.	Geographical factor</a:t>
            </a:r>
          </a:p>
        </p:txBody>
      </p:sp>
      <p:sp>
        <p:nvSpPr>
          <p:cNvPr id="263" name="a.  Judah isolated by mountains &amp; barren…"/>
          <p:cNvSpPr/>
          <p:nvPr/>
        </p:nvSpPr>
        <p:spPr>
          <a:xfrm>
            <a:off x="520700" y="1612900"/>
            <a:ext cx="9537700" cy="4775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81000" indent="-381000" algn="l">
              <a:spcBef>
                <a:spcPts val="40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3000">
                <a:latin typeface="+mn-lt"/>
                <a:ea typeface="+mn-ea"/>
                <a:cs typeface="+mn-cs"/>
                <a:sym typeface="Gill Sans"/>
              </a:rPr>
              <a:t>a.	 Judah isolated by mountains &amp; barren</a:t>
            </a:r>
            <a:endParaRPr sz="3000">
              <a:latin typeface="+mn-lt"/>
              <a:ea typeface="+mn-ea"/>
              <a:cs typeface="+mn-cs"/>
              <a:sym typeface="Gill Sans"/>
            </a:endParaRPr>
          </a:p>
          <a:p>
            <a:pPr marL="381000" indent="-381000" algn="l">
              <a:spcBef>
                <a:spcPts val="40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3000">
                <a:latin typeface="+mn-lt"/>
                <a:ea typeface="+mn-ea"/>
                <a:cs typeface="+mn-cs"/>
                <a:sym typeface="Gill Sans"/>
              </a:rPr>
              <a:t>b.	 Ephraim exposed to invaders &amp; fertile</a:t>
            </a:r>
            <a:endParaRPr sz="3000">
              <a:latin typeface="+mn-lt"/>
              <a:ea typeface="+mn-ea"/>
              <a:cs typeface="+mn-cs"/>
              <a:sym typeface="Gill Sans"/>
            </a:endParaRPr>
          </a:p>
          <a:p>
            <a:pPr marL="381000" indent="-381000" algn="l">
              <a:spcBef>
                <a:spcPts val="40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3000">
                <a:latin typeface="+mn-lt"/>
                <a:ea typeface="+mn-ea"/>
                <a:cs typeface="+mn-cs"/>
                <a:sym typeface="Gill Sans"/>
              </a:rPr>
              <a:t>c.	 Commercial highway went through Israel</a:t>
            </a:r>
            <a:endParaRPr sz="3000">
              <a:latin typeface="+mn-lt"/>
              <a:ea typeface="+mn-ea"/>
              <a:cs typeface="+mn-cs"/>
              <a:sym typeface="Gill Sans"/>
            </a:endParaRPr>
          </a:p>
          <a:p>
            <a:pPr marL="381000" indent="-381000" algn="l">
              <a:spcBef>
                <a:spcPts val="40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3000">
                <a:latin typeface="+mn-lt"/>
                <a:ea typeface="+mn-ea"/>
                <a:cs typeface="+mn-cs"/>
                <a:sym typeface="Gill Sans"/>
              </a:rPr>
              <a:t>d.	 Judah’s inhabitants more sturdy, brave, loyal &amp; durable	</a:t>
            </a:r>
            <a:endParaRPr sz="3000">
              <a:latin typeface="+mn-lt"/>
              <a:ea typeface="+mn-ea"/>
              <a:cs typeface="+mn-cs"/>
              <a:sym typeface="Gill Sans"/>
            </a:endParaRPr>
          </a:p>
          <a:p>
            <a:pPr marL="381000" indent="-381000" algn="l">
              <a:spcBef>
                <a:spcPts val="4000"/>
              </a:spcBef>
              <a:tabLst>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3000">
                <a:latin typeface="+mn-lt"/>
                <a:ea typeface="+mn-ea"/>
                <a:cs typeface="+mn-cs"/>
                <a:sym typeface="Gill Sans"/>
              </a:rPr>
              <a:t>e.  Israel: luxury-loving, carefree, tolerant, eager for foreign ideas, cults &amp; customs</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pecial study - The Schism of 931 B.C."/>
          <p:cNvSpPr/>
          <p:nvPr>
            <p:ph type="title"/>
          </p:nvPr>
        </p:nvSpPr>
        <p:spPr>
          <a:xfrm>
            <a:off x="990600" y="203200"/>
            <a:ext cx="8178800" cy="749300"/>
          </a:xfrm>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300"/>
            </a:pPr>
            <a:r>
              <a:rPr sz="3000">
                <a:solidFill>
                  <a:srgbClr val="01168A"/>
                </a:solidFill>
              </a:rPr>
              <a:t>Special study - The Schism of </a:t>
            </a:r>
            <a:r>
              <a:rPr sz="3000">
                <a:solidFill>
                  <a:srgbClr val="FF2600"/>
                </a:solidFill>
              </a:rPr>
              <a:t>931 B.C.</a:t>
            </a:r>
          </a:p>
        </p:txBody>
      </p:sp>
      <p:sp>
        <p:nvSpPr>
          <p:cNvPr id="266" name="4. Political factor…"/>
          <p:cNvSpPr/>
          <p:nvPr>
            <p:ph type="body" idx="1"/>
          </p:nvPr>
        </p:nvSpPr>
        <p:spPr>
          <a:xfrm>
            <a:off x="266700" y="1257300"/>
            <a:ext cx="9613900" cy="5105400"/>
          </a:xfrm>
          <a:prstGeom prst="rect">
            <a:avLst/>
          </a:prstGeom>
        </p:spPr>
        <p:txBody>
          <a:bodyPr anchor="t"/>
          <a:lstStyle/>
          <a:p>
            <a:pPr marL="0" indent="254000">
              <a:spcBef>
                <a:spcPts val="100"/>
              </a:spcBef>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4.	Political factor                               </a:t>
            </a:r>
            <a:endParaRPr>
              <a:solidFill>
                <a:srgbClr val="01168A"/>
              </a:solidFill>
            </a:endParaRPr>
          </a:p>
          <a:p>
            <a:pPr lvl="1" marL="0" indent="596900">
              <a:spcBef>
                <a:spcPts val="3500"/>
              </a:spcBef>
              <a:buSzTx/>
              <a:buNone/>
              <a:tabLst>
                <a:tab pos="952500" algn="l"/>
                <a:tab pos="1308100" algn="l"/>
                <a:tab pos="1663700" algn="l"/>
                <a:tab pos="2019300" algn="l"/>
                <a:tab pos="2374900" algn="l"/>
                <a:tab pos="2730500" algn="l"/>
                <a:tab pos="3086100" algn="l"/>
                <a:tab pos="3441700" algn="l"/>
                <a:tab pos="3797300" algn="l"/>
                <a:tab pos="4152900" algn="l"/>
                <a:tab pos="4508500" algn="l"/>
                <a:tab pos="4864100" algn="l"/>
              </a:tabLst>
              <a:defRPr sz="3000"/>
            </a:pPr>
            <a:r>
              <a:t>- Division was to Egypt and Syria’s advantage</a:t>
            </a:r>
          </a:p>
          <a:p>
            <a:pPr marL="0" indent="254000">
              <a:spcBef>
                <a:spcPts val="0"/>
              </a:spcBef>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5.	Economic factor</a:t>
            </a:r>
            <a:endParaRPr>
              <a:solidFill>
                <a:srgbClr val="01168A"/>
              </a:solidFill>
            </a:endParaRPr>
          </a:p>
          <a:p>
            <a:pPr lvl="1" marL="0" indent="596900">
              <a:spcBef>
                <a:spcPts val="3500"/>
              </a:spcBef>
              <a:buSzTx/>
              <a:buNone/>
              <a:tabLst>
                <a:tab pos="952500" algn="l"/>
                <a:tab pos="1308100" algn="l"/>
                <a:tab pos="1663700" algn="l"/>
                <a:tab pos="2019300" algn="l"/>
                <a:tab pos="2374900" algn="l"/>
                <a:tab pos="2730500" algn="l"/>
                <a:tab pos="3086100" algn="l"/>
                <a:tab pos="3441700" algn="l"/>
                <a:tab pos="3797300" algn="l"/>
                <a:tab pos="4152900" algn="l"/>
                <a:tab pos="4508500" algn="l"/>
                <a:tab pos="4864100" algn="l"/>
              </a:tabLst>
              <a:defRPr sz="3000"/>
            </a:pPr>
            <a:r>
              <a:t>- Heavy taxation and forced labor of Solomon</a:t>
            </a:r>
            <a:r>
              <a:rPr>
                <a:solidFill>
                  <a:srgbClr val="01168A"/>
                </a:solidFill>
              </a:rPr>
              <a:t> </a:t>
            </a:r>
            <a:r>
              <a:rPr>
                <a:solidFill>
                  <a:srgbClr val="FF2600"/>
                </a:solidFill>
              </a:rPr>
              <a:t>12:4</a:t>
            </a:r>
            <a:endParaRPr>
              <a:solidFill>
                <a:srgbClr val="FF2600"/>
              </a:solidFill>
            </a:endParaRPr>
          </a:p>
          <a:p>
            <a:pPr marL="0" indent="254000">
              <a:spcBef>
                <a:spcPts val="0"/>
              </a:spcBef>
              <a:buSzTx/>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3000"/>
            </a:pPr>
            <a:r>
              <a:rPr>
                <a:solidFill>
                  <a:srgbClr val="01168A"/>
                </a:solidFill>
              </a:rPr>
              <a:t>6.	Petty factor</a:t>
            </a:r>
            <a:endParaRPr>
              <a:solidFill>
                <a:srgbClr val="01168A"/>
              </a:solidFill>
            </a:endParaRPr>
          </a:p>
          <a:p>
            <a:pPr lvl="1" marL="0" indent="596900">
              <a:spcBef>
                <a:spcPts val="0"/>
              </a:spcBef>
              <a:buSzTx/>
              <a:buNone/>
              <a:tabLst>
                <a:tab pos="952500" algn="l"/>
                <a:tab pos="1308100" algn="l"/>
                <a:tab pos="1663700" algn="l"/>
                <a:tab pos="2019300" algn="l"/>
                <a:tab pos="2374900" algn="l"/>
                <a:tab pos="2730500" algn="l"/>
                <a:tab pos="3086100" algn="l"/>
                <a:tab pos="3441700" algn="l"/>
                <a:tab pos="3797300" algn="l"/>
                <a:tab pos="4152900" algn="l"/>
                <a:tab pos="4508500" algn="l"/>
                <a:tab pos="4864100" algn="l"/>
              </a:tabLst>
              <a:defRPr sz="3000"/>
            </a:pPr>
            <a:r>
              <a:t>- Jeroboam’s ambition and Rehoboam’s foolishness</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Consequences of the Schism"/>
          <p:cNvSpPr/>
          <p:nvPr>
            <p:ph type="title"/>
          </p:nvPr>
        </p:nvSpPr>
        <p:spPr>
          <a:xfrm>
            <a:off x="990600" y="38100"/>
            <a:ext cx="8178800" cy="749300"/>
          </a:xfrm>
          <a:prstGeom prst="rect">
            <a:avLst/>
          </a:prstGeom>
        </p:spPr>
        <p:txBody>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a:solidFill>
                  <a:srgbClr val="01168A"/>
                </a:solidFill>
              </a:defRPr>
            </a:lvl1pPr>
          </a:lstStyle>
          <a:p>
            <a:pPr>
              <a:defRPr>
                <a:solidFill>
                  <a:srgbClr val="000000"/>
                </a:solidFill>
              </a:defRPr>
            </a:pPr>
            <a:r>
              <a:rPr>
                <a:solidFill>
                  <a:srgbClr val="01168A"/>
                </a:solidFill>
              </a:rPr>
              <a:t>Consequences of the Schism</a:t>
            </a:r>
          </a:p>
        </p:txBody>
      </p:sp>
      <p:sp>
        <p:nvSpPr>
          <p:cNvPr id="269" name="1.  Political consequences…"/>
          <p:cNvSpPr/>
          <p:nvPr>
            <p:ph type="body" idx="1"/>
          </p:nvPr>
        </p:nvSpPr>
        <p:spPr>
          <a:xfrm>
            <a:off x="273050" y="723900"/>
            <a:ext cx="9613900" cy="6172200"/>
          </a:xfrm>
          <a:prstGeom prst="rect">
            <a:avLst/>
          </a:prstGeom>
        </p:spPr>
        <p:txBody>
          <a:bodyPr anchor="t"/>
          <a:lstStyle/>
          <a:p>
            <a:pPr marL="393700" indent="-393700">
              <a:spcBef>
                <a:spcPts val="1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1.	 Political consequences</a:t>
            </a:r>
            <a:endParaRPr>
              <a:solidFill>
                <a:srgbClr val="01168A"/>
              </a:solidFill>
            </a:endParaRPr>
          </a:p>
          <a:p>
            <a:pPr lvl="1" marL="393700" indent="203200">
              <a:spcBef>
                <a:spcPts val="1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a.	Loss of Damascus and Syria, Moab, Ammon, Edom</a:t>
            </a:r>
          </a:p>
          <a:p>
            <a:pPr lvl="1" marL="393700" indent="203200">
              <a:spcBef>
                <a:spcPts val="15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b.	Little resistance to invasion by Egypt  </a:t>
            </a:r>
            <a:r>
              <a:rPr>
                <a:solidFill>
                  <a:srgbClr val="FF2600"/>
                </a:solidFill>
              </a:rPr>
              <a:t>926 B.C.</a:t>
            </a:r>
            <a:endParaRPr>
              <a:solidFill>
                <a:srgbClr val="FF2600"/>
              </a:solidFill>
            </a:endParaRPr>
          </a:p>
          <a:p>
            <a:pPr marL="393700" indent="-393700">
              <a:spcBef>
                <a:spcPts val="1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2.	 Economic consequences</a:t>
            </a:r>
            <a:endParaRPr>
              <a:solidFill>
                <a:srgbClr val="01168A"/>
              </a:solidFill>
            </a:endParaRPr>
          </a:p>
          <a:p>
            <a:pPr lvl="1" marL="393700" indent="203200">
              <a:spcBef>
                <a:spcPts val="1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a.	Ezion-geber lost</a:t>
            </a:r>
          </a:p>
          <a:p>
            <a:pPr lvl="1" marL="393700" indent="203200">
              <a:spcBef>
                <a:spcPts val="1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b.	Lost control of trade routes</a:t>
            </a:r>
          </a:p>
          <a:p>
            <a:pPr lvl="1" marL="393700" indent="203200">
              <a:spcBef>
                <a:spcPts val="15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c.	40 years of war </a:t>
            </a:r>
          </a:p>
          <a:p>
            <a:pPr marL="393700" indent="-393700">
              <a:spcBef>
                <a:spcPts val="1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3.	 Religious consequences</a:t>
            </a:r>
            <a:endParaRPr>
              <a:solidFill>
                <a:srgbClr val="01168A"/>
              </a:solidFill>
            </a:endParaRPr>
          </a:p>
          <a:p>
            <a:pPr lvl="1" marL="393700" indent="203200">
              <a:spcBef>
                <a:spcPts val="1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a.	Counterfeit worship in north</a:t>
            </a:r>
          </a:p>
          <a:p>
            <a:pPr lvl="1" marL="393700" indent="203200">
              <a:spcBef>
                <a:spcPts val="1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b.	Watered down religion could not resist baal worship</a:t>
            </a:r>
          </a:p>
          <a:p>
            <a:pPr lvl="1" marL="393700" indent="203200">
              <a:spcBef>
                <a:spcPts val="1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c.	Worship at Jerusalem hindered</a:t>
            </a:r>
          </a:p>
          <a:p>
            <a:pPr lvl="1" marL="393700" indent="203200">
              <a:spcBef>
                <a:spcPts val="1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d.	Population drain on Northern kingdom</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The Conditions After the Schism"/>
          <p:cNvSpPr/>
          <p:nvPr>
            <p:ph type="title"/>
          </p:nvPr>
        </p:nvSpPr>
        <p:spPr>
          <a:xfrm>
            <a:off x="990600" y="50800"/>
            <a:ext cx="8178800" cy="749300"/>
          </a:xfrm>
          <a:prstGeom prst="rect">
            <a:avLst/>
          </a:prstGeom>
        </p:spPr>
        <p:txBody>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solidFill>
                  <a:srgbClr val="01168A"/>
                </a:solidFill>
              </a:defRPr>
            </a:lvl1pPr>
          </a:lstStyle>
          <a:p>
            <a:pPr>
              <a:defRPr>
                <a:solidFill>
                  <a:srgbClr val="000000"/>
                </a:solidFill>
              </a:defRPr>
            </a:pPr>
            <a:r>
              <a:rPr>
                <a:solidFill>
                  <a:srgbClr val="01168A"/>
                </a:solidFill>
              </a:rPr>
              <a:t>The Conditions After the Schism</a:t>
            </a:r>
          </a:p>
        </p:txBody>
      </p:sp>
      <p:sp>
        <p:nvSpPr>
          <p:cNvPr id="272" name="1.   Advantages of Israel over Judah…"/>
          <p:cNvSpPr/>
          <p:nvPr>
            <p:ph type="body" idx="1"/>
          </p:nvPr>
        </p:nvSpPr>
        <p:spPr>
          <a:xfrm>
            <a:off x="273050" y="876300"/>
            <a:ext cx="9613900" cy="6172200"/>
          </a:xfrm>
          <a:prstGeom prst="rect">
            <a:avLst/>
          </a:prstGeom>
        </p:spPr>
        <p:txBody>
          <a:bodyPr anchor="t"/>
          <a:lstStyle/>
          <a:p>
            <a:pPr marL="393700" indent="-393700">
              <a:spcBef>
                <a:spcPts val="1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1.	  Advantages of Israel over Judah</a:t>
            </a:r>
            <a:endParaRPr>
              <a:solidFill>
                <a:srgbClr val="01168A"/>
              </a:solidFill>
            </a:endParaRPr>
          </a:p>
          <a:p>
            <a:pPr lvl="1" marL="393700" indent="203200">
              <a:spcBef>
                <a:spcPts val="1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a.	Five times the territory &amp; twice the population</a:t>
            </a:r>
          </a:p>
          <a:p>
            <a:pPr lvl="1" marL="393700" indent="203200">
              <a:spcBef>
                <a:spcPts val="29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b.	More fertile &amp; wealthy</a:t>
            </a:r>
          </a:p>
          <a:p>
            <a:pPr marL="393700" indent="-393700">
              <a:spcBef>
                <a:spcPts val="1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2.	  Advantages of Judah over Israel</a:t>
            </a:r>
            <a:endParaRPr>
              <a:solidFill>
                <a:srgbClr val="01168A"/>
              </a:solidFill>
            </a:endParaRPr>
          </a:p>
          <a:p>
            <a:pPr lvl="1" marL="393700" indent="203200">
              <a:spcBef>
                <a:spcPts val="1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a.	Stable monarchy</a:t>
            </a:r>
          </a:p>
          <a:p>
            <a:pPr lvl="1" marL="393700" indent="203200">
              <a:spcBef>
                <a:spcPts val="1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b.	A royal city</a:t>
            </a:r>
          </a:p>
          <a:p>
            <a:pPr lvl="1" marL="393700" indent="203200">
              <a:spcBef>
                <a:spcPts val="1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c.	Jerusalem, the Temple, the ark, the Levites</a:t>
            </a:r>
          </a:p>
          <a:p>
            <a:pPr lvl="1" marL="393700" indent="203200">
              <a:spcBef>
                <a:spcPts val="1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d.	Geographical isolation</a:t>
            </a:r>
          </a:p>
          <a:p>
            <a:pPr lvl="1" marL="393700" indent="203200">
              <a:spcBef>
                <a:spcPts val="100"/>
              </a:spcBef>
              <a:buSzTx/>
              <a:buNone/>
              <a:tabLst>
                <a:tab pos="1308100" algn="l"/>
                <a:tab pos="1663700" algn="l"/>
                <a:tab pos="2019300" algn="l"/>
                <a:tab pos="2374900" algn="l"/>
                <a:tab pos="2730500" algn="l"/>
                <a:tab pos="3086100" algn="l"/>
                <a:tab pos="3441700" algn="l"/>
                <a:tab pos="3797300" algn="l"/>
                <a:tab pos="4152900" algn="l"/>
                <a:tab pos="4508500" algn="l"/>
                <a:tab pos="4864100" algn="l"/>
              </a:tabLst>
              <a:defRPr sz="3000"/>
            </a:pPr>
            <a:r>
              <a:t>e.	Pure Israelite stock (few Canaanites) </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A. The Apostasy of Solomon 1-13"/>
          <p:cNvSpPr/>
          <p:nvPr>
            <p:ph type="title"/>
          </p:nvPr>
        </p:nvSpPr>
        <p:spPr>
          <a:xfrm>
            <a:off x="508000" y="203200"/>
            <a:ext cx="9309100" cy="6096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011993"/>
                </a:solidFill>
                <a:latin typeface="Helvetica"/>
                <a:ea typeface="Helvetica"/>
                <a:cs typeface="Helvetica"/>
                <a:sym typeface="Helvetica"/>
              </a:defRPr>
            </a:pPr>
            <a:r>
              <a:rPr>
                <a:latin typeface="+mn-lt"/>
                <a:ea typeface="+mn-ea"/>
                <a:cs typeface="+mn-cs"/>
                <a:sym typeface="Gill Sans"/>
              </a:rPr>
              <a:t>A.	The Apostasy of Solomon </a:t>
            </a:r>
            <a:r>
              <a:rPr b="1">
                <a:solidFill>
                  <a:srgbClr val="FF2600"/>
                </a:solidFill>
                <a:latin typeface="+mn-lt"/>
                <a:ea typeface="+mn-ea"/>
                <a:cs typeface="+mn-cs"/>
                <a:sym typeface="Gill Sans"/>
              </a:rPr>
              <a:t>1-13</a:t>
            </a:r>
          </a:p>
        </p:txBody>
      </p:sp>
      <p:sp>
        <p:nvSpPr>
          <p:cNvPr id="122" name="4.  Built temples for idols &amp; burned incense &amp; sacrificed to them 5-8"/>
          <p:cNvSpPr/>
          <p:nvPr>
            <p:ph type="body" sz="quarter" idx="1"/>
          </p:nvPr>
        </p:nvSpPr>
        <p:spPr>
          <a:xfrm>
            <a:off x="406400" y="1028700"/>
            <a:ext cx="9525000" cy="558800"/>
          </a:xfrm>
          <a:prstGeom prst="rect">
            <a:avLst/>
          </a:prstGeom>
        </p:spPr>
        <p:txBody>
          <a:bodyPr anchor="t"/>
          <a:lstStyle/>
          <a:p>
            <a:pPr marL="419100" indent="-419100">
              <a:buSzTx/>
              <a:buNone/>
              <a:defRPr sz="2400"/>
            </a:pPr>
            <a:r>
              <a:rPr>
                <a:solidFill>
                  <a:srgbClr val="011993"/>
                </a:solidFill>
              </a:rPr>
              <a:t>4.  Built temples for idols &amp; burned incense &amp; sacrificed to them</a:t>
            </a:r>
            <a:r>
              <a:t> </a:t>
            </a:r>
            <a:r>
              <a:rPr>
                <a:solidFill>
                  <a:srgbClr val="FF2600"/>
                </a:solidFill>
              </a:rPr>
              <a:t>5-8</a:t>
            </a:r>
          </a:p>
        </p:txBody>
      </p:sp>
      <p:sp>
        <p:nvSpPr>
          <p:cNvPr id="123" name="5   For Solomon went after Ashtoreth the goddess of the Sidonians and after Milcom the detestable idol of the Ammonites.…"/>
          <p:cNvSpPr/>
          <p:nvPr/>
        </p:nvSpPr>
        <p:spPr>
          <a:xfrm>
            <a:off x="177800" y="1555750"/>
            <a:ext cx="6519516" cy="5181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93700" indent="-393700" algn="l">
              <a:spcBef>
                <a:spcPts val="1800"/>
              </a:spcBef>
              <a:defRPr sz="2400"/>
            </a:pPr>
            <a:r>
              <a:rPr>
                <a:solidFill>
                  <a:srgbClr val="FF2600"/>
                </a:solidFill>
                <a:latin typeface="Times"/>
                <a:ea typeface="Times"/>
                <a:cs typeface="Times"/>
                <a:sym typeface="Times"/>
              </a:rPr>
              <a:t>5</a:t>
            </a:r>
            <a:r>
              <a:rPr>
                <a:latin typeface="Times"/>
                <a:ea typeface="Times"/>
                <a:cs typeface="Times"/>
                <a:sym typeface="Times"/>
              </a:rPr>
              <a:t>   For Solomon went after Ashtoreth the goddess of the Sidonians and after Milcom the detestable idol of the Ammonites.</a:t>
            </a:r>
            <a:endParaRPr>
              <a:latin typeface="Times"/>
              <a:ea typeface="Times"/>
              <a:cs typeface="Times"/>
              <a:sym typeface="Times"/>
            </a:endParaRPr>
          </a:p>
          <a:p>
            <a:pPr marL="393700" indent="-393700" algn="l">
              <a:spcBef>
                <a:spcPts val="1800"/>
              </a:spcBef>
              <a:defRPr sz="2400"/>
            </a:pPr>
            <a:r>
              <a:rPr>
                <a:solidFill>
                  <a:srgbClr val="FF2600"/>
                </a:solidFill>
                <a:latin typeface="Times"/>
                <a:ea typeface="Times"/>
                <a:cs typeface="Times"/>
                <a:sym typeface="Times"/>
              </a:rPr>
              <a:t>6</a:t>
            </a:r>
            <a:r>
              <a:rPr>
                <a:latin typeface="Times"/>
                <a:ea typeface="Times"/>
                <a:cs typeface="Times"/>
                <a:sym typeface="Times"/>
              </a:rPr>
              <a:t>   And Solomon did what was evil in the sight of the LORD, and did not follow the LORD fully, as David his father </a:t>
            </a:r>
            <a:r>
              <a:rPr i="1">
                <a:latin typeface="Times"/>
                <a:ea typeface="Times"/>
                <a:cs typeface="Times"/>
                <a:sym typeface="Times"/>
              </a:rPr>
              <a:t>had done.</a:t>
            </a:r>
            <a:endParaRPr>
              <a:latin typeface="Times"/>
              <a:ea typeface="Times"/>
              <a:cs typeface="Times"/>
              <a:sym typeface="Times"/>
            </a:endParaRPr>
          </a:p>
          <a:p>
            <a:pPr marL="393700" indent="-393700" algn="l">
              <a:spcBef>
                <a:spcPts val="1800"/>
              </a:spcBef>
              <a:defRPr sz="2400"/>
            </a:pPr>
            <a:r>
              <a:rPr>
                <a:solidFill>
                  <a:srgbClr val="FF2600"/>
                </a:solidFill>
                <a:latin typeface="Times"/>
                <a:ea typeface="Times"/>
                <a:cs typeface="Times"/>
                <a:sym typeface="Times"/>
              </a:rPr>
              <a:t>7</a:t>
            </a:r>
            <a:r>
              <a:rPr>
                <a:latin typeface="Times"/>
                <a:ea typeface="Times"/>
                <a:cs typeface="Times"/>
                <a:sym typeface="Times"/>
              </a:rPr>
              <a:t>   Then Solomon built a high place for Chemosh the detestable idol of Moab, on the mountain which is east of Jerusalem, and for Molech the detestable idol of the sons of Ammon.</a:t>
            </a:r>
            <a:endParaRPr>
              <a:latin typeface="Times"/>
              <a:ea typeface="Times"/>
              <a:cs typeface="Times"/>
              <a:sym typeface="Times"/>
            </a:endParaRPr>
          </a:p>
          <a:p>
            <a:pPr marL="393700" indent="-393700" algn="l">
              <a:spcBef>
                <a:spcPts val="1800"/>
              </a:spcBef>
              <a:defRPr sz="2400"/>
            </a:pPr>
            <a:r>
              <a:rPr>
                <a:solidFill>
                  <a:srgbClr val="FF2600"/>
                </a:solidFill>
                <a:latin typeface="Times"/>
                <a:ea typeface="Times"/>
                <a:cs typeface="Times"/>
                <a:sym typeface="Times"/>
              </a:rPr>
              <a:t>8</a:t>
            </a:r>
            <a:r>
              <a:rPr>
                <a:latin typeface="Times"/>
                <a:ea typeface="Times"/>
                <a:cs typeface="Times"/>
                <a:sym typeface="Times"/>
              </a:rPr>
              <a:t>   Thus also he did for all his foreign wives, who burned incense and sacrificed to their gods.</a:t>
            </a:r>
            <a:r>
              <a:rPr>
                <a:uFill>
                  <a:solidFill>
                    <a:srgbClr val="000000"/>
                  </a:solidFill>
                </a:uFill>
                <a:latin typeface="Times"/>
                <a:ea typeface="Times"/>
                <a:cs typeface="Times"/>
                <a:sym typeface="Times"/>
              </a:rPr>
              <a:t> </a:t>
            </a:r>
          </a:p>
        </p:txBody>
      </p:sp>
      <p:pic>
        <p:nvPicPr>
          <p:cNvPr id="124" name="droppedImage.pdf" descr="droppedImage.pdf"/>
          <p:cNvPicPr>
            <a:picLocks noChangeAspect="1"/>
          </p:cNvPicPr>
          <p:nvPr/>
        </p:nvPicPr>
        <p:blipFill>
          <a:blip r:embed="rId2">
            <a:extLst/>
          </a:blip>
          <a:stretch>
            <a:fillRect/>
          </a:stretch>
        </p:blipFill>
        <p:spPr>
          <a:xfrm>
            <a:off x="6796682" y="1639906"/>
            <a:ext cx="3312518" cy="384488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II. Jeroboam and The Prophets  13:1—14:20"/>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900"/>
            </a:pPr>
            <a:r>
              <a:rPr>
                <a:solidFill>
                  <a:srgbClr val="01168A"/>
                </a:solidFill>
              </a:rPr>
              <a:t>II.	Jeroboam and The Prophets  </a:t>
            </a:r>
            <a:r>
              <a:rPr>
                <a:solidFill>
                  <a:srgbClr val="FF2600"/>
                </a:solidFill>
              </a:rPr>
              <a:t>13:1—14:20</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A.  Denunciation of Jeroboam 13:1-34"/>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pPr>
            <a:r>
              <a:rPr>
                <a:solidFill>
                  <a:srgbClr val="01168A"/>
                </a:solidFill>
              </a:rPr>
              <a:t>A.  Denunciation of Jeroboam </a:t>
            </a:r>
            <a:r>
              <a:rPr>
                <a:solidFill>
                  <a:srgbClr val="FF2600"/>
                </a:solidFill>
              </a:rPr>
              <a:t>13:1-34</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1. The mission of the man of God to denounce Jeroboam &amp; his religious innovations 1-10"/>
          <p:cNvSpPr/>
          <p:nvPr>
            <p:ph type="title"/>
          </p:nvPr>
        </p:nvSpPr>
        <p:spPr>
          <a:xfrm>
            <a:off x="990600" y="0"/>
            <a:ext cx="8178800" cy="1066800"/>
          </a:xfrm>
          <a:prstGeom prst="rect">
            <a:avLst/>
          </a:prstGeom>
        </p:spPr>
        <p:txBody>
          <a:bodyPr/>
          <a:lstStyle/>
          <a:p>
            <a:pPr marL="393700" indent="-393700" algn="l">
              <a:spcBef>
                <a:spcPts val="1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1.	The mission of the man of God to denounce Jeroboam &amp; his religious innovations </a:t>
            </a:r>
            <a:r>
              <a:rPr>
                <a:solidFill>
                  <a:srgbClr val="FF2600"/>
                </a:solidFill>
              </a:rPr>
              <a:t>1-10</a:t>
            </a:r>
          </a:p>
        </p:txBody>
      </p:sp>
      <p:sp>
        <p:nvSpPr>
          <p:cNvPr id="279" name="1   Now behold, there came a man of God from Judah to Bethel by the word of the LORD, while Jeroboam was standing by the altar to burn incense."/>
          <p:cNvSpPr/>
          <p:nvPr>
            <p:ph type="body" sz="half" idx="1"/>
          </p:nvPr>
        </p:nvSpPr>
        <p:spPr>
          <a:xfrm>
            <a:off x="184150" y="1092200"/>
            <a:ext cx="9525000" cy="1701800"/>
          </a:xfrm>
          <a:prstGeom prst="rect">
            <a:avLst/>
          </a:prstGeom>
        </p:spPr>
        <p:txBody>
          <a:bodyPr anchor="t"/>
          <a:lstStyle/>
          <a:p>
            <a:pPr marL="393700" indent="-393700">
              <a:spcBef>
                <a:spcPts val="17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1</a:t>
            </a:r>
            <a:r>
              <a:rPr sz="2400">
                <a:uFill>
                  <a:solidFill>
                    <a:srgbClr val="000000"/>
                  </a:solidFill>
                </a:uFill>
                <a:latin typeface="Times"/>
                <a:ea typeface="Times"/>
                <a:cs typeface="Times"/>
                <a:sym typeface="Times"/>
              </a:rPr>
              <a:t>   Now behold, there came a man of God from Judah to Bethel by the word of the LORD, while Jeroboam was standing by the altar to burn incense.</a:t>
            </a:r>
          </a:p>
        </p:txBody>
      </p:sp>
      <p:pic>
        <p:nvPicPr>
          <p:cNvPr id="280" name="droppedImage.pdf" descr="droppedImage.pdf"/>
          <p:cNvPicPr>
            <a:picLocks noChangeAspect="1"/>
          </p:cNvPicPr>
          <p:nvPr/>
        </p:nvPicPr>
        <p:blipFill>
          <a:blip r:embed="rId2">
            <a:extLst/>
          </a:blip>
          <a:stretch>
            <a:fillRect/>
          </a:stretch>
        </p:blipFill>
        <p:spPr>
          <a:xfrm>
            <a:off x="5667401" y="2000250"/>
            <a:ext cx="4379823" cy="3289300"/>
          </a:xfrm>
          <a:prstGeom prst="rect">
            <a:avLst/>
          </a:prstGeom>
          <a:ln w="12700">
            <a:miter lim="400000"/>
          </a:ln>
        </p:spPr>
      </p:pic>
      <p:sp>
        <p:nvSpPr>
          <p:cNvPr id="281" name="2   And he cried against the altar by the word of the LORD, and said, &quot;O altar, altar, thus says the LORD, ‘Behold, a son shall be born to the house of David, Josiah by name; and on you he shall sacrifice the priests of the high places who burn incense on you, and human bones shall be burned on you.’&quot;"/>
          <p:cNvSpPr/>
          <p:nvPr/>
        </p:nvSpPr>
        <p:spPr>
          <a:xfrm>
            <a:off x="215900" y="2133600"/>
            <a:ext cx="5486400" cy="302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393700" indent="-393700" algn="l">
              <a:spcBef>
                <a:spcPts val="17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2</a:t>
            </a:r>
            <a:r>
              <a:rPr sz="2400">
                <a:uFill>
                  <a:solidFill>
                    <a:srgbClr val="000000"/>
                  </a:solidFill>
                </a:uFill>
                <a:latin typeface="Times"/>
                <a:ea typeface="Times"/>
                <a:cs typeface="Times"/>
                <a:sym typeface="Times"/>
              </a:rPr>
              <a:t>   And he cried against the altar by the word of the LORD, and said, "O altar, altar, thus says the LORD, ‘Behold, a son shall be born to the house of David, Josiah by name; and on you he shall sacrifice the priests of the high places who burn incense on you, and human bones shall be burned on you.’"</a:t>
            </a:r>
          </a:p>
        </p:txBody>
      </p:sp>
      <p:sp>
        <p:nvSpPr>
          <p:cNvPr id="282" name="3   Then he gave a sign the same day, saying, &quot;This is the sign which the LORD has spoken, ‘Behold, the altar shall be split apart and the ashes which are on it shall be poured out.’&quot;"/>
          <p:cNvSpPr/>
          <p:nvPr/>
        </p:nvSpPr>
        <p:spPr>
          <a:xfrm>
            <a:off x="215900" y="5429250"/>
            <a:ext cx="9461500" cy="1181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393700" indent="-393700" algn="l">
              <a:spcBef>
                <a:spcPts val="17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3</a:t>
            </a:r>
            <a:r>
              <a:rPr sz="2400">
                <a:uFill>
                  <a:solidFill>
                    <a:srgbClr val="000000"/>
                  </a:solidFill>
                </a:uFill>
                <a:latin typeface="Times"/>
                <a:ea typeface="Times"/>
                <a:cs typeface="Times"/>
                <a:sym typeface="Times"/>
              </a:rPr>
              <a:t>   Then he gave a sign the same day, saying, "This is the sign which the LORD has spoken, ‘Behold, the altar shall be split apart and the ashes which are on it shall be poured out.’"</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1. The mission of the man of God to denounce Jeroboam &amp; his religious innovations 1-10"/>
          <p:cNvSpPr/>
          <p:nvPr>
            <p:ph type="title"/>
          </p:nvPr>
        </p:nvSpPr>
        <p:spPr>
          <a:xfrm>
            <a:off x="990600" y="-38100"/>
            <a:ext cx="8178800" cy="1066800"/>
          </a:xfrm>
          <a:prstGeom prst="rect">
            <a:avLst/>
          </a:prstGeom>
        </p:spPr>
        <p:txBody>
          <a:bodyPr/>
          <a:lstStyle/>
          <a:p>
            <a:pPr marL="393700" indent="-393700" algn="l">
              <a:spcBef>
                <a:spcPts val="1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1.	The mission of the man of God to denounce Jeroboam &amp; his religious innovations </a:t>
            </a:r>
            <a:r>
              <a:rPr>
                <a:solidFill>
                  <a:srgbClr val="FF2600"/>
                </a:solidFill>
              </a:rPr>
              <a:t>1-10</a:t>
            </a:r>
          </a:p>
        </p:txBody>
      </p:sp>
      <p:sp>
        <p:nvSpPr>
          <p:cNvPr id="285" name="4   Now it came about when the king heard the saying of the man of God, which he cried against the altar in Bethel, that Jeroboam stretched out his hand from the altar, saying, &quot;Seize him.&quot; But his hand which he stretched out against him dried up, so that he could not draw it back to himself.…"/>
          <p:cNvSpPr/>
          <p:nvPr>
            <p:ph type="body" idx="1"/>
          </p:nvPr>
        </p:nvSpPr>
        <p:spPr>
          <a:xfrm>
            <a:off x="273050" y="1054100"/>
            <a:ext cx="9613900" cy="6070600"/>
          </a:xfrm>
          <a:prstGeom prst="rect">
            <a:avLst/>
          </a:prstGeom>
        </p:spPr>
        <p:txBody>
          <a:bodyPr anchor="t"/>
          <a:lstStyle/>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4</a:t>
            </a:r>
            <a:r>
              <a:rPr sz="2400">
                <a:uFill>
                  <a:solidFill>
                    <a:srgbClr val="000000"/>
                  </a:solidFill>
                </a:uFill>
                <a:latin typeface="Times"/>
                <a:ea typeface="Times"/>
                <a:cs typeface="Times"/>
                <a:sym typeface="Times"/>
              </a:rPr>
              <a:t>   Now it came about when the king heard the saying of the man of God, which he cried against the altar in Bethel, that Jeroboam stretched out his hand from the altar, saying, "Seize him." But his hand which he stretched out against him dried up, so that he could not draw it back to himself.</a:t>
            </a:r>
            <a:endParaRPr sz="2400">
              <a:uFill>
                <a:solidFill>
                  <a:srgbClr val="000000"/>
                </a:solidFill>
              </a:uFill>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5</a:t>
            </a:r>
            <a:r>
              <a:rPr sz="2400">
                <a:uFill>
                  <a:solidFill>
                    <a:srgbClr val="000000"/>
                  </a:solidFill>
                </a:uFill>
                <a:latin typeface="Times"/>
                <a:ea typeface="Times"/>
                <a:cs typeface="Times"/>
                <a:sym typeface="Times"/>
              </a:rPr>
              <a:t>   The altar also was split apart and the ashes were poured out from the altar, according to the sign which the man of God had given by the word of the LORD.</a:t>
            </a:r>
            <a:endParaRPr sz="2400">
              <a:uFill>
                <a:solidFill>
                  <a:srgbClr val="000000"/>
                </a:solidFill>
              </a:uFill>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6</a:t>
            </a:r>
            <a:r>
              <a:rPr sz="2400">
                <a:uFill>
                  <a:solidFill>
                    <a:srgbClr val="000000"/>
                  </a:solidFill>
                </a:uFill>
                <a:latin typeface="Times"/>
                <a:ea typeface="Times"/>
                <a:cs typeface="Times"/>
                <a:sym typeface="Times"/>
              </a:rPr>
              <a:t>   And the king answered and said to the man of God, "Please entreat the LORD your God, and pray for me, that my hand may be restored to me." So the man of God entreated the LORD, and the king’s hand was restored to him, and it became as it was before.</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1. The mission of the man of God to denounce Jeroboam &amp; his religious innovations 1-10"/>
          <p:cNvSpPr/>
          <p:nvPr>
            <p:ph type="title"/>
          </p:nvPr>
        </p:nvSpPr>
        <p:spPr>
          <a:xfrm>
            <a:off x="990600" y="-12700"/>
            <a:ext cx="8178800" cy="1066800"/>
          </a:xfrm>
          <a:prstGeom prst="rect">
            <a:avLst/>
          </a:prstGeom>
        </p:spPr>
        <p:txBody>
          <a:bodyPr/>
          <a:lstStyle/>
          <a:p>
            <a:pPr marL="393700" indent="-393700" algn="l">
              <a:spcBef>
                <a:spcPts val="1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1.	The mission of the man of God to denounce Jeroboam &amp; his religious innovations </a:t>
            </a:r>
            <a:r>
              <a:rPr>
                <a:solidFill>
                  <a:srgbClr val="FF2600"/>
                </a:solidFill>
              </a:rPr>
              <a:t>1-10</a:t>
            </a:r>
          </a:p>
        </p:txBody>
      </p:sp>
      <p:sp>
        <p:nvSpPr>
          <p:cNvPr id="288" name="6   And the king answered and said to the man of God, &quot;Please entreat the LORD your God, and pray for me, that my hand may be restored to me.&quot; So the man of God entreated the LORD, and the king’s hand was restored to him, and it became as it was before."/>
          <p:cNvSpPr/>
          <p:nvPr>
            <p:ph type="body" sz="half" idx="1"/>
          </p:nvPr>
        </p:nvSpPr>
        <p:spPr>
          <a:xfrm>
            <a:off x="228600" y="1016000"/>
            <a:ext cx="9486900" cy="1744018"/>
          </a:xfrm>
          <a:prstGeom prst="rect">
            <a:avLst/>
          </a:prstGeom>
        </p:spPr>
        <p:txBody>
          <a:bodyPr anchor="t"/>
          <a:lstStyle/>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6</a:t>
            </a:r>
            <a:r>
              <a:rPr sz="2400">
                <a:uFill>
                  <a:solidFill>
                    <a:srgbClr val="000000"/>
                  </a:solidFill>
                </a:uFill>
                <a:latin typeface="Times"/>
                <a:ea typeface="Times"/>
                <a:cs typeface="Times"/>
                <a:sym typeface="Times"/>
              </a:rPr>
              <a:t>   And the king answered and said to the man of God, "Please entreat the LORD your God, and pray for me, that my hand may be restored to me." So the man of God entreated the LORD, and the king’s hand was restored to him, and it became as it was before.</a:t>
            </a:r>
          </a:p>
        </p:txBody>
      </p:sp>
      <p:pic>
        <p:nvPicPr>
          <p:cNvPr id="289" name="Jeroboam%20and%20the%20golden%20calf%20-%20French%20artist%20Jean.png" descr="Jeroboam%20and%20the%20golden%20calf%20-%20French%20artist%20Jean.png"/>
          <p:cNvPicPr>
            <a:picLocks noChangeAspect="1"/>
          </p:cNvPicPr>
          <p:nvPr/>
        </p:nvPicPr>
        <p:blipFill>
          <a:blip r:embed="rId2">
            <a:extLst/>
          </a:blip>
          <a:stretch>
            <a:fillRect/>
          </a:stretch>
        </p:blipFill>
        <p:spPr>
          <a:xfrm>
            <a:off x="2032118" y="2616200"/>
            <a:ext cx="6095764" cy="47117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1. The mission of the man of God to denounce Jeroboam &amp; his religious innovations 1-10"/>
          <p:cNvSpPr/>
          <p:nvPr>
            <p:ph type="title"/>
          </p:nvPr>
        </p:nvSpPr>
        <p:spPr>
          <a:xfrm>
            <a:off x="990600" y="0"/>
            <a:ext cx="8178800" cy="1066800"/>
          </a:xfrm>
          <a:prstGeom prst="rect">
            <a:avLst/>
          </a:prstGeom>
        </p:spPr>
        <p:txBody>
          <a:bodyPr/>
          <a:lstStyle/>
          <a:p>
            <a:pPr marL="393700" indent="-393700" algn="l">
              <a:spcBef>
                <a:spcPts val="1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1.	The mission of the man of God to denounce Jeroboam &amp; his religious innovations </a:t>
            </a:r>
            <a:r>
              <a:rPr>
                <a:solidFill>
                  <a:srgbClr val="FF2600"/>
                </a:solidFill>
              </a:rPr>
              <a:t>1-10</a:t>
            </a:r>
          </a:p>
        </p:txBody>
      </p:sp>
      <p:sp>
        <p:nvSpPr>
          <p:cNvPr id="292" name="7   Then the king said to the man of God, &quot;Come home with me and refresh yourself, and I will give you a reward.&quot;…"/>
          <p:cNvSpPr/>
          <p:nvPr>
            <p:ph type="body" idx="1"/>
          </p:nvPr>
        </p:nvSpPr>
        <p:spPr>
          <a:xfrm>
            <a:off x="273050" y="1079500"/>
            <a:ext cx="9613900" cy="6070600"/>
          </a:xfrm>
          <a:prstGeom prst="rect">
            <a:avLst/>
          </a:prstGeom>
        </p:spPr>
        <p:txBody>
          <a:bodyPr anchor="t"/>
          <a:lstStyle/>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7</a:t>
            </a:r>
            <a:r>
              <a:rPr sz="2400">
                <a:uFill>
                  <a:solidFill>
                    <a:srgbClr val="000000"/>
                  </a:solidFill>
                </a:uFill>
                <a:latin typeface="Times"/>
                <a:ea typeface="Times"/>
                <a:cs typeface="Times"/>
                <a:sym typeface="Times"/>
              </a:rPr>
              <a:t>   Then the king said to the man of God, "Come home with me and refresh yourself, and I will give you a reward."</a:t>
            </a:r>
            <a:endParaRPr sz="2400">
              <a:uFill>
                <a:solidFill>
                  <a:srgbClr val="000000"/>
                </a:solidFill>
              </a:uFill>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8</a:t>
            </a:r>
            <a:r>
              <a:rPr sz="2400">
                <a:uFill>
                  <a:solidFill>
                    <a:srgbClr val="000000"/>
                  </a:solidFill>
                </a:uFill>
                <a:latin typeface="Times"/>
                <a:ea typeface="Times"/>
                <a:cs typeface="Times"/>
                <a:sym typeface="Times"/>
              </a:rPr>
              <a:t>   But the man of God said to the king, "If you were to give me half your house I would not go with you, nor would I eat bread or drink water in this place.</a:t>
            </a:r>
            <a:endParaRPr sz="2400">
              <a:uFill>
                <a:solidFill>
                  <a:srgbClr val="000000"/>
                </a:solidFill>
              </a:uFill>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9</a:t>
            </a:r>
            <a:r>
              <a:rPr sz="2400">
                <a:uFill>
                  <a:solidFill>
                    <a:srgbClr val="000000"/>
                  </a:solidFill>
                </a:uFill>
                <a:latin typeface="Times"/>
                <a:ea typeface="Times"/>
                <a:cs typeface="Times"/>
                <a:sym typeface="Times"/>
              </a:rPr>
              <a:t>   "For so it was commanded me by the word of the LORD, saying, ‘You shall eat no bread, nor drink water, nor return by the way which you came.’"</a:t>
            </a:r>
            <a:endParaRPr sz="2400">
              <a:uFill>
                <a:solidFill>
                  <a:srgbClr val="000000"/>
                </a:solidFill>
              </a:uFill>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10</a:t>
            </a:r>
            <a:r>
              <a:rPr sz="2400">
                <a:uFill>
                  <a:solidFill>
                    <a:srgbClr val="000000"/>
                  </a:solidFill>
                </a:uFill>
                <a:latin typeface="Times"/>
                <a:ea typeface="Times"/>
                <a:cs typeface="Times"/>
                <a:sym typeface="Times"/>
              </a:rPr>
              <a:t> So he went another way, and did not return by the way which he came to Bethel.</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2. Man of God deceived into violating God’s specific command 11-19"/>
          <p:cNvSpPr/>
          <p:nvPr>
            <p:ph type="title"/>
          </p:nvPr>
        </p:nvSpPr>
        <p:spPr>
          <a:xfrm>
            <a:off x="990600" y="25400"/>
            <a:ext cx="8178800" cy="1066800"/>
          </a:xfrm>
          <a:prstGeom prst="rect">
            <a:avLst/>
          </a:prstGeom>
        </p:spPr>
        <p:txBody>
          <a:bodyPr/>
          <a:lstStyle/>
          <a:p>
            <a:pPr marL="393700" indent="-393700" algn="l">
              <a:spcBef>
                <a:spcPts val="1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2.	Man of God deceived into violating God’s specific command </a:t>
            </a:r>
            <a:r>
              <a:rPr>
                <a:solidFill>
                  <a:srgbClr val="FF2600"/>
                </a:solidFill>
              </a:rPr>
              <a:t>11-19</a:t>
            </a:r>
          </a:p>
        </p:txBody>
      </p:sp>
      <p:sp>
        <p:nvSpPr>
          <p:cNvPr id="295" name="11 Now an old prophet was living in Bethel; and his sons came and told him all the deeds which the man of God had done that day in Bethel; the words which he had spoken to the king, these also they related to their father.…"/>
          <p:cNvSpPr/>
          <p:nvPr>
            <p:ph type="body" idx="1"/>
          </p:nvPr>
        </p:nvSpPr>
        <p:spPr>
          <a:xfrm>
            <a:off x="273050" y="1130300"/>
            <a:ext cx="9613900" cy="6070600"/>
          </a:xfrm>
          <a:prstGeom prst="rect">
            <a:avLst/>
          </a:prstGeom>
        </p:spPr>
        <p:txBody>
          <a:bodyPr anchor="t"/>
          <a:lstStyle/>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11</a:t>
            </a:r>
            <a:r>
              <a:rPr sz="2400">
                <a:uFill>
                  <a:solidFill>
                    <a:srgbClr val="000000"/>
                  </a:solidFill>
                </a:uFill>
                <a:latin typeface="Times"/>
                <a:ea typeface="Times"/>
                <a:cs typeface="Times"/>
                <a:sym typeface="Times"/>
              </a:rPr>
              <a:t> Now an old prophet was living in Bethel; and his sons came and told him all the deeds which the man of God had done that day in Bethel; the words which he had spoken to the king, these also they related to their father.</a:t>
            </a:r>
            <a:endParaRPr sz="2400">
              <a:uFill>
                <a:solidFill>
                  <a:srgbClr val="000000"/>
                </a:solidFill>
              </a:uFill>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12</a:t>
            </a:r>
            <a:r>
              <a:rPr sz="2400">
                <a:uFill>
                  <a:solidFill>
                    <a:srgbClr val="000000"/>
                  </a:solidFill>
                </a:uFill>
                <a:latin typeface="Times"/>
                <a:ea typeface="Times"/>
                <a:cs typeface="Times"/>
                <a:sym typeface="Times"/>
              </a:rPr>
              <a:t> And their father said to them, "Which way did he go?" Now his sons had seen the way which the man of God who came from Judah had gone.</a:t>
            </a:r>
            <a:endParaRPr sz="2400">
              <a:uFill>
                <a:solidFill>
                  <a:srgbClr val="000000"/>
                </a:solidFill>
              </a:uFill>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13</a:t>
            </a:r>
            <a:r>
              <a:rPr sz="2400">
                <a:uFill>
                  <a:solidFill>
                    <a:srgbClr val="000000"/>
                  </a:solidFill>
                </a:uFill>
                <a:latin typeface="Times"/>
                <a:ea typeface="Times"/>
                <a:cs typeface="Times"/>
                <a:sym typeface="Times"/>
              </a:rPr>
              <a:t> Then he said to his sons, "Saddle the donkey for me." So they saddled the donkey for him and he rode away on it.</a:t>
            </a:r>
            <a:endParaRPr sz="2400">
              <a:uFill>
                <a:solidFill>
                  <a:srgbClr val="000000"/>
                </a:solidFill>
              </a:uFill>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14</a:t>
            </a:r>
            <a:r>
              <a:rPr sz="2400">
                <a:uFill>
                  <a:solidFill>
                    <a:srgbClr val="000000"/>
                  </a:solidFill>
                </a:uFill>
                <a:latin typeface="Times"/>
                <a:ea typeface="Times"/>
                <a:cs typeface="Times"/>
                <a:sym typeface="Times"/>
              </a:rPr>
              <a:t> So he went after the man of God and found him sitting under an oak; and he said to him, "Are you the man of God who came from Judah?" And he said, "I am."</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2. Man of God deceived into violating God’s specific command 11-19"/>
          <p:cNvSpPr/>
          <p:nvPr>
            <p:ph type="title"/>
          </p:nvPr>
        </p:nvSpPr>
        <p:spPr>
          <a:xfrm>
            <a:off x="990600" y="88900"/>
            <a:ext cx="8178800" cy="1066800"/>
          </a:xfrm>
          <a:prstGeom prst="rect">
            <a:avLst/>
          </a:prstGeom>
        </p:spPr>
        <p:txBody>
          <a:bodyPr/>
          <a:lstStyle/>
          <a:p>
            <a:pPr marL="393700" indent="-393700" algn="l">
              <a:spcBef>
                <a:spcPts val="1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2.	Man of God deceived into violating God’s specific command </a:t>
            </a:r>
            <a:r>
              <a:rPr>
                <a:solidFill>
                  <a:srgbClr val="FF2600"/>
                </a:solidFill>
              </a:rPr>
              <a:t>11-19</a:t>
            </a:r>
          </a:p>
        </p:txBody>
      </p:sp>
      <p:sp>
        <p:nvSpPr>
          <p:cNvPr id="298" name="15 Then he said to him, &quot;Come home with me and eat bread.&quot;…"/>
          <p:cNvSpPr/>
          <p:nvPr>
            <p:ph type="body" idx="1"/>
          </p:nvPr>
        </p:nvSpPr>
        <p:spPr>
          <a:xfrm>
            <a:off x="273050" y="1117600"/>
            <a:ext cx="9613900" cy="6070600"/>
          </a:xfrm>
          <a:prstGeom prst="rect">
            <a:avLst/>
          </a:prstGeom>
        </p:spPr>
        <p:txBody>
          <a:bodyPr anchor="t"/>
          <a:lstStyle/>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latin typeface="Times"/>
                <a:ea typeface="Times"/>
                <a:cs typeface="Times"/>
                <a:sym typeface="Times"/>
              </a:rPr>
              <a:t>15</a:t>
            </a:r>
            <a:r>
              <a:rPr sz="2400">
                <a:latin typeface="Times"/>
                <a:ea typeface="Times"/>
                <a:cs typeface="Times"/>
                <a:sym typeface="Times"/>
              </a:rPr>
              <a:t> Then he said to him, "Come home with me and eat bread."</a:t>
            </a:r>
            <a:endParaRPr sz="2400">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latin typeface="Times"/>
                <a:ea typeface="Times"/>
                <a:cs typeface="Times"/>
                <a:sym typeface="Times"/>
              </a:rPr>
              <a:t>16</a:t>
            </a:r>
            <a:r>
              <a:rPr sz="2400">
                <a:latin typeface="Times"/>
                <a:ea typeface="Times"/>
                <a:cs typeface="Times"/>
                <a:sym typeface="Times"/>
              </a:rPr>
              <a:t> And he said, "I cannot return with you, nor go with you, nor will I eat bread or drink water with you in this place.</a:t>
            </a:r>
            <a:endParaRPr sz="2400">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latin typeface="Times"/>
                <a:ea typeface="Times"/>
                <a:cs typeface="Times"/>
                <a:sym typeface="Times"/>
              </a:rPr>
              <a:t>17</a:t>
            </a:r>
            <a:r>
              <a:rPr sz="2400">
                <a:latin typeface="Times"/>
                <a:ea typeface="Times"/>
                <a:cs typeface="Times"/>
                <a:sym typeface="Times"/>
              </a:rPr>
              <a:t> "For a command </a:t>
            </a:r>
            <a:r>
              <a:rPr i="1" sz="2400">
                <a:latin typeface="Times"/>
                <a:ea typeface="Times"/>
                <a:cs typeface="Times"/>
                <a:sym typeface="Times"/>
              </a:rPr>
              <a:t>came</a:t>
            </a:r>
            <a:r>
              <a:rPr sz="2400">
                <a:latin typeface="Times"/>
                <a:ea typeface="Times"/>
                <a:cs typeface="Times"/>
                <a:sym typeface="Times"/>
              </a:rPr>
              <a:t> to me by the word of the LORD, ‘You shall eat no bread, nor drink water there; do not return by going the way which you came.’"</a:t>
            </a:r>
            <a:endParaRPr sz="2400">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latin typeface="Times"/>
                <a:ea typeface="Times"/>
                <a:cs typeface="Times"/>
                <a:sym typeface="Times"/>
              </a:rPr>
              <a:t>18</a:t>
            </a:r>
            <a:r>
              <a:rPr sz="2400">
                <a:latin typeface="Times"/>
                <a:ea typeface="Times"/>
                <a:cs typeface="Times"/>
                <a:sym typeface="Times"/>
              </a:rPr>
              <a:t> And he said to him, "I also am a prophet like you, and an angel spoke to me by the word of the LORD, saying, ‘Bring him back with you to your house, that he may eat bread and drink water.’" </a:t>
            </a:r>
            <a:r>
              <a:rPr i="1" sz="2400">
                <a:latin typeface="Times"/>
                <a:ea typeface="Times"/>
                <a:cs typeface="Times"/>
                <a:sym typeface="Times"/>
              </a:rPr>
              <a:t>But</a:t>
            </a:r>
            <a:r>
              <a:rPr sz="2400">
                <a:latin typeface="Times"/>
                <a:ea typeface="Times"/>
                <a:cs typeface="Times"/>
                <a:sym typeface="Times"/>
              </a:rPr>
              <a:t> he lied to him.</a:t>
            </a:r>
            <a:endParaRPr sz="2400">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latin typeface="Times"/>
                <a:ea typeface="Times"/>
                <a:cs typeface="Times"/>
                <a:sym typeface="Times"/>
              </a:rPr>
              <a:t>19</a:t>
            </a:r>
            <a:r>
              <a:rPr sz="2400">
                <a:latin typeface="Times"/>
                <a:ea typeface="Times"/>
                <a:cs typeface="Times"/>
                <a:sym typeface="Times"/>
              </a:rPr>
              <a:t> So he went back with him, and ate bread in his house and drank water.</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3. Divine condemnation and judgment upon the man of God 20-26"/>
          <p:cNvSpPr/>
          <p:nvPr>
            <p:ph type="title"/>
          </p:nvPr>
        </p:nvSpPr>
        <p:spPr>
          <a:xfrm>
            <a:off x="990600" y="88900"/>
            <a:ext cx="8178800" cy="1066800"/>
          </a:xfrm>
          <a:prstGeom prst="rect">
            <a:avLst/>
          </a:prstGeom>
        </p:spPr>
        <p:txBody>
          <a:bodyPr/>
          <a:lstStyle/>
          <a:p>
            <a:pPr marL="393700" indent="-393700" algn="l">
              <a:spcBef>
                <a:spcPts val="1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3.	Divine condemnation and judgment upon the man of God </a:t>
            </a:r>
            <a:r>
              <a:rPr>
                <a:solidFill>
                  <a:srgbClr val="FF2600"/>
                </a:solidFill>
              </a:rPr>
              <a:t>20-26</a:t>
            </a:r>
          </a:p>
        </p:txBody>
      </p:sp>
      <p:sp>
        <p:nvSpPr>
          <p:cNvPr id="301" name="20 Now it came about, as they were sitting down at the table, that the word of the LORD came to the prophet who had brought him back;…"/>
          <p:cNvSpPr/>
          <p:nvPr>
            <p:ph type="body" idx="1"/>
          </p:nvPr>
        </p:nvSpPr>
        <p:spPr>
          <a:xfrm>
            <a:off x="266700" y="1308100"/>
            <a:ext cx="9613900" cy="6070600"/>
          </a:xfrm>
          <a:prstGeom prst="rect">
            <a:avLst/>
          </a:prstGeom>
        </p:spPr>
        <p:txBody>
          <a:bodyPr anchor="t"/>
          <a:lstStyle/>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latin typeface="Times"/>
                <a:ea typeface="Times"/>
                <a:cs typeface="Times"/>
                <a:sym typeface="Times"/>
              </a:rPr>
              <a:t>20</a:t>
            </a:r>
            <a:r>
              <a:rPr sz="2400">
                <a:latin typeface="Times"/>
                <a:ea typeface="Times"/>
                <a:cs typeface="Times"/>
                <a:sym typeface="Times"/>
              </a:rPr>
              <a:t> Now it came about, as they were sitting down at the table, that the word of the LORD came to the prophet who had brought him back;</a:t>
            </a:r>
            <a:endParaRPr sz="2400">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latin typeface="Times"/>
                <a:ea typeface="Times"/>
                <a:cs typeface="Times"/>
                <a:sym typeface="Times"/>
              </a:rPr>
              <a:t>21</a:t>
            </a:r>
            <a:r>
              <a:rPr sz="2400">
                <a:latin typeface="Times"/>
                <a:ea typeface="Times"/>
                <a:cs typeface="Times"/>
                <a:sym typeface="Times"/>
              </a:rPr>
              <a:t> and he cried to the man of God who came from Judah, saying, "Thus says the LORD, ‘Because you have disobeyed the command of the LORD, and have not observed the commandment which the LORD your God commanded you,</a:t>
            </a:r>
            <a:endParaRPr sz="2400">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latin typeface="Times"/>
                <a:ea typeface="Times"/>
                <a:cs typeface="Times"/>
                <a:sym typeface="Times"/>
              </a:rPr>
              <a:t>22</a:t>
            </a:r>
            <a:r>
              <a:rPr sz="2400">
                <a:latin typeface="Times"/>
                <a:ea typeface="Times"/>
                <a:cs typeface="Times"/>
                <a:sym typeface="Times"/>
              </a:rPr>
              <a:t> but have returned and eaten bread and drunk water in the place of which He said to you, "Eat no bread and drink no water"; your body shall not come to the grave of your fathers.’"</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3. Divine condemnation and judgment upon the man of God 20-26"/>
          <p:cNvSpPr/>
          <p:nvPr>
            <p:ph type="title"/>
          </p:nvPr>
        </p:nvSpPr>
        <p:spPr>
          <a:xfrm>
            <a:off x="990600" y="88900"/>
            <a:ext cx="8178800" cy="1066800"/>
          </a:xfrm>
          <a:prstGeom prst="rect">
            <a:avLst/>
          </a:prstGeom>
        </p:spPr>
        <p:txBody>
          <a:bodyPr/>
          <a:lstStyle/>
          <a:p>
            <a:pPr marL="393700" indent="-393700" algn="l">
              <a:spcBef>
                <a:spcPts val="1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3.	Divine condemnation and judgment upon the man of God </a:t>
            </a:r>
            <a:r>
              <a:rPr>
                <a:solidFill>
                  <a:srgbClr val="FF2600"/>
                </a:solidFill>
              </a:rPr>
              <a:t>20-26</a:t>
            </a:r>
          </a:p>
        </p:txBody>
      </p:sp>
      <p:sp>
        <p:nvSpPr>
          <p:cNvPr id="304" name="23 And it came about after he had eaten bread and after he had drunk, that he saddled the donkey for him, for the prophet whom he had brought back.…"/>
          <p:cNvSpPr/>
          <p:nvPr>
            <p:ph type="body" sz="half" idx="1"/>
          </p:nvPr>
        </p:nvSpPr>
        <p:spPr>
          <a:xfrm>
            <a:off x="273050" y="1168400"/>
            <a:ext cx="9613900" cy="2455324"/>
          </a:xfrm>
          <a:prstGeom prst="rect">
            <a:avLst/>
          </a:prstGeom>
        </p:spPr>
        <p:txBody>
          <a:bodyPr anchor="t"/>
          <a:lstStyle/>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23</a:t>
            </a:r>
            <a:r>
              <a:rPr sz="2400">
                <a:uFill>
                  <a:solidFill>
                    <a:srgbClr val="000000"/>
                  </a:solidFill>
                </a:uFill>
                <a:latin typeface="Times"/>
                <a:ea typeface="Times"/>
                <a:cs typeface="Times"/>
                <a:sym typeface="Times"/>
              </a:rPr>
              <a:t> And it came about after he had eaten bread and after he had drunk, that he saddled the donkey for him, for the prophet whom he had brought back.</a:t>
            </a:r>
            <a:endParaRPr sz="2400">
              <a:uFill>
                <a:solidFill>
                  <a:srgbClr val="000000"/>
                </a:solidFill>
              </a:uFill>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24</a:t>
            </a:r>
            <a:r>
              <a:rPr sz="2400">
                <a:uFill>
                  <a:solidFill>
                    <a:srgbClr val="000000"/>
                  </a:solidFill>
                </a:uFill>
                <a:latin typeface="Times"/>
                <a:ea typeface="Times"/>
                <a:cs typeface="Times"/>
                <a:sym typeface="Times"/>
              </a:rPr>
              <a:t> Now when he had gone, a lion met him on the way and killed him, and his body was thrown on the road, with the donkey standing beside it; the lion also was standing beside the body.</a:t>
            </a:r>
          </a:p>
        </p:txBody>
      </p:sp>
      <p:pic>
        <p:nvPicPr>
          <p:cNvPr id="305" name="1%20KINGS%2013%20-%2028%20He%20found%20his%20carcase%20in%20the%20way.png" descr="1%20KINGS%2013%20-%2028%20He%20found%20his%20carcase%20in%20the%20way.png"/>
          <p:cNvPicPr>
            <a:picLocks noChangeAspect="1"/>
          </p:cNvPicPr>
          <p:nvPr/>
        </p:nvPicPr>
        <p:blipFill>
          <a:blip r:embed="rId2">
            <a:extLst/>
          </a:blip>
          <a:stretch>
            <a:fillRect/>
          </a:stretch>
        </p:blipFill>
        <p:spPr>
          <a:xfrm>
            <a:off x="4523717" y="3441260"/>
            <a:ext cx="5367066" cy="3718521"/>
          </a:xfrm>
          <a:prstGeom prst="rect">
            <a:avLst/>
          </a:prstGeom>
          <a:ln w="12700">
            <a:miter lim="400000"/>
          </a:ln>
        </p:spPr>
      </p:pic>
      <p:pic>
        <p:nvPicPr>
          <p:cNvPr id="306" name="pasted-image.tif" descr="pasted-image.tif"/>
          <p:cNvPicPr>
            <a:picLocks noChangeAspect="1"/>
          </p:cNvPicPr>
          <p:nvPr/>
        </p:nvPicPr>
        <p:blipFill>
          <a:blip r:embed="rId3">
            <a:extLst/>
          </a:blip>
          <a:srcRect l="26493" t="26196" r="26493" b="19762"/>
          <a:stretch>
            <a:fillRect/>
          </a:stretch>
        </p:blipFill>
        <p:spPr>
          <a:xfrm>
            <a:off x="530514" y="3636423"/>
            <a:ext cx="3856278" cy="3328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5.  Lord’s anger: will deprive him of the kingdom, but will leave one tribe for David’s sake 9-13"/>
          <p:cNvSpPr/>
          <p:nvPr>
            <p:ph type="body" sz="quarter" idx="1"/>
          </p:nvPr>
        </p:nvSpPr>
        <p:spPr>
          <a:xfrm>
            <a:off x="209550" y="88900"/>
            <a:ext cx="9525000" cy="901700"/>
          </a:xfrm>
          <a:prstGeom prst="rect">
            <a:avLst/>
          </a:prstGeom>
        </p:spPr>
        <p:txBody>
          <a:bodyPr anchor="t"/>
          <a:lstStyle/>
          <a:p>
            <a:pPr marL="419100" indent="-419100">
              <a:buSzTx/>
              <a:buNone/>
              <a:defRPr sz="2400"/>
            </a:pPr>
            <a:r>
              <a:rPr>
                <a:solidFill>
                  <a:srgbClr val="011993"/>
                </a:solidFill>
              </a:rPr>
              <a:t>5.  Lord’s anger: will deprive him of the kingdom, but will leave one tribe for David’s sake</a:t>
            </a:r>
            <a:r>
              <a:t> </a:t>
            </a:r>
            <a:r>
              <a:rPr>
                <a:solidFill>
                  <a:srgbClr val="FF2600"/>
                </a:solidFill>
              </a:rPr>
              <a:t>9-13</a:t>
            </a:r>
          </a:p>
        </p:txBody>
      </p:sp>
      <p:sp>
        <p:nvSpPr>
          <p:cNvPr id="127" name="9   Now the LORD was angry with Solomon because his heart was turned away from the LORD, the God of Israel, who had appeared to him twice,…"/>
          <p:cNvSpPr/>
          <p:nvPr/>
        </p:nvSpPr>
        <p:spPr>
          <a:xfrm>
            <a:off x="279400" y="895350"/>
            <a:ext cx="9601200" cy="5270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93700" indent="-393700" algn="l">
              <a:spcBef>
                <a:spcPts val="800"/>
              </a:spcBef>
              <a:defRPr sz="2400"/>
            </a:pPr>
            <a:r>
              <a:rPr>
                <a:solidFill>
                  <a:srgbClr val="FF2600"/>
                </a:solidFill>
                <a:latin typeface="Times"/>
                <a:ea typeface="Times"/>
                <a:cs typeface="Times"/>
                <a:sym typeface="Times"/>
              </a:rPr>
              <a:t>9</a:t>
            </a:r>
            <a:r>
              <a:rPr>
                <a:latin typeface="Times"/>
                <a:ea typeface="Times"/>
                <a:cs typeface="Times"/>
                <a:sym typeface="Times"/>
              </a:rPr>
              <a:t>   Now the LORD was angry with Solomon because his heart was turned away from the LORD, the God of Israel, who had appeared to him twice,</a:t>
            </a:r>
            <a:endParaRPr>
              <a:latin typeface="Times"/>
              <a:ea typeface="Times"/>
              <a:cs typeface="Times"/>
              <a:sym typeface="Times"/>
            </a:endParaRPr>
          </a:p>
          <a:p>
            <a:pPr marL="393700" indent="-393700" algn="l">
              <a:spcBef>
                <a:spcPts val="800"/>
              </a:spcBef>
              <a:defRPr sz="2400"/>
            </a:pPr>
            <a:r>
              <a:rPr>
                <a:solidFill>
                  <a:srgbClr val="FF2600"/>
                </a:solidFill>
                <a:latin typeface="Times"/>
                <a:ea typeface="Times"/>
                <a:cs typeface="Times"/>
                <a:sym typeface="Times"/>
              </a:rPr>
              <a:t>10</a:t>
            </a:r>
            <a:r>
              <a:rPr>
                <a:latin typeface="Times"/>
                <a:ea typeface="Times"/>
                <a:cs typeface="Times"/>
                <a:sym typeface="Times"/>
              </a:rPr>
              <a:t> and had commanded him concerning this thing, that he should not go after other gods; but he did not observe what the LORD had commanded.</a:t>
            </a:r>
            <a:endParaRPr>
              <a:latin typeface="Times"/>
              <a:ea typeface="Times"/>
              <a:cs typeface="Times"/>
              <a:sym typeface="Times"/>
            </a:endParaRPr>
          </a:p>
          <a:p>
            <a:pPr marL="393700" indent="-393700" algn="l">
              <a:spcBef>
                <a:spcPts val="800"/>
              </a:spcBef>
              <a:defRPr sz="2400"/>
            </a:pPr>
            <a:r>
              <a:rPr>
                <a:solidFill>
                  <a:srgbClr val="FF2600"/>
                </a:solidFill>
                <a:latin typeface="Times"/>
                <a:ea typeface="Times"/>
                <a:cs typeface="Times"/>
                <a:sym typeface="Times"/>
              </a:rPr>
              <a:t>11</a:t>
            </a:r>
            <a:r>
              <a:rPr>
                <a:latin typeface="Times"/>
                <a:ea typeface="Times"/>
                <a:cs typeface="Times"/>
                <a:sym typeface="Times"/>
              </a:rPr>
              <a:t> So the LORD said to Solomon, "Because you have done this, and you have not kept My covenant and My statutes, which I have commanded you, I will surely tear the kingdom from you, and will give it to your servant.</a:t>
            </a:r>
            <a:endParaRPr>
              <a:latin typeface="Times"/>
              <a:ea typeface="Times"/>
              <a:cs typeface="Times"/>
              <a:sym typeface="Times"/>
            </a:endParaRPr>
          </a:p>
          <a:p>
            <a:pPr marL="393700" indent="-393700" algn="l">
              <a:spcBef>
                <a:spcPts val="800"/>
              </a:spcBef>
              <a:defRPr sz="2400"/>
            </a:pPr>
            <a:r>
              <a:rPr>
                <a:solidFill>
                  <a:srgbClr val="FF2600"/>
                </a:solidFill>
                <a:latin typeface="Times"/>
                <a:ea typeface="Times"/>
                <a:cs typeface="Times"/>
                <a:sym typeface="Times"/>
              </a:rPr>
              <a:t>12</a:t>
            </a:r>
            <a:r>
              <a:rPr>
                <a:latin typeface="Times"/>
                <a:ea typeface="Times"/>
                <a:cs typeface="Times"/>
                <a:sym typeface="Times"/>
              </a:rPr>
              <a:t> "Nevertheless I will not do it in your days for the sake of your father David, </a:t>
            </a:r>
            <a:r>
              <a:rPr i="1">
                <a:latin typeface="Times"/>
                <a:ea typeface="Times"/>
                <a:cs typeface="Times"/>
                <a:sym typeface="Times"/>
              </a:rPr>
              <a:t>but</a:t>
            </a:r>
            <a:r>
              <a:rPr>
                <a:latin typeface="Times"/>
                <a:ea typeface="Times"/>
                <a:cs typeface="Times"/>
                <a:sym typeface="Times"/>
              </a:rPr>
              <a:t> I will tear it out of the hand of your son.</a:t>
            </a:r>
            <a:endParaRPr>
              <a:latin typeface="Times"/>
              <a:ea typeface="Times"/>
              <a:cs typeface="Times"/>
              <a:sym typeface="Times"/>
            </a:endParaRPr>
          </a:p>
          <a:p>
            <a:pPr marL="393700" indent="-393700" algn="l">
              <a:spcBef>
                <a:spcPts val="800"/>
              </a:spcBef>
              <a:defRPr sz="2400"/>
            </a:pPr>
            <a:r>
              <a:rPr>
                <a:solidFill>
                  <a:srgbClr val="FF2600"/>
                </a:solidFill>
                <a:latin typeface="Times"/>
                <a:ea typeface="Times"/>
                <a:cs typeface="Times"/>
                <a:sym typeface="Times"/>
              </a:rPr>
              <a:t>13</a:t>
            </a:r>
            <a:r>
              <a:rPr>
                <a:latin typeface="Times"/>
                <a:ea typeface="Times"/>
                <a:cs typeface="Times"/>
                <a:sym typeface="Times"/>
              </a:rPr>
              <a:t> "However, I will not tear away all the kingdom, </a:t>
            </a:r>
            <a:r>
              <a:rPr i="1">
                <a:latin typeface="Times"/>
                <a:ea typeface="Times"/>
                <a:cs typeface="Times"/>
                <a:sym typeface="Times"/>
              </a:rPr>
              <a:t>but</a:t>
            </a:r>
            <a:r>
              <a:rPr>
                <a:latin typeface="Times"/>
                <a:ea typeface="Times"/>
                <a:cs typeface="Times"/>
                <a:sym typeface="Times"/>
              </a:rPr>
              <a:t> I will give one tribe to your son for the sake of My servant David and for the sake of Jerusalem which I have chosen."</a:t>
            </a:r>
            <a:r>
              <a:rPr>
                <a:uFill>
                  <a:solidFill>
                    <a:srgbClr val="000000"/>
                  </a:solidFill>
                </a:uFill>
                <a:latin typeface="Times"/>
                <a:ea typeface="Times"/>
                <a:cs typeface="Times"/>
                <a:sym typeface="Times"/>
              </a:rPr>
              <a:t> </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3. Divine condemnation and judgment upon the man of God 20-26"/>
          <p:cNvSpPr/>
          <p:nvPr>
            <p:ph type="title"/>
          </p:nvPr>
        </p:nvSpPr>
        <p:spPr>
          <a:xfrm>
            <a:off x="990600" y="88900"/>
            <a:ext cx="8178800" cy="1066800"/>
          </a:xfrm>
          <a:prstGeom prst="rect">
            <a:avLst/>
          </a:prstGeom>
        </p:spPr>
        <p:txBody>
          <a:bodyPr/>
          <a:lstStyle/>
          <a:p>
            <a:pPr marL="393700" indent="-393700" algn="l">
              <a:spcBef>
                <a:spcPts val="1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3.	Divine condemnation and judgment upon the man of God </a:t>
            </a:r>
            <a:r>
              <a:rPr>
                <a:solidFill>
                  <a:srgbClr val="FF2600"/>
                </a:solidFill>
              </a:rPr>
              <a:t>20-26</a:t>
            </a:r>
          </a:p>
        </p:txBody>
      </p:sp>
      <p:pic>
        <p:nvPicPr>
          <p:cNvPr id="309" name="1%20KINGS%2013%20-%2028%20He%20found%20his%20carcase%20in%20the%20way.png" descr="1%20KINGS%2013%20-%2028%20He%20found%20his%20carcase%20in%20the%20way.png"/>
          <p:cNvPicPr>
            <a:picLocks noChangeAspect="1"/>
          </p:cNvPicPr>
          <p:nvPr/>
        </p:nvPicPr>
        <p:blipFill>
          <a:blip r:embed="rId2">
            <a:extLst/>
          </a:blip>
          <a:stretch>
            <a:fillRect/>
          </a:stretch>
        </p:blipFill>
        <p:spPr>
          <a:xfrm>
            <a:off x="2590800" y="3591108"/>
            <a:ext cx="6032501" cy="4179562"/>
          </a:xfrm>
          <a:prstGeom prst="rect">
            <a:avLst/>
          </a:prstGeom>
          <a:ln w="12700">
            <a:miter lim="400000"/>
          </a:ln>
        </p:spPr>
      </p:pic>
      <p:sp>
        <p:nvSpPr>
          <p:cNvPr id="310" name="25 And behold, men passed by and saw the body thrown on the road, and the lion standing beside the body; so they came and told it in the city where the old prophet lived.…"/>
          <p:cNvSpPr/>
          <p:nvPr>
            <p:ph type="body" sz="half" idx="1"/>
          </p:nvPr>
        </p:nvSpPr>
        <p:spPr>
          <a:xfrm>
            <a:off x="266700" y="1143000"/>
            <a:ext cx="9613900" cy="3138538"/>
          </a:xfrm>
          <a:prstGeom prst="rect">
            <a:avLst/>
          </a:prstGeom>
        </p:spPr>
        <p:txBody>
          <a:bodyPr anchor="t"/>
          <a:lstStyle/>
          <a:p>
            <a:pPr marL="393700" indent="-393700">
              <a:spcBef>
                <a:spcPts val="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25</a:t>
            </a:r>
            <a:r>
              <a:rPr sz="2400">
                <a:uFill>
                  <a:solidFill>
                    <a:srgbClr val="000000"/>
                  </a:solidFill>
                </a:uFill>
                <a:latin typeface="Times"/>
                <a:ea typeface="Times"/>
                <a:cs typeface="Times"/>
                <a:sym typeface="Times"/>
              </a:rPr>
              <a:t> And behold, men passed by and saw the body thrown on the road, and the lion standing beside the body; so they came and told </a:t>
            </a:r>
            <a:r>
              <a:rPr i="1" sz="2400">
                <a:uFill>
                  <a:solidFill>
                    <a:srgbClr val="000000"/>
                  </a:solidFill>
                </a:uFill>
                <a:latin typeface="Times"/>
                <a:ea typeface="Times"/>
                <a:cs typeface="Times"/>
                <a:sym typeface="Times"/>
              </a:rPr>
              <a:t>it</a:t>
            </a:r>
            <a:r>
              <a:rPr sz="2400">
                <a:uFill>
                  <a:solidFill>
                    <a:srgbClr val="000000"/>
                  </a:solidFill>
                </a:uFill>
                <a:latin typeface="Times"/>
                <a:ea typeface="Times"/>
                <a:cs typeface="Times"/>
                <a:sym typeface="Times"/>
              </a:rPr>
              <a:t> in the city where the old prophet lived.</a:t>
            </a:r>
            <a:endParaRPr sz="2400">
              <a:uFill>
                <a:solidFill>
                  <a:srgbClr val="000000"/>
                </a:solidFill>
              </a:uFill>
              <a:latin typeface="Times"/>
              <a:ea typeface="Times"/>
              <a:cs typeface="Times"/>
              <a:sym typeface="Times"/>
            </a:endParaRPr>
          </a:p>
          <a:p>
            <a:pPr marL="393700" indent="-393700">
              <a:spcBef>
                <a:spcPts val="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26</a:t>
            </a:r>
            <a:r>
              <a:rPr sz="2400">
                <a:uFill>
                  <a:solidFill>
                    <a:srgbClr val="000000"/>
                  </a:solidFill>
                </a:uFill>
                <a:latin typeface="Times"/>
                <a:ea typeface="Times"/>
                <a:cs typeface="Times"/>
                <a:sym typeface="Times"/>
              </a:rPr>
              <a:t> Now when the prophet who brought him back from the way heard </a:t>
            </a:r>
            <a:r>
              <a:rPr i="1" sz="2400">
                <a:uFill>
                  <a:solidFill>
                    <a:srgbClr val="000000"/>
                  </a:solidFill>
                </a:uFill>
                <a:latin typeface="Times"/>
                <a:ea typeface="Times"/>
                <a:cs typeface="Times"/>
                <a:sym typeface="Times"/>
              </a:rPr>
              <a:t>it,</a:t>
            </a:r>
            <a:r>
              <a:rPr sz="2400">
                <a:uFill>
                  <a:solidFill>
                    <a:srgbClr val="000000"/>
                  </a:solidFill>
                </a:uFill>
                <a:latin typeface="Times"/>
                <a:ea typeface="Times"/>
                <a:cs typeface="Times"/>
                <a:sym typeface="Times"/>
              </a:rPr>
              <a:t> he said, "It is the man of God, who disobeyed the command of the LORD; therefore the LORD has given him to the lion, which has torn him and killed him, according to the word of the LORD which He spoke to him."</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4. Burial and lamentations for the man of God  27-32"/>
          <p:cNvSpPr/>
          <p:nvPr>
            <p:ph type="title"/>
          </p:nvPr>
        </p:nvSpPr>
        <p:spPr>
          <a:xfrm>
            <a:off x="990600" y="0"/>
            <a:ext cx="8585200" cy="1066800"/>
          </a:xfrm>
          <a:prstGeom prst="rect">
            <a:avLst/>
          </a:prstGeom>
        </p:spPr>
        <p:txBody>
          <a:bodyPr/>
          <a:lstStyle/>
          <a:p>
            <a:pPr marL="393700" indent="-393700" algn="l">
              <a:spcBef>
                <a:spcPts val="1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4.	Burial and lamentations for the man of God  </a:t>
            </a:r>
            <a:r>
              <a:rPr>
                <a:solidFill>
                  <a:srgbClr val="FF2600"/>
                </a:solidFill>
              </a:rPr>
              <a:t>27-32</a:t>
            </a:r>
          </a:p>
        </p:txBody>
      </p:sp>
      <p:sp>
        <p:nvSpPr>
          <p:cNvPr id="313" name="27 Then he spoke to his sons, saying, &quot;Saddle the donkey for me.&quot; And they saddled it.…"/>
          <p:cNvSpPr/>
          <p:nvPr>
            <p:ph type="body" idx="1"/>
          </p:nvPr>
        </p:nvSpPr>
        <p:spPr>
          <a:xfrm>
            <a:off x="273050" y="952500"/>
            <a:ext cx="9613900" cy="6070600"/>
          </a:xfrm>
          <a:prstGeom prst="rect">
            <a:avLst/>
          </a:prstGeom>
        </p:spPr>
        <p:txBody>
          <a:bodyPr anchor="t"/>
          <a:lstStyle/>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27</a:t>
            </a:r>
            <a:r>
              <a:rPr sz="2400">
                <a:uFill>
                  <a:solidFill>
                    <a:srgbClr val="000000"/>
                  </a:solidFill>
                </a:uFill>
                <a:latin typeface="Times"/>
                <a:ea typeface="Times"/>
                <a:cs typeface="Times"/>
                <a:sym typeface="Times"/>
              </a:rPr>
              <a:t> Then he spoke to his sons, saying, "Saddle the donkey for me." And they saddled </a:t>
            </a:r>
            <a:r>
              <a:rPr i="1" sz="2400">
                <a:uFill>
                  <a:solidFill>
                    <a:srgbClr val="000000"/>
                  </a:solidFill>
                </a:uFill>
                <a:latin typeface="Times"/>
                <a:ea typeface="Times"/>
                <a:cs typeface="Times"/>
                <a:sym typeface="Times"/>
              </a:rPr>
              <a:t>it.</a:t>
            </a:r>
            <a:endParaRPr i="1" sz="2400">
              <a:uFill>
                <a:solidFill>
                  <a:srgbClr val="000000"/>
                </a:solidFill>
              </a:uFill>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28</a:t>
            </a:r>
            <a:r>
              <a:rPr sz="2400">
                <a:uFill>
                  <a:solidFill>
                    <a:srgbClr val="000000"/>
                  </a:solidFill>
                </a:uFill>
                <a:latin typeface="Times"/>
                <a:ea typeface="Times"/>
                <a:cs typeface="Times"/>
                <a:sym typeface="Times"/>
              </a:rPr>
              <a:t> And he went and found his body thrown on the road with the donkey and the lion standing beside the body; the lion had not eaten the body nor torn the donkey.</a:t>
            </a:r>
            <a:endParaRPr sz="2400">
              <a:uFill>
                <a:solidFill>
                  <a:srgbClr val="000000"/>
                </a:solidFill>
              </a:uFill>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29</a:t>
            </a:r>
            <a:r>
              <a:rPr sz="2400">
                <a:uFill>
                  <a:solidFill>
                    <a:srgbClr val="000000"/>
                  </a:solidFill>
                </a:uFill>
                <a:latin typeface="Times"/>
                <a:ea typeface="Times"/>
                <a:cs typeface="Times"/>
                <a:sym typeface="Times"/>
              </a:rPr>
              <a:t> So the prophet took up the body of the man of God and laid it on the donkey, and brought it back and he came to the city of the old prophet to mourn and to bury him.</a:t>
            </a:r>
            <a:endParaRPr sz="2400">
              <a:uFill>
                <a:solidFill>
                  <a:srgbClr val="000000"/>
                </a:solidFill>
              </a:uFill>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30</a:t>
            </a:r>
            <a:r>
              <a:rPr sz="2400">
                <a:uFill>
                  <a:solidFill>
                    <a:srgbClr val="000000"/>
                  </a:solidFill>
                </a:uFill>
                <a:latin typeface="Times"/>
                <a:ea typeface="Times"/>
                <a:cs typeface="Times"/>
                <a:sym typeface="Times"/>
              </a:rPr>
              <a:t> And he laid his body in his own grave, and they mourned over him, </a:t>
            </a:r>
            <a:r>
              <a:rPr i="1" sz="2400">
                <a:uFill>
                  <a:solidFill>
                    <a:srgbClr val="000000"/>
                  </a:solidFill>
                </a:uFill>
                <a:latin typeface="Times"/>
                <a:ea typeface="Times"/>
                <a:cs typeface="Times"/>
                <a:sym typeface="Times"/>
              </a:rPr>
              <a:t>saying,</a:t>
            </a:r>
            <a:r>
              <a:rPr sz="2400">
                <a:uFill>
                  <a:solidFill>
                    <a:srgbClr val="000000"/>
                  </a:solidFill>
                </a:uFill>
                <a:latin typeface="Times"/>
                <a:ea typeface="Times"/>
                <a:cs typeface="Times"/>
                <a:sym typeface="Times"/>
              </a:rPr>
              <a:t> "Alas, my brother!"</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4. Burial and lamentations for the man of God  27-32"/>
          <p:cNvSpPr/>
          <p:nvPr>
            <p:ph type="title"/>
          </p:nvPr>
        </p:nvSpPr>
        <p:spPr>
          <a:xfrm>
            <a:off x="990600" y="88900"/>
            <a:ext cx="8585200" cy="1066800"/>
          </a:xfrm>
          <a:prstGeom prst="rect">
            <a:avLst/>
          </a:prstGeom>
        </p:spPr>
        <p:txBody>
          <a:bodyPr/>
          <a:lstStyle/>
          <a:p>
            <a:pPr marL="393700" indent="-393700" algn="l">
              <a:spcBef>
                <a:spcPts val="1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4.	Burial and lamentations for the man of God  </a:t>
            </a:r>
            <a:r>
              <a:rPr>
                <a:solidFill>
                  <a:srgbClr val="FF2600"/>
                </a:solidFill>
              </a:rPr>
              <a:t>27-32</a:t>
            </a:r>
          </a:p>
        </p:txBody>
      </p:sp>
      <p:sp>
        <p:nvSpPr>
          <p:cNvPr id="316" name="31 And it came about after he had buried him, that he spoke to his sons, saying, &quot;When I die, bury me in the grave in which the man of God is buried; lay my bones beside his bones.…"/>
          <p:cNvSpPr/>
          <p:nvPr>
            <p:ph type="body" idx="1"/>
          </p:nvPr>
        </p:nvSpPr>
        <p:spPr>
          <a:xfrm>
            <a:off x="266700" y="1308100"/>
            <a:ext cx="9613900" cy="6070600"/>
          </a:xfrm>
          <a:prstGeom prst="rect">
            <a:avLst/>
          </a:prstGeom>
        </p:spPr>
        <p:txBody>
          <a:bodyPr anchor="t"/>
          <a:lstStyle/>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31</a:t>
            </a:r>
            <a:r>
              <a:rPr sz="2400">
                <a:uFill>
                  <a:solidFill>
                    <a:srgbClr val="000000"/>
                  </a:solidFill>
                </a:uFill>
                <a:latin typeface="Times"/>
                <a:ea typeface="Times"/>
                <a:cs typeface="Times"/>
                <a:sym typeface="Times"/>
              </a:rPr>
              <a:t> And it came about after he had buried him, that he spoke to his sons, saying, "When I die, bury me in the grave in which the man of God is buried; lay my bones beside his bones.</a:t>
            </a:r>
            <a:endParaRPr sz="2400">
              <a:uFill>
                <a:solidFill>
                  <a:srgbClr val="000000"/>
                </a:solidFill>
              </a:uFill>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32</a:t>
            </a:r>
            <a:r>
              <a:rPr sz="2400">
                <a:uFill>
                  <a:solidFill>
                    <a:srgbClr val="000000"/>
                  </a:solidFill>
                </a:uFill>
                <a:latin typeface="Times"/>
                <a:ea typeface="Times"/>
                <a:cs typeface="Times"/>
                <a:sym typeface="Times"/>
              </a:rPr>
              <a:t> "For the thing shall surely come to pass which he cried by the word of the LORD against the altar in Bethel and against all the houses of the high places which are in the cities of Samaria."</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5. The Condemnation of Jeroboam  13:33-34"/>
          <p:cNvSpPr/>
          <p:nvPr>
            <p:ph type="title"/>
          </p:nvPr>
        </p:nvSpPr>
        <p:spPr>
          <a:xfrm>
            <a:off x="990600" y="88900"/>
            <a:ext cx="8585200" cy="1066800"/>
          </a:xfrm>
          <a:prstGeom prst="rect">
            <a:avLst/>
          </a:prstGeom>
        </p:spPr>
        <p:txBody>
          <a:bodyPr/>
          <a:lstStyle/>
          <a:p>
            <a:pPr marL="393700" indent="-393700" algn="l">
              <a:spcBef>
                <a:spcPts val="1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a:solidFill>
                  <a:srgbClr val="01168A"/>
                </a:solidFill>
              </a:rPr>
              <a:t>5.	The Condemnation of Jeroboam  </a:t>
            </a:r>
            <a:r>
              <a:rPr>
                <a:solidFill>
                  <a:srgbClr val="FF2600"/>
                </a:solidFill>
              </a:rPr>
              <a:t>13:33-34</a:t>
            </a:r>
          </a:p>
        </p:txBody>
      </p:sp>
      <p:sp>
        <p:nvSpPr>
          <p:cNvPr id="319" name="33 After this event Jeroboam did not return from his evil way, but again he made priests of the high places from among all the people; any who would, he ordained, to be priests of the high places.…"/>
          <p:cNvSpPr/>
          <p:nvPr>
            <p:ph type="body" idx="1"/>
          </p:nvPr>
        </p:nvSpPr>
        <p:spPr>
          <a:xfrm>
            <a:off x="266700" y="1308100"/>
            <a:ext cx="5422900" cy="6070600"/>
          </a:xfrm>
          <a:prstGeom prst="rect">
            <a:avLst/>
          </a:prstGeom>
        </p:spPr>
        <p:txBody>
          <a:bodyPr anchor="t"/>
          <a:lstStyle/>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33</a:t>
            </a:r>
            <a:r>
              <a:rPr sz="2400">
                <a:uFill>
                  <a:solidFill>
                    <a:srgbClr val="000000"/>
                  </a:solidFill>
                </a:uFill>
                <a:latin typeface="Times"/>
                <a:ea typeface="Times"/>
                <a:cs typeface="Times"/>
                <a:sym typeface="Times"/>
              </a:rPr>
              <a:t> After this event Jeroboam did not return from his evil way, but again he made priests of the high places from among all the people; any who would, he ordained, to be priests of the high places.</a:t>
            </a:r>
            <a:endParaRPr sz="2400">
              <a:uFill>
                <a:solidFill>
                  <a:srgbClr val="000000"/>
                </a:solidFill>
              </a:uFill>
              <a:latin typeface="Times"/>
              <a:ea typeface="Times"/>
              <a:cs typeface="Times"/>
              <a:sym typeface="Times"/>
            </a:endParaRPr>
          </a:p>
          <a:p>
            <a:pPr marL="393700" indent="-393700">
              <a:spcBef>
                <a:spcPts val="2800"/>
              </a:spcBef>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rPr sz="2400">
                <a:solidFill>
                  <a:schemeClr val="accent5"/>
                </a:solidFill>
                <a:uFill>
                  <a:solidFill>
                    <a:srgbClr val="000000"/>
                  </a:solidFill>
                </a:uFill>
                <a:latin typeface="Times"/>
                <a:ea typeface="Times"/>
                <a:cs typeface="Times"/>
                <a:sym typeface="Times"/>
              </a:rPr>
              <a:t>34</a:t>
            </a:r>
            <a:r>
              <a:rPr sz="2400">
                <a:uFill>
                  <a:solidFill>
                    <a:srgbClr val="000000"/>
                  </a:solidFill>
                </a:uFill>
                <a:latin typeface="Times"/>
                <a:ea typeface="Times"/>
                <a:cs typeface="Times"/>
                <a:sym typeface="Times"/>
              </a:rPr>
              <a:t> And this event became sin to the house of Jeroboam, even to blot </a:t>
            </a:r>
            <a:r>
              <a:rPr i="1" sz="2400">
                <a:uFill>
                  <a:solidFill>
                    <a:srgbClr val="000000"/>
                  </a:solidFill>
                </a:uFill>
                <a:latin typeface="Times"/>
                <a:ea typeface="Times"/>
                <a:cs typeface="Times"/>
                <a:sym typeface="Times"/>
              </a:rPr>
              <a:t>it</a:t>
            </a:r>
            <a:r>
              <a:rPr sz="2400">
                <a:uFill>
                  <a:solidFill>
                    <a:srgbClr val="000000"/>
                  </a:solidFill>
                </a:uFill>
                <a:latin typeface="Times"/>
                <a:ea typeface="Times"/>
                <a:cs typeface="Times"/>
                <a:sym typeface="Times"/>
              </a:rPr>
              <a:t> out and destroy </a:t>
            </a:r>
            <a:r>
              <a:rPr i="1" sz="2400">
                <a:uFill>
                  <a:solidFill>
                    <a:srgbClr val="000000"/>
                  </a:solidFill>
                </a:uFill>
                <a:latin typeface="Times"/>
                <a:ea typeface="Times"/>
                <a:cs typeface="Times"/>
                <a:sym typeface="Times"/>
              </a:rPr>
              <a:t>it</a:t>
            </a:r>
            <a:r>
              <a:rPr sz="2400">
                <a:uFill>
                  <a:solidFill>
                    <a:srgbClr val="000000"/>
                  </a:solidFill>
                </a:uFill>
                <a:latin typeface="Times"/>
                <a:ea typeface="Times"/>
                <a:cs typeface="Times"/>
                <a:sym typeface="Times"/>
              </a:rPr>
              <a:t> from off the face of the earth.</a:t>
            </a:r>
          </a:p>
        </p:txBody>
      </p:sp>
      <p:pic>
        <p:nvPicPr>
          <p:cNvPr id="320" name="Jeroboam%20Leads%20Israel%20Into%20Sin%20by%20CF%20Vos.png" descr="Jeroboam%20Leads%20Israel%20Into%20Sin%20by%20CF%20Vos.png"/>
          <p:cNvPicPr>
            <a:picLocks noChangeAspect="1"/>
          </p:cNvPicPr>
          <p:nvPr/>
        </p:nvPicPr>
        <p:blipFill>
          <a:blip r:embed="rId2">
            <a:extLst/>
          </a:blip>
          <a:stretch>
            <a:fillRect/>
          </a:stretch>
        </p:blipFill>
        <p:spPr>
          <a:xfrm>
            <a:off x="5753100" y="1460500"/>
            <a:ext cx="4292600" cy="5283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B. The consequences of Solomon’s Apostasy 14-40"/>
          <p:cNvSpPr/>
          <p:nvPr>
            <p:ph type="title"/>
          </p:nvPr>
        </p:nvSpPr>
        <p:spPr>
          <a:xfrm>
            <a:off x="508000" y="203200"/>
            <a:ext cx="9309100" cy="6096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11993"/>
                </a:solidFill>
                <a:latin typeface="Helvetica"/>
                <a:ea typeface="Helvetica"/>
                <a:cs typeface="Helvetica"/>
                <a:sym typeface="Helvetica"/>
              </a:defRPr>
            </a:pPr>
            <a:r>
              <a:rPr>
                <a:latin typeface="+mn-lt"/>
                <a:ea typeface="+mn-ea"/>
                <a:cs typeface="+mn-cs"/>
                <a:sym typeface="Gill Sans"/>
              </a:rPr>
              <a:t>B.	The consequences of Solomon’s Apostasy </a:t>
            </a:r>
            <a:r>
              <a:rPr b="1">
                <a:solidFill>
                  <a:srgbClr val="FF2600"/>
                </a:solidFill>
                <a:latin typeface="+mn-lt"/>
                <a:ea typeface="+mn-ea"/>
                <a:cs typeface="+mn-cs"/>
                <a:sym typeface="Gill Sans"/>
              </a:rPr>
              <a:t>14-40</a:t>
            </a:r>
          </a:p>
        </p:txBody>
      </p:sp>
      <p:sp>
        <p:nvSpPr>
          <p:cNvPr id="130" name="1. The rebellion of Hadad the Edomite 14-22"/>
          <p:cNvSpPr/>
          <p:nvPr/>
        </p:nvSpPr>
        <p:spPr>
          <a:xfrm>
            <a:off x="381000" y="889000"/>
            <a:ext cx="9512300"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solidFill>
                  <a:schemeClr val="accent1">
                    <a:hueOff val="47394"/>
                    <a:satOff val="-25753"/>
                    <a:lumOff val="-7544"/>
                  </a:schemeClr>
                </a:solidFill>
              </a:rPr>
              <a:t>1.	The rebellion of Hadad the Edomite</a:t>
            </a:r>
            <a:r>
              <a:rPr sz="2400">
                <a:solidFill>
                  <a:srgbClr val="FF2600"/>
                </a:solidFill>
              </a:rPr>
              <a:t> </a:t>
            </a:r>
            <a:r>
              <a:rPr b="1" sz="2400">
                <a:solidFill>
                  <a:srgbClr val="FF2600"/>
                </a:solidFill>
              </a:rPr>
              <a:t>14-22</a:t>
            </a:r>
          </a:p>
        </p:txBody>
      </p:sp>
      <p:pic>
        <p:nvPicPr>
          <p:cNvPr id="131" name="droppedImage.pdf" descr="droppedImage.pdf"/>
          <p:cNvPicPr>
            <a:picLocks noChangeAspect="1"/>
          </p:cNvPicPr>
          <p:nvPr/>
        </p:nvPicPr>
        <p:blipFill>
          <a:blip r:embed="rId2">
            <a:extLst/>
          </a:blip>
          <a:stretch>
            <a:fillRect/>
          </a:stretch>
        </p:blipFill>
        <p:spPr>
          <a:xfrm>
            <a:off x="1574800" y="1638300"/>
            <a:ext cx="8464550" cy="55054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14  Then the LORD raised up an adversary to Solomon, Hadad the Edomite; he was of the royal line in Edom.…"/>
          <p:cNvSpPr/>
          <p:nvPr>
            <p:ph type="body" idx="1"/>
          </p:nvPr>
        </p:nvSpPr>
        <p:spPr>
          <a:xfrm>
            <a:off x="190500" y="622300"/>
            <a:ext cx="9779000" cy="4810374"/>
          </a:xfrm>
          <a:prstGeom prst="rect">
            <a:avLst/>
          </a:prstGeom>
        </p:spPr>
        <p:txBody>
          <a:bodyPr anchor="t"/>
          <a:lstStyle/>
          <a:p>
            <a:pPr marL="469900" indent="-431800">
              <a:spcBef>
                <a:spcPts val="5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14</a:t>
            </a:r>
            <a:r>
              <a:rPr sz="2400">
                <a:uFill>
                  <a:solidFill>
                    <a:srgbClr val="000000"/>
                  </a:solidFill>
                </a:uFill>
                <a:latin typeface="Times"/>
                <a:ea typeface="Times"/>
                <a:cs typeface="Times"/>
                <a:sym typeface="Times"/>
              </a:rPr>
              <a:t>  Then the LORD raised up an adversary to Solomon, Hadad the Edomite; he was of the royal line in Edom.</a:t>
            </a:r>
            <a:endParaRPr sz="2400">
              <a:uFill>
                <a:solidFill>
                  <a:srgbClr val="000000"/>
                </a:solidFill>
              </a:uFill>
              <a:latin typeface="Times"/>
              <a:ea typeface="Times"/>
              <a:cs typeface="Times"/>
              <a:sym typeface="Times"/>
            </a:endParaRPr>
          </a:p>
          <a:p>
            <a:pPr marL="469900" indent="-431800">
              <a:spcBef>
                <a:spcPts val="5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15</a:t>
            </a:r>
            <a:r>
              <a:rPr sz="2400">
                <a:uFill>
                  <a:solidFill>
                    <a:srgbClr val="000000"/>
                  </a:solidFill>
                </a:uFill>
                <a:latin typeface="Times"/>
                <a:ea typeface="Times"/>
                <a:cs typeface="Times"/>
                <a:sym typeface="Times"/>
              </a:rPr>
              <a:t>  For it came about, when David was in Edom, and Joab the commander of the army had gone up to bury the slain, and had struck down every male in Edom</a:t>
            </a:r>
            <a:endParaRPr sz="2400">
              <a:uFill>
                <a:solidFill>
                  <a:srgbClr val="000000"/>
                </a:solidFill>
              </a:uFill>
              <a:latin typeface="Times"/>
              <a:ea typeface="Times"/>
              <a:cs typeface="Times"/>
              <a:sym typeface="Times"/>
            </a:endParaRPr>
          </a:p>
          <a:p>
            <a:pPr marL="469900" indent="-431800">
              <a:spcBef>
                <a:spcPts val="5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16</a:t>
            </a:r>
            <a:r>
              <a:rPr sz="2400">
                <a:uFill>
                  <a:solidFill>
                    <a:srgbClr val="000000"/>
                  </a:solidFill>
                </a:uFill>
                <a:latin typeface="Times"/>
                <a:ea typeface="Times"/>
                <a:cs typeface="Times"/>
                <a:sym typeface="Times"/>
              </a:rPr>
              <a:t>  (for Joab and all Israel stayed there six months, until he had cut off every male in Edom),</a:t>
            </a:r>
            <a:endParaRPr sz="2400">
              <a:uFill>
                <a:solidFill>
                  <a:srgbClr val="000000"/>
                </a:solidFill>
              </a:uFill>
              <a:latin typeface="Times"/>
              <a:ea typeface="Times"/>
              <a:cs typeface="Times"/>
              <a:sym typeface="Times"/>
            </a:endParaRPr>
          </a:p>
          <a:p>
            <a:pPr marL="469900" indent="-431800">
              <a:spcBef>
                <a:spcPts val="5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17</a:t>
            </a:r>
            <a:r>
              <a:rPr sz="2400">
                <a:uFill>
                  <a:solidFill>
                    <a:srgbClr val="000000"/>
                  </a:solidFill>
                </a:uFill>
                <a:latin typeface="Times"/>
                <a:ea typeface="Times"/>
                <a:cs typeface="Times"/>
                <a:sym typeface="Times"/>
              </a:rPr>
              <a:t>  that Hadad fled to Egypt, he and certain Edomites of his father’s servants with him, while Hadad </a:t>
            </a:r>
            <a:r>
              <a:rPr i="1" sz="2400">
                <a:uFill>
                  <a:solidFill>
                    <a:srgbClr val="000000"/>
                  </a:solidFill>
                </a:uFill>
                <a:latin typeface="Times"/>
                <a:ea typeface="Times"/>
                <a:cs typeface="Times"/>
                <a:sym typeface="Times"/>
              </a:rPr>
              <a:t>was</a:t>
            </a:r>
            <a:r>
              <a:rPr sz="2400">
                <a:uFill>
                  <a:solidFill>
                    <a:srgbClr val="000000"/>
                  </a:solidFill>
                </a:uFill>
                <a:latin typeface="Times"/>
                <a:ea typeface="Times"/>
                <a:cs typeface="Times"/>
                <a:sym typeface="Times"/>
              </a:rPr>
              <a:t> a young boy.</a:t>
            </a:r>
            <a:endParaRPr sz="2400">
              <a:uFill>
                <a:solidFill>
                  <a:srgbClr val="000000"/>
                </a:solidFill>
              </a:uFill>
              <a:latin typeface="Times"/>
              <a:ea typeface="Times"/>
              <a:cs typeface="Times"/>
              <a:sym typeface="Times"/>
            </a:endParaRPr>
          </a:p>
          <a:p>
            <a:pPr marL="469900" indent="-431800">
              <a:spcBef>
                <a:spcPts val="5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18</a:t>
            </a:r>
            <a:r>
              <a:rPr sz="2400">
                <a:uFill>
                  <a:solidFill>
                    <a:srgbClr val="000000"/>
                  </a:solidFill>
                </a:uFill>
                <a:latin typeface="Times"/>
                <a:ea typeface="Times"/>
                <a:cs typeface="Times"/>
                <a:sym typeface="Times"/>
              </a:rPr>
              <a:t>  And they arose from Midian and came to Paran; and they took men with them from Paran and came to Egypt, to Pharaoh king of Egypt, who gave him a house and assigned him food and gave him land.</a:t>
            </a:r>
          </a:p>
        </p:txBody>
      </p:sp>
      <p:sp>
        <p:nvSpPr>
          <p:cNvPr id="134" name="1. The rebellion of Hadad the Edomite 14-22"/>
          <p:cNvSpPr/>
          <p:nvPr/>
        </p:nvSpPr>
        <p:spPr>
          <a:xfrm>
            <a:off x="361950" y="88900"/>
            <a:ext cx="9512300"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solidFill>
                  <a:schemeClr val="accent1">
                    <a:hueOff val="47394"/>
                    <a:satOff val="-25753"/>
                    <a:lumOff val="-7544"/>
                  </a:schemeClr>
                </a:solidFill>
              </a:rPr>
              <a:t>1.	The rebellion of Hadad the Edomite</a:t>
            </a:r>
            <a:r>
              <a:rPr sz="2400">
                <a:solidFill>
                  <a:srgbClr val="FF2600"/>
                </a:solidFill>
              </a:rPr>
              <a:t> </a:t>
            </a:r>
            <a:r>
              <a:rPr b="1" sz="2400">
                <a:solidFill>
                  <a:srgbClr val="FF2600"/>
                </a:solidFill>
              </a:rPr>
              <a:t>14-22</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B. The consequences of Solomon’s Apostasy 14-40"/>
          <p:cNvSpPr/>
          <p:nvPr>
            <p:ph type="title"/>
          </p:nvPr>
        </p:nvSpPr>
        <p:spPr>
          <a:xfrm>
            <a:off x="508000" y="203200"/>
            <a:ext cx="9309100" cy="6096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11993"/>
                </a:solidFill>
                <a:latin typeface="Helvetica"/>
                <a:ea typeface="Helvetica"/>
                <a:cs typeface="Helvetica"/>
                <a:sym typeface="Helvetica"/>
              </a:defRPr>
            </a:pPr>
            <a:r>
              <a:rPr>
                <a:latin typeface="+mn-lt"/>
                <a:ea typeface="+mn-ea"/>
                <a:cs typeface="+mn-cs"/>
                <a:sym typeface="Gill Sans"/>
              </a:rPr>
              <a:t>B.	The consequences of Solomon’s Apostasy </a:t>
            </a:r>
            <a:r>
              <a:rPr b="1">
                <a:solidFill>
                  <a:srgbClr val="FF2600"/>
                </a:solidFill>
                <a:latin typeface="+mn-lt"/>
                <a:ea typeface="+mn-ea"/>
                <a:cs typeface="+mn-cs"/>
                <a:sym typeface="Gill Sans"/>
              </a:rPr>
              <a:t>14-40</a:t>
            </a:r>
          </a:p>
        </p:txBody>
      </p:sp>
      <p:sp>
        <p:nvSpPr>
          <p:cNvPr id="137" name="19  Now Hadad found great favor before Pharaoh, so that he gave him in marriage the sister of his own wife, the sister of Tahpenes [tah’puh-neez] the queen.…"/>
          <p:cNvSpPr/>
          <p:nvPr>
            <p:ph type="body" idx="1"/>
          </p:nvPr>
        </p:nvSpPr>
        <p:spPr>
          <a:xfrm>
            <a:off x="355600" y="1346200"/>
            <a:ext cx="9525000" cy="6108700"/>
          </a:xfrm>
          <a:prstGeom prst="rect">
            <a:avLst/>
          </a:prstGeom>
        </p:spPr>
        <p:txBody>
          <a:bodyPr anchor="t"/>
          <a:lstStyle/>
          <a:p>
            <a:pPr marL="469900" indent="-431800">
              <a:spcBef>
                <a:spcPts val="28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19  </a:t>
            </a:r>
            <a:r>
              <a:rPr sz="2400">
                <a:uFill>
                  <a:solidFill>
                    <a:srgbClr val="000000"/>
                  </a:solidFill>
                </a:uFill>
                <a:latin typeface="Times"/>
                <a:ea typeface="Times"/>
                <a:cs typeface="Times"/>
                <a:sym typeface="Times"/>
              </a:rPr>
              <a:t>Now Hadad found great favor before Pharaoh, so that he gave him in marriage the sister of his own wife, the sister of Tahpenes [tah’puh-neez] the queen.</a:t>
            </a:r>
            <a:endParaRPr sz="2400">
              <a:uFill>
                <a:solidFill>
                  <a:srgbClr val="000000"/>
                </a:solidFill>
              </a:uFill>
              <a:latin typeface="Times"/>
              <a:ea typeface="Times"/>
              <a:cs typeface="Times"/>
              <a:sym typeface="Times"/>
            </a:endParaRPr>
          </a:p>
          <a:p>
            <a:pPr marL="469900" indent="-431800">
              <a:spcBef>
                <a:spcPts val="28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20  </a:t>
            </a:r>
            <a:r>
              <a:rPr sz="2400">
                <a:uFill>
                  <a:solidFill>
                    <a:srgbClr val="000000"/>
                  </a:solidFill>
                </a:uFill>
                <a:latin typeface="Times"/>
                <a:ea typeface="Times"/>
                <a:cs typeface="Times"/>
                <a:sym typeface="Times"/>
              </a:rPr>
              <a:t>And the sister of Tahpenes bore his son Genubath, whom Tahpenes weaned in Pharaoh’s house; and Genubath was in Pharaoh’s house among the sons of Pharaoh.</a:t>
            </a:r>
            <a:endParaRPr sz="2400">
              <a:uFill>
                <a:solidFill>
                  <a:srgbClr val="000000"/>
                </a:solidFill>
              </a:uFill>
              <a:latin typeface="Times"/>
              <a:ea typeface="Times"/>
              <a:cs typeface="Times"/>
              <a:sym typeface="Times"/>
            </a:endParaRPr>
          </a:p>
          <a:p>
            <a:pPr marL="469900" indent="-431800">
              <a:spcBef>
                <a:spcPts val="28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21  </a:t>
            </a:r>
            <a:r>
              <a:rPr sz="2400">
                <a:uFill>
                  <a:solidFill>
                    <a:srgbClr val="000000"/>
                  </a:solidFill>
                </a:uFill>
                <a:latin typeface="Times"/>
                <a:ea typeface="Times"/>
                <a:cs typeface="Times"/>
                <a:sym typeface="Times"/>
              </a:rPr>
              <a:t>But when Hadad heard in Egypt that David slept with his fathers, and that Joab the commander of the army was dead, Hadad said to Pharaoh, "Send me away, that I may go to my own country."</a:t>
            </a:r>
            <a:endParaRPr sz="2400">
              <a:uFill>
                <a:solidFill>
                  <a:srgbClr val="000000"/>
                </a:solidFill>
              </a:uFill>
              <a:latin typeface="Times"/>
              <a:ea typeface="Times"/>
              <a:cs typeface="Times"/>
              <a:sym typeface="Times"/>
            </a:endParaRPr>
          </a:p>
          <a:p>
            <a:pPr marL="469900" indent="-431800">
              <a:spcBef>
                <a:spcPts val="2800"/>
              </a:spcBef>
              <a:buClr>
                <a:srgbClr val="000000"/>
              </a:buClr>
              <a:buSzTx/>
              <a:buFont typeface="Gill Sans"/>
              <a:buNone/>
              <a:tabLst>
                <a:tab pos="749300" algn="l"/>
                <a:tab pos="1104900" algn="l"/>
                <a:tab pos="1460500" algn="l"/>
                <a:tab pos="1816100" algn="l"/>
                <a:tab pos="2171700" algn="l"/>
                <a:tab pos="2527300" algn="l"/>
                <a:tab pos="2882900" algn="l"/>
                <a:tab pos="3238500" algn="l"/>
                <a:tab pos="3594100" algn="l"/>
                <a:tab pos="3949700" algn="l"/>
                <a:tab pos="43053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22  </a:t>
            </a:r>
            <a:r>
              <a:rPr sz="2400">
                <a:uFill>
                  <a:solidFill>
                    <a:srgbClr val="000000"/>
                  </a:solidFill>
                </a:uFill>
                <a:latin typeface="Times"/>
                <a:ea typeface="Times"/>
                <a:cs typeface="Times"/>
                <a:sym typeface="Times"/>
              </a:rPr>
              <a:t>Then Pharaoh said to him, "But what have you lacked with me, that behold, you are seeking to go to your own country?" And he answered, "Nothing; nevertheless you must surely let me go."</a:t>
            </a:r>
          </a:p>
        </p:txBody>
      </p:sp>
      <p:sp>
        <p:nvSpPr>
          <p:cNvPr id="138" name="1. The rebellion of Hadad the Edomite 14-22"/>
          <p:cNvSpPr/>
          <p:nvPr/>
        </p:nvSpPr>
        <p:spPr>
          <a:xfrm>
            <a:off x="381000" y="889000"/>
            <a:ext cx="9512300"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t>1.	The rebellion of Hadad the Edomite</a:t>
            </a:r>
            <a:r>
              <a:rPr sz="2400">
                <a:solidFill>
                  <a:srgbClr val="FF2600"/>
                </a:solidFill>
              </a:rPr>
              <a:t> </a:t>
            </a:r>
            <a:r>
              <a:rPr b="1" sz="2400">
                <a:solidFill>
                  <a:srgbClr val="FF2600"/>
                </a:solidFill>
              </a:rPr>
              <a:t>14-22</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B. The consequences of Solomon’s Apostasy 14-40"/>
          <p:cNvSpPr/>
          <p:nvPr>
            <p:ph type="title"/>
          </p:nvPr>
        </p:nvSpPr>
        <p:spPr>
          <a:xfrm>
            <a:off x="508000" y="203200"/>
            <a:ext cx="9309100" cy="6096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11993"/>
                </a:solidFill>
                <a:latin typeface="Helvetica"/>
                <a:ea typeface="Helvetica"/>
                <a:cs typeface="Helvetica"/>
                <a:sym typeface="Helvetica"/>
              </a:defRPr>
            </a:pPr>
            <a:r>
              <a:rPr>
                <a:latin typeface="+mn-lt"/>
                <a:ea typeface="+mn-ea"/>
                <a:cs typeface="+mn-cs"/>
                <a:sym typeface="Gill Sans"/>
              </a:rPr>
              <a:t>B.	The consequences of Solomon’s Apostasy </a:t>
            </a:r>
            <a:r>
              <a:rPr b="1">
                <a:solidFill>
                  <a:srgbClr val="FF2600"/>
                </a:solidFill>
                <a:latin typeface="+mn-lt"/>
                <a:ea typeface="+mn-ea"/>
                <a:cs typeface="+mn-cs"/>
                <a:sym typeface="Gill Sans"/>
              </a:rPr>
              <a:t>14-40</a:t>
            </a:r>
          </a:p>
        </p:txBody>
      </p:sp>
      <p:sp>
        <p:nvSpPr>
          <p:cNvPr id="141" name="2. Rezon and Damascus 23-25"/>
          <p:cNvSpPr/>
          <p:nvPr/>
        </p:nvSpPr>
        <p:spPr>
          <a:xfrm>
            <a:off x="381000" y="889000"/>
            <a:ext cx="9512300"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t>2.	Rezon and Damascus</a:t>
            </a:r>
            <a:r>
              <a:rPr b="1" sz="2400">
                <a:solidFill>
                  <a:srgbClr val="FF2600"/>
                </a:solidFill>
              </a:rPr>
              <a:t> 23-25</a:t>
            </a:r>
          </a:p>
        </p:txBody>
      </p:sp>
      <p:pic>
        <p:nvPicPr>
          <p:cNvPr id="142" name="droppedImage.pdf" descr="droppedImage.pdf"/>
          <p:cNvPicPr>
            <a:picLocks noChangeAspect="1"/>
          </p:cNvPicPr>
          <p:nvPr/>
        </p:nvPicPr>
        <p:blipFill>
          <a:blip r:embed="rId2">
            <a:extLst/>
          </a:blip>
          <a:stretch>
            <a:fillRect/>
          </a:stretch>
        </p:blipFill>
        <p:spPr>
          <a:xfrm>
            <a:off x="879475" y="1511300"/>
            <a:ext cx="8566150" cy="5568950"/>
          </a:xfrm>
          <a:prstGeom prst="rect">
            <a:avLst/>
          </a:prstGeom>
          <a:ln w="12700">
            <a:miter lim="400000"/>
          </a:ln>
        </p:spPr>
      </p:pic>
      <p:sp>
        <p:nvSpPr>
          <p:cNvPr id="143" name="Zobah"/>
          <p:cNvSpPr/>
          <p:nvPr/>
        </p:nvSpPr>
        <p:spPr>
          <a:xfrm>
            <a:off x="6112826" y="3435350"/>
            <a:ext cx="722196"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900"/>
            </a:lvl1pPr>
          </a:lstStyle>
          <a:p>
            <a:pPr/>
            <a:r>
              <a:t>Zobah</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