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23 - proved Himself true &amp; only God, keeps covenant, mercy upon the faithful &amp; wholehearted servant</a:t>
            </a:r>
          </a:p>
          <a:p>
            <a:pPr/>
            <a:r>
              <a:t>25 - renew promise</a:t>
            </a:r>
          </a:p>
          <a:p>
            <a:pPr/>
            <a:r>
              <a:t>26 - Confirm promise and do not reject the seed of David if they sin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27-28 heaven to highest extent cannot contain God - He is not shut up in the temple - have fellowship with it and those that worship in it and pray toward it; respect prayers, keep eyes open upon </a:t>
            </a:r>
          </a:p>
          <a:p>
            <a:pPr/>
            <a:r>
              <a:t>29-30 see and hear in heaven - hear &amp; forgive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31, 32  Ex. 22:6-12; hear all oaths and judge justly and reward or punish</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Body Level One…"/>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Title Text"/>
          <p:cNvSpPr/>
          <p:nvPr>
            <p:ph type="title"/>
          </p:nvPr>
        </p:nvSpPr>
        <p:spPr>
          <a:prstGeom prst="rect">
            <a:avLst/>
          </a:prstGeom>
        </p:spPr>
        <p:txBody>
          <a:bodyPr/>
          <a:lstStyle/>
          <a:p>
            <a:pPr/>
            <a:r>
              <a:t>Title Text</a:t>
            </a:r>
          </a:p>
        </p:txBody>
      </p:sp>
      <p:sp>
        <p:nvSpPr>
          <p:cNvPr id="90" name="Body Level One…"/>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Title Text"/>
          <p:cNvSpPr/>
          <p:nvPr>
            <p:ph type="title"/>
          </p:nvPr>
        </p:nvSpPr>
        <p:spPr>
          <a:prstGeom prst="rect">
            <a:avLst/>
          </a:prstGeom>
        </p:spPr>
        <p:txBody>
          <a:bodyPr/>
          <a:lstStyle/>
          <a:p>
            <a:pPr/>
            <a:r>
              <a:t>Title Text</a:t>
            </a:r>
          </a:p>
        </p:txBody>
      </p:sp>
      <p:sp>
        <p:nvSpPr>
          <p:cNvPr id="99" name="Body Level One…"/>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Title Text"/>
          <p:cNvSpPr/>
          <p:nvPr>
            <p:ph type="title"/>
          </p:nvPr>
        </p:nvSpPr>
        <p:spPr>
          <a:prstGeom prst="rect">
            <a:avLst/>
          </a:prstGeom>
        </p:spPr>
        <p:txBody>
          <a:bodyPr/>
          <a:lstStyle/>
          <a:p>
            <a:pPr/>
            <a:r>
              <a:t>Title Text</a:t>
            </a:r>
          </a:p>
        </p:txBody>
      </p:sp>
      <p:sp>
        <p:nvSpPr>
          <p:cNvPr id="4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Title Text"/>
          <p:cNvSpPr/>
          <p:nvPr>
            <p:ph type="title"/>
          </p:nvPr>
        </p:nvSpPr>
        <p:spPr>
          <a:xfrm>
            <a:off x="990600" y="2324100"/>
            <a:ext cx="8178800" cy="2971800"/>
          </a:xfrm>
          <a:prstGeom prst="rect">
            <a:avLst/>
          </a:prstGeom>
        </p:spPr>
        <p:txBody>
          <a:bodyPr/>
          <a:lstStyle/>
          <a:p>
            <a:pPr/>
            <a:r>
              <a:t>Title Text</a:t>
            </a:r>
          </a:p>
        </p:txBody>
      </p:sp>
      <p:sp>
        <p:nvSpPr>
          <p:cNvPr id="5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descr="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Title Text"/>
          <p:cNvSpPr/>
          <p:nvPr>
            <p:ph type="title"/>
          </p:nvPr>
        </p:nvSpPr>
        <p:spPr>
          <a:xfrm>
            <a:off x="990600" y="5753100"/>
            <a:ext cx="8178800" cy="1333500"/>
          </a:xfrm>
          <a:prstGeom prst="rect">
            <a:avLst/>
          </a:prstGeom>
        </p:spPr>
        <p:txBody>
          <a:bodyPr/>
          <a:lstStyle/>
          <a:p>
            <a:pPr/>
            <a:r>
              <a:t>Title Text</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descr="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itle Text"/>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Body Level One…"/>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descr="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Title Text"/>
          <p:cNvSpPr/>
          <p:nvPr>
            <p:ph type="title"/>
          </p:nvPr>
        </p:nvSpPr>
        <p:spPr>
          <a:prstGeom prst="rect">
            <a:avLst/>
          </a:prstGeom>
        </p:spPr>
        <p:txBody>
          <a:bodyPr/>
          <a:lstStyle/>
          <a:p>
            <a:pPr/>
            <a:r>
              <a:t>Title Text</a:t>
            </a:r>
          </a:p>
        </p:txBody>
      </p:sp>
      <p:sp>
        <p:nvSpPr>
          <p:cNvPr id="81" name="Body Level One…"/>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lide Number"/>
          <p:cNvSpPr/>
          <p:nvPr>
            <p:ph type="sldNum" sz="quarter" idx="2"/>
          </p:nvPr>
        </p:nvSpPr>
        <p:spPr>
          <a:xfrm>
            <a:off x="4940300" y="7251700"/>
            <a:ext cx="266700" cy="279400"/>
          </a:xfrm>
          <a:prstGeom prst="rect">
            <a:avLst/>
          </a:prstGeom>
          <a:ln w="12700">
            <a:miter lim="400000"/>
          </a:ln>
        </p:spPr>
        <p:txBody>
          <a:bodyPr wrap="none" lIns="38100" tIns="38100" rIns="38100" bIns="38100" anchor="b">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 Id="rId3" Type="http://schemas.openxmlformats.org/officeDocument/2006/relationships/image" Target="../media/image9.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12.tif"/><Relationship Id="rId5" Type="http://schemas.openxmlformats.org/officeDocument/2006/relationships/image" Target="../media/image13.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Relationship Id="rId3" Type="http://schemas.openxmlformats.org/officeDocument/2006/relationships/image" Target="../media/image19.t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Relationship Id="rId3" Type="http://schemas.openxmlformats.org/officeDocument/2006/relationships/image" Target="../media/image22.t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2.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 Id="rId3" Type="http://schemas.openxmlformats.org/officeDocument/2006/relationships/image" Target="../media/image4.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VI. Communication With God 8:1—9:9"/>
          <p:cNvSpPr/>
          <p:nvPr>
            <p:ph type="ctrTitle"/>
          </p:nvPr>
        </p:nvSpPr>
        <p:spPr>
          <a:prstGeom prst="rect">
            <a:avLst/>
          </a:prstGeom>
        </p:spPr>
        <p:txBody>
          <a:bodyPr lIns="0" tIns="0" rIns="0" bIns="0"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b="1" sz="4000">
                <a:solidFill>
                  <a:srgbClr val="011993"/>
                </a:solidFill>
                <a:latin typeface="+mn-lt"/>
                <a:ea typeface="+mn-ea"/>
                <a:cs typeface="+mn-cs"/>
                <a:sym typeface="Gill Sans"/>
              </a:rPr>
              <a:t>VI.	Communication With God</a:t>
            </a:r>
            <a:r>
              <a:rPr b="1" sz="4000">
                <a:latin typeface="+mn-lt"/>
                <a:ea typeface="+mn-ea"/>
                <a:cs typeface="+mn-cs"/>
                <a:sym typeface="Gill Sans"/>
              </a:rPr>
              <a:t> </a:t>
            </a:r>
            <a:r>
              <a:rPr b="1" sz="4000">
                <a:solidFill>
                  <a:srgbClr val="FF2600"/>
                </a:solidFill>
                <a:latin typeface="+mn-lt"/>
                <a:ea typeface="+mn-ea"/>
                <a:cs typeface="+mn-cs"/>
                <a:sym typeface="Gill Sans"/>
              </a:rPr>
              <a:t>8:1—9:9</a:t>
            </a:r>
            <a:endParaRPr b="1" sz="4000">
              <a:latin typeface="+mn-lt"/>
              <a:ea typeface="+mn-ea"/>
              <a:cs typeface="+mn-cs"/>
              <a:sym typeface="Gill Sans"/>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b="1" sz="4000">
                <a:latin typeface="+mn-lt"/>
                <a:ea typeface="+mn-ea"/>
                <a:cs typeface="+mn-cs"/>
                <a:sym typeface="Gill Sans"/>
              </a:rPr>
              <a:t>	</a:t>
            </a:r>
          </a:p>
        </p:txBody>
      </p:sp>
      <p:sp>
        <p:nvSpPr>
          <p:cNvPr id="110" name="A.  The Dedication of the Temple 8:1-66"/>
          <p:cNvSpPr/>
          <p:nvPr>
            <p:ph type="subTitle" sz="quarter" idx="1"/>
          </p:nvPr>
        </p:nvSpPr>
        <p:spPr>
          <a:prstGeom prst="rect">
            <a:avLst/>
          </a:prstGeom>
        </p:spPr>
        <p:txBody>
          <a:bodyPr/>
          <a:lstStyle/>
          <a:p>
            <a:pPr>
              <a:buClr>
                <a:srgbClr val="000000"/>
              </a:buClr>
              <a:buFont typeface="Gill Sans"/>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latin typeface="Helvetica"/>
                <a:ea typeface="Helvetica"/>
                <a:cs typeface="Helvetica"/>
                <a:sym typeface="Helvetica"/>
              </a:defRPr>
            </a:pPr>
            <a:r>
              <a:rPr>
                <a:latin typeface="+mn-lt"/>
                <a:ea typeface="+mn-ea"/>
                <a:cs typeface="+mn-cs"/>
                <a:sym typeface="Gill Sans"/>
              </a:rPr>
              <a:t>A.	 The Dedication of the Temple </a:t>
            </a:r>
            <a:r>
              <a:rPr b="1">
                <a:solidFill>
                  <a:srgbClr val="FF2600"/>
                </a:solidFill>
                <a:latin typeface="+mn-lt"/>
                <a:ea typeface="+mn-ea"/>
                <a:cs typeface="+mn-cs"/>
                <a:sym typeface="Gill Sans"/>
              </a:rPr>
              <a:t>8:1-66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a.   Adoration of God 22-26…"/>
          <p:cNvSpPr/>
          <p:nvPr>
            <p:ph type="body" idx="1"/>
          </p:nvPr>
        </p:nvSpPr>
        <p:spPr>
          <a:xfrm>
            <a:off x="139700" y="63500"/>
            <a:ext cx="9880600" cy="7296349"/>
          </a:xfrm>
          <a:prstGeom prst="rect">
            <a:avLst/>
          </a:prstGeom>
        </p:spPr>
        <p:txBody>
          <a:bodyPr anchor="t"/>
          <a:lstStyle/>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800"/>
            </a:pPr>
            <a:r>
              <a:rPr>
                <a:solidFill>
                  <a:schemeClr val="accent1">
                    <a:hueOff val="273562"/>
                    <a:satOff val="2937"/>
                    <a:lumOff val="-22233"/>
                  </a:schemeClr>
                </a:solidFill>
              </a:rPr>
              <a:t>a.   Adoration of God</a:t>
            </a:r>
            <a:r>
              <a:t> </a:t>
            </a:r>
            <a:r>
              <a:rPr>
                <a:solidFill>
                  <a:srgbClr val="FF2600"/>
                </a:solidFill>
              </a:rPr>
              <a:t>22-26</a:t>
            </a:r>
            <a:endParaRPr>
              <a:solidFill>
                <a:srgbClr val="FF2600"/>
              </a:solidFill>
            </a:endParaRP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22</a:t>
            </a:r>
            <a:r>
              <a:t> Then Solomon stood before the altar of the LORD in the presence of all the assembly of Israel and spread out his hands toward heaven.</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23</a:t>
            </a:r>
            <a:r>
              <a:t> He said, “O LORD, the God of Israel, there is </a:t>
            </a:r>
            <a:r>
              <a:rPr u="sng"/>
              <a:t>no God like You</a:t>
            </a:r>
            <a:r>
              <a:t> in heaven above or on earth beneath, </a:t>
            </a:r>
            <a:r>
              <a:rPr u="sng"/>
              <a:t>keeping covenant</a:t>
            </a:r>
            <a:r>
              <a:t> and </a:t>
            </a:r>
            <a:r>
              <a:rPr u="sng"/>
              <a:t>showing lovingkindness</a:t>
            </a:r>
            <a:r>
              <a:t> to Your servants who walk before You with all their heart,</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24</a:t>
            </a:r>
            <a:r>
              <a:t> who have </a:t>
            </a:r>
            <a:r>
              <a:rPr u="sng"/>
              <a:t>kept</a:t>
            </a:r>
            <a:r>
              <a:t> with Your servant, my father David, that which You have </a:t>
            </a:r>
            <a:r>
              <a:rPr u="sng"/>
              <a:t>promised</a:t>
            </a:r>
            <a:r>
              <a:t> him; indeed, You have </a:t>
            </a:r>
            <a:r>
              <a:rPr u="sng"/>
              <a:t>spoken</a:t>
            </a:r>
            <a:r>
              <a:t> with Your mouth and have </a:t>
            </a:r>
            <a:r>
              <a:rPr u="sng"/>
              <a:t>fulfilled</a:t>
            </a:r>
            <a:r>
              <a:t> it with Your hand as it is this day.</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25</a:t>
            </a:r>
            <a:r>
              <a:t> “Now therefore, O LORD, the God of Israel, </a:t>
            </a:r>
            <a:r>
              <a:rPr u="sng"/>
              <a:t>keep</a:t>
            </a:r>
            <a:r>
              <a:t> with Your servant David my father that which You have </a:t>
            </a:r>
            <a:r>
              <a:rPr u="sng"/>
              <a:t>promised</a:t>
            </a:r>
            <a:r>
              <a:t> him, saying, ‘You shall not lack a man to sit on the throne of Israel, if only your sons take heed to their way to walk before Me as you have walked.’</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26</a:t>
            </a:r>
            <a:r>
              <a:t> “Now therefore, O God of Israel, let Your </a:t>
            </a:r>
            <a:r>
              <a:rPr u="sng"/>
              <a:t>word</a:t>
            </a:r>
            <a:r>
              <a:t>,                                                                             I pray, be </a:t>
            </a:r>
            <a:r>
              <a:rPr u="sng"/>
              <a:t>confirmed</a:t>
            </a:r>
            <a:r>
              <a:t> which You have spoken to                                                                 Your servant, my father David.</a:t>
            </a:r>
          </a:p>
        </p:txBody>
      </p:sp>
      <p:pic>
        <p:nvPicPr>
          <p:cNvPr id="148" name="pasted-image.tiff" descr="pasted-image.tiff"/>
          <p:cNvPicPr>
            <a:picLocks noChangeAspect="1"/>
          </p:cNvPicPr>
          <p:nvPr/>
        </p:nvPicPr>
        <p:blipFill>
          <a:blip r:embed="rId3">
            <a:extLst/>
          </a:blip>
          <a:stretch>
            <a:fillRect/>
          </a:stretch>
        </p:blipFill>
        <p:spPr>
          <a:xfrm>
            <a:off x="6521101" y="5133634"/>
            <a:ext cx="3494140" cy="235505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b.  General requests 27-30…"/>
          <p:cNvSpPr/>
          <p:nvPr>
            <p:ph type="body" idx="1"/>
          </p:nvPr>
        </p:nvSpPr>
        <p:spPr>
          <a:xfrm>
            <a:off x="228600" y="88900"/>
            <a:ext cx="9702800" cy="7620000"/>
          </a:xfrm>
          <a:prstGeom prst="rect">
            <a:avLst/>
          </a:prstGeom>
        </p:spPr>
        <p:txBody>
          <a:bodyPr anchor="t"/>
          <a:lstStyle/>
          <a:p>
            <a:pPr marL="431800" indent="-381000">
              <a:spcBef>
                <a:spcPts val="16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800"/>
            </a:pPr>
            <a:r>
              <a:t>b.  General requests </a:t>
            </a:r>
            <a:r>
              <a:rPr>
                <a:solidFill>
                  <a:srgbClr val="FF2600"/>
                </a:solidFill>
              </a:rPr>
              <a:t>27-30</a:t>
            </a:r>
            <a:endParaRPr>
              <a:solidFill>
                <a:srgbClr val="FF2600"/>
              </a:solidFill>
            </a:endParaRP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27</a:t>
            </a:r>
            <a:r>
              <a:t> “But will God indeed dwell on the earth? Behold, heaven and the </a:t>
            </a:r>
            <a:r>
              <a:rPr u="sng"/>
              <a:t>highest heaven cannot contain You</a:t>
            </a:r>
            <a:r>
              <a:t>, how much less this house which I have built!</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28</a:t>
            </a:r>
            <a:r>
              <a:t> “Yet have </a:t>
            </a:r>
            <a:r>
              <a:rPr u="sng"/>
              <a:t>regard</a:t>
            </a:r>
            <a:r>
              <a:t> to the </a:t>
            </a:r>
            <a:r>
              <a:rPr u="sng"/>
              <a:t>prayer</a:t>
            </a:r>
            <a:r>
              <a:t> of Your servant and to his supplication, O LORD my God, to </a:t>
            </a:r>
            <a:r>
              <a:rPr u="sng"/>
              <a:t>listen</a:t>
            </a:r>
            <a:r>
              <a:t> to the cry and to the prayer which Your servant prays before You today;</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29</a:t>
            </a:r>
            <a:r>
              <a:t> that Your </a:t>
            </a:r>
            <a:r>
              <a:rPr u="sng"/>
              <a:t>eyes</a:t>
            </a:r>
            <a:r>
              <a:t> may be </a:t>
            </a:r>
            <a:r>
              <a:rPr u="sng"/>
              <a:t>open toward this house</a:t>
            </a:r>
            <a:r>
              <a:t> night and day, toward the place of which You have said, ‘My name shall be there,’ to </a:t>
            </a:r>
            <a:r>
              <a:rPr u="sng"/>
              <a:t>listen</a:t>
            </a:r>
            <a:r>
              <a:t> to the </a:t>
            </a:r>
            <a:r>
              <a:rPr u="sng"/>
              <a:t>prayer</a:t>
            </a:r>
            <a:r>
              <a:t> which Your servant shall pray toward this place.</a:t>
            </a:r>
          </a:p>
          <a:p>
            <a:pPr marL="431800" indent="-381000">
              <a:spcBef>
                <a:spcPts val="9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400">
                <a:latin typeface="Times"/>
                <a:ea typeface="Times"/>
                <a:cs typeface="Times"/>
                <a:sym typeface="Times"/>
              </a:defRPr>
            </a:pPr>
            <a:r>
              <a:rPr>
                <a:solidFill>
                  <a:schemeClr val="accent5"/>
                </a:solidFill>
              </a:rPr>
              <a:t>30</a:t>
            </a:r>
            <a:r>
              <a:t> “Listen to the </a:t>
            </a:r>
            <a:r>
              <a:rPr u="sng"/>
              <a:t>supplication</a:t>
            </a:r>
            <a:r>
              <a:t> of Your servant and of Your people Israel, when they pray toward this place; hear in heaven Your dwelling place; </a:t>
            </a:r>
            <a:r>
              <a:rPr u="sng"/>
              <a:t>hear</a:t>
            </a:r>
            <a:r>
              <a:t> and </a:t>
            </a:r>
            <a:r>
              <a:rPr u="sng"/>
              <a:t>forgive</a:t>
            </a:r>
            <a:r>
              <a:t>.</a:t>
            </a:r>
            <a:endParaRPr>
              <a:solidFill>
                <a:srgbClr val="FF2600"/>
              </a:solidFill>
            </a:endParaRPr>
          </a:p>
          <a:p>
            <a:pPr lvl="1" marL="754254" indent="-157354">
              <a:spcBef>
                <a:spcPts val="0"/>
              </a:spcBef>
              <a:buClr>
                <a:srgbClr val="000000"/>
              </a:buClr>
              <a:buSzPct val="125000"/>
              <a:tabLst>
                <a:tab pos="1460500" algn="l"/>
                <a:tab pos="1816100" algn="l"/>
                <a:tab pos="2171700" algn="l"/>
                <a:tab pos="2527300" algn="l"/>
                <a:tab pos="2882900" algn="l"/>
                <a:tab pos="3238500" algn="l"/>
                <a:tab pos="3594100" algn="l"/>
                <a:tab pos="3949700" algn="l"/>
                <a:tab pos="4305300" algn="l"/>
                <a:tab pos="4660900" algn="l"/>
                <a:tab pos="5016500" algn="l"/>
              </a:tabLst>
              <a:defRPr sz="2800"/>
            </a:pPr>
            <a:r>
              <a:t>   </a:t>
            </a:r>
            <a:r>
              <a:rPr sz="2400"/>
              <a:t>God is too great to dwell on earth</a:t>
            </a:r>
            <a:endParaRPr sz="2400"/>
          </a:p>
          <a:p>
            <a:pPr lvl="1" marL="754254" indent="-157354">
              <a:spcBef>
                <a:spcPts val="0"/>
              </a:spcBef>
              <a:buClr>
                <a:srgbClr val="000000"/>
              </a:buClr>
              <a:buSzPct val="125000"/>
              <a:tabLst>
                <a:tab pos="1460500" algn="l"/>
                <a:tab pos="1816100" algn="l"/>
                <a:tab pos="2171700" algn="l"/>
                <a:tab pos="2527300" algn="l"/>
                <a:tab pos="2882900" algn="l"/>
                <a:tab pos="3238500" algn="l"/>
                <a:tab pos="3594100" algn="l"/>
                <a:tab pos="3949700" algn="l"/>
                <a:tab pos="4305300" algn="l"/>
                <a:tab pos="4660900" algn="l"/>
                <a:tab pos="5016500" algn="l"/>
              </a:tabLst>
              <a:defRPr sz="2400"/>
            </a:pPr>
            <a:r>
              <a:t>    Have regard to His servants prayer</a:t>
            </a:r>
          </a:p>
          <a:p>
            <a:pPr lvl="1" marL="754254" indent="-157354">
              <a:spcBef>
                <a:spcPts val="0"/>
              </a:spcBef>
              <a:buClr>
                <a:srgbClr val="000000"/>
              </a:buClr>
              <a:buSzPct val="125000"/>
              <a:tabLst>
                <a:tab pos="1460500" algn="l"/>
                <a:tab pos="1816100" algn="l"/>
                <a:tab pos="2171700" algn="l"/>
                <a:tab pos="2527300" algn="l"/>
                <a:tab pos="2882900" algn="l"/>
                <a:tab pos="3238500" algn="l"/>
                <a:tab pos="3594100" algn="l"/>
                <a:tab pos="3949700" algn="l"/>
                <a:tab pos="4305300" algn="l"/>
                <a:tab pos="4660900" algn="l"/>
                <a:tab pos="5016500" algn="l"/>
              </a:tabLst>
              <a:defRPr sz="2400"/>
            </a:pPr>
            <a:r>
              <a:t>    Open His eyes toward this house</a:t>
            </a:r>
          </a:p>
          <a:p>
            <a:pPr lvl="1" marL="754254" indent="-157354">
              <a:spcBef>
                <a:spcPts val="0"/>
              </a:spcBef>
              <a:buClr>
                <a:srgbClr val="000000"/>
              </a:buClr>
              <a:buSzPct val="125000"/>
              <a:tabLst>
                <a:tab pos="1460500" algn="l"/>
                <a:tab pos="1816100" algn="l"/>
                <a:tab pos="2171700" algn="l"/>
                <a:tab pos="2527300" algn="l"/>
                <a:tab pos="2882900" algn="l"/>
                <a:tab pos="3238500" algn="l"/>
                <a:tab pos="3594100" algn="l"/>
                <a:tab pos="3949700" algn="l"/>
                <a:tab pos="4305300" algn="l"/>
                <a:tab pos="4660900" algn="l"/>
                <a:tab pos="5016500" algn="l"/>
              </a:tabLst>
              <a:defRPr sz="2400"/>
            </a:pPr>
            <a:r>
              <a:t>    Listen to prayer &amp; supplication toward this place</a:t>
            </a:r>
          </a:p>
          <a:p>
            <a:pPr lvl="1" marL="754254" indent="-157354">
              <a:spcBef>
                <a:spcPts val="1600"/>
              </a:spcBef>
              <a:buClr>
                <a:srgbClr val="000000"/>
              </a:buClr>
              <a:buSzPct val="125000"/>
              <a:tabLst>
                <a:tab pos="1460500" algn="l"/>
                <a:tab pos="1816100" algn="l"/>
                <a:tab pos="2171700" algn="l"/>
                <a:tab pos="2527300" algn="l"/>
                <a:tab pos="2882900" algn="l"/>
                <a:tab pos="3238500" algn="l"/>
                <a:tab pos="3594100" algn="l"/>
                <a:tab pos="3949700" algn="l"/>
                <a:tab pos="4305300" algn="l"/>
                <a:tab pos="4660900" algn="l"/>
                <a:tab pos="5016500" algn="l"/>
              </a:tabLst>
              <a:defRPr sz="2400"/>
            </a:pPr>
            <a:r>
              <a:t>    Hear in heaven your dwelling - hear &amp; forgive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c. Seven specific requests 8:31-50"/>
          <p:cNvSpPr/>
          <p:nvPr>
            <p:ph type="title"/>
          </p:nvPr>
        </p:nvSpPr>
        <p:spPr>
          <a:xfrm>
            <a:off x="711200" y="88900"/>
            <a:ext cx="9004300" cy="7239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11993"/>
                </a:solidFill>
                <a:latin typeface="Helvetica"/>
                <a:ea typeface="Helvetica"/>
                <a:cs typeface="Helvetica"/>
                <a:sym typeface="Helvetica"/>
              </a:defRPr>
            </a:pPr>
            <a:r>
              <a:rPr>
                <a:latin typeface="+mn-lt"/>
                <a:ea typeface="+mn-ea"/>
                <a:cs typeface="+mn-cs"/>
                <a:sym typeface="Gill Sans"/>
              </a:rPr>
              <a:t>c.	Seven specific requests</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8:31-50</a:t>
            </a:r>
          </a:p>
        </p:txBody>
      </p:sp>
      <p:sp>
        <p:nvSpPr>
          <p:cNvPr id="157" name="Hear oaths &amp; give justice in the land 31, 32…"/>
          <p:cNvSpPr/>
          <p:nvPr>
            <p:ph type="body" idx="1"/>
          </p:nvPr>
        </p:nvSpPr>
        <p:spPr>
          <a:xfrm>
            <a:off x="228600" y="977900"/>
            <a:ext cx="9702800" cy="6832600"/>
          </a:xfrm>
          <a:prstGeom prst="rect">
            <a:avLst/>
          </a:prstGeom>
        </p:spPr>
        <p:txBody>
          <a:bodyPr anchor="t"/>
          <a:lstStyle/>
          <a:p>
            <a:pPr marL="306561" indent="-255761">
              <a:spcBef>
                <a:spcPts val="1600"/>
              </a:spcBef>
              <a:buSzPct val="100000"/>
              <a:buAutoNum type="arabicPeriod" startAt="1"/>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oaths &amp; give justice in the land </a:t>
            </a:r>
            <a:r>
              <a:rPr>
                <a:solidFill>
                  <a:srgbClr val="FF2600"/>
                </a:solidFill>
              </a:rPr>
              <a:t>31, 32</a:t>
            </a:r>
            <a:endParaRPr>
              <a:solidFill>
                <a:srgbClr val="FF2600"/>
              </a:solidFill>
            </a:endParaRP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31</a:t>
            </a:r>
            <a:r>
              <a:t> “If a man </a:t>
            </a:r>
            <a:r>
              <a:rPr u="sng"/>
              <a:t>sins against his neighbor</a:t>
            </a:r>
            <a:r>
              <a:t> and is made to </a:t>
            </a:r>
            <a:r>
              <a:rPr u="sng"/>
              <a:t>take an oath</a:t>
            </a:r>
            <a:r>
              <a:t>, and he comes and takes an oath before Your altar in this house,</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32</a:t>
            </a:r>
            <a:r>
              <a:t> then </a:t>
            </a:r>
            <a:r>
              <a:rPr u="sng"/>
              <a:t>hear</a:t>
            </a:r>
            <a:r>
              <a:t> in heaven and </a:t>
            </a:r>
            <a:r>
              <a:rPr u="sng"/>
              <a:t>act</a:t>
            </a:r>
            <a:r>
              <a:t> and </a:t>
            </a:r>
            <a:r>
              <a:rPr u="sng"/>
              <a:t>judge</a:t>
            </a:r>
            <a:r>
              <a:t> Your servants, condemning the wicked by bringing his way on his own head and justifying the righteous by giving him according to his righteousness.</a:t>
            </a:r>
          </a:p>
          <a:p>
            <a:pPr marL="306561" indent="-255761">
              <a:spcBef>
                <a:spcPts val="1600"/>
              </a:spcBef>
              <a:buSzPct val="100000"/>
              <a:buAutoNum type="arabicPeriod" startAt="2"/>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&amp; forgive after military defeat </a:t>
            </a:r>
            <a:r>
              <a:rPr>
                <a:solidFill>
                  <a:srgbClr val="FF2600"/>
                </a:solidFill>
              </a:rPr>
              <a:t>33, 34</a:t>
            </a:r>
            <a:endParaRPr>
              <a:solidFill>
                <a:srgbClr val="FF2600"/>
              </a:solidFill>
            </a:endParaRP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33</a:t>
            </a:r>
            <a:r>
              <a:t> “When Your </a:t>
            </a:r>
            <a:r>
              <a:rPr u="sng"/>
              <a:t>people</a:t>
            </a:r>
            <a:r>
              <a:t> Israel are </a:t>
            </a:r>
            <a:r>
              <a:rPr u="sng"/>
              <a:t>defeated</a:t>
            </a:r>
            <a:r>
              <a:t> before an enemy, because they have </a:t>
            </a:r>
            <a:r>
              <a:rPr u="sng"/>
              <a:t>sinned</a:t>
            </a:r>
            <a:r>
              <a:t> against You, if they </a:t>
            </a:r>
            <a:r>
              <a:rPr u="sng"/>
              <a:t>turn</a:t>
            </a:r>
            <a:r>
              <a:t> to You again and </a:t>
            </a:r>
            <a:r>
              <a:rPr u="sng"/>
              <a:t>confess</a:t>
            </a:r>
            <a:r>
              <a:t> Your name and </a:t>
            </a:r>
            <a:r>
              <a:rPr u="sng"/>
              <a:t>pray</a:t>
            </a:r>
            <a:r>
              <a:t> and </a:t>
            </a:r>
            <a:r>
              <a:rPr u="sng"/>
              <a:t>make supplication</a:t>
            </a:r>
            <a:r>
              <a:t> to You in this house,</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34</a:t>
            </a:r>
            <a:r>
              <a:t> then </a:t>
            </a:r>
            <a:r>
              <a:rPr u="sng"/>
              <a:t>hear</a:t>
            </a:r>
            <a:r>
              <a:t> in heaven, and </a:t>
            </a:r>
            <a:r>
              <a:rPr u="sng"/>
              <a:t>forgive</a:t>
            </a:r>
            <a:r>
              <a:t> the sin of Your people Israel, and </a:t>
            </a:r>
            <a:r>
              <a:rPr u="sng"/>
              <a:t>bring</a:t>
            </a:r>
            <a:r>
              <a:t> them </a:t>
            </a:r>
            <a:r>
              <a:rPr u="sng"/>
              <a:t>back</a:t>
            </a:r>
            <a:r>
              <a:t> to the land which You gave to their fathers.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Hear &amp; forgive after a drought 35, 36…"/>
          <p:cNvSpPr/>
          <p:nvPr>
            <p:ph type="body" idx="1"/>
          </p:nvPr>
        </p:nvSpPr>
        <p:spPr>
          <a:xfrm>
            <a:off x="228600" y="203200"/>
            <a:ext cx="9702800" cy="6832600"/>
          </a:xfrm>
          <a:prstGeom prst="rect">
            <a:avLst/>
          </a:prstGeom>
        </p:spPr>
        <p:txBody>
          <a:bodyPr anchor="t"/>
          <a:lstStyle/>
          <a:p>
            <a:pPr marL="306561" indent="-255761">
              <a:spcBef>
                <a:spcPts val="1600"/>
              </a:spcBef>
              <a:buSzPct val="100000"/>
              <a:buAutoNum type="arabicPeriod" startAt="3"/>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&amp; forgive after a drought </a:t>
            </a:r>
            <a:r>
              <a:rPr>
                <a:solidFill>
                  <a:schemeClr val="accent5"/>
                </a:solidFill>
              </a:rPr>
              <a:t>35, 36</a:t>
            </a:r>
            <a:endParaRPr>
              <a:solidFill>
                <a:srgbClr val="FF2600"/>
              </a:solidFill>
            </a:endParaRP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35</a:t>
            </a:r>
            <a:r>
              <a:t> “When the heavens are shut up and there is no rain, because they have sinned against You, and they pray toward this place and confess Your name and turn from their sin when You afflict them,</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36</a:t>
            </a:r>
            <a:r>
              <a:t> then hear in heaven and forgive the sin of Your servants and of Your people Israel, indeed, teach them the good way in which they should walk. And send rain on Your land, which You have given Your people for an inheritance.</a:t>
            </a:r>
          </a:p>
        </p:txBody>
      </p:sp>
      <p:pic>
        <p:nvPicPr>
          <p:cNvPr id="162" name="pasted-image.tiff" descr="pasted-image.tiff"/>
          <p:cNvPicPr>
            <a:picLocks noChangeAspect="1"/>
          </p:cNvPicPr>
          <p:nvPr/>
        </p:nvPicPr>
        <p:blipFill>
          <a:blip r:embed="rId2">
            <a:extLst/>
          </a:blip>
          <a:stretch>
            <a:fillRect/>
          </a:stretch>
        </p:blipFill>
        <p:spPr>
          <a:xfrm>
            <a:off x="166929" y="3918337"/>
            <a:ext cx="5874304" cy="3289610"/>
          </a:xfrm>
          <a:prstGeom prst="rect">
            <a:avLst/>
          </a:prstGeom>
          <a:ln w="12700">
            <a:miter lim="400000"/>
          </a:ln>
        </p:spPr>
      </p:pic>
      <p:pic>
        <p:nvPicPr>
          <p:cNvPr id="163" name="pasted-image.tiff" descr="pasted-image.tiff"/>
          <p:cNvPicPr>
            <a:picLocks noChangeAspect="1"/>
          </p:cNvPicPr>
          <p:nvPr/>
        </p:nvPicPr>
        <p:blipFill>
          <a:blip r:embed="rId3">
            <a:extLst/>
          </a:blip>
          <a:stretch>
            <a:fillRect/>
          </a:stretch>
        </p:blipFill>
        <p:spPr>
          <a:xfrm>
            <a:off x="6170680" y="3934212"/>
            <a:ext cx="3981665" cy="264961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Hear &amp; forgive after other natural calamities 37-40…"/>
          <p:cNvSpPr/>
          <p:nvPr>
            <p:ph type="body" idx="1"/>
          </p:nvPr>
        </p:nvSpPr>
        <p:spPr>
          <a:xfrm>
            <a:off x="228600" y="203200"/>
            <a:ext cx="7820355" cy="6832600"/>
          </a:xfrm>
          <a:prstGeom prst="rect">
            <a:avLst/>
          </a:prstGeom>
        </p:spPr>
        <p:txBody>
          <a:bodyPr anchor="t"/>
          <a:lstStyle/>
          <a:p>
            <a:pPr marL="306561" indent="-255761">
              <a:spcBef>
                <a:spcPts val="1600"/>
              </a:spcBef>
              <a:buSzPct val="100000"/>
              <a:buAutoNum type="arabicPeriod" startAt="4"/>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&amp; forgive after other natural calamities </a:t>
            </a:r>
            <a:r>
              <a:rPr>
                <a:solidFill>
                  <a:schemeClr val="accent5"/>
                </a:solidFill>
              </a:rPr>
              <a:t>37-40</a:t>
            </a:r>
            <a:endParaRPr>
              <a:solidFill>
                <a:srgbClr val="FF2600"/>
              </a:solidFill>
            </a:endParaRP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37</a:t>
            </a:r>
            <a:r>
              <a:t> “If there is </a:t>
            </a:r>
            <a:r>
              <a:rPr u="sng"/>
              <a:t>famine</a:t>
            </a:r>
            <a:r>
              <a:t> in the land, if there is </a:t>
            </a:r>
            <a:r>
              <a:rPr u="sng"/>
              <a:t>pestilence</a:t>
            </a:r>
            <a:r>
              <a:t>, if there is </a:t>
            </a:r>
            <a:r>
              <a:rPr u="sng"/>
              <a:t>blight</a:t>
            </a:r>
            <a:r>
              <a:t> </a:t>
            </a:r>
            <a:r>
              <a:rPr i="1"/>
              <a:t>or</a:t>
            </a:r>
            <a:r>
              <a:t> </a:t>
            </a:r>
            <a:r>
              <a:rPr u="sng"/>
              <a:t>mildew</a:t>
            </a:r>
            <a:r>
              <a:t>, </a:t>
            </a:r>
            <a:r>
              <a:rPr u="sng"/>
              <a:t>locust</a:t>
            </a:r>
            <a:r>
              <a:t> </a:t>
            </a:r>
            <a:r>
              <a:rPr i="1"/>
              <a:t>or</a:t>
            </a:r>
            <a:r>
              <a:t> </a:t>
            </a:r>
            <a:r>
              <a:rPr u="sng"/>
              <a:t>grasshopper</a:t>
            </a:r>
            <a:r>
              <a:t>, if their </a:t>
            </a:r>
            <a:r>
              <a:rPr u="sng"/>
              <a:t>enemy besieges</a:t>
            </a:r>
            <a:r>
              <a:t> them in the land of their cities, whatever </a:t>
            </a:r>
            <a:r>
              <a:rPr u="sng"/>
              <a:t>plague</a:t>
            </a:r>
            <a:r>
              <a:t>, whatever </a:t>
            </a:r>
            <a:r>
              <a:rPr u="sng"/>
              <a:t>sickness</a:t>
            </a:r>
            <a:r>
              <a:t> </a:t>
            </a:r>
            <a:r>
              <a:rPr i="1"/>
              <a:t>there is,</a:t>
            </a:r>
            <a:endParaRPr i="1"/>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38</a:t>
            </a:r>
            <a:r>
              <a:t> whatever </a:t>
            </a:r>
            <a:r>
              <a:rPr u="sng"/>
              <a:t>prayer</a:t>
            </a:r>
            <a:r>
              <a:t> or </a:t>
            </a:r>
            <a:r>
              <a:rPr u="sng"/>
              <a:t>supplication</a:t>
            </a:r>
            <a:r>
              <a:t> is made by any man or by all Your people Israel, each knowing the </a:t>
            </a:r>
            <a:r>
              <a:rPr u="sng"/>
              <a:t>affliction of his own heart</a:t>
            </a:r>
            <a:r>
              <a:t>, and spreading his hands toward this house;</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39</a:t>
            </a:r>
            <a:r>
              <a:t> then </a:t>
            </a:r>
            <a:r>
              <a:rPr u="sng"/>
              <a:t>hear</a:t>
            </a:r>
            <a:r>
              <a:t> in heaven Your dwelling place, and </a:t>
            </a:r>
            <a:r>
              <a:rPr u="sng"/>
              <a:t>forgive</a:t>
            </a:r>
            <a:r>
              <a:t> and </a:t>
            </a:r>
            <a:r>
              <a:rPr u="sng"/>
              <a:t>act</a:t>
            </a:r>
            <a:r>
              <a:t> and render to </a:t>
            </a:r>
            <a:r>
              <a:rPr u="sng"/>
              <a:t>each according to all his ways</a:t>
            </a:r>
            <a:r>
              <a:t>, whose </a:t>
            </a:r>
            <a:r>
              <a:rPr u="sng"/>
              <a:t>heart You know</a:t>
            </a:r>
            <a:r>
              <a:t>, for You alone know the hearts of all the sons of men,</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40</a:t>
            </a:r>
            <a:r>
              <a:t> that they may </a:t>
            </a:r>
            <a:r>
              <a:rPr u="sng"/>
              <a:t>fear You</a:t>
            </a:r>
            <a:r>
              <a:t> all the days that they </a:t>
            </a:r>
            <a:r>
              <a:rPr u="sng"/>
              <a:t>live in the land</a:t>
            </a:r>
            <a:r>
              <a:t> which You have given to our fathers.</a:t>
            </a:r>
          </a:p>
        </p:txBody>
      </p:sp>
      <p:pic>
        <p:nvPicPr>
          <p:cNvPr id="166" name="pasted-image.tiff" descr="pasted-image.tiff"/>
          <p:cNvPicPr>
            <a:picLocks noChangeAspect="1"/>
          </p:cNvPicPr>
          <p:nvPr/>
        </p:nvPicPr>
        <p:blipFill>
          <a:blip r:embed="rId2">
            <a:extLst/>
          </a:blip>
          <a:stretch>
            <a:fillRect/>
          </a:stretch>
        </p:blipFill>
        <p:spPr>
          <a:xfrm>
            <a:off x="8783962" y="3077333"/>
            <a:ext cx="1322538" cy="1987421"/>
          </a:xfrm>
          <a:prstGeom prst="rect">
            <a:avLst/>
          </a:prstGeom>
          <a:ln w="12700">
            <a:miter lim="400000"/>
          </a:ln>
        </p:spPr>
      </p:pic>
      <p:pic>
        <p:nvPicPr>
          <p:cNvPr id="167" name="pasted-image.tiff" descr="pasted-image.tiff"/>
          <p:cNvPicPr>
            <a:picLocks noChangeAspect="1"/>
          </p:cNvPicPr>
          <p:nvPr/>
        </p:nvPicPr>
        <p:blipFill>
          <a:blip r:embed="rId3">
            <a:extLst/>
          </a:blip>
          <a:stretch>
            <a:fillRect/>
          </a:stretch>
        </p:blipFill>
        <p:spPr>
          <a:xfrm>
            <a:off x="8098326" y="44488"/>
            <a:ext cx="2058954" cy="1542228"/>
          </a:xfrm>
          <a:prstGeom prst="rect">
            <a:avLst/>
          </a:prstGeom>
          <a:ln w="12700">
            <a:miter lim="400000"/>
          </a:ln>
        </p:spPr>
      </p:pic>
      <p:pic>
        <p:nvPicPr>
          <p:cNvPr id="168" name="pasted-image.tiff" descr="pasted-image.tiff"/>
          <p:cNvPicPr>
            <a:picLocks noChangeAspect="1"/>
          </p:cNvPicPr>
          <p:nvPr/>
        </p:nvPicPr>
        <p:blipFill>
          <a:blip r:embed="rId4">
            <a:extLst/>
          </a:blip>
          <a:stretch>
            <a:fillRect/>
          </a:stretch>
        </p:blipFill>
        <p:spPr>
          <a:xfrm>
            <a:off x="8055274" y="1618305"/>
            <a:ext cx="2145059" cy="1427440"/>
          </a:xfrm>
          <a:prstGeom prst="rect">
            <a:avLst/>
          </a:prstGeom>
          <a:ln w="12700">
            <a:miter lim="400000"/>
          </a:ln>
        </p:spPr>
      </p:pic>
      <p:pic>
        <p:nvPicPr>
          <p:cNvPr id="169" name="pasted-image.tiff" descr="pasted-image.tiff"/>
          <p:cNvPicPr>
            <a:picLocks noChangeAspect="1"/>
          </p:cNvPicPr>
          <p:nvPr/>
        </p:nvPicPr>
        <p:blipFill>
          <a:blip r:embed="rId5">
            <a:extLst/>
          </a:blip>
          <a:stretch>
            <a:fillRect/>
          </a:stretch>
        </p:blipFill>
        <p:spPr>
          <a:xfrm>
            <a:off x="8086403" y="5076844"/>
            <a:ext cx="2082801" cy="24892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Hear foreigners who come to pray 41-43…"/>
          <p:cNvSpPr/>
          <p:nvPr>
            <p:ph type="body" idx="1"/>
          </p:nvPr>
        </p:nvSpPr>
        <p:spPr>
          <a:xfrm>
            <a:off x="228600" y="203200"/>
            <a:ext cx="9702800" cy="6832600"/>
          </a:xfrm>
          <a:prstGeom prst="rect">
            <a:avLst/>
          </a:prstGeom>
        </p:spPr>
        <p:txBody>
          <a:bodyPr anchor="t"/>
          <a:lstStyle/>
          <a:p>
            <a:pPr marL="306561" indent="-255761">
              <a:spcBef>
                <a:spcPts val="1600"/>
              </a:spcBef>
              <a:buClr>
                <a:srgbClr val="000000"/>
              </a:buClr>
              <a:buSzPct val="100000"/>
              <a:buAutoNum type="arabicPeriod" startAt="5"/>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foreigners who come to pray </a:t>
            </a:r>
            <a:r>
              <a:rPr>
                <a:solidFill>
                  <a:schemeClr val="accent5"/>
                </a:solidFill>
              </a:rPr>
              <a:t>41-43</a:t>
            </a:r>
            <a:endParaRPr>
              <a:solidFill>
                <a:srgbClr val="FF2600"/>
              </a:solidFill>
            </a:endParaRP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41</a:t>
            </a:r>
            <a:r>
              <a:t> “Also concerning the </a:t>
            </a:r>
            <a:r>
              <a:rPr u="sng"/>
              <a:t>foreigner</a:t>
            </a:r>
            <a:r>
              <a:t> who is not of Your people Israel, when he </a:t>
            </a:r>
            <a:r>
              <a:rPr u="sng"/>
              <a:t>comes from a far country</a:t>
            </a:r>
            <a:r>
              <a:t> for Your name’s sake</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42</a:t>
            </a:r>
            <a:r>
              <a:t> (for they will hear of </a:t>
            </a:r>
            <a:r>
              <a:rPr u="sng"/>
              <a:t>Your great name</a:t>
            </a:r>
            <a:r>
              <a:t> and </a:t>
            </a:r>
            <a:r>
              <a:rPr u="sng"/>
              <a:t>Your mighty hand</a:t>
            </a:r>
            <a:r>
              <a:t>, and of </a:t>
            </a:r>
            <a:r>
              <a:rPr u="sng"/>
              <a:t>Your outstretched arm</a:t>
            </a:r>
            <a:r>
              <a:t>); when he comes and prays toward this house,</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43</a:t>
            </a:r>
            <a:r>
              <a:t> </a:t>
            </a:r>
            <a:r>
              <a:rPr u="sng"/>
              <a:t>hear</a:t>
            </a:r>
            <a:r>
              <a:t> in heaven Your dwelling place, and </a:t>
            </a:r>
            <a:r>
              <a:rPr u="sng"/>
              <a:t>do</a:t>
            </a:r>
            <a:r>
              <a:t> according to all for which the foreigner calls to You, in order t</a:t>
            </a:r>
            <a:r>
              <a:rPr u="sng"/>
              <a:t>hat all the peoples of the earth may know Your name</a:t>
            </a:r>
            <a:r>
              <a:t>, to fear You, as </a:t>
            </a:r>
            <a:r>
              <a:rPr i="1"/>
              <a:t>do</a:t>
            </a:r>
            <a:r>
              <a:t> Your people Israel, and that they may know that this house which I have built is called by Your name.</a:t>
            </a:r>
          </a:p>
        </p:txBody>
      </p:sp>
      <p:pic>
        <p:nvPicPr>
          <p:cNvPr id="172" name="pasted-image.tiff" descr="pasted-image.tiff"/>
          <p:cNvPicPr>
            <a:picLocks noChangeAspect="1"/>
          </p:cNvPicPr>
          <p:nvPr/>
        </p:nvPicPr>
        <p:blipFill>
          <a:blip r:embed="rId2">
            <a:extLst/>
          </a:blip>
          <a:stretch>
            <a:fillRect/>
          </a:stretch>
        </p:blipFill>
        <p:spPr>
          <a:xfrm>
            <a:off x="6205276" y="4651249"/>
            <a:ext cx="3314701" cy="24511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Hear the army in battle &amp; maintain their cause 44, 45…"/>
          <p:cNvSpPr/>
          <p:nvPr>
            <p:ph type="body" idx="1"/>
          </p:nvPr>
        </p:nvSpPr>
        <p:spPr>
          <a:xfrm>
            <a:off x="228600" y="203200"/>
            <a:ext cx="9702800" cy="6832600"/>
          </a:xfrm>
          <a:prstGeom prst="rect">
            <a:avLst/>
          </a:prstGeom>
        </p:spPr>
        <p:txBody>
          <a:bodyPr anchor="t"/>
          <a:lstStyle/>
          <a:p>
            <a:pPr marL="306561" indent="-255761">
              <a:spcBef>
                <a:spcPts val="1600"/>
              </a:spcBef>
              <a:buClr>
                <a:srgbClr val="000000"/>
              </a:buClr>
              <a:buSzPct val="100000"/>
              <a:buAutoNum type="arabicPeriod" startAt="6"/>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the army in battle &amp; maintain their cause </a:t>
            </a:r>
            <a:r>
              <a:rPr>
                <a:solidFill>
                  <a:schemeClr val="accent5"/>
                </a:solidFill>
              </a:rPr>
              <a:t>44, 45</a:t>
            </a:r>
            <a:endParaRPr>
              <a:solidFill>
                <a:srgbClr val="FF2600"/>
              </a:solidFill>
            </a:endParaRP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44</a:t>
            </a:r>
            <a:r>
              <a:t> “When Your people go out to battle against their enemy, by whatever way You shall send them, and they pray to the LORD toward the city which You have chosen and the house which I have built for Your name,</a:t>
            </a:r>
          </a:p>
          <a:p>
            <a:pPr marL="279400" indent="-228600">
              <a:spcBef>
                <a:spcPts val="16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45</a:t>
            </a:r>
            <a:r>
              <a:t> then hear in heaven their prayer and their supplication, and maintain their cause.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Hear &amp; forgive after sin, defeat, captivity &amp; repentance 46-50"/>
          <p:cNvSpPr/>
          <p:nvPr>
            <p:ph type="body" sz="quarter" idx="1"/>
          </p:nvPr>
        </p:nvSpPr>
        <p:spPr>
          <a:xfrm>
            <a:off x="228600" y="203200"/>
            <a:ext cx="9702800" cy="684015"/>
          </a:xfrm>
          <a:prstGeom prst="rect">
            <a:avLst/>
          </a:prstGeom>
        </p:spPr>
        <p:txBody>
          <a:bodyPr anchor="t"/>
          <a:lstStyle/>
          <a:p>
            <a:pPr marL="306561" indent="-255761">
              <a:spcBef>
                <a:spcPts val="1600"/>
              </a:spcBef>
              <a:buClr>
                <a:srgbClr val="000000"/>
              </a:buClr>
              <a:buSzPct val="100000"/>
              <a:buAutoNum type="arabicPeriod" startAt="7"/>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&amp; forgive after sin, defeat, captivity &amp; repentance </a:t>
            </a:r>
            <a:r>
              <a:rPr>
                <a:solidFill>
                  <a:schemeClr val="accent5"/>
                </a:solidFill>
              </a:rPr>
              <a:t>46-50</a:t>
            </a:r>
          </a:p>
        </p:txBody>
      </p:sp>
      <p:sp>
        <p:nvSpPr>
          <p:cNvPr id="177" name="46 “When they sin against You (for there is no man who does not sin) and You are angry with them and deliver them to an enemy, so that they take them away captive to the land of the enemy, far off or near;…"/>
          <p:cNvSpPr/>
          <p:nvPr/>
        </p:nvSpPr>
        <p:spPr>
          <a:xfrm>
            <a:off x="-101600" y="800100"/>
            <a:ext cx="10160000" cy="6727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79400" indent="-228600" algn="l">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46 </a:t>
            </a:r>
            <a:r>
              <a:t>“</a:t>
            </a:r>
            <a:r>
              <a:rPr u="sng"/>
              <a:t>When they sin</a:t>
            </a:r>
            <a:r>
              <a:t> against You (for there is no man who does not sin) and You are </a:t>
            </a:r>
            <a:r>
              <a:rPr u="sng"/>
              <a:t>angry</a:t>
            </a:r>
            <a:r>
              <a:t> with them and </a:t>
            </a:r>
            <a:r>
              <a:rPr u="sng"/>
              <a:t>deliver</a:t>
            </a:r>
            <a:r>
              <a:t> them to an enemy, so that they take them away </a:t>
            </a:r>
            <a:r>
              <a:rPr u="sng"/>
              <a:t>captive</a:t>
            </a:r>
            <a:r>
              <a:t> to the land of the enemy, far off or near;</a:t>
            </a:r>
          </a:p>
          <a:p>
            <a:pPr marL="279400" indent="-228600" algn="l">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47 </a:t>
            </a:r>
            <a:r>
              <a:t>if they </a:t>
            </a:r>
            <a:r>
              <a:rPr u="sng"/>
              <a:t>take thought</a:t>
            </a:r>
            <a:r>
              <a:t> in the land where they have been taken captive, and </a:t>
            </a:r>
            <a:r>
              <a:rPr u="sng"/>
              <a:t>repent</a:t>
            </a:r>
            <a:r>
              <a:t> and </a:t>
            </a:r>
            <a:r>
              <a:rPr u="sng"/>
              <a:t>make supplication</a:t>
            </a:r>
            <a:r>
              <a:t> to You in the land of those who have taken them captive, saying, ‘</a:t>
            </a:r>
            <a:r>
              <a:rPr u="sng"/>
              <a:t>We have sinned</a:t>
            </a:r>
            <a:r>
              <a:t> and have committed iniquity, we have acted wickedly’;</a:t>
            </a:r>
          </a:p>
          <a:p>
            <a:pPr marL="279400" indent="-228600" algn="l">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48 </a:t>
            </a:r>
            <a:r>
              <a:rPr u="sng"/>
              <a:t>if they return</a:t>
            </a:r>
            <a:r>
              <a:t> to You </a:t>
            </a:r>
            <a:r>
              <a:rPr u="sng"/>
              <a:t>with all their heart</a:t>
            </a:r>
            <a:r>
              <a:t> and with </a:t>
            </a:r>
            <a:r>
              <a:rPr u="sng"/>
              <a:t>all their soul</a:t>
            </a:r>
            <a:r>
              <a:t> in the land of their enemies who have taken them captive, and </a:t>
            </a:r>
            <a:r>
              <a:rPr u="sng"/>
              <a:t>pray to You toward</a:t>
            </a:r>
            <a:r>
              <a:t> their </a:t>
            </a:r>
            <a:r>
              <a:rPr u="sng"/>
              <a:t>land</a:t>
            </a:r>
            <a:r>
              <a:t> which You have given to their fathers, the </a:t>
            </a:r>
            <a:r>
              <a:rPr u="sng"/>
              <a:t>city</a:t>
            </a:r>
            <a:r>
              <a:t> which You have chosen, and the </a:t>
            </a:r>
            <a:r>
              <a:rPr u="sng"/>
              <a:t>house</a:t>
            </a:r>
            <a:r>
              <a:t> which I have built for Your name;</a:t>
            </a:r>
            <a:endParaRPr>
              <a:solidFill>
                <a:srgbClr val="FF2600"/>
              </a:solidFill>
            </a:endParaRP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All sin</a:t>
            </a: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Sin bring God’s anger &amp; captivity</a:t>
            </a: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Take thought, repent &amp; pray - confess sin</a:t>
            </a: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Return with all the heart &amp; soul</a:t>
            </a: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Pray to God toward the temple</a:t>
            </a:r>
          </a:p>
        </p:txBody>
      </p:sp>
      <p:pic>
        <p:nvPicPr>
          <p:cNvPr id="178" name="pasted-image.tiff" descr="pasted-image.tiff"/>
          <p:cNvPicPr>
            <a:picLocks noChangeAspect="1"/>
          </p:cNvPicPr>
          <p:nvPr/>
        </p:nvPicPr>
        <p:blipFill>
          <a:blip r:embed="rId2">
            <a:extLst/>
          </a:blip>
          <a:stretch>
            <a:fillRect/>
          </a:stretch>
        </p:blipFill>
        <p:spPr>
          <a:xfrm>
            <a:off x="6437080" y="5146907"/>
            <a:ext cx="3543301" cy="22860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Hear &amp; forgive after sin, defeat, captivity &amp; repentance 46-50"/>
          <p:cNvSpPr/>
          <p:nvPr>
            <p:ph type="body" sz="quarter" idx="1"/>
          </p:nvPr>
        </p:nvSpPr>
        <p:spPr>
          <a:xfrm>
            <a:off x="228600" y="203200"/>
            <a:ext cx="9702800" cy="684015"/>
          </a:xfrm>
          <a:prstGeom prst="rect">
            <a:avLst/>
          </a:prstGeom>
        </p:spPr>
        <p:txBody>
          <a:bodyPr anchor="t"/>
          <a:lstStyle/>
          <a:p>
            <a:pPr marL="306561" indent="-255761">
              <a:spcBef>
                <a:spcPts val="1600"/>
              </a:spcBef>
              <a:buClr>
                <a:srgbClr val="000000"/>
              </a:buClr>
              <a:buSzPct val="100000"/>
              <a:buAutoNum type="arabicPeriod" startAt="7"/>
              <a:tabLst>
                <a:tab pos="1016000" algn="l"/>
                <a:tab pos="1371600" algn="l"/>
                <a:tab pos="1727200" algn="l"/>
                <a:tab pos="2082800" algn="l"/>
                <a:tab pos="2438400" algn="l"/>
                <a:tab pos="2794000" algn="l"/>
                <a:tab pos="3149600" algn="l"/>
                <a:tab pos="3505200" algn="l"/>
                <a:tab pos="3860800" algn="l"/>
                <a:tab pos="4216400" algn="l"/>
                <a:tab pos="4572000" algn="l"/>
              </a:tabLst>
              <a:defRPr sz="2800"/>
            </a:pPr>
            <a:r>
              <a:t> Hear &amp; forgive after sin, defeat, captivity &amp; repentance </a:t>
            </a:r>
            <a:r>
              <a:rPr>
                <a:solidFill>
                  <a:schemeClr val="accent5"/>
                </a:solidFill>
              </a:rPr>
              <a:t>46-50</a:t>
            </a:r>
          </a:p>
        </p:txBody>
      </p:sp>
      <p:sp>
        <p:nvSpPr>
          <p:cNvPr id="181" name="49 then hear their prayer and their supplication in heaven Your dwelling place, and maintain their cause,…"/>
          <p:cNvSpPr/>
          <p:nvPr/>
        </p:nvSpPr>
        <p:spPr>
          <a:xfrm>
            <a:off x="-101600" y="800100"/>
            <a:ext cx="10160000" cy="6727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79400" indent="-228600" algn="l">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49 </a:t>
            </a:r>
            <a:r>
              <a:t>then </a:t>
            </a:r>
            <a:r>
              <a:rPr u="sng"/>
              <a:t>hear</a:t>
            </a:r>
            <a:r>
              <a:t> their </a:t>
            </a:r>
            <a:r>
              <a:rPr u="sng"/>
              <a:t>prayer</a:t>
            </a:r>
            <a:r>
              <a:t> and their </a:t>
            </a:r>
            <a:r>
              <a:rPr u="sng"/>
              <a:t>supplication</a:t>
            </a:r>
            <a:r>
              <a:t> in heaven Your dwelling place, and </a:t>
            </a:r>
            <a:r>
              <a:rPr u="sng"/>
              <a:t>maintain their cause</a:t>
            </a:r>
            <a:r>
              <a:t>,</a:t>
            </a:r>
          </a:p>
          <a:p>
            <a:pPr marL="279400" indent="-228600" algn="l">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50 </a:t>
            </a:r>
            <a:r>
              <a:t>and </a:t>
            </a:r>
            <a:r>
              <a:rPr u="sng"/>
              <a:t>forgive</a:t>
            </a:r>
            <a:r>
              <a:t> Your people who have </a:t>
            </a:r>
            <a:r>
              <a:rPr u="sng"/>
              <a:t>sinned</a:t>
            </a:r>
            <a:r>
              <a:t> against You and all their </a:t>
            </a:r>
            <a:r>
              <a:rPr u="sng"/>
              <a:t>transgressions</a:t>
            </a:r>
            <a:r>
              <a:t> which they have transgressed against You, and make them </a:t>
            </a:r>
            <a:r>
              <a:rPr u="sng"/>
              <a:t>objects of compassion before those who have taken them captive</a:t>
            </a:r>
            <a:r>
              <a:t>, that they may have compassion on them</a:t>
            </a:r>
            <a:endParaRPr>
              <a:solidFill>
                <a:srgbClr val="FF2600"/>
              </a:solidFill>
            </a:endParaRPr>
          </a:p>
          <a:p>
            <a:pPr marL="279400" indent="-228600" algn="l">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endParaRPr>
              <a:solidFill>
                <a:srgbClr val="FF2600"/>
              </a:solidFill>
            </a:endParaRP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hear prayer &amp; supplication - maintain their cause</a:t>
            </a: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forgive: sinners, transgressors</a:t>
            </a:r>
          </a:p>
          <a:p>
            <a:pPr lvl="1" marL="1054100" indent="-457200" algn="l">
              <a:buSzPct val="171000"/>
              <a:buChar char="•"/>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make captures compassionate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A General conclusion &amp; final appeal 51-53"/>
          <p:cNvSpPr/>
          <p:nvPr>
            <p:ph type="title"/>
          </p:nvPr>
        </p:nvSpPr>
        <p:spPr>
          <a:xfrm>
            <a:off x="711200" y="0"/>
            <a:ext cx="9004300" cy="7239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latin typeface="Helvetica"/>
                <a:ea typeface="Helvetica"/>
                <a:cs typeface="Helvetica"/>
                <a:sym typeface="Helvetica"/>
              </a:defRPr>
            </a:pPr>
            <a:r>
              <a:rPr>
                <a:latin typeface="+mn-lt"/>
                <a:ea typeface="+mn-ea"/>
                <a:cs typeface="+mn-cs"/>
                <a:sym typeface="Gill Sans"/>
              </a:rPr>
              <a:t>A General conclusion &amp; final appeal </a:t>
            </a:r>
            <a:r>
              <a:rPr>
                <a:solidFill>
                  <a:schemeClr val="accent5"/>
                </a:solidFill>
                <a:latin typeface="+mn-lt"/>
                <a:ea typeface="+mn-ea"/>
                <a:cs typeface="+mn-cs"/>
                <a:sym typeface="Gill Sans"/>
              </a:rPr>
              <a:t>51-53</a:t>
            </a:r>
          </a:p>
        </p:txBody>
      </p:sp>
      <p:sp>
        <p:nvSpPr>
          <p:cNvPr id="184" name="51 (for they are Your people and Your inheritance which You have brought forth from Egypt, from the midst of the iron furnace),…"/>
          <p:cNvSpPr/>
          <p:nvPr>
            <p:ph type="body" idx="1"/>
          </p:nvPr>
        </p:nvSpPr>
        <p:spPr>
          <a:xfrm>
            <a:off x="-139700" y="711200"/>
            <a:ext cx="10160000" cy="6727429"/>
          </a:xfrm>
          <a:prstGeom prst="rect">
            <a:avLst/>
          </a:prstGeom>
        </p:spPr>
        <p:txBody>
          <a:bodyPr anchor="t"/>
          <a:lstStyle/>
          <a:p>
            <a:pPr marL="279400" indent="-228600">
              <a:spcBef>
                <a:spcPts val="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51 </a:t>
            </a:r>
            <a:r>
              <a:t>(for they are </a:t>
            </a:r>
            <a:r>
              <a:rPr u="sng"/>
              <a:t>Your people and Your inheritance</a:t>
            </a:r>
            <a:r>
              <a:t> which You have brought forth from Egypt, from the midst of the iron furnace),</a:t>
            </a:r>
          </a:p>
          <a:p>
            <a:pPr marL="279400" indent="-228600">
              <a:spcBef>
                <a:spcPts val="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52 </a:t>
            </a:r>
            <a:r>
              <a:t>that Your eyes may be open to the supplication of Your servant and to the supplication of Your people Israel, to </a:t>
            </a:r>
            <a:r>
              <a:rPr u="sng"/>
              <a:t>listen to them whenever they call</a:t>
            </a:r>
            <a:r>
              <a:t> to You.</a:t>
            </a:r>
          </a:p>
          <a:p>
            <a:pPr marL="279400" indent="-228600">
              <a:spcBef>
                <a:spcPts val="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rgbClr val="FF2600"/>
                </a:solidFill>
              </a:rPr>
              <a:t>53 </a:t>
            </a:r>
            <a:r>
              <a:t>“For </a:t>
            </a:r>
            <a:r>
              <a:rPr u="sng"/>
              <a:t>You have separated them</a:t>
            </a:r>
            <a:r>
              <a:t> from all the peoples of the earth as </a:t>
            </a:r>
            <a:r>
              <a:rPr u="sng"/>
              <a:t>Your inheritance</a:t>
            </a:r>
            <a:r>
              <a:t>, as You spoke through Moses Your servant, when </a:t>
            </a:r>
            <a:r>
              <a:rPr u="sng"/>
              <a:t>You brought our fathers forth from Egypt</a:t>
            </a:r>
            <a:r>
              <a:t>, O Lord GOD.”</a:t>
            </a:r>
          </a:p>
          <a:p>
            <a:pPr lvl="1" marL="1054100" indent="-457200">
              <a:spcBef>
                <a:spcPts val="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Your people &amp; inheritance</a:t>
            </a:r>
          </a:p>
          <a:p>
            <a:pPr lvl="1" marL="1054100" indent="-457200">
              <a:spcBef>
                <a:spcPts val="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eyes open to supplication - listen to call</a:t>
            </a:r>
          </a:p>
          <a:p>
            <a:pPr lvl="1" marL="1054100" indent="-457200">
              <a:spcBef>
                <a:spcPts val="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Your inheritance, brought out of Egypt our fathers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1. The processional for the dedication 8:1-13"/>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sz="2400">
                <a:latin typeface="+mn-lt"/>
                <a:ea typeface="+mn-ea"/>
                <a:cs typeface="+mn-cs"/>
                <a:sym typeface="Gill Sans"/>
              </a:rPr>
              <a:t>1.	The processional for the dedication</a:t>
            </a:r>
            <a:r>
              <a:rPr sz="2400">
                <a:solidFill>
                  <a:srgbClr val="000000"/>
                </a:solidFill>
                <a:latin typeface="+mn-lt"/>
                <a:ea typeface="+mn-ea"/>
                <a:cs typeface="+mn-cs"/>
                <a:sym typeface="Gill Sans"/>
              </a:rPr>
              <a:t> </a:t>
            </a:r>
            <a:r>
              <a:rPr b="1" sz="2400">
                <a:solidFill>
                  <a:srgbClr val="FF2600"/>
                </a:solidFill>
                <a:latin typeface="+mn-lt"/>
                <a:ea typeface="+mn-ea"/>
                <a:cs typeface="+mn-cs"/>
                <a:sym typeface="Gill Sans"/>
              </a:rPr>
              <a:t>8:1-13</a:t>
            </a:r>
          </a:p>
        </p:txBody>
      </p:sp>
      <p:sp>
        <p:nvSpPr>
          <p:cNvPr id="113" name="The installation of the ark 1-9…"/>
          <p:cNvSpPr/>
          <p:nvPr>
            <p:ph type="body" sz="half" idx="1"/>
          </p:nvPr>
        </p:nvSpPr>
        <p:spPr>
          <a:xfrm>
            <a:off x="228600" y="825500"/>
            <a:ext cx="6175723" cy="4267796"/>
          </a:xfrm>
          <a:prstGeom prst="rect">
            <a:avLst/>
          </a:prstGeom>
        </p:spPr>
        <p:txBody>
          <a:bodyPr anchor="t"/>
          <a:lstStyle/>
          <a:p>
            <a:pPr marL="401575" indent="-350775">
              <a:spcBef>
                <a:spcPts val="160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The installation of the ark</a:t>
            </a:r>
            <a:r>
              <a:rPr b="1" sz="2400">
                <a:latin typeface="+mn-lt"/>
                <a:ea typeface="+mn-ea"/>
                <a:cs typeface="+mn-cs"/>
                <a:sym typeface="Gill Sans"/>
              </a:rPr>
              <a:t> </a:t>
            </a:r>
            <a:r>
              <a:rPr b="1" sz="2400">
                <a:solidFill>
                  <a:srgbClr val="FF2600"/>
                </a:solidFill>
                <a:latin typeface="+mn-lt"/>
                <a:ea typeface="+mn-ea"/>
                <a:cs typeface="+mn-cs"/>
                <a:sym typeface="Gill Sans"/>
              </a:rPr>
              <a:t>1-9 </a:t>
            </a:r>
            <a:endParaRPr b="1" sz="2400">
              <a:solidFill>
                <a:srgbClr val="FF2600"/>
              </a:solidFill>
              <a:latin typeface="+mn-lt"/>
              <a:ea typeface="+mn-ea"/>
              <a:cs typeface="+mn-cs"/>
              <a:sym typeface="Gill Sans"/>
            </a:endParaRPr>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b="1" sz="2400">
                <a:solidFill>
                  <a:schemeClr val="accent5"/>
                </a:solidFill>
                <a:latin typeface="Times"/>
                <a:ea typeface="Times"/>
                <a:cs typeface="Times"/>
                <a:sym typeface="Times"/>
              </a:rPr>
              <a:t>1</a:t>
            </a:r>
            <a:r>
              <a:rPr b="1" sz="2400">
                <a:latin typeface="Times"/>
                <a:ea typeface="Times"/>
                <a:cs typeface="Times"/>
                <a:sym typeface="Times"/>
              </a:rPr>
              <a:t> Then Solomon assembled the elders of Israel and all the heads of the tribes, the leaders of the fathers’ households of the sons of Israel, to King Solomon in Jerusalem, to bring up the ark of the covenant of the LORD from the city of David, which is Zion.</a:t>
            </a:r>
            <a:endParaRPr b="1" sz="2400">
              <a:latin typeface="Times"/>
              <a:ea typeface="Times"/>
              <a:cs typeface="Times"/>
              <a:sym typeface="Times"/>
            </a:endParaRPr>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2</a:t>
            </a:r>
            <a:r>
              <a:rPr b="1" sz="2400"/>
              <a:t> All the men of Israel assembled themselves to King Solomon at the feast, in the month Ethanim, which is the seventh month.</a:t>
            </a:r>
          </a:p>
        </p:txBody>
      </p:sp>
      <p:pic>
        <p:nvPicPr>
          <p:cNvPr id="114" name="droppedImage.pdf" descr="droppedImage.pdf"/>
          <p:cNvPicPr>
            <a:picLocks noChangeAspect="1"/>
          </p:cNvPicPr>
          <p:nvPr/>
        </p:nvPicPr>
        <p:blipFill>
          <a:blip r:embed="rId2">
            <a:extLst/>
          </a:blip>
          <a:stretch>
            <a:fillRect/>
          </a:stretch>
        </p:blipFill>
        <p:spPr>
          <a:xfrm>
            <a:off x="6453541" y="1143000"/>
            <a:ext cx="3640419" cy="3506298"/>
          </a:xfrm>
          <a:prstGeom prst="rect">
            <a:avLst/>
          </a:prstGeom>
          <a:ln w="12700">
            <a:miter lim="400000"/>
          </a:ln>
        </p:spPr>
      </p:pic>
      <p:sp>
        <p:nvSpPr>
          <p:cNvPr id="115" name="3 Then all the elders of Israel came, and the priests took up the ark.…"/>
          <p:cNvSpPr/>
          <p:nvPr/>
        </p:nvSpPr>
        <p:spPr>
          <a:xfrm>
            <a:off x="209550" y="5169495"/>
            <a:ext cx="9740901" cy="68188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3</a:t>
            </a:r>
            <a:r>
              <a:rPr b="1" sz="2400"/>
              <a:t> Then all the elders of Israel came, and the priests took up the ark.</a:t>
            </a:r>
            <a:endParaRPr b="1" sz="2400"/>
          </a:p>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4</a:t>
            </a:r>
            <a:r>
              <a:rPr b="1" sz="2400"/>
              <a:t> They brought up the ark of the LORD and the tent of meeting and all the holy utensils, which were in the tent, and the priests and the Levites brought them up.</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Themes &amp; Lessons"/>
          <p:cNvSpPr/>
          <p:nvPr>
            <p:ph type="title"/>
          </p:nvPr>
        </p:nvSpPr>
        <p:spPr>
          <a:xfrm>
            <a:off x="990600" y="63500"/>
            <a:ext cx="8178800" cy="812800"/>
          </a:xfrm>
          <a:prstGeom prst="rect">
            <a:avLst/>
          </a:prstGeom>
        </p:spPr>
        <p:txBody>
          <a:bodyPr/>
          <a:lstStyle>
            <a:lvl1pPr>
              <a:defRPr sz="4200">
                <a:solidFill>
                  <a:srgbClr val="011993"/>
                </a:solidFill>
              </a:defRPr>
            </a:lvl1pPr>
          </a:lstStyle>
          <a:p>
            <a:pPr/>
            <a:r>
              <a:t>Themes &amp; Lessons</a:t>
            </a:r>
          </a:p>
        </p:txBody>
      </p:sp>
      <p:sp>
        <p:nvSpPr>
          <p:cNvPr id="187" name="Heaven is God’s dwelling place…"/>
          <p:cNvSpPr/>
          <p:nvPr>
            <p:ph type="body" idx="1"/>
          </p:nvPr>
        </p:nvSpPr>
        <p:spPr>
          <a:xfrm>
            <a:off x="190500" y="952500"/>
            <a:ext cx="9779000" cy="6146800"/>
          </a:xfrm>
          <a:prstGeom prst="rect">
            <a:avLst/>
          </a:prstGeom>
        </p:spPr>
        <p:txBody>
          <a:bodyPr anchor="t"/>
          <a:lstStyle/>
          <a:p>
            <a:pPr marL="648110" indent="-394110">
              <a:spcBef>
                <a:spcPts val="2200"/>
              </a:spcBef>
              <a:defRPr sz="2600"/>
            </a:pPr>
            <a:r>
              <a:t>Heaven is God’s dwelling place</a:t>
            </a:r>
          </a:p>
          <a:p>
            <a:pPr marL="648110" indent="-394110">
              <a:spcBef>
                <a:spcPts val="2200"/>
              </a:spcBef>
              <a:defRPr sz="2600"/>
            </a:pPr>
            <a:r>
              <a:t>God has faithfulness &amp; loving kindness</a:t>
            </a:r>
          </a:p>
          <a:p>
            <a:pPr marL="648110" indent="-394110">
              <a:spcBef>
                <a:spcPts val="2200"/>
              </a:spcBef>
              <a:defRPr sz="2600"/>
            </a:pPr>
            <a:r>
              <a:t>The people will sin - all sin</a:t>
            </a:r>
          </a:p>
          <a:p>
            <a:pPr marL="648110" indent="-394110">
              <a:spcBef>
                <a:spcPts val="2200"/>
              </a:spcBef>
              <a:defRPr sz="2600"/>
            </a:pPr>
            <a:r>
              <a:t>God has anger toward sin - punishment</a:t>
            </a:r>
          </a:p>
          <a:p>
            <a:pPr marL="648110" indent="-394110">
              <a:spcBef>
                <a:spcPts val="2200"/>
              </a:spcBef>
              <a:defRPr sz="2600"/>
            </a:pPr>
            <a:r>
              <a:t>Turn, confess &amp; pray toward temple</a:t>
            </a:r>
          </a:p>
          <a:p>
            <a:pPr marL="648110" indent="-394110">
              <a:spcBef>
                <a:spcPts val="2200"/>
              </a:spcBef>
              <a:defRPr sz="2600"/>
            </a:pPr>
            <a:r>
              <a:t>God: forgives, teaches, provides</a:t>
            </a:r>
          </a:p>
          <a:p>
            <a:pPr marL="648110" indent="-394110">
              <a:spcBef>
                <a:spcPts val="2200"/>
              </a:spcBef>
              <a:defRPr sz="2600"/>
            </a:pPr>
            <a:r>
              <a:t>God alone knows the heart</a:t>
            </a:r>
          </a:p>
          <a:p>
            <a:pPr marL="648110" indent="-394110">
              <a:spcBef>
                <a:spcPts val="2200"/>
              </a:spcBef>
              <a:defRPr sz="2600"/>
            </a:pPr>
            <a:r>
              <a:t>Men should take heed to their way, be righteous, fear God, return with all their heart and soul</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4. Solomon’s Benediction 8:54-61"/>
          <p:cNvSpPr/>
          <p:nvPr>
            <p:ph type="title"/>
          </p:nvPr>
        </p:nvSpPr>
        <p:spPr>
          <a:xfrm>
            <a:off x="736600" y="76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latin typeface="Helvetica"/>
                <a:ea typeface="Helvetica"/>
                <a:cs typeface="Helvetica"/>
                <a:sym typeface="Helvetica"/>
              </a:defRPr>
            </a:pPr>
            <a:r>
              <a:rPr>
                <a:latin typeface="+mn-lt"/>
                <a:ea typeface="+mn-ea"/>
                <a:cs typeface="+mn-cs"/>
                <a:sym typeface="Gill Sans"/>
              </a:rPr>
              <a:t>4.	Solomon’s Benediction</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8:54-61</a:t>
            </a:r>
          </a:p>
        </p:txBody>
      </p:sp>
      <p:sp>
        <p:nvSpPr>
          <p:cNvPr id="190" name="54 ¶ When Solomon had finished praying this entire prayer and supplication to the LORD, he arose from before the altar of the LORD, from kneeling on his knees with his hands spread toward heaven.…"/>
          <p:cNvSpPr/>
          <p:nvPr>
            <p:ph type="body" idx="1"/>
          </p:nvPr>
        </p:nvSpPr>
        <p:spPr>
          <a:xfrm>
            <a:off x="-152400" y="635000"/>
            <a:ext cx="10316568" cy="6727429"/>
          </a:xfrm>
          <a:prstGeom prst="rect">
            <a:avLst/>
          </a:prstGeom>
        </p:spPr>
        <p:txBody>
          <a:bodyPr anchor="t"/>
          <a:lstStyle/>
          <a:p>
            <a:pPr marL="279400" indent="-228600">
              <a:spcBef>
                <a:spcPts val="4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54</a:t>
            </a:r>
            <a:r>
              <a:t> ¶ When Solomon had finished praying this entire prayer and supplication to the LORD, he </a:t>
            </a:r>
            <a:r>
              <a:rPr u="sng"/>
              <a:t>arose</a:t>
            </a:r>
            <a:r>
              <a:t> from before the altar of the LORD, from kneeling on his knees with his hands spread toward heaven.</a:t>
            </a:r>
          </a:p>
          <a:p>
            <a:pPr marL="279400" indent="-228600">
              <a:spcBef>
                <a:spcPts val="4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55</a:t>
            </a:r>
            <a:r>
              <a:t> And he stood and </a:t>
            </a:r>
            <a:r>
              <a:rPr u="sng"/>
              <a:t>blessed</a:t>
            </a:r>
            <a:r>
              <a:t> all the assembly of Israel with a loud voice, saying:</a:t>
            </a:r>
          </a:p>
          <a:p>
            <a:pPr marL="279400" indent="-228600">
              <a:spcBef>
                <a:spcPts val="4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56</a:t>
            </a:r>
            <a:r>
              <a:t> “Blessed be the LORD, who has given rest to His people Israel, according to all that He promised; not one word has failed of all His good promise, which He promised through Moses His servant.</a:t>
            </a:r>
          </a:p>
          <a:p>
            <a:pPr marL="279400" indent="-228600">
              <a:spcBef>
                <a:spcPts val="4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57</a:t>
            </a:r>
            <a:r>
              <a:t> “May the LORD our God </a:t>
            </a:r>
            <a:r>
              <a:rPr u="sng"/>
              <a:t>be with us</a:t>
            </a:r>
            <a:r>
              <a:t>, as He was with our fathers; </a:t>
            </a:r>
            <a:r>
              <a:rPr u="sng"/>
              <a:t>may He not leave us</a:t>
            </a:r>
            <a:r>
              <a:t> or </a:t>
            </a:r>
            <a:r>
              <a:rPr u="sng"/>
              <a:t>forsake us</a:t>
            </a:r>
            <a:r>
              <a:t>,</a:t>
            </a:r>
          </a:p>
          <a:p>
            <a:pPr marL="279400" indent="-228600">
              <a:spcBef>
                <a:spcPts val="4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58</a:t>
            </a:r>
            <a:r>
              <a:t> that He </a:t>
            </a:r>
            <a:r>
              <a:rPr u="sng"/>
              <a:t>may incline our hearts to Himself</a:t>
            </a:r>
            <a:r>
              <a:t>, to walk in all His                       ways and to keep His commandments and His statutes and                                 His ordinances, which He commanded our fathers.</a:t>
            </a:r>
          </a:p>
          <a:p>
            <a:pPr lvl="1" marL="1054100" indent="-457200">
              <a:spcBef>
                <a:spcPts val="4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Arises from prayer - blesses the assembly</a:t>
            </a:r>
          </a:p>
          <a:p>
            <a:pPr lvl="1" marL="1054100" indent="-457200">
              <a:spcBef>
                <a:spcPts val="4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Bless the Lord - gave rest according to promise</a:t>
            </a:r>
          </a:p>
          <a:p>
            <a:pPr lvl="1" marL="1054100" indent="-457200">
              <a:spcBef>
                <a:spcPts val="4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The Lord be with us, not leave or forsake</a:t>
            </a:r>
          </a:p>
          <a:p>
            <a:pPr lvl="1" marL="1054100" indent="-457200">
              <a:spcBef>
                <a:spcPts val="4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Incline our heart to walk in all His ways, commandments</a:t>
            </a:r>
          </a:p>
        </p:txBody>
      </p:sp>
      <p:pic>
        <p:nvPicPr>
          <p:cNvPr id="191" name="pasted-image.tiff" descr="pasted-image.tiff"/>
          <p:cNvPicPr>
            <a:picLocks noChangeAspect="1"/>
          </p:cNvPicPr>
          <p:nvPr/>
        </p:nvPicPr>
        <p:blipFill>
          <a:blip r:embed="rId2">
            <a:extLst/>
          </a:blip>
          <a:stretch>
            <a:fillRect/>
          </a:stretch>
        </p:blipFill>
        <p:spPr>
          <a:xfrm>
            <a:off x="7978053" y="3905398"/>
            <a:ext cx="2164835" cy="311412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4. Solomon’s Benediction 8:54-61"/>
          <p:cNvSpPr/>
          <p:nvPr>
            <p:ph type="title"/>
          </p:nvPr>
        </p:nvSpPr>
        <p:spPr>
          <a:xfrm>
            <a:off x="736600" y="76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11993"/>
                </a:solidFill>
                <a:latin typeface="Helvetica"/>
                <a:ea typeface="Helvetica"/>
                <a:cs typeface="Helvetica"/>
                <a:sym typeface="Helvetica"/>
              </a:defRPr>
            </a:pPr>
            <a:r>
              <a:rPr>
                <a:latin typeface="+mn-lt"/>
                <a:ea typeface="+mn-ea"/>
                <a:cs typeface="+mn-cs"/>
                <a:sym typeface="Gill Sans"/>
              </a:rPr>
              <a:t>4.	Solomon’s Benediction</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8:54-61</a:t>
            </a:r>
          </a:p>
        </p:txBody>
      </p:sp>
      <p:sp>
        <p:nvSpPr>
          <p:cNvPr id="194" name="59 “And may these words of mine, with which I have made supplication before the LORD, be near to the LORD our God day and night, that He may maintain the cause of His servant and the cause of His people Israel, as each day requires,…"/>
          <p:cNvSpPr/>
          <p:nvPr>
            <p:ph type="body" idx="1"/>
          </p:nvPr>
        </p:nvSpPr>
        <p:spPr>
          <a:xfrm>
            <a:off x="-152400" y="635000"/>
            <a:ext cx="10160000" cy="6727429"/>
          </a:xfrm>
          <a:prstGeom prst="rect">
            <a:avLst/>
          </a:prstGeom>
        </p:spPr>
        <p:txBody>
          <a:bodyPr anchor="t"/>
          <a:lstStyle/>
          <a:p>
            <a:pPr marL="279400" indent="-228600">
              <a:spcBef>
                <a:spcPts val="11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59</a:t>
            </a:r>
            <a:r>
              <a:t> “And may these words of mine, with which I have made supplication before the LORD, be near to the LORD our God day and night, that He may </a:t>
            </a:r>
            <a:r>
              <a:rPr u="sng"/>
              <a:t>maintain the cause of His servant</a:t>
            </a:r>
            <a:r>
              <a:t> and the </a:t>
            </a:r>
            <a:r>
              <a:rPr u="sng"/>
              <a:t>cause of His people Israel</a:t>
            </a:r>
            <a:r>
              <a:t>, as each day requires,</a:t>
            </a:r>
          </a:p>
          <a:p>
            <a:pPr marL="279400" indent="-228600">
              <a:spcBef>
                <a:spcPts val="11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60</a:t>
            </a:r>
            <a:r>
              <a:t> so that all the peoples of the earth may know that the LORD is God; there is no one else.</a:t>
            </a:r>
          </a:p>
          <a:p>
            <a:pPr marL="279400" indent="-228600">
              <a:spcBef>
                <a:spcPts val="1100"/>
              </a:spcBef>
              <a:buSzTx/>
              <a:buNone/>
              <a:tabLst>
                <a:tab pos="1016000" algn="l"/>
                <a:tab pos="1371600" algn="l"/>
                <a:tab pos="1727200" algn="l"/>
                <a:tab pos="2082800" algn="l"/>
                <a:tab pos="2438400" algn="l"/>
                <a:tab pos="2794000" algn="l"/>
                <a:tab pos="3149600" algn="l"/>
                <a:tab pos="3505200" algn="l"/>
                <a:tab pos="3860800" algn="l"/>
                <a:tab pos="4216400" algn="l"/>
                <a:tab pos="4572000" algn="l"/>
              </a:tabLst>
              <a:defRPr sz="2400">
                <a:latin typeface="Times"/>
                <a:ea typeface="Times"/>
                <a:cs typeface="Times"/>
                <a:sym typeface="Times"/>
              </a:defRPr>
            </a:pPr>
            <a:r>
              <a:rPr>
                <a:solidFill>
                  <a:schemeClr val="accent5"/>
                </a:solidFill>
              </a:rPr>
              <a:t>61</a:t>
            </a:r>
            <a:r>
              <a:t> “Let your </a:t>
            </a:r>
            <a:r>
              <a:rPr u="sng"/>
              <a:t>heart</a:t>
            </a:r>
            <a:r>
              <a:t> therefore be </a:t>
            </a:r>
            <a:r>
              <a:rPr u="sng"/>
              <a:t>wholly devoted</a:t>
            </a:r>
            <a:r>
              <a:t> to the LORD our God, to </a:t>
            </a:r>
            <a:r>
              <a:rPr u="sng"/>
              <a:t>walk</a:t>
            </a:r>
            <a:r>
              <a:t> </a:t>
            </a:r>
            <a:r>
              <a:rPr u="sng"/>
              <a:t>in His statutes</a:t>
            </a:r>
            <a:r>
              <a:t> and to keep His commandments, as at this day.”</a:t>
            </a:r>
          </a:p>
          <a:p>
            <a:pPr lvl="1" marL="1054100" indent="-457200">
              <a:spcBef>
                <a:spcPts val="11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Words, supplication be near to God</a:t>
            </a:r>
          </a:p>
          <a:p>
            <a:pPr lvl="1" marL="1054100" indent="-457200">
              <a:spcBef>
                <a:spcPts val="11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Maintain the cause of His servant, people as each day requires</a:t>
            </a:r>
          </a:p>
          <a:p>
            <a:pPr lvl="1" marL="1054100" indent="-457200">
              <a:spcBef>
                <a:spcPts val="11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All people know the LORD is God &amp; keep commandments</a:t>
            </a:r>
          </a:p>
          <a:p>
            <a:pPr lvl="1" marL="1054100" indent="-457200">
              <a:spcBef>
                <a:spcPts val="1100"/>
              </a:spcBef>
              <a:tabLst>
                <a:tab pos="965200" algn="l"/>
                <a:tab pos="1320800" algn="l"/>
                <a:tab pos="1676400" algn="l"/>
                <a:tab pos="2032000" algn="l"/>
                <a:tab pos="2387600" algn="l"/>
                <a:tab pos="2743200" algn="l"/>
                <a:tab pos="3098800" algn="l"/>
                <a:tab pos="3454400" algn="l"/>
                <a:tab pos="3810000" algn="l"/>
                <a:tab pos="4165600" algn="l"/>
                <a:tab pos="4521200" algn="l"/>
              </a:tabLst>
              <a:defRPr sz="2400"/>
            </a:pPr>
            <a:r>
              <a:t>Be wholly devoted, walk in statues, keep commands</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God answers with fire &amp; the glory 2 Chron. 7:1-3"/>
          <p:cNvSpPr/>
          <p:nvPr>
            <p:ph type="title"/>
          </p:nvPr>
        </p:nvSpPr>
        <p:spPr>
          <a:xfrm>
            <a:off x="990600" y="76200"/>
            <a:ext cx="8178800" cy="508000"/>
          </a:xfrm>
          <a:prstGeom prst="rect">
            <a:avLst/>
          </a:prstGeom>
        </p:spPr>
        <p:txBody>
          <a:bodyPr/>
          <a:lstStyle/>
          <a:p>
            <a:pPr marL="279400" indent="-279400">
              <a:spcBef>
                <a:spcPts val="1600"/>
              </a:spcBef>
              <a:tabLst>
                <a:tab pos="711200" algn="l"/>
                <a:tab pos="1066800" algn="l"/>
                <a:tab pos="1422400" algn="l"/>
                <a:tab pos="1778000" algn="l"/>
                <a:tab pos="2133600" algn="l"/>
                <a:tab pos="2489200" algn="l"/>
                <a:tab pos="2844800" algn="l"/>
                <a:tab pos="3200400" algn="l"/>
                <a:tab pos="3556000" algn="l"/>
                <a:tab pos="3911600" algn="l"/>
                <a:tab pos="4267200" algn="l"/>
              </a:tabLst>
              <a:defRPr sz="3000"/>
            </a:pPr>
            <a:r>
              <a:t>  </a:t>
            </a:r>
            <a:r>
              <a:rPr>
                <a:solidFill>
                  <a:srgbClr val="011993"/>
                </a:solidFill>
              </a:rPr>
              <a:t>God answers with fire &amp; the glory</a:t>
            </a:r>
            <a:r>
              <a:t> </a:t>
            </a:r>
            <a:r>
              <a:rPr>
                <a:solidFill>
                  <a:srgbClr val="FF2600"/>
                </a:solidFill>
              </a:rPr>
              <a:t>2 Chron. 7:1-3</a:t>
            </a:r>
          </a:p>
        </p:txBody>
      </p:sp>
      <p:sp>
        <p:nvSpPr>
          <p:cNvPr id="197" name="1   Now when Solomon had finished praying, fire came down from heaven and consumed the burnt offering and the sacrifices; and the glory of the LORD filled the house.…"/>
          <p:cNvSpPr/>
          <p:nvPr>
            <p:ph type="body" idx="1"/>
          </p:nvPr>
        </p:nvSpPr>
        <p:spPr>
          <a:xfrm>
            <a:off x="139700" y="888454"/>
            <a:ext cx="5437634" cy="6680102"/>
          </a:xfrm>
          <a:prstGeom prst="rect">
            <a:avLst/>
          </a:prstGeom>
        </p:spPr>
        <p:txBody>
          <a:bodyPr anchor="t"/>
          <a:lstStyle/>
          <a:p>
            <a:pPr marL="520700" indent="-520700">
              <a:spcBef>
                <a:spcPts val="0"/>
              </a:spcBef>
              <a:buClr>
                <a:srgbClr val="000000"/>
              </a:buClr>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pPr>
            <a:r>
              <a:t> </a:t>
            </a:r>
            <a:r>
              <a:rPr>
                <a:solidFill>
                  <a:srgbClr val="FF2600"/>
                </a:solidFill>
                <a:uFill>
                  <a:solidFill>
                    <a:srgbClr val="000000"/>
                  </a:solidFill>
                </a:uFill>
                <a:latin typeface="Times"/>
                <a:ea typeface="Times"/>
                <a:cs typeface="Times"/>
                <a:sym typeface="Times"/>
              </a:rPr>
              <a:t>1</a:t>
            </a:r>
            <a:r>
              <a:rPr>
                <a:uFill>
                  <a:solidFill>
                    <a:srgbClr val="000000"/>
                  </a:solidFill>
                </a:uFill>
                <a:latin typeface="Times"/>
                <a:ea typeface="Times"/>
                <a:cs typeface="Times"/>
                <a:sym typeface="Times"/>
              </a:rPr>
              <a:t>   Now when Solomon had finished praying, fire came down from heaven and consumed the burnt offering and the sacrifices; and the glory of the LORD filled the house.</a:t>
            </a:r>
            <a:endParaRPr>
              <a:uFill>
                <a:solidFill>
                  <a:srgbClr val="000000"/>
                </a:solidFill>
              </a:uFill>
              <a:latin typeface="Times"/>
              <a:ea typeface="Times"/>
              <a:cs typeface="Times"/>
              <a:sym typeface="Times"/>
            </a:endParaRPr>
          </a:p>
          <a:p>
            <a:pPr marL="520700" indent="-520700">
              <a:spcBef>
                <a:spcPts val="0"/>
              </a:spcBef>
              <a:buClr>
                <a:srgbClr val="000000"/>
              </a:buClr>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pPr>
            <a:r>
              <a:rPr>
                <a:solidFill>
                  <a:srgbClr val="FF2600"/>
                </a:solidFill>
                <a:uFill>
                  <a:solidFill>
                    <a:srgbClr val="000000"/>
                  </a:solidFill>
                </a:uFill>
                <a:latin typeface="Times"/>
                <a:ea typeface="Times"/>
                <a:cs typeface="Times"/>
                <a:sym typeface="Times"/>
              </a:rPr>
              <a:t>2</a:t>
            </a:r>
            <a:r>
              <a:rPr>
                <a:uFill>
                  <a:solidFill>
                    <a:srgbClr val="000000"/>
                  </a:solidFill>
                </a:uFill>
                <a:latin typeface="Times"/>
                <a:ea typeface="Times"/>
                <a:cs typeface="Times"/>
                <a:sym typeface="Times"/>
              </a:rPr>
              <a:t>     And the priests could not enter into the house of the LORD, because the glory of the LORD filled the LORD’S house.</a:t>
            </a:r>
            <a:endParaRPr>
              <a:uFill>
                <a:solidFill>
                  <a:srgbClr val="000000"/>
                </a:solidFill>
              </a:uFill>
              <a:latin typeface="Times"/>
              <a:ea typeface="Times"/>
              <a:cs typeface="Times"/>
              <a:sym typeface="Times"/>
            </a:endParaRPr>
          </a:p>
          <a:p>
            <a:pPr marL="520700" indent="-520700">
              <a:spcBef>
                <a:spcPts val="0"/>
              </a:spcBef>
              <a:buClr>
                <a:srgbClr val="000000"/>
              </a:buClr>
              <a:buSzTx/>
              <a:buNone/>
              <a:tabLst>
                <a:tab pos="711200" algn="l"/>
                <a:tab pos="1066800" algn="l"/>
                <a:tab pos="1422400" algn="l"/>
                <a:tab pos="1778000" algn="l"/>
                <a:tab pos="2133600" algn="l"/>
                <a:tab pos="2489200" algn="l"/>
                <a:tab pos="2844800" algn="l"/>
                <a:tab pos="3200400" algn="l"/>
                <a:tab pos="3556000" algn="l"/>
                <a:tab pos="3911600" algn="l"/>
                <a:tab pos="4267200" algn="l"/>
              </a:tabLst>
              <a:defRPr sz="2400"/>
            </a:pPr>
            <a:r>
              <a:rPr>
                <a:solidFill>
                  <a:srgbClr val="FF2600"/>
                </a:solidFill>
                <a:uFill>
                  <a:solidFill>
                    <a:srgbClr val="000000"/>
                  </a:solidFill>
                </a:uFill>
                <a:latin typeface="Times"/>
                <a:ea typeface="Times"/>
                <a:cs typeface="Times"/>
                <a:sym typeface="Times"/>
              </a:rPr>
              <a:t>3</a:t>
            </a:r>
            <a:r>
              <a:rPr>
                <a:uFill>
                  <a:solidFill>
                    <a:srgbClr val="000000"/>
                  </a:solidFill>
                </a:uFill>
                <a:latin typeface="Times"/>
                <a:ea typeface="Times"/>
                <a:cs typeface="Times"/>
                <a:sym typeface="Times"/>
              </a:rPr>
              <a:t>     And all the sons of Israel, seeing the fire come down and the glory of the LORD upon the house, bowed down on the pavement with their faces to the ground, and they worshiped and gave praise to the LORD, </a:t>
            </a:r>
            <a:r>
              <a:rPr i="1">
                <a:uFill>
                  <a:solidFill>
                    <a:srgbClr val="000000"/>
                  </a:solidFill>
                </a:uFill>
                <a:latin typeface="Times"/>
                <a:ea typeface="Times"/>
                <a:cs typeface="Times"/>
                <a:sym typeface="Times"/>
              </a:rPr>
              <a:t>saying,</a:t>
            </a:r>
            <a:r>
              <a:rPr>
                <a:uFill>
                  <a:solidFill>
                    <a:srgbClr val="000000"/>
                  </a:solidFill>
                </a:uFill>
                <a:latin typeface="Times"/>
                <a:ea typeface="Times"/>
                <a:cs typeface="Times"/>
                <a:sym typeface="Times"/>
              </a:rPr>
              <a:t> "Truly He is good, truly His lovingkindness is everlasting."</a:t>
            </a:r>
          </a:p>
        </p:txBody>
      </p:sp>
      <p:pic>
        <p:nvPicPr>
          <p:cNvPr id="198" name="sol_tem.tiff" descr="sol_tem.tiff"/>
          <p:cNvPicPr>
            <a:picLocks noChangeAspect="1"/>
          </p:cNvPicPr>
          <p:nvPr/>
        </p:nvPicPr>
        <p:blipFill>
          <a:blip r:embed="rId2">
            <a:extLst/>
          </a:blip>
          <a:stretch>
            <a:fillRect/>
          </a:stretch>
        </p:blipFill>
        <p:spPr>
          <a:xfrm>
            <a:off x="5600700" y="914400"/>
            <a:ext cx="4470400" cy="3505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5. Dedicatory sacrifices 8:62-64"/>
          <p:cNvSpPr/>
          <p:nvPr>
            <p:ph type="title"/>
          </p:nvPr>
        </p:nvSpPr>
        <p:spPr>
          <a:xfrm>
            <a:off x="628650" y="254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11993"/>
                </a:solidFill>
                <a:latin typeface="Helvetica"/>
                <a:ea typeface="Helvetica"/>
                <a:cs typeface="Helvetica"/>
                <a:sym typeface="Helvetica"/>
              </a:defRPr>
            </a:pPr>
            <a:r>
              <a:rPr>
                <a:latin typeface="+mn-lt"/>
                <a:ea typeface="+mn-ea"/>
                <a:cs typeface="+mn-cs"/>
                <a:sym typeface="Gill Sans"/>
              </a:rPr>
              <a:t>5.	Dedicatory sacrifices</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8:62-64</a:t>
            </a:r>
          </a:p>
        </p:txBody>
      </p:sp>
      <p:sp>
        <p:nvSpPr>
          <p:cNvPr id="201" name="King &amp; nation offer sacrifice 62…"/>
          <p:cNvSpPr/>
          <p:nvPr>
            <p:ph type="body" idx="1"/>
          </p:nvPr>
        </p:nvSpPr>
        <p:spPr>
          <a:xfrm>
            <a:off x="228600" y="635000"/>
            <a:ext cx="9702801" cy="6891189"/>
          </a:xfrm>
          <a:prstGeom prst="rect">
            <a:avLst/>
          </a:prstGeom>
        </p:spPr>
        <p:txBody>
          <a:bodyPr anchor="t"/>
          <a:lstStyle/>
          <a:p>
            <a:pPr marL="280516" indent="-229716">
              <a:spcBef>
                <a:spcPts val="0"/>
              </a:spcBef>
              <a:buClr>
                <a:schemeClr val="accent1">
                  <a:hueOff val="47394"/>
                  <a:satOff val="-25753"/>
                  <a:lumOff val="-7544"/>
                </a:schemeClr>
              </a:buClr>
              <a:buSzPct val="100000"/>
              <a:buAutoNum type="alphaLcPeriod" startAt="1"/>
              <a:tabLst>
                <a:tab pos="990600" algn="l"/>
                <a:tab pos="1346200" algn="l"/>
                <a:tab pos="1701800" algn="l"/>
                <a:tab pos="2057400" algn="l"/>
                <a:tab pos="2413000" algn="l"/>
                <a:tab pos="2768600" algn="l"/>
                <a:tab pos="3124200" algn="l"/>
                <a:tab pos="3479800" algn="l"/>
                <a:tab pos="3835400" algn="l"/>
                <a:tab pos="4191000" algn="l"/>
                <a:tab pos="4546600" algn="l"/>
              </a:tabLst>
              <a:defRPr sz="2400"/>
            </a:pPr>
            <a:r>
              <a:rPr>
                <a:solidFill>
                  <a:schemeClr val="accent1">
                    <a:hueOff val="273562"/>
                    <a:satOff val="2937"/>
                    <a:lumOff val="-22233"/>
                  </a:schemeClr>
                </a:solidFill>
              </a:rPr>
              <a:t>  </a:t>
            </a:r>
            <a:r>
              <a:rPr>
                <a:solidFill>
                  <a:schemeClr val="accent1">
                    <a:hueOff val="47394"/>
                    <a:satOff val="-25753"/>
                    <a:lumOff val="-7544"/>
                  </a:schemeClr>
                </a:solidFill>
              </a:rPr>
              <a:t> King &amp; nation offer sacrifice</a:t>
            </a:r>
            <a:r>
              <a:t> </a:t>
            </a:r>
            <a:r>
              <a:rPr>
                <a:solidFill>
                  <a:srgbClr val="FF2600"/>
                </a:solidFill>
              </a:rPr>
              <a:t>62</a:t>
            </a:r>
            <a:endParaRPr>
              <a:solidFill>
                <a:srgbClr val="FF2600"/>
              </a:solidFill>
            </a:endParaRPr>
          </a:p>
          <a:p>
            <a:pPr marL="279400" indent="-279400">
              <a:spcBef>
                <a:spcPts val="1600"/>
              </a:spcBef>
              <a:buSzTx/>
              <a:buNone/>
              <a:tabLst>
                <a:tab pos="990600" algn="l"/>
                <a:tab pos="1346200" algn="l"/>
                <a:tab pos="1701800" algn="l"/>
                <a:tab pos="2057400" algn="l"/>
                <a:tab pos="2413000" algn="l"/>
                <a:tab pos="2768600" algn="l"/>
                <a:tab pos="3124200" algn="l"/>
                <a:tab pos="3479800" algn="l"/>
                <a:tab pos="3835400" algn="l"/>
                <a:tab pos="4191000" algn="l"/>
                <a:tab pos="4546600" algn="l"/>
              </a:tabLst>
              <a:defRPr sz="2400">
                <a:latin typeface="Times"/>
                <a:ea typeface="Times"/>
                <a:cs typeface="Times"/>
                <a:sym typeface="Times"/>
              </a:defRPr>
            </a:pPr>
            <a:r>
              <a:rPr>
                <a:solidFill>
                  <a:srgbClr val="FF2600"/>
                </a:solidFill>
              </a:rPr>
              <a:t>62  </a:t>
            </a:r>
            <a:r>
              <a:t>Now the king and all Israel with him offered sacrifice before the LORD.</a:t>
            </a:r>
            <a:endParaRPr>
              <a:solidFill>
                <a:srgbClr val="FF2600"/>
              </a:solidFill>
            </a:endParaRPr>
          </a:p>
          <a:p>
            <a:pPr marL="306561" indent="-255761">
              <a:spcBef>
                <a:spcPts val="0"/>
              </a:spcBef>
              <a:buClr>
                <a:schemeClr val="accent1">
                  <a:hueOff val="47394"/>
                  <a:satOff val="-25753"/>
                  <a:lumOff val="-7544"/>
                </a:schemeClr>
              </a:buClr>
              <a:buSzPct val="100000"/>
              <a:buAutoNum type="alphaLcPeriod" startAt="2"/>
              <a:tabLst>
                <a:tab pos="1016000" algn="l"/>
                <a:tab pos="1371600" algn="l"/>
                <a:tab pos="1727200" algn="l"/>
                <a:tab pos="2082800" algn="l"/>
                <a:tab pos="2438400" algn="l"/>
                <a:tab pos="2794000" algn="l"/>
                <a:tab pos="3149600" algn="l"/>
                <a:tab pos="3505200" algn="l"/>
                <a:tab pos="3860800" algn="l"/>
                <a:tab pos="4216400" algn="l"/>
                <a:tab pos="4572000" algn="l"/>
              </a:tabLst>
              <a:defRPr sz="2400"/>
            </a:pPr>
            <a:r>
              <a:t>  </a:t>
            </a:r>
            <a:r>
              <a:rPr>
                <a:solidFill>
                  <a:schemeClr val="accent1">
                    <a:hueOff val="47394"/>
                    <a:satOff val="-25753"/>
                    <a:lumOff val="-7544"/>
                  </a:schemeClr>
                </a:solidFill>
              </a:rPr>
              <a:t>Solomon’s peace offering: 22,000 oxen &amp; 120,000 sheep</a:t>
            </a:r>
            <a:r>
              <a:t> </a:t>
            </a:r>
            <a:r>
              <a:rPr>
                <a:solidFill>
                  <a:srgbClr val="FF2600"/>
                </a:solidFill>
              </a:rPr>
              <a:t>63</a:t>
            </a:r>
            <a:endParaRPr>
              <a:solidFill>
                <a:srgbClr val="FF2600"/>
              </a:solidFill>
            </a:endParaRPr>
          </a:p>
          <a:p>
            <a:pPr marL="279400" indent="-279400">
              <a:spcBef>
                <a:spcPts val="0"/>
              </a:spcBef>
              <a:buSzTx/>
              <a:buNone/>
              <a:tabLst>
                <a:tab pos="990600" algn="l"/>
                <a:tab pos="1346200" algn="l"/>
                <a:tab pos="1701800" algn="l"/>
                <a:tab pos="2057400" algn="l"/>
                <a:tab pos="2413000" algn="l"/>
                <a:tab pos="2768600" algn="l"/>
                <a:tab pos="3124200" algn="l"/>
                <a:tab pos="3479800" algn="l"/>
                <a:tab pos="3835400" algn="l"/>
                <a:tab pos="4191000" algn="l"/>
                <a:tab pos="4546600" algn="l"/>
              </a:tabLst>
              <a:defRPr sz="2400">
                <a:latin typeface="Times"/>
                <a:ea typeface="Times"/>
                <a:cs typeface="Times"/>
                <a:sym typeface="Times"/>
              </a:defRPr>
            </a:pPr>
            <a:r>
              <a:rPr>
                <a:solidFill>
                  <a:srgbClr val="FF2600"/>
                </a:solidFill>
              </a:rPr>
              <a:t>63  </a:t>
            </a:r>
            <a:r>
              <a:t>Solomon offered for the sacrifice of peace offerings, which he offered to the LORD, 22,000 oxen and 120,000 sheep. So the king and all the sons of Israel dedicated the house of the LORD.</a:t>
            </a:r>
            <a:endParaRPr>
              <a:solidFill>
                <a:srgbClr val="FF2600"/>
              </a:solidFill>
            </a:endParaRPr>
          </a:p>
          <a:p>
            <a:pPr lvl="1" marL="443861" indent="-215261">
              <a:spcBef>
                <a:spcPts val="50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Offered over 14 days</a:t>
            </a:r>
          </a:p>
          <a:p>
            <a:pPr lvl="1" marL="443861" indent="-215261">
              <a:spcBef>
                <a:spcPts val="50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2 to 3 thousand priests</a:t>
            </a:r>
          </a:p>
          <a:p>
            <a:pPr lvl="1" marL="443861" indent="-215261">
              <a:spcBef>
                <a:spcPts val="50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Priest only had to offer the blood &amp; burn pieces</a:t>
            </a:r>
          </a:p>
          <a:p>
            <a:pPr lvl="1" marL="443861" indent="-215261">
              <a:spcBef>
                <a:spcPts val="50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100 to 500 thousand may have been present</a:t>
            </a:r>
          </a:p>
          <a:p>
            <a:pPr lvl="1" marL="443861" indent="-215261">
              <a:spcBef>
                <a:spcPts val="50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Only the fat of a peace offering was burned</a:t>
            </a:r>
          </a:p>
        </p:txBody>
      </p:sp>
      <p:pic>
        <p:nvPicPr>
          <p:cNvPr id="202" name="pasted-image.tiff" descr="pasted-image.tiff"/>
          <p:cNvPicPr>
            <a:picLocks noChangeAspect="1"/>
          </p:cNvPicPr>
          <p:nvPr/>
        </p:nvPicPr>
        <p:blipFill>
          <a:blip r:embed="rId2">
            <a:extLst/>
          </a:blip>
          <a:stretch>
            <a:fillRect/>
          </a:stretch>
        </p:blipFill>
        <p:spPr>
          <a:xfrm>
            <a:off x="6510883" y="5169296"/>
            <a:ext cx="3492501" cy="2324101"/>
          </a:xfrm>
          <a:prstGeom prst="rect">
            <a:avLst/>
          </a:prstGeom>
          <a:ln w="12700">
            <a:miter lim="400000"/>
          </a:ln>
        </p:spPr>
      </p:pic>
      <p:pic>
        <p:nvPicPr>
          <p:cNvPr id="203" name="pasted-image.tiff" descr="pasted-image.tiff"/>
          <p:cNvPicPr>
            <a:picLocks noChangeAspect="1"/>
          </p:cNvPicPr>
          <p:nvPr/>
        </p:nvPicPr>
        <p:blipFill>
          <a:blip r:embed="rId3">
            <a:extLst/>
          </a:blip>
          <a:stretch>
            <a:fillRect/>
          </a:stretch>
        </p:blipFill>
        <p:spPr>
          <a:xfrm>
            <a:off x="6954341" y="2927746"/>
            <a:ext cx="3048001" cy="210820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5. Dedicatory sacrifices 8:62-64"/>
          <p:cNvSpPr/>
          <p:nvPr>
            <p:ph type="title"/>
          </p:nvPr>
        </p:nvSpPr>
        <p:spPr>
          <a:xfrm>
            <a:off x="628650" y="254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11993"/>
                </a:solidFill>
                <a:latin typeface="Helvetica"/>
                <a:ea typeface="Helvetica"/>
                <a:cs typeface="Helvetica"/>
                <a:sym typeface="Helvetica"/>
              </a:defRPr>
            </a:pPr>
            <a:r>
              <a:rPr>
                <a:latin typeface="+mn-lt"/>
                <a:ea typeface="+mn-ea"/>
                <a:cs typeface="+mn-cs"/>
                <a:sym typeface="Gill Sans"/>
              </a:rPr>
              <a:t>5.	Dedicatory sacrifices</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8:62-64</a:t>
            </a:r>
          </a:p>
        </p:txBody>
      </p:sp>
      <p:sp>
        <p:nvSpPr>
          <p:cNvPr id="206" name="Middle court consecrated for burnt offerings 64…"/>
          <p:cNvSpPr/>
          <p:nvPr>
            <p:ph type="body" idx="1"/>
          </p:nvPr>
        </p:nvSpPr>
        <p:spPr>
          <a:xfrm>
            <a:off x="228600" y="635000"/>
            <a:ext cx="9702801" cy="6891189"/>
          </a:xfrm>
          <a:prstGeom prst="rect">
            <a:avLst/>
          </a:prstGeom>
        </p:spPr>
        <p:txBody>
          <a:bodyPr anchor="t"/>
          <a:lstStyle/>
          <a:p>
            <a:pPr marL="280516" indent="-229716">
              <a:spcBef>
                <a:spcPts val="0"/>
              </a:spcBef>
              <a:buClr>
                <a:schemeClr val="accent1">
                  <a:hueOff val="47394"/>
                  <a:satOff val="-25753"/>
                  <a:lumOff val="-7544"/>
                </a:schemeClr>
              </a:buClr>
              <a:buSzPct val="100000"/>
              <a:buAutoNum type="alphaLcPeriod" startAt="3"/>
              <a:tabLst>
                <a:tab pos="990600" algn="l"/>
                <a:tab pos="1346200" algn="l"/>
                <a:tab pos="1701800" algn="l"/>
                <a:tab pos="2057400" algn="l"/>
                <a:tab pos="2413000" algn="l"/>
                <a:tab pos="2768600" algn="l"/>
                <a:tab pos="3124200" algn="l"/>
                <a:tab pos="3479800" algn="l"/>
                <a:tab pos="3835400" algn="l"/>
                <a:tab pos="4191000" algn="l"/>
                <a:tab pos="4546600" algn="l"/>
              </a:tabLst>
              <a:defRPr sz="2400"/>
            </a:pPr>
            <a:r>
              <a:rPr>
                <a:solidFill>
                  <a:schemeClr val="accent1">
                    <a:hueOff val="273562"/>
                    <a:satOff val="2937"/>
                    <a:lumOff val="-22233"/>
                  </a:schemeClr>
                </a:solidFill>
              </a:rPr>
              <a:t>  </a:t>
            </a:r>
            <a:r>
              <a:rPr>
                <a:solidFill>
                  <a:schemeClr val="accent1">
                    <a:hueOff val="47394"/>
                    <a:satOff val="-25753"/>
                    <a:lumOff val="-7544"/>
                  </a:schemeClr>
                </a:solidFill>
              </a:rPr>
              <a:t> Middle court consecrated for burnt offerings</a:t>
            </a:r>
            <a:r>
              <a:rPr>
                <a:solidFill>
                  <a:srgbClr val="FF2600"/>
                </a:solidFill>
              </a:rPr>
              <a:t> 64</a:t>
            </a:r>
            <a:endParaRPr>
              <a:solidFill>
                <a:srgbClr val="FF2600"/>
              </a:solidFill>
            </a:endParaRPr>
          </a:p>
          <a:p>
            <a:pPr marL="0" indent="0" defTabSz="127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Times"/>
                <a:ea typeface="Times"/>
                <a:cs typeface="Times"/>
                <a:sym typeface="Times"/>
              </a:defRPr>
            </a:pPr>
            <a:r>
              <a:rPr>
                <a:solidFill>
                  <a:srgbClr val="FF2600"/>
                </a:solidFill>
              </a:rPr>
              <a:t>64 </a:t>
            </a:r>
            <a:r>
              <a:t>On the same day the king consecrated the middle of the court that was before the house of the LORD, because there he offered the burnt offering and the grain offering and the fat of the peace offerings; for the bronze altar that was before the LORD was too small to hold the burnt offering and the grain offering and the fat of the peace offerings.</a:t>
            </a:r>
          </a:p>
        </p:txBody>
      </p:sp>
      <p:pic>
        <p:nvPicPr>
          <p:cNvPr id="207" name="pasted-image.tiff" descr="pasted-image.tiff"/>
          <p:cNvPicPr>
            <a:picLocks noChangeAspect="1"/>
          </p:cNvPicPr>
          <p:nvPr/>
        </p:nvPicPr>
        <p:blipFill>
          <a:blip r:embed="rId2">
            <a:extLst/>
          </a:blip>
          <a:stretch>
            <a:fillRect/>
          </a:stretch>
        </p:blipFill>
        <p:spPr>
          <a:xfrm>
            <a:off x="3446908" y="3333204"/>
            <a:ext cx="6583036" cy="41405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6. The feasts observed 8:65-66"/>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11993"/>
                </a:solidFill>
                <a:latin typeface="Helvetica"/>
                <a:ea typeface="Helvetica"/>
                <a:cs typeface="Helvetica"/>
                <a:sym typeface="Helvetica"/>
              </a:defRPr>
            </a:pPr>
            <a:r>
              <a:rPr>
                <a:latin typeface="+mn-lt"/>
                <a:ea typeface="+mn-ea"/>
                <a:cs typeface="+mn-cs"/>
                <a:sym typeface="Gill Sans"/>
              </a:rPr>
              <a:t>6.	The feasts observed</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8:65-66</a:t>
            </a:r>
          </a:p>
        </p:txBody>
      </p:sp>
      <p:sp>
        <p:nvSpPr>
          <p:cNvPr id="210" name="A great assembly for fourteen days 65…"/>
          <p:cNvSpPr/>
          <p:nvPr>
            <p:ph type="body" idx="1"/>
          </p:nvPr>
        </p:nvSpPr>
        <p:spPr>
          <a:xfrm>
            <a:off x="279400" y="939800"/>
            <a:ext cx="9702800" cy="6591300"/>
          </a:xfrm>
          <a:prstGeom prst="rect">
            <a:avLst/>
          </a:prstGeom>
        </p:spPr>
        <p:txBody>
          <a:bodyPr anchor="t"/>
          <a:lstStyle/>
          <a:p>
            <a:pPr marL="266061" indent="-215261">
              <a:spcBef>
                <a:spcPts val="0"/>
              </a:spcBef>
              <a:buClr>
                <a:srgbClr val="000000"/>
              </a:buClr>
              <a:tabLst>
                <a:tab pos="965200" algn="l"/>
                <a:tab pos="1320800" algn="l"/>
                <a:tab pos="1676400" algn="l"/>
                <a:tab pos="2032000" algn="l"/>
                <a:tab pos="2387600" algn="l"/>
                <a:tab pos="2743200" algn="l"/>
                <a:tab pos="3098800" algn="l"/>
                <a:tab pos="3454400" algn="l"/>
                <a:tab pos="3810000" algn="l"/>
                <a:tab pos="4165600" algn="l"/>
                <a:tab pos="4521200" algn="l"/>
              </a:tabLst>
              <a:defRPr sz="2800">
                <a:solidFill>
                  <a:srgbClr val="011993"/>
                </a:solidFill>
              </a:defRPr>
            </a:pPr>
            <a:r>
              <a:t>   A great assembly for fourteen days </a:t>
            </a:r>
            <a:r>
              <a:rPr>
                <a:solidFill>
                  <a:srgbClr val="FF2600"/>
                </a:solidFill>
              </a:rPr>
              <a:t>65</a:t>
            </a:r>
            <a:endParaRPr>
              <a:solidFill>
                <a:srgbClr val="FF2600"/>
              </a:solidFill>
            </a:endParaRPr>
          </a:p>
          <a:p>
            <a:pPr marL="0" indent="50800">
              <a:spcBef>
                <a:spcPts val="0"/>
              </a:spcBef>
              <a:buClr>
                <a:srgbClr val="000000"/>
              </a:buClr>
              <a:buSzTx/>
              <a:buFont typeface="Gill Sans"/>
              <a:buNone/>
              <a:tabLst>
                <a:tab pos="406400" algn="l"/>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65</a:t>
            </a:r>
            <a:r>
              <a:rPr sz="2400">
                <a:uFill>
                  <a:solidFill>
                    <a:srgbClr val="000000"/>
                  </a:solidFill>
                </a:uFill>
                <a:latin typeface="Times"/>
                <a:ea typeface="Times"/>
                <a:cs typeface="Times"/>
                <a:sym typeface="Times"/>
              </a:rPr>
              <a:t> So Solomon observed the feast at that time, and all Israel with him, a great assembly from the entrance of Hamath to the brook of Egypt, before the LORD our God, for seven days and seven </a:t>
            </a:r>
            <a:r>
              <a:rPr i="1" sz="2400">
                <a:uFill>
                  <a:solidFill>
                    <a:srgbClr val="000000"/>
                  </a:solidFill>
                </a:uFill>
                <a:latin typeface="Times"/>
                <a:ea typeface="Times"/>
                <a:cs typeface="Times"/>
                <a:sym typeface="Times"/>
              </a:rPr>
              <a:t>more</a:t>
            </a:r>
            <a:r>
              <a:rPr sz="2400">
                <a:uFill>
                  <a:solidFill>
                    <a:srgbClr val="000000"/>
                  </a:solidFill>
                </a:uFill>
                <a:latin typeface="Times"/>
                <a:ea typeface="Times"/>
                <a:cs typeface="Times"/>
                <a:sym typeface="Times"/>
              </a:rPr>
              <a:t> days, </a:t>
            </a:r>
            <a:r>
              <a:rPr i="1" sz="2400">
                <a:uFill>
                  <a:solidFill>
                    <a:srgbClr val="000000"/>
                  </a:solidFill>
                </a:uFill>
                <a:latin typeface="Times"/>
                <a:ea typeface="Times"/>
                <a:cs typeface="Times"/>
                <a:sym typeface="Times"/>
              </a:rPr>
              <a:t>even</a:t>
            </a:r>
            <a:r>
              <a:rPr sz="2400">
                <a:uFill>
                  <a:solidFill>
                    <a:srgbClr val="000000"/>
                  </a:solidFill>
                </a:uFill>
                <a:latin typeface="Times"/>
                <a:ea typeface="Times"/>
                <a:cs typeface="Times"/>
                <a:sym typeface="Times"/>
              </a:rPr>
              <a:t> fourteen days.</a:t>
            </a:r>
            <a:endParaRPr sz="2400">
              <a:uFill>
                <a:solidFill>
                  <a:srgbClr val="000000"/>
                </a:solidFill>
              </a:uFill>
              <a:latin typeface="Times"/>
              <a:ea typeface="Times"/>
              <a:cs typeface="Times"/>
              <a:sym typeface="Times"/>
            </a:endParaRPr>
          </a:p>
          <a:p>
            <a:pPr lvl="1" marL="812161" indent="-215261">
              <a:spcBef>
                <a:spcPts val="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Feast of dedication - 7 days</a:t>
            </a:r>
          </a:p>
          <a:p>
            <a:pPr lvl="1" marL="812161" indent="-215261">
              <a:spcBef>
                <a:spcPts val="2300"/>
              </a:spcBef>
              <a:tabLst>
                <a:tab pos="1511300" algn="l"/>
                <a:tab pos="1866900" algn="l"/>
                <a:tab pos="2222500" algn="l"/>
                <a:tab pos="2578100" algn="l"/>
                <a:tab pos="2933700" algn="l"/>
                <a:tab pos="3289300" algn="l"/>
                <a:tab pos="3644900" algn="l"/>
                <a:tab pos="4000500" algn="l"/>
                <a:tab pos="4356100" algn="l"/>
                <a:tab pos="4711700" algn="l"/>
                <a:tab pos="5067300" algn="l"/>
              </a:tabLst>
              <a:defRPr sz="2400"/>
            </a:pPr>
            <a:r>
              <a:t>  Feast of Tabernacles - 7 days</a:t>
            </a:r>
          </a:p>
          <a:p>
            <a:pPr marL="266061" indent="-215261">
              <a:spcBef>
                <a:spcPts val="0"/>
              </a:spcBef>
              <a:buClr>
                <a:srgbClr val="000000"/>
              </a:buClr>
              <a:tabLst>
                <a:tab pos="965200" algn="l"/>
                <a:tab pos="1320800" algn="l"/>
                <a:tab pos="1676400" algn="l"/>
                <a:tab pos="2032000" algn="l"/>
                <a:tab pos="2387600" algn="l"/>
                <a:tab pos="2743200" algn="l"/>
                <a:tab pos="3098800" algn="l"/>
                <a:tab pos="3454400" algn="l"/>
                <a:tab pos="3810000" algn="l"/>
                <a:tab pos="4165600" algn="l"/>
                <a:tab pos="4521200" algn="l"/>
              </a:tabLst>
              <a:defRPr sz="2800"/>
            </a:pPr>
            <a:r>
              <a:t>  </a:t>
            </a:r>
            <a:r>
              <a:rPr>
                <a:solidFill>
                  <a:srgbClr val="011993"/>
                </a:solidFill>
              </a:rPr>
              <a:t>On the 8th day of the 2nd feast the people were dismissed</a:t>
            </a:r>
            <a:r>
              <a:t> </a:t>
            </a:r>
            <a:r>
              <a:rPr>
                <a:solidFill>
                  <a:srgbClr val="FF2600"/>
                </a:solidFill>
              </a:rPr>
              <a:t>66</a:t>
            </a:r>
            <a:endParaRPr>
              <a:solidFill>
                <a:srgbClr val="FF2600"/>
              </a:solidFill>
            </a:endParaRPr>
          </a:p>
          <a:p>
            <a:pPr marL="0" indent="50800">
              <a:spcBef>
                <a:spcPts val="0"/>
              </a:spcBef>
              <a:buClr>
                <a:srgbClr val="000000"/>
              </a:buClr>
              <a:buSzTx/>
              <a:buFont typeface="Gill Sans"/>
              <a:buNone/>
              <a:tabLst>
                <a:tab pos="406400" algn="l"/>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66</a:t>
            </a:r>
            <a:r>
              <a:rPr sz="2400">
                <a:uFill>
                  <a:solidFill>
                    <a:srgbClr val="000000"/>
                  </a:solidFill>
                </a:uFill>
                <a:latin typeface="Times"/>
                <a:ea typeface="Times"/>
                <a:cs typeface="Times"/>
                <a:sym typeface="Times"/>
              </a:rPr>
              <a:t> On the eighth day he sent the people away and they blessed the king. Then they went to their tents joyful and glad of heart for all the goodness that the LORD had shown to David His servant and to Israel His people.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God’s Answer to Solomon 9:1-9"/>
          <p:cNvSpPr/>
          <p:nvPr>
            <p:ph type="title"/>
          </p:nvPr>
        </p:nvSpPr>
        <p:spPr>
          <a:prstGeom prst="rect">
            <a:avLst/>
          </a:prstGeom>
        </p:spPr>
        <p:txBody>
          <a:bodyPr/>
          <a:lstStyle/>
          <a:p>
            <a:pPr>
              <a:defRPr>
                <a:solidFill>
                  <a:srgbClr val="011993"/>
                </a:solidFill>
              </a:defRPr>
            </a:pPr>
            <a:r>
              <a:t>God’s Answer to Solomon </a:t>
            </a:r>
            <a:r>
              <a:rPr>
                <a:solidFill>
                  <a:srgbClr val="FF2600"/>
                </a:solidFill>
              </a:rPr>
              <a:t>9:1-9</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1. Promise 1-3;  2 Chron. 7:12-22"/>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1.	Promise </a:t>
            </a:r>
            <a:r>
              <a:rPr>
                <a:solidFill>
                  <a:srgbClr val="FF2600"/>
                </a:solidFill>
              </a:rPr>
              <a:t>1-3;  2 Chron. 7:12-22</a:t>
            </a:r>
          </a:p>
        </p:txBody>
      </p:sp>
      <p:sp>
        <p:nvSpPr>
          <p:cNvPr id="215" name="1    Now it came about when Solomon had finished building the house of the LORD, and the king’s house, and all that Solomon desired to do,…"/>
          <p:cNvSpPr/>
          <p:nvPr>
            <p:ph type="body" idx="1"/>
          </p:nvPr>
        </p:nvSpPr>
        <p:spPr>
          <a:xfrm>
            <a:off x="368300" y="939800"/>
            <a:ext cx="9423400" cy="6591300"/>
          </a:xfrm>
          <a:prstGeom prst="rect">
            <a:avLst/>
          </a:prstGeom>
        </p:spPr>
        <p:txBody>
          <a:bodyPr anchor="t"/>
          <a:lstStyle/>
          <a:p>
            <a:pPr marL="431800" indent="-381000">
              <a:spcBef>
                <a:spcPts val="32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Now it came about when Solomon had finished building the house of the LORD, and the king’s house, and all that Solomon desired to do,</a:t>
            </a:r>
            <a:endParaRPr sz="2400">
              <a:uFill>
                <a:solidFill>
                  <a:srgbClr val="000000"/>
                </a:solidFill>
              </a:uFill>
              <a:latin typeface="Times"/>
              <a:ea typeface="Times"/>
              <a:cs typeface="Times"/>
              <a:sym typeface="Times"/>
            </a:endParaRPr>
          </a:p>
          <a:p>
            <a:pPr marL="431800" indent="-381000">
              <a:spcBef>
                <a:spcPts val="32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that the LORD appeared to Solomon a second time, as He had appeared to him at Gibeon.</a:t>
            </a:r>
            <a:endParaRPr sz="2400">
              <a:uFill>
                <a:solidFill>
                  <a:srgbClr val="000000"/>
                </a:solidFill>
              </a:uFill>
              <a:latin typeface="Times"/>
              <a:ea typeface="Times"/>
              <a:cs typeface="Times"/>
              <a:sym typeface="Times"/>
            </a:endParaRPr>
          </a:p>
          <a:p>
            <a:pPr marL="431800" indent="-381000">
              <a:spcBef>
                <a:spcPts val="32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the LORD said to him, "I have heard your prayer and your supplication, which you have made before Me; I have consecrated this house which you have built by putting My name there forever, and My eyes and My heart will be there perpetually.</a:t>
            </a:r>
            <a:r>
              <a:t> </a:t>
            </a:r>
          </a:p>
        </p:txBody>
      </p:sp>
      <p:pic>
        <p:nvPicPr>
          <p:cNvPr id="216" name="pasted-image.tiff" descr="pasted-image.tiff"/>
          <p:cNvPicPr>
            <a:picLocks noChangeAspect="1"/>
          </p:cNvPicPr>
          <p:nvPr/>
        </p:nvPicPr>
        <p:blipFill>
          <a:blip r:embed="rId2">
            <a:extLst/>
          </a:blip>
          <a:stretch>
            <a:fillRect/>
          </a:stretch>
        </p:blipFill>
        <p:spPr>
          <a:xfrm>
            <a:off x="970078" y="4952041"/>
            <a:ext cx="3289301" cy="2463801"/>
          </a:xfrm>
          <a:prstGeom prst="rect">
            <a:avLst/>
          </a:prstGeom>
          <a:ln w="12700">
            <a:miter lim="400000"/>
          </a:ln>
        </p:spPr>
      </p:pic>
      <p:pic>
        <p:nvPicPr>
          <p:cNvPr id="217" name="pasted-image.tiff" descr="pasted-image.tiff"/>
          <p:cNvPicPr>
            <a:picLocks noChangeAspect="1"/>
          </p:cNvPicPr>
          <p:nvPr/>
        </p:nvPicPr>
        <p:blipFill>
          <a:blip r:embed="rId3">
            <a:extLst/>
          </a:blip>
          <a:stretch>
            <a:fillRect/>
          </a:stretch>
        </p:blipFill>
        <p:spPr>
          <a:xfrm>
            <a:off x="5625848" y="5035065"/>
            <a:ext cx="3238501" cy="250190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2. Obedience 4, 5"/>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2.	Obedience </a:t>
            </a:r>
            <a:r>
              <a:rPr>
                <a:solidFill>
                  <a:srgbClr val="FF2600"/>
                </a:solidFill>
              </a:rPr>
              <a:t>4, 5</a:t>
            </a:r>
          </a:p>
        </p:txBody>
      </p:sp>
      <p:sp>
        <p:nvSpPr>
          <p:cNvPr id="220" name="4    &quot;And as for you, if you will walk before Me as your father David walked, in integrity of heart and uprightness, doing according to all that I have commanded you and will keep My statutes and My ordinances,…"/>
          <p:cNvSpPr/>
          <p:nvPr>
            <p:ph type="body" idx="1"/>
          </p:nvPr>
        </p:nvSpPr>
        <p:spPr>
          <a:xfrm>
            <a:off x="406400" y="939800"/>
            <a:ext cx="9423400" cy="6591300"/>
          </a:xfrm>
          <a:prstGeom prst="rect">
            <a:avLst/>
          </a:prstGeom>
        </p:spPr>
        <p:txBody>
          <a:bodyPr anchor="t"/>
          <a:lstStyle/>
          <a:p>
            <a:pPr marL="431800" indent="-381000">
              <a:spcBef>
                <a:spcPts val="2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latin typeface="Times"/>
                <a:ea typeface="Times"/>
                <a:cs typeface="Times"/>
                <a:sym typeface="Times"/>
              </a:rPr>
              <a:t>4</a:t>
            </a:r>
            <a:r>
              <a:rPr sz="2400">
                <a:latin typeface="Times"/>
                <a:ea typeface="Times"/>
                <a:cs typeface="Times"/>
                <a:sym typeface="Times"/>
              </a:rPr>
              <a:t>    "And as for you, </a:t>
            </a:r>
            <a:r>
              <a:rPr sz="2400" u="sng">
                <a:latin typeface="Times"/>
                <a:ea typeface="Times"/>
                <a:cs typeface="Times"/>
                <a:sym typeface="Times"/>
              </a:rPr>
              <a:t>if</a:t>
            </a:r>
            <a:r>
              <a:rPr sz="2400">
                <a:latin typeface="Times"/>
                <a:ea typeface="Times"/>
                <a:cs typeface="Times"/>
                <a:sym typeface="Times"/>
              </a:rPr>
              <a:t> you will walk before Me as your father David walked, in integrity of heart and uprightness, doing according to all that I have commanded you </a:t>
            </a:r>
            <a:r>
              <a:rPr i="1" sz="2400">
                <a:latin typeface="Times"/>
                <a:ea typeface="Times"/>
                <a:cs typeface="Times"/>
                <a:sym typeface="Times"/>
              </a:rPr>
              <a:t>and</a:t>
            </a:r>
            <a:r>
              <a:rPr sz="2400">
                <a:latin typeface="Times"/>
                <a:ea typeface="Times"/>
                <a:cs typeface="Times"/>
                <a:sym typeface="Times"/>
              </a:rPr>
              <a:t> will keep My statutes and My ordinances,</a:t>
            </a:r>
            <a:endParaRPr sz="2400">
              <a:latin typeface="Times"/>
              <a:ea typeface="Times"/>
              <a:cs typeface="Times"/>
              <a:sym typeface="Times"/>
            </a:endParaRPr>
          </a:p>
          <a:p>
            <a:pPr marL="431800" indent="-381000">
              <a:spcBef>
                <a:spcPts val="2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latin typeface="Times"/>
                <a:ea typeface="Times"/>
                <a:cs typeface="Times"/>
                <a:sym typeface="Times"/>
              </a:rPr>
              <a:t>5</a:t>
            </a:r>
            <a:r>
              <a:rPr sz="2400">
                <a:latin typeface="Times"/>
                <a:ea typeface="Times"/>
                <a:cs typeface="Times"/>
                <a:sym typeface="Times"/>
              </a:rPr>
              <a:t>    then I will establish the throne of your kingdom over Israel forever, just as I promised to your father David, saying, ‘You shall not lack a man on the throne of Israel.’</a:t>
            </a:r>
            <a:r>
              <a:t>  </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1. The processional for the dedication 8:1-13"/>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sz="2400">
                <a:latin typeface="+mn-lt"/>
                <a:ea typeface="+mn-ea"/>
                <a:cs typeface="+mn-cs"/>
                <a:sym typeface="Gill Sans"/>
              </a:rPr>
              <a:t>1.	The processional for the dedication</a:t>
            </a:r>
            <a:r>
              <a:rPr sz="2400">
                <a:solidFill>
                  <a:srgbClr val="000000"/>
                </a:solidFill>
                <a:latin typeface="+mn-lt"/>
                <a:ea typeface="+mn-ea"/>
                <a:cs typeface="+mn-cs"/>
                <a:sym typeface="Gill Sans"/>
              </a:rPr>
              <a:t> </a:t>
            </a:r>
            <a:r>
              <a:rPr b="1" sz="2400">
                <a:solidFill>
                  <a:srgbClr val="FF2600"/>
                </a:solidFill>
                <a:latin typeface="+mn-lt"/>
                <a:ea typeface="+mn-ea"/>
                <a:cs typeface="+mn-cs"/>
                <a:sym typeface="Gill Sans"/>
              </a:rPr>
              <a:t>8:1-13</a:t>
            </a:r>
          </a:p>
        </p:txBody>
      </p:sp>
      <p:sp>
        <p:nvSpPr>
          <p:cNvPr id="118" name="The installation of the ark 1-9"/>
          <p:cNvSpPr/>
          <p:nvPr>
            <p:ph type="body" sz="quarter" idx="1"/>
          </p:nvPr>
        </p:nvSpPr>
        <p:spPr>
          <a:xfrm>
            <a:off x="279400" y="939800"/>
            <a:ext cx="6175723" cy="546100"/>
          </a:xfrm>
          <a:prstGeom prst="rect">
            <a:avLst/>
          </a:prstGeom>
        </p:spPr>
        <p:txBody>
          <a:bodyPr anchor="t"/>
          <a:lstStyle/>
          <a:p>
            <a:pPr marL="401575" indent="-350775">
              <a:spcBef>
                <a:spcPts val="160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The installation of the ark</a:t>
            </a:r>
            <a:r>
              <a:rPr b="1" sz="2400">
                <a:latin typeface="+mn-lt"/>
                <a:ea typeface="+mn-ea"/>
                <a:cs typeface="+mn-cs"/>
                <a:sym typeface="Gill Sans"/>
              </a:rPr>
              <a:t> </a:t>
            </a:r>
            <a:r>
              <a:rPr b="1" sz="2400">
                <a:solidFill>
                  <a:srgbClr val="FF2600"/>
                </a:solidFill>
                <a:latin typeface="+mn-lt"/>
                <a:ea typeface="+mn-ea"/>
                <a:cs typeface="+mn-cs"/>
                <a:sym typeface="Gill Sans"/>
              </a:rPr>
              <a:t>1-9 </a:t>
            </a:r>
          </a:p>
        </p:txBody>
      </p:sp>
      <p:sp>
        <p:nvSpPr>
          <p:cNvPr id="119" name="5 And King Solomon and all the congregation of Israel, who were assembled to him, were with him before the ark, sacrificing so many sheep and oxen they could not be counted or numbered.…"/>
          <p:cNvSpPr/>
          <p:nvPr/>
        </p:nvSpPr>
        <p:spPr>
          <a:xfrm>
            <a:off x="38100" y="1486997"/>
            <a:ext cx="6390333" cy="68188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5</a:t>
            </a:r>
            <a:r>
              <a:rPr b="1" sz="2400"/>
              <a:t> And King Solomon and all the congregation of Israel, who were assembled to him, were with him before the ark, sacrificing so many sheep and oxen they could not be counted or numbered.</a:t>
            </a:r>
            <a:endParaRPr b="1" sz="2400"/>
          </a:p>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6</a:t>
            </a:r>
            <a:r>
              <a:rPr b="1" sz="2400"/>
              <a:t> Then the priests brought the ark of the covenant of the LORD to its place, into the inner sanctuary of the house, to the most holy place, under the wings of the cherubim.</a:t>
            </a:r>
          </a:p>
        </p:txBody>
      </p:sp>
      <p:pic>
        <p:nvPicPr>
          <p:cNvPr id="120" name="pasted-image.tiff" descr="pasted-image.tiff"/>
          <p:cNvPicPr>
            <a:picLocks noChangeAspect="1"/>
          </p:cNvPicPr>
          <p:nvPr/>
        </p:nvPicPr>
        <p:blipFill>
          <a:blip r:embed="rId2">
            <a:extLst/>
          </a:blip>
          <a:stretch>
            <a:fillRect/>
          </a:stretch>
        </p:blipFill>
        <p:spPr>
          <a:xfrm>
            <a:off x="6489352" y="1100534"/>
            <a:ext cx="3479801" cy="2336801"/>
          </a:xfrm>
          <a:prstGeom prst="rect">
            <a:avLst/>
          </a:prstGeom>
          <a:ln w="12700">
            <a:miter lim="400000"/>
          </a:ln>
        </p:spPr>
      </p:pic>
      <p:pic>
        <p:nvPicPr>
          <p:cNvPr id="121" name="pasted-image.tiff" descr="pasted-image.tiff"/>
          <p:cNvPicPr>
            <a:picLocks noChangeAspect="1"/>
          </p:cNvPicPr>
          <p:nvPr/>
        </p:nvPicPr>
        <p:blipFill>
          <a:blip r:embed="rId3">
            <a:extLst/>
          </a:blip>
          <a:stretch>
            <a:fillRect/>
          </a:stretch>
        </p:blipFill>
        <p:spPr>
          <a:xfrm>
            <a:off x="6578996" y="3340529"/>
            <a:ext cx="3479801" cy="474847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3. Warning 6-9"/>
          <p:cNvSpPr/>
          <p:nvPr>
            <p:ph type="title"/>
          </p:nvPr>
        </p:nvSpPr>
        <p:spPr>
          <a:xfrm>
            <a:off x="615950" y="0"/>
            <a:ext cx="9004300" cy="7493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3.	Warning </a:t>
            </a:r>
            <a:r>
              <a:rPr>
                <a:solidFill>
                  <a:srgbClr val="FF2600"/>
                </a:solidFill>
              </a:rPr>
              <a:t>6-9</a:t>
            </a:r>
          </a:p>
        </p:txBody>
      </p:sp>
      <p:sp>
        <p:nvSpPr>
          <p:cNvPr id="223" name="6   &quot;But if you or your sons shall indeed turn away from following Me, and shall not keep My commandments and My statutes which I have set before you and shall go and serve other gods and worship them,…"/>
          <p:cNvSpPr/>
          <p:nvPr>
            <p:ph type="body" idx="1"/>
          </p:nvPr>
        </p:nvSpPr>
        <p:spPr>
          <a:xfrm>
            <a:off x="266700" y="698500"/>
            <a:ext cx="9423400" cy="6591300"/>
          </a:xfrm>
          <a:prstGeom prst="rect">
            <a:avLst/>
          </a:prstGeom>
        </p:spPr>
        <p:txBody>
          <a:bodyPr anchor="t"/>
          <a:lstStyle/>
          <a:p>
            <a:pPr marL="431800" indent="-381000">
              <a:spcBef>
                <a:spcPts val="2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6</a:t>
            </a:r>
            <a:r>
              <a:rPr sz="2400">
                <a:uFill>
                  <a:solidFill>
                    <a:srgbClr val="000000"/>
                  </a:solidFill>
                </a:uFill>
                <a:latin typeface="Times"/>
                <a:ea typeface="Times"/>
                <a:cs typeface="Times"/>
                <a:sym typeface="Times"/>
              </a:rPr>
              <a:t>   "But if you or your sons shall indeed turn away from following Me, and shall not keep My commandments and My statutes which I have set before you and shall go and serve other gods and worship them,</a:t>
            </a:r>
            <a:endParaRPr sz="2400">
              <a:uFill>
                <a:solidFill>
                  <a:srgbClr val="000000"/>
                </a:solidFill>
              </a:uFill>
              <a:latin typeface="Times"/>
              <a:ea typeface="Times"/>
              <a:cs typeface="Times"/>
              <a:sym typeface="Times"/>
            </a:endParaRPr>
          </a:p>
          <a:p>
            <a:pPr marL="431800" indent="-381000">
              <a:spcBef>
                <a:spcPts val="2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7</a:t>
            </a:r>
            <a:r>
              <a:rPr sz="2400">
                <a:uFill>
                  <a:solidFill>
                    <a:srgbClr val="000000"/>
                  </a:solidFill>
                </a:uFill>
                <a:latin typeface="Times"/>
                <a:ea typeface="Times"/>
                <a:cs typeface="Times"/>
                <a:sym typeface="Times"/>
              </a:rPr>
              <a:t>   then I will cut off Israel from the land which I have given them, and the house which I have consecrated for My name, I will cast out of My sight. So Israel will become a proverb and a byword among all peoples.</a:t>
            </a:r>
            <a:endParaRPr sz="2400">
              <a:uFill>
                <a:solidFill>
                  <a:srgbClr val="000000"/>
                </a:solidFill>
              </a:uFill>
              <a:latin typeface="Times"/>
              <a:ea typeface="Times"/>
              <a:cs typeface="Times"/>
              <a:sym typeface="Times"/>
            </a:endParaRPr>
          </a:p>
          <a:p>
            <a:pPr marL="431800" indent="-381000">
              <a:spcBef>
                <a:spcPts val="2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8</a:t>
            </a:r>
            <a:r>
              <a:rPr sz="2400">
                <a:uFill>
                  <a:solidFill>
                    <a:srgbClr val="000000"/>
                  </a:solidFill>
                </a:uFill>
                <a:latin typeface="Times"/>
                <a:ea typeface="Times"/>
                <a:cs typeface="Times"/>
                <a:sym typeface="Times"/>
              </a:rPr>
              <a:t>   "And this house will become a heap of ruins; everyone who passes by will be astonished and hiss and say, ‘Why has the LORD done thus to this land and to this house?’</a:t>
            </a:r>
            <a:endParaRPr sz="2400">
              <a:uFill>
                <a:solidFill>
                  <a:srgbClr val="000000"/>
                </a:solidFill>
              </a:uFill>
              <a:latin typeface="Times"/>
              <a:ea typeface="Times"/>
              <a:cs typeface="Times"/>
              <a:sym typeface="Times"/>
            </a:endParaRPr>
          </a:p>
          <a:p>
            <a:pPr marL="431800" indent="-381000">
              <a:spcBef>
                <a:spcPts val="2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9</a:t>
            </a:r>
            <a:r>
              <a:rPr sz="2400">
                <a:uFill>
                  <a:solidFill>
                    <a:srgbClr val="000000"/>
                  </a:solidFill>
                </a:uFill>
                <a:latin typeface="Times"/>
                <a:ea typeface="Times"/>
                <a:cs typeface="Times"/>
                <a:sym typeface="Times"/>
              </a:rPr>
              <a:t>   "And they will say, ‘Because they forsook the LORD their God, who brought their fathers out of the land of Egypt, and adopted other gods and worshiped them and served them, therefore the LORD has brought all this adversity on them.’"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Capsule History of Solomon’s Temple"/>
          <p:cNvSpPr/>
          <p:nvPr>
            <p:ph type="title"/>
          </p:nvPr>
        </p:nvSpPr>
        <p:spPr>
          <a:xfrm>
            <a:off x="990600" y="12700"/>
            <a:ext cx="8178800" cy="736600"/>
          </a:xfrm>
          <a:prstGeom prst="rect">
            <a:avLst/>
          </a:prstGeom>
        </p:spPr>
        <p:txBody>
          <a:bodyPr/>
          <a:lstStyle>
            <a:lvl1pPr>
              <a:defRPr sz="4100"/>
            </a:lvl1pPr>
          </a:lstStyle>
          <a:p>
            <a:pPr/>
            <a:r>
              <a:t>Capsule History of Solomon’s Temple</a:t>
            </a:r>
          </a:p>
        </p:txBody>
      </p:sp>
      <p:sp>
        <p:nvSpPr>
          <p:cNvPr id="226" name="Event                                              Reference   Date B.C.…"/>
          <p:cNvSpPr/>
          <p:nvPr>
            <p:ph type="body" idx="1"/>
          </p:nvPr>
        </p:nvSpPr>
        <p:spPr>
          <a:xfrm>
            <a:off x="133350" y="825500"/>
            <a:ext cx="9893300" cy="6311900"/>
          </a:xfrm>
          <a:prstGeom prst="rect">
            <a:avLst/>
          </a:prstGeom>
        </p:spPr>
        <p:txBody>
          <a:bodyPr anchor="t"/>
          <a:lstStyle/>
          <a:p>
            <a:pPr marL="0" indent="0" defTabSz="914400">
              <a:spcBef>
                <a:spcPts val="1700"/>
              </a:spcBef>
              <a:buSzTx/>
              <a:buNone/>
              <a:tabLst>
                <a:tab pos="5892800" algn="l"/>
                <a:tab pos="8128000" algn="l"/>
              </a:tabLst>
              <a:defRPr sz="2400"/>
            </a:pPr>
            <a:r>
              <a:t>         </a:t>
            </a:r>
            <a:r>
              <a:rPr b="1">
                <a:solidFill>
                  <a:srgbClr val="011993"/>
                </a:solidFill>
              </a:rPr>
              <a:t>Event                                              Reference	  Date B.C.</a:t>
            </a:r>
            <a:endParaRPr b="1">
              <a:solidFill>
                <a:srgbClr val="011993"/>
              </a:solidFill>
            </a:endParaRPr>
          </a:p>
          <a:p>
            <a:pPr marL="0" indent="76200" defTabSz="914400">
              <a:spcBef>
                <a:spcPts val="1700"/>
              </a:spcBef>
              <a:buSzTx/>
              <a:buNone/>
              <a:tabLst>
                <a:tab pos="6400800" algn="l"/>
                <a:tab pos="8128000" algn="l"/>
              </a:tabLst>
              <a:defRPr sz="2400"/>
            </a:pPr>
            <a:r>
              <a:t>Construction of the Temple by Solomon         </a:t>
            </a:r>
            <a:r>
              <a:rPr>
                <a:solidFill>
                  <a:srgbClr val="FF2600"/>
                </a:solidFill>
              </a:rPr>
              <a:t>1 K 6-7; 2 C 3-4           </a:t>
            </a:r>
            <a:r>
              <a:t>966-960</a:t>
            </a:r>
          </a:p>
          <a:p>
            <a:pPr marL="0" indent="76200" defTabSz="914400">
              <a:spcBef>
                <a:spcPts val="1700"/>
              </a:spcBef>
              <a:buSzTx/>
              <a:buNone/>
              <a:tabLst>
                <a:tab pos="6400800" algn="l"/>
                <a:tab pos="8128000" algn="l"/>
              </a:tabLst>
              <a:defRPr sz="2400"/>
            </a:pPr>
            <a:r>
              <a:t>Dedication of the Temple</a:t>
            </a:r>
            <a:r>
              <a:rPr>
                <a:effectLst>
                  <a:outerShdw sx="100000" sy="100000" kx="0" ky="0" algn="b" rotWithShape="0" blurRad="25400" dist="25400" dir="5400000">
                    <a:srgbClr val="000000">
                      <a:alpha val="60000"/>
                    </a:srgbClr>
                  </a:outerShdw>
                </a:effectLst>
              </a:rPr>
              <a:t>                               </a:t>
            </a:r>
            <a:r>
              <a:rPr>
                <a:solidFill>
                  <a:srgbClr val="FF2600"/>
                </a:solidFill>
              </a:rPr>
              <a:t>I K 8; 2 C 5-6</a:t>
            </a:r>
            <a:r>
              <a:t>               960</a:t>
            </a:r>
          </a:p>
          <a:p>
            <a:pPr marL="0" indent="76200" defTabSz="914400">
              <a:spcBef>
                <a:spcPts val="1700"/>
              </a:spcBef>
              <a:buSzTx/>
              <a:buNone/>
              <a:tabLst>
                <a:tab pos="6400800" algn="l"/>
                <a:tab pos="8128000" algn="l"/>
              </a:tabLst>
              <a:defRPr sz="2400"/>
            </a:pPr>
            <a:r>
              <a:t>House filled with the glory of the Lord    </a:t>
            </a:r>
            <a:r>
              <a:rPr>
                <a:solidFill>
                  <a:srgbClr val="FF2600"/>
                </a:solidFill>
              </a:rPr>
              <a:t>I K 8:10, 11; 2 C 5:13-14</a:t>
            </a:r>
            <a:r>
              <a:t>      </a:t>
            </a:r>
            <a:r>
              <a:t>960</a:t>
            </a:r>
          </a:p>
          <a:p>
            <a:pPr marL="0" indent="76200" defTabSz="914400">
              <a:spcBef>
                <a:spcPts val="1700"/>
              </a:spcBef>
              <a:buSzTx/>
              <a:buNone/>
              <a:tabLst>
                <a:tab pos="6400800" algn="l"/>
                <a:tab pos="8128000" algn="l"/>
              </a:tabLst>
              <a:defRPr sz="2400"/>
            </a:pPr>
            <a:r>
              <a:t>Temple plundered by Shishak</a:t>
            </a:r>
            <a:r>
              <a:rPr>
                <a:solidFill>
                  <a:srgbClr val="FF2600"/>
                </a:solidFill>
              </a:rPr>
              <a:t>                   I K 14:25-28; 2 C 12:2-9</a:t>
            </a:r>
            <a:r>
              <a:t>     </a:t>
            </a:r>
            <a:r>
              <a:t> </a:t>
            </a:r>
            <a:r>
              <a:t>9</a:t>
            </a:r>
            <a:r>
              <a:t>27</a:t>
            </a:r>
          </a:p>
          <a:p>
            <a:pPr marL="0" indent="76200" defTabSz="914400">
              <a:spcBef>
                <a:spcPts val="1700"/>
              </a:spcBef>
              <a:buSzTx/>
              <a:buNone/>
              <a:tabLst>
                <a:tab pos="6400800" algn="l"/>
                <a:tab pos="8382000" algn="l"/>
              </a:tabLst>
              <a:defRPr sz="2400"/>
            </a:pPr>
            <a:r>
              <a:t>Abomination introduced to Temple                 </a:t>
            </a:r>
            <a:r>
              <a:rPr>
                <a:solidFill>
                  <a:srgbClr val="FF2600"/>
                </a:solidFill>
              </a:rPr>
              <a:t>I K 15:2, 12, 13</a:t>
            </a:r>
            <a:r>
              <a:t>            </a:t>
            </a:r>
            <a:r>
              <a:t>9</a:t>
            </a:r>
            <a:r>
              <a:t>13</a:t>
            </a:r>
            <a:r>
              <a:t>-9</a:t>
            </a:r>
            <a:r>
              <a:t>11                                             worship by Maacah, mother of Abijam     </a:t>
            </a:r>
          </a:p>
          <a:p>
            <a:pPr marL="0" indent="76200" defTabSz="914400">
              <a:spcBef>
                <a:spcPts val="1700"/>
              </a:spcBef>
              <a:buSzTx/>
              <a:buNone/>
              <a:tabLst>
                <a:tab pos="6400800" algn="l"/>
                <a:tab pos="8128000" algn="l"/>
              </a:tabLst>
              <a:defRPr sz="2400"/>
            </a:pPr>
            <a:r>
              <a:t>Asa cleanses the Temple                         </a:t>
            </a:r>
            <a:r>
              <a:rPr>
                <a:solidFill>
                  <a:srgbClr val="FF2600"/>
                </a:solidFill>
              </a:rPr>
              <a:t>I K 15:11-15;  2 C 15:8-16</a:t>
            </a:r>
            <a:r>
              <a:t>    9</a:t>
            </a:r>
            <a:r>
              <a:t>11</a:t>
            </a:r>
            <a:r>
              <a:t>-9</a:t>
            </a:r>
            <a:r>
              <a:t>00 </a:t>
            </a:r>
          </a:p>
          <a:p>
            <a:pPr marL="0" indent="76200" defTabSz="914400">
              <a:spcBef>
                <a:spcPts val="1700"/>
              </a:spcBef>
              <a:buSzTx/>
              <a:buNone/>
              <a:tabLst>
                <a:tab pos="6400800" algn="l"/>
                <a:tab pos="8128000" algn="l"/>
              </a:tabLst>
              <a:defRPr sz="2400"/>
            </a:pPr>
            <a:r>
              <a:t>Asa uses Temple treasures to bribe          </a:t>
            </a:r>
            <a:r>
              <a:rPr>
                <a:solidFill>
                  <a:srgbClr val="FF2600"/>
                </a:solidFill>
              </a:rPr>
              <a:t>1 K 15:18, 19; 2 C 16:1-2     </a:t>
            </a:r>
            <a:r>
              <a:t>895                                     Benhadad </a:t>
            </a:r>
          </a:p>
          <a:p>
            <a:pPr marL="0" indent="76200" defTabSz="914400">
              <a:spcBef>
                <a:spcPts val="1700"/>
              </a:spcBef>
              <a:buSzTx/>
              <a:buNone/>
              <a:tabLst>
                <a:tab pos="6400800" algn="l"/>
                <a:tab pos="8128000" algn="l"/>
              </a:tabLst>
              <a:defRPr sz="2400"/>
            </a:pPr>
            <a:r>
              <a:t>Jehoshaphat enlarged the Temple court               </a:t>
            </a:r>
            <a:r>
              <a:rPr>
                <a:solidFill>
                  <a:srgbClr val="FF2600"/>
                </a:solidFill>
              </a:rPr>
              <a:t>2 C 20:5</a:t>
            </a:r>
            <a:r>
              <a:t>	      870-53</a:t>
            </a:r>
          </a:p>
          <a:p>
            <a:pPr marL="0" indent="76200" defTabSz="914400">
              <a:spcBef>
                <a:spcPts val="1700"/>
              </a:spcBef>
              <a:buSzTx/>
              <a:buNone/>
              <a:tabLst>
                <a:tab pos="6400800" algn="l"/>
                <a:tab pos="8128000" algn="l"/>
              </a:tabLst>
              <a:defRPr sz="2400"/>
            </a:pPr>
            <a:r>
              <a:t>Temple repairs made by Jehoash           </a:t>
            </a:r>
            <a:r>
              <a:rPr>
                <a:solidFill>
                  <a:srgbClr val="FF2600"/>
                </a:solidFill>
              </a:rPr>
              <a:t>    2 K 12:4-16; 2 C 24:4-14</a:t>
            </a:r>
            <a:r>
              <a:t>    835</a:t>
            </a:r>
          </a:p>
          <a:p>
            <a:pPr lvl="1" marL="0" indent="596900" defTabSz="914400">
              <a:spcBef>
                <a:spcPts val="1700"/>
              </a:spcBef>
              <a:buSzTx/>
              <a:buNone/>
              <a:tabLst>
                <a:tab pos="6997700" algn="l"/>
                <a:tab pos="8724900" algn="l"/>
              </a:tabLst>
              <a:defRPr sz="2400"/>
            </a:pPr>
          </a:p>
          <a:p>
            <a:pPr marL="0" indent="0" defTabSz="914400">
              <a:spcBef>
                <a:spcPts val="1700"/>
              </a:spcBef>
              <a:buSzTx/>
              <a:buNone/>
              <a:tabLst>
                <a:tab pos="6400800" algn="l"/>
                <a:tab pos="8128000" algn="l"/>
              </a:tabLst>
              <a:defRPr sz="2400"/>
            </a:pPr>
            <a:r>
              <a:t>	</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6">
                                            <p:bg/>
                                          </p:spTgt>
                                        </p:tgtEl>
                                        <p:attrNameLst>
                                          <p:attrName>style.visibility</p:attrName>
                                        </p:attrNameLst>
                                      </p:cBhvr>
                                      <p:to>
                                        <p:strVal val="visible"/>
                                      </p:to>
                                    </p:set>
                                    <p:animEffect filter="wipe(left)" transition="in">
                                      <p:cBhvr>
                                        <p:cTn id="7" dur="1000"/>
                                        <p:tgtEl>
                                          <p:spTgt spid="22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26">
                                            <p:txEl>
                                              <p:pRg st="0" end="0"/>
                                            </p:txEl>
                                          </p:spTgt>
                                        </p:tgtEl>
                                        <p:attrNameLst>
                                          <p:attrName>style.visibility</p:attrName>
                                        </p:attrNameLst>
                                      </p:cBhvr>
                                      <p:to>
                                        <p:strVal val="visible"/>
                                      </p:to>
                                    </p:set>
                                    <p:animEffect filter="wipe(left)" transition="in">
                                      <p:cBhvr>
                                        <p:cTn id="10" dur="1000"/>
                                        <p:tgtEl>
                                          <p:spTgt spid="2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26">
                                            <p:txEl>
                                              <p:pRg st="1" end="1"/>
                                            </p:txEl>
                                          </p:spTgt>
                                        </p:tgtEl>
                                        <p:attrNameLst>
                                          <p:attrName>style.visibility</p:attrName>
                                        </p:attrNameLst>
                                      </p:cBhvr>
                                      <p:to>
                                        <p:strVal val="visible"/>
                                      </p:to>
                                    </p:set>
                                    <p:animEffect filter="wipe(left)" transition="in">
                                      <p:cBhvr>
                                        <p:cTn id="15" dur="1000"/>
                                        <p:tgtEl>
                                          <p:spTgt spid="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26">
                                            <p:txEl>
                                              <p:pRg st="2" end="2"/>
                                            </p:txEl>
                                          </p:spTgt>
                                        </p:tgtEl>
                                        <p:attrNameLst>
                                          <p:attrName>style.visibility</p:attrName>
                                        </p:attrNameLst>
                                      </p:cBhvr>
                                      <p:to>
                                        <p:strVal val="visible"/>
                                      </p:to>
                                    </p:set>
                                    <p:animEffect filter="wipe(left)" transition="in">
                                      <p:cBhvr>
                                        <p:cTn id="20" dur="1000"/>
                                        <p:tgtEl>
                                          <p:spTgt spid="22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26">
                                            <p:txEl>
                                              <p:pRg st="3" end="3"/>
                                            </p:txEl>
                                          </p:spTgt>
                                        </p:tgtEl>
                                        <p:attrNameLst>
                                          <p:attrName>style.visibility</p:attrName>
                                        </p:attrNameLst>
                                      </p:cBhvr>
                                      <p:to>
                                        <p:strVal val="visible"/>
                                      </p:to>
                                    </p:set>
                                    <p:animEffect filter="wipe(left)" transition="in">
                                      <p:cBhvr>
                                        <p:cTn id="25" dur="1000"/>
                                        <p:tgtEl>
                                          <p:spTgt spid="22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226">
                                            <p:txEl>
                                              <p:pRg st="4" end="4"/>
                                            </p:txEl>
                                          </p:spTgt>
                                        </p:tgtEl>
                                        <p:attrNameLst>
                                          <p:attrName>style.visibility</p:attrName>
                                        </p:attrNameLst>
                                      </p:cBhvr>
                                      <p:to>
                                        <p:strVal val="visible"/>
                                      </p:to>
                                    </p:set>
                                    <p:animEffect filter="wipe(left)" transition="in">
                                      <p:cBhvr>
                                        <p:cTn id="30" dur="1000"/>
                                        <p:tgtEl>
                                          <p:spTgt spid="2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226">
                                            <p:txEl>
                                              <p:pRg st="5" end="5"/>
                                            </p:txEl>
                                          </p:spTgt>
                                        </p:tgtEl>
                                        <p:attrNameLst>
                                          <p:attrName>style.visibility</p:attrName>
                                        </p:attrNameLst>
                                      </p:cBhvr>
                                      <p:to>
                                        <p:strVal val="visible"/>
                                      </p:to>
                                    </p:set>
                                    <p:animEffect filter="wipe(left)" transition="in">
                                      <p:cBhvr>
                                        <p:cTn id="35" dur="1000"/>
                                        <p:tgtEl>
                                          <p:spTgt spid="22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226">
                                            <p:txEl>
                                              <p:pRg st="6" end="6"/>
                                            </p:txEl>
                                          </p:spTgt>
                                        </p:tgtEl>
                                        <p:attrNameLst>
                                          <p:attrName>style.visibility</p:attrName>
                                        </p:attrNameLst>
                                      </p:cBhvr>
                                      <p:to>
                                        <p:strVal val="visible"/>
                                      </p:to>
                                    </p:set>
                                    <p:animEffect filter="wipe(left)" transition="in">
                                      <p:cBhvr>
                                        <p:cTn id="40" dur="1000"/>
                                        <p:tgtEl>
                                          <p:spTgt spid="22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226">
                                            <p:txEl>
                                              <p:pRg st="7" end="7"/>
                                            </p:txEl>
                                          </p:spTgt>
                                        </p:tgtEl>
                                        <p:attrNameLst>
                                          <p:attrName>style.visibility</p:attrName>
                                        </p:attrNameLst>
                                      </p:cBhvr>
                                      <p:to>
                                        <p:strVal val="visible"/>
                                      </p:to>
                                    </p:set>
                                    <p:animEffect filter="wipe(left)" transition="in">
                                      <p:cBhvr>
                                        <p:cTn id="45" dur="1000"/>
                                        <p:tgtEl>
                                          <p:spTgt spid="22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1" fill="hold">
                                  <p:stCondLst>
                                    <p:cond delay="0"/>
                                  </p:stCondLst>
                                  <p:iterate type="el" backwards="0">
                                    <p:tmAbs val="0"/>
                                  </p:iterate>
                                  <p:childTnLst>
                                    <p:set>
                                      <p:cBhvr>
                                        <p:cTn id="49" fill="hold"/>
                                        <p:tgtEl>
                                          <p:spTgt spid="226">
                                            <p:txEl>
                                              <p:pRg st="8" end="8"/>
                                            </p:txEl>
                                          </p:spTgt>
                                        </p:tgtEl>
                                        <p:attrNameLst>
                                          <p:attrName>style.visibility</p:attrName>
                                        </p:attrNameLst>
                                      </p:cBhvr>
                                      <p:to>
                                        <p:strVal val="visible"/>
                                      </p:to>
                                    </p:set>
                                    <p:animEffect filter="wipe(left)" transition="in">
                                      <p:cBhvr>
                                        <p:cTn id="50" dur="1000"/>
                                        <p:tgtEl>
                                          <p:spTgt spid="226">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2" grpId="1" fill="hold">
                                  <p:stCondLst>
                                    <p:cond delay="0"/>
                                  </p:stCondLst>
                                  <p:iterate type="el" backwards="0">
                                    <p:tmAbs val="0"/>
                                  </p:iterate>
                                  <p:childTnLst>
                                    <p:set>
                                      <p:cBhvr>
                                        <p:cTn id="54" fill="hold"/>
                                        <p:tgtEl>
                                          <p:spTgt spid="226">
                                            <p:txEl>
                                              <p:pRg st="9" end="9"/>
                                            </p:txEl>
                                          </p:spTgt>
                                        </p:tgtEl>
                                        <p:attrNameLst>
                                          <p:attrName>style.visibility</p:attrName>
                                        </p:attrNameLst>
                                      </p:cBhvr>
                                      <p:to>
                                        <p:strVal val="visible"/>
                                      </p:to>
                                    </p:set>
                                    <p:animEffect filter="wipe(left)" transition="in">
                                      <p:cBhvr>
                                        <p:cTn id="55" dur="1000"/>
                                        <p:tgtEl>
                                          <p:spTgt spid="226">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8" presetID="22" grpId="1" fill="hold">
                                  <p:stCondLst>
                                    <p:cond delay="0"/>
                                  </p:stCondLst>
                                  <p:iterate type="el" backwards="0">
                                    <p:tmAbs val="0"/>
                                  </p:iterate>
                                  <p:childTnLst>
                                    <p:set>
                                      <p:cBhvr>
                                        <p:cTn id="59" fill="hold"/>
                                        <p:tgtEl>
                                          <p:spTgt spid="226">
                                            <p:txEl>
                                              <p:pRg st="10" end="10"/>
                                            </p:txEl>
                                          </p:spTgt>
                                        </p:tgtEl>
                                        <p:attrNameLst>
                                          <p:attrName>style.visibility</p:attrName>
                                        </p:attrNameLst>
                                      </p:cBhvr>
                                      <p:to>
                                        <p:strVal val="visible"/>
                                      </p:to>
                                    </p:set>
                                    <p:animEffect filter="wipe(left)" transition="in">
                                      <p:cBhvr>
                                        <p:cTn id="60" dur="1000"/>
                                        <p:tgtEl>
                                          <p:spTgt spid="226">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8" presetID="22" grpId="1" fill="hold">
                                  <p:stCondLst>
                                    <p:cond delay="0"/>
                                  </p:stCondLst>
                                  <p:iterate type="el" backwards="0">
                                    <p:tmAbs val="0"/>
                                  </p:iterate>
                                  <p:childTnLst>
                                    <p:set>
                                      <p:cBhvr>
                                        <p:cTn id="64" fill="hold"/>
                                        <p:tgtEl>
                                          <p:spTgt spid="226">
                                            <p:txEl>
                                              <p:pRg st="11" end="11"/>
                                            </p:txEl>
                                          </p:spTgt>
                                        </p:tgtEl>
                                        <p:attrNameLst>
                                          <p:attrName>style.visibility</p:attrName>
                                        </p:attrNameLst>
                                      </p:cBhvr>
                                      <p:to>
                                        <p:strVal val="visible"/>
                                      </p:to>
                                    </p:set>
                                    <p:animEffect filter="wipe(left)" transition="in">
                                      <p:cBhvr>
                                        <p:cTn id="65" dur="1000"/>
                                        <p:tgtEl>
                                          <p:spTgt spid="226">
                                            <p:txEl>
                                              <p:pRg st="11" end="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Capsule History of Solomon’s Temple"/>
          <p:cNvSpPr/>
          <p:nvPr>
            <p:ph type="title"/>
          </p:nvPr>
        </p:nvSpPr>
        <p:spPr>
          <a:xfrm>
            <a:off x="990600" y="-12700"/>
            <a:ext cx="8178800" cy="736600"/>
          </a:xfrm>
          <a:prstGeom prst="rect">
            <a:avLst/>
          </a:prstGeom>
        </p:spPr>
        <p:txBody>
          <a:bodyPr/>
          <a:lstStyle>
            <a:lvl1pPr>
              <a:defRPr sz="4100"/>
            </a:lvl1pPr>
          </a:lstStyle>
          <a:p>
            <a:pPr/>
            <a:r>
              <a:t>Capsule History of Solomon’s Temple</a:t>
            </a:r>
          </a:p>
        </p:txBody>
      </p:sp>
      <p:sp>
        <p:nvSpPr>
          <p:cNvPr id="229" name="Event                                              Reference   Date B.C.…"/>
          <p:cNvSpPr/>
          <p:nvPr>
            <p:ph type="body" idx="1"/>
          </p:nvPr>
        </p:nvSpPr>
        <p:spPr>
          <a:xfrm>
            <a:off x="133350" y="762000"/>
            <a:ext cx="9893300" cy="6311900"/>
          </a:xfrm>
          <a:prstGeom prst="rect">
            <a:avLst/>
          </a:prstGeom>
        </p:spPr>
        <p:txBody>
          <a:bodyPr anchor="t"/>
          <a:lstStyle/>
          <a:p>
            <a:pPr marL="0" indent="0" defTabSz="914400">
              <a:spcBef>
                <a:spcPts val="1400"/>
              </a:spcBef>
              <a:buSzTx/>
              <a:buNone/>
              <a:tabLst>
                <a:tab pos="5892800" algn="l"/>
                <a:tab pos="8128000" algn="l"/>
              </a:tabLst>
              <a:defRPr sz="2400"/>
            </a:pPr>
            <a:r>
              <a:t>         </a:t>
            </a:r>
            <a:r>
              <a:rPr b="1">
                <a:solidFill>
                  <a:srgbClr val="011993"/>
                </a:solidFill>
              </a:rPr>
              <a:t>Event                                              Reference	  Date B.C.</a:t>
            </a:r>
            <a:endParaRPr b="1">
              <a:solidFill>
                <a:srgbClr val="011993"/>
              </a:solidFill>
            </a:endParaRPr>
          </a:p>
          <a:p>
            <a:pPr marL="0" indent="114300" defTabSz="914400">
              <a:spcBef>
                <a:spcPts val="1400"/>
              </a:spcBef>
              <a:buSzTx/>
              <a:buNone/>
              <a:tabLst>
                <a:tab pos="6400800" algn="l"/>
                <a:tab pos="8128000" algn="l"/>
              </a:tabLst>
              <a:defRPr sz="2400"/>
            </a:pPr>
            <a:r>
              <a:t>Uzziah tried to enter Holy Place -                    </a:t>
            </a:r>
            <a:r>
              <a:rPr>
                <a:solidFill>
                  <a:srgbClr val="FF2600"/>
                </a:solidFill>
              </a:rPr>
              <a:t> II C 26:16</a:t>
            </a:r>
            <a:r>
              <a:t>	         750</a:t>
            </a:r>
            <a:r>
              <a:t> smitten with leprosy</a:t>
            </a:r>
          </a:p>
          <a:p>
            <a:pPr marL="0" indent="114300" defTabSz="914400">
              <a:spcBef>
                <a:spcPts val="1400"/>
              </a:spcBef>
              <a:buSzTx/>
              <a:buNone/>
              <a:tabLst>
                <a:tab pos="6400800" algn="l"/>
                <a:tab pos="8128000" algn="l"/>
              </a:tabLst>
              <a:defRPr sz="2400"/>
            </a:pPr>
            <a:r>
              <a:t>Jotham refuses to enter Temple                         </a:t>
            </a:r>
            <a:r>
              <a:rPr>
                <a:solidFill>
                  <a:srgbClr val="FF2600"/>
                </a:solidFill>
              </a:rPr>
              <a:t> II C 27:2</a:t>
            </a:r>
            <a:r>
              <a:t>	         750-31</a:t>
            </a:r>
          </a:p>
          <a:p>
            <a:pPr marL="0" indent="114300" defTabSz="914400">
              <a:spcBef>
                <a:spcPts val="1400"/>
              </a:spcBef>
              <a:buSzTx/>
              <a:buNone/>
              <a:tabLst>
                <a:tab pos="6400800" algn="l"/>
                <a:tab pos="8128000" algn="l"/>
              </a:tabLst>
              <a:defRPr sz="2400"/>
            </a:pPr>
            <a:r>
              <a:t>Jotham built a new gate for the Temple           </a:t>
            </a:r>
            <a:r>
              <a:rPr>
                <a:solidFill>
                  <a:srgbClr val="FF2600"/>
                </a:solidFill>
              </a:rPr>
              <a:t>II K 15:35; II C 27:3</a:t>
            </a:r>
            <a:r>
              <a:t> 	  739-35</a:t>
            </a:r>
          </a:p>
          <a:p>
            <a:pPr marL="0" indent="114300" defTabSz="914400">
              <a:spcBef>
                <a:spcPts val="1400"/>
              </a:spcBef>
              <a:buSzTx/>
              <a:buNone/>
              <a:tabLst>
                <a:tab pos="6400800" algn="l"/>
                <a:tab pos="8128000" algn="l"/>
              </a:tabLst>
              <a:defRPr sz="2400"/>
            </a:pPr>
            <a:r>
              <a:t>Ahaz bribes Tiglath-pileser with Temple               </a:t>
            </a:r>
            <a:r>
              <a:rPr>
                <a:solidFill>
                  <a:srgbClr val="FF2600"/>
                </a:solidFill>
              </a:rPr>
              <a:t>II K 16:8</a:t>
            </a:r>
            <a:r>
              <a:t>	         733   treasure</a:t>
            </a:r>
          </a:p>
          <a:p>
            <a:pPr marL="0" indent="114300" defTabSz="914400">
              <a:spcBef>
                <a:spcPts val="1400"/>
              </a:spcBef>
              <a:buSzTx/>
              <a:buNone/>
              <a:tabLst>
                <a:tab pos="6400800" algn="l"/>
                <a:tab pos="8128000" algn="l"/>
              </a:tabLst>
              <a:defRPr sz="2400"/>
            </a:pPr>
            <a:r>
              <a:t>Ahaz introduces a pagan altar -                        </a:t>
            </a:r>
            <a:r>
              <a:rPr>
                <a:solidFill>
                  <a:srgbClr val="FF2600"/>
                </a:solidFill>
              </a:rPr>
              <a:t>II K 16:10-17</a:t>
            </a:r>
            <a:r>
              <a:t>	         732 removes bronze altar, bases and                                                          ornaments of lavers and oxen under the sea</a:t>
            </a:r>
          </a:p>
          <a:p>
            <a:pPr marL="0" indent="114300" defTabSz="914400">
              <a:spcBef>
                <a:spcPts val="1400"/>
              </a:spcBef>
              <a:buSzTx/>
              <a:buNone/>
              <a:tabLst>
                <a:tab pos="6400800" algn="l"/>
                <a:tab pos="8128000" algn="l"/>
              </a:tabLst>
              <a:defRPr sz="2400"/>
            </a:pPr>
            <a:r>
              <a:t>Hezekiah cleanses the Temple                               </a:t>
            </a:r>
            <a:r>
              <a:rPr>
                <a:solidFill>
                  <a:srgbClr val="FF2600"/>
                </a:solidFill>
              </a:rPr>
              <a:t>II C 29</a:t>
            </a:r>
            <a:r>
              <a:t>	        720-15</a:t>
            </a:r>
          </a:p>
          <a:p>
            <a:pPr marL="0" indent="114300" defTabSz="914400">
              <a:spcBef>
                <a:spcPts val="1400"/>
              </a:spcBef>
              <a:buSzTx/>
              <a:buNone/>
              <a:tabLst>
                <a:tab pos="6400800" algn="l"/>
                <a:tab pos="8128000" algn="l"/>
              </a:tabLst>
              <a:defRPr sz="2400"/>
            </a:pPr>
            <a:r>
              <a:t>Hezekiah removes the gold leaf                  </a:t>
            </a:r>
            <a:r>
              <a:rPr>
                <a:solidFill>
                  <a:srgbClr val="FF2600"/>
                </a:solidFill>
              </a:rPr>
              <a:t>II K 18:14-16; II C 32:31</a:t>
            </a:r>
            <a:r>
              <a:t>	      701 from the doors of Temple (which he himself had put there)                            as payment to Sennacherib</a:t>
            </a:r>
          </a:p>
          <a:p>
            <a:pPr marL="0" indent="0" defTabSz="914400">
              <a:spcBef>
                <a:spcPts val="1400"/>
              </a:spcBef>
              <a:buSzTx/>
              <a:buNone/>
              <a:tabLst>
                <a:tab pos="6400800" algn="l"/>
                <a:tab pos="8128000" algn="l"/>
              </a:tabLst>
              <a:defRPr sz="2400"/>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animEffect filter="wipe(left)" transition="in">
                                      <p:cBhvr>
                                        <p:cTn id="7" dur="1000"/>
                                        <p:tgtEl>
                                          <p:spTgt spid="22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29">
                                            <p:txEl>
                                              <p:pRg st="0" end="0"/>
                                            </p:txEl>
                                          </p:spTgt>
                                        </p:tgtEl>
                                        <p:attrNameLst>
                                          <p:attrName>style.visibility</p:attrName>
                                        </p:attrNameLst>
                                      </p:cBhvr>
                                      <p:to>
                                        <p:strVal val="visible"/>
                                      </p:to>
                                    </p:set>
                                    <p:animEffect filter="wipe(left)" transition="in">
                                      <p:cBhvr>
                                        <p:cTn id="10" dur="1000"/>
                                        <p:tgtEl>
                                          <p:spTgt spid="2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29">
                                            <p:txEl>
                                              <p:pRg st="1" end="1"/>
                                            </p:txEl>
                                          </p:spTgt>
                                        </p:tgtEl>
                                        <p:attrNameLst>
                                          <p:attrName>style.visibility</p:attrName>
                                        </p:attrNameLst>
                                      </p:cBhvr>
                                      <p:to>
                                        <p:strVal val="visible"/>
                                      </p:to>
                                    </p:set>
                                    <p:animEffect filter="wipe(left)" transition="in">
                                      <p:cBhvr>
                                        <p:cTn id="15" dur="1000"/>
                                        <p:tgtEl>
                                          <p:spTgt spid="2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29">
                                            <p:txEl>
                                              <p:pRg st="2" end="2"/>
                                            </p:txEl>
                                          </p:spTgt>
                                        </p:tgtEl>
                                        <p:attrNameLst>
                                          <p:attrName>style.visibility</p:attrName>
                                        </p:attrNameLst>
                                      </p:cBhvr>
                                      <p:to>
                                        <p:strVal val="visible"/>
                                      </p:to>
                                    </p:set>
                                    <p:animEffect filter="wipe(left)" transition="in">
                                      <p:cBhvr>
                                        <p:cTn id="20" dur="1000"/>
                                        <p:tgtEl>
                                          <p:spTgt spid="2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29">
                                            <p:txEl>
                                              <p:pRg st="3" end="3"/>
                                            </p:txEl>
                                          </p:spTgt>
                                        </p:tgtEl>
                                        <p:attrNameLst>
                                          <p:attrName>style.visibility</p:attrName>
                                        </p:attrNameLst>
                                      </p:cBhvr>
                                      <p:to>
                                        <p:strVal val="visible"/>
                                      </p:to>
                                    </p:set>
                                    <p:animEffect filter="wipe(left)" transition="in">
                                      <p:cBhvr>
                                        <p:cTn id="25" dur="1000"/>
                                        <p:tgtEl>
                                          <p:spTgt spid="22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229">
                                            <p:txEl>
                                              <p:pRg st="4" end="4"/>
                                            </p:txEl>
                                          </p:spTgt>
                                        </p:tgtEl>
                                        <p:attrNameLst>
                                          <p:attrName>style.visibility</p:attrName>
                                        </p:attrNameLst>
                                      </p:cBhvr>
                                      <p:to>
                                        <p:strVal val="visible"/>
                                      </p:to>
                                    </p:set>
                                    <p:animEffect filter="wipe(left)" transition="in">
                                      <p:cBhvr>
                                        <p:cTn id="30" dur="1000"/>
                                        <p:tgtEl>
                                          <p:spTgt spid="22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229">
                                            <p:txEl>
                                              <p:pRg st="5" end="5"/>
                                            </p:txEl>
                                          </p:spTgt>
                                        </p:tgtEl>
                                        <p:attrNameLst>
                                          <p:attrName>style.visibility</p:attrName>
                                        </p:attrNameLst>
                                      </p:cBhvr>
                                      <p:to>
                                        <p:strVal val="visible"/>
                                      </p:to>
                                    </p:set>
                                    <p:animEffect filter="wipe(left)" transition="in">
                                      <p:cBhvr>
                                        <p:cTn id="35" dur="1000"/>
                                        <p:tgtEl>
                                          <p:spTgt spid="22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229">
                                            <p:txEl>
                                              <p:pRg st="6" end="6"/>
                                            </p:txEl>
                                          </p:spTgt>
                                        </p:tgtEl>
                                        <p:attrNameLst>
                                          <p:attrName>style.visibility</p:attrName>
                                        </p:attrNameLst>
                                      </p:cBhvr>
                                      <p:to>
                                        <p:strVal val="visible"/>
                                      </p:to>
                                    </p:set>
                                    <p:animEffect filter="wipe(left)" transition="in">
                                      <p:cBhvr>
                                        <p:cTn id="40" dur="1000"/>
                                        <p:tgtEl>
                                          <p:spTgt spid="22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229">
                                            <p:txEl>
                                              <p:pRg st="7" end="7"/>
                                            </p:txEl>
                                          </p:spTgt>
                                        </p:tgtEl>
                                        <p:attrNameLst>
                                          <p:attrName>style.visibility</p:attrName>
                                        </p:attrNameLst>
                                      </p:cBhvr>
                                      <p:to>
                                        <p:strVal val="visible"/>
                                      </p:to>
                                    </p:set>
                                    <p:animEffect filter="wipe(left)" transition="in">
                                      <p:cBhvr>
                                        <p:cTn id="45" dur="1000"/>
                                        <p:tgtEl>
                                          <p:spTgt spid="22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1" fill="hold">
                                  <p:stCondLst>
                                    <p:cond delay="0"/>
                                  </p:stCondLst>
                                  <p:iterate type="el" backwards="0">
                                    <p:tmAbs val="0"/>
                                  </p:iterate>
                                  <p:childTnLst>
                                    <p:set>
                                      <p:cBhvr>
                                        <p:cTn id="49" fill="hold"/>
                                        <p:tgtEl>
                                          <p:spTgt spid="229">
                                            <p:txEl>
                                              <p:pRg st="8" end="8"/>
                                            </p:txEl>
                                          </p:spTgt>
                                        </p:tgtEl>
                                        <p:attrNameLst>
                                          <p:attrName>style.visibility</p:attrName>
                                        </p:attrNameLst>
                                      </p:cBhvr>
                                      <p:to>
                                        <p:strVal val="visible"/>
                                      </p:to>
                                    </p:set>
                                    <p:animEffect filter="wipe(left)" transition="in">
                                      <p:cBhvr>
                                        <p:cTn id="50" dur="1000"/>
                                        <p:tgtEl>
                                          <p:spTgt spid="229">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Capsule History of Solomon’s Temple"/>
          <p:cNvSpPr/>
          <p:nvPr>
            <p:ph type="title"/>
          </p:nvPr>
        </p:nvSpPr>
        <p:spPr>
          <a:xfrm>
            <a:off x="990600" y="-12700"/>
            <a:ext cx="8178800" cy="736600"/>
          </a:xfrm>
          <a:prstGeom prst="rect">
            <a:avLst/>
          </a:prstGeom>
        </p:spPr>
        <p:txBody>
          <a:bodyPr/>
          <a:lstStyle>
            <a:lvl1pPr>
              <a:defRPr sz="4100"/>
            </a:lvl1pPr>
          </a:lstStyle>
          <a:p>
            <a:pPr/>
            <a:r>
              <a:t>Capsule History of Solomon’s Temple</a:t>
            </a:r>
          </a:p>
        </p:txBody>
      </p:sp>
      <p:sp>
        <p:nvSpPr>
          <p:cNvPr id="232" name="Event                                              Reference   Date B.C.…"/>
          <p:cNvSpPr/>
          <p:nvPr>
            <p:ph type="body" idx="1"/>
          </p:nvPr>
        </p:nvSpPr>
        <p:spPr>
          <a:xfrm>
            <a:off x="133350" y="736600"/>
            <a:ext cx="9893300" cy="6667500"/>
          </a:xfrm>
          <a:prstGeom prst="rect">
            <a:avLst/>
          </a:prstGeom>
        </p:spPr>
        <p:txBody>
          <a:bodyPr anchor="t"/>
          <a:lstStyle/>
          <a:p>
            <a:pPr marL="0" indent="0" defTabSz="914400">
              <a:buSzTx/>
              <a:buNone/>
              <a:tabLst>
                <a:tab pos="5892800" algn="l"/>
                <a:tab pos="8128000" algn="l"/>
              </a:tabLst>
              <a:defRPr sz="2400"/>
            </a:pPr>
            <a:r>
              <a:t>         </a:t>
            </a:r>
            <a:r>
              <a:rPr b="1">
                <a:solidFill>
                  <a:srgbClr val="011993"/>
                </a:solidFill>
              </a:rPr>
              <a:t>Event                                              Reference	  Date B.C.</a:t>
            </a:r>
            <a:endParaRPr b="1">
              <a:solidFill>
                <a:srgbClr val="011993"/>
              </a:solidFill>
            </a:endParaRPr>
          </a:p>
          <a:p>
            <a:pPr marL="0" indent="63500" defTabSz="914400">
              <a:buSzTx/>
              <a:buNone/>
              <a:tabLst>
                <a:tab pos="6400800" algn="l"/>
                <a:tab pos="8128000" algn="l"/>
              </a:tabLst>
              <a:defRPr sz="2400"/>
            </a:pPr>
            <a:r>
              <a:t>Idolatrous altars erected in Temple              </a:t>
            </a:r>
            <a:r>
              <a:rPr>
                <a:solidFill>
                  <a:srgbClr val="FF2600"/>
                </a:solidFill>
              </a:rPr>
              <a:t>II K 21:3-7; 23:7, 11</a:t>
            </a:r>
            <a:r>
              <a:t>	                    by Manasseh - an Asherah - worship of host of heaven -                            horses &amp; chariot dedicated to the sun in Temple court</a:t>
            </a:r>
          </a:p>
          <a:p>
            <a:pPr marL="0" indent="63500" defTabSz="914400">
              <a:buSzTx/>
              <a:buNone/>
              <a:tabLst>
                <a:tab pos="6400800" algn="l"/>
                <a:tab pos="8128000" algn="l"/>
              </a:tabLst>
              <a:defRPr sz="2400"/>
            </a:pPr>
            <a:r>
              <a:t>Josiah cleansed the Temple -                      </a:t>
            </a:r>
            <a:r>
              <a:rPr>
                <a:solidFill>
                  <a:srgbClr val="FF2600"/>
                </a:solidFill>
              </a:rPr>
              <a:t>II K 22-23; II C 34-35</a:t>
            </a:r>
            <a:r>
              <a:t>         632-21 law book discovered within	</a:t>
            </a:r>
          </a:p>
          <a:p>
            <a:pPr marL="0" indent="63500" defTabSz="914400">
              <a:buSzTx/>
              <a:buNone/>
              <a:tabLst>
                <a:tab pos="6400800" algn="l"/>
                <a:tab pos="8128000" algn="l"/>
              </a:tabLst>
              <a:defRPr sz="2400"/>
            </a:pPr>
            <a:r>
              <a:t>Pagan practices reintroduced                           </a:t>
            </a:r>
            <a:r>
              <a:rPr>
                <a:solidFill>
                  <a:srgbClr val="FF2600"/>
                </a:solidFill>
              </a:rPr>
              <a:t>Ezek. 8:7-18</a:t>
            </a:r>
            <a:r>
              <a:t>	      609-587 under Jehoiakim &amp; Zedekiah	</a:t>
            </a:r>
          </a:p>
          <a:p>
            <a:pPr marL="0" indent="63500" defTabSz="914400">
              <a:buSzTx/>
              <a:buNone/>
              <a:tabLst>
                <a:tab pos="6400800" algn="l"/>
                <a:tab pos="8128000" algn="l"/>
              </a:tabLst>
              <a:defRPr sz="2400"/>
            </a:pPr>
            <a:r>
              <a:t>Nebuchadnezzar carries off some                      </a:t>
            </a:r>
            <a:r>
              <a:rPr>
                <a:solidFill>
                  <a:srgbClr val="FF2600"/>
                </a:solidFill>
              </a:rPr>
              <a:t>Dan. 1:1-3</a:t>
            </a:r>
            <a:r>
              <a:t>	      605 Temple vessels</a:t>
            </a:r>
          </a:p>
          <a:p>
            <a:pPr marL="0" indent="63500" defTabSz="914400">
              <a:buSzTx/>
              <a:buNone/>
              <a:tabLst>
                <a:tab pos="6400800" algn="l"/>
                <a:tab pos="8128000" algn="l"/>
              </a:tabLst>
              <a:defRPr sz="2400"/>
            </a:pPr>
            <a:r>
              <a:t>Additional Temple vessels                          </a:t>
            </a:r>
            <a:r>
              <a:rPr>
                <a:solidFill>
                  <a:srgbClr val="FF2600"/>
                </a:solidFill>
              </a:rPr>
              <a:t>II K 24:13;  II C 36:7</a:t>
            </a:r>
            <a:r>
              <a:t>	      597 carried to Babylon</a:t>
            </a:r>
          </a:p>
          <a:p>
            <a:pPr marL="0" indent="63500" defTabSz="914400">
              <a:buSzTx/>
              <a:buNone/>
              <a:tabLst>
                <a:tab pos="6400800" algn="l"/>
                <a:tab pos="8128000" algn="l"/>
              </a:tabLst>
              <a:defRPr sz="2400"/>
            </a:pPr>
            <a:r>
              <a:t>Temple destroyed by Babylonians -                  </a:t>
            </a:r>
            <a:r>
              <a:rPr>
                <a:solidFill>
                  <a:srgbClr val="FF2600"/>
                </a:solidFill>
              </a:rPr>
              <a:t>II K 25:13-16</a:t>
            </a:r>
            <a:r>
              <a:t>	      587 pillars, Sea broken up, carried off along with lesser vessels</a:t>
            </a:r>
          </a:p>
          <a:p>
            <a:pPr marL="0" indent="0" defTabSz="914400">
              <a:buSzTx/>
              <a:buNone/>
              <a:tabLst>
                <a:tab pos="6400800" algn="l"/>
                <a:tab pos="8128000" algn="l"/>
              </a:tabLst>
              <a:defRPr sz="2400"/>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2">
                                            <p:bg/>
                                          </p:spTgt>
                                        </p:tgtEl>
                                        <p:attrNameLst>
                                          <p:attrName>style.visibility</p:attrName>
                                        </p:attrNameLst>
                                      </p:cBhvr>
                                      <p:to>
                                        <p:strVal val="visible"/>
                                      </p:to>
                                    </p:set>
                                    <p:animEffect filter="wipe(left)" transition="in">
                                      <p:cBhvr>
                                        <p:cTn id="7" dur="1000"/>
                                        <p:tgtEl>
                                          <p:spTgt spid="23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32">
                                            <p:txEl>
                                              <p:pRg st="0" end="0"/>
                                            </p:txEl>
                                          </p:spTgt>
                                        </p:tgtEl>
                                        <p:attrNameLst>
                                          <p:attrName>style.visibility</p:attrName>
                                        </p:attrNameLst>
                                      </p:cBhvr>
                                      <p:to>
                                        <p:strVal val="visible"/>
                                      </p:to>
                                    </p:set>
                                    <p:animEffect filter="wipe(left)" transition="in">
                                      <p:cBhvr>
                                        <p:cTn id="10" dur="1000"/>
                                        <p:tgtEl>
                                          <p:spTgt spid="2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32">
                                            <p:txEl>
                                              <p:pRg st="1" end="1"/>
                                            </p:txEl>
                                          </p:spTgt>
                                        </p:tgtEl>
                                        <p:attrNameLst>
                                          <p:attrName>style.visibility</p:attrName>
                                        </p:attrNameLst>
                                      </p:cBhvr>
                                      <p:to>
                                        <p:strVal val="visible"/>
                                      </p:to>
                                    </p:set>
                                    <p:animEffect filter="wipe(left)" transition="in">
                                      <p:cBhvr>
                                        <p:cTn id="15" dur="1000"/>
                                        <p:tgtEl>
                                          <p:spTgt spid="2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32">
                                            <p:txEl>
                                              <p:pRg st="2" end="2"/>
                                            </p:txEl>
                                          </p:spTgt>
                                        </p:tgtEl>
                                        <p:attrNameLst>
                                          <p:attrName>style.visibility</p:attrName>
                                        </p:attrNameLst>
                                      </p:cBhvr>
                                      <p:to>
                                        <p:strVal val="visible"/>
                                      </p:to>
                                    </p:set>
                                    <p:animEffect filter="wipe(left)" transition="in">
                                      <p:cBhvr>
                                        <p:cTn id="20" dur="1000"/>
                                        <p:tgtEl>
                                          <p:spTgt spid="23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232">
                                            <p:txEl>
                                              <p:pRg st="3" end="3"/>
                                            </p:txEl>
                                          </p:spTgt>
                                        </p:tgtEl>
                                        <p:attrNameLst>
                                          <p:attrName>style.visibility</p:attrName>
                                        </p:attrNameLst>
                                      </p:cBhvr>
                                      <p:to>
                                        <p:strVal val="visible"/>
                                      </p:to>
                                    </p:set>
                                    <p:animEffect filter="wipe(left)" transition="in">
                                      <p:cBhvr>
                                        <p:cTn id="25" dur="1000"/>
                                        <p:tgtEl>
                                          <p:spTgt spid="23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232">
                                            <p:txEl>
                                              <p:pRg st="4" end="4"/>
                                            </p:txEl>
                                          </p:spTgt>
                                        </p:tgtEl>
                                        <p:attrNameLst>
                                          <p:attrName>style.visibility</p:attrName>
                                        </p:attrNameLst>
                                      </p:cBhvr>
                                      <p:to>
                                        <p:strVal val="visible"/>
                                      </p:to>
                                    </p:set>
                                    <p:animEffect filter="wipe(left)" transition="in">
                                      <p:cBhvr>
                                        <p:cTn id="30" dur="1000"/>
                                        <p:tgtEl>
                                          <p:spTgt spid="23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232">
                                            <p:txEl>
                                              <p:pRg st="5" end="5"/>
                                            </p:txEl>
                                          </p:spTgt>
                                        </p:tgtEl>
                                        <p:attrNameLst>
                                          <p:attrName>style.visibility</p:attrName>
                                        </p:attrNameLst>
                                      </p:cBhvr>
                                      <p:to>
                                        <p:strVal val="visible"/>
                                      </p:to>
                                    </p:set>
                                    <p:animEffect filter="wipe(left)" transition="in">
                                      <p:cBhvr>
                                        <p:cTn id="35" dur="1000"/>
                                        <p:tgtEl>
                                          <p:spTgt spid="23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232">
                                            <p:txEl>
                                              <p:pRg st="6" end="6"/>
                                            </p:txEl>
                                          </p:spTgt>
                                        </p:tgtEl>
                                        <p:attrNameLst>
                                          <p:attrName>style.visibility</p:attrName>
                                        </p:attrNameLst>
                                      </p:cBhvr>
                                      <p:to>
                                        <p:strVal val="visible"/>
                                      </p:to>
                                    </p:set>
                                    <p:animEffect filter="wipe(left)" transition="in">
                                      <p:cBhvr>
                                        <p:cTn id="40" dur="1000"/>
                                        <p:tgtEl>
                                          <p:spTgt spid="23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232">
                                            <p:txEl>
                                              <p:pRg st="7" end="7"/>
                                            </p:txEl>
                                          </p:spTgt>
                                        </p:tgtEl>
                                        <p:attrNameLst>
                                          <p:attrName>style.visibility</p:attrName>
                                        </p:attrNameLst>
                                      </p:cBhvr>
                                      <p:to>
                                        <p:strVal val="visible"/>
                                      </p:to>
                                    </p:set>
                                    <p:animEffect filter="wipe(left)" transition="in">
                                      <p:cBhvr>
                                        <p:cTn id="45" dur="1000"/>
                                        <p:tgtEl>
                                          <p:spTgt spid="232">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1. The processional for the dedication 8:1-13"/>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sz="2400">
                <a:latin typeface="+mn-lt"/>
                <a:ea typeface="+mn-ea"/>
                <a:cs typeface="+mn-cs"/>
                <a:sym typeface="Gill Sans"/>
              </a:rPr>
              <a:t>1.	The processional for the dedication</a:t>
            </a:r>
            <a:r>
              <a:rPr sz="2400">
                <a:solidFill>
                  <a:srgbClr val="000000"/>
                </a:solidFill>
                <a:latin typeface="+mn-lt"/>
                <a:ea typeface="+mn-ea"/>
                <a:cs typeface="+mn-cs"/>
                <a:sym typeface="Gill Sans"/>
              </a:rPr>
              <a:t> </a:t>
            </a:r>
            <a:r>
              <a:rPr b="1" sz="2400">
                <a:solidFill>
                  <a:srgbClr val="FF2600"/>
                </a:solidFill>
                <a:latin typeface="+mn-lt"/>
                <a:ea typeface="+mn-ea"/>
                <a:cs typeface="+mn-cs"/>
                <a:sym typeface="Gill Sans"/>
              </a:rPr>
              <a:t>8:1-13</a:t>
            </a:r>
          </a:p>
        </p:txBody>
      </p:sp>
      <p:sp>
        <p:nvSpPr>
          <p:cNvPr id="124" name="The installation of the ark 1-9"/>
          <p:cNvSpPr/>
          <p:nvPr>
            <p:ph type="body" sz="quarter" idx="1"/>
          </p:nvPr>
        </p:nvSpPr>
        <p:spPr>
          <a:xfrm>
            <a:off x="279400" y="939800"/>
            <a:ext cx="6175723" cy="546100"/>
          </a:xfrm>
          <a:prstGeom prst="rect">
            <a:avLst/>
          </a:prstGeom>
        </p:spPr>
        <p:txBody>
          <a:bodyPr anchor="t"/>
          <a:lstStyle/>
          <a:p>
            <a:pPr marL="401575" indent="-350775">
              <a:spcBef>
                <a:spcPts val="160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The installation of the ark</a:t>
            </a:r>
            <a:r>
              <a:rPr b="1" sz="2400">
                <a:latin typeface="+mn-lt"/>
                <a:ea typeface="+mn-ea"/>
                <a:cs typeface="+mn-cs"/>
                <a:sym typeface="Gill Sans"/>
              </a:rPr>
              <a:t> </a:t>
            </a:r>
            <a:r>
              <a:rPr b="1" sz="2400">
                <a:solidFill>
                  <a:srgbClr val="FF2600"/>
                </a:solidFill>
                <a:latin typeface="+mn-lt"/>
                <a:ea typeface="+mn-ea"/>
                <a:cs typeface="+mn-cs"/>
                <a:sym typeface="Gill Sans"/>
              </a:rPr>
              <a:t>1-9 </a:t>
            </a:r>
          </a:p>
        </p:txBody>
      </p:sp>
      <p:sp>
        <p:nvSpPr>
          <p:cNvPr id="125" name="7 For the cherubim spread their wings over the place of the ark, and the cherubim made a covering over the ark and its poles from above.…"/>
          <p:cNvSpPr/>
          <p:nvPr/>
        </p:nvSpPr>
        <p:spPr>
          <a:xfrm>
            <a:off x="38100" y="1486997"/>
            <a:ext cx="6270625" cy="68188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7</a:t>
            </a:r>
            <a:r>
              <a:rPr b="1" sz="2400"/>
              <a:t> For the cherubim spread their wings over the place of the ark, and the cherubim made a covering over the ark and its poles from above.</a:t>
            </a:r>
            <a:endParaRPr b="1" sz="2400"/>
          </a:p>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8 </a:t>
            </a:r>
            <a:r>
              <a:rPr b="1" sz="2400"/>
              <a:t>But the poles were so long that the ends of the poles could be seen from the holy place before the inner sanctuary, but they could not be seen outside; they are there to this day.</a:t>
            </a:r>
            <a:endParaRPr b="1" sz="2400"/>
          </a:p>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9</a:t>
            </a:r>
            <a:r>
              <a:rPr b="1" sz="2400"/>
              <a:t> There was nothing in the ark except the two tablets of stone which Moses put there at Horeb, where the LORD made a covenant with the sons of Israel, when they came out of the land of Egypt.</a:t>
            </a:r>
          </a:p>
        </p:txBody>
      </p:sp>
      <p:pic>
        <p:nvPicPr>
          <p:cNvPr id="126" name="pasted-image.tiff" descr="pasted-image.tiff"/>
          <p:cNvPicPr>
            <a:picLocks noChangeAspect="1"/>
          </p:cNvPicPr>
          <p:nvPr/>
        </p:nvPicPr>
        <p:blipFill>
          <a:blip r:embed="rId2">
            <a:extLst/>
          </a:blip>
          <a:stretch>
            <a:fillRect/>
          </a:stretch>
        </p:blipFill>
        <p:spPr>
          <a:xfrm>
            <a:off x="6139407" y="945859"/>
            <a:ext cx="3961267" cy="2708693"/>
          </a:xfrm>
          <a:prstGeom prst="rect">
            <a:avLst/>
          </a:prstGeom>
          <a:ln w="12700">
            <a:miter lim="400000"/>
          </a:ln>
        </p:spPr>
      </p:pic>
      <p:pic>
        <p:nvPicPr>
          <p:cNvPr id="127" name="pasted-image.tiff" descr="pasted-image.tiff"/>
          <p:cNvPicPr>
            <a:picLocks noChangeAspect="1"/>
          </p:cNvPicPr>
          <p:nvPr/>
        </p:nvPicPr>
        <p:blipFill>
          <a:blip r:embed="rId3">
            <a:extLst/>
          </a:blip>
          <a:stretch>
            <a:fillRect/>
          </a:stretch>
        </p:blipFill>
        <p:spPr>
          <a:xfrm>
            <a:off x="6746478" y="3726408"/>
            <a:ext cx="3110663" cy="38844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1. The processional for the dedication 8:1-13"/>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sz="2400">
                <a:latin typeface="+mn-lt"/>
                <a:ea typeface="+mn-ea"/>
                <a:cs typeface="+mn-cs"/>
                <a:sym typeface="Gill Sans"/>
              </a:rPr>
              <a:t>1.	The processional for the dedication</a:t>
            </a:r>
            <a:r>
              <a:rPr sz="2400">
                <a:solidFill>
                  <a:srgbClr val="000000"/>
                </a:solidFill>
                <a:latin typeface="+mn-lt"/>
                <a:ea typeface="+mn-ea"/>
                <a:cs typeface="+mn-cs"/>
                <a:sym typeface="Gill Sans"/>
              </a:rPr>
              <a:t> </a:t>
            </a:r>
            <a:r>
              <a:rPr b="1" sz="2400">
                <a:solidFill>
                  <a:srgbClr val="FF2600"/>
                </a:solidFill>
                <a:latin typeface="+mn-lt"/>
                <a:ea typeface="+mn-ea"/>
                <a:cs typeface="+mn-cs"/>
                <a:sym typeface="Gill Sans"/>
              </a:rPr>
              <a:t>8:1-13</a:t>
            </a:r>
          </a:p>
        </p:txBody>
      </p:sp>
      <p:sp>
        <p:nvSpPr>
          <p:cNvPr id="130" name="The glory came down 10, 11;                      2 C 5:11-14…"/>
          <p:cNvSpPr/>
          <p:nvPr>
            <p:ph type="body" idx="1"/>
          </p:nvPr>
        </p:nvSpPr>
        <p:spPr>
          <a:xfrm>
            <a:off x="279400" y="939800"/>
            <a:ext cx="5979468" cy="6591300"/>
          </a:xfrm>
          <a:prstGeom prst="rect">
            <a:avLst/>
          </a:prstGeom>
        </p:spPr>
        <p:txBody>
          <a:bodyPr anchor="t"/>
          <a:lstStyle/>
          <a:p>
            <a:pPr marL="401575" indent="-350775">
              <a:spcBef>
                <a:spcPts val="160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The glory came down </a:t>
            </a:r>
            <a:r>
              <a:rPr b="1" sz="2400">
                <a:solidFill>
                  <a:srgbClr val="FF2600"/>
                </a:solidFill>
                <a:latin typeface="+mn-lt"/>
                <a:ea typeface="+mn-ea"/>
                <a:cs typeface="+mn-cs"/>
                <a:sym typeface="Gill Sans"/>
              </a:rPr>
              <a:t>10, 11;                      2 C 5:11-14</a:t>
            </a:r>
            <a:endParaRPr b="1" sz="2400">
              <a:solidFill>
                <a:srgbClr val="FF2600"/>
              </a:solidFill>
              <a:latin typeface="+mn-lt"/>
              <a:ea typeface="+mn-ea"/>
              <a:cs typeface="+mn-cs"/>
              <a:sym typeface="Gill Sans"/>
            </a:endParaRPr>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10</a:t>
            </a:r>
            <a:r>
              <a:rPr b="1" sz="2400"/>
              <a:t> It happened that when the priests came from the holy place, the cloud filled the house of the LORD,</a:t>
            </a:r>
            <a:endParaRPr b="1" sz="2400"/>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11</a:t>
            </a:r>
            <a:r>
              <a:rPr b="1" sz="2400"/>
              <a:t> so that the priests could not stand to minister because of the cloud, for the glory of the LORD filled the house of the LORD.</a:t>
            </a:r>
          </a:p>
        </p:txBody>
      </p:sp>
      <p:pic>
        <p:nvPicPr>
          <p:cNvPr id="131" name="pasted-image.tiff" descr="pasted-image.tiff"/>
          <p:cNvPicPr>
            <a:picLocks noChangeAspect="1"/>
          </p:cNvPicPr>
          <p:nvPr/>
        </p:nvPicPr>
        <p:blipFill>
          <a:blip r:embed="rId2">
            <a:extLst/>
          </a:blip>
          <a:stretch>
            <a:fillRect/>
          </a:stretch>
        </p:blipFill>
        <p:spPr>
          <a:xfrm>
            <a:off x="6323558" y="1055489"/>
            <a:ext cx="3684439" cy="470586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1. The processional for the dedication 8:1-13"/>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11993"/>
                </a:solidFill>
                <a:latin typeface="Helvetica"/>
                <a:ea typeface="Helvetica"/>
                <a:cs typeface="Helvetica"/>
                <a:sym typeface="Helvetica"/>
              </a:defRPr>
            </a:pPr>
            <a:r>
              <a:rPr sz="2400">
                <a:latin typeface="+mn-lt"/>
                <a:ea typeface="+mn-ea"/>
                <a:cs typeface="+mn-cs"/>
                <a:sym typeface="Gill Sans"/>
              </a:rPr>
              <a:t>1.	The processional for the dedication</a:t>
            </a:r>
            <a:r>
              <a:rPr sz="2400">
                <a:solidFill>
                  <a:srgbClr val="000000"/>
                </a:solidFill>
                <a:latin typeface="+mn-lt"/>
                <a:ea typeface="+mn-ea"/>
                <a:cs typeface="+mn-cs"/>
                <a:sym typeface="Gill Sans"/>
              </a:rPr>
              <a:t> </a:t>
            </a:r>
            <a:r>
              <a:rPr b="1" sz="2400">
                <a:solidFill>
                  <a:srgbClr val="FF2600"/>
                </a:solidFill>
                <a:latin typeface="+mn-lt"/>
                <a:ea typeface="+mn-ea"/>
                <a:cs typeface="+mn-cs"/>
                <a:sym typeface="Gill Sans"/>
              </a:rPr>
              <a:t>8:1-13</a:t>
            </a:r>
          </a:p>
        </p:txBody>
      </p:sp>
      <p:sp>
        <p:nvSpPr>
          <p:cNvPr id="134" name="Solomon declares that He has built God a dwelling place 12-13…"/>
          <p:cNvSpPr/>
          <p:nvPr>
            <p:ph type="body" idx="1"/>
          </p:nvPr>
        </p:nvSpPr>
        <p:spPr>
          <a:xfrm>
            <a:off x="279400" y="939800"/>
            <a:ext cx="4978400" cy="6591300"/>
          </a:xfrm>
          <a:prstGeom prst="rect">
            <a:avLst/>
          </a:prstGeom>
        </p:spPr>
        <p:txBody>
          <a:bodyPr anchor="t"/>
          <a:lstStyle/>
          <a:p>
            <a:pPr marL="401575" indent="-350775">
              <a:spcBef>
                <a:spcPts val="160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Solomon declares that He has built God a dwelling place</a:t>
            </a:r>
            <a:r>
              <a:rPr b="1" sz="2400">
                <a:latin typeface="+mn-lt"/>
                <a:ea typeface="+mn-ea"/>
                <a:cs typeface="+mn-cs"/>
                <a:sym typeface="Gill Sans"/>
              </a:rPr>
              <a:t> </a:t>
            </a:r>
            <a:r>
              <a:rPr b="1" sz="2400">
                <a:solidFill>
                  <a:srgbClr val="FF2600"/>
                </a:solidFill>
                <a:latin typeface="+mn-lt"/>
                <a:ea typeface="+mn-ea"/>
                <a:cs typeface="+mn-cs"/>
                <a:sym typeface="Gill Sans"/>
              </a:rPr>
              <a:t>12-13</a:t>
            </a:r>
            <a:endParaRPr b="1" sz="2400">
              <a:solidFill>
                <a:srgbClr val="FF2600"/>
              </a:solidFill>
              <a:latin typeface="+mn-lt"/>
              <a:ea typeface="+mn-ea"/>
              <a:cs typeface="+mn-cs"/>
              <a:sym typeface="Gill Sans"/>
            </a:endParaRPr>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12</a:t>
            </a:r>
            <a:r>
              <a:rPr b="1" sz="2400"/>
              <a:t>  Then Solomon said, “The LORD has said that He would dwell in the thick cloud.</a:t>
            </a:r>
            <a:endParaRPr b="1" sz="2400"/>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Times"/>
                <a:ea typeface="Times"/>
                <a:cs typeface="Times"/>
                <a:sym typeface="Times"/>
              </a:defRPr>
            </a:pPr>
            <a:r>
              <a:rPr b="1" sz="2400">
                <a:solidFill>
                  <a:schemeClr val="accent5"/>
                </a:solidFill>
              </a:rPr>
              <a:t>13</a:t>
            </a:r>
            <a:r>
              <a:rPr b="1" sz="2400"/>
              <a:t>  “I have surely built You a lofty house, A place for Your dwelling forever.”</a:t>
            </a:r>
          </a:p>
        </p:txBody>
      </p:sp>
      <p:pic>
        <p:nvPicPr>
          <p:cNvPr id="135" name="pasted-image.tiff" descr="pasted-image.tiff"/>
          <p:cNvPicPr>
            <a:picLocks noChangeAspect="1"/>
          </p:cNvPicPr>
          <p:nvPr/>
        </p:nvPicPr>
        <p:blipFill>
          <a:blip r:embed="rId2">
            <a:extLst/>
          </a:blip>
          <a:stretch>
            <a:fillRect/>
          </a:stretch>
        </p:blipFill>
        <p:spPr>
          <a:xfrm>
            <a:off x="5624264" y="1259333"/>
            <a:ext cx="4159964" cy="55252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2. Solomon speech of dedication 8:14-21"/>
          <p:cNvSpPr/>
          <p:nvPr>
            <p:ph type="title"/>
          </p:nvPr>
        </p:nvSpPr>
        <p:spPr>
          <a:xfrm>
            <a:off x="647700" y="20320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latin typeface="Helvetica"/>
                <a:ea typeface="Helvetica"/>
                <a:cs typeface="Helvetica"/>
                <a:sym typeface="Helvetica"/>
              </a:defRPr>
            </a:pPr>
            <a:r>
              <a:rPr>
                <a:latin typeface="+mn-lt"/>
                <a:ea typeface="+mn-ea"/>
                <a:cs typeface="+mn-cs"/>
                <a:sym typeface="Gill Sans"/>
              </a:rPr>
              <a:t>2.	Solomon speech of dedication</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8:14-21</a:t>
            </a:r>
          </a:p>
        </p:txBody>
      </p:sp>
      <p:sp>
        <p:nvSpPr>
          <p:cNvPr id="138" name="Solomon faces and blesses the people 14…"/>
          <p:cNvSpPr/>
          <p:nvPr>
            <p:ph type="body" sz="half" idx="1"/>
          </p:nvPr>
        </p:nvSpPr>
        <p:spPr>
          <a:xfrm>
            <a:off x="177800" y="939800"/>
            <a:ext cx="6588175" cy="3862047"/>
          </a:xfrm>
          <a:prstGeom prst="rect">
            <a:avLst/>
          </a:prstGeom>
        </p:spPr>
        <p:txBody>
          <a:bodyPr anchor="t"/>
          <a:lstStyle/>
          <a:p>
            <a:pPr marL="401575" indent="-350775">
              <a:spcBef>
                <a:spcPts val="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Solomon faces and blesses the people </a:t>
            </a:r>
            <a:r>
              <a:rPr sz="2400">
                <a:solidFill>
                  <a:srgbClr val="FF2600"/>
                </a:solidFill>
                <a:latin typeface="+mn-lt"/>
                <a:ea typeface="+mn-ea"/>
                <a:cs typeface="+mn-cs"/>
                <a:sym typeface="Gill Sans"/>
              </a:rPr>
              <a:t>14</a:t>
            </a:r>
            <a:endParaRPr sz="2400">
              <a:solidFill>
                <a:srgbClr val="FF2600"/>
              </a:solidFill>
              <a:latin typeface="+mn-lt"/>
              <a:ea typeface="+mn-ea"/>
              <a:cs typeface="+mn-cs"/>
              <a:sym typeface="Gill Sans"/>
            </a:endParaRPr>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Times"/>
                <a:ea typeface="Times"/>
                <a:cs typeface="Times"/>
                <a:sym typeface="Times"/>
              </a:defRPr>
            </a:pPr>
            <a:r>
              <a:rPr sz="2400">
                <a:solidFill>
                  <a:schemeClr val="accent5"/>
                </a:solidFill>
              </a:rPr>
              <a:t>14</a:t>
            </a:r>
            <a:r>
              <a:rPr sz="2400"/>
              <a:t> Then the king faced about and blessed all the assembly of Israel, while all the assembly of Israel was standing.</a:t>
            </a:r>
            <a:endParaRPr sz="2400">
              <a:solidFill>
                <a:srgbClr val="FF2600"/>
              </a:solidFill>
              <a:latin typeface="+mn-lt"/>
              <a:ea typeface="+mn-ea"/>
              <a:cs typeface="+mn-cs"/>
              <a:sym typeface="Gill Sans"/>
            </a:endParaRPr>
          </a:p>
          <a:p>
            <a:pPr marL="401575" indent="-350775">
              <a:spcBef>
                <a:spcPts val="0"/>
              </a:spcBef>
              <a:buClr>
                <a:srgbClr val="000000"/>
              </a:buClr>
              <a:buSzPct val="125000"/>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sz="1200">
                <a:latin typeface="Helvetica"/>
                <a:ea typeface="Helvetica"/>
                <a:cs typeface="Helvetica"/>
                <a:sym typeface="Helvetica"/>
              </a:defRPr>
            </a:pPr>
            <a:r>
              <a:rPr sz="2400">
                <a:latin typeface="+mn-lt"/>
                <a:ea typeface="+mn-ea"/>
                <a:cs typeface="+mn-cs"/>
                <a:sym typeface="Gill Sans"/>
              </a:rPr>
              <a:t>The goodness and faithfulness of God </a:t>
            </a:r>
            <a:r>
              <a:rPr sz="2400">
                <a:solidFill>
                  <a:srgbClr val="FF2600"/>
                </a:solidFill>
                <a:latin typeface="+mn-lt"/>
                <a:ea typeface="+mn-ea"/>
                <a:cs typeface="+mn-cs"/>
                <a:sym typeface="Gill Sans"/>
              </a:rPr>
              <a:t>15-21</a:t>
            </a:r>
            <a:endParaRPr sz="2400">
              <a:solidFill>
                <a:srgbClr val="FF2600"/>
              </a:solidFill>
              <a:latin typeface="+mn-lt"/>
              <a:ea typeface="+mn-ea"/>
              <a:cs typeface="+mn-cs"/>
              <a:sym typeface="Gill Sans"/>
            </a:endParaRPr>
          </a:p>
          <a:p>
            <a:pPr marL="0" indent="50800">
              <a:spcBef>
                <a:spcPts val="1600"/>
              </a:spcBef>
              <a:buClr>
                <a:srgbClr val="000000"/>
              </a:buClr>
              <a:buSzTx/>
              <a:buFont typeface="Gill Sans"/>
              <a:buNone/>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Times"/>
                <a:ea typeface="Times"/>
                <a:cs typeface="Times"/>
                <a:sym typeface="Times"/>
              </a:defRPr>
            </a:pPr>
            <a:r>
              <a:rPr sz="2400">
                <a:solidFill>
                  <a:srgbClr val="FF2600"/>
                </a:solidFill>
              </a:rPr>
              <a:t>15 </a:t>
            </a:r>
            <a:r>
              <a:rPr sz="2400"/>
              <a:t>He said, “Blessed be the LORD, the God of Israel, who spoke with His mouth to my father David and has fulfilled it with His hand, saying,</a:t>
            </a:r>
          </a:p>
        </p:txBody>
      </p:sp>
      <p:pic>
        <p:nvPicPr>
          <p:cNvPr id="139" name="droppedImage.pdf" descr="droppedImage.pdf"/>
          <p:cNvPicPr>
            <a:picLocks noChangeAspect="1"/>
          </p:cNvPicPr>
          <p:nvPr/>
        </p:nvPicPr>
        <p:blipFill>
          <a:blip r:embed="rId2">
            <a:extLst/>
          </a:blip>
          <a:stretch>
            <a:fillRect/>
          </a:stretch>
        </p:blipFill>
        <p:spPr>
          <a:xfrm>
            <a:off x="6801016" y="762000"/>
            <a:ext cx="3197440" cy="3862047"/>
          </a:xfrm>
          <a:prstGeom prst="rect">
            <a:avLst/>
          </a:prstGeom>
          <a:ln w="12700">
            <a:miter lim="400000"/>
          </a:ln>
        </p:spPr>
      </p:pic>
      <p:sp>
        <p:nvSpPr>
          <p:cNvPr id="140" name="16 ‘Since the day that I brought My people Israel from Egypt, I did not choose a city out of all the tribes of Israel in which to build a house that My name might be there, but I chose David to be over My people Israel.’…"/>
          <p:cNvSpPr/>
          <p:nvPr/>
        </p:nvSpPr>
        <p:spPr>
          <a:xfrm>
            <a:off x="177799" y="4636746"/>
            <a:ext cx="9804401" cy="24540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indent="50800" algn="l">
              <a:spcBef>
                <a:spcPts val="1600"/>
              </a:spcBef>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16 </a:t>
            </a:r>
            <a:r>
              <a:rPr sz="2400">
                <a:latin typeface="Times"/>
                <a:ea typeface="Times"/>
                <a:cs typeface="Times"/>
                <a:sym typeface="Times"/>
              </a:rPr>
              <a:t>‘Since the day that I brought My people Israel from Egypt, I did not choose a city out of all the tribes of Israel in which to build a house that My name might be there, but I chose David to be over My people Israel.’</a:t>
            </a:r>
            <a:endParaRPr sz="2400">
              <a:latin typeface="+mn-lt"/>
              <a:ea typeface="+mn-ea"/>
              <a:cs typeface="+mn-cs"/>
              <a:sym typeface="Gill Sans"/>
            </a:endParaRPr>
          </a:p>
          <a:p>
            <a:pPr lvl="1" marL="947675" indent="-350775" algn="l">
              <a:spcBef>
                <a:spcPts val="1600"/>
              </a:spcBef>
              <a:buSzPct val="125000"/>
              <a:buFont typeface="Gill Sans"/>
              <a:buChar char="•"/>
              <a:tabLst>
                <a:tab pos="1435100" algn="l"/>
                <a:tab pos="1790700" algn="l"/>
                <a:tab pos="2146300" algn="l"/>
                <a:tab pos="2501900" algn="l"/>
                <a:tab pos="2857500" algn="l"/>
                <a:tab pos="3213100" algn="l"/>
                <a:tab pos="3568700" algn="l"/>
                <a:tab pos="3924300" algn="l"/>
                <a:tab pos="4279900" algn="l"/>
                <a:tab pos="4635500" algn="l"/>
                <a:tab pos="4991100" algn="l"/>
              </a:tabLst>
              <a:defRPr sz="1200">
                <a:latin typeface="Helvetica"/>
                <a:ea typeface="Helvetica"/>
                <a:cs typeface="Helvetica"/>
                <a:sym typeface="Helvetica"/>
              </a:defRPr>
            </a:pPr>
            <a:r>
              <a:rPr sz="2400">
                <a:latin typeface="+mn-lt"/>
                <a:ea typeface="+mn-ea"/>
                <a:cs typeface="+mn-cs"/>
                <a:sym typeface="Gill Sans"/>
              </a:rPr>
              <a:t>Promise to David </a:t>
            </a:r>
            <a:r>
              <a:rPr sz="2400">
                <a:solidFill>
                  <a:srgbClr val="FF2600"/>
                </a:solidFill>
                <a:latin typeface="+mn-lt"/>
                <a:ea typeface="+mn-ea"/>
                <a:cs typeface="+mn-cs"/>
                <a:sym typeface="Gill Sans"/>
              </a:rPr>
              <a:t>15;  2 Sam. 7:7-8; 2 Chron. 6:6</a:t>
            </a:r>
            <a:endParaRPr sz="2400">
              <a:solidFill>
                <a:srgbClr val="FF2600"/>
              </a:solidFill>
              <a:latin typeface="+mn-lt"/>
              <a:ea typeface="+mn-ea"/>
              <a:cs typeface="+mn-cs"/>
              <a:sym typeface="Gill Sans"/>
            </a:endParaRPr>
          </a:p>
          <a:p>
            <a:pPr lvl="1" marL="947675" indent="-350775" algn="l">
              <a:spcBef>
                <a:spcPts val="1600"/>
              </a:spcBef>
              <a:buSzPct val="125000"/>
              <a:buFont typeface="Gill Sans"/>
              <a:buChar char="•"/>
              <a:tabLst>
                <a:tab pos="1435100" algn="l"/>
                <a:tab pos="1790700" algn="l"/>
                <a:tab pos="2146300" algn="l"/>
                <a:tab pos="2501900" algn="l"/>
                <a:tab pos="2857500" algn="l"/>
                <a:tab pos="3213100" algn="l"/>
                <a:tab pos="3568700" algn="l"/>
                <a:tab pos="3924300" algn="l"/>
                <a:tab pos="4279900" algn="l"/>
                <a:tab pos="4635500" algn="l"/>
                <a:tab pos="4991100" algn="l"/>
              </a:tabLst>
              <a:defRPr sz="1200">
                <a:latin typeface="Helvetica"/>
                <a:ea typeface="Helvetica"/>
                <a:cs typeface="Helvetica"/>
                <a:sym typeface="Helvetica"/>
              </a:defRPr>
            </a:pPr>
            <a:r>
              <a:rPr sz="2400">
                <a:latin typeface="+mn-lt"/>
                <a:ea typeface="+mn-ea"/>
                <a:cs typeface="+mn-cs"/>
                <a:sym typeface="Gill Sans"/>
              </a:rPr>
              <a:t>Chose David </a:t>
            </a:r>
            <a:r>
              <a:rPr sz="2400">
                <a:solidFill>
                  <a:srgbClr val="FF2600"/>
                </a:solidFill>
                <a:latin typeface="+mn-lt"/>
                <a:ea typeface="+mn-ea"/>
                <a:cs typeface="+mn-cs"/>
                <a:sym typeface="Gill Sans"/>
              </a:rPr>
              <a:t>16</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2. Solomon speech of dedication 8:14-21"/>
          <p:cNvSpPr/>
          <p:nvPr>
            <p:ph type="title"/>
          </p:nvPr>
        </p:nvSpPr>
        <p:spPr>
          <a:xfrm>
            <a:off x="647700" y="0"/>
            <a:ext cx="9004300" cy="546100"/>
          </a:xfrm>
          <a:prstGeom prst="rect">
            <a:avLst/>
          </a:prstGeom>
        </p:spPr>
        <p:txBody>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latin typeface="Helvetica"/>
                <a:ea typeface="Helvetica"/>
                <a:cs typeface="Helvetica"/>
                <a:sym typeface="Helvetica"/>
              </a:defRPr>
            </a:pPr>
            <a:r>
              <a:rPr>
                <a:latin typeface="+mn-lt"/>
                <a:ea typeface="+mn-ea"/>
                <a:cs typeface="+mn-cs"/>
                <a:sym typeface="Gill Sans"/>
              </a:rPr>
              <a:t>2.	Solomon speech of dedication</a:t>
            </a:r>
            <a:r>
              <a:rPr>
                <a:solidFill>
                  <a:srgbClr val="000000"/>
                </a:solidFill>
                <a:latin typeface="+mn-lt"/>
                <a:ea typeface="+mn-ea"/>
                <a:cs typeface="+mn-cs"/>
                <a:sym typeface="Gill Sans"/>
              </a:rPr>
              <a:t> </a:t>
            </a:r>
            <a:r>
              <a:rPr b="1">
                <a:solidFill>
                  <a:srgbClr val="FF2600"/>
                </a:solidFill>
                <a:latin typeface="+mn-lt"/>
                <a:ea typeface="+mn-ea"/>
                <a:cs typeface="+mn-cs"/>
                <a:sym typeface="Gill Sans"/>
              </a:rPr>
              <a:t>8:14-21</a:t>
            </a:r>
          </a:p>
        </p:txBody>
      </p:sp>
      <p:sp>
        <p:nvSpPr>
          <p:cNvPr id="143" name="17 “Now it was in the heart of my father David to build a house for the name of the LORD, the God of Israel.…"/>
          <p:cNvSpPr/>
          <p:nvPr/>
        </p:nvSpPr>
        <p:spPr>
          <a:xfrm>
            <a:off x="-25152" y="609600"/>
            <a:ext cx="10009485" cy="6792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indent="50800" algn="l">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Helvetica"/>
                <a:ea typeface="Helvetica"/>
                <a:cs typeface="Helvetica"/>
                <a:sym typeface="Helvetica"/>
              </a:defRPr>
            </a:pPr>
            <a:r>
              <a:rPr sz="2400">
                <a:solidFill>
                  <a:schemeClr val="accent5"/>
                </a:solidFill>
                <a:latin typeface="Times"/>
                <a:ea typeface="Times"/>
                <a:cs typeface="Times"/>
                <a:sym typeface="Times"/>
              </a:rPr>
              <a:t>17</a:t>
            </a:r>
            <a:r>
              <a:rPr sz="2400">
                <a:latin typeface="Times"/>
                <a:ea typeface="Times"/>
                <a:cs typeface="Times"/>
                <a:sym typeface="Times"/>
              </a:rPr>
              <a:t> “Now it was in the heart of my father David to build a house for the name of the LORD, the God of Israel.</a:t>
            </a:r>
            <a:endParaRPr sz="2400">
              <a:latin typeface="Times"/>
              <a:ea typeface="Times"/>
              <a:cs typeface="Times"/>
              <a:sym typeface="Times"/>
            </a:endParaRPr>
          </a:p>
          <a:p>
            <a:pPr indent="50800" algn="l">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Helvetica"/>
                <a:ea typeface="Helvetica"/>
                <a:cs typeface="Helvetica"/>
                <a:sym typeface="Helvetica"/>
              </a:defRPr>
            </a:pPr>
            <a:r>
              <a:rPr sz="2400">
                <a:solidFill>
                  <a:schemeClr val="accent5"/>
                </a:solidFill>
                <a:latin typeface="Times"/>
                <a:ea typeface="Times"/>
                <a:cs typeface="Times"/>
                <a:sym typeface="Times"/>
              </a:rPr>
              <a:t>18</a:t>
            </a:r>
            <a:r>
              <a:rPr sz="2400">
                <a:latin typeface="Times"/>
                <a:ea typeface="Times"/>
                <a:cs typeface="Times"/>
                <a:sym typeface="Times"/>
              </a:rPr>
              <a:t> “But the LORD said to my father David, ‘Because it was in your heart to build a house for My name, you did well that it was in your heart.</a:t>
            </a:r>
            <a:endParaRPr sz="2400">
              <a:latin typeface="Times"/>
              <a:ea typeface="Times"/>
              <a:cs typeface="Times"/>
              <a:sym typeface="Times"/>
            </a:endParaRPr>
          </a:p>
          <a:p>
            <a:pPr indent="50800" algn="l">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Helvetica"/>
                <a:ea typeface="Helvetica"/>
                <a:cs typeface="Helvetica"/>
                <a:sym typeface="Helvetica"/>
              </a:defRPr>
            </a:pPr>
            <a:r>
              <a:rPr sz="2400">
                <a:solidFill>
                  <a:schemeClr val="accent5"/>
                </a:solidFill>
                <a:latin typeface="Times"/>
                <a:ea typeface="Times"/>
                <a:cs typeface="Times"/>
                <a:sym typeface="Times"/>
              </a:rPr>
              <a:t>19</a:t>
            </a:r>
            <a:r>
              <a:rPr sz="2400">
                <a:latin typeface="Times"/>
                <a:ea typeface="Times"/>
                <a:cs typeface="Times"/>
                <a:sym typeface="Times"/>
              </a:rPr>
              <a:t> ‘Nevertheless you shall not build the house, but your son who will be born to you, he will build the house for My name.’</a:t>
            </a:r>
            <a:endParaRPr sz="2400">
              <a:latin typeface="Times"/>
              <a:ea typeface="Times"/>
              <a:cs typeface="Times"/>
              <a:sym typeface="Times"/>
            </a:endParaRPr>
          </a:p>
          <a:p>
            <a:pPr indent="50800" algn="l">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Helvetica"/>
                <a:ea typeface="Helvetica"/>
                <a:cs typeface="Helvetica"/>
                <a:sym typeface="Helvetica"/>
              </a:defRPr>
            </a:pPr>
            <a:r>
              <a:rPr sz="2400">
                <a:solidFill>
                  <a:schemeClr val="accent5"/>
                </a:solidFill>
                <a:latin typeface="Times"/>
                <a:ea typeface="Times"/>
                <a:cs typeface="Times"/>
                <a:sym typeface="Times"/>
              </a:rPr>
              <a:t>20</a:t>
            </a:r>
            <a:r>
              <a:rPr sz="2400">
                <a:latin typeface="Times"/>
                <a:ea typeface="Times"/>
                <a:cs typeface="Times"/>
                <a:sym typeface="Times"/>
              </a:rPr>
              <a:t> “Now the LORD has fulfilled His word which He spoke; for I have risen in place of my father David and sit on the throne of Israel, as the LORD promised, and have built the house for the name of the LORD, the God of Israel.</a:t>
            </a:r>
            <a:endParaRPr sz="2400">
              <a:latin typeface="Times"/>
              <a:ea typeface="Times"/>
              <a:cs typeface="Times"/>
              <a:sym typeface="Times"/>
            </a:endParaRPr>
          </a:p>
          <a:p>
            <a:pPr indent="50800" algn="l">
              <a:buClr>
                <a:srgbClr val="000000"/>
              </a:buClr>
              <a:buFont typeface="Gill Sans"/>
              <a:tabLst>
                <a:tab pos="889000" algn="l"/>
                <a:tab pos="1244600" algn="l"/>
                <a:tab pos="1600200" algn="l"/>
                <a:tab pos="1955800" algn="l"/>
                <a:tab pos="2311400" algn="l"/>
                <a:tab pos="2667000" algn="l"/>
                <a:tab pos="3022600" algn="l"/>
                <a:tab pos="3378200" algn="l"/>
                <a:tab pos="3733800" algn="l"/>
                <a:tab pos="4089400" algn="l"/>
                <a:tab pos="4445000" algn="l"/>
              </a:tabLst>
              <a:defRPr b="1" sz="1200">
                <a:latin typeface="Helvetica"/>
                <a:ea typeface="Helvetica"/>
                <a:cs typeface="Helvetica"/>
                <a:sym typeface="Helvetica"/>
              </a:defRPr>
            </a:pPr>
            <a:r>
              <a:rPr sz="2400">
                <a:solidFill>
                  <a:schemeClr val="accent5"/>
                </a:solidFill>
                <a:latin typeface="Times"/>
                <a:ea typeface="Times"/>
                <a:cs typeface="Times"/>
                <a:sym typeface="Times"/>
              </a:rPr>
              <a:t>21</a:t>
            </a:r>
            <a:r>
              <a:rPr sz="2400">
                <a:latin typeface="Times"/>
                <a:ea typeface="Times"/>
                <a:cs typeface="Times"/>
                <a:sym typeface="Times"/>
              </a:rPr>
              <a:t> “There I have set a place for the ark, in which is the covenant of the LORD, which He made with our fathers when He brought them from the land of Egypt.”</a:t>
            </a:r>
            <a:endParaRPr sz="2400">
              <a:latin typeface="+mn-lt"/>
              <a:ea typeface="+mn-ea"/>
              <a:cs typeface="+mn-cs"/>
              <a:sym typeface="Gill Sans"/>
            </a:endParaRPr>
          </a:p>
          <a:p>
            <a:pPr lvl="1" marL="947675" indent="-350775" algn="l">
              <a:spcBef>
                <a:spcPts val="700"/>
              </a:spcBef>
              <a:buSzPct val="125000"/>
              <a:buFont typeface="Gill Sans"/>
              <a:buChar char="•"/>
              <a:tabLst>
                <a:tab pos="1435100" algn="l"/>
                <a:tab pos="1790700" algn="l"/>
                <a:tab pos="2146300" algn="l"/>
                <a:tab pos="2501900" algn="l"/>
                <a:tab pos="2857500" algn="l"/>
                <a:tab pos="3213100" algn="l"/>
                <a:tab pos="3568700" algn="l"/>
                <a:tab pos="3924300" algn="l"/>
                <a:tab pos="4279900" algn="l"/>
                <a:tab pos="4635500" algn="l"/>
                <a:tab pos="4991100" algn="l"/>
              </a:tabLst>
              <a:defRPr sz="1200">
                <a:latin typeface="Helvetica"/>
                <a:ea typeface="Helvetica"/>
                <a:cs typeface="Helvetica"/>
                <a:sym typeface="Helvetica"/>
              </a:defRPr>
            </a:pPr>
            <a:r>
              <a:rPr sz="2400">
                <a:latin typeface="+mn-lt"/>
                <a:ea typeface="+mn-ea"/>
                <a:cs typeface="+mn-cs"/>
                <a:sym typeface="Gill Sans"/>
              </a:rPr>
              <a:t>David desire to build a house </a:t>
            </a:r>
            <a:r>
              <a:rPr sz="2400">
                <a:solidFill>
                  <a:srgbClr val="FF2600"/>
                </a:solidFill>
                <a:latin typeface="+mn-lt"/>
                <a:ea typeface="+mn-ea"/>
                <a:cs typeface="+mn-cs"/>
                <a:sym typeface="Gill Sans"/>
              </a:rPr>
              <a:t>17, 18; 2 Sam. 7:2, 12-13</a:t>
            </a:r>
            <a:endParaRPr sz="2400">
              <a:solidFill>
                <a:srgbClr val="FF2600"/>
              </a:solidFill>
              <a:latin typeface="+mn-lt"/>
              <a:ea typeface="+mn-ea"/>
              <a:cs typeface="+mn-cs"/>
              <a:sym typeface="Gill Sans"/>
            </a:endParaRPr>
          </a:p>
          <a:p>
            <a:pPr lvl="1" marL="947675" indent="-350775" algn="l">
              <a:spcBef>
                <a:spcPts val="700"/>
              </a:spcBef>
              <a:buSzPct val="125000"/>
              <a:buFont typeface="Gill Sans"/>
              <a:buChar char="•"/>
              <a:tabLst>
                <a:tab pos="1435100" algn="l"/>
                <a:tab pos="1790700" algn="l"/>
                <a:tab pos="2146300" algn="l"/>
                <a:tab pos="2501900" algn="l"/>
                <a:tab pos="2857500" algn="l"/>
                <a:tab pos="3213100" algn="l"/>
                <a:tab pos="3568700" algn="l"/>
                <a:tab pos="3924300" algn="l"/>
                <a:tab pos="4279900" algn="l"/>
                <a:tab pos="4635500" algn="l"/>
                <a:tab pos="4991100" algn="l"/>
              </a:tabLst>
              <a:defRPr sz="1200">
                <a:latin typeface="Helvetica"/>
                <a:ea typeface="Helvetica"/>
                <a:cs typeface="Helvetica"/>
                <a:sym typeface="Helvetica"/>
              </a:defRPr>
            </a:pPr>
            <a:r>
              <a:rPr sz="2400">
                <a:latin typeface="+mn-lt"/>
                <a:ea typeface="+mn-ea"/>
                <a:cs typeface="+mn-cs"/>
                <a:sym typeface="Gill Sans"/>
              </a:rPr>
              <a:t>David’s son to have the honor </a:t>
            </a:r>
            <a:r>
              <a:rPr sz="2400">
                <a:solidFill>
                  <a:srgbClr val="FF2600"/>
                </a:solidFill>
                <a:latin typeface="+mn-lt"/>
                <a:ea typeface="+mn-ea"/>
                <a:cs typeface="+mn-cs"/>
                <a:sym typeface="Gill Sans"/>
              </a:rPr>
              <a:t>19</a:t>
            </a:r>
            <a:endParaRPr sz="2400">
              <a:solidFill>
                <a:srgbClr val="FF2600"/>
              </a:solidFill>
              <a:latin typeface="+mn-lt"/>
              <a:ea typeface="+mn-ea"/>
              <a:cs typeface="+mn-cs"/>
              <a:sym typeface="Gill Sans"/>
            </a:endParaRPr>
          </a:p>
          <a:p>
            <a:pPr lvl="1" marL="947675" indent="-350775" algn="l">
              <a:spcBef>
                <a:spcPts val="700"/>
              </a:spcBef>
              <a:buSzPct val="125000"/>
              <a:buFont typeface="Gill Sans"/>
              <a:buChar char="•"/>
              <a:tabLst>
                <a:tab pos="1435100" algn="l"/>
                <a:tab pos="1790700" algn="l"/>
                <a:tab pos="2146300" algn="l"/>
                <a:tab pos="2501900" algn="l"/>
                <a:tab pos="2857500" algn="l"/>
                <a:tab pos="3213100" algn="l"/>
                <a:tab pos="3568700" algn="l"/>
                <a:tab pos="3924300" algn="l"/>
                <a:tab pos="4279900" algn="l"/>
                <a:tab pos="4635500" algn="l"/>
                <a:tab pos="4991100" algn="l"/>
              </a:tabLst>
              <a:defRPr sz="1200">
                <a:latin typeface="Helvetica"/>
                <a:ea typeface="Helvetica"/>
                <a:cs typeface="Helvetica"/>
                <a:sym typeface="Helvetica"/>
              </a:defRPr>
            </a:pPr>
            <a:r>
              <a:rPr sz="2400">
                <a:latin typeface="+mn-lt"/>
                <a:ea typeface="+mn-ea"/>
                <a:cs typeface="+mn-cs"/>
                <a:sym typeface="Gill Sans"/>
              </a:rPr>
              <a:t>God raised up Solomon </a:t>
            </a:r>
            <a:r>
              <a:rPr sz="2400">
                <a:solidFill>
                  <a:srgbClr val="FF2600"/>
                </a:solidFill>
                <a:latin typeface="+mn-lt"/>
                <a:ea typeface="+mn-ea"/>
                <a:cs typeface="+mn-cs"/>
                <a:sym typeface="Gill Sans"/>
              </a:rPr>
              <a:t>20</a:t>
            </a:r>
            <a:endParaRPr sz="2400">
              <a:solidFill>
                <a:srgbClr val="FF2600"/>
              </a:solidFill>
              <a:latin typeface="+mn-lt"/>
              <a:ea typeface="+mn-ea"/>
              <a:cs typeface="+mn-cs"/>
              <a:sym typeface="Gill Sans"/>
            </a:endParaRPr>
          </a:p>
          <a:p>
            <a:pPr lvl="1" marL="947675" indent="-350775" algn="l">
              <a:spcBef>
                <a:spcPts val="700"/>
              </a:spcBef>
              <a:buSzPct val="125000"/>
              <a:buFont typeface="Gill Sans"/>
              <a:buChar char="•"/>
              <a:tabLst>
                <a:tab pos="1435100" algn="l"/>
                <a:tab pos="1790700" algn="l"/>
                <a:tab pos="2146300" algn="l"/>
                <a:tab pos="2501900" algn="l"/>
                <a:tab pos="2857500" algn="l"/>
                <a:tab pos="3213100" algn="l"/>
                <a:tab pos="3568700" algn="l"/>
                <a:tab pos="3924300" algn="l"/>
                <a:tab pos="4279900" algn="l"/>
                <a:tab pos="4635500" algn="l"/>
                <a:tab pos="4991100" algn="l"/>
              </a:tabLst>
              <a:defRPr sz="1200">
                <a:latin typeface="Helvetica"/>
                <a:ea typeface="Helvetica"/>
                <a:cs typeface="Helvetica"/>
                <a:sym typeface="Helvetica"/>
              </a:defRPr>
            </a:pPr>
            <a:r>
              <a:rPr sz="2400">
                <a:latin typeface="+mn-lt"/>
                <a:ea typeface="+mn-ea"/>
                <a:cs typeface="+mn-cs"/>
                <a:sym typeface="Gill Sans"/>
              </a:rPr>
              <a:t>Set a place for the ark </a:t>
            </a:r>
            <a:r>
              <a:rPr sz="2400">
                <a:solidFill>
                  <a:srgbClr val="FF2600"/>
                </a:solidFill>
                <a:latin typeface="+mn-lt"/>
                <a:ea typeface="+mn-ea"/>
                <a:cs typeface="+mn-cs"/>
                <a:sym typeface="Gill Sans"/>
              </a:rPr>
              <a:t>21</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3. Solomon’s prayer of dedication 8:22-53"/>
          <p:cNvSpPr/>
          <p:nvPr>
            <p:ph type="title"/>
          </p:nvPr>
        </p:nvSpPr>
        <p:spPr>
          <a:prstGeom prst="rect">
            <a:avLst/>
          </a:prstGeom>
        </p:spPr>
        <p:txBody>
          <a:bodyPr/>
          <a:lstStyle/>
          <a:p>
            <a:pPr/>
            <a:r>
              <a:t>3.	Solomon’s prayer of dedication </a:t>
            </a:r>
            <a:r>
              <a:rPr>
                <a:solidFill>
                  <a:schemeClr val="accent5"/>
                </a:solidFill>
              </a:rPr>
              <a:t>8:22-53</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