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Body Level One…"/>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Title Text"/>
          <p:cNvSpPr/>
          <p:nvPr>
            <p:ph type="title"/>
          </p:nvPr>
        </p:nvSpPr>
        <p:spPr>
          <a:prstGeom prst="rect">
            <a:avLst/>
          </a:prstGeom>
        </p:spPr>
        <p:txBody>
          <a:bodyPr/>
          <a:lstStyle/>
          <a:p>
            <a:pPr/>
            <a:r>
              <a:t>Title Text</a:t>
            </a:r>
          </a:p>
        </p:txBody>
      </p:sp>
      <p:sp>
        <p:nvSpPr>
          <p:cNvPr id="90" name="Body Level One…"/>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Title Text"/>
          <p:cNvSpPr/>
          <p:nvPr>
            <p:ph type="title"/>
          </p:nvPr>
        </p:nvSpPr>
        <p:spPr>
          <a:prstGeom prst="rect">
            <a:avLst/>
          </a:prstGeom>
        </p:spPr>
        <p:txBody>
          <a:bodyPr/>
          <a:lstStyle/>
          <a:p>
            <a:pPr/>
            <a:r>
              <a:t>Title Text</a:t>
            </a:r>
          </a:p>
        </p:txBody>
      </p:sp>
      <p:sp>
        <p:nvSpPr>
          <p:cNvPr id="99" name="Body Level One…"/>
          <p:cNvSpPr/>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p:nvPr>
            <p:ph type="title"/>
          </p:nvPr>
        </p:nvSpPr>
        <p:spPr>
          <a:prstGeom prst="rect">
            <a:avLst/>
          </a:prstGeom>
        </p:spPr>
        <p:txBody>
          <a:bodyPr/>
          <a:lstStyle/>
          <a:p>
            <a:pPr/>
            <a:r>
              <a:t>Title Text</a:t>
            </a:r>
          </a:p>
        </p:txBody>
      </p:sp>
      <p:sp>
        <p:nvSpPr>
          <p:cNvPr id="21" name="Body Level One…"/>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Title Text"/>
          <p:cNvSpPr/>
          <p:nvPr>
            <p:ph type="title"/>
          </p:nvPr>
        </p:nvSpPr>
        <p:spPr>
          <a:prstGeom prst="rect">
            <a:avLst/>
          </a:prstGeom>
        </p:spPr>
        <p:txBody>
          <a:bodyPr/>
          <a:lstStyle/>
          <a:p>
            <a:pPr/>
            <a:r>
              <a:t>Title Text</a:t>
            </a:r>
          </a:p>
        </p:txBody>
      </p:sp>
      <p:sp>
        <p:nvSpPr>
          <p:cNvPr id="4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Title Text"/>
          <p:cNvSpPr/>
          <p:nvPr>
            <p:ph type="title"/>
          </p:nvPr>
        </p:nvSpPr>
        <p:spPr>
          <a:xfrm>
            <a:off x="990600" y="2324100"/>
            <a:ext cx="8178800" cy="2971800"/>
          </a:xfrm>
          <a:prstGeom prst="rect">
            <a:avLst/>
          </a:prstGeom>
        </p:spPr>
        <p:txBody>
          <a:bodyPr/>
          <a:lstStyle/>
          <a:p>
            <a:pPr/>
            <a:r>
              <a:t>Title Text</a:t>
            </a:r>
          </a:p>
        </p:txBody>
      </p:sp>
      <p:sp>
        <p:nvSpPr>
          <p:cNvPr id="5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Title Text"/>
          <p:cNvSpPr/>
          <p:nvPr>
            <p:ph type="title"/>
          </p:nvPr>
        </p:nvSpPr>
        <p:spPr>
          <a:xfrm>
            <a:off x="990600" y="5753100"/>
            <a:ext cx="8178800" cy="1333500"/>
          </a:xfrm>
          <a:prstGeom prst="rect">
            <a:avLst/>
          </a:prstGeom>
        </p:spPr>
        <p:txBody>
          <a:bodyPr/>
          <a:lstStyle/>
          <a:p>
            <a:pPr/>
            <a:r>
              <a:t>Title Text</a:t>
            </a:r>
          </a:p>
        </p:txBody>
      </p:sp>
      <p:sp>
        <p:nvSpPr>
          <p:cNvPr id="6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Body Level One…"/>
          <p:cNvSpPr/>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Title Text"/>
          <p:cNvSpPr/>
          <p:nvPr>
            <p:ph type="title"/>
          </p:nvPr>
        </p:nvSpPr>
        <p:spPr>
          <a:prstGeom prst="rect">
            <a:avLst/>
          </a:prstGeom>
        </p:spPr>
        <p:txBody>
          <a:bodyPr/>
          <a:lstStyle/>
          <a:p>
            <a:pPr/>
            <a:r>
              <a:t>Title Text</a:t>
            </a:r>
          </a:p>
        </p:txBody>
      </p:sp>
      <p:sp>
        <p:nvSpPr>
          <p:cNvPr id="81" name="Body Level One…"/>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lide Number"/>
          <p:cNvSpPr/>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Relationship Id="rId3" Type="http://schemas.openxmlformats.org/officeDocument/2006/relationships/image" Target="../media/image12.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tif"/><Relationship Id="rId3" Type="http://schemas.openxmlformats.org/officeDocument/2006/relationships/image" Target="../media/image14.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Relationship Id="rId3" Type="http://schemas.openxmlformats.org/officeDocument/2006/relationships/image" Target="../media/image16.tif"/><Relationship Id="rId4" Type="http://schemas.openxmlformats.org/officeDocument/2006/relationships/image" Target="../media/image17.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Relationship Id="rId3" Type="http://schemas.openxmlformats.org/officeDocument/2006/relationships/image" Target="../media/image21.tif"/><Relationship Id="rId4" Type="http://schemas.openxmlformats.org/officeDocument/2006/relationships/image" Target="../media/image22.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3.tif"/><Relationship Id="rId4" Type="http://schemas.openxmlformats.org/officeDocument/2006/relationships/image" Target="../media/image24.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3.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Relationship Id="rId3" Type="http://schemas.openxmlformats.org/officeDocument/2006/relationships/image" Target="../media/image18.png"/><Relationship Id="rId4" Type="http://schemas.openxmlformats.org/officeDocument/2006/relationships/image" Target="../media/image19.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 Id="rId3" Type="http://schemas.openxmlformats.org/officeDocument/2006/relationships/image" Target="../media/image6.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4. Solomon’s Benediction 8:54-61"/>
          <p:cNvSpPr/>
          <p:nvPr>
            <p:ph type="title"/>
          </p:nvPr>
        </p:nvSpPr>
        <p:spPr>
          <a:xfrm>
            <a:off x="736600" y="76200"/>
            <a:ext cx="9004300" cy="546100"/>
          </a:xfrm>
          <a:prstGeom prst="rect">
            <a:avLst/>
          </a:prstGeom>
        </p:spPr>
        <p:txBody>
          <a:bodyPr/>
          <a:lstStyle/>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rPr>
                <a:latin typeface="+mn-lt"/>
                <a:ea typeface="+mn-ea"/>
                <a:cs typeface="+mn-cs"/>
                <a:sym typeface="Gill Sans"/>
              </a:rPr>
              <a:t>4.	Solomon’s Benediction</a:t>
            </a:r>
            <a:r>
              <a:rPr>
                <a:solidFill>
                  <a:srgbClr val="000000"/>
                </a:solidFill>
                <a:latin typeface="+mn-lt"/>
                <a:ea typeface="+mn-ea"/>
                <a:cs typeface="+mn-cs"/>
                <a:sym typeface="Gill Sans"/>
              </a:rPr>
              <a:t> </a:t>
            </a:r>
            <a:r>
              <a:rPr b="1">
                <a:solidFill>
                  <a:srgbClr val="FF2600"/>
                </a:solidFill>
                <a:latin typeface="+mn-lt"/>
                <a:ea typeface="+mn-ea"/>
                <a:cs typeface="+mn-cs"/>
                <a:sym typeface="Gill Sans"/>
              </a:rPr>
              <a:t>8:54-61</a:t>
            </a:r>
          </a:p>
        </p:txBody>
      </p:sp>
      <p:sp>
        <p:nvSpPr>
          <p:cNvPr id="110" name="59 “And may these words of mine, with which I have made supplication before the LORD, be near to the LORD our God day and night, that He may maintain the cause of His servant and the cause of His people Israel, as each day requires,…"/>
          <p:cNvSpPr/>
          <p:nvPr>
            <p:ph type="body" idx="1"/>
          </p:nvPr>
        </p:nvSpPr>
        <p:spPr>
          <a:xfrm>
            <a:off x="-152400" y="635000"/>
            <a:ext cx="10160000" cy="6727429"/>
          </a:xfrm>
          <a:prstGeom prst="rect">
            <a:avLst/>
          </a:prstGeom>
        </p:spPr>
        <p:txBody>
          <a:bodyPr anchor="t"/>
          <a:lstStyle/>
          <a:p>
            <a:pPr marL="279400" indent="-228600">
              <a:spcBef>
                <a:spcPts val="1100"/>
              </a:spcBef>
              <a:buSzTx/>
              <a:buNone/>
              <a:tabLst>
                <a:tab pos="1016000" algn="l"/>
                <a:tab pos="1371600" algn="l"/>
                <a:tab pos="1727200" algn="l"/>
                <a:tab pos="2082800" algn="l"/>
                <a:tab pos="2438400" algn="l"/>
                <a:tab pos="2794000" algn="l"/>
                <a:tab pos="3149600" algn="l"/>
                <a:tab pos="3505200" algn="l"/>
                <a:tab pos="3860800" algn="l"/>
                <a:tab pos="4216400" algn="l"/>
                <a:tab pos="4572000" algn="l"/>
              </a:tabLst>
              <a:defRPr sz="2400">
                <a:latin typeface="Times"/>
                <a:ea typeface="Times"/>
                <a:cs typeface="Times"/>
                <a:sym typeface="Times"/>
              </a:defRPr>
            </a:pPr>
            <a:r>
              <a:rPr>
                <a:solidFill>
                  <a:schemeClr val="accent5"/>
                </a:solidFill>
              </a:rPr>
              <a:t>59</a:t>
            </a:r>
            <a:r>
              <a:t> “And may these words of mine, with which I have made supplication before the LORD, be near to the LORD our God day and night, that He may </a:t>
            </a:r>
            <a:r>
              <a:rPr u="sng"/>
              <a:t>maintain the cause of His servant</a:t>
            </a:r>
            <a:r>
              <a:t> and the </a:t>
            </a:r>
            <a:r>
              <a:rPr u="sng"/>
              <a:t>cause of His people Israel</a:t>
            </a:r>
            <a:r>
              <a:t>, as each day requires,</a:t>
            </a:r>
          </a:p>
          <a:p>
            <a:pPr marL="279400" indent="-228600">
              <a:spcBef>
                <a:spcPts val="1100"/>
              </a:spcBef>
              <a:buSzTx/>
              <a:buNone/>
              <a:tabLst>
                <a:tab pos="1016000" algn="l"/>
                <a:tab pos="1371600" algn="l"/>
                <a:tab pos="1727200" algn="l"/>
                <a:tab pos="2082800" algn="l"/>
                <a:tab pos="2438400" algn="l"/>
                <a:tab pos="2794000" algn="l"/>
                <a:tab pos="3149600" algn="l"/>
                <a:tab pos="3505200" algn="l"/>
                <a:tab pos="3860800" algn="l"/>
                <a:tab pos="4216400" algn="l"/>
                <a:tab pos="4572000" algn="l"/>
              </a:tabLst>
              <a:defRPr sz="2400">
                <a:latin typeface="Times"/>
                <a:ea typeface="Times"/>
                <a:cs typeface="Times"/>
                <a:sym typeface="Times"/>
              </a:defRPr>
            </a:pPr>
            <a:r>
              <a:rPr>
                <a:solidFill>
                  <a:schemeClr val="accent5"/>
                </a:solidFill>
              </a:rPr>
              <a:t>60</a:t>
            </a:r>
            <a:r>
              <a:t> so that all the peoples of the earth may know that the LORD is God; there is no one else.</a:t>
            </a:r>
          </a:p>
          <a:p>
            <a:pPr marL="279400" indent="-228600">
              <a:spcBef>
                <a:spcPts val="1100"/>
              </a:spcBef>
              <a:buSzTx/>
              <a:buNone/>
              <a:tabLst>
                <a:tab pos="1016000" algn="l"/>
                <a:tab pos="1371600" algn="l"/>
                <a:tab pos="1727200" algn="l"/>
                <a:tab pos="2082800" algn="l"/>
                <a:tab pos="2438400" algn="l"/>
                <a:tab pos="2794000" algn="l"/>
                <a:tab pos="3149600" algn="l"/>
                <a:tab pos="3505200" algn="l"/>
                <a:tab pos="3860800" algn="l"/>
                <a:tab pos="4216400" algn="l"/>
                <a:tab pos="4572000" algn="l"/>
              </a:tabLst>
              <a:defRPr sz="2400">
                <a:latin typeface="Times"/>
                <a:ea typeface="Times"/>
                <a:cs typeface="Times"/>
                <a:sym typeface="Times"/>
              </a:defRPr>
            </a:pPr>
            <a:r>
              <a:rPr>
                <a:solidFill>
                  <a:schemeClr val="accent5"/>
                </a:solidFill>
              </a:rPr>
              <a:t>61</a:t>
            </a:r>
            <a:r>
              <a:t> “Let your </a:t>
            </a:r>
            <a:r>
              <a:rPr u="sng"/>
              <a:t>heart</a:t>
            </a:r>
            <a:r>
              <a:t> therefore be </a:t>
            </a:r>
            <a:r>
              <a:rPr u="sng"/>
              <a:t>wholly devoted</a:t>
            </a:r>
            <a:r>
              <a:t> to the LORD our God, to </a:t>
            </a:r>
            <a:r>
              <a:rPr u="sng"/>
              <a:t>walk</a:t>
            </a:r>
            <a:r>
              <a:t> </a:t>
            </a:r>
            <a:r>
              <a:rPr u="sng"/>
              <a:t>in His statutes</a:t>
            </a:r>
            <a:r>
              <a:t> and to keep His commandments, as at this day.”</a:t>
            </a:r>
          </a:p>
          <a:p>
            <a:pPr lvl="1" marL="1054100" indent="-457200">
              <a:spcBef>
                <a:spcPts val="1100"/>
              </a:spcBef>
              <a:tabLst>
                <a:tab pos="965200" algn="l"/>
                <a:tab pos="1320800" algn="l"/>
                <a:tab pos="1676400" algn="l"/>
                <a:tab pos="2032000" algn="l"/>
                <a:tab pos="2387600" algn="l"/>
                <a:tab pos="2743200" algn="l"/>
                <a:tab pos="3098800" algn="l"/>
                <a:tab pos="3454400" algn="l"/>
                <a:tab pos="3810000" algn="l"/>
                <a:tab pos="4165600" algn="l"/>
                <a:tab pos="4521200" algn="l"/>
              </a:tabLst>
              <a:defRPr sz="2400"/>
            </a:pPr>
            <a:r>
              <a:t>Words, supplication be near to God</a:t>
            </a:r>
          </a:p>
          <a:p>
            <a:pPr lvl="1" marL="1054100" indent="-457200">
              <a:spcBef>
                <a:spcPts val="1100"/>
              </a:spcBef>
              <a:tabLst>
                <a:tab pos="965200" algn="l"/>
                <a:tab pos="1320800" algn="l"/>
                <a:tab pos="1676400" algn="l"/>
                <a:tab pos="2032000" algn="l"/>
                <a:tab pos="2387600" algn="l"/>
                <a:tab pos="2743200" algn="l"/>
                <a:tab pos="3098800" algn="l"/>
                <a:tab pos="3454400" algn="l"/>
                <a:tab pos="3810000" algn="l"/>
                <a:tab pos="4165600" algn="l"/>
                <a:tab pos="4521200" algn="l"/>
              </a:tabLst>
              <a:defRPr sz="2400"/>
            </a:pPr>
            <a:r>
              <a:t>Maintain the cause of His servant, people as each day requires</a:t>
            </a:r>
          </a:p>
          <a:p>
            <a:pPr lvl="1" marL="1054100" indent="-457200">
              <a:spcBef>
                <a:spcPts val="1100"/>
              </a:spcBef>
              <a:tabLst>
                <a:tab pos="965200" algn="l"/>
                <a:tab pos="1320800" algn="l"/>
                <a:tab pos="1676400" algn="l"/>
                <a:tab pos="2032000" algn="l"/>
                <a:tab pos="2387600" algn="l"/>
                <a:tab pos="2743200" algn="l"/>
                <a:tab pos="3098800" algn="l"/>
                <a:tab pos="3454400" algn="l"/>
                <a:tab pos="3810000" algn="l"/>
                <a:tab pos="4165600" algn="l"/>
                <a:tab pos="4521200" algn="l"/>
              </a:tabLst>
              <a:defRPr sz="2400"/>
            </a:pPr>
            <a:r>
              <a:t>All people know the LORD is God &amp; keep commandments</a:t>
            </a:r>
          </a:p>
          <a:p>
            <a:pPr lvl="1" marL="1054100" indent="-457200">
              <a:spcBef>
                <a:spcPts val="1100"/>
              </a:spcBef>
              <a:tabLst>
                <a:tab pos="965200" algn="l"/>
                <a:tab pos="1320800" algn="l"/>
                <a:tab pos="1676400" algn="l"/>
                <a:tab pos="2032000" algn="l"/>
                <a:tab pos="2387600" algn="l"/>
                <a:tab pos="2743200" algn="l"/>
                <a:tab pos="3098800" algn="l"/>
                <a:tab pos="3454400" algn="l"/>
                <a:tab pos="3810000" algn="l"/>
                <a:tab pos="4165600" algn="l"/>
                <a:tab pos="4521200" algn="l"/>
              </a:tabLst>
              <a:defRPr sz="2400"/>
            </a:pPr>
            <a:r>
              <a:t>Be wholly devoted, walk in statues, keep commands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Capsule History of Solomon’s Temple"/>
          <p:cNvSpPr/>
          <p:nvPr>
            <p:ph type="title"/>
          </p:nvPr>
        </p:nvSpPr>
        <p:spPr>
          <a:xfrm>
            <a:off x="990600" y="12700"/>
            <a:ext cx="8178800" cy="736600"/>
          </a:xfrm>
          <a:prstGeom prst="rect">
            <a:avLst/>
          </a:prstGeom>
        </p:spPr>
        <p:txBody>
          <a:bodyPr/>
          <a:lstStyle>
            <a:lvl1pPr>
              <a:defRPr sz="4100"/>
            </a:lvl1pPr>
          </a:lstStyle>
          <a:p>
            <a:pPr/>
            <a:r>
              <a:t>Capsule History of Solomon’s Temple</a:t>
            </a:r>
          </a:p>
        </p:txBody>
      </p:sp>
      <p:sp>
        <p:nvSpPr>
          <p:cNvPr id="145" name="Event                                              Reference   Date B.C.…"/>
          <p:cNvSpPr/>
          <p:nvPr>
            <p:ph type="body" idx="1"/>
          </p:nvPr>
        </p:nvSpPr>
        <p:spPr>
          <a:xfrm>
            <a:off x="133350" y="825500"/>
            <a:ext cx="9893300" cy="6311900"/>
          </a:xfrm>
          <a:prstGeom prst="rect">
            <a:avLst/>
          </a:prstGeom>
        </p:spPr>
        <p:txBody>
          <a:bodyPr anchor="t"/>
          <a:lstStyle/>
          <a:p>
            <a:pPr marL="0" indent="0" defTabSz="914400">
              <a:spcBef>
                <a:spcPts val="1700"/>
              </a:spcBef>
              <a:buSzTx/>
              <a:buNone/>
              <a:tabLst>
                <a:tab pos="5892800" algn="l"/>
                <a:tab pos="8128000" algn="l"/>
              </a:tabLst>
              <a:defRPr sz="2400"/>
            </a:pPr>
            <a:r>
              <a:t>         </a:t>
            </a:r>
            <a:r>
              <a:rPr b="1">
                <a:solidFill>
                  <a:srgbClr val="011993"/>
                </a:solidFill>
              </a:rPr>
              <a:t>Event                                              Reference	  Date B.C.</a:t>
            </a:r>
            <a:endParaRPr b="1">
              <a:solidFill>
                <a:srgbClr val="011993"/>
              </a:solidFill>
            </a:endParaRPr>
          </a:p>
          <a:p>
            <a:pPr marL="0" indent="76200" defTabSz="914400">
              <a:spcBef>
                <a:spcPts val="1700"/>
              </a:spcBef>
              <a:buSzTx/>
              <a:buNone/>
              <a:tabLst>
                <a:tab pos="6400800" algn="l"/>
                <a:tab pos="8128000" algn="l"/>
              </a:tabLst>
              <a:defRPr sz="2400"/>
            </a:pPr>
            <a:r>
              <a:t>Construction of the Temple by Solomon         </a:t>
            </a:r>
            <a:r>
              <a:rPr>
                <a:solidFill>
                  <a:srgbClr val="FF2600"/>
                </a:solidFill>
              </a:rPr>
              <a:t>1 K 6-7; 2 C 3-4           </a:t>
            </a:r>
            <a:r>
              <a:t>966-960</a:t>
            </a:r>
          </a:p>
          <a:p>
            <a:pPr marL="0" indent="76200" defTabSz="914400">
              <a:spcBef>
                <a:spcPts val="1700"/>
              </a:spcBef>
              <a:buSzTx/>
              <a:buNone/>
              <a:tabLst>
                <a:tab pos="6400800" algn="l"/>
                <a:tab pos="8128000" algn="l"/>
              </a:tabLst>
              <a:defRPr sz="2400"/>
            </a:pPr>
            <a:r>
              <a:t>Dedication of the Temple</a:t>
            </a:r>
            <a:r>
              <a:rPr>
                <a:effectLst>
                  <a:outerShdw sx="100000" sy="100000" kx="0" ky="0" algn="b" rotWithShape="0" blurRad="25400" dist="25400" dir="5400000">
                    <a:srgbClr val="000000">
                      <a:alpha val="60000"/>
                    </a:srgbClr>
                  </a:outerShdw>
                </a:effectLst>
              </a:rPr>
              <a:t>                               </a:t>
            </a:r>
            <a:r>
              <a:rPr>
                <a:solidFill>
                  <a:srgbClr val="FF2600"/>
                </a:solidFill>
              </a:rPr>
              <a:t>I K 8; 2 C 5-6</a:t>
            </a:r>
            <a:r>
              <a:t>               960</a:t>
            </a:r>
          </a:p>
          <a:p>
            <a:pPr marL="0" indent="76200" defTabSz="914400">
              <a:spcBef>
                <a:spcPts val="1700"/>
              </a:spcBef>
              <a:buSzTx/>
              <a:buNone/>
              <a:tabLst>
                <a:tab pos="6400800" algn="l"/>
                <a:tab pos="8128000" algn="l"/>
              </a:tabLst>
              <a:defRPr sz="2400"/>
            </a:pPr>
            <a:r>
              <a:t>House filled with the glory of the Lord    </a:t>
            </a:r>
            <a:r>
              <a:rPr>
                <a:solidFill>
                  <a:srgbClr val="FF2600"/>
                </a:solidFill>
              </a:rPr>
              <a:t>I K 8:10, 11; 2 C 5:13-14</a:t>
            </a:r>
            <a:r>
              <a:t>      </a:t>
            </a:r>
            <a:r>
              <a:t>960</a:t>
            </a:r>
          </a:p>
          <a:p>
            <a:pPr marL="0" indent="76200" defTabSz="914400">
              <a:spcBef>
                <a:spcPts val="1700"/>
              </a:spcBef>
              <a:buSzTx/>
              <a:buNone/>
              <a:tabLst>
                <a:tab pos="6400800" algn="l"/>
                <a:tab pos="8128000" algn="l"/>
              </a:tabLst>
              <a:defRPr sz="2400"/>
            </a:pPr>
            <a:r>
              <a:t>Temple plundered by Shishak</a:t>
            </a:r>
            <a:r>
              <a:rPr>
                <a:solidFill>
                  <a:srgbClr val="FF2600"/>
                </a:solidFill>
              </a:rPr>
              <a:t>                   I K 14:25-28; 2 C 12:2-9</a:t>
            </a:r>
            <a:r>
              <a:t>     </a:t>
            </a:r>
            <a:r>
              <a:t> </a:t>
            </a:r>
            <a:r>
              <a:t>9</a:t>
            </a:r>
            <a:r>
              <a:t>27</a:t>
            </a:r>
          </a:p>
          <a:p>
            <a:pPr marL="0" indent="76200" defTabSz="914400">
              <a:spcBef>
                <a:spcPts val="1700"/>
              </a:spcBef>
              <a:buSzTx/>
              <a:buNone/>
              <a:tabLst>
                <a:tab pos="6400800" algn="l"/>
                <a:tab pos="8382000" algn="l"/>
              </a:tabLst>
              <a:defRPr sz="2400"/>
            </a:pPr>
            <a:r>
              <a:t>Abomination introduced to Temple                 </a:t>
            </a:r>
            <a:r>
              <a:rPr>
                <a:solidFill>
                  <a:srgbClr val="FF2600"/>
                </a:solidFill>
              </a:rPr>
              <a:t>I K 15:2, 12, 13</a:t>
            </a:r>
            <a:r>
              <a:t>            </a:t>
            </a:r>
            <a:r>
              <a:t>9</a:t>
            </a:r>
            <a:r>
              <a:t>13</a:t>
            </a:r>
            <a:r>
              <a:t>-9</a:t>
            </a:r>
            <a:r>
              <a:t>11                                             worship by Maacah, mother of Abijam     </a:t>
            </a:r>
          </a:p>
          <a:p>
            <a:pPr marL="0" indent="76200" defTabSz="914400">
              <a:spcBef>
                <a:spcPts val="1700"/>
              </a:spcBef>
              <a:buSzTx/>
              <a:buNone/>
              <a:tabLst>
                <a:tab pos="6400800" algn="l"/>
                <a:tab pos="8128000" algn="l"/>
              </a:tabLst>
              <a:defRPr sz="2400"/>
            </a:pPr>
            <a:r>
              <a:t>Asa cleanses the Temple                         </a:t>
            </a:r>
            <a:r>
              <a:rPr>
                <a:solidFill>
                  <a:srgbClr val="FF2600"/>
                </a:solidFill>
              </a:rPr>
              <a:t>I K 15:11-15;  2 C 15:8-16</a:t>
            </a:r>
            <a:r>
              <a:t>    9</a:t>
            </a:r>
            <a:r>
              <a:t>11</a:t>
            </a:r>
            <a:r>
              <a:t>-9</a:t>
            </a:r>
            <a:r>
              <a:t>00 </a:t>
            </a:r>
          </a:p>
          <a:p>
            <a:pPr marL="0" indent="76200" defTabSz="914400">
              <a:spcBef>
                <a:spcPts val="1700"/>
              </a:spcBef>
              <a:buSzTx/>
              <a:buNone/>
              <a:tabLst>
                <a:tab pos="6400800" algn="l"/>
                <a:tab pos="8128000" algn="l"/>
              </a:tabLst>
              <a:defRPr sz="2400"/>
            </a:pPr>
            <a:r>
              <a:t>Asa uses Temple treasures to bribe          </a:t>
            </a:r>
            <a:r>
              <a:rPr>
                <a:solidFill>
                  <a:srgbClr val="FF2600"/>
                </a:solidFill>
              </a:rPr>
              <a:t>1 K 15:18, 19; 2 C 16:1-2     </a:t>
            </a:r>
            <a:r>
              <a:t>895                                     Benhadad </a:t>
            </a:r>
          </a:p>
          <a:p>
            <a:pPr marL="0" indent="76200" defTabSz="914400">
              <a:spcBef>
                <a:spcPts val="1700"/>
              </a:spcBef>
              <a:buSzTx/>
              <a:buNone/>
              <a:tabLst>
                <a:tab pos="6400800" algn="l"/>
                <a:tab pos="8128000" algn="l"/>
              </a:tabLst>
              <a:defRPr sz="2400"/>
            </a:pPr>
            <a:r>
              <a:t>Jehoshaphat enlarged the Temple court               </a:t>
            </a:r>
            <a:r>
              <a:rPr>
                <a:solidFill>
                  <a:srgbClr val="FF2600"/>
                </a:solidFill>
              </a:rPr>
              <a:t>2 C 20:5</a:t>
            </a:r>
            <a:r>
              <a:t>	      870-53</a:t>
            </a:r>
          </a:p>
          <a:p>
            <a:pPr marL="0" indent="76200" defTabSz="914400">
              <a:spcBef>
                <a:spcPts val="1700"/>
              </a:spcBef>
              <a:buSzTx/>
              <a:buNone/>
              <a:tabLst>
                <a:tab pos="6400800" algn="l"/>
                <a:tab pos="8128000" algn="l"/>
              </a:tabLst>
              <a:defRPr sz="2400"/>
            </a:pPr>
            <a:r>
              <a:t>Temple repairs made by Jehoash           </a:t>
            </a:r>
            <a:r>
              <a:rPr>
                <a:solidFill>
                  <a:srgbClr val="FF2600"/>
                </a:solidFill>
              </a:rPr>
              <a:t>    2 K 12:4-16; 2 C 24:4-14</a:t>
            </a:r>
            <a:r>
              <a:t>    835</a:t>
            </a:r>
          </a:p>
          <a:p>
            <a:pPr lvl="1" marL="0" indent="596900" defTabSz="914400">
              <a:spcBef>
                <a:spcPts val="1700"/>
              </a:spcBef>
              <a:buSzTx/>
              <a:buNone/>
              <a:tabLst>
                <a:tab pos="6997700" algn="l"/>
                <a:tab pos="8724900" algn="l"/>
              </a:tabLst>
              <a:defRPr sz="2400"/>
            </a:pPr>
          </a:p>
          <a:p>
            <a:pPr marL="0" indent="0" defTabSz="914400">
              <a:spcBef>
                <a:spcPts val="1700"/>
              </a:spcBef>
              <a:buSzTx/>
              <a:buNone/>
              <a:tabLst>
                <a:tab pos="6400800" algn="l"/>
                <a:tab pos="8128000" algn="l"/>
              </a:tabLst>
              <a:defRPr sz="2400"/>
            </a:pPr>
            <a:r>
              <a:t>	</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5">
                                            <p:bg/>
                                          </p:spTgt>
                                        </p:tgtEl>
                                        <p:attrNameLst>
                                          <p:attrName>style.visibility</p:attrName>
                                        </p:attrNameLst>
                                      </p:cBhvr>
                                      <p:to>
                                        <p:strVal val="visible"/>
                                      </p:to>
                                    </p:set>
                                    <p:animEffect filter="wipe(left)" transition="in">
                                      <p:cBhvr>
                                        <p:cTn id="7" dur="1000"/>
                                        <p:tgtEl>
                                          <p:spTgt spid="14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45">
                                            <p:txEl>
                                              <p:pRg st="0" end="0"/>
                                            </p:txEl>
                                          </p:spTgt>
                                        </p:tgtEl>
                                        <p:attrNameLst>
                                          <p:attrName>style.visibility</p:attrName>
                                        </p:attrNameLst>
                                      </p:cBhvr>
                                      <p:to>
                                        <p:strVal val="visible"/>
                                      </p:to>
                                    </p:set>
                                    <p:animEffect filter="wipe(left)" transition="in">
                                      <p:cBhvr>
                                        <p:cTn id="10" dur="1000"/>
                                        <p:tgtEl>
                                          <p:spTgt spid="1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45">
                                            <p:txEl>
                                              <p:pRg st="1" end="1"/>
                                            </p:txEl>
                                          </p:spTgt>
                                        </p:tgtEl>
                                        <p:attrNameLst>
                                          <p:attrName>style.visibility</p:attrName>
                                        </p:attrNameLst>
                                      </p:cBhvr>
                                      <p:to>
                                        <p:strVal val="visible"/>
                                      </p:to>
                                    </p:set>
                                    <p:animEffect filter="wipe(left)" transition="in">
                                      <p:cBhvr>
                                        <p:cTn id="15" dur="1000"/>
                                        <p:tgtEl>
                                          <p:spTgt spid="14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45">
                                            <p:txEl>
                                              <p:pRg st="2" end="2"/>
                                            </p:txEl>
                                          </p:spTgt>
                                        </p:tgtEl>
                                        <p:attrNameLst>
                                          <p:attrName>style.visibility</p:attrName>
                                        </p:attrNameLst>
                                      </p:cBhvr>
                                      <p:to>
                                        <p:strVal val="visible"/>
                                      </p:to>
                                    </p:set>
                                    <p:animEffect filter="wipe(left)" transition="in">
                                      <p:cBhvr>
                                        <p:cTn id="20" dur="1000"/>
                                        <p:tgtEl>
                                          <p:spTgt spid="14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45">
                                            <p:txEl>
                                              <p:pRg st="3" end="3"/>
                                            </p:txEl>
                                          </p:spTgt>
                                        </p:tgtEl>
                                        <p:attrNameLst>
                                          <p:attrName>style.visibility</p:attrName>
                                        </p:attrNameLst>
                                      </p:cBhvr>
                                      <p:to>
                                        <p:strVal val="visible"/>
                                      </p:to>
                                    </p:set>
                                    <p:animEffect filter="wipe(left)" transition="in">
                                      <p:cBhvr>
                                        <p:cTn id="25" dur="1000"/>
                                        <p:tgtEl>
                                          <p:spTgt spid="14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45">
                                            <p:txEl>
                                              <p:pRg st="4" end="4"/>
                                            </p:txEl>
                                          </p:spTgt>
                                        </p:tgtEl>
                                        <p:attrNameLst>
                                          <p:attrName>style.visibility</p:attrName>
                                        </p:attrNameLst>
                                      </p:cBhvr>
                                      <p:to>
                                        <p:strVal val="visible"/>
                                      </p:to>
                                    </p:set>
                                    <p:animEffect filter="wipe(left)" transition="in">
                                      <p:cBhvr>
                                        <p:cTn id="30" dur="1000"/>
                                        <p:tgtEl>
                                          <p:spTgt spid="14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45">
                                            <p:txEl>
                                              <p:pRg st="5" end="5"/>
                                            </p:txEl>
                                          </p:spTgt>
                                        </p:tgtEl>
                                        <p:attrNameLst>
                                          <p:attrName>style.visibility</p:attrName>
                                        </p:attrNameLst>
                                      </p:cBhvr>
                                      <p:to>
                                        <p:strVal val="visible"/>
                                      </p:to>
                                    </p:set>
                                    <p:animEffect filter="wipe(left)" transition="in">
                                      <p:cBhvr>
                                        <p:cTn id="35" dur="1000"/>
                                        <p:tgtEl>
                                          <p:spTgt spid="14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145">
                                            <p:txEl>
                                              <p:pRg st="6" end="6"/>
                                            </p:txEl>
                                          </p:spTgt>
                                        </p:tgtEl>
                                        <p:attrNameLst>
                                          <p:attrName>style.visibility</p:attrName>
                                        </p:attrNameLst>
                                      </p:cBhvr>
                                      <p:to>
                                        <p:strVal val="visible"/>
                                      </p:to>
                                    </p:set>
                                    <p:animEffect filter="wipe(left)" transition="in">
                                      <p:cBhvr>
                                        <p:cTn id="40" dur="1000"/>
                                        <p:tgtEl>
                                          <p:spTgt spid="14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145">
                                            <p:txEl>
                                              <p:pRg st="7" end="7"/>
                                            </p:txEl>
                                          </p:spTgt>
                                        </p:tgtEl>
                                        <p:attrNameLst>
                                          <p:attrName>style.visibility</p:attrName>
                                        </p:attrNameLst>
                                      </p:cBhvr>
                                      <p:to>
                                        <p:strVal val="visible"/>
                                      </p:to>
                                    </p:set>
                                    <p:animEffect filter="wipe(left)" transition="in">
                                      <p:cBhvr>
                                        <p:cTn id="45" dur="1000"/>
                                        <p:tgtEl>
                                          <p:spTgt spid="14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145">
                                            <p:txEl>
                                              <p:pRg st="8" end="8"/>
                                            </p:txEl>
                                          </p:spTgt>
                                        </p:tgtEl>
                                        <p:attrNameLst>
                                          <p:attrName>style.visibility</p:attrName>
                                        </p:attrNameLst>
                                      </p:cBhvr>
                                      <p:to>
                                        <p:strVal val="visible"/>
                                      </p:to>
                                    </p:set>
                                    <p:animEffect filter="wipe(left)" transition="in">
                                      <p:cBhvr>
                                        <p:cTn id="50" dur="1000"/>
                                        <p:tgtEl>
                                          <p:spTgt spid="145">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1" fill="hold">
                                  <p:stCondLst>
                                    <p:cond delay="0"/>
                                  </p:stCondLst>
                                  <p:iterate type="el" backwards="0">
                                    <p:tmAbs val="0"/>
                                  </p:iterate>
                                  <p:childTnLst>
                                    <p:set>
                                      <p:cBhvr>
                                        <p:cTn id="54" fill="hold"/>
                                        <p:tgtEl>
                                          <p:spTgt spid="145">
                                            <p:txEl>
                                              <p:pRg st="9" end="9"/>
                                            </p:txEl>
                                          </p:spTgt>
                                        </p:tgtEl>
                                        <p:attrNameLst>
                                          <p:attrName>style.visibility</p:attrName>
                                        </p:attrNameLst>
                                      </p:cBhvr>
                                      <p:to>
                                        <p:strVal val="visible"/>
                                      </p:to>
                                    </p:set>
                                    <p:animEffect filter="wipe(left)" transition="in">
                                      <p:cBhvr>
                                        <p:cTn id="55" dur="1000"/>
                                        <p:tgtEl>
                                          <p:spTgt spid="145">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8" presetID="22" grpId="1" fill="hold">
                                  <p:stCondLst>
                                    <p:cond delay="0"/>
                                  </p:stCondLst>
                                  <p:iterate type="el" backwards="0">
                                    <p:tmAbs val="0"/>
                                  </p:iterate>
                                  <p:childTnLst>
                                    <p:set>
                                      <p:cBhvr>
                                        <p:cTn id="59" fill="hold"/>
                                        <p:tgtEl>
                                          <p:spTgt spid="145">
                                            <p:txEl>
                                              <p:pRg st="10" end="10"/>
                                            </p:txEl>
                                          </p:spTgt>
                                        </p:tgtEl>
                                        <p:attrNameLst>
                                          <p:attrName>style.visibility</p:attrName>
                                        </p:attrNameLst>
                                      </p:cBhvr>
                                      <p:to>
                                        <p:strVal val="visible"/>
                                      </p:to>
                                    </p:set>
                                    <p:animEffect filter="wipe(left)" transition="in">
                                      <p:cBhvr>
                                        <p:cTn id="60" dur="1000"/>
                                        <p:tgtEl>
                                          <p:spTgt spid="145">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8" presetID="22" grpId="1" fill="hold">
                                  <p:stCondLst>
                                    <p:cond delay="0"/>
                                  </p:stCondLst>
                                  <p:iterate type="el" backwards="0">
                                    <p:tmAbs val="0"/>
                                  </p:iterate>
                                  <p:childTnLst>
                                    <p:set>
                                      <p:cBhvr>
                                        <p:cTn id="64" fill="hold"/>
                                        <p:tgtEl>
                                          <p:spTgt spid="145">
                                            <p:txEl>
                                              <p:pRg st="11" end="11"/>
                                            </p:txEl>
                                          </p:spTgt>
                                        </p:tgtEl>
                                        <p:attrNameLst>
                                          <p:attrName>style.visibility</p:attrName>
                                        </p:attrNameLst>
                                      </p:cBhvr>
                                      <p:to>
                                        <p:strVal val="visible"/>
                                      </p:to>
                                    </p:set>
                                    <p:animEffect filter="wipe(left)" transition="in">
                                      <p:cBhvr>
                                        <p:cTn id="65" dur="1000"/>
                                        <p:tgtEl>
                                          <p:spTgt spid="145">
                                            <p:txEl>
                                              <p:pRg st="11" end="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5"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Capsule History of Solomon’s Temple"/>
          <p:cNvSpPr/>
          <p:nvPr>
            <p:ph type="title"/>
          </p:nvPr>
        </p:nvSpPr>
        <p:spPr>
          <a:xfrm>
            <a:off x="990600" y="-12700"/>
            <a:ext cx="8178800" cy="736600"/>
          </a:xfrm>
          <a:prstGeom prst="rect">
            <a:avLst/>
          </a:prstGeom>
        </p:spPr>
        <p:txBody>
          <a:bodyPr/>
          <a:lstStyle>
            <a:lvl1pPr>
              <a:defRPr sz="4100"/>
            </a:lvl1pPr>
          </a:lstStyle>
          <a:p>
            <a:pPr/>
            <a:r>
              <a:t>Capsule History of Solomon’s Temple</a:t>
            </a:r>
          </a:p>
        </p:txBody>
      </p:sp>
      <p:sp>
        <p:nvSpPr>
          <p:cNvPr id="148" name="Event                                              Reference   Date B.C.…"/>
          <p:cNvSpPr/>
          <p:nvPr>
            <p:ph type="body" idx="1"/>
          </p:nvPr>
        </p:nvSpPr>
        <p:spPr>
          <a:xfrm>
            <a:off x="133350" y="762000"/>
            <a:ext cx="9893300" cy="6311900"/>
          </a:xfrm>
          <a:prstGeom prst="rect">
            <a:avLst/>
          </a:prstGeom>
        </p:spPr>
        <p:txBody>
          <a:bodyPr anchor="t"/>
          <a:lstStyle/>
          <a:p>
            <a:pPr marL="0" indent="0" defTabSz="914400">
              <a:spcBef>
                <a:spcPts val="1400"/>
              </a:spcBef>
              <a:buSzTx/>
              <a:buNone/>
              <a:tabLst>
                <a:tab pos="5892800" algn="l"/>
                <a:tab pos="8128000" algn="l"/>
              </a:tabLst>
              <a:defRPr sz="2400"/>
            </a:pPr>
            <a:r>
              <a:t>         </a:t>
            </a:r>
            <a:r>
              <a:rPr b="1">
                <a:solidFill>
                  <a:srgbClr val="011993"/>
                </a:solidFill>
              </a:rPr>
              <a:t>Event                                              Reference	  Date B.C.</a:t>
            </a:r>
            <a:endParaRPr b="1">
              <a:solidFill>
                <a:srgbClr val="011993"/>
              </a:solidFill>
            </a:endParaRPr>
          </a:p>
          <a:p>
            <a:pPr marL="0" indent="114300" defTabSz="914400">
              <a:spcBef>
                <a:spcPts val="1400"/>
              </a:spcBef>
              <a:buSzTx/>
              <a:buNone/>
              <a:tabLst>
                <a:tab pos="6400800" algn="l"/>
                <a:tab pos="8128000" algn="l"/>
              </a:tabLst>
              <a:defRPr sz="2400"/>
            </a:pPr>
            <a:r>
              <a:t>Uzziah tried to enter Holy Place -                    </a:t>
            </a:r>
            <a:r>
              <a:rPr>
                <a:solidFill>
                  <a:srgbClr val="FF2600"/>
                </a:solidFill>
              </a:rPr>
              <a:t> II C 26:16</a:t>
            </a:r>
            <a:r>
              <a:t>	         750</a:t>
            </a:r>
            <a:r>
              <a:t> smitten with leprosy</a:t>
            </a:r>
          </a:p>
          <a:p>
            <a:pPr marL="0" indent="114300" defTabSz="914400">
              <a:spcBef>
                <a:spcPts val="1400"/>
              </a:spcBef>
              <a:buSzTx/>
              <a:buNone/>
              <a:tabLst>
                <a:tab pos="6400800" algn="l"/>
                <a:tab pos="8128000" algn="l"/>
              </a:tabLst>
              <a:defRPr sz="2400"/>
            </a:pPr>
            <a:r>
              <a:t>Jotham refuses to enter Temple                         </a:t>
            </a:r>
            <a:r>
              <a:rPr>
                <a:solidFill>
                  <a:srgbClr val="FF2600"/>
                </a:solidFill>
              </a:rPr>
              <a:t> II C 27:2</a:t>
            </a:r>
            <a:r>
              <a:t>	         750-31</a:t>
            </a:r>
          </a:p>
          <a:p>
            <a:pPr marL="0" indent="114300" defTabSz="914400">
              <a:spcBef>
                <a:spcPts val="1400"/>
              </a:spcBef>
              <a:buSzTx/>
              <a:buNone/>
              <a:tabLst>
                <a:tab pos="6400800" algn="l"/>
                <a:tab pos="8128000" algn="l"/>
              </a:tabLst>
              <a:defRPr sz="2400"/>
            </a:pPr>
            <a:r>
              <a:t>Jotham built a new gate for the Temple           </a:t>
            </a:r>
            <a:r>
              <a:rPr>
                <a:solidFill>
                  <a:srgbClr val="FF2600"/>
                </a:solidFill>
              </a:rPr>
              <a:t>II K 15:35; II C 27:3</a:t>
            </a:r>
            <a:r>
              <a:t> 	  739-35</a:t>
            </a:r>
          </a:p>
          <a:p>
            <a:pPr marL="0" indent="114300" defTabSz="914400">
              <a:spcBef>
                <a:spcPts val="1400"/>
              </a:spcBef>
              <a:buSzTx/>
              <a:buNone/>
              <a:tabLst>
                <a:tab pos="6400800" algn="l"/>
                <a:tab pos="8128000" algn="l"/>
              </a:tabLst>
              <a:defRPr sz="2400"/>
            </a:pPr>
            <a:r>
              <a:t>Ahaz bribes Tiglath-pileser with Temple               </a:t>
            </a:r>
            <a:r>
              <a:rPr>
                <a:solidFill>
                  <a:srgbClr val="FF2600"/>
                </a:solidFill>
              </a:rPr>
              <a:t>II K 16:8</a:t>
            </a:r>
            <a:r>
              <a:t>	         733   treasure</a:t>
            </a:r>
          </a:p>
          <a:p>
            <a:pPr marL="0" indent="114300" defTabSz="914400">
              <a:spcBef>
                <a:spcPts val="1400"/>
              </a:spcBef>
              <a:buSzTx/>
              <a:buNone/>
              <a:tabLst>
                <a:tab pos="6400800" algn="l"/>
                <a:tab pos="8128000" algn="l"/>
              </a:tabLst>
              <a:defRPr sz="2400"/>
            </a:pPr>
            <a:r>
              <a:t>Ahaz introduces a pagan altar -                        </a:t>
            </a:r>
            <a:r>
              <a:rPr>
                <a:solidFill>
                  <a:srgbClr val="FF2600"/>
                </a:solidFill>
              </a:rPr>
              <a:t>II K 16:10-17</a:t>
            </a:r>
            <a:r>
              <a:t>	         732 removes bronze altar, bases and                                                          ornaments of lavers and oxen under the sea</a:t>
            </a:r>
          </a:p>
          <a:p>
            <a:pPr marL="0" indent="114300" defTabSz="914400">
              <a:spcBef>
                <a:spcPts val="1400"/>
              </a:spcBef>
              <a:buSzTx/>
              <a:buNone/>
              <a:tabLst>
                <a:tab pos="6400800" algn="l"/>
                <a:tab pos="8128000" algn="l"/>
              </a:tabLst>
              <a:defRPr sz="2400"/>
            </a:pPr>
            <a:r>
              <a:t>Hezekiah cleanses the Temple                               </a:t>
            </a:r>
            <a:r>
              <a:rPr>
                <a:solidFill>
                  <a:srgbClr val="FF2600"/>
                </a:solidFill>
              </a:rPr>
              <a:t>II C 29</a:t>
            </a:r>
            <a:r>
              <a:t>	        720-15</a:t>
            </a:r>
          </a:p>
          <a:p>
            <a:pPr marL="0" indent="114300" defTabSz="914400">
              <a:spcBef>
                <a:spcPts val="1400"/>
              </a:spcBef>
              <a:buSzTx/>
              <a:buNone/>
              <a:tabLst>
                <a:tab pos="6400800" algn="l"/>
                <a:tab pos="8128000" algn="l"/>
              </a:tabLst>
              <a:defRPr sz="2400"/>
            </a:pPr>
            <a:r>
              <a:t>Hezekiah removes the gold leaf                  </a:t>
            </a:r>
            <a:r>
              <a:rPr>
                <a:solidFill>
                  <a:srgbClr val="FF2600"/>
                </a:solidFill>
              </a:rPr>
              <a:t>II K 18:14-16; II C 32:31</a:t>
            </a:r>
            <a:r>
              <a:t>	      701 from the doors of Temple (which he himself had put there)                            as payment to Sennacherib</a:t>
            </a:r>
          </a:p>
          <a:p>
            <a:pPr marL="0" indent="0" defTabSz="914400">
              <a:spcBef>
                <a:spcPts val="1400"/>
              </a:spcBef>
              <a:buSzTx/>
              <a:buNone/>
              <a:tabLst>
                <a:tab pos="6400800" algn="l"/>
                <a:tab pos="8128000" algn="l"/>
              </a:tabLst>
              <a:defRPr sz="2400"/>
            </a:pP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8">
                                            <p:bg/>
                                          </p:spTgt>
                                        </p:tgtEl>
                                        <p:attrNameLst>
                                          <p:attrName>style.visibility</p:attrName>
                                        </p:attrNameLst>
                                      </p:cBhvr>
                                      <p:to>
                                        <p:strVal val="visible"/>
                                      </p:to>
                                    </p:set>
                                    <p:animEffect filter="wipe(left)" transition="in">
                                      <p:cBhvr>
                                        <p:cTn id="7" dur="1000"/>
                                        <p:tgtEl>
                                          <p:spTgt spid="14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48">
                                            <p:txEl>
                                              <p:pRg st="0" end="0"/>
                                            </p:txEl>
                                          </p:spTgt>
                                        </p:tgtEl>
                                        <p:attrNameLst>
                                          <p:attrName>style.visibility</p:attrName>
                                        </p:attrNameLst>
                                      </p:cBhvr>
                                      <p:to>
                                        <p:strVal val="visible"/>
                                      </p:to>
                                    </p:set>
                                    <p:animEffect filter="wipe(left)" transition="in">
                                      <p:cBhvr>
                                        <p:cTn id="10" dur="1000"/>
                                        <p:tgtEl>
                                          <p:spTgt spid="1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48">
                                            <p:txEl>
                                              <p:pRg st="1" end="1"/>
                                            </p:txEl>
                                          </p:spTgt>
                                        </p:tgtEl>
                                        <p:attrNameLst>
                                          <p:attrName>style.visibility</p:attrName>
                                        </p:attrNameLst>
                                      </p:cBhvr>
                                      <p:to>
                                        <p:strVal val="visible"/>
                                      </p:to>
                                    </p:set>
                                    <p:animEffect filter="wipe(left)" transition="in">
                                      <p:cBhvr>
                                        <p:cTn id="15" dur="1000"/>
                                        <p:tgtEl>
                                          <p:spTgt spid="1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48">
                                            <p:txEl>
                                              <p:pRg st="2" end="2"/>
                                            </p:txEl>
                                          </p:spTgt>
                                        </p:tgtEl>
                                        <p:attrNameLst>
                                          <p:attrName>style.visibility</p:attrName>
                                        </p:attrNameLst>
                                      </p:cBhvr>
                                      <p:to>
                                        <p:strVal val="visible"/>
                                      </p:to>
                                    </p:set>
                                    <p:animEffect filter="wipe(left)" transition="in">
                                      <p:cBhvr>
                                        <p:cTn id="20" dur="1000"/>
                                        <p:tgtEl>
                                          <p:spTgt spid="14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48">
                                            <p:txEl>
                                              <p:pRg st="3" end="3"/>
                                            </p:txEl>
                                          </p:spTgt>
                                        </p:tgtEl>
                                        <p:attrNameLst>
                                          <p:attrName>style.visibility</p:attrName>
                                        </p:attrNameLst>
                                      </p:cBhvr>
                                      <p:to>
                                        <p:strVal val="visible"/>
                                      </p:to>
                                    </p:set>
                                    <p:animEffect filter="wipe(left)" transition="in">
                                      <p:cBhvr>
                                        <p:cTn id="25" dur="1000"/>
                                        <p:tgtEl>
                                          <p:spTgt spid="14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48">
                                            <p:txEl>
                                              <p:pRg st="4" end="4"/>
                                            </p:txEl>
                                          </p:spTgt>
                                        </p:tgtEl>
                                        <p:attrNameLst>
                                          <p:attrName>style.visibility</p:attrName>
                                        </p:attrNameLst>
                                      </p:cBhvr>
                                      <p:to>
                                        <p:strVal val="visible"/>
                                      </p:to>
                                    </p:set>
                                    <p:animEffect filter="wipe(left)" transition="in">
                                      <p:cBhvr>
                                        <p:cTn id="30" dur="1000"/>
                                        <p:tgtEl>
                                          <p:spTgt spid="14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48">
                                            <p:txEl>
                                              <p:pRg st="5" end="5"/>
                                            </p:txEl>
                                          </p:spTgt>
                                        </p:tgtEl>
                                        <p:attrNameLst>
                                          <p:attrName>style.visibility</p:attrName>
                                        </p:attrNameLst>
                                      </p:cBhvr>
                                      <p:to>
                                        <p:strVal val="visible"/>
                                      </p:to>
                                    </p:set>
                                    <p:animEffect filter="wipe(left)" transition="in">
                                      <p:cBhvr>
                                        <p:cTn id="35" dur="1000"/>
                                        <p:tgtEl>
                                          <p:spTgt spid="14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148">
                                            <p:txEl>
                                              <p:pRg st="6" end="6"/>
                                            </p:txEl>
                                          </p:spTgt>
                                        </p:tgtEl>
                                        <p:attrNameLst>
                                          <p:attrName>style.visibility</p:attrName>
                                        </p:attrNameLst>
                                      </p:cBhvr>
                                      <p:to>
                                        <p:strVal val="visible"/>
                                      </p:to>
                                    </p:set>
                                    <p:animEffect filter="wipe(left)" transition="in">
                                      <p:cBhvr>
                                        <p:cTn id="40" dur="1000"/>
                                        <p:tgtEl>
                                          <p:spTgt spid="14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148">
                                            <p:txEl>
                                              <p:pRg st="7" end="7"/>
                                            </p:txEl>
                                          </p:spTgt>
                                        </p:tgtEl>
                                        <p:attrNameLst>
                                          <p:attrName>style.visibility</p:attrName>
                                        </p:attrNameLst>
                                      </p:cBhvr>
                                      <p:to>
                                        <p:strVal val="visible"/>
                                      </p:to>
                                    </p:set>
                                    <p:animEffect filter="wipe(left)" transition="in">
                                      <p:cBhvr>
                                        <p:cTn id="45" dur="1000"/>
                                        <p:tgtEl>
                                          <p:spTgt spid="14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148">
                                            <p:txEl>
                                              <p:pRg st="8" end="8"/>
                                            </p:txEl>
                                          </p:spTgt>
                                        </p:tgtEl>
                                        <p:attrNameLst>
                                          <p:attrName>style.visibility</p:attrName>
                                        </p:attrNameLst>
                                      </p:cBhvr>
                                      <p:to>
                                        <p:strVal val="visible"/>
                                      </p:to>
                                    </p:set>
                                    <p:animEffect filter="wipe(left)" transition="in">
                                      <p:cBhvr>
                                        <p:cTn id="50" dur="1000"/>
                                        <p:tgtEl>
                                          <p:spTgt spid="148">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8"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Capsule History of Solomon’s Temple"/>
          <p:cNvSpPr/>
          <p:nvPr>
            <p:ph type="title"/>
          </p:nvPr>
        </p:nvSpPr>
        <p:spPr>
          <a:xfrm>
            <a:off x="990600" y="-12700"/>
            <a:ext cx="8178800" cy="736600"/>
          </a:xfrm>
          <a:prstGeom prst="rect">
            <a:avLst/>
          </a:prstGeom>
        </p:spPr>
        <p:txBody>
          <a:bodyPr/>
          <a:lstStyle>
            <a:lvl1pPr>
              <a:defRPr sz="4100"/>
            </a:lvl1pPr>
          </a:lstStyle>
          <a:p>
            <a:pPr/>
            <a:r>
              <a:t>Capsule History of Solomon’s Temple</a:t>
            </a:r>
          </a:p>
        </p:txBody>
      </p:sp>
      <p:sp>
        <p:nvSpPr>
          <p:cNvPr id="151" name="Event                                              Reference   Date B.C.…"/>
          <p:cNvSpPr/>
          <p:nvPr>
            <p:ph type="body" idx="1"/>
          </p:nvPr>
        </p:nvSpPr>
        <p:spPr>
          <a:xfrm>
            <a:off x="133350" y="736600"/>
            <a:ext cx="9893300" cy="6667500"/>
          </a:xfrm>
          <a:prstGeom prst="rect">
            <a:avLst/>
          </a:prstGeom>
        </p:spPr>
        <p:txBody>
          <a:bodyPr anchor="t"/>
          <a:lstStyle/>
          <a:p>
            <a:pPr marL="0" indent="0" defTabSz="914400">
              <a:buSzTx/>
              <a:buNone/>
              <a:tabLst>
                <a:tab pos="5892800" algn="l"/>
                <a:tab pos="8128000" algn="l"/>
              </a:tabLst>
              <a:defRPr sz="2400"/>
            </a:pPr>
            <a:r>
              <a:t>         </a:t>
            </a:r>
            <a:r>
              <a:rPr b="1">
                <a:solidFill>
                  <a:srgbClr val="011993"/>
                </a:solidFill>
              </a:rPr>
              <a:t>Event                                              Reference	  Date B.C.</a:t>
            </a:r>
            <a:endParaRPr b="1">
              <a:solidFill>
                <a:srgbClr val="011993"/>
              </a:solidFill>
            </a:endParaRPr>
          </a:p>
          <a:p>
            <a:pPr marL="0" indent="63500" defTabSz="914400">
              <a:buSzTx/>
              <a:buNone/>
              <a:tabLst>
                <a:tab pos="6400800" algn="l"/>
                <a:tab pos="8128000" algn="l"/>
              </a:tabLst>
              <a:defRPr sz="2400"/>
            </a:pPr>
            <a:r>
              <a:t>Idolatrous altars erected in Temple              </a:t>
            </a:r>
            <a:r>
              <a:rPr>
                <a:solidFill>
                  <a:srgbClr val="FF2600"/>
                </a:solidFill>
              </a:rPr>
              <a:t>II K 21:3-7; 23:7, 11</a:t>
            </a:r>
            <a:r>
              <a:t>	                    by Manasseh - an Asherah - worship of host of heaven -                            horses &amp; chariot dedicated to the sun in Temple court</a:t>
            </a:r>
          </a:p>
          <a:p>
            <a:pPr marL="0" indent="63500" defTabSz="914400">
              <a:buSzTx/>
              <a:buNone/>
              <a:tabLst>
                <a:tab pos="6400800" algn="l"/>
                <a:tab pos="8128000" algn="l"/>
              </a:tabLst>
              <a:defRPr sz="2400"/>
            </a:pPr>
            <a:r>
              <a:t>Josiah cleansed the Temple -                      </a:t>
            </a:r>
            <a:r>
              <a:rPr>
                <a:solidFill>
                  <a:srgbClr val="FF2600"/>
                </a:solidFill>
              </a:rPr>
              <a:t>II K 22-23; II C 34-35</a:t>
            </a:r>
            <a:r>
              <a:t>         632-21 law book discovered within	</a:t>
            </a:r>
          </a:p>
          <a:p>
            <a:pPr marL="0" indent="63500" defTabSz="914400">
              <a:buSzTx/>
              <a:buNone/>
              <a:tabLst>
                <a:tab pos="6400800" algn="l"/>
                <a:tab pos="8128000" algn="l"/>
              </a:tabLst>
              <a:defRPr sz="2400"/>
            </a:pPr>
            <a:r>
              <a:t>Pagan practices reintroduced                           </a:t>
            </a:r>
            <a:r>
              <a:rPr>
                <a:solidFill>
                  <a:srgbClr val="FF2600"/>
                </a:solidFill>
              </a:rPr>
              <a:t>Ezek. 8:7-18</a:t>
            </a:r>
            <a:r>
              <a:t>	      609-587 under Jehoiakim &amp; Zedekiah	</a:t>
            </a:r>
          </a:p>
          <a:p>
            <a:pPr marL="0" indent="63500" defTabSz="914400">
              <a:buSzTx/>
              <a:buNone/>
              <a:tabLst>
                <a:tab pos="6400800" algn="l"/>
                <a:tab pos="8128000" algn="l"/>
              </a:tabLst>
              <a:defRPr sz="2400"/>
            </a:pPr>
            <a:r>
              <a:t>Nebuchadnezzar carries off some                      </a:t>
            </a:r>
            <a:r>
              <a:rPr>
                <a:solidFill>
                  <a:srgbClr val="FF2600"/>
                </a:solidFill>
              </a:rPr>
              <a:t>Dan. 1:1-3</a:t>
            </a:r>
            <a:r>
              <a:t>	      605 Temple vessels</a:t>
            </a:r>
          </a:p>
          <a:p>
            <a:pPr marL="0" indent="63500" defTabSz="914400">
              <a:buSzTx/>
              <a:buNone/>
              <a:tabLst>
                <a:tab pos="6400800" algn="l"/>
                <a:tab pos="8128000" algn="l"/>
              </a:tabLst>
              <a:defRPr sz="2400"/>
            </a:pPr>
            <a:r>
              <a:t>Additional Temple vessels                          </a:t>
            </a:r>
            <a:r>
              <a:rPr>
                <a:solidFill>
                  <a:srgbClr val="FF2600"/>
                </a:solidFill>
              </a:rPr>
              <a:t>II K 24:13;  II C 36:7</a:t>
            </a:r>
            <a:r>
              <a:t>	      597 carried to Babylon</a:t>
            </a:r>
          </a:p>
          <a:p>
            <a:pPr marL="0" indent="63500" defTabSz="914400">
              <a:buSzTx/>
              <a:buNone/>
              <a:tabLst>
                <a:tab pos="6400800" algn="l"/>
                <a:tab pos="8128000" algn="l"/>
              </a:tabLst>
              <a:defRPr sz="2400"/>
            </a:pPr>
            <a:r>
              <a:t>Temple destroyed by Babylonians -                  </a:t>
            </a:r>
            <a:r>
              <a:rPr>
                <a:solidFill>
                  <a:srgbClr val="FF2600"/>
                </a:solidFill>
              </a:rPr>
              <a:t>II K 25:13-16</a:t>
            </a:r>
            <a:r>
              <a:t>	      587 pillars, Sea broken up, carried off along with lesser vessels</a:t>
            </a:r>
          </a:p>
          <a:p>
            <a:pPr marL="0" indent="0" defTabSz="914400">
              <a:buSzTx/>
              <a:buNone/>
              <a:tabLst>
                <a:tab pos="6400800" algn="l"/>
                <a:tab pos="8128000" algn="l"/>
              </a:tabLst>
              <a:defRPr sz="2400"/>
            </a:pP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1">
                                            <p:bg/>
                                          </p:spTgt>
                                        </p:tgtEl>
                                        <p:attrNameLst>
                                          <p:attrName>style.visibility</p:attrName>
                                        </p:attrNameLst>
                                      </p:cBhvr>
                                      <p:to>
                                        <p:strVal val="visible"/>
                                      </p:to>
                                    </p:set>
                                    <p:animEffect filter="wipe(left)" transition="in">
                                      <p:cBhvr>
                                        <p:cTn id="7" dur="1000"/>
                                        <p:tgtEl>
                                          <p:spTgt spid="15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51">
                                            <p:txEl>
                                              <p:pRg st="0" end="0"/>
                                            </p:txEl>
                                          </p:spTgt>
                                        </p:tgtEl>
                                        <p:attrNameLst>
                                          <p:attrName>style.visibility</p:attrName>
                                        </p:attrNameLst>
                                      </p:cBhvr>
                                      <p:to>
                                        <p:strVal val="visible"/>
                                      </p:to>
                                    </p:set>
                                    <p:animEffect filter="wipe(left)" transition="in">
                                      <p:cBhvr>
                                        <p:cTn id="10" dur="1000"/>
                                        <p:tgtEl>
                                          <p:spTgt spid="1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51">
                                            <p:txEl>
                                              <p:pRg st="1" end="1"/>
                                            </p:txEl>
                                          </p:spTgt>
                                        </p:tgtEl>
                                        <p:attrNameLst>
                                          <p:attrName>style.visibility</p:attrName>
                                        </p:attrNameLst>
                                      </p:cBhvr>
                                      <p:to>
                                        <p:strVal val="visible"/>
                                      </p:to>
                                    </p:set>
                                    <p:animEffect filter="wipe(left)" transition="in">
                                      <p:cBhvr>
                                        <p:cTn id="15" dur="1000"/>
                                        <p:tgtEl>
                                          <p:spTgt spid="1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51">
                                            <p:txEl>
                                              <p:pRg st="2" end="2"/>
                                            </p:txEl>
                                          </p:spTgt>
                                        </p:tgtEl>
                                        <p:attrNameLst>
                                          <p:attrName>style.visibility</p:attrName>
                                        </p:attrNameLst>
                                      </p:cBhvr>
                                      <p:to>
                                        <p:strVal val="visible"/>
                                      </p:to>
                                    </p:set>
                                    <p:animEffect filter="wipe(left)" transition="in">
                                      <p:cBhvr>
                                        <p:cTn id="20" dur="1000"/>
                                        <p:tgtEl>
                                          <p:spTgt spid="1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51">
                                            <p:txEl>
                                              <p:pRg st="3" end="3"/>
                                            </p:txEl>
                                          </p:spTgt>
                                        </p:tgtEl>
                                        <p:attrNameLst>
                                          <p:attrName>style.visibility</p:attrName>
                                        </p:attrNameLst>
                                      </p:cBhvr>
                                      <p:to>
                                        <p:strVal val="visible"/>
                                      </p:to>
                                    </p:set>
                                    <p:animEffect filter="wipe(left)" transition="in">
                                      <p:cBhvr>
                                        <p:cTn id="25" dur="1000"/>
                                        <p:tgtEl>
                                          <p:spTgt spid="15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51">
                                            <p:txEl>
                                              <p:pRg st="4" end="4"/>
                                            </p:txEl>
                                          </p:spTgt>
                                        </p:tgtEl>
                                        <p:attrNameLst>
                                          <p:attrName>style.visibility</p:attrName>
                                        </p:attrNameLst>
                                      </p:cBhvr>
                                      <p:to>
                                        <p:strVal val="visible"/>
                                      </p:to>
                                    </p:set>
                                    <p:animEffect filter="wipe(left)" transition="in">
                                      <p:cBhvr>
                                        <p:cTn id="30" dur="1000"/>
                                        <p:tgtEl>
                                          <p:spTgt spid="15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51">
                                            <p:txEl>
                                              <p:pRg st="5" end="5"/>
                                            </p:txEl>
                                          </p:spTgt>
                                        </p:tgtEl>
                                        <p:attrNameLst>
                                          <p:attrName>style.visibility</p:attrName>
                                        </p:attrNameLst>
                                      </p:cBhvr>
                                      <p:to>
                                        <p:strVal val="visible"/>
                                      </p:to>
                                    </p:set>
                                    <p:animEffect filter="wipe(left)" transition="in">
                                      <p:cBhvr>
                                        <p:cTn id="35" dur="1000"/>
                                        <p:tgtEl>
                                          <p:spTgt spid="15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151">
                                            <p:txEl>
                                              <p:pRg st="6" end="6"/>
                                            </p:txEl>
                                          </p:spTgt>
                                        </p:tgtEl>
                                        <p:attrNameLst>
                                          <p:attrName>style.visibility</p:attrName>
                                        </p:attrNameLst>
                                      </p:cBhvr>
                                      <p:to>
                                        <p:strVal val="visible"/>
                                      </p:to>
                                    </p:set>
                                    <p:animEffect filter="wipe(left)" transition="in">
                                      <p:cBhvr>
                                        <p:cTn id="40" dur="1000"/>
                                        <p:tgtEl>
                                          <p:spTgt spid="15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151">
                                            <p:txEl>
                                              <p:pRg st="7" end="7"/>
                                            </p:txEl>
                                          </p:spTgt>
                                        </p:tgtEl>
                                        <p:attrNameLst>
                                          <p:attrName>style.visibility</p:attrName>
                                        </p:attrNameLst>
                                      </p:cBhvr>
                                      <p:to>
                                        <p:strVal val="visible"/>
                                      </p:to>
                                    </p:set>
                                    <p:animEffect filter="wipe(left)" transition="in">
                                      <p:cBhvr>
                                        <p:cTn id="45" dur="1000"/>
                                        <p:tgtEl>
                                          <p:spTgt spid="151">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VII. Solomon In All His Glory 9:10—10:29"/>
          <p:cNvSpPr/>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300"/>
            </a:pPr>
            <a:r>
              <a:rPr>
                <a:solidFill>
                  <a:srgbClr val="011993"/>
                </a:solidFill>
              </a:rPr>
              <a:t>VII.	Solomon In All His Glory</a:t>
            </a:r>
            <a:r>
              <a:t> </a:t>
            </a:r>
            <a:r>
              <a:rPr>
                <a:solidFill>
                  <a:srgbClr val="FF2600"/>
                </a:solidFill>
              </a:rPr>
              <a:t>9:10—10:29</a:t>
            </a:r>
          </a:p>
        </p:txBody>
      </p:sp>
      <p:sp>
        <p:nvSpPr>
          <p:cNvPr id="154" name="A. The Basis of Solomon’s Glory 9:10-28"/>
          <p:cNvSpPr/>
          <p:nvPr>
            <p:ph type="subTitle" sz="quarter" idx="1"/>
          </p:nvPr>
        </p:nvSpPr>
        <p:spPr>
          <a:prstGeom prst="rect">
            <a:avLst/>
          </a:prstGeom>
        </p:spPr>
        <p:txBody>
          <a:bodyPr/>
          <a:lstStyle/>
          <a:p>
            <a:pPr algn="l">
              <a:buClr>
                <a:srgbClr val="000000"/>
              </a:buClr>
              <a:buFont typeface="Gill Sans"/>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Helvetica"/>
                <a:ea typeface="Helvetica"/>
                <a:cs typeface="Helvetica"/>
                <a:sym typeface="Helvetica"/>
              </a:defRPr>
            </a:pPr>
            <a:r>
              <a:rPr>
                <a:latin typeface="+mn-lt"/>
                <a:ea typeface="+mn-ea"/>
                <a:cs typeface="+mn-cs"/>
                <a:sym typeface="Gill Sans"/>
              </a:rPr>
              <a:t>A.	The Basis of Solomon’s Glory </a:t>
            </a:r>
            <a:r>
              <a:rPr b="1">
                <a:solidFill>
                  <a:srgbClr val="FF2600"/>
                </a:solidFill>
                <a:latin typeface="+mn-lt"/>
                <a:ea typeface="+mn-ea"/>
                <a:cs typeface="+mn-cs"/>
                <a:sym typeface="Gill Sans"/>
              </a:rPr>
              <a:t>9:10-28</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1. His connection with Hiram for building materials 10-14"/>
          <p:cNvSpPr/>
          <p:nvPr>
            <p:ph type="title"/>
          </p:nvPr>
        </p:nvSpPr>
        <p:spPr>
          <a:xfrm>
            <a:off x="463550" y="127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latin typeface="Helvetica"/>
                <a:ea typeface="Helvetica"/>
                <a:cs typeface="Helvetica"/>
                <a:sym typeface="Helvetica"/>
              </a:defRPr>
            </a:pPr>
            <a:r>
              <a:rPr>
                <a:solidFill>
                  <a:srgbClr val="011993"/>
                </a:solidFill>
                <a:latin typeface="+mn-lt"/>
                <a:ea typeface="+mn-ea"/>
                <a:cs typeface="+mn-cs"/>
                <a:sym typeface="Gill Sans"/>
              </a:rPr>
              <a:t>1.	His connection with Hiram for building materials</a:t>
            </a:r>
            <a:r>
              <a:rPr>
                <a:latin typeface="+mn-lt"/>
                <a:ea typeface="+mn-ea"/>
                <a:cs typeface="+mn-cs"/>
                <a:sym typeface="Gill Sans"/>
              </a:rPr>
              <a:t> </a:t>
            </a:r>
            <a:r>
              <a:rPr b="1">
                <a:solidFill>
                  <a:srgbClr val="FF2600"/>
                </a:solidFill>
                <a:latin typeface="+mn-lt"/>
                <a:ea typeface="+mn-ea"/>
                <a:cs typeface="+mn-cs"/>
                <a:sym typeface="Gill Sans"/>
              </a:rPr>
              <a:t>10-14</a:t>
            </a:r>
          </a:p>
        </p:txBody>
      </p:sp>
      <p:sp>
        <p:nvSpPr>
          <p:cNvPr id="157" name="20 years of building projects…"/>
          <p:cNvSpPr/>
          <p:nvPr>
            <p:ph type="body" sz="half" idx="1"/>
          </p:nvPr>
        </p:nvSpPr>
        <p:spPr>
          <a:xfrm>
            <a:off x="12700" y="4447083"/>
            <a:ext cx="9525000" cy="3211017"/>
          </a:xfrm>
          <a:prstGeom prst="rect">
            <a:avLst/>
          </a:prstGeom>
        </p:spPr>
        <p:txBody>
          <a:bodyPr anchor="t"/>
          <a:lstStyle/>
          <a:p>
            <a:pPr marL="648110" indent="-394110">
              <a:spcBef>
                <a:spcPts val="1500"/>
              </a:spcBef>
              <a:buClr>
                <a:srgbClr val="000000"/>
              </a:buClr>
              <a:defRPr sz="2400">
                <a:solidFill>
                  <a:srgbClr val="011993"/>
                </a:solidFill>
              </a:defRPr>
            </a:pPr>
            <a:r>
              <a:t>20 years of building projects</a:t>
            </a:r>
          </a:p>
          <a:p>
            <a:pPr lvl="1" marL="991010" indent="-394110">
              <a:spcBef>
                <a:spcPts val="1500"/>
              </a:spcBef>
              <a:buChar char="-"/>
              <a:defRPr sz="2400"/>
            </a:pPr>
            <a:r>
              <a:t>Temple 7 yrs</a:t>
            </a:r>
          </a:p>
          <a:p>
            <a:pPr lvl="1" marL="991010" indent="-394110">
              <a:spcBef>
                <a:spcPts val="1500"/>
              </a:spcBef>
              <a:buChar char="-"/>
              <a:defRPr sz="2400"/>
            </a:pPr>
            <a:r>
              <a:t>Palace complex 13 yrs</a:t>
            </a:r>
          </a:p>
          <a:p>
            <a:pPr marL="648110" indent="-394110">
              <a:spcBef>
                <a:spcPts val="1500"/>
              </a:spcBef>
              <a:buClr>
                <a:srgbClr val="000000"/>
              </a:buClr>
              <a:defRPr sz="2400">
                <a:solidFill>
                  <a:srgbClr val="011993"/>
                </a:solidFill>
              </a:defRPr>
            </a:pPr>
            <a:r>
              <a:t>Hiram supplied cedar &amp; fir trees &amp; gold (120 talents)</a:t>
            </a:r>
          </a:p>
          <a:p>
            <a:pPr lvl="1" marL="991010" indent="-394110">
              <a:spcBef>
                <a:spcPts val="1500"/>
              </a:spcBef>
              <a:buChar char="-"/>
              <a:defRPr sz="2400"/>
            </a:pPr>
            <a:r>
              <a:t>Talent = between 90 &amp; 45 pounds</a:t>
            </a:r>
          </a:p>
        </p:txBody>
      </p:sp>
      <p:sp>
        <p:nvSpPr>
          <p:cNvPr id="158" name="10   It came about at the end of twenty years in which Solomon had built the two houses, the house of the LORD and the king’s house…"/>
          <p:cNvSpPr/>
          <p:nvPr/>
        </p:nvSpPr>
        <p:spPr>
          <a:xfrm>
            <a:off x="139700" y="520154"/>
            <a:ext cx="9525000" cy="39795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10</a:t>
            </a:r>
            <a:r>
              <a:rPr>
                <a:uFill>
                  <a:solidFill>
                    <a:srgbClr val="000000"/>
                  </a:solidFill>
                </a:uFill>
                <a:latin typeface="Times"/>
                <a:ea typeface="Times"/>
                <a:cs typeface="Times"/>
                <a:sym typeface="Times"/>
              </a:rPr>
              <a:t>   It came about at the end of twenty years in which Solomon had built the two houses, the house of the LORD and the king’s house</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11</a:t>
            </a:r>
            <a:r>
              <a:rPr>
                <a:uFill>
                  <a:solidFill>
                    <a:srgbClr val="000000"/>
                  </a:solidFill>
                </a:uFill>
                <a:latin typeface="Times"/>
                <a:ea typeface="Times"/>
                <a:cs typeface="Times"/>
                <a:sym typeface="Times"/>
              </a:rPr>
              <a:t>   (Hiram king of Tyre had supplied Solomon with cedar and cypress timber and gold according to all his desire), then King Solomon gave Hiram twenty cities in the land of Galilee.</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12</a:t>
            </a:r>
            <a:r>
              <a:rPr>
                <a:uFill>
                  <a:solidFill>
                    <a:srgbClr val="000000"/>
                  </a:solidFill>
                </a:uFill>
                <a:latin typeface="Times"/>
                <a:ea typeface="Times"/>
                <a:cs typeface="Times"/>
                <a:sym typeface="Times"/>
              </a:rPr>
              <a:t>  So Hiram came out from Tyre to see the cities which Solomon had given him, and they did not please him.</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13</a:t>
            </a:r>
            <a:r>
              <a:rPr>
                <a:uFill>
                  <a:solidFill>
                    <a:srgbClr val="000000"/>
                  </a:solidFill>
                </a:uFill>
                <a:latin typeface="Times"/>
                <a:ea typeface="Times"/>
                <a:cs typeface="Times"/>
                <a:sym typeface="Times"/>
              </a:rPr>
              <a:t>  He said, “What are these cities which you have given me, my brother?” So they were called the land of Cabul to this day.</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14</a:t>
            </a:r>
            <a:r>
              <a:rPr>
                <a:uFill>
                  <a:solidFill>
                    <a:srgbClr val="000000"/>
                  </a:solidFill>
                </a:uFill>
                <a:latin typeface="Times"/>
                <a:ea typeface="Times"/>
                <a:cs typeface="Times"/>
                <a:sym typeface="Times"/>
              </a:rPr>
              <a:t>  And Hiram sent to the king 120 talents of gold.</a:t>
            </a:r>
          </a:p>
        </p:txBody>
      </p:sp>
      <p:pic>
        <p:nvPicPr>
          <p:cNvPr id="159" name="pasted-image.tiff" descr="pasted-image.tiff"/>
          <p:cNvPicPr>
            <a:picLocks noChangeAspect="1"/>
          </p:cNvPicPr>
          <p:nvPr/>
        </p:nvPicPr>
        <p:blipFill>
          <a:blip r:embed="rId2">
            <a:extLst/>
          </a:blip>
          <a:stretch>
            <a:fillRect/>
          </a:stretch>
        </p:blipFill>
        <p:spPr>
          <a:xfrm>
            <a:off x="7265299" y="4123994"/>
            <a:ext cx="3474883" cy="26729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1. His connection with Hiram for building materials 10-14"/>
          <p:cNvSpPr/>
          <p:nvPr>
            <p:ph type="title"/>
          </p:nvPr>
        </p:nvSpPr>
        <p:spPr>
          <a:xfrm>
            <a:off x="463550" y="254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latin typeface="Helvetica"/>
                <a:ea typeface="Helvetica"/>
                <a:cs typeface="Helvetica"/>
                <a:sym typeface="Helvetica"/>
              </a:defRPr>
            </a:pPr>
            <a:r>
              <a:rPr>
                <a:solidFill>
                  <a:srgbClr val="011993"/>
                </a:solidFill>
                <a:latin typeface="+mn-lt"/>
                <a:ea typeface="+mn-ea"/>
                <a:cs typeface="+mn-cs"/>
                <a:sym typeface="Gill Sans"/>
              </a:rPr>
              <a:t>1.	His connection with Hiram for building materials</a:t>
            </a:r>
            <a:r>
              <a:rPr>
                <a:latin typeface="+mn-lt"/>
                <a:ea typeface="+mn-ea"/>
                <a:cs typeface="+mn-cs"/>
                <a:sym typeface="Gill Sans"/>
              </a:rPr>
              <a:t> </a:t>
            </a:r>
            <a:r>
              <a:rPr b="1">
                <a:solidFill>
                  <a:srgbClr val="FF2600"/>
                </a:solidFill>
                <a:latin typeface="+mn-lt"/>
                <a:ea typeface="+mn-ea"/>
                <a:cs typeface="+mn-cs"/>
                <a:sym typeface="Gill Sans"/>
              </a:rPr>
              <a:t>10-14</a:t>
            </a:r>
          </a:p>
        </p:txBody>
      </p:sp>
      <p:sp>
        <p:nvSpPr>
          <p:cNvPr id="162" name="Solomon gave Hiram 20 cities in Galilee &amp; he was not pleased with them…"/>
          <p:cNvSpPr/>
          <p:nvPr>
            <p:ph type="body" idx="1"/>
          </p:nvPr>
        </p:nvSpPr>
        <p:spPr>
          <a:xfrm>
            <a:off x="355600" y="4134792"/>
            <a:ext cx="9525000" cy="3777308"/>
          </a:xfrm>
          <a:prstGeom prst="rect">
            <a:avLst/>
          </a:prstGeom>
        </p:spPr>
        <p:txBody>
          <a:bodyPr anchor="t"/>
          <a:lstStyle/>
          <a:p>
            <a:pPr marL="648110" indent="-394110">
              <a:spcBef>
                <a:spcPts val="1500"/>
              </a:spcBef>
              <a:buClr>
                <a:srgbClr val="000000"/>
              </a:buClr>
              <a:defRPr sz="2400">
                <a:solidFill>
                  <a:srgbClr val="011993"/>
                </a:solidFill>
              </a:defRPr>
            </a:pPr>
            <a:r>
              <a:t>Solomon gave Hiram 20 cities in Galilee &amp; he was not pleased with them</a:t>
            </a:r>
          </a:p>
          <a:p>
            <a:pPr lvl="1" marL="991010" indent="-394110">
              <a:spcBef>
                <a:spcPts val="1500"/>
              </a:spcBef>
              <a:buChar char="-"/>
              <a:defRPr sz="2400"/>
            </a:pPr>
            <a:r>
              <a:t>Possibly security for a loan of Gold</a:t>
            </a:r>
          </a:p>
          <a:p>
            <a:pPr lvl="1" marL="991010" indent="-394110">
              <a:spcBef>
                <a:spcPts val="1500"/>
              </a:spcBef>
              <a:buChar char="-"/>
              <a:defRPr sz="2400"/>
            </a:pPr>
            <a:r>
              <a:t>Thought to be Canaanite cities</a:t>
            </a:r>
          </a:p>
          <a:p>
            <a:pPr lvl="1" marL="991010" indent="-394110">
              <a:spcBef>
                <a:spcPts val="1500"/>
              </a:spcBef>
              <a:buChar char="-"/>
              <a:defRPr sz="2400"/>
            </a:pPr>
            <a:r>
              <a:t>Cabul - mortgaged or worthless, nothing</a:t>
            </a:r>
          </a:p>
          <a:p>
            <a:pPr lvl="1" marL="991010" indent="-394110">
              <a:spcBef>
                <a:spcPts val="1500"/>
              </a:spcBef>
              <a:buChar char="-"/>
              <a:defRPr sz="2400"/>
            </a:pPr>
            <a:r>
              <a:t>A mark of Solomon’s stinginess</a:t>
            </a:r>
          </a:p>
        </p:txBody>
      </p:sp>
      <p:sp>
        <p:nvSpPr>
          <p:cNvPr id="163" name="10   It came about at the end of twenty years in which Solomon had built the two houses, the house of the LORD and the king’s house…"/>
          <p:cNvSpPr/>
          <p:nvPr/>
        </p:nvSpPr>
        <p:spPr>
          <a:xfrm>
            <a:off x="139700" y="520154"/>
            <a:ext cx="9525000" cy="37773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10</a:t>
            </a:r>
            <a:r>
              <a:rPr>
                <a:uFill>
                  <a:solidFill>
                    <a:srgbClr val="000000"/>
                  </a:solidFill>
                </a:uFill>
                <a:latin typeface="Times"/>
                <a:ea typeface="Times"/>
                <a:cs typeface="Times"/>
                <a:sym typeface="Times"/>
              </a:rPr>
              <a:t>   It came about at the end of twenty years in which Solomon had built the two houses, the house of the LORD and the king’s house</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11</a:t>
            </a:r>
            <a:r>
              <a:rPr>
                <a:uFill>
                  <a:solidFill>
                    <a:srgbClr val="000000"/>
                  </a:solidFill>
                </a:uFill>
                <a:latin typeface="Times"/>
                <a:ea typeface="Times"/>
                <a:cs typeface="Times"/>
                <a:sym typeface="Times"/>
              </a:rPr>
              <a:t>   (Hiram king of Tyre had supplied Solomon with cedar and cypress timber and gold according to all his desire), then King Solomon gave Hiram twenty cities in the land of Galilee.</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12</a:t>
            </a:r>
            <a:r>
              <a:rPr>
                <a:uFill>
                  <a:solidFill>
                    <a:srgbClr val="000000"/>
                  </a:solidFill>
                </a:uFill>
                <a:latin typeface="Times"/>
                <a:ea typeface="Times"/>
                <a:cs typeface="Times"/>
                <a:sym typeface="Times"/>
              </a:rPr>
              <a:t>  So Hiram came out from Tyre to see the cities which Solomon had given him, and they did not please him.</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13</a:t>
            </a:r>
            <a:r>
              <a:rPr>
                <a:uFill>
                  <a:solidFill>
                    <a:srgbClr val="000000"/>
                  </a:solidFill>
                </a:uFill>
                <a:latin typeface="Times"/>
                <a:ea typeface="Times"/>
                <a:cs typeface="Times"/>
                <a:sym typeface="Times"/>
              </a:rPr>
              <a:t>  He said, “What are these cities which you have given me, my brother?” So they were called the land of Cabul to this day.</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14</a:t>
            </a:r>
            <a:r>
              <a:rPr>
                <a:uFill>
                  <a:solidFill>
                    <a:srgbClr val="000000"/>
                  </a:solidFill>
                </a:uFill>
                <a:latin typeface="Times"/>
                <a:ea typeface="Times"/>
                <a:cs typeface="Times"/>
                <a:sym typeface="Times"/>
              </a:rPr>
              <a:t>  And Hiram sent to the king 120 talents of gold.</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droppedImage.pdf" descr="droppedImage.pdf"/>
          <p:cNvPicPr>
            <a:picLocks noChangeAspect="1"/>
          </p:cNvPicPr>
          <p:nvPr/>
        </p:nvPicPr>
        <p:blipFill>
          <a:blip r:embed="rId2">
            <a:extLst/>
          </a:blip>
          <a:stretch>
            <a:fillRect/>
          </a:stretch>
        </p:blipFill>
        <p:spPr>
          <a:xfrm>
            <a:off x="-137809" y="72240"/>
            <a:ext cx="11497906" cy="7467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2. The forced labor within his kingdom 15-25"/>
          <p:cNvSpPr/>
          <p:nvPr>
            <p:ph type="title"/>
          </p:nvPr>
        </p:nvSpPr>
        <p:spPr>
          <a:xfrm>
            <a:off x="596900" y="127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latin typeface="Helvetica"/>
                <a:ea typeface="Helvetica"/>
                <a:cs typeface="Helvetica"/>
                <a:sym typeface="Helvetica"/>
              </a:defRPr>
            </a:pPr>
            <a:r>
              <a:rPr>
                <a:latin typeface="+mn-lt"/>
                <a:ea typeface="+mn-ea"/>
                <a:cs typeface="+mn-cs"/>
                <a:sym typeface="Gill Sans"/>
              </a:rPr>
              <a:t>2.	The forced labor within his kingdom </a:t>
            </a:r>
            <a:r>
              <a:rPr b="1">
                <a:solidFill>
                  <a:srgbClr val="FF2600"/>
                </a:solidFill>
                <a:latin typeface="+mn-lt"/>
                <a:ea typeface="+mn-ea"/>
                <a:cs typeface="+mn-cs"/>
                <a:sym typeface="Gill Sans"/>
              </a:rPr>
              <a:t>15-25</a:t>
            </a:r>
          </a:p>
        </p:txBody>
      </p:sp>
      <p:sp>
        <p:nvSpPr>
          <p:cNvPr id="168" name="1) The Jerusalem projects 15a…"/>
          <p:cNvSpPr/>
          <p:nvPr>
            <p:ph type="body" sz="half" idx="1"/>
          </p:nvPr>
        </p:nvSpPr>
        <p:spPr>
          <a:xfrm>
            <a:off x="615950" y="2636490"/>
            <a:ext cx="8928100" cy="2126010"/>
          </a:xfrm>
          <a:prstGeom prst="rect">
            <a:avLst/>
          </a:prstGeom>
        </p:spPr>
        <p:txBody>
          <a:bodyPr anchor="t"/>
          <a:lstStyle/>
          <a:p>
            <a:pPr marL="0" indent="0">
              <a:spcBef>
                <a:spcPts val="1600"/>
              </a:spcBef>
              <a:buClr>
                <a:srgbClr val="000000"/>
              </a:buClr>
              <a:buSzTx/>
              <a:buFont typeface="Gill Sans"/>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1)	The Jerusalem projects </a:t>
            </a:r>
            <a:r>
              <a:rPr b="1" sz="2400">
                <a:solidFill>
                  <a:srgbClr val="FF2600"/>
                </a:solidFill>
                <a:latin typeface="+mn-lt"/>
                <a:ea typeface="+mn-ea"/>
                <a:cs typeface="+mn-cs"/>
                <a:sym typeface="Gill Sans"/>
              </a:rPr>
              <a:t>15a</a:t>
            </a:r>
            <a:endParaRPr b="1" sz="2400">
              <a:solidFill>
                <a:srgbClr val="FF2600"/>
              </a:solidFill>
              <a:latin typeface="+mn-lt"/>
              <a:ea typeface="+mn-ea"/>
              <a:cs typeface="+mn-cs"/>
              <a:sym typeface="Gill Sans"/>
            </a:endParaRPr>
          </a:p>
          <a:p>
            <a:pPr marL="304800" indent="-304800">
              <a:spcBef>
                <a:spcPts val="1600"/>
              </a:spcBef>
              <a:buClr>
                <a:srgbClr val="000000"/>
              </a:buClr>
              <a:buSzTx/>
              <a:buFont typeface="Gill Sans"/>
              <a:buNone/>
              <a:tabLst>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400">
                <a:solidFill>
                  <a:srgbClr val="FF2600"/>
                </a:solidFill>
                <a:latin typeface="+mn-lt"/>
                <a:ea typeface="+mn-ea"/>
                <a:cs typeface="+mn-cs"/>
                <a:sym typeface="Gill Sans"/>
              </a:rPr>
              <a:t>  </a:t>
            </a:r>
            <a:r>
              <a:rPr sz="2400">
                <a:latin typeface="+mn-lt"/>
                <a:ea typeface="+mn-ea"/>
                <a:cs typeface="+mn-cs"/>
                <a:sym typeface="Gill Sans"/>
              </a:rPr>
              <a:t>a)  The Millo - the filling in - part of defensive works - strengthened by Solomon</a:t>
            </a:r>
            <a:endParaRPr sz="2400">
              <a:latin typeface="+mn-lt"/>
              <a:ea typeface="+mn-ea"/>
              <a:cs typeface="+mn-cs"/>
              <a:sym typeface="Gill Sans"/>
            </a:endParaRPr>
          </a:p>
          <a:p>
            <a:pPr lvl="1" marL="330200" indent="76200">
              <a:spcBef>
                <a:spcPts val="1600"/>
              </a:spcBef>
              <a:buClr>
                <a:srgbClr val="000000"/>
              </a:buClr>
              <a:buSzTx/>
              <a:buFont typeface="Gill Sans"/>
              <a:buNone/>
              <a:tabLst>
                <a:tab pos="1473200" algn="l"/>
                <a:tab pos="1828800" algn="l"/>
                <a:tab pos="2184400" algn="l"/>
                <a:tab pos="2540000" algn="l"/>
                <a:tab pos="2895600" algn="l"/>
                <a:tab pos="3251200" algn="l"/>
                <a:tab pos="3606800" algn="l"/>
                <a:tab pos="3962400" algn="l"/>
                <a:tab pos="4318000" algn="l"/>
                <a:tab pos="4673600" algn="l"/>
              </a:tabLst>
              <a:defRPr sz="1200">
                <a:latin typeface="Helvetica"/>
                <a:ea typeface="Helvetica"/>
                <a:cs typeface="Helvetica"/>
                <a:sym typeface="Helvetica"/>
              </a:defRPr>
            </a:pPr>
            <a:r>
              <a:rPr sz="2400">
                <a:latin typeface="+mn-lt"/>
                <a:ea typeface="+mn-ea"/>
                <a:cs typeface="+mn-cs"/>
                <a:sym typeface="Gill Sans"/>
              </a:rPr>
              <a:t>b)  The walls of Jerusalem</a:t>
            </a:r>
          </a:p>
        </p:txBody>
      </p:sp>
      <p:sp>
        <p:nvSpPr>
          <p:cNvPr id="169" name="a. The projects of the forced labor 15-19"/>
          <p:cNvSpPr/>
          <p:nvPr/>
        </p:nvSpPr>
        <p:spPr>
          <a:xfrm>
            <a:off x="241300" y="558800"/>
            <a:ext cx="92837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a.	The projects of the forced labor </a:t>
            </a:r>
            <a:r>
              <a:rPr b="1" sz="2400">
                <a:solidFill>
                  <a:srgbClr val="FF2600"/>
                </a:solidFill>
              </a:rPr>
              <a:t>15-19</a:t>
            </a:r>
          </a:p>
        </p:txBody>
      </p:sp>
      <p:sp>
        <p:nvSpPr>
          <p:cNvPr id="170" name="15a  Now this is the account of the forced labor which King Solomon levied to build the house of the LORD, his own house, the Millo, the wall of Jerusalem,"/>
          <p:cNvSpPr/>
          <p:nvPr/>
        </p:nvSpPr>
        <p:spPr>
          <a:xfrm>
            <a:off x="120649" y="1185192"/>
            <a:ext cx="9525001" cy="1389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15a</a:t>
            </a:r>
            <a:r>
              <a:rPr>
                <a:uFill>
                  <a:solidFill>
                    <a:srgbClr val="000000"/>
                  </a:solidFill>
                </a:uFill>
                <a:latin typeface="Times"/>
                <a:ea typeface="Times"/>
                <a:cs typeface="Times"/>
                <a:sym typeface="Times"/>
              </a:rPr>
              <a:t>  Now this is the account of the forced labor which King Solomon levied to build the house of the LORD, his own house, the Millo, the wall of Jerusalem,</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2)   The fortress cities 15b-18…"/>
          <p:cNvSpPr/>
          <p:nvPr>
            <p:ph type="body" idx="1"/>
          </p:nvPr>
        </p:nvSpPr>
        <p:spPr>
          <a:xfrm>
            <a:off x="146050" y="4267200"/>
            <a:ext cx="5943600" cy="5930900"/>
          </a:xfrm>
          <a:prstGeom prst="rect">
            <a:avLst/>
          </a:prstGeom>
        </p:spPr>
        <p:txBody>
          <a:bodyPr anchor="t"/>
          <a:lstStyle/>
          <a:p>
            <a:pPr marL="533400" indent="-5334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2)   The fortress cities</a:t>
            </a:r>
            <a:r>
              <a:rPr b="1" sz="2400">
                <a:latin typeface="+mn-lt"/>
                <a:ea typeface="+mn-ea"/>
                <a:cs typeface="+mn-cs"/>
                <a:sym typeface="Gill Sans"/>
              </a:rPr>
              <a:t> </a:t>
            </a:r>
            <a:r>
              <a:rPr b="1" sz="2400">
                <a:solidFill>
                  <a:srgbClr val="FF2600"/>
                </a:solidFill>
                <a:latin typeface="+mn-lt"/>
                <a:ea typeface="+mn-ea"/>
                <a:cs typeface="+mn-cs"/>
                <a:sym typeface="Gill Sans"/>
              </a:rPr>
              <a:t>15b-18</a:t>
            </a:r>
            <a:r>
              <a:rPr b="1" sz="2400">
                <a:latin typeface="+mn-lt"/>
                <a:ea typeface="+mn-ea"/>
                <a:cs typeface="+mn-cs"/>
                <a:sym typeface="Gill Sans"/>
              </a:rPr>
              <a:t>                                        </a:t>
            </a:r>
            <a:endParaRPr b="1" sz="2400">
              <a:latin typeface="+mn-lt"/>
              <a:ea typeface="+mn-ea"/>
              <a:cs typeface="+mn-cs"/>
              <a:sym typeface="Gill Sans"/>
            </a:endParaRPr>
          </a:p>
          <a:p>
            <a:pPr lvl="1" marL="425809" indent="-184509">
              <a:spcBef>
                <a:spcPts val="0"/>
              </a:spcBef>
              <a:buClr>
                <a:srgbClr val="000000"/>
              </a:buClr>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latin typeface="+mn-lt"/>
                <a:ea typeface="+mn-ea"/>
                <a:cs typeface="+mn-cs"/>
                <a:sym typeface="Gill Sans"/>
              </a:rPr>
              <a:t> Hazor - overlooks Merom - large city</a:t>
            </a:r>
            <a:endParaRPr sz="2400">
              <a:latin typeface="+mn-lt"/>
              <a:ea typeface="+mn-ea"/>
              <a:cs typeface="+mn-cs"/>
              <a:sym typeface="Gill Sans"/>
            </a:endParaRPr>
          </a:p>
          <a:p>
            <a:pPr lvl="1" marL="425809" indent="-184509">
              <a:spcBef>
                <a:spcPts val="0"/>
              </a:spcBef>
              <a:buClr>
                <a:srgbClr val="000000"/>
              </a:buClr>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latin typeface="+mn-lt"/>
                <a:ea typeface="+mn-ea"/>
                <a:cs typeface="+mn-cs"/>
                <a:sym typeface="Gill Sans"/>
              </a:rPr>
              <a:t> Megiddo - Pass - highway</a:t>
            </a:r>
            <a:endParaRPr sz="2400">
              <a:latin typeface="+mn-lt"/>
              <a:ea typeface="+mn-ea"/>
              <a:cs typeface="+mn-cs"/>
              <a:sym typeface="Gill Sans"/>
            </a:endParaRPr>
          </a:p>
          <a:p>
            <a:pPr lvl="1" marL="425809" indent="-184509">
              <a:spcBef>
                <a:spcPts val="0"/>
              </a:spcBef>
              <a:buClr>
                <a:srgbClr val="000000"/>
              </a:buClr>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latin typeface="+mn-lt"/>
                <a:ea typeface="+mn-ea"/>
                <a:cs typeface="+mn-cs"/>
                <a:sym typeface="Gill Sans"/>
              </a:rPr>
              <a:t> Gezer - foot hills - highway - Pharoah’s wedding gift</a:t>
            </a:r>
            <a:endParaRPr sz="2400">
              <a:latin typeface="+mn-lt"/>
              <a:ea typeface="+mn-ea"/>
              <a:cs typeface="+mn-cs"/>
              <a:sym typeface="Gill Sans"/>
            </a:endParaRPr>
          </a:p>
          <a:p>
            <a:pPr lvl="1" marL="425809" indent="-184509">
              <a:spcBef>
                <a:spcPts val="0"/>
              </a:spcBef>
              <a:buClr>
                <a:srgbClr val="000000"/>
              </a:buClr>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latin typeface="+mn-lt"/>
                <a:ea typeface="+mn-ea"/>
                <a:cs typeface="+mn-cs"/>
                <a:sym typeface="Gill Sans"/>
              </a:rPr>
              <a:t> Lower Beth-horon - foot of ravine </a:t>
            </a:r>
            <a:endParaRPr sz="2400">
              <a:latin typeface="+mn-lt"/>
              <a:ea typeface="+mn-ea"/>
              <a:cs typeface="+mn-cs"/>
              <a:sym typeface="Gill Sans"/>
            </a:endParaRPr>
          </a:p>
          <a:p>
            <a:pPr lvl="1" marL="425809" indent="-184509">
              <a:spcBef>
                <a:spcPts val="0"/>
              </a:spcBef>
              <a:buClr>
                <a:srgbClr val="000000"/>
              </a:buClr>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latin typeface="+mn-lt"/>
                <a:ea typeface="+mn-ea"/>
                <a:cs typeface="+mn-cs"/>
                <a:sym typeface="Gill Sans"/>
              </a:rPr>
              <a:t> Baalath</a:t>
            </a:r>
            <a:endParaRPr sz="2400">
              <a:latin typeface="+mn-lt"/>
              <a:ea typeface="+mn-ea"/>
              <a:cs typeface="+mn-cs"/>
              <a:sym typeface="Gill Sans"/>
            </a:endParaRPr>
          </a:p>
          <a:p>
            <a:pPr lvl="1" marL="425809" indent="-184509">
              <a:spcBef>
                <a:spcPts val="0"/>
              </a:spcBef>
              <a:buClr>
                <a:srgbClr val="000000"/>
              </a:buClr>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latin typeface="+mn-lt"/>
                <a:ea typeface="+mn-ea"/>
                <a:cs typeface="+mn-cs"/>
                <a:sym typeface="Gill Sans"/>
              </a:rPr>
              <a:t> Tamar - city of palms - road to Ezion-geber</a:t>
            </a:r>
          </a:p>
        </p:txBody>
      </p:sp>
      <p:pic>
        <p:nvPicPr>
          <p:cNvPr id="173" name="droppedImage.pdf" descr="droppedImage.pdf"/>
          <p:cNvPicPr>
            <a:picLocks noChangeAspect="1"/>
          </p:cNvPicPr>
          <p:nvPr/>
        </p:nvPicPr>
        <p:blipFill>
          <a:blip r:embed="rId2">
            <a:extLst/>
          </a:blip>
          <a:stretch>
            <a:fillRect/>
          </a:stretch>
        </p:blipFill>
        <p:spPr>
          <a:xfrm>
            <a:off x="6121400" y="63500"/>
            <a:ext cx="3962400" cy="6834885"/>
          </a:xfrm>
          <a:prstGeom prst="rect">
            <a:avLst/>
          </a:prstGeom>
          <a:ln w="12700">
            <a:miter lim="400000"/>
          </a:ln>
        </p:spPr>
      </p:pic>
      <p:sp>
        <p:nvSpPr>
          <p:cNvPr id="174" name="15b the wall of Jerusalem, Hazor, Megiddo, and Gezer.…"/>
          <p:cNvSpPr/>
          <p:nvPr/>
        </p:nvSpPr>
        <p:spPr>
          <a:xfrm>
            <a:off x="146049" y="54892"/>
            <a:ext cx="5943601" cy="41647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15b</a:t>
            </a:r>
            <a:r>
              <a:rPr>
                <a:uFill>
                  <a:solidFill>
                    <a:srgbClr val="000000"/>
                  </a:solidFill>
                </a:uFill>
                <a:latin typeface="Times"/>
                <a:ea typeface="Times"/>
                <a:cs typeface="Times"/>
                <a:sym typeface="Times"/>
              </a:rPr>
              <a:t> the wall of Jerusalem, Hazor, Megiddo, and Gezer.</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16</a:t>
            </a:r>
            <a:r>
              <a:rPr>
                <a:uFill>
                  <a:solidFill>
                    <a:srgbClr val="000000"/>
                  </a:solidFill>
                </a:uFill>
                <a:latin typeface="Times"/>
                <a:ea typeface="Times"/>
                <a:cs typeface="Times"/>
                <a:sym typeface="Times"/>
              </a:rPr>
              <a:t>  </a:t>
            </a:r>
            <a:r>
              <a:rPr i="1">
                <a:uFill>
                  <a:solidFill>
                    <a:srgbClr val="000000"/>
                  </a:solidFill>
                </a:uFill>
                <a:latin typeface="Times"/>
                <a:ea typeface="Times"/>
                <a:cs typeface="Times"/>
                <a:sym typeface="Times"/>
              </a:rPr>
              <a:t>For</a:t>
            </a:r>
            <a:r>
              <a:rPr>
                <a:uFill>
                  <a:solidFill>
                    <a:srgbClr val="000000"/>
                  </a:solidFill>
                </a:uFill>
                <a:latin typeface="Times"/>
                <a:ea typeface="Times"/>
                <a:cs typeface="Times"/>
                <a:sym typeface="Times"/>
              </a:rPr>
              <a:t> Pharaoh king of Egypt had gone up and captured Gezer and burned it with fire, and killed the Canaanites who lived in the city, and had given it as a dowry to his daughter, Solomon’s wife.</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17</a:t>
            </a:r>
            <a:r>
              <a:rPr>
                <a:uFill>
                  <a:solidFill>
                    <a:srgbClr val="000000"/>
                  </a:solidFill>
                </a:uFill>
                <a:latin typeface="Times"/>
                <a:ea typeface="Times"/>
                <a:cs typeface="Times"/>
                <a:sym typeface="Times"/>
              </a:rPr>
              <a:t>  So Solomon rebuilt Gezer and the lower Beth-horon</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18</a:t>
            </a:r>
            <a:r>
              <a:rPr>
                <a:uFill>
                  <a:solidFill>
                    <a:srgbClr val="000000"/>
                  </a:solidFill>
                </a:uFill>
                <a:latin typeface="Times"/>
                <a:ea typeface="Times"/>
                <a:cs typeface="Times"/>
                <a:sym typeface="Times"/>
              </a:rPr>
              <a:t>  and Baalath and Tamar in the wilderness, in the land </a:t>
            </a:r>
            <a:r>
              <a:rPr i="1">
                <a:uFill>
                  <a:solidFill>
                    <a:srgbClr val="000000"/>
                  </a:solidFill>
                </a:uFill>
                <a:latin typeface="Times"/>
                <a:ea typeface="Times"/>
                <a:cs typeface="Times"/>
                <a:sym typeface="Times"/>
              </a:rPr>
              <a:t>of Judah</a:t>
            </a:r>
            <a:r>
              <a:rPr>
                <a:uFill>
                  <a:solidFill>
                    <a:srgbClr val="000000"/>
                  </a:solidFill>
                </a:uFill>
                <a:latin typeface="Times"/>
                <a:ea typeface="Times"/>
                <a:cs typeface="Times"/>
                <a:sym typeface="Times"/>
              </a:rPr>
              <a:t>,</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3)  The store cities 19a public storage…"/>
          <p:cNvSpPr/>
          <p:nvPr>
            <p:ph type="body" sz="quarter" idx="1"/>
          </p:nvPr>
        </p:nvSpPr>
        <p:spPr>
          <a:xfrm>
            <a:off x="214957" y="2210742"/>
            <a:ext cx="5854701" cy="1802458"/>
          </a:xfrm>
          <a:prstGeom prst="rect">
            <a:avLst/>
          </a:prstGeom>
        </p:spPr>
        <p:txBody>
          <a:bodyPr anchor="t"/>
          <a:lstStyle/>
          <a:p>
            <a:pPr marL="533400" indent="-533400">
              <a:spcBef>
                <a:spcPts val="1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3)  The store cities </a:t>
            </a:r>
            <a:r>
              <a:rPr b="1" sz="2400">
                <a:solidFill>
                  <a:srgbClr val="FF2600"/>
                </a:solidFill>
                <a:latin typeface="+mn-lt"/>
                <a:ea typeface="+mn-ea"/>
                <a:cs typeface="+mn-cs"/>
                <a:sym typeface="Gill Sans"/>
              </a:rPr>
              <a:t>19a</a:t>
            </a:r>
            <a:r>
              <a:rPr sz="2400">
                <a:latin typeface="+mn-lt"/>
                <a:ea typeface="+mn-ea"/>
                <a:cs typeface="+mn-cs"/>
                <a:sym typeface="Gill Sans"/>
              </a:rPr>
              <a:t> </a:t>
            </a:r>
            <a:r>
              <a:rPr sz="2400">
                <a:latin typeface="+mn-lt"/>
                <a:ea typeface="+mn-ea"/>
                <a:cs typeface="+mn-cs"/>
                <a:sym typeface="Gill Sans"/>
              </a:rPr>
              <a:t>public storage</a:t>
            </a:r>
            <a:endParaRPr sz="2400">
              <a:latin typeface="+mn-lt"/>
              <a:ea typeface="+mn-ea"/>
              <a:cs typeface="+mn-cs"/>
              <a:sym typeface="Gill Sans"/>
            </a:endParaRPr>
          </a:p>
          <a:p>
            <a:pPr marL="533400" indent="-533400">
              <a:spcBef>
                <a:spcPts val="1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4)  Chariot cities </a:t>
            </a:r>
            <a:r>
              <a:rPr b="1" sz="2400">
                <a:solidFill>
                  <a:srgbClr val="FF2600"/>
                </a:solidFill>
                <a:latin typeface="+mn-lt"/>
                <a:ea typeface="+mn-ea"/>
                <a:cs typeface="+mn-cs"/>
                <a:sym typeface="Gill Sans"/>
              </a:rPr>
              <a:t>19b</a:t>
            </a:r>
            <a:r>
              <a:rPr sz="2400">
                <a:latin typeface="+mn-lt"/>
                <a:ea typeface="+mn-ea"/>
                <a:cs typeface="+mn-cs"/>
                <a:sym typeface="Gill Sans"/>
              </a:rPr>
              <a:t> </a:t>
            </a:r>
            <a:r>
              <a:rPr sz="2400">
                <a:latin typeface="+mn-lt"/>
                <a:ea typeface="+mn-ea"/>
                <a:cs typeface="+mn-cs"/>
                <a:sym typeface="Gill Sans"/>
              </a:rPr>
              <a:t>base, stables</a:t>
            </a:r>
          </a:p>
        </p:txBody>
      </p:sp>
      <p:pic>
        <p:nvPicPr>
          <p:cNvPr id="177" name="droppedImage.pdf" descr="droppedImage.pdf"/>
          <p:cNvPicPr>
            <a:picLocks noChangeAspect="1"/>
          </p:cNvPicPr>
          <p:nvPr/>
        </p:nvPicPr>
        <p:blipFill>
          <a:blip r:embed="rId2">
            <a:extLst/>
          </a:blip>
          <a:stretch>
            <a:fillRect/>
          </a:stretch>
        </p:blipFill>
        <p:spPr>
          <a:xfrm>
            <a:off x="6121400" y="88900"/>
            <a:ext cx="3962400" cy="6834885"/>
          </a:xfrm>
          <a:prstGeom prst="rect">
            <a:avLst/>
          </a:prstGeom>
          <a:ln w="12700">
            <a:miter lim="400000"/>
          </a:ln>
        </p:spPr>
      </p:pic>
      <p:sp>
        <p:nvSpPr>
          <p:cNvPr id="178" name="19  and all the storage cities which Solomon had, even the cities for his chariots and the cities for his horsemen, and all that it pleased Solomon to build in Jerusalem, in Lebanon, and in all the land under his rule."/>
          <p:cNvSpPr/>
          <p:nvPr/>
        </p:nvSpPr>
        <p:spPr>
          <a:xfrm>
            <a:off x="146049" y="54892"/>
            <a:ext cx="5992516" cy="2030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19</a:t>
            </a:r>
            <a:r>
              <a:rPr>
                <a:uFill>
                  <a:solidFill>
                    <a:srgbClr val="000000"/>
                  </a:solidFill>
                </a:uFill>
                <a:latin typeface="Times"/>
                <a:ea typeface="Times"/>
                <a:cs typeface="Times"/>
                <a:sym typeface="Times"/>
              </a:rPr>
              <a:t>  and all the storage cities which Solomon had, even the cities for his chariots and the cities for his horsemen, and all that it pleased Solomon to build in Jerusalem, in Lebanon, and in all the land under his rule.</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God answers with fire &amp; the glory 2 Chron. 7:1-3"/>
          <p:cNvSpPr/>
          <p:nvPr>
            <p:ph type="title"/>
          </p:nvPr>
        </p:nvSpPr>
        <p:spPr>
          <a:xfrm>
            <a:off x="990600" y="76200"/>
            <a:ext cx="8178800" cy="508000"/>
          </a:xfrm>
          <a:prstGeom prst="rect">
            <a:avLst/>
          </a:prstGeom>
        </p:spPr>
        <p:txBody>
          <a:bodyPr/>
          <a:lstStyle/>
          <a:p>
            <a:pPr marL="279400" indent="-279400">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t>  </a:t>
            </a:r>
            <a:r>
              <a:rPr>
                <a:solidFill>
                  <a:srgbClr val="011993"/>
                </a:solidFill>
              </a:rPr>
              <a:t>God answers with fire &amp; the glory</a:t>
            </a:r>
            <a:r>
              <a:t> </a:t>
            </a:r>
            <a:r>
              <a:rPr>
                <a:solidFill>
                  <a:srgbClr val="FF2600"/>
                </a:solidFill>
              </a:rPr>
              <a:t>2 Chron. 7:1-3</a:t>
            </a:r>
          </a:p>
        </p:txBody>
      </p:sp>
      <p:sp>
        <p:nvSpPr>
          <p:cNvPr id="113" name="1   Now when Solomon had finished praying, fire came down from heaven and consumed the burnt offering and the sacrifices; and the glory of the LORD filled the house.…"/>
          <p:cNvSpPr/>
          <p:nvPr>
            <p:ph type="body" idx="1"/>
          </p:nvPr>
        </p:nvSpPr>
        <p:spPr>
          <a:xfrm>
            <a:off x="139700" y="888454"/>
            <a:ext cx="5437634" cy="6680102"/>
          </a:xfrm>
          <a:prstGeom prst="rect">
            <a:avLst/>
          </a:prstGeom>
        </p:spPr>
        <p:txBody>
          <a:bodyPr anchor="t"/>
          <a:lstStyle/>
          <a:p>
            <a:pPr marL="520700" indent="-520700">
              <a:spcBef>
                <a:spcPts val="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t> </a:t>
            </a:r>
            <a:r>
              <a:rPr>
                <a:solidFill>
                  <a:srgbClr val="FF2600"/>
                </a:solidFill>
                <a:uFill>
                  <a:solidFill>
                    <a:srgbClr val="000000"/>
                  </a:solidFill>
                </a:uFill>
                <a:latin typeface="Times"/>
                <a:ea typeface="Times"/>
                <a:cs typeface="Times"/>
                <a:sym typeface="Times"/>
              </a:rPr>
              <a:t>1</a:t>
            </a:r>
            <a:r>
              <a:rPr>
                <a:uFill>
                  <a:solidFill>
                    <a:srgbClr val="000000"/>
                  </a:solidFill>
                </a:uFill>
                <a:latin typeface="Times"/>
                <a:ea typeface="Times"/>
                <a:cs typeface="Times"/>
                <a:sym typeface="Times"/>
              </a:rPr>
              <a:t>   Now when Solomon had finished praying, fire came down from heaven and consumed the burnt offering and the sacrifices; and the glory of the LORD filled the house.</a:t>
            </a:r>
            <a:endParaRPr>
              <a:uFill>
                <a:solidFill>
                  <a:srgbClr val="000000"/>
                </a:solidFill>
              </a:uFill>
              <a:latin typeface="Times"/>
              <a:ea typeface="Times"/>
              <a:cs typeface="Times"/>
              <a:sym typeface="Times"/>
            </a:endParaRPr>
          </a:p>
          <a:p>
            <a:pPr marL="520700" indent="-520700">
              <a:spcBef>
                <a:spcPts val="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rgbClr val="FF2600"/>
                </a:solidFill>
                <a:uFill>
                  <a:solidFill>
                    <a:srgbClr val="000000"/>
                  </a:solidFill>
                </a:uFill>
                <a:latin typeface="Times"/>
                <a:ea typeface="Times"/>
                <a:cs typeface="Times"/>
                <a:sym typeface="Times"/>
              </a:rPr>
              <a:t>2</a:t>
            </a:r>
            <a:r>
              <a:rPr>
                <a:uFill>
                  <a:solidFill>
                    <a:srgbClr val="000000"/>
                  </a:solidFill>
                </a:uFill>
                <a:latin typeface="Times"/>
                <a:ea typeface="Times"/>
                <a:cs typeface="Times"/>
                <a:sym typeface="Times"/>
              </a:rPr>
              <a:t>     And the priests could not enter into the house of the LORD, because the glory of the LORD filled the LORD’S house.</a:t>
            </a:r>
            <a:endParaRPr>
              <a:uFill>
                <a:solidFill>
                  <a:srgbClr val="000000"/>
                </a:solidFill>
              </a:uFill>
              <a:latin typeface="Times"/>
              <a:ea typeface="Times"/>
              <a:cs typeface="Times"/>
              <a:sym typeface="Times"/>
            </a:endParaRPr>
          </a:p>
          <a:p>
            <a:pPr marL="520700" indent="-520700">
              <a:spcBef>
                <a:spcPts val="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rgbClr val="FF2600"/>
                </a:solidFill>
                <a:uFill>
                  <a:solidFill>
                    <a:srgbClr val="000000"/>
                  </a:solidFill>
                </a:uFill>
                <a:latin typeface="Times"/>
                <a:ea typeface="Times"/>
                <a:cs typeface="Times"/>
                <a:sym typeface="Times"/>
              </a:rPr>
              <a:t>3</a:t>
            </a:r>
            <a:r>
              <a:rPr>
                <a:uFill>
                  <a:solidFill>
                    <a:srgbClr val="000000"/>
                  </a:solidFill>
                </a:uFill>
                <a:latin typeface="Times"/>
                <a:ea typeface="Times"/>
                <a:cs typeface="Times"/>
                <a:sym typeface="Times"/>
              </a:rPr>
              <a:t>     And all the sons of Israel, seeing the fire come down and the glory of the LORD upon the house, bowed down on the pavement with their faces to the ground, and they worshiped and gave praise to the LORD, </a:t>
            </a:r>
            <a:r>
              <a:rPr i="1">
                <a:uFill>
                  <a:solidFill>
                    <a:srgbClr val="000000"/>
                  </a:solidFill>
                </a:uFill>
                <a:latin typeface="Times"/>
                <a:ea typeface="Times"/>
                <a:cs typeface="Times"/>
                <a:sym typeface="Times"/>
              </a:rPr>
              <a:t>saying,</a:t>
            </a:r>
            <a:r>
              <a:rPr>
                <a:uFill>
                  <a:solidFill>
                    <a:srgbClr val="000000"/>
                  </a:solidFill>
                </a:uFill>
                <a:latin typeface="Times"/>
                <a:ea typeface="Times"/>
                <a:cs typeface="Times"/>
                <a:sym typeface="Times"/>
              </a:rPr>
              <a:t> "Truly He is good, truly His lovingkindness is everlasting."</a:t>
            </a:r>
          </a:p>
        </p:txBody>
      </p:sp>
      <p:pic>
        <p:nvPicPr>
          <p:cNvPr id="114" name="sol_tem.tiff" descr="sol_tem.tiff"/>
          <p:cNvPicPr>
            <a:picLocks noChangeAspect="1"/>
          </p:cNvPicPr>
          <p:nvPr/>
        </p:nvPicPr>
        <p:blipFill>
          <a:blip r:embed="rId2">
            <a:extLst/>
          </a:blip>
          <a:stretch>
            <a:fillRect/>
          </a:stretch>
        </p:blipFill>
        <p:spPr>
          <a:xfrm>
            <a:off x="5600700" y="914400"/>
            <a:ext cx="4470400" cy="3505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Hazor_aerial_from_southeast_112-12TB.tiff" descr="Hazor_aerial_from_southeast_112-12TB.tiff"/>
          <p:cNvPicPr>
            <a:picLocks noChangeAspect="1"/>
          </p:cNvPicPr>
          <p:nvPr/>
        </p:nvPicPr>
        <p:blipFill>
          <a:blip r:embed="rId2">
            <a:extLst/>
          </a:blip>
          <a:stretch>
            <a:fillRect/>
          </a:stretch>
        </p:blipFill>
        <p:spPr>
          <a:xfrm>
            <a:off x="88900" y="76200"/>
            <a:ext cx="5080000" cy="3327400"/>
          </a:xfrm>
          <a:prstGeom prst="rect">
            <a:avLst/>
          </a:prstGeom>
          <a:ln w="12700">
            <a:miter lim="400000"/>
          </a:ln>
        </p:spPr>
      </p:pic>
      <p:sp>
        <p:nvSpPr>
          <p:cNvPr id="181" name="Hazor…"/>
          <p:cNvSpPr/>
          <p:nvPr/>
        </p:nvSpPr>
        <p:spPr>
          <a:xfrm>
            <a:off x="5207000" y="222250"/>
            <a:ext cx="4368800" cy="2552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1600">
                <a:latin typeface="Verdana"/>
                <a:ea typeface="Verdana"/>
                <a:cs typeface="Verdana"/>
                <a:sym typeface="Verdana"/>
              </a:rPr>
              <a:t>Hazor</a:t>
            </a:r>
            <a:endParaRPr b="1" sz="1600">
              <a:latin typeface="Verdana"/>
              <a:ea typeface="Verdana"/>
              <a:cs typeface="Verdana"/>
              <a:sym typeface="Verdana"/>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1600">
                <a:latin typeface="Verdana"/>
                <a:ea typeface="Verdana"/>
                <a:cs typeface="Verdana"/>
                <a:sym typeface="Verdana"/>
              </a:rPr>
              <a:t>The Largest Tell</a:t>
            </a:r>
            <a:endParaRPr b="1" sz="16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1300">
                <a:latin typeface="Verdana"/>
                <a:ea typeface="Verdana"/>
                <a:cs typeface="Verdana"/>
                <a:sym typeface="Verdana"/>
              </a:rPr>
              <a:t>Known in Joshua's day as "the head of all those kingdoms," the tell of Hazor is today the largest in Israel at 200 acres. </a:t>
            </a:r>
            <a:endParaRPr sz="13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1300">
                <a:latin typeface="Verdana"/>
                <a:ea typeface="Verdana"/>
                <a:cs typeface="Verdana"/>
                <a:sym typeface="Verdana"/>
              </a:rPr>
              <a:t>At its height in the Canaanite period, the city encompassed the entire tell.  Later when it was inhabited by Israelites, the fortified city included only the Upper City.</a:t>
            </a:r>
          </a:p>
        </p:txBody>
      </p:sp>
      <p:pic>
        <p:nvPicPr>
          <p:cNvPr id="182" name="Hazor_stable_storehouse_building2_tb_n011500_wr.tiff" descr="Hazor_stable_storehouse_building2_tb_n011500_wr.tiff"/>
          <p:cNvPicPr>
            <a:picLocks noChangeAspect="1"/>
          </p:cNvPicPr>
          <p:nvPr/>
        </p:nvPicPr>
        <p:blipFill>
          <a:blip r:embed="rId3">
            <a:extLst/>
          </a:blip>
          <a:stretch>
            <a:fillRect/>
          </a:stretch>
        </p:blipFill>
        <p:spPr>
          <a:xfrm>
            <a:off x="139700" y="3530600"/>
            <a:ext cx="5080000" cy="3810000"/>
          </a:xfrm>
          <a:prstGeom prst="rect">
            <a:avLst/>
          </a:prstGeom>
          <a:ln w="12700">
            <a:miter lim="400000"/>
          </a:ln>
        </p:spPr>
      </p:pic>
      <p:sp>
        <p:nvSpPr>
          <p:cNvPr id="183" name="Storehouse/Stable…"/>
          <p:cNvSpPr/>
          <p:nvPr/>
        </p:nvSpPr>
        <p:spPr>
          <a:xfrm>
            <a:off x="5295900" y="3759200"/>
            <a:ext cx="4724400" cy="231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1600">
                <a:latin typeface="Verdana"/>
                <a:ea typeface="Verdana"/>
                <a:cs typeface="Verdana"/>
                <a:sym typeface="Verdana"/>
              </a:rPr>
              <a:t>Storehouse/Stable</a:t>
            </a:r>
            <a:endParaRPr b="1" sz="16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300">
                <a:latin typeface="Verdana"/>
                <a:ea typeface="Verdana"/>
                <a:cs typeface="Verdana"/>
                <a:sym typeface="Verdana"/>
              </a:rPr>
              <a:t>This type of building, better known as an Israelite tripartite pillared building, has been found at numerous sites throughout the country.  </a:t>
            </a:r>
            <a:endParaRPr sz="13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300">
                <a:latin typeface="Verdana"/>
                <a:ea typeface="Verdana"/>
                <a:cs typeface="Verdana"/>
                <a:sym typeface="Verdana"/>
              </a:rPr>
              <a:t>Many functions for this type of structure have been suggested.  Some archaeologists believe that these were used for the storage of food; more likely, the primary function of this building was for housing the royal cavalry. </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Hazor_Solomonic_Gate_aerial_from_west_112-07tb.tiff" descr="Hazor_Solomonic_Gate_aerial_from_west_112-07tb.tiff"/>
          <p:cNvPicPr>
            <a:picLocks noChangeAspect="1"/>
          </p:cNvPicPr>
          <p:nvPr/>
        </p:nvPicPr>
        <p:blipFill>
          <a:blip r:embed="rId2">
            <a:extLst/>
          </a:blip>
          <a:stretch>
            <a:fillRect/>
          </a:stretch>
        </p:blipFill>
        <p:spPr>
          <a:xfrm>
            <a:off x="88900" y="3644900"/>
            <a:ext cx="5080000" cy="3810000"/>
          </a:xfrm>
          <a:prstGeom prst="rect">
            <a:avLst/>
          </a:prstGeom>
          <a:ln w="12700">
            <a:miter lim="400000"/>
          </a:ln>
        </p:spPr>
      </p:pic>
      <p:sp>
        <p:nvSpPr>
          <p:cNvPr id="186" name="Solomonic Gate…"/>
          <p:cNvSpPr/>
          <p:nvPr/>
        </p:nvSpPr>
        <p:spPr>
          <a:xfrm>
            <a:off x="5346700" y="774700"/>
            <a:ext cx="4584700"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1600">
                <a:latin typeface="Verdana"/>
                <a:ea typeface="Verdana"/>
                <a:cs typeface="Verdana"/>
                <a:sym typeface="Verdana"/>
              </a:rPr>
              <a:t>Solomonic Gate</a:t>
            </a:r>
            <a:endParaRPr b="1" sz="16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1300">
                <a:latin typeface="Verdana"/>
                <a:ea typeface="Verdana"/>
                <a:cs typeface="Verdana"/>
                <a:sym typeface="Verdana"/>
              </a:rPr>
              <a:t>Archaeologists have uncovered a six-chambered gate at Hazor, which is nearly identical in size and design to gates at Megiddo and Gezer.</a:t>
            </a:r>
            <a:endParaRPr sz="13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1300">
                <a:latin typeface="Verdana"/>
                <a:ea typeface="Verdana"/>
                <a:cs typeface="Verdana"/>
                <a:sym typeface="Verdana"/>
              </a:rPr>
              <a:t>The best explanation for this is that these gates were all built by the same government.  These gates are a remarkable testimony to Solomon's building activity as described in 1 Kings 9:15.</a:t>
            </a:r>
          </a:p>
        </p:txBody>
      </p:sp>
      <p:pic>
        <p:nvPicPr>
          <p:cNvPr id="187" name="hazorsolomongate800.tiff" descr="hazorsolomongate800.tiff"/>
          <p:cNvPicPr>
            <a:picLocks noChangeAspect="1"/>
          </p:cNvPicPr>
          <p:nvPr/>
        </p:nvPicPr>
        <p:blipFill>
          <a:blip r:embed="rId3">
            <a:extLst/>
          </a:blip>
          <a:stretch>
            <a:fillRect/>
          </a:stretch>
        </p:blipFill>
        <p:spPr>
          <a:xfrm>
            <a:off x="63500" y="357203"/>
            <a:ext cx="5135338" cy="29464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MEGIDDO_AERIAL_FROM_NORTHEAST_120-20TB_wr.tiff" descr="MEGIDDO_AERIAL_FROM_NORTHEAST_120-20TB_wr.tiff"/>
          <p:cNvPicPr>
            <a:picLocks noChangeAspect="1"/>
          </p:cNvPicPr>
          <p:nvPr/>
        </p:nvPicPr>
        <p:blipFill>
          <a:blip r:embed="rId2">
            <a:extLst/>
          </a:blip>
          <a:stretch>
            <a:fillRect/>
          </a:stretch>
        </p:blipFill>
        <p:spPr>
          <a:xfrm>
            <a:off x="139700" y="304800"/>
            <a:ext cx="5080000" cy="3340100"/>
          </a:xfrm>
          <a:prstGeom prst="rect">
            <a:avLst/>
          </a:prstGeom>
          <a:ln w="12700">
            <a:miter lim="400000"/>
          </a:ln>
        </p:spPr>
      </p:pic>
      <p:sp>
        <p:nvSpPr>
          <p:cNvPr id="190" name="Megiddo Aerial…"/>
          <p:cNvSpPr/>
          <p:nvPr/>
        </p:nvSpPr>
        <p:spPr>
          <a:xfrm>
            <a:off x="5435600" y="685800"/>
            <a:ext cx="4356100" cy="194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1600">
                <a:latin typeface="Verdana"/>
                <a:ea typeface="Verdana"/>
                <a:cs typeface="Verdana"/>
                <a:sym typeface="Verdana"/>
              </a:rPr>
              <a:t>Megiddo Aerial</a:t>
            </a:r>
            <a:endParaRPr b="1" sz="16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300">
                <a:latin typeface="Verdana"/>
                <a:ea typeface="Verdana"/>
                <a:cs typeface="Verdana"/>
                <a:sym typeface="Verdana"/>
              </a:rPr>
              <a:t>Inhabited from the Chalcolithic period, Megiddo has approximately 26 levels of occupation.  American excavators from the Oriental Institute worked from 1925 with the ambitious goal of excavating every level in its entirety.  The made it through the first three levels before concentrating the work on certain areas.</a:t>
            </a:r>
          </a:p>
        </p:txBody>
      </p:sp>
      <p:pic>
        <p:nvPicPr>
          <p:cNvPr id="191" name="MEGIDDO_PASS_AERIAL_FROM_NORTHEAST_120-14TB_wr.tiff" descr="MEGIDDO_PASS_AERIAL_FROM_NORTHEAST_120-14TB_wr.tiff"/>
          <p:cNvPicPr>
            <a:picLocks noChangeAspect="1"/>
          </p:cNvPicPr>
          <p:nvPr/>
        </p:nvPicPr>
        <p:blipFill>
          <a:blip r:embed="rId3">
            <a:extLst/>
          </a:blip>
          <a:stretch>
            <a:fillRect/>
          </a:stretch>
        </p:blipFill>
        <p:spPr>
          <a:xfrm>
            <a:off x="139700" y="3695700"/>
            <a:ext cx="5080000" cy="3632200"/>
          </a:xfrm>
          <a:prstGeom prst="rect">
            <a:avLst/>
          </a:prstGeom>
          <a:ln w="12700">
            <a:miter lim="400000"/>
          </a:ln>
        </p:spPr>
      </p:pic>
      <p:sp>
        <p:nvSpPr>
          <p:cNvPr id="192" name="Megiddo Pass…"/>
          <p:cNvSpPr/>
          <p:nvPr/>
        </p:nvSpPr>
        <p:spPr>
          <a:xfrm>
            <a:off x="5359400" y="4089400"/>
            <a:ext cx="4521200" cy="173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1600">
                <a:latin typeface="Verdana"/>
                <a:ea typeface="Verdana"/>
                <a:cs typeface="Verdana"/>
                <a:sym typeface="Verdana"/>
              </a:rPr>
              <a:t>Megiddo Pass</a:t>
            </a:r>
            <a:endParaRPr b="1" sz="16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300">
                <a:latin typeface="Verdana"/>
                <a:ea typeface="Verdana"/>
                <a:cs typeface="Verdana"/>
                <a:sym typeface="Verdana"/>
              </a:rPr>
              <a:t>From the earliest times Megiddo assumes a prominent role.  This is largely owing to its strategic location astride the Megiddo Pass (Wadi Ara) and inside the busy Jezreel Valley.  The modern road follows the ancient one; the tell is just off the bottom right corner.</a:t>
            </a:r>
          </a:p>
        </p:txBody>
      </p:sp>
      <p:pic>
        <p:nvPicPr>
          <p:cNvPr id="193" name="pasted-image.tiff" descr="pasted-image.tiff"/>
          <p:cNvPicPr>
            <a:picLocks noChangeAspect="1"/>
          </p:cNvPicPr>
          <p:nvPr/>
        </p:nvPicPr>
        <p:blipFill>
          <a:blip r:embed="rId4">
            <a:extLst/>
          </a:blip>
          <a:stretch>
            <a:fillRect/>
          </a:stretch>
        </p:blipFill>
        <p:spPr>
          <a:xfrm>
            <a:off x="7091804" y="2651373"/>
            <a:ext cx="2991848" cy="159185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Gezer_Solomonic_triple-chambered_gate_44-25tb.tiff" descr="Gezer_Solomonic_triple-chambered_gate_44-25tb.tiff"/>
          <p:cNvPicPr>
            <a:picLocks noChangeAspect="1"/>
          </p:cNvPicPr>
          <p:nvPr/>
        </p:nvPicPr>
        <p:blipFill>
          <a:blip r:embed="rId2">
            <a:extLst/>
          </a:blip>
          <a:stretch>
            <a:fillRect/>
          </a:stretch>
        </p:blipFill>
        <p:spPr>
          <a:xfrm>
            <a:off x="1574800" y="2214562"/>
            <a:ext cx="6997700" cy="5248276"/>
          </a:xfrm>
          <a:prstGeom prst="rect">
            <a:avLst/>
          </a:prstGeom>
          <a:ln w="12700">
            <a:miter lim="400000"/>
          </a:ln>
        </p:spPr>
      </p:pic>
      <p:sp>
        <p:nvSpPr>
          <p:cNvPr id="196" name="Gezer…"/>
          <p:cNvSpPr/>
          <p:nvPr/>
        </p:nvSpPr>
        <p:spPr>
          <a:xfrm>
            <a:off x="596900" y="69850"/>
            <a:ext cx="8953500" cy="208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1500">
                <a:latin typeface="Verdana"/>
                <a:ea typeface="Verdana"/>
                <a:cs typeface="Verdana"/>
                <a:sym typeface="Verdana"/>
              </a:rPr>
              <a:t>Gezer</a:t>
            </a:r>
            <a:endParaRPr b="1" sz="1500">
              <a:latin typeface="Verdana"/>
              <a:ea typeface="Verdana"/>
              <a:cs typeface="Verdana"/>
              <a:sym typeface="Verdana"/>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1500">
                <a:latin typeface="Verdana"/>
                <a:ea typeface="Verdana"/>
                <a:cs typeface="Verdana"/>
                <a:sym typeface="Verdana"/>
              </a:rPr>
              <a:t>Solomonic Gate</a:t>
            </a:r>
            <a:endParaRPr b="1" sz="1500">
              <a:latin typeface="Verdana"/>
              <a:ea typeface="Verdana"/>
              <a:cs typeface="Verdana"/>
              <a:sym typeface="Verdana"/>
            </a:endParaRPr>
          </a:p>
          <a:p>
            <a:pPr algn="l">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500">
                <a:latin typeface="Verdana"/>
                <a:ea typeface="Verdana"/>
                <a:cs typeface="Verdana"/>
                <a:sym typeface="Verdana"/>
              </a:rPr>
              <a:t>Here is a beautiful monumental gateway from the time of Solomon, similar to those at Hazor and Megiddo.  The date of this gate is confirmed by the presence of a destruction level underneath it (from the unnamed pharaoh who gave the city to Solomon) and a destruction level not long after its construction (by Shishak in 925 B.C.).  Biblical history is dramatically confirmed by these archaeological findings.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2. The tributary labor from within his kingdom 15-25"/>
          <p:cNvSpPr/>
          <p:nvPr>
            <p:ph type="title"/>
          </p:nvPr>
        </p:nvSpPr>
        <p:spPr>
          <a:xfrm>
            <a:off x="463550" y="63500"/>
            <a:ext cx="9309100" cy="517476"/>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11993"/>
                </a:solidFill>
                <a:latin typeface="Helvetica"/>
                <a:ea typeface="Helvetica"/>
                <a:cs typeface="Helvetica"/>
                <a:sym typeface="Helvetica"/>
              </a:defRPr>
            </a:pPr>
            <a:r>
              <a:rPr>
                <a:latin typeface="+mn-lt"/>
                <a:ea typeface="+mn-ea"/>
                <a:cs typeface="+mn-cs"/>
                <a:sym typeface="Gill Sans"/>
              </a:rPr>
              <a:t>2.	The tributary labor from within his kingdom </a:t>
            </a:r>
            <a:r>
              <a:rPr b="1">
                <a:solidFill>
                  <a:srgbClr val="FF2600"/>
                </a:solidFill>
                <a:latin typeface="+mn-lt"/>
                <a:ea typeface="+mn-ea"/>
                <a:cs typeface="+mn-cs"/>
                <a:sym typeface="Gill Sans"/>
              </a:rPr>
              <a:t>15-25</a:t>
            </a:r>
          </a:p>
        </p:txBody>
      </p:sp>
      <p:sp>
        <p:nvSpPr>
          <p:cNvPr id="199" name="b. The composition of the forced labor 20-23"/>
          <p:cNvSpPr/>
          <p:nvPr>
            <p:ph type="body" sz="quarter" idx="1"/>
          </p:nvPr>
        </p:nvSpPr>
        <p:spPr>
          <a:xfrm>
            <a:off x="584200" y="469900"/>
            <a:ext cx="9525000" cy="517476"/>
          </a:xfrm>
          <a:prstGeom prst="rect">
            <a:avLst/>
          </a:prstGeom>
        </p:spPr>
        <p:txBody>
          <a:bodyPr anchor="t"/>
          <a:lstStyle/>
          <a:p>
            <a:pPr marL="0" indent="254000">
              <a:spcBef>
                <a:spcPts val="0"/>
              </a:spcBef>
              <a:buClr>
                <a:srgbClr val="000000"/>
              </a:buClr>
              <a:buSzTx/>
              <a:buFont typeface="Gill Sans"/>
              <a:buNone/>
              <a:tabLst>
                <a:tab pos="609600" algn="l"/>
                <a:tab pos="965200" algn="l"/>
                <a:tab pos="1320800" algn="l"/>
                <a:tab pos="1676400" algn="l"/>
                <a:tab pos="2032000" algn="l"/>
                <a:tab pos="2387600" algn="l"/>
                <a:tab pos="2743200" algn="l"/>
                <a:tab pos="3098800" algn="l"/>
                <a:tab pos="3454400" algn="l"/>
                <a:tab pos="3810000" algn="l"/>
                <a:tab pos="4165600" algn="l"/>
                <a:tab pos="4521200" algn="l"/>
              </a:tabLst>
              <a:defRPr sz="1200">
                <a:latin typeface="Helvetica"/>
                <a:ea typeface="Helvetica"/>
                <a:cs typeface="Helvetica"/>
                <a:sym typeface="Helvetica"/>
              </a:defRPr>
            </a:pPr>
            <a:r>
              <a:rPr sz="2400">
                <a:latin typeface="+mn-lt"/>
                <a:ea typeface="+mn-ea"/>
                <a:cs typeface="+mn-cs"/>
                <a:sym typeface="Gill Sans"/>
              </a:rPr>
              <a:t>b.	The composition of the forced labor </a:t>
            </a:r>
            <a:r>
              <a:rPr b="1" sz="2400">
                <a:solidFill>
                  <a:srgbClr val="FF2600"/>
                </a:solidFill>
                <a:latin typeface="+mn-lt"/>
                <a:ea typeface="+mn-ea"/>
                <a:cs typeface="+mn-cs"/>
                <a:sym typeface="Gill Sans"/>
              </a:rPr>
              <a:t>20-23</a:t>
            </a:r>
          </a:p>
        </p:txBody>
      </p:sp>
      <p:sp>
        <p:nvSpPr>
          <p:cNvPr id="200" name="Amorites, Hittites, Perizzites, Hivites, Jebusites…"/>
          <p:cNvSpPr/>
          <p:nvPr/>
        </p:nvSpPr>
        <p:spPr>
          <a:xfrm>
            <a:off x="190500" y="5080000"/>
            <a:ext cx="9525000" cy="23700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1181100" indent="-584200" algn="l">
              <a:spcBef>
                <a:spcPts val="500"/>
              </a:spcBef>
              <a:buClr>
                <a:srgbClr val="000000"/>
              </a:buClr>
              <a:buSzPct val="100000"/>
              <a:buFont typeface="Gill Sans"/>
              <a:buChar char="•"/>
              <a:tabLst>
                <a:tab pos="1130300" algn="l"/>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solidFill>
                  <a:srgbClr val="FF2600"/>
                </a:solidFill>
              </a:rPr>
              <a:t> </a:t>
            </a:r>
            <a:r>
              <a:rPr sz="2400"/>
              <a:t>Amorites, Hittites, Perizzites, Hivites, Jebusites</a:t>
            </a:r>
            <a:endParaRPr sz="2400"/>
          </a:p>
          <a:p>
            <a:pPr lvl="1" marL="1181100" indent="-584200" algn="l">
              <a:spcBef>
                <a:spcPts val="500"/>
              </a:spcBef>
              <a:buClr>
                <a:srgbClr val="000000"/>
              </a:buClr>
              <a:buSzPct val="100000"/>
              <a:buFont typeface="Gill Sans"/>
              <a:buChar char="•"/>
              <a:tabLst>
                <a:tab pos="1130300" algn="l"/>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 Canaanites not complete destroyed</a:t>
            </a:r>
            <a:endParaRPr sz="2400"/>
          </a:p>
          <a:p>
            <a:pPr lvl="1" marL="1181100" indent="-584200" algn="l">
              <a:spcBef>
                <a:spcPts val="500"/>
              </a:spcBef>
              <a:buClr>
                <a:srgbClr val="000000"/>
              </a:buClr>
              <a:buSzPct val="100000"/>
              <a:buFont typeface="Gill Sans"/>
              <a:buChar char="•"/>
              <a:tabLst>
                <a:tab pos="1130300" algn="l"/>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 No Israelites</a:t>
            </a:r>
            <a:endParaRPr sz="2400"/>
          </a:p>
          <a:p>
            <a:pPr lvl="1" marL="1181100" indent="-584200" algn="l">
              <a:spcBef>
                <a:spcPts val="500"/>
              </a:spcBef>
              <a:buClr>
                <a:srgbClr val="000000"/>
              </a:buClr>
              <a:buSzPct val="100000"/>
              <a:buFont typeface="Gill Sans"/>
              <a:buChar char="•"/>
              <a:tabLst>
                <a:tab pos="1130300" algn="l"/>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 Israelites served in the army &amp; royal court as princes &amp; officers</a:t>
            </a:r>
            <a:endParaRPr sz="2400"/>
          </a:p>
          <a:p>
            <a:pPr lvl="1" marL="1181100" indent="-584200" algn="l">
              <a:spcBef>
                <a:spcPts val="500"/>
              </a:spcBef>
              <a:buClr>
                <a:srgbClr val="000000"/>
              </a:buClr>
              <a:buSzPct val="100000"/>
              <a:buFont typeface="Gill Sans"/>
              <a:buChar char="•"/>
              <a:tabLst>
                <a:tab pos="1130300" algn="l"/>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 550 officers</a:t>
            </a:r>
          </a:p>
        </p:txBody>
      </p:sp>
      <p:sp>
        <p:nvSpPr>
          <p:cNvPr id="201" name="20   As for all the people who were left of the Amorites, the                        Hittites, the Perizzites, the Hivites and the Jebusites, who                    were not of the sons of Israel,…"/>
          <p:cNvSpPr/>
          <p:nvPr/>
        </p:nvSpPr>
        <p:spPr>
          <a:xfrm>
            <a:off x="209550" y="880392"/>
            <a:ext cx="8651528" cy="4382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20</a:t>
            </a:r>
            <a:r>
              <a:rPr>
                <a:uFill>
                  <a:solidFill>
                    <a:srgbClr val="000000"/>
                  </a:solidFill>
                </a:uFill>
                <a:latin typeface="Times"/>
                <a:ea typeface="Times"/>
                <a:cs typeface="Times"/>
                <a:sym typeface="Times"/>
              </a:rPr>
              <a:t>   </a:t>
            </a:r>
            <a:r>
              <a:rPr i="1">
                <a:uFill>
                  <a:solidFill>
                    <a:srgbClr val="000000"/>
                  </a:solidFill>
                </a:uFill>
                <a:latin typeface="Times"/>
                <a:ea typeface="Times"/>
                <a:cs typeface="Times"/>
                <a:sym typeface="Times"/>
              </a:rPr>
              <a:t>As for</a:t>
            </a:r>
            <a:r>
              <a:rPr>
                <a:uFill>
                  <a:solidFill>
                    <a:srgbClr val="000000"/>
                  </a:solidFill>
                </a:uFill>
                <a:latin typeface="Times"/>
                <a:ea typeface="Times"/>
                <a:cs typeface="Times"/>
                <a:sym typeface="Times"/>
              </a:rPr>
              <a:t> all the people who were left of the Amorites, the                        Hittites, the Perizzites, the Hivites and the Jebusites, who                    were not of the sons of Israel,</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21</a:t>
            </a:r>
            <a:r>
              <a:rPr>
                <a:uFill>
                  <a:solidFill>
                    <a:srgbClr val="000000"/>
                  </a:solidFill>
                </a:uFill>
                <a:latin typeface="Times"/>
                <a:ea typeface="Times"/>
                <a:cs typeface="Times"/>
                <a:sym typeface="Times"/>
              </a:rPr>
              <a:t>   their descendants who were left after them in the land                           whom the sons of Israel were unable to destroy utterly, from them Solomon levied forced laborers, even to this day.</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22</a:t>
            </a:r>
            <a:r>
              <a:rPr>
                <a:uFill>
                  <a:solidFill>
                    <a:srgbClr val="000000"/>
                  </a:solidFill>
                </a:uFill>
                <a:latin typeface="Times"/>
                <a:ea typeface="Times"/>
                <a:cs typeface="Times"/>
                <a:sym typeface="Times"/>
              </a:rPr>
              <a:t>   But Solomon did not make slaves of the sons of Israel; for they were men of war, his servants, his princes, his captains, his chariot commanders, and his horsemen.</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23</a:t>
            </a:r>
            <a:r>
              <a:rPr>
                <a:uFill>
                  <a:solidFill>
                    <a:srgbClr val="000000"/>
                  </a:solidFill>
                </a:uFill>
                <a:latin typeface="Times"/>
                <a:ea typeface="Times"/>
                <a:cs typeface="Times"/>
                <a:sym typeface="Times"/>
              </a:rPr>
              <a:t>  These were the chief officers who </a:t>
            </a:r>
            <a:r>
              <a:rPr i="1">
                <a:uFill>
                  <a:solidFill>
                    <a:srgbClr val="000000"/>
                  </a:solidFill>
                </a:uFill>
                <a:latin typeface="Times"/>
                <a:ea typeface="Times"/>
                <a:cs typeface="Times"/>
                <a:sym typeface="Times"/>
              </a:rPr>
              <a:t>were</a:t>
            </a:r>
            <a:r>
              <a:rPr>
                <a:uFill>
                  <a:solidFill>
                    <a:srgbClr val="000000"/>
                  </a:solidFill>
                </a:uFill>
                <a:latin typeface="Times"/>
                <a:ea typeface="Times"/>
                <a:cs typeface="Times"/>
                <a:sym typeface="Times"/>
              </a:rPr>
              <a:t> over Solomon’s work, five hundred and fifty, who ruled over the people doing the work.</a:t>
            </a:r>
          </a:p>
        </p:txBody>
      </p:sp>
      <p:pic>
        <p:nvPicPr>
          <p:cNvPr id="202" name="pasted-image.tiff" descr="pasted-image.tiff"/>
          <p:cNvPicPr>
            <a:picLocks noChangeAspect="1"/>
          </p:cNvPicPr>
          <p:nvPr/>
        </p:nvPicPr>
        <p:blipFill>
          <a:blip r:embed="rId2">
            <a:extLst/>
          </a:blip>
          <a:stretch>
            <a:fillRect/>
          </a:stretch>
        </p:blipFill>
        <p:spPr>
          <a:xfrm>
            <a:off x="8003494" y="64938"/>
            <a:ext cx="2108088" cy="237003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2. The tributary labor from within his kingdom 15-25"/>
          <p:cNvSpPr/>
          <p:nvPr>
            <p:ph type="title"/>
          </p:nvPr>
        </p:nvSpPr>
        <p:spPr>
          <a:xfrm>
            <a:off x="558800" y="381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11993"/>
                </a:solidFill>
                <a:latin typeface="Helvetica"/>
                <a:ea typeface="Helvetica"/>
                <a:cs typeface="Helvetica"/>
                <a:sym typeface="Helvetica"/>
              </a:defRPr>
            </a:pPr>
            <a:r>
              <a:rPr>
                <a:latin typeface="+mn-lt"/>
                <a:ea typeface="+mn-ea"/>
                <a:cs typeface="+mn-cs"/>
                <a:sym typeface="Gill Sans"/>
              </a:rPr>
              <a:t>2.	The tributary labor from within his kingdom </a:t>
            </a:r>
            <a:r>
              <a:rPr b="1">
                <a:solidFill>
                  <a:srgbClr val="FF2600"/>
                </a:solidFill>
                <a:latin typeface="+mn-lt"/>
                <a:ea typeface="+mn-ea"/>
                <a:cs typeface="+mn-cs"/>
                <a:sym typeface="Gill Sans"/>
              </a:rPr>
              <a:t>15-25</a:t>
            </a:r>
          </a:p>
        </p:txBody>
      </p:sp>
      <p:sp>
        <p:nvSpPr>
          <p:cNvPr id="205" name="c. Final construction notices 24-25"/>
          <p:cNvSpPr/>
          <p:nvPr>
            <p:ph type="body" sz="quarter" idx="1"/>
          </p:nvPr>
        </p:nvSpPr>
        <p:spPr>
          <a:xfrm>
            <a:off x="711200" y="533400"/>
            <a:ext cx="9525000" cy="520204"/>
          </a:xfrm>
          <a:prstGeom prst="rect">
            <a:avLst/>
          </a:prstGeom>
        </p:spPr>
        <p:txBody>
          <a:bodyPr anchor="t"/>
          <a:lstStyle/>
          <a:p>
            <a:pPr marL="0" indent="254000">
              <a:spcBef>
                <a:spcPts val="2900"/>
              </a:spcBef>
              <a:buClr>
                <a:srgbClr val="000000"/>
              </a:buClr>
              <a:buSzTx/>
              <a:buFont typeface="Gill Sans"/>
              <a:buNone/>
              <a:tabLst>
                <a:tab pos="609600" algn="l"/>
                <a:tab pos="965200" algn="l"/>
                <a:tab pos="1320800" algn="l"/>
                <a:tab pos="1676400" algn="l"/>
                <a:tab pos="2032000" algn="l"/>
                <a:tab pos="2387600" algn="l"/>
                <a:tab pos="2743200" algn="l"/>
                <a:tab pos="3098800" algn="l"/>
                <a:tab pos="3454400" algn="l"/>
                <a:tab pos="3810000" algn="l"/>
                <a:tab pos="4165600" algn="l"/>
                <a:tab pos="4521200" algn="l"/>
              </a:tabLst>
              <a:defRPr sz="1200">
                <a:latin typeface="Helvetica"/>
                <a:ea typeface="Helvetica"/>
                <a:cs typeface="Helvetica"/>
                <a:sym typeface="Helvetica"/>
              </a:defRPr>
            </a:pPr>
            <a:r>
              <a:rPr sz="2400">
                <a:latin typeface="+mn-lt"/>
                <a:ea typeface="+mn-ea"/>
                <a:cs typeface="+mn-cs"/>
                <a:sym typeface="Gill Sans"/>
              </a:rPr>
              <a:t>c.	Final construction notices </a:t>
            </a:r>
            <a:r>
              <a:rPr b="1" sz="2400">
                <a:solidFill>
                  <a:srgbClr val="FF2600"/>
                </a:solidFill>
                <a:latin typeface="+mn-lt"/>
                <a:ea typeface="+mn-ea"/>
                <a:cs typeface="+mn-cs"/>
                <a:sym typeface="Gill Sans"/>
              </a:rPr>
              <a:t>24-25</a:t>
            </a:r>
          </a:p>
        </p:txBody>
      </p:sp>
      <p:sp>
        <p:nvSpPr>
          <p:cNvPr id="206" name="1) Pharoah’s daughter comes from the city of David 24…"/>
          <p:cNvSpPr/>
          <p:nvPr/>
        </p:nvSpPr>
        <p:spPr>
          <a:xfrm>
            <a:off x="152400" y="3151658"/>
            <a:ext cx="9525000" cy="13166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indent="596900" algn="l">
              <a:spcBef>
                <a:spcPts val="2900"/>
              </a:spcBef>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t>1) Pharoah’s daughter comes from the city of David </a:t>
            </a:r>
            <a:r>
              <a:rPr>
                <a:solidFill>
                  <a:srgbClr val="FF2600"/>
                </a:solidFill>
              </a:rPr>
              <a:t>24</a:t>
            </a:r>
            <a:endParaRPr>
              <a:solidFill>
                <a:srgbClr val="FF2600"/>
              </a:solidFill>
            </a:endParaRPr>
          </a:p>
          <a:p>
            <a:pPr lvl="1" indent="596900" algn="l">
              <a:spcBef>
                <a:spcPts val="2900"/>
              </a:spcBef>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t>2) Solomon sacrifices 3 times year at the temple </a:t>
            </a:r>
            <a:r>
              <a:rPr>
                <a:solidFill>
                  <a:srgbClr val="FF2600"/>
                </a:solidFill>
              </a:rPr>
              <a:t>25</a:t>
            </a:r>
          </a:p>
        </p:txBody>
      </p:sp>
      <p:sp>
        <p:nvSpPr>
          <p:cNvPr id="207" name="24   As soon as Pharaoh’s daughter came up from the city of David to her house which Solomon had built for her, then he built the Millo.…"/>
          <p:cNvSpPr/>
          <p:nvPr/>
        </p:nvSpPr>
        <p:spPr>
          <a:xfrm>
            <a:off x="209550" y="1032792"/>
            <a:ext cx="9740900" cy="1996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24</a:t>
            </a:r>
            <a:r>
              <a:rPr>
                <a:uFill>
                  <a:solidFill>
                    <a:srgbClr val="000000"/>
                  </a:solidFill>
                </a:uFill>
                <a:latin typeface="Times"/>
                <a:ea typeface="Times"/>
                <a:cs typeface="Times"/>
                <a:sym typeface="Times"/>
              </a:rPr>
              <a:t>   As soon as Pharaoh’s daughter came up from the city of David to her house which </a:t>
            </a:r>
            <a:r>
              <a:rPr i="1">
                <a:uFill>
                  <a:solidFill>
                    <a:srgbClr val="000000"/>
                  </a:solidFill>
                </a:uFill>
                <a:latin typeface="Times"/>
                <a:ea typeface="Times"/>
                <a:cs typeface="Times"/>
                <a:sym typeface="Times"/>
              </a:rPr>
              <a:t>Solomon</a:t>
            </a:r>
            <a:r>
              <a:rPr>
                <a:uFill>
                  <a:solidFill>
                    <a:srgbClr val="000000"/>
                  </a:solidFill>
                </a:uFill>
                <a:latin typeface="Times"/>
                <a:ea typeface="Times"/>
                <a:cs typeface="Times"/>
                <a:sym typeface="Times"/>
              </a:rPr>
              <a:t> had built for her, then he built the Millo.</a:t>
            </a:r>
            <a:endParaRPr>
              <a:uFill>
                <a:solidFill>
                  <a:srgbClr val="000000"/>
                </a:solidFill>
              </a:uFill>
              <a:latin typeface="Times"/>
              <a:ea typeface="Times"/>
              <a:cs typeface="Times"/>
              <a:sym typeface="Times"/>
            </a:endParaRPr>
          </a:p>
          <a:p>
            <a:pPr marL="520700" indent="-520700" algn="l">
              <a:buClr>
                <a:srgbClr val="000000"/>
              </a:buClr>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chemeClr val="accent5"/>
                </a:solidFill>
                <a:uFill>
                  <a:solidFill>
                    <a:srgbClr val="000000"/>
                  </a:solidFill>
                </a:uFill>
                <a:latin typeface="Times"/>
                <a:ea typeface="Times"/>
                <a:cs typeface="Times"/>
                <a:sym typeface="Times"/>
              </a:rPr>
              <a:t>25</a:t>
            </a:r>
            <a:r>
              <a:rPr>
                <a:uFill>
                  <a:solidFill>
                    <a:srgbClr val="000000"/>
                  </a:solidFill>
                </a:uFill>
                <a:latin typeface="Times"/>
                <a:ea typeface="Times"/>
                <a:cs typeface="Times"/>
                <a:sym typeface="Times"/>
              </a:rPr>
              <a:t>   Now three times in a year Solomon offered burnt offerings and peace offerings on the altar which he built to the LORD, burning incense with them </a:t>
            </a:r>
            <a:r>
              <a:rPr i="1">
                <a:uFill>
                  <a:solidFill>
                    <a:srgbClr val="000000"/>
                  </a:solidFill>
                </a:uFill>
                <a:latin typeface="Times"/>
                <a:ea typeface="Times"/>
                <a:cs typeface="Times"/>
                <a:sym typeface="Times"/>
              </a:rPr>
              <a:t>on the altar</a:t>
            </a:r>
            <a:r>
              <a:rPr>
                <a:uFill>
                  <a:solidFill>
                    <a:srgbClr val="000000"/>
                  </a:solidFill>
                </a:uFill>
                <a:latin typeface="Times"/>
                <a:ea typeface="Times"/>
                <a:cs typeface="Times"/>
                <a:sym typeface="Times"/>
              </a:rPr>
              <a:t> which </a:t>
            </a:r>
            <a:r>
              <a:rPr i="1">
                <a:uFill>
                  <a:solidFill>
                    <a:srgbClr val="000000"/>
                  </a:solidFill>
                </a:uFill>
                <a:latin typeface="Times"/>
                <a:ea typeface="Times"/>
                <a:cs typeface="Times"/>
                <a:sym typeface="Times"/>
              </a:rPr>
              <a:t>was</a:t>
            </a:r>
            <a:r>
              <a:rPr>
                <a:uFill>
                  <a:solidFill>
                    <a:srgbClr val="000000"/>
                  </a:solidFill>
                </a:uFill>
                <a:latin typeface="Times"/>
                <a:ea typeface="Times"/>
                <a:cs typeface="Times"/>
                <a:sym typeface="Times"/>
              </a:rPr>
              <a:t> before the LORD. So he finished the house.</a:t>
            </a:r>
          </a:p>
        </p:txBody>
      </p:sp>
      <p:pic>
        <p:nvPicPr>
          <p:cNvPr id="208" name="pasted-image.tiff" descr="pasted-image.tiff"/>
          <p:cNvPicPr>
            <a:picLocks noChangeAspect="1"/>
          </p:cNvPicPr>
          <p:nvPr/>
        </p:nvPicPr>
        <p:blipFill>
          <a:blip r:embed="rId2">
            <a:extLst/>
          </a:blip>
          <a:stretch>
            <a:fillRect/>
          </a:stretch>
        </p:blipFill>
        <p:spPr>
          <a:xfrm>
            <a:off x="-59091" y="4500116"/>
            <a:ext cx="3386646" cy="3519290"/>
          </a:xfrm>
          <a:prstGeom prst="rect">
            <a:avLst/>
          </a:prstGeom>
          <a:ln w="12700">
            <a:miter lim="400000"/>
          </a:ln>
        </p:spPr>
      </p:pic>
      <p:pic>
        <p:nvPicPr>
          <p:cNvPr id="209" name="pasted-image.tiff" descr="pasted-image.tiff"/>
          <p:cNvPicPr>
            <a:picLocks noChangeAspect="1"/>
          </p:cNvPicPr>
          <p:nvPr/>
        </p:nvPicPr>
        <p:blipFill>
          <a:blip r:embed="rId3">
            <a:extLst/>
          </a:blip>
          <a:stretch>
            <a:fillRect/>
          </a:stretch>
        </p:blipFill>
        <p:spPr>
          <a:xfrm>
            <a:off x="6651426" y="4425627"/>
            <a:ext cx="3386647" cy="2687815"/>
          </a:xfrm>
          <a:prstGeom prst="rect">
            <a:avLst/>
          </a:prstGeom>
          <a:ln w="12700">
            <a:miter lim="400000"/>
          </a:ln>
        </p:spPr>
      </p:pic>
      <p:pic>
        <p:nvPicPr>
          <p:cNvPr id="210" name="pasted-image.tiff" descr="pasted-image.tiff"/>
          <p:cNvPicPr>
            <a:picLocks noChangeAspect="1"/>
          </p:cNvPicPr>
          <p:nvPr/>
        </p:nvPicPr>
        <p:blipFill>
          <a:blip r:embed="rId4">
            <a:extLst/>
          </a:blip>
          <a:stretch>
            <a:fillRect/>
          </a:stretch>
        </p:blipFill>
        <p:spPr>
          <a:xfrm>
            <a:off x="3975100" y="4421782"/>
            <a:ext cx="2476500" cy="3289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3. Sea expedition to Ophir brought great wealth and fame 26-28"/>
          <p:cNvSpPr/>
          <p:nvPr>
            <p:ph type="title"/>
          </p:nvPr>
        </p:nvSpPr>
        <p:spPr>
          <a:xfrm>
            <a:off x="101600" y="25400"/>
            <a:ext cx="4572000" cy="1003300"/>
          </a:xfrm>
          <a:prstGeom prst="rect">
            <a:avLst/>
          </a:prstGeom>
        </p:spPr>
        <p:txBody>
          <a:bodyPr lIns="50800" tIns="50800" rIns="50800" bIns="50800" anchor="t"/>
          <a:lstStyle/>
          <a:p>
            <a:pPr marL="355600" indent="-355600" algn="l">
              <a:tabLst>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11993"/>
                </a:solidFill>
                <a:latin typeface="Helvetica"/>
                <a:ea typeface="Helvetica"/>
                <a:cs typeface="Helvetica"/>
                <a:sym typeface="Helvetica"/>
              </a:defRPr>
            </a:pPr>
            <a:r>
              <a:rPr>
                <a:latin typeface="+mn-lt"/>
                <a:ea typeface="+mn-ea"/>
                <a:cs typeface="+mn-cs"/>
                <a:sym typeface="Gill Sans"/>
              </a:rPr>
              <a:t>3.	Sea expedition to Ophir brought great wealth and fame</a:t>
            </a:r>
            <a:r>
              <a:rPr b="1">
                <a:latin typeface="+mn-lt"/>
                <a:ea typeface="+mn-ea"/>
                <a:cs typeface="+mn-cs"/>
                <a:sym typeface="Gill Sans"/>
              </a:rPr>
              <a:t> </a:t>
            </a:r>
            <a:r>
              <a:rPr b="1">
                <a:solidFill>
                  <a:srgbClr val="FF2600"/>
                </a:solidFill>
                <a:latin typeface="+mn-lt"/>
                <a:ea typeface="+mn-ea"/>
                <a:cs typeface="+mn-cs"/>
                <a:sym typeface="Gill Sans"/>
              </a:rPr>
              <a:t>26-28</a:t>
            </a:r>
          </a:p>
        </p:txBody>
      </p:sp>
      <p:sp>
        <p:nvSpPr>
          <p:cNvPr id="213" name="26 King Solomon also built a fleet of ships in Ezion-geber, which is near Eloth on the shore of the Red Sea, in the land of Edom.…"/>
          <p:cNvSpPr/>
          <p:nvPr>
            <p:ph type="body" sz="half" idx="1"/>
          </p:nvPr>
        </p:nvSpPr>
        <p:spPr>
          <a:xfrm>
            <a:off x="50800" y="787400"/>
            <a:ext cx="4914900" cy="4636096"/>
          </a:xfrm>
          <a:prstGeom prst="rect">
            <a:avLst/>
          </a:prstGeom>
        </p:spPr>
        <p:txBody>
          <a:bodyPr anchor="t"/>
          <a:lstStyle/>
          <a:p>
            <a:pPr marL="393700" indent="-393700">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 </a:t>
            </a:r>
            <a:r>
              <a:rPr sz="2400">
                <a:solidFill>
                  <a:schemeClr val="accent5"/>
                </a:solidFill>
                <a:latin typeface="Times"/>
                <a:ea typeface="Times"/>
                <a:cs typeface="Times"/>
                <a:sym typeface="Times"/>
              </a:rPr>
              <a:t>26</a:t>
            </a:r>
            <a:r>
              <a:rPr sz="2400">
                <a:latin typeface="Times"/>
                <a:ea typeface="Times"/>
                <a:cs typeface="Times"/>
                <a:sym typeface="Times"/>
              </a:rPr>
              <a:t> King Solomon also built a fleet of ships in Ezion-geber, which is near Eloth on the shore of the Red Sea, in the land of Edom.</a:t>
            </a:r>
            <a:endParaRPr sz="2400">
              <a:latin typeface="Times"/>
              <a:ea typeface="Times"/>
              <a:cs typeface="Times"/>
              <a:sym typeface="Times"/>
            </a:endParaRPr>
          </a:p>
          <a:p>
            <a:pPr marL="393700" indent="-393700">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chemeClr val="accent5"/>
                </a:solidFill>
                <a:latin typeface="Times"/>
                <a:ea typeface="Times"/>
                <a:cs typeface="Times"/>
                <a:sym typeface="Times"/>
              </a:rPr>
              <a:t>27</a:t>
            </a:r>
            <a:r>
              <a:rPr sz="2400">
                <a:latin typeface="Times"/>
                <a:ea typeface="Times"/>
                <a:cs typeface="Times"/>
                <a:sym typeface="Times"/>
              </a:rPr>
              <a:t> And Hiram sent his servants with the fleet, sailors who knew the sea, along with the servants of Solomon. </a:t>
            </a:r>
            <a:endParaRPr sz="2400">
              <a:latin typeface="Times"/>
              <a:ea typeface="Times"/>
              <a:cs typeface="Times"/>
              <a:sym typeface="Times"/>
            </a:endParaRPr>
          </a:p>
          <a:p>
            <a:pPr marL="393700" indent="-393700">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chemeClr val="accent5"/>
                </a:solidFill>
                <a:latin typeface="Times"/>
                <a:ea typeface="Times"/>
                <a:cs typeface="Times"/>
                <a:sym typeface="Times"/>
              </a:rPr>
              <a:t>28</a:t>
            </a:r>
            <a:r>
              <a:rPr sz="2400">
                <a:latin typeface="Times"/>
                <a:ea typeface="Times"/>
                <a:cs typeface="Times"/>
                <a:sym typeface="Times"/>
              </a:rPr>
              <a:t> And they went to Ophir, and took four hundred and twenty talents of gold from there, and brought </a:t>
            </a:r>
            <a:r>
              <a:rPr i="1" sz="2400">
                <a:latin typeface="Times"/>
                <a:ea typeface="Times"/>
                <a:cs typeface="Times"/>
                <a:sym typeface="Times"/>
              </a:rPr>
              <a:t>it</a:t>
            </a:r>
            <a:r>
              <a:rPr sz="2400">
                <a:latin typeface="Times"/>
                <a:ea typeface="Times"/>
                <a:cs typeface="Times"/>
                <a:sym typeface="Times"/>
              </a:rPr>
              <a:t> to King Solomon.</a:t>
            </a:r>
          </a:p>
        </p:txBody>
      </p:sp>
      <p:pic>
        <p:nvPicPr>
          <p:cNvPr id="214" name="droppedImage.pdf" descr="droppedImage.pdf"/>
          <p:cNvPicPr>
            <a:picLocks noChangeAspect="1"/>
          </p:cNvPicPr>
          <p:nvPr/>
        </p:nvPicPr>
        <p:blipFill>
          <a:blip r:embed="rId2">
            <a:extLst/>
          </a:blip>
          <a:stretch>
            <a:fillRect/>
          </a:stretch>
        </p:blipFill>
        <p:spPr>
          <a:xfrm>
            <a:off x="5130800" y="51175"/>
            <a:ext cx="4914901" cy="7517650"/>
          </a:xfrm>
          <a:prstGeom prst="rect">
            <a:avLst/>
          </a:prstGeom>
          <a:ln w="12700">
            <a:miter lim="400000"/>
          </a:ln>
        </p:spPr>
      </p:pic>
      <p:pic>
        <p:nvPicPr>
          <p:cNvPr id="215" name="pasted-image.tiff" descr="pasted-image.tiff"/>
          <p:cNvPicPr>
            <a:picLocks noChangeAspect="1"/>
          </p:cNvPicPr>
          <p:nvPr/>
        </p:nvPicPr>
        <p:blipFill>
          <a:blip r:embed="rId3">
            <a:extLst/>
          </a:blip>
          <a:stretch>
            <a:fillRect/>
          </a:stretch>
        </p:blipFill>
        <p:spPr>
          <a:xfrm>
            <a:off x="3053745" y="5327550"/>
            <a:ext cx="2064359" cy="1768445"/>
          </a:xfrm>
          <a:prstGeom prst="rect">
            <a:avLst/>
          </a:prstGeom>
          <a:ln w="12700">
            <a:miter lim="400000"/>
          </a:ln>
        </p:spPr>
      </p:pic>
      <p:pic>
        <p:nvPicPr>
          <p:cNvPr id="216" name="pasted-image.tiff" descr="pasted-image.tiff"/>
          <p:cNvPicPr>
            <a:picLocks noChangeAspect="1"/>
          </p:cNvPicPr>
          <p:nvPr/>
        </p:nvPicPr>
        <p:blipFill>
          <a:blip r:embed="rId4">
            <a:extLst/>
          </a:blip>
          <a:stretch>
            <a:fillRect/>
          </a:stretch>
        </p:blipFill>
        <p:spPr>
          <a:xfrm>
            <a:off x="22969" y="5370404"/>
            <a:ext cx="3018080" cy="18743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B. The Recognition of Solomon’s Glory 10:1-13"/>
          <p:cNvSpPr/>
          <p:nvPr>
            <p:ph type="title"/>
          </p:nvPr>
        </p:nvSpPr>
        <p:spPr>
          <a:xfrm>
            <a:off x="990600" y="850900"/>
            <a:ext cx="8178800" cy="29718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solidFill>
                  <a:srgbClr val="011993"/>
                </a:solidFill>
                <a:latin typeface="Helvetica"/>
                <a:ea typeface="Helvetica"/>
                <a:cs typeface="Helvetica"/>
                <a:sym typeface="Helvetica"/>
              </a:defRPr>
            </a:pPr>
            <a:r>
              <a:rPr>
                <a:latin typeface="+mn-lt"/>
                <a:ea typeface="+mn-ea"/>
                <a:cs typeface="+mn-cs"/>
                <a:sym typeface="Gill Sans"/>
              </a:rPr>
              <a:t>B.	The Recognition of Solomon’s Glory </a:t>
            </a:r>
            <a:r>
              <a:rPr b="1">
                <a:solidFill>
                  <a:srgbClr val="FF2600"/>
                </a:solidFill>
                <a:latin typeface="+mn-lt"/>
                <a:ea typeface="+mn-ea"/>
                <a:cs typeface="+mn-cs"/>
                <a:sym typeface="Gill Sans"/>
              </a:rPr>
              <a:t>10:1-13</a:t>
            </a:r>
          </a:p>
        </p:txBody>
      </p:sp>
      <p:pic>
        <p:nvPicPr>
          <p:cNvPr id="219" name="droppedImage.pdf" descr="droppedImage.pdf"/>
          <p:cNvPicPr>
            <a:picLocks noChangeAspect="1"/>
          </p:cNvPicPr>
          <p:nvPr/>
        </p:nvPicPr>
        <p:blipFill>
          <a:blip r:embed="rId2">
            <a:extLst/>
          </a:blip>
          <a:stretch>
            <a:fillRect/>
          </a:stretch>
        </p:blipFill>
        <p:spPr>
          <a:xfrm>
            <a:off x="2716680" y="3192847"/>
            <a:ext cx="5067301" cy="4307706"/>
          </a:xfrm>
          <a:prstGeom prst="rect">
            <a:avLst/>
          </a:prstGeom>
          <a:ln w="12700">
            <a:miter lim="400000"/>
          </a:ln>
        </p:spPr>
      </p:pic>
      <p:sp>
        <p:nvSpPr>
          <p:cNvPr id="220" name="Queen of Sheba"/>
          <p:cNvSpPr/>
          <p:nvPr/>
        </p:nvSpPr>
        <p:spPr>
          <a:xfrm>
            <a:off x="2616200" y="3200400"/>
            <a:ext cx="2006600" cy="990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FFFF"/>
                </a:solidFill>
              </a:defRPr>
            </a:lvl1pPr>
          </a:lstStyle>
          <a:p>
            <a:pPr/>
            <a:r>
              <a:t>Queen of Sheba</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1.  Queen of Sheba visits &amp; questions Solomon 1-3"/>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11993"/>
                </a:solidFill>
                <a:latin typeface="Helvetica"/>
                <a:ea typeface="Helvetica"/>
                <a:cs typeface="Helvetica"/>
                <a:sym typeface="Helvetica"/>
              </a:defRPr>
            </a:pPr>
            <a:r>
              <a:rPr sz="3200">
                <a:latin typeface="+mn-lt"/>
                <a:ea typeface="+mn-ea"/>
                <a:cs typeface="+mn-cs"/>
                <a:sym typeface="Gill Sans"/>
              </a:rPr>
              <a:t>1.  Queen of Sheba visits &amp; questions Solomon</a:t>
            </a:r>
            <a:r>
              <a:rPr sz="3200">
                <a:solidFill>
                  <a:srgbClr val="000000"/>
                </a:solidFill>
                <a:latin typeface="+mn-lt"/>
                <a:ea typeface="+mn-ea"/>
                <a:cs typeface="+mn-cs"/>
                <a:sym typeface="Gill Sans"/>
              </a:rPr>
              <a:t> </a:t>
            </a:r>
            <a:r>
              <a:rPr b="1" sz="3200">
                <a:solidFill>
                  <a:srgbClr val="FF2600"/>
                </a:solidFill>
                <a:latin typeface="+mn-lt"/>
                <a:ea typeface="+mn-ea"/>
                <a:cs typeface="+mn-cs"/>
                <a:sym typeface="Gill Sans"/>
              </a:rPr>
              <a:t>1-3</a:t>
            </a:r>
          </a:p>
        </p:txBody>
      </p:sp>
      <p:sp>
        <p:nvSpPr>
          <p:cNvPr id="223" name="1    Now when the queen of Sheba heard about the fame of Solomon concerning the name of the LORD, she came to test him with difficult questions.…"/>
          <p:cNvSpPr/>
          <p:nvPr>
            <p:ph type="body" idx="1"/>
          </p:nvPr>
        </p:nvSpPr>
        <p:spPr>
          <a:xfrm>
            <a:off x="114300" y="1079500"/>
            <a:ext cx="5295900" cy="6299200"/>
          </a:xfrm>
          <a:prstGeom prst="rect">
            <a:avLst/>
          </a:prstGeom>
        </p:spPr>
        <p:txBody>
          <a:bodyPr anchor="t"/>
          <a:lstStyle/>
          <a:p>
            <a:pPr marL="495300" indent="-482600">
              <a:spcBef>
                <a:spcPts val="26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1</a:t>
            </a:r>
            <a:r>
              <a:rPr sz="2400">
                <a:uFill>
                  <a:solidFill>
                    <a:srgbClr val="000000"/>
                  </a:solidFill>
                </a:uFill>
                <a:latin typeface="Times"/>
                <a:ea typeface="Times"/>
                <a:cs typeface="Times"/>
                <a:sym typeface="Times"/>
              </a:rPr>
              <a:t>    Now when the queen of Sheba heard about the fame of Solomon concerning the name of the LORD, she came to test him with difficult questions.</a:t>
            </a:r>
            <a:endParaRPr sz="2400">
              <a:uFill>
                <a:solidFill>
                  <a:srgbClr val="000000"/>
                </a:solidFill>
              </a:uFill>
              <a:latin typeface="Times"/>
              <a:ea typeface="Times"/>
              <a:cs typeface="Times"/>
              <a:sym typeface="Times"/>
            </a:endParaRPr>
          </a:p>
          <a:p>
            <a:pPr marL="495300" indent="-482600">
              <a:spcBef>
                <a:spcPts val="26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a:t>
            </a:r>
            <a:r>
              <a:rPr sz="2400">
                <a:uFill>
                  <a:solidFill>
                    <a:srgbClr val="000000"/>
                  </a:solidFill>
                </a:uFill>
                <a:latin typeface="Times"/>
                <a:ea typeface="Times"/>
                <a:cs typeface="Times"/>
                <a:sym typeface="Times"/>
              </a:rPr>
              <a:t>    So she came to Jerusalem with a very large retinue, with camels carrying spices and very much gold and precious stones. When she came to Solomon, she spoke with him about all that was in her heart.</a:t>
            </a:r>
            <a:endParaRPr sz="2400">
              <a:uFill>
                <a:solidFill>
                  <a:srgbClr val="000000"/>
                </a:solidFill>
              </a:uFill>
              <a:latin typeface="Times"/>
              <a:ea typeface="Times"/>
              <a:cs typeface="Times"/>
              <a:sym typeface="Times"/>
            </a:endParaRPr>
          </a:p>
          <a:p>
            <a:pPr marL="495300" indent="-482600">
              <a:spcBef>
                <a:spcPts val="26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a:t>
            </a:r>
            <a:r>
              <a:rPr sz="2400">
                <a:uFill>
                  <a:solidFill>
                    <a:srgbClr val="000000"/>
                  </a:solidFill>
                </a:uFill>
                <a:latin typeface="Times"/>
                <a:ea typeface="Times"/>
                <a:cs typeface="Times"/>
                <a:sym typeface="Times"/>
              </a:rPr>
              <a:t>    And Solomon answered all her questions; nothing was hidden from the king which he did not explain to her.</a:t>
            </a:r>
          </a:p>
        </p:txBody>
      </p:sp>
      <p:pic>
        <p:nvPicPr>
          <p:cNvPr id="224" name="droppedImage.pdf" descr="droppedImage.pdf"/>
          <p:cNvPicPr>
            <a:picLocks noChangeAspect="1"/>
          </p:cNvPicPr>
          <p:nvPr/>
        </p:nvPicPr>
        <p:blipFill>
          <a:blip r:embed="rId2">
            <a:extLst/>
          </a:blip>
          <a:stretch>
            <a:fillRect/>
          </a:stretch>
        </p:blipFill>
        <p:spPr>
          <a:xfrm>
            <a:off x="5346700" y="1043008"/>
            <a:ext cx="4724400" cy="614932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2.  Surprise at his wisdom, buildings &amp; court 4-7"/>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11993"/>
                </a:solidFill>
                <a:latin typeface="Helvetica"/>
                <a:ea typeface="Helvetica"/>
                <a:cs typeface="Helvetica"/>
                <a:sym typeface="Helvetica"/>
              </a:defRPr>
            </a:pPr>
            <a:r>
              <a:rPr sz="3200">
                <a:latin typeface="+mn-lt"/>
                <a:ea typeface="+mn-ea"/>
                <a:cs typeface="+mn-cs"/>
                <a:sym typeface="Gill Sans"/>
              </a:rPr>
              <a:t>2.  Surprise at his wisdom, buildings &amp; court</a:t>
            </a:r>
            <a:r>
              <a:rPr sz="3200">
                <a:solidFill>
                  <a:srgbClr val="000000"/>
                </a:solidFill>
                <a:latin typeface="+mn-lt"/>
                <a:ea typeface="+mn-ea"/>
                <a:cs typeface="+mn-cs"/>
                <a:sym typeface="Gill Sans"/>
              </a:rPr>
              <a:t> </a:t>
            </a:r>
            <a:r>
              <a:rPr b="1" sz="3200">
                <a:solidFill>
                  <a:srgbClr val="FF2600"/>
                </a:solidFill>
                <a:latin typeface="+mn-lt"/>
                <a:ea typeface="+mn-ea"/>
                <a:cs typeface="+mn-cs"/>
                <a:sym typeface="Gill Sans"/>
              </a:rPr>
              <a:t>4-7</a:t>
            </a:r>
          </a:p>
        </p:txBody>
      </p:sp>
      <p:sp>
        <p:nvSpPr>
          <p:cNvPr id="227" name="4    When the queen of Sheba perceived all the wisdom of Solomon, the house that he had built,…"/>
          <p:cNvSpPr/>
          <p:nvPr>
            <p:ph type="body" idx="1"/>
          </p:nvPr>
        </p:nvSpPr>
        <p:spPr>
          <a:xfrm>
            <a:off x="114300" y="1079500"/>
            <a:ext cx="5788125" cy="6299200"/>
          </a:xfrm>
          <a:prstGeom prst="rect">
            <a:avLst/>
          </a:prstGeom>
        </p:spPr>
        <p:txBody>
          <a:bodyPr anchor="t"/>
          <a:lstStyle/>
          <a:p>
            <a:pPr marL="495300" indent="-482600">
              <a:spcBef>
                <a:spcPts val="22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4</a:t>
            </a:r>
            <a:r>
              <a:rPr sz="2400">
                <a:uFill>
                  <a:solidFill>
                    <a:srgbClr val="000000"/>
                  </a:solidFill>
                </a:uFill>
                <a:latin typeface="Times"/>
                <a:ea typeface="Times"/>
                <a:cs typeface="Times"/>
                <a:sym typeface="Times"/>
              </a:rPr>
              <a:t>    When the queen of Sheba perceived all the wisdom of Solomon, the house that he had built,</a:t>
            </a:r>
            <a:endParaRPr sz="2400">
              <a:uFill>
                <a:solidFill>
                  <a:srgbClr val="000000"/>
                </a:solidFill>
              </a:uFill>
              <a:latin typeface="Times"/>
              <a:ea typeface="Times"/>
              <a:cs typeface="Times"/>
              <a:sym typeface="Times"/>
            </a:endParaRPr>
          </a:p>
          <a:p>
            <a:pPr marL="495300" indent="-482600">
              <a:spcBef>
                <a:spcPts val="22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5</a:t>
            </a:r>
            <a:r>
              <a:rPr sz="2400">
                <a:uFill>
                  <a:solidFill>
                    <a:srgbClr val="000000"/>
                  </a:solidFill>
                </a:uFill>
                <a:latin typeface="Times"/>
                <a:ea typeface="Times"/>
                <a:cs typeface="Times"/>
                <a:sym typeface="Times"/>
              </a:rPr>
              <a:t>    the food of his table, the seating of his servants, the attendance of his waiters and their attire, his cupbearers, and his stairway by which he went up to the house of the LORD, there was no more spirit in her.</a:t>
            </a:r>
          </a:p>
        </p:txBody>
      </p:sp>
      <p:pic>
        <p:nvPicPr>
          <p:cNvPr id="228" name="pasted-image.tiff" descr="pasted-image.tiff"/>
          <p:cNvPicPr>
            <a:picLocks noChangeAspect="1"/>
          </p:cNvPicPr>
          <p:nvPr/>
        </p:nvPicPr>
        <p:blipFill>
          <a:blip r:embed="rId2">
            <a:extLst/>
          </a:blip>
          <a:stretch>
            <a:fillRect/>
          </a:stretch>
        </p:blipFill>
        <p:spPr>
          <a:xfrm>
            <a:off x="6036617" y="1071364"/>
            <a:ext cx="4000501" cy="46962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5. Dedicatory sacrifices 8:62-64"/>
          <p:cNvSpPr/>
          <p:nvPr>
            <p:ph type="title"/>
          </p:nvPr>
        </p:nvSpPr>
        <p:spPr>
          <a:xfrm>
            <a:off x="628650" y="25400"/>
            <a:ext cx="9004300" cy="546100"/>
          </a:xfrm>
          <a:prstGeom prst="rect">
            <a:avLst/>
          </a:prstGeom>
        </p:spPr>
        <p:txBody>
          <a:bodyPr/>
          <a:lstStyle/>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rPr>
                <a:latin typeface="+mn-lt"/>
                <a:ea typeface="+mn-ea"/>
                <a:cs typeface="+mn-cs"/>
                <a:sym typeface="Gill Sans"/>
              </a:rPr>
              <a:t>5.	Dedicatory sacrifices</a:t>
            </a:r>
            <a:r>
              <a:rPr>
                <a:solidFill>
                  <a:srgbClr val="000000"/>
                </a:solidFill>
                <a:latin typeface="+mn-lt"/>
                <a:ea typeface="+mn-ea"/>
                <a:cs typeface="+mn-cs"/>
                <a:sym typeface="Gill Sans"/>
              </a:rPr>
              <a:t> </a:t>
            </a:r>
            <a:r>
              <a:rPr b="1">
                <a:solidFill>
                  <a:srgbClr val="FF2600"/>
                </a:solidFill>
                <a:latin typeface="+mn-lt"/>
                <a:ea typeface="+mn-ea"/>
                <a:cs typeface="+mn-cs"/>
                <a:sym typeface="Gill Sans"/>
              </a:rPr>
              <a:t>8:62-64</a:t>
            </a:r>
          </a:p>
        </p:txBody>
      </p:sp>
      <p:sp>
        <p:nvSpPr>
          <p:cNvPr id="117" name="King &amp; nation offer sacrifice 62…"/>
          <p:cNvSpPr/>
          <p:nvPr>
            <p:ph type="body" idx="1"/>
          </p:nvPr>
        </p:nvSpPr>
        <p:spPr>
          <a:xfrm>
            <a:off x="228600" y="635000"/>
            <a:ext cx="9702801" cy="6891189"/>
          </a:xfrm>
          <a:prstGeom prst="rect">
            <a:avLst/>
          </a:prstGeom>
        </p:spPr>
        <p:txBody>
          <a:bodyPr anchor="t"/>
          <a:lstStyle/>
          <a:p>
            <a:pPr marL="280516" indent="-229716">
              <a:spcBef>
                <a:spcPts val="0"/>
              </a:spcBef>
              <a:buClr>
                <a:schemeClr val="accent1">
                  <a:hueOff val="47394"/>
                  <a:satOff val="-25753"/>
                  <a:lumOff val="-7544"/>
                </a:schemeClr>
              </a:buClr>
              <a:buSzPct val="100000"/>
              <a:buAutoNum type="alphaLcPeriod" startAt="1"/>
              <a:tabLst>
                <a:tab pos="990600" algn="l"/>
                <a:tab pos="1346200" algn="l"/>
                <a:tab pos="1701800" algn="l"/>
                <a:tab pos="2057400" algn="l"/>
                <a:tab pos="2413000" algn="l"/>
                <a:tab pos="2768600" algn="l"/>
                <a:tab pos="3124200" algn="l"/>
                <a:tab pos="3479800" algn="l"/>
                <a:tab pos="3835400" algn="l"/>
                <a:tab pos="4191000" algn="l"/>
                <a:tab pos="4546600" algn="l"/>
              </a:tabLst>
              <a:defRPr sz="2400"/>
            </a:pPr>
            <a:r>
              <a:rPr>
                <a:solidFill>
                  <a:schemeClr val="accent1">
                    <a:hueOff val="273562"/>
                    <a:satOff val="2937"/>
                    <a:lumOff val="-22233"/>
                  </a:schemeClr>
                </a:solidFill>
              </a:rPr>
              <a:t>  </a:t>
            </a:r>
            <a:r>
              <a:rPr>
                <a:solidFill>
                  <a:schemeClr val="accent1">
                    <a:hueOff val="47394"/>
                    <a:satOff val="-25753"/>
                    <a:lumOff val="-7544"/>
                  </a:schemeClr>
                </a:solidFill>
              </a:rPr>
              <a:t> King &amp; nation offer sacrifice</a:t>
            </a:r>
            <a:r>
              <a:t> </a:t>
            </a:r>
            <a:r>
              <a:rPr>
                <a:solidFill>
                  <a:srgbClr val="FF2600"/>
                </a:solidFill>
              </a:rPr>
              <a:t>62</a:t>
            </a:r>
            <a:endParaRPr>
              <a:solidFill>
                <a:srgbClr val="FF2600"/>
              </a:solidFill>
            </a:endParaRPr>
          </a:p>
          <a:p>
            <a:pPr marL="279400" indent="-279400">
              <a:spcBef>
                <a:spcPts val="1600"/>
              </a:spcBef>
              <a:buSzTx/>
              <a:buNone/>
              <a:tabLst>
                <a:tab pos="990600" algn="l"/>
                <a:tab pos="1346200" algn="l"/>
                <a:tab pos="1701800" algn="l"/>
                <a:tab pos="2057400" algn="l"/>
                <a:tab pos="2413000" algn="l"/>
                <a:tab pos="2768600" algn="l"/>
                <a:tab pos="3124200" algn="l"/>
                <a:tab pos="3479800" algn="l"/>
                <a:tab pos="3835400" algn="l"/>
                <a:tab pos="4191000" algn="l"/>
                <a:tab pos="4546600" algn="l"/>
              </a:tabLst>
              <a:defRPr sz="2400">
                <a:latin typeface="Times"/>
                <a:ea typeface="Times"/>
                <a:cs typeface="Times"/>
                <a:sym typeface="Times"/>
              </a:defRPr>
            </a:pPr>
            <a:r>
              <a:rPr>
                <a:solidFill>
                  <a:srgbClr val="FF2600"/>
                </a:solidFill>
              </a:rPr>
              <a:t>62  </a:t>
            </a:r>
            <a:r>
              <a:t>Now the king and all Israel with him offered sacrifice before the LORD.</a:t>
            </a:r>
            <a:endParaRPr>
              <a:solidFill>
                <a:srgbClr val="FF2600"/>
              </a:solidFill>
            </a:endParaRPr>
          </a:p>
          <a:p>
            <a:pPr marL="306561" indent="-255761">
              <a:spcBef>
                <a:spcPts val="0"/>
              </a:spcBef>
              <a:buClr>
                <a:schemeClr val="accent1">
                  <a:hueOff val="47394"/>
                  <a:satOff val="-25753"/>
                  <a:lumOff val="-7544"/>
                </a:schemeClr>
              </a:buClr>
              <a:buSzPct val="100000"/>
              <a:buAutoNum type="alphaLcPeriod" startAt="2"/>
              <a:tabLst>
                <a:tab pos="1016000" algn="l"/>
                <a:tab pos="1371600" algn="l"/>
                <a:tab pos="1727200" algn="l"/>
                <a:tab pos="2082800" algn="l"/>
                <a:tab pos="2438400" algn="l"/>
                <a:tab pos="2794000" algn="l"/>
                <a:tab pos="3149600" algn="l"/>
                <a:tab pos="3505200" algn="l"/>
                <a:tab pos="3860800" algn="l"/>
                <a:tab pos="4216400" algn="l"/>
                <a:tab pos="4572000" algn="l"/>
              </a:tabLst>
              <a:defRPr sz="2400"/>
            </a:pPr>
            <a:r>
              <a:t>  </a:t>
            </a:r>
            <a:r>
              <a:rPr>
                <a:solidFill>
                  <a:schemeClr val="accent1">
                    <a:hueOff val="47394"/>
                    <a:satOff val="-25753"/>
                    <a:lumOff val="-7544"/>
                  </a:schemeClr>
                </a:solidFill>
              </a:rPr>
              <a:t>Solomon’s peace offering: 22,000 oxen &amp; 120,000 sheep</a:t>
            </a:r>
            <a:r>
              <a:t> </a:t>
            </a:r>
            <a:r>
              <a:rPr>
                <a:solidFill>
                  <a:srgbClr val="FF2600"/>
                </a:solidFill>
              </a:rPr>
              <a:t>63</a:t>
            </a:r>
            <a:endParaRPr>
              <a:solidFill>
                <a:srgbClr val="FF2600"/>
              </a:solidFill>
            </a:endParaRPr>
          </a:p>
          <a:p>
            <a:pPr marL="279400" indent="-279400">
              <a:spcBef>
                <a:spcPts val="0"/>
              </a:spcBef>
              <a:buSzTx/>
              <a:buNone/>
              <a:tabLst>
                <a:tab pos="990600" algn="l"/>
                <a:tab pos="1346200" algn="l"/>
                <a:tab pos="1701800" algn="l"/>
                <a:tab pos="2057400" algn="l"/>
                <a:tab pos="2413000" algn="l"/>
                <a:tab pos="2768600" algn="l"/>
                <a:tab pos="3124200" algn="l"/>
                <a:tab pos="3479800" algn="l"/>
                <a:tab pos="3835400" algn="l"/>
                <a:tab pos="4191000" algn="l"/>
                <a:tab pos="4546600" algn="l"/>
              </a:tabLst>
              <a:defRPr sz="2400">
                <a:latin typeface="Times"/>
                <a:ea typeface="Times"/>
                <a:cs typeface="Times"/>
                <a:sym typeface="Times"/>
              </a:defRPr>
            </a:pPr>
            <a:r>
              <a:rPr>
                <a:solidFill>
                  <a:srgbClr val="FF2600"/>
                </a:solidFill>
              </a:rPr>
              <a:t>63  </a:t>
            </a:r>
            <a:r>
              <a:t>Solomon offered for the sacrifice of peace offerings, which he offered to the LORD, 22,000 oxen and 120,000 sheep. So the king and all the sons of Israel dedicated the house of the LORD.</a:t>
            </a:r>
            <a:endParaRPr>
              <a:solidFill>
                <a:srgbClr val="FF2600"/>
              </a:solidFill>
            </a:endParaRPr>
          </a:p>
          <a:p>
            <a:pPr lvl="1" marL="443861" indent="-215261">
              <a:spcBef>
                <a:spcPts val="500"/>
              </a:spcBef>
              <a:tabLst>
                <a:tab pos="1511300" algn="l"/>
                <a:tab pos="1866900" algn="l"/>
                <a:tab pos="2222500" algn="l"/>
                <a:tab pos="2578100" algn="l"/>
                <a:tab pos="2933700" algn="l"/>
                <a:tab pos="3289300" algn="l"/>
                <a:tab pos="3644900" algn="l"/>
                <a:tab pos="4000500" algn="l"/>
                <a:tab pos="4356100" algn="l"/>
                <a:tab pos="4711700" algn="l"/>
                <a:tab pos="5067300" algn="l"/>
              </a:tabLst>
              <a:defRPr sz="2400"/>
            </a:pPr>
            <a:r>
              <a:t>  Offered over 14 days</a:t>
            </a:r>
          </a:p>
          <a:p>
            <a:pPr lvl="1" marL="443861" indent="-215261">
              <a:spcBef>
                <a:spcPts val="500"/>
              </a:spcBef>
              <a:tabLst>
                <a:tab pos="1511300" algn="l"/>
                <a:tab pos="1866900" algn="l"/>
                <a:tab pos="2222500" algn="l"/>
                <a:tab pos="2578100" algn="l"/>
                <a:tab pos="2933700" algn="l"/>
                <a:tab pos="3289300" algn="l"/>
                <a:tab pos="3644900" algn="l"/>
                <a:tab pos="4000500" algn="l"/>
                <a:tab pos="4356100" algn="l"/>
                <a:tab pos="4711700" algn="l"/>
                <a:tab pos="5067300" algn="l"/>
              </a:tabLst>
              <a:defRPr sz="2400"/>
            </a:pPr>
            <a:r>
              <a:t>  2 to 3 thousand priests</a:t>
            </a:r>
          </a:p>
          <a:p>
            <a:pPr lvl="1" marL="443861" indent="-215261">
              <a:spcBef>
                <a:spcPts val="500"/>
              </a:spcBef>
              <a:tabLst>
                <a:tab pos="1511300" algn="l"/>
                <a:tab pos="1866900" algn="l"/>
                <a:tab pos="2222500" algn="l"/>
                <a:tab pos="2578100" algn="l"/>
                <a:tab pos="2933700" algn="l"/>
                <a:tab pos="3289300" algn="l"/>
                <a:tab pos="3644900" algn="l"/>
                <a:tab pos="4000500" algn="l"/>
                <a:tab pos="4356100" algn="l"/>
                <a:tab pos="4711700" algn="l"/>
                <a:tab pos="5067300" algn="l"/>
              </a:tabLst>
              <a:defRPr sz="2400"/>
            </a:pPr>
            <a:r>
              <a:t>  Priest only had to offer the blood &amp; burn pieces</a:t>
            </a:r>
          </a:p>
          <a:p>
            <a:pPr lvl="1" marL="443861" indent="-215261">
              <a:spcBef>
                <a:spcPts val="500"/>
              </a:spcBef>
              <a:tabLst>
                <a:tab pos="1511300" algn="l"/>
                <a:tab pos="1866900" algn="l"/>
                <a:tab pos="2222500" algn="l"/>
                <a:tab pos="2578100" algn="l"/>
                <a:tab pos="2933700" algn="l"/>
                <a:tab pos="3289300" algn="l"/>
                <a:tab pos="3644900" algn="l"/>
                <a:tab pos="4000500" algn="l"/>
                <a:tab pos="4356100" algn="l"/>
                <a:tab pos="4711700" algn="l"/>
                <a:tab pos="5067300" algn="l"/>
              </a:tabLst>
              <a:defRPr sz="2400"/>
            </a:pPr>
            <a:r>
              <a:t>  100 to 500 thousand may have been present</a:t>
            </a:r>
          </a:p>
          <a:p>
            <a:pPr lvl="1" marL="443861" indent="-215261">
              <a:spcBef>
                <a:spcPts val="500"/>
              </a:spcBef>
              <a:tabLst>
                <a:tab pos="1511300" algn="l"/>
                <a:tab pos="1866900" algn="l"/>
                <a:tab pos="2222500" algn="l"/>
                <a:tab pos="2578100" algn="l"/>
                <a:tab pos="2933700" algn="l"/>
                <a:tab pos="3289300" algn="l"/>
                <a:tab pos="3644900" algn="l"/>
                <a:tab pos="4000500" algn="l"/>
                <a:tab pos="4356100" algn="l"/>
                <a:tab pos="4711700" algn="l"/>
                <a:tab pos="5067300" algn="l"/>
              </a:tabLst>
              <a:defRPr sz="2400"/>
            </a:pPr>
            <a:r>
              <a:t>  Only the fat of a peace offering was burned</a:t>
            </a:r>
          </a:p>
        </p:txBody>
      </p:sp>
      <p:pic>
        <p:nvPicPr>
          <p:cNvPr id="118" name="pasted-image.tiff" descr="pasted-image.tiff"/>
          <p:cNvPicPr>
            <a:picLocks noChangeAspect="1"/>
          </p:cNvPicPr>
          <p:nvPr/>
        </p:nvPicPr>
        <p:blipFill>
          <a:blip r:embed="rId2">
            <a:extLst/>
          </a:blip>
          <a:stretch>
            <a:fillRect/>
          </a:stretch>
        </p:blipFill>
        <p:spPr>
          <a:xfrm>
            <a:off x="6510883" y="5169296"/>
            <a:ext cx="3492501" cy="2324101"/>
          </a:xfrm>
          <a:prstGeom prst="rect">
            <a:avLst/>
          </a:prstGeom>
          <a:ln w="12700">
            <a:miter lim="400000"/>
          </a:ln>
        </p:spPr>
      </p:pic>
      <p:pic>
        <p:nvPicPr>
          <p:cNvPr id="119" name="pasted-image.tiff" descr="pasted-image.tiff"/>
          <p:cNvPicPr>
            <a:picLocks noChangeAspect="1"/>
          </p:cNvPicPr>
          <p:nvPr/>
        </p:nvPicPr>
        <p:blipFill>
          <a:blip r:embed="rId3">
            <a:extLst/>
          </a:blip>
          <a:stretch>
            <a:fillRect/>
          </a:stretch>
        </p:blipFill>
        <p:spPr>
          <a:xfrm>
            <a:off x="6954341" y="2927746"/>
            <a:ext cx="3048001" cy="21082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2.  Surprise at his wisdom, buildings &amp; court 4-7"/>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11993"/>
                </a:solidFill>
                <a:latin typeface="Helvetica"/>
                <a:ea typeface="Helvetica"/>
                <a:cs typeface="Helvetica"/>
                <a:sym typeface="Helvetica"/>
              </a:defRPr>
            </a:pPr>
            <a:r>
              <a:rPr sz="3200">
                <a:latin typeface="+mn-lt"/>
                <a:ea typeface="+mn-ea"/>
                <a:cs typeface="+mn-cs"/>
                <a:sym typeface="Gill Sans"/>
              </a:rPr>
              <a:t>2.  Surprise at his wisdom, buildings &amp; court</a:t>
            </a:r>
            <a:r>
              <a:rPr sz="3200">
                <a:solidFill>
                  <a:srgbClr val="000000"/>
                </a:solidFill>
                <a:latin typeface="+mn-lt"/>
                <a:ea typeface="+mn-ea"/>
                <a:cs typeface="+mn-cs"/>
                <a:sym typeface="Gill Sans"/>
              </a:rPr>
              <a:t> </a:t>
            </a:r>
            <a:r>
              <a:rPr b="1" sz="3200">
                <a:solidFill>
                  <a:srgbClr val="FF2600"/>
                </a:solidFill>
                <a:latin typeface="+mn-lt"/>
                <a:ea typeface="+mn-ea"/>
                <a:cs typeface="+mn-cs"/>
                <a:sym typeface="Gill Sans"/>
              </a:rPr>
              <a:t>4-7</a:t>
            </a:r>
          </a:p>
        </p:txBody>
      </p:sp>
      <p:sp>
        <p:nvSpPr>
          <p:cNvPr id="231" name="6    Then she said to the king, &quot;It was a true report which I heard in my own land about your words and your wisdom.…"/>
          <p:cNvSpPr/>
          <p:nvPr>
            <p:ph type="body" idx="1"/>
          </p:nvPr>
        </p:nvSpPr>
        <p:spPr>
          <a:xfrm>
            <a:off x="114300" y="1079500"/>
            <a:ext cx="4978400" cy="6299200"/>
          </a:xfrm>
          <a:prstGeom prst="rect">
            <a:avLst/>
          </a:prstGeom>
        </p:spPr>
        <p:txBody>
          <a:bodyPr anchor="t"/>
          <a:lstStyle/>
          <a:p>
            <a:pPr marL="495300" indent="-482600">
              <a:spcBef>
                <a:spcPts val="26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6</a:t>
            </a:r>
            <a:r>
              <a:rPr sz="2400">
                <a:uFill>
                  <a:solidFill>
                    <a:srgbClr val="000000"/>
                  </a:solidFill>
                </a:uFill>
                <a:latin typeface="Times"/>
                <a:ea typeface="Times"/>
                <a:cs typeface="Times"/>
                <a:sym typeface="Times"/>
              </a:rPr>
              <a:t>    Then she said to the king, "It was a true report which I heard in my own land about your words and your wisdom. </a:t>
            </a:r>
            <a:endParaRPr sz="2400">
              <a:uFill>
                <a:solidFill>
                  <a:srgbClr val="000000"/>
                </a:solidFill>
              </a:uFill>
              <a:latin typeface="Times"/>
              <a:ea typeface="Times"/>
              <a:cs typeface="Times"/>
              <a:sym typeface="Times"/>
            </a:endParaRPr>
          </a:p>
          <a:p>
            <a:pPr marL="495300" indent="-482600">
              <a:spcBef>
                <a:spcPts val="26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7</a:t>
            </a:r>
            <a:r>
              <a:rPr sz="2400">
                <a:uFill>
                  <a:solidFill>
                    <a:srgbClr val="000000"/>
                  </a:solidFill>
                </a:uFill>
                <a:latin typeface="Times"/>
                <a:ea typeface="Times"/>
                <a:cs typeface="Times"/>
                <a:sym typeface="Times"/>
              </a:rPr>
              <a:t>    "Nevertheless I did not believe the reports, until I came and my eyes had seen it. And behold, the half was not told me. You exceed </a:t>
            </a:r>
            <a:r>
              <a:rPr i="1" sz="2400">
                <a:uFill>
                  <a:solidFill>
                    <a:srgbClr val="000000"/>
                  </a:solidFill>
                </a:uFill>
                <a:latin typeface="Times"/>
                <a:ea typeface="Times"/>
                <a:cs typeface="Times"/>
                <a:sym typeface="Times"/>
              </a:rPr>
              <a:t>in</a:t>
            </a:r>
            <a:r>
              <a:rPr sz="2400">
                <a:uFill>
                  <a:solidFill>
                    <a:srgbClr val="000000"/>
                  </a:solidFill>
                </a:uFill>
                <a:latin typeface="Times"/>
                <a:ea typeface="Times"/>
                <a:cs typeface="Times"/>
                <a:sym typeface="Times"/>
              </a:rPr>
              <a:t> wisdom and prosperity the report which I heard.</a:t>
            </a:r>
          </a:p>
        </p:txBody>
      </p:sp>
      <p:pic>
        <p:nvPicPr>
          <p:cNvPr id="232" name="droppedImage.pdf" descr="droppedImage.pdf"/>
          <p:cNvPicPr>
            <a:picLocks noChangeAspect="1"/>
          </p:cNvPicPr>
          <p:nvPr/>
        </p:nvPicPr>
        <p:blipFill>
          <a:blip r:embed="rId2">
            <a:extLst/>
          </a:blip>
          <a:stretch>
            <a:fillRect/>
          </a:stretch>
        </p:blipFill>
        <p:spPr>
          <a:xfrm>
            <a:off x="5090720" y="1727200"/>
            <a:ext cx="5031180" cy="4165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3.  She praises God for placing him on the throne 8-9"/>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11993"/>
                </a:solidFill>
                <a:latin typeface="Helvetica"/>
                <a:ea typeface="Helvetica"/>
                <a:cs typeface="Helvetica"/>
                <a:sym typeface="Helvetica"/>
              </a:defRPr>
            </a:pPr>
            <a:r>
              <a:rPr sz="3200">
                <a:latin typeface="+mn-lt"/>
                <a:ea typeface="+mn-ea"/>
                <a:cs typeface="+mn-cs"/>
                <a:sym typeface="Gill Sans"/>
              </a:rPr>
              <a:t>3.  She praises God for placing him on the throne</a:t>
            </a:r>
            <a:r>
              <a:rPr sz="3200">
                <a:solidFill>
                  <a:srgbClr val="000000"/>
                </a:solidFill>
                <a:latin typeface="+mn-lt"/>
                <a:ea typeface="+mn-ea"/>
                <a:cs typeface="+mn-cs"/>
                <a:sym typeface="Gill Sans"/>
              </a:rPr>
              <a:t> </a:t>
            </a:r>
            <a:r>
              <a:rPr b="1" sz="3200">
                <a:solidFill>
                  <a:srgbClr val="FF2600"/>
                </a:solidFill>
                <a:latin typeface="+mn-lt"/>
                <a:ea typeface="+mn-ea"/>
                <a:cs typeface="+mn-cs"/>
                <a:sym typeface="Gill Sans"/>
              </a:rPr>
              <a:t>8-9</a:t>
            </a:r>
          </a:p>
        </p:txBody>
      </p:sp>
      <p:sp>
        <p:nvSpPr>
          <p:cNvPr id="235" name="8    &quot;How blessed are your men, how blessed are these your servants who stand before you continually and hear your wisdom.…"/>
          <p:cNvSpPr/>
          <p:nvPr>
            <p:ph type="body" sz="half" idx="1"/>
          </p:nvPr>
        </p:nvSpPr>
        <p:spPr>
          <a:xfrm>
            <a:off x="114300" y="1079500"/>
            <a:ext cx="9855200" cy="2504282"/>
          </a:xfrm>
          <a:prstGeom prst="rect">
            <a:avLst/>
          </a:prstGeom>
        </p:spPr>
        <p:txBody>
          <a:bodyPr anchor="t"/>
          <a:lstStyle/>
          <a:p>
            <a:pPr marL="495300" indent="-482600">
              <a:spcBef>
                <a:spcPts val="29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latin typeface="Times"/>
                <a:ea typeface="Times"/>
                <a:cs typeface="Times"/>
                <a:sym typeface="Times"/>
              </a:rPr>
              <a:t>8</a:t>
            </a:r>
            <a:r>
              <a:rPr sz="2400">
                <a:latin typeface="Times"/>
                <a:ea typeface="Times"/>
                <a:cs typeface="Times"/>
                <a:sym typeface="Times"/>
              </a:rPr>
              <a:t>    "How blessed are your men, how blessed are these your servants who stand before you continually </a:t>
            </a:r>
            <a:r>
              <a:rPr i="1" sz="2400">
                <a:latin typeface="Times"/>
                <a:ea typeface="Times"/>
                <a:cs typeface="Times"/>
                <a:sym typeface="Times"/>
              </a:rPr>
              <a:t>and</a:t>
            </a:r>
            <a:r>
              <a:rPr sz="2400">
                <a:latin typeface="Times"/>
                <a:ea typeface="Times"/>
                <a:cs typeface="Times"/>
                <a:sym typeface="Times"/>
              </a:rPr>
              <a:t> hear your wisdom.</a:t>
            </a:r>
            <a:endParaRPr sz="2400">
              <a:latin typeface="Times"/>
              <a:ea typeface="Times"/>
              <a:cs typeface="Times"/>
              <a:sym typeface="Times"/>
            </a:endParaRPr>
          </a:p>
          <a:p>
            <a:pPr marL="495300" indent="-482600">
              <a:spcBef>
                <a:spcPts val="29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latin typeface="Times"/>
                <a:ea typeface="Times"/>
                <a:cs typeface="Times"/>
                <a:sym typeface="Times"/>
              </a:rPr>
              <a:t>9</a:t>
            </a:r>
            <a:r>
              <a:rPr sz="2400">
                <a:latin typeface="Times"/>
                <a:ea typeface="Times"/>
                <a:cs typeface="Times"/>
                <a:sym typeface="Times"/>
              </a:rPr>
              <a:t>    "Blessed be the LORD your God who delighted in you to set you on the throne of Israel; because the LORD loved Israel forever, therefore He made you king, to do justice and righteousness."</a:t>
            </a:r>
          </a:p>
        </p:txBody>
      </p:sp>
      <p:pic>
        <p:nvPicPr>
          <p:cNvPr id="236" name="pasted-image.tiff" descr="pasted-image.tiff"/>
          <p:cNvPicPr>
            <a:picLocks noChangeAspect="1"/>
          </p:cNvPicPr>
          <p:nvPr/>
        </p:nvPicPr>
        <p:blipFill>
          <a:blip r:embed="rId2">
            <a:extLst/>
          </a:blip>
          <a:stretch>
            <a:fillRect/>
          </a:stretch>
        </p:blipFill>
        <p:spPr>
          <a:xfrm>
            <a:off x="3794447" y="3644978"/>
            <a:ext cx="6200453" cy="38375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3.  Gifts exchanged 10-14"/>
          <p:cNvSpPr/>
          <p:nvPr>
            <p:ph type="title"/>
          </p:nvPr>
        </p:nvSpPr>
        <p:spPr>
          <a:xfrm>
            <a:off x="546100" y="508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11993"/>
                </a:solidFill>
                <a:latin typeface="Helvetica"/>
                <a:ea typeface="Helvetica"/>
                <a:cs typeface="Helvetica"/>
                <a:sym typeface="Helvetica"/>
              </a:defRPr>
            </a:pPr>
            <a:r>
              <a:rPr sz="3200">
                <a:latin typeface="+mn-lt"/>
                <a:ea typeface="+mn-ea"/>
                <a:cs typeface="+mn-cs"/>
                <a:sym typeface="Gill Sans"/>
              </a:rPr>
              <a:t>3.  Gifts exchanged</a:t>
            </a:r>
            <a:r>
              <a:rPr sz="3200">
                <a:solidFill>
                  <a:srgbClr val="000000"/>
                </a:solidFill>
                <a:latin typeface="+mn-lt"/>
                <a:ea typeface="+mn-ea"/>
                <a:cs typeface="+mn-cs"/>
                <a:sym typeface="Gill Sans"/>
              </a:rPr>
              <a:t> </a:t>
            </a:r>
            <a:r>
              <a:rPr b="1" sz="3200">
                <a:solidFill>
                  <a:srgbClr val="FF2600"/>
                </a:solidFill>
                <a:latin typeface="+mn-lt"/>
                <a:ea typeface="+mn-ea"/>
                <a:cs typeface="+mn-cs"/>
                <a:sym typeface="Gill Sans"/>
              </a:rPr>
              <a:t>10-14</a:t>
            </a:r>
          </a:p>
        </p:txBody>
      </p:sp>
      <p:sp>
        <p:nvSpPr>
          <p:cNvPr id="239" name="10   And she gave the king a hundred and twenty talents of gold, and a very great amount of spices and precious stones. Never again did such abundance of spices come in as that which the queen of Sheba gave King Solomon.…"/>
          <p:cNvSpPr/>
          <p:nvPr>
            <p:ph type="body" idx="1"/>
          </p:nvPr>
        </p:nvSpPr>
        <p:spPr>
          <a:xfrm>
            <a:off x="152400" y="660400"/>
            <a:ext cx="9855200" cy="5798443"/>
          </a:xfrm>
          <a:prstGeom prst="rect">
            <a:avLst/>
          </a:prstGeom>
        </p:spPr>
        <p:txBody>
          <a:bodyPr anchor="t"/>
          <a:lstStyle/>
          <a:p>
            <a:pPr marL="495300" indent="-482600">
              <a:spcBef>
                <a:spcPts val="29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latin typeface="Times"/>
                <a:ea typeface="Times"/>
                <a:cs typeface="Times"/>
                <a:sym typeface="Times"/>
              </a:rPr>
              <a:t>10</a:t>
            </a:r>
            <a:r>
              <a:rPr sz="2400">
                <a:latin typeface="Times"/>
                <a:ea typeface="Times"/>
                <a:cs typeface="Times"/>
                <a:sym typeface="Times"/>
              </a:rPr>
              <a:t>   And she gave the king a hundred and twenty talents of gold, and a very great </a:t>
            </a:r>
            <a:r>
              <a:rPr i="1" sz="2400">
                <a:latin typeface="Times"/>
                <a:ea typeface="Times"/>
                <a:cs typeface="Times"/>
                <a:sym typeface="Times"/>
              </a:rPr>
              <a:t>amount</a:t>
            </a:r>
            <a:r>
              <a:rPr sz="2400">
                <a:latin typeface="Times"/>
                <a:ea typeface="Times"/>
                <a:cs typeface="Times"/>
                <a:sym typeface="Times"/>
              </a:rPr>
              <a:t> of spices and precious stones. Never again did such abundance of spices come in as that which the queen of Sheba gave King Solomon.</a:t>
            </a:r>
            <a:endParaRPr sz="2400">
              <a:latin typeface="Times"/>
              <a:ea typeface="Times"/>
              <a:cs typeface="Times"/>
              <a:sym typeface="Times"/>
            </a:endParaRPr>
          </a:p>
          <a:p>
            <a:pPr marL="495300" indent="-482600">
              <a:spcBef>
                <a:spcPts val="29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latin typeface="Times"/>
                <a:ea typeface="Times"/>
                <a:cs typeface="Times"/>
                <a:sym typeface="Times"/>
              </a:rPr>
              <a:t>11</a:t>
            </a:r>
            <a:r>
              <a:rPr sz="2400">
                <a:latin typeface="Times"/>
                <a:ea typeface="Times"/>
                <a:cs typeface="Times"/>
                <a:sym typeface="Times"/>
              </a:rPr>
              <a:t>   And also the ships of Hiram, which brought gold from Ophir, brought in from Ophir a very great </a:t>
            </a:r>
            <a:r>
              <a:rPr i="1" sz="2400">
                <a:latin typeface="Times"/>
                <a:ea typeface="Times"/>
                <a:cs typeface="Times"/>
                <a:sym typeface="Times"/>
              </a:rPr>
              <a:t>number of</a:t>
            </a:r>
            <a:r>
              <a:rPr sz="2400">
                <a:latin typeface="Times"/>
                <a:ea typeface="Times"/>
                <a:cs typeface="Times"/>
                <a:sym typeface="Times"/>
              </a:rPr>
              <a:t> almug trees and precious stones.</a:t>
            </a:r>
            <a:endParaRPr sz="2400">
              <a:latin typeface="Times"/>
              <a:ea typeface="Times"/>
              <a:cs typeface="Times"/>
              <a:sym typeface="Times"/>
            </a:endParaRPr>
          </a:p>
          <a:p>
            <a:pPr marL="495300" indent="-482600">
              <a:spcBef>
                <a:spcPts val="29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latin typeface="Times"/>
                <a:ea typeface="Times"/>
                <a:cs typeface="Times"/>
                <a:sym typeface="Times"/>
              </a:rPr>
              <a:t>12</a:t>
            </a:r>
            <a:r>
              <a:rPr sz="2400">
                <a:latin typeface="Times"/>
                <a:ea typeface="Times"/>
                <a:cs typeface="Times"/>
                <a:sym typeface="Times"/>
              </a:rPr>
              <a:t>   And the king made of the almug trees supports for the house of the LORD and for the king’s house, also lyres and harps for the singers; such almug trees have not come in </a:t>
            </a:r>
            <a:r>
              <a:rPr i="1" sz="2400">
                <a:latin typeface="Times"/>
                <a:ea typeface="Times"/>
                <a:cs typeface="Times"/>
                <a:sym typeface="Times"/>
              </a:rPr>
              <a:t>again,</a:t>
            </a:r>
            <a:r>
              <a:rPr sz="2400">
                <a:latin typeface="Times"/>
                <a:ea typeface="Times"/>
                <a:cs typeface="Times"/>
                <a:sym typeface="Times"/>
              </a:rPr>
              <a:t> nor have they been seen to this day.</a:t>
            </a:r>
            <a:endParaRPr sz="2400">
              <a:latin typeface="Times"/>
              <a:ea typeface="Times"/>
              <a:cs typeface="Times"/>
              <a:sym typeface="Times"/>
            </a:endParaRPr>
          </a:p>
          <a:p>
            <a:pPr marL="495300" indent="-482600">
              <a:spcBef>
                <a:spcPts val="2900"/>
              </a:spcBef>
              <a:buClr>
                <a:srgbClr val="000000"/>
              </a:buClr>
              <a:buSzTx/>
              <a:buFont typeface="Gill Sans"/>
              <a:buNone/>
              <a:tabLst>
                <a:tab pos="723900" algn="l"/>
                <a:tab pos="1079500" algn="l"/>
                <a:tab pos="1435100" algn="l"/>
                <a:tab pos="1790700" algn="l"/>
                <a:tab pos="2146300" algn="l"/>
                <a:tab pos="2501900" algn="l"/>
                <a:tab pos="2857500" algn="l"/>
                <a:tab pos="3213100" algn="l"/>
                <a:tab pos="3568700" algn="l"/>
                <a:tab pos="3924300" algn="l"/>
                <a:tab pos="4279900" algn="l"/>
              </a:tabLst>
              <a:defRPr sz="1200">
                <a:latin typeface="Helvetica"/>
                <a:ea typeface="Helvetica"/>
                <a:cs typeface="Helvetica"/>
                <a:sym typeface="Helvetica"/>
              </a:defRPr>
            </a:pPr>
            <a:r>
              <a:rPr sz="2400">
                <a:solidFill>
                  <a:srgbClr val="FF2600"/>
                </a:solidFill>
                <a:latin typeface="Times"/>
                <a:ea typeface="Times"/>
                <a:cs typeface="Times"/>
                <a:sym typeface="Times"/>
              </a:rPr>
              <a:t>13</a:t>
            </a:r>
            <a:r>
              <a:rPr sz="2400">
                <a:latin typeface="Times"/>
                <a:ea typeface="Times"/>
                <a:cs typeface="Times"/>
                <a:sym typeface="Times"/>
              </a:rPr>
              <a:t>   And King Solomon gave to the queen of Sheba all her desire which she requested, besides what he gave her according to his royal bounty. Then she turned and went to her own land together with her servants.</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C.  Indications of Solomon’s Glory 10:14-29"/>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solidFill>
                  <a:srgbClr val="011993"/>
                </a:solidFill>
                <a:latin typeface="Helvetica"/>
                <a:ea typeface="Helvetica"/>
                <a:cs typeface="Helvetica"/>
                <a:sym typeface="Helvetica"/>
              </a:defRPr>
            </a:pPr>
            <a:r>
              <a:rPr>
                <a:latin typeface="+mn-lt"/>
                <a:ea typeface="+mn-ea"/>
                <a:cs typeface="+mn-cs"/>
                <a:sym typeface="Gill Sans"/>
              </a:rPr>
              <a:t>C.	 Indications of Solomon’s Glory </a:t>
            </a:r>
            <a:r>
              <a:rPr b="1">
                <a:solidFill>
                  <a:srgbClr val="FF2600"/>
                </a:solidFill>
                <a:latin typeface="+mn-lt"/>
                <a:ea typeface="+mn-ea"/>
                <a:cs typeface="+mn-cs"/>
                <a:sym typeface="Gill Sans"/>
              </a:rPr>
              <a:t>10:14-29</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1.  Solomon’s enormous gold revenues 14-21"/>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rPr>
                <a:latin typeface="+mn-lt"/>
                <a:ea typeface="+mn-ea"/>
                <a:cs typeface="+mn-cs"/>
                <a:sym typeface="Gill Sans"/>
              </a:rPr>
              <a:t>1.	 Solomon’s enormous gold revenues </a:t>
            </a:r>
            <a:r>
              <a:rPr b="1">
                <a:solidFill>
                  <a:srgbClr val="FF2600"/>
                </a:solidFill>
                <a:latin typeface="+mn-lt"/>
                <a:ea typeface="+mn-ea"/>
                <a:cs typeface="+mn-cs"/>
                <a:sym typeface="Gill Sans"/>
              </a:rPr>
              <a:t>14-21</a:t>
            </a:r>
          </a:p>
        </p:txBody>
      </p:sp>
      <p:sp>
        <p:nvSpPr>
          <p:cNvPr id="244" name="Solomon’s annual revenue 14, 15…"/>
          <p:cNvSpPr/>
          <p:nvPr>
            <p:ph type="body" idx="1"/>
          </p:nvPr>
        </p:nvSpPr>
        <p:spPr>
          <a:xfrm>
            <a:off x="400050" y="1206500"/>
            <a:ext cx="9525000" cy="5562600"/>
          </a:xfrm>
          <a:prstGeom prst="rect">
            <a:avLst/>
          </a:prstGeom>
        </p:spPr>
        <p:txBody>
          <a:bodyPr anchor="t"/>
          <a:lstStyle/>
          <a:p>
            <a:pPr marL="632734" indent="-378734">
              <a:defRPr sz="2400"/>
            </a:pPr>
            <a:r>
              <a:t>Solomon’s annual revenue </a:t>
            </a:r>
            <a:r>
              <a:rPr>
                <a:solidFill>
                  <a:srgbClr val="FF2600"/>
                </a:solidFill>
              </a:rPr>
              <a:t>14, 15</a:t>
            </a:r>
            <a:endParaRPr>
              <a:solidFill>
                <a:srgbClr val="FF2600"/>
              </a:solidFill>
            </a:endParaRPr>
          </a:p>
          <a:p>
            <a:pPr lvl="1" marL="975634" indent="-378734">
              <a:defRPr sz="2400"/>
            </a:pPr>
            <a:r>
              <a:t>666 talents in one year</a:t>
            </a:r>
          </a:p>
          <a:p>
            <a:pPr lvl="1" marL="975634" indent="-378734">
              <a:defRPr sz="2400"/>
            </a:pPr>
            <a:r>
              <a:t>annual revenues from caravans</a:t>
            </a:r>
          </a:p>
          <a:p>
            <a:pPr marL="632734" indent="-378734">
              <a:defRPr sz="2400"/>
            </a:pPr>
            <a:r>
              <a:t>He makes 200 Large shields (9 pds. each) &amp; 300 shields of gold </a:t>
            </a:r>
            <a:r>
              <a:rPr>
                <a:solidFill>
                  <a:srgbClr val="FF2600"/>
                </a:solidFill>
              </a:rPr>
              <a:t>16-17</a:t>
            </a:r>
            <a:endParaRPr>
              <a:solidFill>
                <a:srgbClr val="FF2600"/>
              </a:solidFill>
            </a:endParaRPr>
          </a:p>
          <a:p>
            <a:pPr marL="632734" indent="-378734">
              <a:defRPr sz="2400"/>
            </a:pPr>
            <a:r>
              <a:t>His magnificent ivory throne </a:t>
            </a:r>
            <a:r>
              <a:rPr>
                <a:solidFill>
                  <a:srgbClr val="FF2600"/>
                </a:solidFill>
              </a:rPr>
              <a:t>18-20</a:t>
            </a:r>
            <a:endParaRPr>
              <a:solidFill>
                <a:srgbClr val="FF2600"/>
              </a:solidFill>
            </a:endParaRPr>
          </a:p>
          <a:p>
            <a:pPr marL="632734" indent="-378734">
              <a:defRPr sz="2400"/>
            </a:pPr>
            <a:r>
              <a:t>Drinking vessels of gold </a:t>
            </a:r>
            <a:r>
              <a:rPr>
                <a:solidFill>
                  <a:srgbClr val="FF2600"/>
                </a:solidFill>
              </a:rPr>
              <a:t>21</a:t>
            </a:r>
            <a:endParaRPr>
              <a:solidFill>
                <a:srgbClr val="FF2600"/>
              </a:solidFill>
            </a:endParaRPr>
          </a:p>
          <a:p>
            <a:pPr marL="632734" indent="-378734">
              <a:defRPr sz="2400"/>
            </a:pPr>
            <a:r>
              <a:t>What the navy of Tarshish brought every 3 yrs </a:t>
            </a:r>
            <a:r>
              <a:rPr>
                <a:solidFill>
                  <a:srgbClr val="FF2600"/>
                </a:solidFill>
              </a:rPr>
              <a:t>22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anim calcmode="lin" valueType="num">
                                      <p:cBhvr>
                                        <p:cTn id="7" dur="1000" fill="hold"/>
                                        <p:tgtEl>
                                          <p:spTgt spid="244">
                                            <p:bg/>
                                          </p:spTgt>
                                        </p:tgtEl>
                                        <p:attrNameLst>
                                          <p:attrName>ppt_w</p:attrName>
                                        </p:attrNameLst>
                                      </p:cBhvr>
                                      <p:tavLst>
                                        <p:tav tm="0">
                                          <p:val>
                                            <p:fltVal val="0"/>
                                          </p:val>
                                        </p:tav>
                                        <p:tav tm="100000">
                                          <p:val>
                                            <p:strVal val="#ppt_w"/>
                                          </p:val>
                                        </p:tav>
                                      </p:tavLst>
                                    </p:anim>
                                    <p:anim calcmode="lin" valueType="num">
                                      <p:cBhvr>
                                        <p:cTn id="8" dur="1000" fill="hold"/>
                                        <p:tgtEl>
                                          <p:spTgt spid="244">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44">
                                            <p:txEl>
                                              <p:pRg st="0" end="0"/>
                                            </p:txEl>
                                          </p:spTgt>
                                        </p:tgtEl>
                                        <p:attrNameLst>
                                          <p:attrName>style.visibility</p:attrName>
                                        </p:attrNameLst>
                                      </p:cBhvr>
                                      <p:to>
                                        <p:strVal val="visible"/>
                                      </p:to>
                                    </p:set>
                                    <p:anim calcmode="lin" valueType="num">
                                      <p:cBhvr>
                                        <p:cTn id="11" dur="1000" fill="hold"/>
                                        <p:tgtEl>
                                          <p:spTgt spid="24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4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44">
                                            <p:txEl>
                                              <p:pRg st="1" end="1"/>
                                            </p:txEl>
                                          </p:spTgt>
                                        </p:tgtEl>
                                        <p:attrNameLst>
                                          <p:attrName>style.visibility</p:attrName>
                                        </p:attrNameLst>
                                      </p:cBhvr>
                                      <p:to>
                                        <p:strVal val="visible"/>
                                      </p:to>
                                    </p:set>
                                    <p:anim calcmode="lin" valueType="num">
                                      <p:cBhvr>
                                        <p:cTn id="17" dur="1000" fill="hold"/>
                                        <p:tgtEl>
                                          <p:spTgt spid="244">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4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44">
                                            <p:txEl>
                                              <p:pRg st="2" end="2"/>
                                            </p:txEl>
                                          </p:spTgt>
                                        </p:tgtEl>
                                        <p:attrNameLst>
                                          <p:attrName>style.visibility</p:attrName>
                                        </p:attrNameLst>
                                      </p:cBhvr>
                                      <p:to>
                                        <p:strVal val="visible"/>
                                      </p:to>
                                    </p:set>
                                    <p:anim calcmode="lin" valueType="num">
                                      <p:cBhvr>
                                        <p:cTn id="23" dur="1000" fill="hold"/>
                                        <p:tgtEl>
                                          <p:spTgt spid="24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44">
                                            <p:txEl>
                                              <p:pRg st="3" end="3"/>
                                            </p:txEl>
                                          </p:spTgt>
                                        </p:tgtEl>
                                        <p:attrNameLst>
                                          <p:attrName>style.visibility</p:attrName>
                                        </p:attrNameLst>
                                      </p:cBhvr>
                                      <p:to>
                                        <p:strVal val="visible"/>
                                      </p:to>
                                    </p:set>
                                    <p:anim calcmode="lin" valueType="num">
                                      <p:cBhvr>
                                        <p:cTn id="29" dur="1000" fill="hold"/>
                                        <p:tgtEl>
                                          <p:spTgt spid="244">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4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244">
                                            <p:txEl>
                                              <p:pRg st="4" end="4"/>
                                            </p:txEl>
                                          </p:spTgt>
                                        </p:tgtEl>
                                        <p:attrNameLst>
                                          <p:attrName>style.visibility</p:attrName>
                                        </p:attrNameLst>
                                      </p:cBhvr>
                                      <p:to>
                                        <p:strVal val="visible"/>
                                      </p:to>
                                    </p:set>
                                    <p:anim calcmode="lin" valueType="num">
                                      <p:cBhvr>
                                        <p:cTn id="35" dur="1000" fill="hold"/>
                                        <p:tgtEl>
                                          <p:spTgt spid="244">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24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 fill="hold">
                                  <p:stCondLst>
                                    <p:cond delay="0"/>
                                  </p:stCondLst>
                                  <p:iterate type="el" backwards="0">
                                    <p:tmAbs val="0"/>
                                  </p:iterate>
                                  <p:childTnLst>
                                    <p:set>
                                      <p:cBhvr>
                                        <p:cTn id="40" fill="hold"/>
                                        <p:tgtEl>
                                          <p:spTgt spid="244">
                                            <p:txEl>
                                              <p:pRg st="5" end="5"/>
                                            </p:txEl>
                                          </p:spTgt>
                                        </p:tgtEl>
                                        <p:attrNameLst>
                                          <p:attrName>style.visibility</p:attrName>
                                        </p:attrNameLst>
                                      </p:cBhvr>
                                      <p:to>
                                        <p:strVal val="visible"/>
                                      </p:to>
                                    </p:set>
                                    <p:anim calcmode="lin" valueType="num">
                                      <p:cBhvr>
                                        <p:cTn id="41" dur="1000" fill="hold"/>
                                        <p:tgtEl>
                                          <p:spTgt spid="244">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24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1" fill="hold">
                                  <p:stCondLst>
                                    <p:cond delay="0"/>
                                  </p:stCondLst>
                                  <p:iterate type="el" backwards="0">
                                    <p:tmAbs val="0"/>
                                  </p:iterate>
                                  <p:childTnLst>
                                    <p:set>
                                      <p:cBhvr>
                                        <p:cTn id="46" fill="hold"/>
                                        <p:tgtEl>
                                          <p:spTgt spid="244">
                                            <p:txEl>
                                              <p:pRg st="6" end="6"/>
                                            </p:txEl>
                                          </p:spTgt>
                                        </p:tgtEl>
                                        <p:attrNameLst>
                                          <p:attrName>style.visibility</p:attrName>
                                        </p:attrNameLst>
                                      </p:cBhvr>
                                      <p:to>
                                        <p:strVal val="visible"/>
                                      </p:to>
                                    </p:set>
                                    <p:anim calcmode="lin" valueType="num">
                                      <p:cBhvr>
                                        <p:cTn id="47" dur="1000" fill="hold"/>
                                        <p:tgtEl>
                                          <p:spTgt spid="244">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24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6" name="pasted-image.tiff" descr="pasted-image.tiff"/>
          <p:cNvPicPr>
            <a:picLocks noChangeAspect="1"/>
          </p:cNvPicPr>
          <p:nvPr/>
        </p:nvPicPr>
        <p:blipFill>
          <a:blip r:embed="rId2">
            <a:extLst/>
          </a:blip>
          <a:stretch>
            <a:fillRect/>
          </a:stretch>
        </p:blipFill>
        <p:spPr>
          <a:xfrm>
            <a:off x="1667688" y="-82054"/>
            <a:ext cx="6824624" cy="82155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1.  Solomon’s enormous gold revenues 14-21"/>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rPr>
                <a:latin typeface="+mn-lt"/>
                <a:ea typeface="+mn-ea"/>
                <a:cs typeface="+mn-cs"/>
                <a:sym typeface="Gill Sans"/>
              </a:rPr>
              <a:t>1.	 Solomon’s enormous gold revenues </a:t>
            </a:r>
            <a:r>
              <a:rPr b="1">
                <a:solidFill>
                  <a:srgbClr val="FF2600"/>
                </a:solidFill>
                <a:latin typeface="+mn-lt"/>
                <a:ea typeface="+mn-ea"/>
                <a:cs typeface="+mn-cs"/>
                <a:sym typeface="Gill Sans"/>
              </a:rPr>
              <a:t>14-21</a:t>
            </a:r>
          </a:p>
        </p:txBody>
      </p:sp>
      <p:sp>
        <p:nvSpPr>
          <p:cNvPr id="249" name="His magnificent ivory throne 18-20…"/>
          <p:cNvSpPr/>
          <p:nvPr>
            <p:ph type="body" idx="1"/>
          </p:nvPr>
        </p:nvSpPr>
        <p:spPr>
          <a:xfrm>
            <a:off x="203200" y="914400"/>
            <a:ext cx="9525000" cy="5562600"/>
          </a:xfrm>
          <a:prstGeom prst="rect">
            <a:avLst/>
          </a:prstGeom>
        </p:spPr>
        <p:txBody>
          <a:bodyPr anchor="t"/>
          <a:lstStyle/>
          <a:p>
            <a:pPr marL="632734" indent="-378734">
              <a:defRPr sz="2400"/>
            </a:pPr>
            <a:r>
              <a:t>His magnificent ivory throne </a:t>
            </a:r>
            <a:r>
              <a:rPr>
                <a:solidFill>
                  <a:srgbClr val="FF2600"/>
                </a:solidFill>
              </a:rPr>
              <a:t>18-20</a:t>
            </a:r>
            <a:endParaRPr>
              <a:solidFill>
                <a:srgbClr val="FF2600"/>
              </a:solidFill>
            </a:endParaRPr>
          </a:p>
          <a:p>
            <a:pPr marL="632734" indent="-378734">
              <a:defRPr sz="2400"/>
            </a:pPr>
            <a:r>
              <a:t>Drinking vessels of gold </a:t>
            </a:r>
            <a:r>
              <a:rPr>
                <a:solidFill>
                  <a:srgbClr val="FF2600"/>
                </a:solidFill>
              </a:rPr>
              <a:t>21</a:t>
            </a:r>
            <a:endParaRPr>
              <a:solidFill>
                <a:srgbClr val="FF2600"/>
              </a:solidFill>
            </a:endParaRPr>
          </a:p>
          <a:p>
            <a:pPr marL="632734" indent="-378734">
              <a:defRPr sz="2400"/>
            </a:pPr>
            <a:r>
              <a:t>What the navy of Tarshish brought every 3 yrs </a:t>
            </a:r>
            <a:r>
              <a:rPr>
                <a:solidFill>
                  <a:srgbClr val="FF2600"/>
                </a:solidFill>
              </a:rPr>
              <a:t>22</a:t>
            </a:r>
          </a:p>
        </p:txBody>
      </p:sp>
      <p:pic>
        <p:nvPicPr>
          <p:cNvPr id="250" name="droppedImage.pdf" descr="droppedImage.pdf"/>
          <p:cNvPicPr>
            <a:picLocks noChangeAspect="1"/>
          </p:cNvPicPr>
          <p:nvPr/>
        </p:nvPicPr>
        <p:blipFill>
          <a:blip r:embed="rId2">
            <a:extLst/>
          </a:blip>
          <a:stretch>
            <a:fillRect/>
          </a:stretch>
        </p:blipFill>
        <p:spPr>
          <a:xfrm>
            <a:off x="3853542" y="2565400"/>
            <a:ext cx="6242958" cy="51689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49">
                                            <p:bg/>
                                          </p:spTgt>
                                        </p:tgtEl>
                                        <p:attrNameLst>
                                          <p:attrName>style.visibility</p:attrName>
                                        </p:attrNameLst>
                                      </p:cBhvr>
                                      <p:to>
                                        <p:strVal val="visible"/>
                                      </p:to>
                                    </p:set>
                                    <p:anim calcmode="lin" valueType="num">
                                      <p:cBhvr>
                                        <p:cTn id="7" dur="1000" fill="hold"/>
                                        <p:tgtEl>
                                          <p:spTgt spid="249">
                                            <p:bg/>
                                          </p:spTgt>
                                        </p:tgtEl>
                                        <p:attrNameLst>
                                          <p:attrName>ppt_w</p:attrName>
                                        </p:attrNameLst>
                                      </p:cBhvr>
                                      <p:tavLst>
                                        <p:tav tm="0">
                                          <p:val>
                                            <p:fltVal val="0"/>
                                          </p:val>
                                        </p:tav>
                                        <p:tav tm="100000">
                                          <p:val>
                                            <p:strVal val="#ppt_w"/>
                                          </p:val>
                                        </p:tav>
                                      </p:tavLst>
                                    </p:anim>
                                    <p:anim calcmode="lin" valueType="num">
                                      <p:cBhvr>
                                        <p:cTn id="8" dur="1000" fill="hold"/>
                                        <p:tgtEl>
                                          <p:spTgt spid="249">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49">
                                            <p:txEl>
                                              <p:pRg st="0" end="0"/>
                                            </p:txEl>
                                          </p:spTgt>
                                        </p:tgtEl>
                                        <p:attrNameLst>
                                          <p:attrName>style.visibility</p:attrName>
                                        </p:attrNameLst>
                                      </p:cBhvr>
                                      <p:to>
                                        <p:strVal val="visible"/>
                                      </p:to>
                                    </p:set>
                                    <p:anim calcmode="lin" valueType="num">
                                      <p:cBhvr>
                                        <p:cTn id="11" dur="1000" fill="hold"/>
                                        <p:tgtEl>
                                          <p:spTgt spid="24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4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49">
                                            <p:txEl>
                                              <p:pRg st="1" end="1"/>
                                            </p:txEl>
                                          </p:spTgt>
                                        </p:tgtEl>
                                        <p:attrNameLst>
                                          <p:attrName>style.visibility</p:attrName>
                                        </p:attrNameLst>
                                      </p:cBhvr>
                                      <p:to>
                                        <p:strVal val="visible"/>
                                      </p:to>
                                    </p:set>
                                    <p:anim calcmode="lin" valueType="num">
                                      <p:cBhvr>
                                        <p:cTn id="17" dur="1000" fill="hold"/>
                                        <p:tgtEl>
                                          <p:spTgt spid="24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4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49">
                                            <p:txEl>
                                              <p:pRg st="2" end="2"/>
                                            </p:txEl>
                                          </p:spTgt>
                                        </p:tgtEl>
                                        <p:attrNameLst>
                                          <p:attrName>style.visibility</p:attrName>
                                        </p:attrNameLst>
                                      </p:cBhvr>
                                      <p:to>
                                        <p:strVal val="visible"/>
                                      </p:to>
                                    </p:set>
                                    <p:anim calcmode="lin" valueType="num">
                                      <p:cBhvr>
                                        <p:cTn id="23" dur="1000" fill="hold"/>
                                        <p:tgtEl>
                                          <p:spTgt spid="24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2.  His wealth in other substances &amp; silver 22-29"/>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11993"/>
                </a:solidFill>
                <a:latin typeface="Helvetica"/>
                <a:ea typeface="Helvetica"/>
                <a:cs typeface="Helvetica"/>
                <a:sym typeface="Helvetica"/>
              </a:defRPr>
            </a:pPr>
            <a:r>
              <a:rPr>
                <a:latin typeface="+mn-lt"/>
                <a:ea typeface="+mn-ea"/>
                <a:cs typeface="+mn-cs"/>
                <a:sym typeface="Gill Sans"/>
              </a:rPr>
              <a:t>2.	 His wealth in other substances &amp; silver </a:t>
            </a:r>
            <a:r>
              <a:rPr b="1">
                <a:solidFill>
                  <a:srgbClr val="FF2600"/>
                </a:solidFill>
                <a:latin typeface="+mn-lt"/>
                <a:ea typeface="+mn-ea"/>
                <a:cs typeface="+mn-cs"/>
                <a:sym typeface="Gill Sans"/>
              </a:rPr>
              <a:t>22-29</a:t>
            </a:r>
          </a:p>
        </p:txBody>
      </p:sp>
      <p:sp>
        <p:nvSpPr>
          <p:cNvPr id="253" name="His great riches, numerous chariots, and horsemen 23-27…"/>
          <p:cNvSpPr/>
          <p:nvPr>
            <p:ph type="body" idx="1"/>
          </p:nvPr>
        </p:nvSpPr>
        <p:spPr>
          <a:xfrm>
            <a:off x="355600" y="825500"/>
            <a:ext cx="9525000" cy="6985000"/>
          </a:xfrm>
          <a:prstGeom prst="rect">
            <a:avLst/>
          </a:prstGeom>
        </p:spPr>
        <p:txBody>
          <a:bodyPr anchor="t"/>
          <a:lstStyle/>
          <a:p>
            <a:pPr marL="419510" indent="-394110">
              <a:spcBef>
                <a:spcPts val="1200"/>
              </a:spcBef>
              <a:defRPr sz="2600"/>
            </a:pPr>
            <a:r>
              <a:t>His great riches, numerous chariots, and horsemen </a:t>
            </a:r>
            <a:r>
              <a:rPr>
                <a:solidFill>
                  <a:srgbClr val="FF2600"/>
                </a:solidFill>
              </a:rPr>
              <a:t>23-27 </a:t>
            </a:r>
            <a:endParaRPr>
              <a:solidFill>
                <a:srgbClr val="FF2600"/>
              </a:solidFill>
            </a:endParaRPr>
          </a:p>
          <a:p>
            <a:pPr marL="381000" indent="-355600">
              <a:spcBef>
                <a:spcPts val="1200"/>
              </a:spcBef>
              <a:buSzTx/>
              <a:buNone/>
              <a:defRPr sz="2600"/>
            </a:pPr>
            <a:r>
              <a:rPr sz="2400">
                <a:uFill>
                  <a:solidFill>
                    <a:srgbClr val="000000"/>
                  </a:solidFill>
                </a:uFill>
                <a:latin typeface="Times"/>
                <a:ea typeface="Times"/>
                <a:cs typeface="Times"/>
                <a:sym typeface="Times"/>
              </a:rPr>
              <a:t>22 For the king had at sea the ships of Tarshish with the ships of Hiram; once every three years the ships of Tarshish came bringing gold and silver, ivory and apes and peacocks.</a:t>
            </a:r>
            <a:endParaRPr sz="2400">
              <a:uFill>
                <a:solidFill>
                  <a:srgbClr val="000000"/>
                </a:solidFill>
              </a:uFill>
              <a:latin typeface="Times"/>
              <a:ea typeface="Times"/>
              <a:cs typeface="Times"/>
              <a:sym typeface="Times"/>
            </a:endParaRPr>
          </a:p>
          <a:p>
            <a:pPr marL="381000" indent="-355600">
              <a:spcBef>
                <a:spcPts val="1200"/>
              </a:spcBef>
              <a:buSzTx/>
              <a:buNone/>
              <a:defRPr sz="2600"/>
            </a:pPr>
            <a:r>
              <a:rPr sz="2400">
                <a:uFill>
                  <a:solidFill>
                    <a:srgbClr val="000000"/>
                  </a:solidFill>
                </a:uFill>
                <a:latin typeface="Times"/>
                <a:ea typeface="Times"/>
                <a:cs typeface="Times"/>
                <a:sym typeface="Times"/>
              </a:rPr>
              <a:t>23 So King Solomon became greater than all the kings of the earth in riches and in wisdom.</a:t>
            </a:r>
            <a:endParaRPr sz="2400">
              <a:uFill>
                <a:solidFill>
                  <a:srgbClr val="000000"/>
                </a:solidFill>
              </a:uFill>
              <a:latin typeface="Times"/>
              <a:ea typeface="Times"/>
              <a:cs typeface="Times"/>
              <a:sym typeface="Times"/>
            </a:endParaRPr>
          </a:p>
          <a:p>
            <a:pPr marL="381000" indent="-355600">
              <a:spcBef>
                <a:spcPts val="1200"/>
              </a:spcBef>
              <a:buSzTx/>
              <a:buNone/>
              <a:defRPr sz="2600"/>
            </a:pPr>
            <a:r>
              <a:rPr sz="2400">
                <a:uFill>
                  <a:solidFill>
                    <a:srgbClr val="000000"/>
                  </a:solidFill>
                </a:uFill>
                <a:latin typeface="Times"/>
                <a:ea typeface="Times"/>
                <a:cs typeface="Times"/>
                <a:sym typeface="Times"/>
              </a:rPr>
              <a:t>24 And all the earth was seeking the presence of Solomon, to hear his wisdom which God had put in his heart.</a:t>
            </a:r>
            <a:endParaRPr sz="2400">
              <a:uFill>
                <a:solidFill>
                  <a:srgbClr val="000000"/>
                </a:solidFill>
              </a:uFill>
              <a:latin typeface="Times"/>
              <a:ea typeface="Times"/>
              <a:cs typeface="Times"/>
              <a:sym typeface="Times"/>
            </a:endParaRPr>
          </a:p>
          <a:p>
            <a:pPr marL="381000" indent="-355600">
              <a:spcBef>
                <a:spcPts val="1200"/>
              </a:spcBef>
              <a:buSzTx/>
              <a:buNone/>
              <a:defRPr sz="2600"/>
            </a:pPr>
            <a:r>
              <a:rPr sz="2400">
                <a:uFill>
                  <a:solidFill>
                    <a:srgbClr val="000000"/>
                  </a:solidFill>
                </a:uFill>
                <a:latin typeface="Times"/>
                <a:ea typeface="Times"/>
                <a:cs typeface="Times"/>
                <a:sym typeface="Times"/>
              </a:rPr>
              <a:t>25 And they brought every man his gift, articles of silver and gold, garments, weapons, spices, horses, and mules, so much year by year.</a:t>
            </a:r>
            <a:endParaRPr sz="2400">
              <a:uFill>
                <a:solidFill>
                  <a:srgbClr val="000000"/>
                </a:solidFill>
              </a:uFill>
              <a:latin typeface="Times"/>
              <a:ea typeface="Times"/>
              <a:cs typeface="Times"/>
              <a:sym typeface="Times"/>
            </a:endParaRPr>
          </a:p>
          <a:p>
            <a:pPr marL="381000" indent="-355600">
              <a:spcBef>
                <a:spcPts val="1200"/>
              </a:spcBef>
              <a:buSzTx/>
              <a:buNone/>
              <a:defRPr sz="2600"/>
            </a:pPr>
            <a:r>
              <a:rPr sz="2400">
                <a:uFill>
                  <a:solidFill>
                    <a:srgbClr val="000000"/>
                  </a:solidFill>
                </a:uFill>
                <a:latin typeface="Times"/>
                <a:ea typeface="Times"/>
                <a:cs typeface="Times"/>
                <a:sym typeface="Times"/>
              </a:rPr>
              <a:t>26 Now Solomon gathered chariots and horsemen; and he had 1,400 chariots and 12,000 horsemen, and he stationed them in the chariot cities and with the king in Jerusalem.</a:t>
            </a:r>
            <a:endParaRPr sz="2400">
              <a:uFill>
                <a:solidFill>
                  <a:srgbClr val="000000"/>
                </a:solidFill>
              </a:uFill>
              <a:latin typeface="Times"/>
              <a:ea typeface="Times"/>
              <a:cs typeface="Times"/>
              <a:sym typeface="Times"/>
            </a:endParaRPr>
          </a:p>
          <a:p>
            <a:pPr marL="381000" indent="-355600">
              <a:spcBef>
                <a:spcPts val="1200"/>
              </a:spcBef>
              <a:buSzTx/>
              <a:buNone/>
              <a:defRPr sz="2600"/>
            </a:pPr>
            <a:r>
              <a:rPr sz="2400">
                <a:uFill>
                  <a:solidFill>
                    <a:srgbClr val="000000"/>
                  </a:solidFill>
                </a:uFill>
                <a:latin typeface="Times"/>
                <a:ea typeface="Times"/>
                <a:cs typeface="Times"/>
                <a:sym typeface="Times"/>
              </a:rPr>
              <a:t>27 And the king made silver </a:t>
            </a:r>
            <a:r>
              <a:rPr i="1" sz="2400">
                <a:uFill>
                  <a:solidFill>
                    <a:srgbClr val="000000"/>
                  </a:solidFill>
                </a:uFill>
                <a:latin typeface="Times"/>
                <a:ea typeface="Times"/>
                <a:cs typeface="Times"/>
                <a:sym typeface="Times"/>
              </a:rPr>
              <a:t>as common</a:t>
            </a:r>
            <a:r>
              <a:rPr sz="2400">
                <a:uFill>
                  <a:solidFill>
                    <a:srgbClr val="000000"/>
                  </a:solidFill>
                </a:uFill>
                <a:latin typeface="Times"/>
                <a:ea typeface="Times"/>
                <a:cs typeface="Times"/>
                <a:sym typeface="Times"/>
              </a:rPr>
              <a:t> as stones in Jerusalem, and he made cedars as plentiful as sycamore trees that are in the lowland.</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 calcmode="lin" valueType="num">
                                      <p:cBhvr>
                                        <p:cTn id="7" dur="1000" fill="hold"/>
                                        <p:tgtEl>
                                          <p:spTgt spid="253">
                                            <p:bg/>
                                          </p:spTgt>
                                        </p:tgtEl>
                                        <p:attrNameLst>
                                          <p:attrName>ppt_w</p:attrName>
                                        </p:attrNameLst>
                                      </p:cBhvr>
                                      <p:tavLst>
                                        <p:tav tm="0">
                                          <p:val>
                                            <p:fltVal val="0"/>
                                          </p:val>
                                        </p:tav>
                                        <p:tav tm="100000">
                                          <p:val>
                                            <p:strVal val="#ppt_w"/>
                                          </p:val>
                                        </p:tav>
                                      </p:tavLst>
                                    </p:anim>
                                    <p:anim calcmode="lin" valueType="num">
                                      <p:cBhvr>
                                        <p:cTn id="8" dur="1000" fill="hold"/>
                                        <p:tgtEl>
                                          <p:spTgt spid="253">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53">
                                            <p:txEl>
                                              <p:pRg st="0" end="0"/>
                                            </p:txEl>
                                          </p:spTgt>
                                        </p:tgtEl>
                                        <p:attrNameLst>
                                          <p:attrName>style.visibility</p:attrName>
                                        </p:attrNameLst>
                                      </p:cBhvr>
                                      <p:to>
                                        <p:strVal val="visible"/>
                                      </p:to>
                                    </p:set>
                                    <p:anim calcmode="lin" valueType="num">
                                      <p:cBhvr>
                                        <p:cTn id="11" dur="1000" fill="hold"/>
                                        <p:tgtEl>
                                          <p:spTgt spid="25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5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53">
                                            <p:txEl>
                                              <p:pRg st="1" end="1"/>
                                            </p:txEl>
                                          </p:spTgt>
                                        </p:tgtEl>
                                        <p:attrNameLst>
                                          <p:attrName>style.visibility</p:attrName>
                                        </p:attrNameLst>
                                      </p:cBhvr>
                                      <p:to>
                                        <p:strVal val="visible"/>
                                      </p:to>
                                    </p:set>
                                    <p:anim calcmode="lin" valueType="num">
                                      <p:cBhvr>
                                        <p:cTn id="17" dur="1000" fill="hold"/>
                                        <p:tgtEl>
                                          <p:spTgt spid="25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5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53">
                                            <p:txEl>
                                              <p:pRg st="2" end="2"/>
                                            </p:txEl>
                                          </p:spTgt>
                                        </p:tgtEl>
                                        <p:attrNameLst>
                                          <p:attrName>style.visibility</p:attrName>
                                        </p:attrNameLst>
                                      </p:cBhvr>
                                      <p:to>
                                        <p:strVal val="visible"/>
                                      </p:to>
                                    </p:set>
                                    <p:anim calcmode="lin" valueType="num">
                                      <p:cBhvr>
                                        <p:cTn id="23" dur="1000" fill="hold"/>
                                        <p:tgtEl>
                                          <p:spTgt spid="25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5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53">
                                            <p:txEl>
                                              <p:pRg st="3" end="3"/>
                                            </p:txEl>
                                          </p:spTgt>
                                        </p:tgtEl>
                                        <p:attrNameLst>
                                          <p:attrName>style.visibility</p:attrName>
                                        </p:attrNameLst>
                                      </p:cBhvr>
                                      <p:to>
                                        <p:strVal val="visible"/>
                                      </p:to>
                                    </p:set>
                                    <p:anim calcmode="lin" valueType="num">
                                      <p:cBhvr>
                                        <p:cTn id="29" dur="1000" fill="hold"/>
                                        <p:tgtEl>
                                          <p:spTgt spid="25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5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253">
                                            <p:txEl>
                                              <p:pRg st="4" end="4"/>
                                            </p:txEl>
                                          </p:spTgt>
                                        </p:tgtEl>
                                        <p:attrNameLst>
                                          <p:attrName>style.visibility</p:attrName>
                                        </p:attrNameLst>
                                      </p:cBhvr>
                                      <p:to>
                                        <p:strVal val="visible"/>
                                      </p:to>
                                    </p:set>
                                    <p:anim calcmode="lin" valueType="num">
                                      <p:cBhvr>
                                        <p:cTn id="35" dur="1000" fill="hold"/>
                                        <p:tgtEl>
                                          <p:spTgt spid="25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25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 fill="hold">
                                  <p:stCondLst>
                                    <p:cond delay="0"/>
                                  </p:stCondLst>
                                  <p:iterate type="el" backwards="0">
                                    <p:tmAbs val="0"/>
                                  </p:iterate>
                                  <p:childTnLst>
                                    <p:set>
                                      <p:cBhvr>
                                        <p:cTn id="40" fill="hold"/>
                                        <p:tgtEl>
                                          <p:spTgt spid="253">
                                            <p:txEl>
                                              <p:pRg st="5" end="5"/>
                                            </p:txEl>
                                          </p:spTgt>
                                        </p:tgtEl>
                                        <p:attrNameLst>
                                          <p:attrName>style.visibility</p:attrName>
                                        </p:attrNameLst>
                                      </p:cBhvr>
                                      <p:to>
                                        <p:strVal val="visible"/>
                                      </p:to>
                                    </p:set>
                                    <p:anim calcmode="lin" valueType="num">
                                      <p:cBhvr>
                                        <p:cTn id="41" dur="1000" fill="hold"/>
                                        <p:tgtEl>
                                          <p:spTgt spid="253">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25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1" fill="hold">
                                  <p:stCondLst>
                                    <p:cond delay="0"/>
                                  </p:stCondLst>
                                  <p:iterate type="el" backwards="0">
                                    <p:tmAbs val="0"/>
                                  </p:iterate>
                                  <p:childTnLst>
                                    <p:set>
                                      <p:cBhvr>
                                        <p:cTn id="46" fill="hold"/>
                                        <p:tgtEl>
                                          <p:spTgt spid="253">
                                            <p:txEl>
                                              <p:pRg st="6" end="6"/>
                                            </p:txEl>
                                          </p:spTgt>
                                        </p:tgtEl>
                                        <p:attrNameLst>
                                          <p:attrName>style.visibility</p:attrName>
                                        </p:attrNameLst>
                                      </p:cBhvr>
                                      <p:to>
                                        <p:strVal val="visible"/>
                                      </p:to>
                                    </p:set>
                                    <p:anim calcmode="lin" valueType="num">
                                      <p:cBhvr>
                                        <p:cTn id="47" dur="1000" fill="hold"/>
                                        <p:tgtEl>
                                          <p:spTgt spid="25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25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2.  His wealth in other substances &amp; silver 22-29"/>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011993"/>
                </a:solidFill>
                <a:latin typeface="Helvetica"/>
                <a:ea typeface="Helvetica"/>
                <a:cs typeface="Helvetica"/>
                <a:sym typeface="Helvetica"/>
              </a:defRPr>
            </a:pPr>
            <a:r>
              <a:rPr>
                <a:latin typeface="+mn-lt"/>
                <a:ea typeface="+mn-ea"/>
                <a:cs typeface="+mn-cs"/>
                <a:sym typeface="Gill Sans"/>
              </a:rPr>
              <a:t>2.	 His wealth in other substances &amp; silver </a:t>
            </a:r>
            <a:r>
              <a:rPr b="1">
                <a:solidFill>
                  <a:srgbClr val="FF2600"/>
                </a:solidFill>
                <a:latin typeface="+mn-lt"/>
                <a:ea typeface="+mn-ea"/>
                <a:cs typeface="+mn-cs"/>
                <a:sym typeface="Gill Sans"/>
              </a:rPr>
              <a:t>22-29</a:t>
            </a:r>
          </a:p>
        </p:txBody>
      </p:sp>
      <p:sp>
        <p:nvSpPr>
          <p:cNvPr id="256" name="Chariots &amp; horses from Egypt 28-29…"/>
          <p:cNvSpPr/>
          <p:nvPr>
            <p:ph type="body" idx="1"/>
          </p:nvPr>
        </p:nvSpPr>
        <p:spPr>
          <a:xfrm>
            <a:off x="355600" y="825500"/>
            <a:ext cx="9525000" cy="6985000"/>
          </a:xfrm>
          <a:prstGeom prst="rect">
            <a:avLst/>
          </a:prstGeom>
        </p:spPr>
        <p:txBody>
          <a:bodyPr anchor="t"/>
          <a:lstStyle/>
          <a:p>
            <a:pPr marL="419510" indent="-394110">
              <a:defRPr sz="2600"/>
            </a:pPr>
            <a:r>
              <a:t>Chariots &amp; horses from Egypt </a:t>
            </a:r>
            <a:r>
              <a:rPr>
                <a:solidFill>
                  <a:srgbClr val="FF2600"/>
                </a:solidFill>
              </a:rPr>
              <a:t>28-29</a:t>
            </a:r>
            <a:endParaRPr>
              <a:solidFill>
                <a:srgbClr val="FF2600"/>
              </a:solidFill>
            </a:endParaRPr>
          </a:p>
          <a:p>
            <a:pPr marL="381000" indent="-355600">
              <a:spcBef>
                <a:spcPts val="1200"/>
              </a:spcBef>
              <a:buSzTx/>
              <a:buNone/>
              <a:defRPr sz="2600"/>
            </a:pPr>
            <a:r>
              <a:rPr sz="2400">
                <a:latin typeface="Times"/>
                <a:ea typeface="Times"/>
                <a:cs typeface="Times"/>
                <a:sym typeface="Times"/>
              </a:rPr>
              <a:t>28 Also Solomon’s import of horses was from Egypt and Kue, and the king’s merchants procured </a:t>
            </a:r>
            <a:r>
              <a:rPr i="1" sz="2400">
                <a:latin typeface="Times"/>
                <a:ea typeface="Times"/>
                <a:cs typeface="Times"/>
                <a:sym typeface="Times"/>
              </a:rPr>
              <a:t>them</a:t>
            </a:r>
            <a:r>
              <a:rPr sz="2400">
                <a:latin typeface="Times"/>
                <a:ea typeface="Times"/>
                <a:cs typeface="Times"/>
                <a:sym typeface="Times"/>
              </a:rPr>
              <a:t> from Kue for a price.</a:t>
            </a:r>
            <a:endParaRPr sz="2400">
              <a:latin typeface="Times"/>
              <a:ea typeface="Times"/>
              <a:cs typeface="Times"/>
              <a:sym typeface="Times"/>
            </a:endParaRPr>
          </a:p>
          <a:p>
            <a:pPr marL="381000" indent="-355600">
              <a:spcBef>
                <a:spcPts val="1200"/>
              </a:spcBef>
              <a:buSzTx/>
              <a:buNone/>
              <a:defRPr sz="2600"/>
            </a:pPr>
            <a:r>
              <a:rPr sz="2400">
                <a:latin typeface="Times"/>
                <a:ea typeface="Times"/>
                <a:cs typeface="Times"/>
                <a:sym typeface="Times"/>
              </a:rPr>
              <a:t>29 And a chariot was imported from Egypt for 600 </a:t>
            </a:r>
            <a:r>
              <a:rPr i="1" sz="2400">
                <a:latin typeface="Times"/>
                <a:ea typeface="Times"/>
                <a:cs typeface="Times"/>
                <a:sym typeface="Times"/>
              </a:rPr>
              <a:t>shekels</a:t>
            </a:r>
            <a:r>
              <a:rPr sz="2400">
                <a:latin typeface="Times"/>
                <a:ea typeface="Times"/>
                <a:cs typeface="Times"/>
                <a:sym typeface="Times"/>
              </a:rPr>
              <a:t> of silver, and a horse for 150; and by the same means they exported them to all the kings of the Hittites and to the kings of the Arameans.</a:t>
            </a:r>
          </a:p>
        </p:txBody>
      </p:sp>
      <p:pic>
        <p:nvPicPr>
          <p:cNvPr id="257" name="droppedImage.pdf" descr="droppedImage.pdf"/>
          <p:cNvPicPr>
            <a:picLocks noChangeAspect="1"/>
          </p:cNvPicPr>
          <p:nvPr/>
        </p:nvPicPr>
        <p:blipFill>
          <a:blip r:embed="rId2">
            <a:extLst/>
          </a:blip>
          <a:stretch>
            <a:fillRect/>
          </a:stretch>
        </p:blipFill>
        <p:spPr>
          <a:xfrm>
            <a:off x="1012329" y="3543300"/>
            <a:ext cx="7360642" cy="3873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 calcmode="lin" valueType="num">
                                      <p:cBhvr>
                                        <p:cTn id="7" dur="1000" fill="hold"/>
                                        <p:tgtEl>
                                          <p:spTgt spid="256">
                                            <p:bg/>
                                          </p:spTgt>
                                        </p:tgtEl>
                                        <p:attrNameLst>
                                          <p:attrName>ppt_w</p:attrName>
                                        </p:attrNameLst>
                                      </p:cBhvr>
                                      <p:tavLst>
                                        <p:tav tm="0">
                                          <p:val>
                                            <p:fltVal val="0"/>
                                          </p:val>
                                        </p:tav>
                                        <p:tav tm="100000">
                                          <p:val>
                                            <p:strVal val="#ppt_w"/>
                                          </p:val>
                                        </p:tav>
                                      </p:tavLst>
                                    </p:anim>
                                    <p:anim calcmode="lin" valueType="num">
                                      <p:cBhvr>
                                        <p:cTn id="8" dur="1000" fill="hold"/>
                                        <p:tgtEl>
                                          <p:spTgt spid="256">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56">
                                            <p:txEl>
                                              <p:pRg st="0" end="0"/>
                                            </p:txEl>
                                          </p:spTgt>
                                        </p:tgtEl>
                                        <p:attrNameLst>
                                          <p:attrName>style.visibility</p:attrName>
                                        </p:attrNameLst>
                                      </p:cBhvr>
                                      <p:to>
                                        <p:strVal val="visible"/>
                                      </p:to>
                                    </p:set>
                                    <p:anim calcmode="lin" valueType="num">
                                      <p:cBhvr>
                                        <p:cTn id="11" dur="1000" fill="hold"/>
                                        <p:tgtEl>
                                          <p:spTgt spid="25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5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56">
                                            <p:txEl>
                                              <p:pRg st="1" end="1"/>
                                            </p:txEl>
                                          </p:spTgt>
                                        </p:tgtEl>
                                        <p:attrNameLst>
                                          <p:attrName>style.visibility</p:attrName>
                                        </p:attrNameLst>
                                      </p:cBhvr>
                                      <p:to>
                                        <p:strVal val="visible"/>
                                      </p:to>
                                    </p:set>
                                    <p:anim calcmode="lin" valueType="num">
                                      <p:cBhvr>
                                        <p:cTn id="17" dur="1000" fill="hold"/>
                                        <p:tgtEl>
                                          <p:spTgt spid="256">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5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56">
                                            <p:txEl>
                                              <p:pRg st="2" end="2"/>
                                            </p:txEl>
                                          </p:spTgt>
                                        </p:tgtEl>
                                        <p:attrNameLst>
                                          <p:attrName>style.visibility</p:attrName>
                                        </p:attrNameLst>
                                      </p:cBhvr>
                                      <p:to>
                                        <p:strVal val="visible"/>
                                      </p:to>
                                    </p:set>
                                    <p:anim calcmode="lin" valueType="num">
                                      <p:cBhvr>
                                        <p:cTn id="23" dur="1000" fill="hold"/>
                                        <p:tgtEl>
                                          <p:spTgt spid="25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5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VIII. Solomon’s Transgression &amp; Troubles 11:1-43"/>
          <p:cNvSpPr/>
          <p:nvPr>
            <p:ph type="title"/>
          </p:nvPr>
        </p:nvSpPr>
        <p:spPr>
          <a:xfrm>
            <a:off x="673100" y="2324100"/>
            <a:ext cx="8890000" cy="29718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500">
                <a:solidFill>
                  <a:srgbClr val="011993"/>
                </a:solidFill>
              </a:defRPr>
            </a:pPr>
            <a:r>
              <a:t>VIII.	Solomon’s Transgression &amp; Troubles </a:t>
            </a:r>
            <a:r>
              <a:rPr>
                <a:solidFill>
                  <a:srgbClr val="FF2600"/>
                </a:solidFill>
              </a:rPr>
              <a:t>11:1-43</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5. Dedicatory sacrifices 8:62-64"/>
          <p:cNvSpPr/>
          <p:nvPr>
            <p:ph type="title"/>
          </p:nvPr>
        </p:nvSpPr>
        <p:spPr>
          <a:xfrm>
            <a:off x="628650" y="25400"/>
            <a:ext cx="9004300" cy="546100"/>
          </a:xfrm>
          <a:prstGeom prst="rect">
            <a:avLst/>
          </a:prstGeom>
        </p:spPr>
        <p:txBody>
          <a:bodyPr/>
          <a:lstStyle/>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rPr>
                <a:latin typeface="+mn-lt"/>
                <a:ea typeface="+mn-ea"/>
                <a:cs typeface="+mn-cs"/>
                <a:sym typeface="Gill Sans"/>
              </a:rPr>
              <a:t>5.	Dedicatory sacrifices</a:t>
            </a:r>
            <a:r>
              <a:rPr>
                <a:solidFill>
                  <a:srgbClr val="000000"/>
                </a:solidFill>
                <a:latin typeface="+mn-lt"/>
                <a:ea typeface="+mn-ea"/>
                <a:cs typeface="+mn-cs"/>
                <a:sym typeface="Gill Sans"/>
              </a:rPr>
              <a:t> </a:t>
            </a:r>
            <a:r>
              <a:rPr b="1">
                <a:solidFill>
                  <a:srgbClr val="FF2600"/>
                </a:solidFill>
                <a:latin typeface="+mn-lt"/>
                <a:ea typeface="+mn-ea"/>
                <a:cs typeface="+mn-cs"/>
                <a:sym typeface="Gill Sans"/>
              </a:rPr>
              <a:t>8:62-64</a:t>
            </a:r>
          </a:p>
        </p:txBody>
      </p:sp>
      <p:sp>
        <p:nvSpPr>
          <p:cNvPr id="122" name="Middle court consecrated for burnt offerings 64…"/>
          <p:cNvSpPr/>
          <p:nvPr>
            <p:ph type="body" idx="1"/>
          </p:nvPr>
        </p:nvSpPr>
        <p:spPr>
          <a:xfrm>
            <a:off x="228600" y="635000"/>
            <a:ext cx="9702801" cy="6891189"/>
          </a:xfrm>
          <a:prstGeom prst="rect">
            <a:avLst/>
          </a:prstGeom>
        </p:spPr>
        <p:txBody>
          <a:bodyPr anchor="t"/>
          <a:lstStyle/>
          <a:p>
            <a:pPr marL="280516" indent="-229716">
              <a:spcBef>
                <a:spcPts val="0"/>
              </a:spcBef>
              <a:buClr>
                <a:schemeClr val="accent1">
                  <a:hueOff val="47394"/>
                  <a:satOff val="-25753"/>
                  <a:lumOff val="-7544"/>
                </a:schemeClr>
              </a:buClr>
              <a:buSzPct val="100000"/>
              <a:buAutoNum type="alphaLcPeriod" startAt="3"/>
              <a:tabLst>
                <a:tab pos="990600" algn="l"/>
                <a:tab pos="1346200" algn="l"/>
                <a:tab pos="1701800" algn="l"/>
                <a:tab pos="2057400" algn="l"/>
                <a:tab pos="2413000" algn="l"/>
                <a:tab pos="2768600" algn="l"/>
                <a:tab pos="3124200" algn="l"/>
                <a:tab pos="3479800" algn="l"/>
                <a:tab pos="3835400" algn="l"/>
                <a:tab pos="4191000" algn="l"/>
                <a:tab pos="4546600" algn="l"/>
              </a:tabLst>
              <a:defRPr sz="2400"/>
            </a:pPr>
            <a:r>
              <a:rPr>
                <a:solidFill>
                  <a:schemeClr val="accent1">
                    <a:hueOff val="273562"/>
                    <a:satOff val="2937"/>
                    <a:lumOff val="-22233"/>
                  </a:schemeClr>
                </a:solidFill>
              </a:rPr>
              <a:t>  </a:t>
            </a:r>
            <a:r>
              <a:rPr>
                <a:solidFill>
                  <a:schemeClr val="accent1">
                    <a:hueOff val="47394"/>
                    <a:satOff val="-25753"/>
                    <a:lumOff val="-7544"/>
                  </a:schemeClr>
                </a:solidFill>
              </a:rPr>
              <a:t> Middle court consecrated for burnt offerings</a:t>
            </a:r>
            <a:r>
              <a:rPr>
                <a:solidFill>
                  <a:srgbClr val="FF2600"/>
                </a:solidFill>
              </a:rPr>
              <a:t> 64</a:t>
            </a:r>
            <a:endParaRPr>
              <a:solidFill>
                <a:srgbClr val="FF2600"/>
              </a:solidFill>
            </a:endParaRPr>
          </a:p>
          <a:p>
            <a:pPr marL="0" indent="0" defTabSz="12700">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64 </a:t>
            </a:r>
            <a:r>
              <a:t>On the same day the king consecrated the middle of the court that was before the house of the LORD, because there he offered the burnt offering and the grain offering and the fat of the peace offerings; for the bronze altar that was before the LORD was too small to hold the burnt offering and the grain offering and the fat of the peace offerings.</a:t>
            </a:r>
          </a:p>
        </p:txBody>
      </p:sp>
      <p:pic>
        <p:nvPicPr>
          <p:cNvPr id="123" name="pasted-image.tiff" descr="pasted-image.tiff"/>
          <p:cNvPicPr>
            <a:picLocks noChangeAspect="1"/>
          </p:cNvPicPr>
          <p:nvPr/>
        </p:nvPicPr>
        <p:blipFill>
          <a:blip r:embed="rId2">
            <a:extLst/>
          </a:blip>
          <a:stretch>
            <a:fillRect/>
          </a:stretch>
        </p:blipFill>
        <p:spPr>
          <a:xfrm>
            <a:off x="3446908" y="3333204"/>
            <a:ext cx="6583036" cy="41405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A. The Apostasy of Solomon 1-13"/>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latin typeface="Helvetica"/>
                <a:ea typeface="Helvetica"/>
                <a:cs typeface="Helvetica"/>
                <a:sym typeface="Helvetica"/>
              </a:defRPr>
            </a:pPr>
            <a:r>
              <a:rPr>
                <a:latin typeface="+mn-lt"/>
                <a:ea typeface="+mn-ea"/>
                <a:cs typeface="+mn-cs"/>
                <a:sym typeface="Gill Sans"/>
              </a:rPr>
              <a:t>A.	The Apostasy of Solomon </a:t>
            </a:r>
            <a:r>
              <a:rPr b="1">
                <a:solidFill>
                  <a:srgbClr val="FF2600"/>
                </a:solidFill>
                <a:latin typeface="+mn-lt"/>
                <a:ea typeface="+mn-ea"/>
                <a:cs typeface="+mn-cs"/>
                <a:sym typeface="Gill Sans"/>
              </a:rPr>
              <a:t>1-13</a:t>
            </a:r>
          </a:p>
        </p:txBody>
      </p:sp>
      <p:sp>
        <p:nvSpPr>
          <p:cNvPr id="262" name="1.  His attachment to foreign women &amp; consequent idolatry 1-2…"/>
          <p:cNvSpPr/>
          <p:nvPr>
            <p:ph type="body" sz="quarter" idx="1"/>
          </p:nvPr>
        </p:nvSpPr>
        <p:spPr>
          <a:xfrm>
            <a:off x="355600" y="1066800"/>
            <a:ext cx="9525000" cy="520700"/>
          </a:xfrm>
          <a:prstGeom prst="rect">
            <a:avLst/>
          </a:prstGeom>
        </p:spPr>
        <p:txBody>
          <a:bodyPr anchor="t"/>
          <a:lstStyle/>
          <a:p>
            <a:pPr marL="0" indent="254000">
              <a:buSzTx/>
              <a:buNone/>
              <a:defRPr sz="2400"/>
            </a:pPr>
            <a:r>
              <a:rPr>
                <a:solidFill>
                  <a:srgbClr val="011993"/>
                </a:solidFill>
              </a:rPr>
              <a:t>1.  His attachment to foreign women &amp; consequent idolatry</a:t>
            </a:r>
            <a:r>
              <a:t> </a:t>
            </a:r>
            <a:r>
              <a:rPr>
                <a:solidFill>
                  <a:srgbClr val="FF2600"/>
                </a:solidFill>
              </a:rPr>
              <a:t>1-2</a:t>
            </a:r>
            <a:endParaRPr>
              <a:solidFill>
                <a:srgbClr val="FF2600"/>
              </a:solidFill>
            </a:endParaRPr>
          </a:p>
          <a:p>
            <a:pPr marL="632734" indent="-378734">
              <a:defRPr sz="2400"/>
            </a:pPr>
            <a:r>
              <a:t>Number of wives &amp; concubines </a:t>
            </a:r>
            <a:r>
              <a:rPr>
                <a:solidFill>
                  <a:srgbClr val="FF2600"/>
                </a:solidFill>
              </a:rPr>
              <a:t>3</a:t>
            </a:r>
            <a:endParaRPr>
              <a:solidFill>
                <a:srgbClr val="FF2600"/>
              </a:solidFill>
            </a:endParaRPr>
          </a:p>
          <a:p>
            <a:pPr marL="632734" indent="-378734">
              <a:defRPr sz="2400"/>
            </a:pPr>
            <a:r>
              <a:t>Turn his heart away from God in his old age </a:t>
            </a:r>
            <a:r>
              <a:rPr>
                <a:solidFill>
                  <a:srgbClr val="FF2600"/>
                </a:solidFill>
              </a:rPr>
              <a:t>4</a:t>
            </a:r>
            <a:endParaRPr>
              <a:solidFill>
                <a:srgbClr val="FF2600"/>
              </a:solidFill>
            </a:endParaRPr>
          </a:p>
          <a:p>
            <a:pPr marL="632734" indent="-378734">
              <a:defRPr sz="2400"/>
            </a:pPr>
            <a:r>
              <a:t>Built temples for idols &amp; burned incense &amp; sacrificed to them </a:t>
            </a:r>
            <a:r>
              <a:rPr>
                <a:solidFill>
                  <a:srgbClr val="FF2600"/>
                </a:solidFill>
              </a:rPr>
              <a:t>5-8</a:t>
            </a:r>
            <a:endParaRPr>
              <a:solidFill>
                <a:srgbClr val="FF2600"/>
              </a:solidFill>
            </a:endParaRPr>
          </a:p>
          <a:p>
            <a:pPr marL="632734" indent="-378734">
              <a:defRPr sz="2400"/>
            </a:pPr>
            <a:r>
              <a:t>Lord’s anger: will deprive him of the kingdom, but will leave one tribe for David’s sake </a:t>
            </a:r>
            <a:r>
              <a:rPr>
                <a:solidFill>
                  <a:srgbClr val="FF2600"/>
                </a:solidFill>
              </a:rPr>
              <a:t>9-13</a:t>
            </a:r>
          </a:p>
        </p:txBody>
      </p:sp>
      <p:sp>
        <p:nvSpPr>
          <p:cNvPr id="263" name="1   Now King Solomon loved many foreign women along with the daughter of Pharaoh: Moabite, Ammonite, Edomite, Sidonian, and Hittite women,…"/>
          <p:cNvSpPr/>
          <p:nvPr/>
        </p:nvSpPr>
        <p:spPr>
          <a:xfrm>
            <a:off x="381000" y="1530350"/>
            <a:ext cx="9385300" cy="251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93700" indent="-393700" algn="l">
              <a:spcBef>
                <a:spcPts val="1800"/>
              </a:spcBef>
              <a:defRPr sz="2400"/>
            </a:pPr>
            <a:r>
              <a:rPr>
                <a:solidFill>
                  <a:srgbClr val="FF2600"/>
                </a:solidFill>
                <a:uFill>
                  <a:solidFill>
                    <a:srgbClr val="000000"/>
                  </a:solidFill>
                </a:uFill>
                <a:latin typeface="Times"/>
                <a:ea typeface="Times"/>
                <a:cs typeface="Times"/>
                <a:sym typeface="Times"/>
              </a:rPr>
              <a:t>1</a:t>
            </a:r>
            <a:r>
              <a:rPr>
                <a:uFill>
                  <a:solidFill>
                    <a:srgbClr val="000000"/>
                  </a:solidFill>
                </a:uFill>
                <a:latin typeface="Times"/>
                <a:ea typeface="Times"/>
                <a:cs typeface="Times"/>
                <a:sym typeface="Times"/>
              </a:rPr>
              <a:t>   Now King Solomon loved many foreign women along with the daughter of Pharaoh: Moabite, Ammonite, Edomite, Sidonian, and Hittite women, </a:t>
            </a:r>
            <a:endParaRPr>
              <a:uFill>
                <a:solidFill>
                  <a:srgbClr val="000000"/>
                </a:solidFill>
              </a:uFill>
              <a:latin typeface="Times"/>
              <a:ea typeface="Times"/>
              <a:cs typeface="Times"/>
              <a:sym typeface="Times"/>
            </a:endParaRPr>
          </a:p>
          <a:p>
            <a:pPr marL="393700" indent="-393700" algn="l">
              <a:spcBef>
                <a:spcPts val="1800"/>
              </a:spcBef>
              <a:defRPr sz="2400"/>
            </a:pPr>
            <a:r>
              <a:rPr>
                <a:solidFill>
                  <a:srgbClr val="FF2600"/>
                </a:solidFill>
                <a:uFill>
                  <a:solidFill>
                    <a:srgbClr val="000000"/>
                  </a:solidFill>
                </a:uFill>
                <a:latin typeface="Times"/>
                <a:ea typeface="Times"/>
                <a:cs typeface="Times"/>
                <a:sym typeface="Times"/>
              </a:rPr>
              <a:t>2</a:t>
            </a:r>
            <a:r>
              <a:rPr>
                <a:uFill>
                  <a:solidFill>
                    <a:srgbClr val="000000"/>
                  </a:solidFill>
                </a:uFill>
                <a:latin typeface="Times"/>
                <a:ea typeface="Times"/>
                <a:cs typeface="Times"/>
                <a:sym typeface="Times"/>
              </a:rPr>
              <a:t>   from the nations concerning which the LORD had said to the sons of Israel, "You shall not associate with them, neither shall they associate with you, </a:t>
            </a:r>
            <a:r>
              <a:rPr i="1">
                <a:uFill>
                  <a:solidFill>
                    <a:srgbClr val="000000"/>
                  </a:solidFill>
                </a:uFill>
                <a:latin typeface="Times"/>
                <a:ea typeface="Times"/>
                <a:cs typeface="Times"/>
                <a:sym typeface="Times"/>
              </a:rPr>
              <a:t>for</a:t>
            </a:r>
            <a:r>
              <a:rPr>
                <a:uFill>
                  <a:solidFill>
                    <a:srgbClr val="000000"/>
                  </a:solidFill>
                </a:uFill>
                <a:latin typeface="Times"/>
                <a:ea typeface="Times"/>
                <a:cs typeface="Times"/>
                <a:sym typeface="Times"/>
              </a:rPr>
              <a:t> they will surely turn your heart away after their gods." Solomon held fast to these in love.</a:t>
            </a:r>
          </a:p>
        </p:txBody>
      </p:sp>
      <p:sp>
        <p:nvSpPr>
          <p:cNvPr id="264" name="2.  Number of wives &amp; concubines 3"/>
          <p:cNvSpPr/>
          <p:nvPr/>
        </p:nvSpPr>
        <p:spPr>
          <a:xfrm>
            <a:off x="660400" y="4318000"/>
            <a:ext cx="8864600"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194225" algn="l">
              <a:spcBef>
                <a:spcPts val="1800"/>
              </a:spcBef>
              <a:defRPr sz="2400"/>
            </a:pPr>
            <a:r>
              <a:rPr>
                <a:solidFill>
                  <a:srgbClr val="011993"/>
                </a:solidFill>
              </a:rPr>
              <a:t>2.  Number of wives &amp; concubines</a:t>
            </a:r>
            <a:r>
              <a:t> </a:t>
            </a:r>
            <a:r>
              <a:rPr>
                <a:solidFill>
                  <a:srgbClr val="FF2600"/>
                </a:solidFill>
              </a:rPr>
              <a:t>3</a:t>
            </a:r>
          </a:p>
        </p:txBody>
      </p:sp>
      <p:sp>
        <p:nvSpPr>
          <p:cNvPr id="265" name="3   And he had seven hundred wives, princesses, and three hundred concubines, and his wives turned his heart away."/>
          <p:cNvSpPr/>
          <p:nvPr/>
        </p:nvSpPr>
        <p:spPr>
          <a:xfrm>
            <a:off x="381000" y="4806950"/>
            <a:ext cx="9385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93700" indent="-393700" algn="l">
              <a:spcBef>
                <a:spcPts val="1800"/>
              </a:spcBef>
              <a:defRPr sz="2400"/>
            </a:pPr>
            <a:r>
              <a:rPr>
                <a:solidFill>
                  <a:srgbClr val="FF2600"/>
                </a:solidFill>
                <a:uFill>
                  <a:solidFill>
                    <a:srgbClr val="000000"/>
                  </a:solidFill>
                </a:uFill>
                <a:latin typeface="Times"/>
                <a:ea typeface="Times"/>
                <a:cs typeface="Times"/>
                <a:sym typeface="Times"/>
              </a:rPr>
              <a:t>3   </a:t>
            </a:r>
            <a:r>
              <a:rPr>
                <a:uFill>
                  <a:solidFill>
                    <a:srgbClr val="000000"/>
                  </a:solidFill>
                </a:uFill>
                <a:latin typeface="Times"/>
                <a:ea typeface="Times"/>
                <a:cs typeface="Times"/>
                <a:sym typeface="Times"/>
              </a:rPr>
              <a:t>And he had seven hundred wives, princesses, and three hundred concubines, and his wives turned his heart away.</a:t>
            </a:r>
            <a:r>
              <a:rPr>
                <a:uFill>
                  <a:solidFill>
                    <a:srgbClr val="000000"/>
                  </a:solidFill>
                </a:uFill>
                <a:latin typeface="Times"/>
                <a:ea typeface="Times"/>
                <a:cs typeface="Times"/>
                <a:sym typeface="Times"/>
              </a:rP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anim calcmode="lin" valueType="num">
                                      <p:cBhvr>
                                        <p:cTn id="7" dur="1000" fill="hold"/>
                                        <p:tgtEl>
                                          <p:spTgt spid="262">
                                            <p:bg/>
                                          </p:spTgt>
                                        </p:tgtEl>
                                        <p:attrNameLst>
                                          <p:attrName>ppt_w</p:attrName>
                                        </p:attrNameLst>
                                      </p:cBhvr>
                                      <p:tavLst>
                                        <p:tav tm="0">
                                          <p:val>
                                            <p:fltVal val="0"/>
                                          </p:val>
                                        </p:tav>
                                        <p:tav tm="100000">
                                          <p:val>
                                            <p:strVal val="#ppt_w"/>
                                          </p:val>
                                        </p:tav>
                                      </p:tavLst>
                                    </p:anim>
                                    <p:anim calcmode="lin" valueType="num">
                                      <p:cBhvr>
                                        <p:cTn id="8" dur="1000" fill="hold"/>
                                        <p:tgtEl>
                                          <p:spTgt spid="262">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62">
                                            <p:txEl>
                                              <p:pRg st="0" end="0"/>
                                            </p:txEl>
                                          </p:spTgt>
                                        </p:tgtEl>
                                        <p:attrNameLst>
                                          <p:attrName>style.visibility</p:attrName>
                                        </p:attrNameLst>
                                      </p:cBhvr>
                                      <p:to>
                                        <p:strVal val="visible"/>
                                      </p:to>
                                    </p:set>
                                    <p:anim calcmode="lin" valueType="num">
                                      <p:cBhvr>
                                        <p:cTn id="11" dur="1000" fill="hold"/>
                                        <p:tgtEl>
                                          <p:spTgt spid="262">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62">
                                            <p:txEl>
                                              <p:pRg st="1" end="1"/>
                                            </p:txEl>
                                          </p:spTgt>
                                        </p:tgtEl>
                                        <p:attrNameLst>
                                          <p:attrName>style.visibility</p:attrName>
                                        </p:attrNameLst>
                                      </p:cBhvr>
                                      <p:to>
                                        <p:strVal val="visible"/>
                                      </p:to>
                                    </p:set>
                                    <p:anim calcmode="lin" valueType="num">
                                      <p:cBhvr>
                                        <p:cTn id="17" dur="1000" fill="hold"/>
                                        <p:tgtEl>
                                          <p:spTgt spid="26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6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62">
                                            <p:txEl>
                                              <p:pRg st="2" end="2"/>
                                            </p:txEl>
                                          </p:spTgt>
                                        </p:tgtEl>
                                        <p:attrNameLst>
                                          <p:attrName>style.visibility</p:attrName>
                                        </p:attrNameLst>
                                      </p:cBhvr>
                                      <p:to>
                                        <p:strVal val="visible"/>
                                      </p:to>
                                    </p:set>
                                    <p:anim calcmode="lin" valueType="num">
                                      <p:cBhvr>
                                        <p:cTn id="23" dur="1000" fill="hold"/>
                                        <p:tgtEl>
                                          <p:spTgt spid="26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6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62">
                                            <p:txEl>
                                              <p:pRg st="3" end="3"/>
                                            </p:txEl>
                                          </p:spTgt>
                                        </p:tgtEl>
                                        <p:attrNameLst>
                                          <p:attrName>style.visibility</p:attrName>
                                        </p:attrNameLst>
                                      </p:cBhvr>
                                      <p:to>
                                        <p:strVal val="visible"/>
                                      </p:to>
                                    </p:set>
                                    <p:anim calcmode="lin" valueType="num">
                                      <p:cBhvr>
                                        <p:cTn id="29" dur="1000" fill="hold"/>
                                        <p:tgtEl>
                                          <p:spTgt spid="262">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6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262">
                                            <p:txEl>
                                              <p:pRg st="4" end="4"/>
                                            </p:txEl>
                                          </p:spTgt>
                                        </p:tgtEl>
                                        <p:attrNameLst>
                                          <p:attrName>style.visibility</p:attrName>
                                        </p:attrNameLst>
                                      </p:cBhvr>
                                      <p:to>
                                        <p:strVal val="visible"/>
                                      </p:to>
                                    </p:set>
                                    <p:anim calcmode="lin" valueType="num">
                                      <p:cBhvr>
                                        <p:cTn id="35" dur="1000" fill="hold"/>
                                        <p:tgtEl>
                                          <p:spTgt spid="262">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26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263">
                                            <p:bg/>
                                          </p:spTgt>
                                        </p:tgtEl>
                                        <p:attrNameLst>
                                          <p:attrName>style.visibility</p:attrName>
                                        </p:attrNameLst>
                                      </p:cBhvr>
                                      <p:to>
                                        <p:strVal val="visible"/>
                                      </p:to>
                                    </p:set>
                                    <p:anim calcmode="lin" valueType="num">
                                      <p:cBhvr>
                                        <p:cTn id="41" dur="1000" fill="hold"/>
                                        <p:tgtEl>
                                          <p:spTgt spid="263">
                                            <p:bg/>
                                          </p:spTgt>
                                        </p:tgtEl>
                                        <p:attrNameLst>
                                          <p:attrName>ppt_w</p:attrName>
                                        </p:attrNameLst>
                                      </p:cBhvr>
                                      <p:tavLst>
                                        <p:tav tm="0">
                                          <p:val>
                                            <p:fltVal val="0"/>
                                          </p:val>
                                        </p:tav>
                                        <p:tav tm="100000">
                                          <p:val>
                                            <p:strVal val="#ppt_w"/>
                                          </p:val>
                                        </p:tav>
                                      </p:tavLst>
                                    </p:anim>
                                    <p:anim calcmode="lin" valueType="num">
                                      <p:cBhvr>
                                        <p:cTn id="42" dur="1000" fill="hold"/>
                                        <p:tgtEl>
                                          <p:spTgt spid="263">
                                            <p:bg/>
                                          </p:spTgt>
                                        </p:tgtEl>
                                        <p:attrNameLst>
                                          <p:attrName>ppt_h</p:attrName>
                                        </p:attrNameLst>
                                      </p:cBhvr>
                                      <p:tavLst>
                                        <p:tav tm="0">
                                          <p:val>
                                            <p:fltVal val="0"/>
                                          </p:val>
                                        </p:tav>
                                        <p:tav tm="100000">
                                          <p:val>
                                            <p:strVal val="#ppt_h"/>
                                          </p:val>
                                        </p:tav>
                                      </p:tavLst>
                                    </p:anim>
                                  </p:childTnLst>
                                </p:cTn>
                              </p:par>
                              <p:par>
                                <p:cTn id="43" presetClass="entr" nodeType="withEffect" presetSubtype="16" presetID="23" grpId="2" fill="hold">
                                  <p:stCondLst>
                                    <p:cond delay="0"/>
                                  </p:stCondLst>
                                  <p:iterate type="el" backwards="0">
                                    <p:tmAbs val="0"/>
                                  </p:iterate>
                                  <p:childTnLst>
                                    <p:set>
                                      <p:cBhvr>
                                        <p:cTn id="44" fill="hold"/>
                                        <p:tgtEl>
                                          <p:spTgt spid="263">
                                            <p:txEl>
                                              <p:pRg st="0" end="0"/>
                                            </p:txEl>
                                          </p:spTgt>
                                        </p:tgtEl>
                                        <p:attrNameLst>
                                          <p:attrName>style.visibility</p:attrName>
                                        </p:attrNameLst>
                                      </p:cBhvr>
                                      <p:to>
                                        <p:strVal val="visible"/>
                                      </p:to>
                                    </p:set>
                                    <p:anim calcmode="lin" valueType="num">
                                      <p:cBhvr>
                                        <p:cTn id="45" dur="1000" fill="hold"/>
                                        <p:tgtEl>
                                          <p:spTgt spid="263">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2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6" presetID="23" grpId="2" fill="hold">
                                  <p:stCondLst>
                                    <p:cond delay="0"/>
                                  </p:stCondLst>
                                  <p:iterate type="el" backwards="0">
                                    <p:tmAbs val="0"/>
                                  </p:iterate>
                                  <p:childTnLst>
                                    <p:set>
                                      <p:cBhvr>
                                        <p:cTn id="50" fill="hold"/>
                                        <p:tgtEl>
                                          <p:spTgt spid="263">
                                            <p:txEl>
                                              <p:pRg st="1" end="1"/>
                                            </p:txEl>
                                          </p:spTgt>
                                        </p:tgtEl>
                                        <p:attrNameLst>
                                          <p:attrName>style.visibility</p:attrName>
                                        </p:attrNameLst>
                                      </p:cBhvr>
                                      <p:to>
                                        <p:strVal val="visible"/>
                                      </p:to>
                                    </p:set>
                                    <p:anim calcmode="lin" valueType="num">
                                      <p:cBhvr>
                                        <p:cTn id="51" dur="1000" fill="hold"/>
                                        <p:tgtEl>
                                          <p:spTgt spid="263">
                                            <p:txEl>
                                              <p:pRg st="1" end="1"/>
                                            </p:txEl>
                                          </p:spTgt>
                                        </p:tgtEl>
                                        <p:attrNameLst>
                                          <p:attrName>ppt_w</p:attrName>
                                        </p:attrNameLst>
                                      </p:cBhvr>
                                      <p:tavLst>
                                        <p:tav tm="0">
                                          <p:val>
                                            <p:fltVal val="0"/>
                                          </p:val>
                                        </p:tav>
                                        <p:tav tm="100000">
                                          <p:val>
                                            <p:strVal val="#ppt_w"/>
                                          </p:val>
                                        </p:tav>
                                      </p:tavLst>
                                    </p:anim>
                                    <p:anim calcmode="lin" valueType="num">
                                      <p:cBhvr>
                                        <p:cTn id="52" dur="1000" fill="hold"/>
                                        <p:tgtEl>
                                          <p:spTgt spid="26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16" presetID="23" grpId="3" fill="hold">
                                  <p:stCondLst>
                                    <p:cond delay="0"/>
                                  </p:stCondLst>
                                  <p:iterate type="el" backwards="0">
                                    <p:tmAbs val="0"/>
                                  </p:iterate>
                                  <p:childTnLst>
                                    <p:set>
                                      <p:cBhvr>
                                        <p:cTn id="56" fill="hold"/>
                                        <p:tgtEl>
                                          <p:spTgt spid="264"/>
                                        </p:tgtEl>
                                        <p:attrNameLst>
                                          <p:attrName>style.visibility</p:attrName>
                                        </p:attrNameLst>
                                      </p:cBhvr>
                                      <p:to>
                                        <p:strVal val="visible"/>
                                      </p:to>
                                    </p:set>
                                    <p:anim calcmode="lin" valueType="num">
                                      <p:cBhvr>
                                        <p:cTn id="57" dur="1000" fill="hold"/>
                                        <p:tgtEl>
                                          <p:spTgt spid="264"/>
                                        </p:tgtEl>
                                        <p:attrNameLst>
                                          <p:attrName>ppt_w</p:attrName>
                                        </p:attrNameLst>
                                      </p:cBhvr>
                                      <p:tavLst>
                                        <p:tav tm="0">
                                          <p:val>
                                            <p:fltVal val="0"/>
                                          </p:val>
                                        </p:tav>
                                        <p:tav tm="100000">
                                          <p:val>
                                            <p:strVal val="#ppt_w"/>
                                          </p:val>
                                        </p:tav>
                                      </p:tavLst>
                                    </p:anim>
                                    <p:anim calcmode="lin" valueType="num">
                                      <p:cBhvr>
                                        <p:cTn id="58" dur="1000" fill="hold"/>
                                        <p:tgtEl>
                                          <p:spTgt spid="264"/>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16" presetID="23" grpId="4" fill="hold">
                                  <p:stCondLst>
                                    <p:cond delay="0"/>
                                  </p:stCondLst>
                                  <p:iterate type="el" backwards="0">
                                    <p:tmAbs val="0"/>
                                  </p:iterate>
                                  <p:childTnLst>
                                    <p:set>
                                      <p:cBhvr>
                                        <p:cTn id="62" fill="hold"/>
                                        <p:tgtEl>
                                          <p:spTgt spid="265"/>
                                        </p:tgtEl>
                                        <p:attrNameLst>
                                          <p:attrName>style.visibility</p:attrName>
                                        </p:attrNameLst>
                                      </p:cBhvr>
                                      <p:to>
                                        <p:strVal val="visible"/>
                                      </p:to>
                                    </p:set>
                                    <p:anim calcmode="lin" valueType="num">
                                      <p:cBhvr>
                                        <p:cTn id="63" dur="1000" fill="hold"/>
                                        <p:tgtEl>
                                          <p:spTgt spid="265"/>
                                        </p:tgtEl>
                                        <p:attrNameLst>
                                          <p:attrName>ppt_w</p:attrName>
                                        </p:attrNameLst>
                                      </p:cBhvr>
                                      <p:tavLst>
                                        <p:tav tm="0">
                                          <p:val>
                                            <p:fltVal val="0"/>
                                          </p:val>
                                        </p:tav>
                                        <p:tav tm="100000">
                                          <p:val>
                                            <p:strVal val="#ppt_w"/>
                                          </p:val>
                                        </p:tav>
                                      </p:tavLst>
                                    </p:anim>
                                    <p:anim calcmode="lin" valueType="num">
                                      <p:cBhvr>
                                        <p:cTn id="64" dur="1000" fill="hold"/>
                                        <p:tgtEl>
                                          <p:spTgt spid="2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3"/>
      <p:bldP build="whole" bldLvl="1" animBg="1" rev="0" advAuto="0" spid="265" grpId="4"/>
      <p:bldP build="p" bldLvl="5" animBg="1" rev="0" advAuto="0" spid="262" grpId="1"/>
      <p:bldP build="p" bldLvl="5" animBg="1" rev="0" advAuto="0" spid="263" grpId="2"/>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A. The Apostasy of Solomon 1-13"/>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latin typeface="Helvetica"/>
                <a:ea typeface="Helvetica"/>
                <a:cs typeface="Helvetica"/>
                <a:sym typeface="Helvetica"/>
              </a:defRPr>
            </a:pPr>
            <a:r>
              <a:rPr>
                <a:latin typeface="+mn-lt"/>
                <a:ea typeface="+mn-ea"/>
                <a:cs typeface="+mn-cs"/>
                <a:sym typeface="Gill Sans"/>
              </a:rPr>
              <a:t>A.	The Apostasy of Solomon </a:t>
            </a:r>
            <a:r>
              <a:rPr b="1">
                <a:solidFill>
                  <a:srgbClr val="FF2600"/>
                </a:solidFill>
                <a:latin typeface="+mn-lt"/>
                <a:ea typeface="+mn-ea"/>
                <a:cs typeface="+mn-cs"/>
                <a:sym typeface="Gill Sans"/>
              </a:rPr>
              <a:t>1-13</a:t>
            </a:r>
          </a:p>
        </p:txBody>
      </p:sp>
      <p:sp>
        <p:nvSpPr>
          <p:cNvPr id="268" name="3.  Turn his heart away from God in his old age 4…"/>
          <p:cNvSpPr/>
          <p:nvPr>
            <p:ph type="body" sz="quarter" idx="1"/>
          </p:nvPr>
        </p:nvSpPr>
        <p:spPr>
          <a:xfrm>
            <a:off x="355600" y="1066800"/>
            <a:ext cx="9525000" cy="520700"/>
          </a:xfrm>
          <a:prstGeom prst="rect">
            <a:avLst/>
          </a:prstGeom>
        </p:spPr>
        <p:txBody>
          <a:bodyPr anchor="t"/>
          <a:lstStyle/>
          <a:p>
            <a:pPr marL="0" indent="254000">
              <a:buSzTx/>
              <a:buNone/>
              <a:defRPr sz="2400"/>
            </a:pPr>
            <a:r>
              <a:rPr>
                <a:solidFill>
                  <a:srgbClr val="011993"/>
                </a:solidFill>
              </a:rPr>
              <a:t>3.  </a:t>
            </a:r>
            <a:r>
              <a:t>Turn his heart away from God in his old age </a:t>
            </a:r>
            <a:r>
              <a:rPr>
                <a:solidFill>
                  <a:srgbClr val="FF2600"/>
                </a:solidFill>
              </a:rPr>
              <a:t>4</a:t>
            </a:r>
            <a:endParaRPr>
              <a:solidFill>
                <a:srgbClr val="FF2600"/>
              </a:solidFill>
            </a:endParaRPr>
          </a:p>
          <a:p>
            <a:pPr marL="632734" indent="-378734">
              <a:defRPr sz="2400"/>
            </a:pPr>
            <a:r>
              <a:t>Number of wives &amp; concubines </a:t>
            </a:r>
            <a:r>
              <a:rPr>
                <a:solidFill>
                  <a:srgbClr val="FF2600"/>
                </a:solidFill>
              </a:rPr>
              <a:t>3</a:t>
            </a:r>
            <a:endParaRPr>
              <a:solidFill>
                <a:srgbClr val="FF2600"/>
              </a:solidFill>
            </a:endParaRPr>
          </a:p>
          <a:p>
            <a:pPr marL="632734" indent="-378734">
              <a:defRPr sz="2400"/>
            </a:pPr>
            <a:r>
              <a:t>Turn his heart away from God in his old age </a:t>
            </a:r>
            <a:r>
              <a:rPr>
                <a:solidFill>
                  <a:srgbClr val="FF2600"/>
                </a:solidFill>
              </a:rPr>
              <a:t>4</a:t>
            </a:r>
            <a:endParaRPr>
              <a:solidFill>
                <a:srgbClr val="FF2600"/>
              </a:solidFill>
            </a:endParaRPr>
          </a:p>
          <a:p>
            <a:pPr marL="632734" indent="-378734">
              <a:defRPr sz="2400"/>
            </a:pPr>
            <a:r>
              <a:t>Built temples for idols &amp; burned incense &amp; sacrificed to them </a:t>
            </a:r>
            <a:r>
              <a:rPr>
                <a:solidFill>
                  <a:srgbClr val="FF2600"/>
                </a:solidFill>
              </a:rPr>
              <a:t>5-8</a:t>
            </a:r>
            <a:endParaRPr>
              <a:solidFill>
                <a:srgbClr val="FF2600"/>
              </a:solidFill>
            </a:endParaRPr>
          </a:p>
          <a:p>
            <a:pPr marL="632734" indent="-378734">
              <a:defRPr sz="2400"/>
            </a:pPr>
            <a:r>
              <a:t>Lord’s anger: will deprive him of the kingdom, but will leave one tribe for David’s sake </a:t>
            </a:r>
            <a:r>
              <a:rPr>
                <a:solidFill>
                  <a:srgbClr val="FF2600"/>
                </a:solidFill>
              </a:rPr>
              <a:t>9-13</a:t>
            </a:r>
          </a:p>
        </p:txBody>
      </p:sp>
      <p:sp>
        <p:nvSpPr>
          <p:cNvPr id="269" name="4   For it came about when Solomon was old, his wives turned his heart away after other gods; and his heart was not wholly devoted to the LORD his God, as the heart of David his father had been."/>
          <p:cNvSpPr/>
          <p:nvPr/>
        </p:nvSpPr>
        <p:spPr>
          <a:xfrm>
            <a:off x="381000" y="1530350"/>
            <a:ext cx="9385300"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93700" indent="-393700" algn="l">
              <a:spcBef>
                <a:spcPts val="1800"/>
              </a:spcBef>
              <a:defRPr sz="2400"/>
            </a:pPr>
            <a:r>
              <a:rPr>
                <a:solidFill>
                  <a:srgbClr val="FF2600"/>
                </a:solidFill>
                <a:latin typeface="Times"/>
                <a:ea typeface="Times"/>
                <a:cs typeface="Times"/>
                <a:sym typeface="Times"/>
              </a:rPr>
              <a:t>4   </a:t>
            </a:r>
            <a:r>
              <a:rPr>
                <a:latin typeface="Times"/>
                <a:ea typeface="Times"/>
                <a:cs typeface="Times"/>
                <a:sym typeface="Times"/>
              </a:rPr>
              <a:t>For it came about when Solomon was old, his wives turned his heart away after other gods; and his heart was not wholly devoted to the LORD his God, as the heart of David his father </a:t>
            </a:r>
            <a:r>
              <a:rPr i="1">
                <a:latin typeface="Times"/>
                <a:ea typeface="Times"/>
                <a:cs typeface="Times"/>
                <a:sym typeface="Times"/>
              </a:rPr>
              <a:t>had been.</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8">
                                            <p:bg/>
                                          </p:spTgt>
                                        </p:tgtEl>
                                        <p:attrNameLst>
                                          <p:attrName>style.visibility</p:attrName>
                                        </p:attrNameLst>
                                      </p:cBhvr>
                                      <p:to>
                                        <p:strVal val="visible"/>
                                      </p:to>
                                    </p:set>
                                    <p:anim calcmode="lin" valueType="num">
                                      <p:cBhvr>
                                        <p:cTn id="7" dur="1000" fill="hold"/>
                                        <p:tgtEl>
                                          <p:spTgt spid="268">
                                            <p:bg/>
                                          </p:spTgt>
                                        </p:tgtEl>
                                        <p:attrNameLst>
                                          <p:attrName>ppt_w</p:attrName>
                                        </p:attrNameLst>
                                      </p:cBhvr>
                                      <p:tavLst>
                                        <p:tav tm="0">
                                          <p:val>
                                            <p:fltVal val="0"/>
                                          </p:val>
                                        </p:tav>
                                        <p:tav tm="100000">
                                          <p:val>
                                            <p:strVal val="#ppt_w"/>
                                          </p:val>
                                        </p:tav>
                                      </p:tavLst>
                                    </p:anim>
                                    <p:anim calcmode="lin" valueType="num">
                                      <p:cBhvr>
                                        <p:cTn id="8" dur="1000" fill="hold"/>
                                        <p:tgtEl>
                                          <p:spTgt spid="268">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68">
                                            <p:txEl>
                                              <p:pRg st="0" end="0"/>
                                            </p:txEl>
                                          </p:spTgt>
                                        </p:tgtEl>
                                        <p:attrNameLst>
                                          <p:attrName>style.visibility</p:attrName>
                                        </p:attrNameLst>
                                      </p:cBhvr>
                                      <p:to>
                                        <p:strVal val="visible"/>
                                      </p:to>
                                    </p:set>
                                    <p:anim calcmode="lin" valueType="num">
                                      <p:cBhvr>
                                        <p:cTn id="11" dur="1000" fill="hold"/>
                                        <p:tgtEl>
                                          <p:spTgt spid="26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6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68">
                                            <p:txEl>
                                              <p:pRg st="1" end="1"/>
                                            </p:txEl>
                                          </p:spTgt>
                                        </p:tgtEl>
                                        <p:attrNameLst>
                                          <p:attrName>style.visibility</p:attrName>
                                        </p:attrNameLst>
                                      </p:cBhvr>
                                      <p:to>
                                        <p:strVal val="visible"/>
                                      </p:to>
                                    </p:set>
                                    <p:anim calcmode="lin" valueType="num">
                                      <p:cBhvr>
                                        <p:cTn id="17" dur="1000" fill="hold"/>
                                        <p:tgtEl>
                                          <p:spTgt spid="268">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6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68">
                                            <p:txEl>
                                              <p:pRg st="2" end="2"/>
                                            </p:txEl>
                                          </p:spTgt>
                                        </p:tgtEl>
                                        <p:attrNameLst>
                                          <p:attrName>style.visibility</p:attrName>
                                        </p:attrNameLst>
                                      </p:cBhvr>
                                      <p:to>
                                        <p:strVal val="visible"/>
                                      </p:to>
                                    </p:set>
                                    <p:anim calcmode="lin" valueType="num">
                                      <p:cBhvr>
                                        <p:cTn id="23" dur="1000" fill="hold"/>
                                        <p:tgtEl>
                                          <p:spTgt spid="26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6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68">
                                            <p:txEl>
                                              <p:pRg st="3" end="3"/>
                                            </p:txEl>
                                          </p:spTgt>
                                        </p:tgtEl>
                                        <p:attrNameLst>
                                          <p:attrName>style.visibility</p:attrName>
                                        </p:attrNameLst>
                                      </p:cBhvr>
                                      <p:to>
                                        <p:strVal val="visible"/>
                                      </p:to>
                                    </p:set>
                                    <p:anim calcmode="lin" valueType="num">
                                      <p:cBhvr>
                                        <p:cTn id="29" dur="1000" fill="hold"/>
                                        <p:tgtEl>
                                          <p:spTgt spid="268">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6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268">
                                            <p:txEl>
                                              <p:pRg st="4" end="4"/>
                                            </p:txEl>
                                          </p:spTgt>
                                        </p:tgtEl>
                                        <p:attrNameLst>
                                          <p:attrName>style.visibility</p:attrName>
                                        </p:attrNameLst>
                                      </p:cBhvr>
                                      <p:to>
                                        <p:strVal val="visible"/>
                                      </p:to>
                                    </p:set>
                                    <p:anim calcmode="lin" valueType="num">
                                      <p:cBhvr>
                                        <p:cTn id="35" dur="1000" fill="hold"/>
                                        <p:tgtEl>
                                          <p:spTgt spid="268">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26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2" fill="hold">
                                  <p:stCondLst>
                                    <p:cond delay="0"/>
                                  </p:stCondLst>
                                  <p:iterate type="el" backwards="0">
                                    <p:tmAbs val="0"/>
                                  </p:iterate>
                                  <p:childTnLst>
                                    <p:set>
                                      <p:cBhvr>
                                        <p:cTn id="40" fill="hold"/>
                                        <p:tgtEl>
                                          <p:spTgt spid="269">
                                            <p:bg/>
                                          </p:spTgt>
                                        </p:tgtEl>
                                        <p:attrNameLst>
                                          <p:attrName>style.visibility</p:attrName>
                                        </p:attrNameLst>
                                      </p:cBhvr>
                                      <p:to>
                                        <p:strVal val="visible"/>
                                      </p:to>
                                    </p:set>
                                    <p:anim calcmode="lin" valueType="num">
                                      <p:cBhvr>
                                        <p:cTn id="41" dur="1000" fill="hold"/>
                                        <p:tgtEl>
                                          <p:spTgt spid="269">
                                            <p:bg/>
                                          </p:spTgt>
                                        </p:tgtEl>
                                        <p:attrNameLst>
                                          <p:attrName>ppt_w</p:attrName>
                                        </p:attrNameLst>
                                      </p:cBhvr>
                                      <p:tavLst>
                                        <p:tav tm="0">
                                          <p:val>
                                            <p:fltVal val="0"/>
                                          </p:val>
                                        </p:tav>
                                        <p:tav tm="100000">
                                          <p:val>
                                            <p:strVal val="#ppt_w"/>
                                          </p:val>
                                        </p:tav>
                                      </p:tavLst>
                                    </p:anim>
                                    <p:anim calcmode="lin" valueType="num">
                                      <p:cBhvr>
                                        <p:cTn id="42" dur="1000" fill="hold"/>
                                        <p:tgtEl>
                                          <p:spTgt spid="269">
                                            <p:bg/>
                                          </p:spTgt>
                                        </p:tgtEl>
                                        <p:attrNameLst>
                                          <p:attrName>ppt_h</p:attrName>
                                        </p:attrNameLst>
                                      </p:cBhvr>
                                      <p:tavLst>
                                        <p:tav tm="0">
                                          <p:val>
                                            <p:fltVal val="0"/>
                                          </p:val>
                                        </p:tav>
                                        <p:tav tm="100000">
                                          <p:val>
                                            <p:strVal val="#ppt_h"/>
                                          </p:val>
                                        </p:tav>
                                      </p:tavLst>
                                    </p:anim>
                                  </p:childTnLst>
                                </p:cTn>
                              </p:par>
                              <p:par>
                                <p:cTn id="43" presetClass="entr" nodeType="withEffect" presetSubtype="16" presetID="23" grpId="2" fill="hold">
                                  <p:stCondLst>
                                    <p:cond delay="0"/>
                                  </p:stCondLst>
                                  <p:iterate type="el" backwards="0">
                                    <p:tmAbs val="0"/>
                                  </p:iterate>
                                  <p:childTnLst>
                                    <p:set>
                                      <p:cBhvr>
                                        <p:cTn id="44" fill="hold"/>
                                        <p:tgtEl>
                                          <p:spTgt spid="269">
                                            <p:txEl>
                                              <p:pRg st="0" end="0"/>
                                            </p:txEl>
                                          </p:spTgt>
                                        </p:tgtEl>
                                        <p:attrNameLst>
                                          <p:attrName>style.visibility</p:attrName>
                                        </p:attrNameLst>
                                      </p:cBhvr>
                                      <p:to>
                                        <p:strVal val="visible"/>
                                      </p:to>
                                    </p:set>
                                    <p:anim calcmode="lin" valueType="num">
                                      <p:cBhvr>
                                        <p:cTn id="45" dur="1000" fill="hold"/>
                                        <p:tgtEl>
                                          <p:spTgt spid="269">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26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P build="p" bldLvl="5" animBg="1" rev="0" advAuto="0" spid="269"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A. The Apostasy of Solomon 1-13"/>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latin typeface="Helvetica"/>
                <a:ea typeface="Helvetica"/>
                <a:cs typeface="Helvetica"/>
                <a:sym typeface="Helvetica"/>
              </a:defRPr>
            </a:pPr>
            <a:r>
              <a:rPr>
                <a:latin typeface="+mn-lt"/>
                <a:ea typeface="+mn-ea"/>
                <a:cs typeface="+mn-cs"/>
                <a:sym typeface="Gill Sans"/>
              </a:rPr>
              <a:t>A.	The Apostasy of Solomon </a:t>
            </a:r>
            <a:r>
              <a:rPr b="1">
                <a:solidFill>
                  <a:srgbClr val="FF2600"/>
                </a:solidFill>
                <a:latin typeface="+mn-lt"/>
                <a:ea typeface="+mn-ea"/>
                <a:cs typeface="+mn-cs"/>
                <a:sym typeface="Gill Sans"/>
              </a:rPr>
              <a:t>1-13</a:t>
            </a:r>
          </a:p>
        </p:txBody>
      </p:sp>
      <p:sp>
        <p:nvSpPr>
          <p:cNvPr id="272" name="4.  Built temples for idols &amp; burned incense &amp; sacrificed to them 5-8"/>
          <p:cNvSpPr/>
          <p:nvPr>
            <p:ph type="body" sz="quarter" idx="1"/>
          </p:nvPr>
        </p:nvSpPr>
        <p:spPr>
          <a:xfrm>
            <a:off x="406400" y="1028700"/>
            <a:ext cx="9525000" cy="558800"/>
          </a:xfrm>
          <a:prstGeom prst="rect">
            <a:avLst/>
          </a:prstGeom>
        </p:spPr>
        <p:txBody>
          <a:bodyPr anchor="t"/>
          <a:lstStyle/>
          <a:p>
            <a:pPr marL="419100" indent="-419100">
              <a:buSzTx/>
              <a:buNone/>
              <a:defRPr sz="2400"/>
            </a:pPr>
            <a:r>
              <a:rPr>
                <a:solidFill>
                  <a:srgbClr val="011993"/>
                </a:solidFill>
              </a:rPr>
              <a:t>4.  Built temples for idols &amp; burned incense &amp; sacrificed to them</a:t>
            </a:r>
            <a:r>
              <a:t> </a:t>
            </a:r>
            <a:r>
              <a:rPr>
                <a:solidFill>
                  <a:srgbClr val="FF2600"/>
                </a:solidFill>
              </a:rPr>
              <a:t>5-8</a:t>
            </a:r>
          </a:p>
        </p:txBody>
      </p:sp>
      <p:sp>
        <p:nvSpPr>
          <p:cNvPr id="273" name="5   For Solomon went after Ashtoreth the goddess of the Sidonians and after Milcom the detestable idol of the Ammonites.…"/>
          <p:cNvSpPr/>
          <p:nvPr/>
        </p:nvSpPr>
        <p:spPr>
          <a:xfrm>
            <a:off x="381000" y="1657350"/>
            <a:ext cx="5816600" cy="591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93700" indent="-393700" algn="l">
              <a:spcBef>
                <a:spcPts val="1800"/>
              </a:spcBef>
              <a:defRPr sz="2400"/>
            </a:pPr>
            <a:r>
              <a:rPr>
                <a:solidFill>
                  <a:srgbClr val="FF2600"/>
                </a:solidFill>
                <a:latin typeface="Times"/>
                <a:ea typeface="Times"/>
                <a:cs typeface="Times"/>
                <a:sym typeface="Times"/>
              </a:rPr>
              <a:t>5</a:t>
            </a:r>
            <a:r>
              <a:rPr>
                <a:latin typeface="Times"/>
                <a:ea typeface="Times"/>
                <a:cs typeface="Times"/>
                <a:sym typeface="Times"/>
              </a:rPr>
              <a:t>   For Solomon went after Ashtoreth the goddess of the Sidonians and after Milcom the detestable idol of the Ammonites.</a:t>
            </a:r>
            <a:endParaRPr>
              <a:latin typeface="Times"/>
              <a:ea typeface="Times"/>
              <a:cs typeface="Times"/>
              <a:sym typeface="Times"/>
            </a:endParaRPr>
          </a:p>
          <a:p>
            <a:pPr marL="393700" indent="-393700" algn="l">
              <a:spcBef>
                <a:spcPts val="1800"/>
              </a:spcBef>
              <a:defRPr sz="2400"/>
            </a:pPr>
            <a:r>
              <a:rPr>
                <a:solidFill>
                  <a:srgbClr val="FF2600"/>
                </a:solidFill>
                <a:latin typeface="Times"/>
                <a:ea typeface="Times"/>
                <a:cs typeface="Times"/>
                <a:sym typeface="Times"/>
              </a:rPr>
              <a:t>6</a:t>
            </a:r>
            <a:r>
              <a:rPr>
                <a:latin typeface="Times"/>
                <a:ea typeface="Times"/>
                <a:cs typeface="Times"/>
                <a:sym typeface="Times"/>
              </a:rPr>
              <a:t>   And Solomon did what was evil in the sight of the LORD, and did not follow the LORD fully, as David his father </a:t>
            </a:r>
            <a:r>
              <a:rPr i="1">
                <a:latin typeface="Times"/>
                <a:ea typeface="Times"/>
                <a:cs typeface="Times"/>
                <a:sym typeface="Times"/>
              </a:rPr>
              <a:t>had done.</a:t>
            </a:r>
            <a:endParaRPr>
              <a:latin typeface="Times"/>
              <a:ea typeface="Times"/>
              <a:cs typeface="Times"/>
              <a:sym typeface="Times"/>
            </a:endParaRPr>
          </a:p>
          <a:p>
            <a:pPr marL="393700" indent="-393700" algn="l">
              <a:spcBef>
                <a:spcPts val="1800"/>
              </a:spcBef>
              <a:defRPr sz="2400"/>
            </a:pPr>
            <a:r>
              <a:rPr>
                <a:solidFill>
                  <a:srgbClr val="FF2600"/>
                </a:solidFill>
                <a:latin typeface="Times"/>
                <a:ea typeface="Times"/>
                <a:cs typeface="Times"/>
                <a:sym typeface="Times"/>
              </a:rPr>
              <a:t>7</a:t>
            </a:r>
            <a:r>
              <a:rPr>
                <a:latin typeface="Times"/>
                <a:ea typeface="Times"/>
                <a:cs typeface="Times"/>
                <a:sym typeface="Times"/>
              </a:rPr>
              <a:t>   Then Solomon built a high place for Chemosh the detestable idol of Moab, on the mountain which is east of Jerusalem, and for Molech the detestable idol of the sons of Ammon.</a:t>
            </a:r>
            <a:endParaRPr>
              <a:latin typeface="Times"/>
              <a:ea typeface="Times"/>
              <a:cs typeface="Times"/>
              <a:sym typeface="Times"/>
            </a:endParaRPr>
          </a:p>
          <a:p>
            <a:pPr marL="393700" indent="-393700" algn="l">
              <a:spcBef>
                <a:spcPts val="1800"/>
              </a:spcBef>
              <a:defRPr sz="2400"/>
            </a:pPr>
            <a:r>
              <a:rPr>
                <a:solidFill>
                  <a:srgbClr val="FF2600"/>
                </a:solidFill>
                <a:latin typeface="Times"/>
                <a:ea typeface="Times"/>
                <a:cs typeface="Times"/>
                <a:sym typeface="Times"/>
              </a:rPr>
              <a:t>8</a:t>
            </a:r>
            <a:r>
              <a:rPr>
                <a:latin typeface="Times"/>
                <a:ea typeface="Times"/>
                <a:cs typeface="Times"/>
                <a:sym typeface="Times"/>
              </a:rPr>
              <a:t>   Thus also he did for all his foreign wives, who burned incense and sacrificed to their gods.</a:t>
            </a:r>
            <a:r>
              <a:rPr>
                <a:uFill>
                  <a:solidFill>
                    <a:srgbClr val="000000"/>
                  </a:solidFill>
                </a:uFill>
                <a:latin typeface="Times"/>
                <a:ea typeface="Times"/>
                <a:cs typeface="Times"/>
                <a:sym typeface="Times"/>
              </a:rPr>
              <a:t> </a:t>
            </a:r>
          </a:p>
        </p:txBody>
      </p:sp>
      <p:pic>
        <p:nvPicPr>
          <p:cNvPr id="274" name="droppedImage.pdf" descr="droppedImage.pdf"/>
          <p:cNvPicPr>
            <a:picLocks noChangeAspect="1"/>
          </p:cNvPicPr>
          <p:nvPr/>
        </p:nvPicPr>
        <p:blipFill>
          <a:blip r:embed="rId2">
            <a:extLst/>
          </a:blip>
          <a:stretch>
            <a:fillRect/>
          </a:stretch>
        </p:blipFill>
        <p:spPr>
          <a:xfrm>
            <a:off x="6311900" y="1846489"/>
            <a:ext cx="3810000" cy="44223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anim calcmode="lin" valueType="num">
                                      <p:cBhvr>
                                        <p:cTn id="7" dur="1000" fill="hold"/>
                                        <p:tgtEl>
                                          <p:spTgt spid="272">
                                            <p:bg/>
                                          </p:spTgt>
                                        </p:tgtEl>
                                        <p:attrNameLst>
                                          <p:attrName>ppt_w</p:attrName>
                                        </p:attrNameLst>
                                      </p:cBhvr>
                                      <p:tavLst>
                                        <p:tav tm="0">
                                          <p:val>
                                            <p:fltVal val="0"/>
                                          </p:val>
                                        </p:tav>
                                        <p:tav tm="100000">
                                          <p:val>
                                            <p:strVal val="#ppt_w"/>
                                          </p:val>
                                        </p:tav>
                                      </p:tavLst>
                                    </p:anim>
                                    <p:anim calcmode="lin" valueType="num">
                                      <p:cBhvr>
                                        <p:cTn id="8" dur="1000" fill="hold"/>
                                        <p:tgtEl>
                                          <p:spTgt spid="272">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72">
                                            <p:txEl>
                                              <p:pRg st="0" end="0"/>
                                            </p:txEl>
                                          </p:spTgt>
                                        </p:tgtEl>
                                        <p:attrNameLst>
                                          <p:attrName>style.visibility</p:attrName>
                                        </p:attrNameLst>
                                      </p:cBhvr>
                                      <p:to>
                                        <p:strVal val="visible"/>
                                      </p:to>
                                    </p:set>
                                    <p:anim calcmode="lin" valueType="num">
                                      <p:cBhvr>
                                        <p:cTn id="11" dur="1000" fill="hold"/>
                                        <p:tgtEl>
                                          <p:spTgt spid="272">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2" fill="hold">
                                  <p:stCondLst>
                                    <p:cond delay="0"/>
                                  </p:stCondLst>
                                  <p:iterate type="el" backwards="0">
                                    <p:tmAbs val="0"/>
                                  </p:iterate>
                                  <p:childTnLst>
                                    <p:set>
                                      <p:cBhvr>
                                        <p:cTn id="16" fill="hold"/>
                                        <p:tgtEl>
                                          <p:spTgt spid="273"/>
                                        </p:tgtEl>
                                        <p:attrNameLst>
                                          <p:attrName>style.visibility</p:attrName>
                                        </p:attrNameLst>
                                      </p:cBhvr>
                                      <p:to>
                                        <p:strVal val="visible"/>
                                      </p:to>
                                    </p:set>
                                    <p:anim calcmode="lin" valueType="num">
                                      <p:cBhvr>
                                        <p:cTn id="17" dur="1000" fill="hold"/>
                                        <p:tgtEl>
                                          <p:spTgt spid="273"/>
                                        </p:tgtEl>
                                        <p:attrNameLst>
                                          <p:attrName>ppt_w</p:attrName>
                                        </p:attrNameLst>
                                      </p:cBhvr>
                                      <p:tavLst>
                                        <p:tav tm="0">
                                          <p:val>
                                            <p:fltVal val="0"/>
                                          </p:val>
                                        </p:tav>
                                        <p:tav tm="100000">
                                          <p:val>
                                            <p:strVal val="#ppt_w"/>
                                          </p:val>
                                        </p:tav>
                                      </p:tavLst>
                                    </p:anim>
                                    <p:anim calcmode="lin" valueType="num">
                                      <p:cBhvr>
                                        <p:cTn id="18" dur="1000" fill="hold"/>
                                        <p:tgtEl>
                                          <p:spTgt spid="2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 grpId="2"/>
      <p:bldP build="p" bldLvl="5" animBg="1" rev="0" advAuto="0" spid="272"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A. The Apostasy of Solomon 1-13"/>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latin typeface="Helvetica"/>
                <a:ea typeface="Helvetica"/>
                <a:cs typeface="Helvetica"/>
                <a:sym typeface="Helvetica"/>
              </a:defRPr>
            </a:pPr>
            <a:r>
              <a:rPr>
                <a:latin typeface="+mn-lt"/>
                <a:ea typeface="+mn-ea"/>
                <a:cs typeface="+mn-cs"/>
                <a:sym typeface="Gill Sans"/>
              </a:rPr>
              <a:t>A.	The Apostasy of Solomon </a:t>
            </a:r>
            <a:r>
              <a:rPr b="1">
                <a:solidFill>
                  <a:srgbClr val="FF2600"/>
                </a:solidFill>
                <a:latin typeface="+mn-lt"/>
                <a:ea typeface="+mn-ea"/>
                <a:cs typeface="+mn-cs"/>
                <a:sym typeface="Gill Sans"/>
              </a:rPr>
              <a:t>1-13</a:t>
            </a:r>
          </a:p>
        </p:txBody>
      </p:sp>
      <p:sp>
        <p:nvSpPr>
          <p:cNvPr id="277" name="5.  Lord’s anger: will deprive him of the kingdom, but will leave one tribe for David’s sake 9-13"/>
          <p:cNvSpPr/>
          <p:nvPr>
            <p:ph type="body" sz="quarter" idx="1"/>
          </p:nvPr>
        </p:nvSpPr>
        <p:spPr>
          <a:xfrm>
            <a:off x="317500" y="698500"/>
            <a:ext cx="9525000" cy="901700"/>
          </a:xfrm>
          <a:prstGeom prst="rect">
            <a:avLst/>
          </a:prstGeom>
        </p:spPr>
        <p:txBody>
          <a:bodyPr anchor="t"/>
          <a:lstStyle/>
          <a:p>
            <a:pPr marL="419100" indent="-419100">
              <a:buSzTx/>
              <a:buNone/>
              <a:defRPr sz="2400"/>
            </a:pPr>
            <a:r>
              <a:rPr>
                <a:solidFill>
                  <a:srgbClr val="011993"/>
                </a:solidFill>
              </a:rPr>
              <a:t>5.  Lord’s anger: will deprive him of the kingdom, but will leave one tribe for David’s sake</a:t>
            </a:r>
            <a:r>
              <a:t> </a:t>
            </a:r>
            <a:r>
              <a:rPr>
                <a:solidFill>
                  <a:srgbClr val="FF2600"/>
                </a:solidFill>
              </a:rPr>
              <a:t>9-13</a:t>
            </a:r>
          </a:p>
        </p:txBody>
      </p:sp>
      <p:sp>
        <p:nvSpPr>
          <p:cNvPr id="278" name="9   Now the LORD was angry with Solomon because his heart was turned away from the LORD, the God of Israel, who had appeared to him twice,…"/>
          <p:cNvSpPr/>
          <p:nvPr/>
        </p:nvSpPr>
        <p:spPr>
          <a:xfrm>
            <a:off x="279400" y="1517650"/>
            <a:ext cx="9385300" cy="6007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93700" indent="-393700" algn="l">
              <a:spcBef>
                <a:spcPts val="800"/>
              </a:spcBef>
              <a:defRPr sz="2400"/>
            </a:pPr>
            <a:r>
              <a:rPr>
                <a:solidFill>
                  <a:srgbClr val="FF2600"/>
                </a:solidFill>
                <a:latin typeface="Times"/>
                <a:ea typeface="Times"/>
                <a:cs typeface="Times"/>
                <a:sym typeface="Times"/>
              </a:rPr>
              <a:t>9</a:t>
            </a:r>
            <a:r>
              <a:rPr>
                <a:latin typeface="Times"/>
                <a:ea typeface="Times"/>
                <a:cs typeface="Times"/>
                <a:sym typeface="Times"/>
              </a:rPr>
              <a:t>   Now the LORD was angry with Solomon because his heart was turned away from the LORD, the God of Israel, who had appeared to him twice,</a:t>
            </a:r>
            <a:endParaRPr>
              <a:latin typeface="Times"/>
              <a:ea typeface="Times"/>
              <a:cs typeface="Times"/>
              <a:sym typeface="Times"/>
            </a:endParaRPr>
          </a:p>
          <a:p>
            <a:pPr marL="393700" indent="-393700" algn="l">
              <a:spcBef>
                <a:spcPts val="800"/>
              </a:spcBef>
              <a:defRPr sz="2400"/>
            </a:pPr>
            <a:r>
              <a:rPr>
                <a:solidFill>
                  <a:srgbClr val="FF2600"/>
                </a:solidFill>
                <a:latin typeface="Times"/>
                <a:ea typeface="Times"/>
                <a:cs typeface="Times"/>
                <a:sym typeface="Times"/>
              </a:rPr>
              <a:t>10</a:t>
            </a:r>
            <a:r>
              <a:rPr>
                <a:latin typeface="Times"/>
                <a:ea typeface="Times"/>
                <a:cs typeface="Times"/>
                <a:sym typeface="Times"/>
              </a:rPr>
              <a:t> and had commanded him concerning this thing, that he should not go after other gods; but he did not observe what the LORD had commanded.</a:t>
            </a:r>
            <a:endParaRPr>
              <a:latin typeface="Times"/>
              <a:ea typeface="Times"/>
              <a:cs typeface="Times"/>
              <a:sym typeface="Times"/>
            </a:endParaRPr>
          </a:p>
          <a:p>
            <a:pPr marL="393700" indent="-393700" algn="l">
              <a:spcBef>
                <a:spcPts val="800"/>
              </a:spcBef>
              <a:defRPr sz="2400"/>
            </a:pPr>
            <a:r>
              <a:rPr>
                <a:solidFill>
                  <a:srgbClr val="FF2600"/>
                </a:solidFill>
                <a:latin typeface="Times"/>
                <a:ea typeface="Times"/>
                <a:cs typeface="Times"/>
                <a:sym typeface="Times"/>
              </a:rPr>
              <a:t>11</a:t>
            </a:r>
            <a:r>
              <a:rPr>
                <a:latin typeface="Times"/>
                <a:ea typeface="Times"/>
                <a:cs typeface="Times"/>
                <a:sym typeface="Times"/>
              </a:rPr>
              <a:t> So the LORD said to Solomon, "Because you have done this, and you have not kept My covenant and My statutes, which I have commanded you, I will surely tear the kingdom from you, and will give it to your servant.</a:t>
            </a:r>
            <a:endParaRPr>
              <a:latin typeface="Times"/>
              <a:ea typeface="Times"/>
              <a:cs typeface="Times"/>
              <a:sym typeface="Times"/>
            </a:endParaRPr>
          </a:p>
          <a:p>
            <a:pPr marL="393700" indent="-393700" algn="l">
              <a:spcBef>
                <a:spcPts val="800"/>
              </a:spcBef>
              <a:defRPr sz="2400"/>
            </a:pPr>
            <a:r>
              <a:rPr>
                <a:solidFill>
                  <a:srgbClr val="FF2600"/>
                </a:solidFill>
                <a:latin typeface="Times"/>
                <a:ea typeface="Times"/>
                <a:cs typeface="Times"/>
                <a:sym typeface="Times"/>
              </a:rPr>
              <a:t>12</a:t>
            </a:r>
            <a:r>
              <a:rPr>
                <a:latin typeface="Times"/>
                <a:ea typeface="Times"/>
                <a:cs typeface="Times"/>
                <a:sym typeface="Times"/>
              </a:rPr>
              <a:t> "Nevertheless I will not do it in your days for the sake of your father David, </a:t>
            </a:r>
            <a:r>
              <a:rPr i="1">
                <a:latin typeface="Times"/>
                <a:ea typeface="Times"/>
                <a:cs typeface="Times"/>
                <a:sym typeface="Times"/>
              </a:rPr>
              <a:t>but</a:t>
            </a:r>
            <a:r>
              <a:rPr>
                <a:latin typeface="Times"/>
                <a:ea typeface="Times"/>
                <a:cs typeface="Times"/>
                <a:sym typeface="Times"/>
              </a:rPr>
              <a:t> I will tear it out of the hand of your son.</a:t>
            </a:r>
            <a:endParaRPr>
              <a:latin typeface="Times"/>
              <a:ea typeface="Times"/>
              <a:cs typeface="Times"/>
              <a:sym typeface="Times"/>
            </a:endParaRPr>
          </a:p>
          <a:p>
            <a:pPr marL="393700" indent="-393700" algn="l">
              <a:spcBef>
                <a:spcPts val="800"/>
              </a:spcBef>
              <a:defRPr sz="2400"/>
            </a:pPr>
            <a:r>
              <a:rPr>
                <a:solidFill>
                  <a:srgbClr val="FF2600"/>
                </a:solidFill>
                <a:latin typeface="Times"/>
                <a:ea typeface="Times"/>
                <a:cs typeface="Times"/>
                <a:sym typeface="Times"/>
              </a:rPr>
              <a:t>13</a:t>
            </a:r>
            <a:r>
              <a:rPr>
                <a:latin typeface="Times"/>
                <a:ea typeface="Times"/>
                <a:cs typeface="Times"/>
                <a:sym typeface="Times"/>
              </a:rPr>
              <a:t> "However, I will not tear away all the kingdom, </a:t>
            </a:r>
            <a:r>
              <a:rPr i="1">
                <a:latin typeface="Times"/>
                <a:ea typeface="Times"/>
                <a:cs typeface="Times"/>
                <a:sym typeface="Times"/>
              </a:rPr>
              <a:t>but</a:t>
            </a:r>
            <a:r>
              <a:rPr>
                <a:latin typeface="Times"/>
                <a:ea typeface="Times"/>
                <a:cs typeface="Times"/>
                <a:sym typeface="Times"/>
              </a:rPr>
              <a:t> I will give one tribe to your son for the sake of My servant David and for the sake of Jerusalem which I have chosen."</a:t>
            </a:r>
            <a:r>
              <a:rPr>
                <a:uFill>
                  <a:solidFill>
                    <a:srgbClr val="000000"/>
                  </a:solidFill>
                </a:uFill>
                <a:latin typeface="Times"/>
                <a:ea typeface="Times"/>
                <a:cs typeface="Times"/>
                <a:sym typeface="Times"/>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anim calcmode="lin" valueType="num">
                                      <p:cBhvr>
                                        <p:cTn id="7" dur="1000" fill="hold"/>
                                        <p:tgtEl>
                                          <p:spTgt spid="277">
                                            <p:bg/>
                                          </p:spTgt>
                                        </p:tgtEl>
                                        <p:attrNameLst>
                                          <p:attrName>ppt_w</p:attrName>
                                        </p:attrNameLst>
                                      </p:cBhvr>
                                      <p:tavLst>
                                        <p:tav tm="0">
                                          <p:val>
                                            <p:fltVal val="0"/>
                                          </p:val>
                                        </p:tav>
                                        <p:tav tm="100000">
                                          <p:val>
                                            <p:strVal val="#ppt_w"/>
                                          </p:val>
                                        </p:tav>
                                      </p:tavLst>
                                    </p:anim>
                                    <p:anim calcmode="lin" valueType="num">
                                      <p:cBhvr>
                                        <p:cTn id="8" dur="1000" fill="hold"/>
                                        <p:tgtEl>
                                          <p:spTgt spid="277">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77">
                                            <p:txEl>
                                              <p:pRg st="0" end="0"/>
                                            </p:txEl>
                                          </p:spTgt>
                                        </p:tgtEl>
                                        <p:attrNameLst>
                                          <p:attrName>style.visibility</p:attrName>
                                        </p:attrNameLst>
                                      </p:cBhvr>
                                      <p:to>
                                        <p:strVal val="visible"/>
                                      </p:to>
                                    </p:set>
                                    <p:anim calcmode="lin" valueType="num">
                                      <p:cBhvr>
                                        <p:cTn id="11" dur="1000" fill="hold"/>
                                        <p:tgtEl>
                                          <p:spTgt spid="277">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7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2" fill="hold">
                                  <p:stCondLst>
                                    <p:cond delay="0"/>
                                  </p:stCondLst>
                                  <p:iterate type="el" backwards="0">
                                    <p:tmAbs val="0"/>
                                  </p:iterate>
                                  <p:childTnLst>
                                    <p:set>
                                      <p:cBhvr>
                                        <p:cTn id="16" fill="hold"/>
                                        <p:tgtEl>
                                          <p:spTgt spid="278"/>
                                        </p:tgtEl>
                                        <p:attrNameLst>
                                          <p:attrName>style.visibility</p:attrName>
                                        </p:attrNameLst>
                                      </p:cBhvr>
                                      <p:to>
                                        <p:strVal val="visible"/>
                                      </p:to>
                                    </p:set>
                                    <p:anim calcmode="lin" valueType="num">
                                      <p:cBhvr>
                                        <p:cTn id="17" dur="1000" fill="hold"/>
                                        <p:tgtEl>
                                          <p:spTgt spid="278"/>
                                        </p:tgtEl>
                                        <p:attrNameLst>
                                          <p:attrName>ppt_w</p:attrName>
                                        </p:attrNameLst>
                                      </p:cBhvr>
                                      <p:tavLst>
                                        <p:tav tm="0">
                                          <p:val>
                                            <p:fltVal val="0"/>
                                          </p:val>
                                        </p:tav>
                                        <p:tav tm="100000">
                                          <p:val>
                                            <p:strVal val="#ppt_w"/>
                                          </p:val>
                                        </p:tav>
                                      </p:tavLst>
                                    </p:anim>
                                    <p:anim calcmode="lin" valueType="num">
                                      <p:cBhvr>
                                        <p:cTn id="18" dur="1000" fill="hold"/>
                                        <p:tgtEl>
                                          <p:spTgt spid="2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P build="whole" bldLvl="1" animBg="1" rev="0" advAuto="0" spid="278"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281" name="1. The rebellion of Hadad the Edomite 14-22"/>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1.	The rebellion of Hadad the Edomite</a:t>
            </a:r>
            <a:r>
              <a:rPr sz="2400">
                <a:solidFill>
                  <a:srgbClr val="FF2600"/>
                </a:solidFill>
              </a:rPr>
              <a:t> </a:t>
            </a:r>
            <a:r>
              <a:rPr b="1" sz="2400">
                <a:solidFill>
                  <a:srgbClr val="FF2600"/>
                </a:solidFill>
              </a:rPr>
              <a:t>14-22</a:t>
            </a:r>
          </a:p>
        </p:txBody>
      </p:sp>
      <p:pic>
        <p:nvPicPr>
          <p:cNvPr id="282" name="droppedImage.pdf" descr="droppedImage.pdf"/>
          <p:cNvPicPr>
            <a:picLocks noChangeAspect="1"/>
          </p:cNvPicPr>
          <p:nvPr/>
        </p:nvPicPr>
        <p:blipFill>
          <a:blip r:embed="rId2">
            <a:extLst/>
          </a:blip>
          <a:stretch>
            <a:fillRect/>
          </a:stretch>
        </p:blipFill>
        <p:spPr>
          <a:xfrm>
            <a:off x="1574800" y="1638300"/>
            <a:ext cx="8464550" cy="55054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285" name="14  Then the LORD raised up an adversary to Solomon, Hadad the Edomite; he was of the royal line in Edom.…"/>
          <p:cNvSpPr/>
          <p:nvPr>
            <p:ph type="body" idx="1"/>
          </p:nvPr>
        </p:nvSpPr>
        <p:spPr>
          <a:xfrm>
            <a:off x="355600" y="1346200"/>
            <a:ext cx="9525000" cy="6108700"/>
          </a:xfrm>
          <a:prstGeom prst="rect">
            <a:avLst/>
          </a:prstGeom>
        </p:spPr>
        <p:txBody>
          <a:bodyPr anchor="t"/>
          <a:lstStyle/>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14</a:t>
            </a:r>
            <a:r>
              <a:rPr sz="2400">
                <a:uFill>
                  <a:solidFill>
                    <a:srgbClr val="000000"/>
                  </a:solidFill>
                </a:uFill>
                <a:latin typeface="Times"/>
                <a:ea typeface="Times"/>
                <a:cs typeface="Times"/>
                <a:sym typeface="Times"/>
              </a:rPr>
              <a:t>  Then the LORD raised up an adversary to Solomon, Hadad the Edomite; he was of the royal line in Edom.</a:t>
            </a:r>
            <a:endParaRPr sz="2400">
              <a:uFill>
                <a:solidFill>
                  <a:srgbClr val="000000"/>
                </a:solidFill>
              </a:uFill>
              <a:latin typeface="Times"/>
              <a:ea typeface="Times"/>
              <a:cs typeface="Times"/>
              <a:sym typeface="Times"/>
            </a:endParaRPr>
          </a:p>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15</a:t>
            </a:r>
            <a:r>
              <a:rPr sz="2400">
                <a:uFill>
                  <a:solidFill>
                    <a:srgbClr val="000000"/>
                  </a:solidFill>
                </a:uFill>
                <a:latin typeface="Times"/>
                <a:ea typeface="Times"/>
                <a:cs typeface="Times"/>
                <a:sym typeface="Times"/>
              </a:rPr>
              <a:t>  For it came about, when David was in Edom, and Joab the commander of the army had gone up to bury the slain, and had struck down every male in Edom</a:t>
            </a:r>
            <a:endParaRPr sz="2400">
              <a:uFill>
                <a:solidFill>
                  <a:srgbClr val="000000"/>
                </a:solidFill>
              </a:uFill>
              <a:latin typeface="Times"/>
              <a:ea typeface="Times"/>
              <a:cs typeface="Times"/>
              <a:sym typeface="Times"/>
            </a:endParaRPr>
          </a:p>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16</a:t>
            </a:r>
            <a:r>
              <a:rPr sz="2400">
                <a:uFill>
                  <a:solidFill>
                    <a:srgbClr val="000000"/>
                  </a:solidFill>
                </a:uFill>
                <a:latin typeface="Times"/>
                <a:ea typeface="Times"/>
                <a:cs typeface="Times"/>
                <a:sym typeface="Times"/>
              </a:rPr>
              <a:t>  (for Joab and all Israel stayed there six months, until he had cut off every male in Edom),</a:t>
            </a:r>
            <a:endParaRPr sz="2400">
              <a:uFill>
                <a:solidFill>
                  <a:srgbClr val="000000"/>
                </a:solidFill>
              </a:uFill>
              <a:latin typeface="Times"/>
              <a:ea typeface="Times"/>
              <a:cs typeface="Times"/>
              <a:sym typeface="Times"/>
            </a:endParaRPr>
          </a:p>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17</a:t>
            </a:r>
            <a:r>
              <a:rPr sz="2400">
                <a:uFill>
                  <a:solidFill>
                    <a:srgbClr val="000000"/>
                  </a:solidFill>
                </a:uFill>
                <a:latin typeface="Times"/>
                <a:ea typeface="Times"/>
                <a:cs typeface="Times"/>
                <a:sym typeface="Times"/>
              </a:rPr>
              <a:t>  that Hadad fled to Egypt, he and certain Edomites of his father’s servants with him, while Hadad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a young boy.</a:t>
            </a:r>
            <a:endParaRPr sz="2400">
              <a:uFill>
                <a:solidFill>
                  <a:srgbClr val="000000"/>
                </a:solidFill>
              </a:uFill>
              <a:latin typeface="Times"/>
              <a:ea typeface="Times"/>
              <a:cs typeface="Times"/>
              <a:sym typeface="Times"/>
            </a:endParaRPr>
          </a:p>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18</a:t>
            </a:r>
            <a:r>
              <a:rPr sz="2400">
                <a:uFill>
                  <a:solidFill>
                    <a:srgbClr val="000000"/>
                  </a:solidFill>
                </a:uFill>
                <a:latin typeface="Times"/>
                <a:ea typeface="Times"/>
                <a:cs typeface="Times"/>
                <a:sym typeface="Times"/>
              </a:rPr>
              <a:t>  And they arose from Midian and came to Paran; and they took men with them from Paran and came to Egypt, to Pharaoh king of Egypt, who gave him a house and assigned him food and gave him land.</a:t>
            </a:r>
          </a:p>
        </p:txBody>
      </p:sp>
      <p:sp>
        <p:nvSpPr>
          <p:cNvPr id="286" name="1. The rebellion of Hadad the Edomite 14-22"/>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1.	The rebellion of Hadad the Edomite</a:t>
            </a:r>
            <a:r>
              <a:rPr sz="2400">
                <a:solidFill>
                  <a:srgbClr val="FF2600"/>
                </a:solidFill>
              </a:rPr>
              <a:t> </a:t>
            </a:r>
            <a:r>
              <a:rPr b="1" sz="2400">
                <a:solidFill>
                  <a:srgbClr val="FF2600"/>
                </a:solidFill>
              </a:rPr>
              <a:t>14-22</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85">
                                            <p:bg/>
                                          </p:spTgt>
                                        </p:tgtEl>
                                        <p:attrNameLst>
                                          <p:attrName>style.visibility</p:attrName>
                                        </p:attrNameLst>
                                      </p:cBhvr>
                                      <p:to>
                                        <p:strVal val="visible"/>
                                      </p:to>
                                    </p:set>
                                    <p:anim calcmode="lin" valueType="num">
                                      <p:cBhvr>
                                        <p:cTn id="7" dur="1000" fill="hold"/>
                                        <p:tgtEl>
                                          <p:spTgt spid="285">
                                            <p:bg/>
                                          </p:spTgt>
                                        </p:tgtEl>
                                        <p:attrNameLst>
                                          <p:attrName>ppt_w</p:attrName>
                                        </p:attrNameLst>
                                      </p:cBhvr>
                                      <p:tavLst>
                                        <p:tav tm="0">
                                          <p:val>
                                            <p:fltVal val="0"/>
                                          </p:val>
                                        </p:tav>
                                        <p:tav tm="100000">
                                          <p:val>
                                            <p:strVal val="#ppt_w"/>
                                          </p:val>
                                        </p:tav>
                                      </p:tavLst>
                                    </p:anim>
                                    <p:anim calcmode="lin" valueType="num">
                                      <p:cBhvr>
                                        <p:cTn id="8" dur="1000" fill="hold"/>
                                        <p:tgtEl>
                                          <p:spTgt spid="285">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85">
                                            <p:txEl>
                                              <p:pRg st="0" end="0"/>
                                            </p:txEl>
                                          </p:spTgt>
                                        </p:tgtEl>
                                        <p:attrNameLst>
                                          <p:attrName>style.visibility</p:attrName>
                                        </p:attrNameLst>
                                      </p:cBhvr>
                                      <p:to>
                                        <p:strVal val="visible"/>
                                      </p:to>
                                    </p:set>
                                    <p:anim calcmode="lin" valueType="num">
                                      <p:cBhvr>
                                        <p:cTn id="11" dur="1000" fill="hold"/>
                                        <p:tgtEl>
                                          <p:spTgt spid="285">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85">
                                            <p:txEl>
                                              <p:pRg st="1" end="1"/>
                                            </p:txEl>
                                          </p:spTgt>
                                        </p:tgtEl>
                                        <p:attrNameLst>
                                          <p:attrName>style.visibility</p:attrName>
                                        </p:attrNameLst>
                                      </p:cBhvr>
                                      <p:to>
                                        <p:strVal val="visible"/>
                                      </p:to>
                                    </p:set>
                                    <p:anim calcmode="lin" valueType="num">
                                      <p:cBhvr>
                                        <p:cTn id="17" dur="1000" fill="hold"/>
                                        <p:tgtEl>
                                          <p:spTgt spid="285">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8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85">
                                            <p:txEl>
                                              <p:pRg st="2" end="2"/>
                                            </p:txEl>
                                          </p:spTgt>
                                        </p:tgtEl>
                                        <p:attrNameLst>
                                          <p:attrName>style.visibility</p:attrName>
                                        </p:attrNameLst>
                                      </p:cBhvr>
                                      <p:to>
                                        <p:strVal val="visible"/>
                                      </p:to>
                                    </p:set>
                                    <p:anim calcmode="lin" valueType="num">
                                      <p:cBhvr>
                                        <p:cTn id="23" dur="1000" fill="hold"/>
                                        <p:tgtEl>
                                          <p:spTgt spid="28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8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85">
                                            <p:txEl>
                                              <p:pRg st="3" end="3"/>
                                            </p:txEl>
                                          </p:spTgt>
                                        </p:tgtEl>
                                        <p:attrNameLst>
                                          <p:attrName>style.visibility</p:attrName>
                                        </p:attrNameLst>
                                      </p:cBhvr>
                                      <p:to>
                                        <p:strVal val="visible"/>
                                      </p:to>
                                    </p:set>
                                    <p:anim calcmode="lin" valueType="num">
                                      <p:cBhvr>
                                        <p:cTn id="29" dur="1000" fill="hold"/>
                                        <p:tgtEl>
                                          <p:spTgt spid="28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8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285">
                                            <p:txEl>
                                              <p:pRg st="4" end="4"/>
                                            </p:txEl>
                                          </p:spTgt>
                                        </p:tgtEl>
                                        <p:attrNameLst>
                                          <p:attrName>style.visibility</p:attrName>
                                        </p:attrNameLst>
                                      </p:cBhvr>
                                      <p:to>
                                        <p:strVal val="visible"/>
                                      </p:to>
                                    </p:set>
                                    <p:anim calcmode="lin" valueType="num">
                                      <p:cBhvr>
                                        <p:cTn id="35" dur="1000" fill="hold"/>
                                        <p:tgtEl>
                                          <p:spTgt spid="285">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28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289" name="19  Now Hadad found great favor before Pharaoh, so that he gave him in marriage the sister of his own wife, the sister of Tahpenes the queen.…"/>
          <p:cNvSpPr/>
          <p:nvPr>
            <p:ph type="body" idx="1"/>
          </p:nvPr>
        </p:nvSpPr>
        <p:spPr>
          <a:xfrm>
            <a:off x="355600" y="1346200"/>
            <a:ext cx="9525000" cy="6108700"/>
          </a:xfrm>
          <a:prstGeom prst="rect">
            <a:avLst/>
          </a:prstGeom>
        </p:spPr>
        <p:txBody>
          <a:bodyPr anchor="t"/>
          <a:lstStyle/>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19  </a:t>
            </a:r>
            <a:r>
              <a:rPr sz="2400">
                <a:uFill>
                  <a:solidFill>
                    <a:srgbClr val="000000"/>
                  </a:solidFill>
                </a:uFill>
                <a:latin typeface="Times"/>
                <a:ea typeface="Times"/>
                <a:cs typeface="Times"/>
                <a:sym typeface="Times"/>
              </a:rPr>
              <a:t>Now Hadad found great favor before Pharaoh, so that he gave him in marriage the sister of his own wife, the sister of Tahpenes the queen.</a:t>
            </a:r>
            <a:endParaRPr sz="2400">
              <a:uFill>
                <a:solidFill>
                  <a:srgbClr val="000000"/>
                </a:solidFill>
              </a:uFill>
              <a:latin typeface="Times"/>
              <a:ea typeface="Times"/>
              <a:cs typeface="Times"/>
              <a:sym typeface="Times"/>
            </a:endParaRPr>
          </a:p>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20  </a:t>
            </a:r>
            <a:r>
              <a:rPr sz="2400">
                <a:uFill>
                  <a:solidFill>
                    <a:srgbClr val="000000"/>
                  </a:solidFill>
                </a:uFill>
                <a:latin typeface="Times"/>
                <a:ea typeface="Times"/>
                <a:cs typeface="Times"/>
                <a:sym typeface="Times"/>
              </a:rPr>
              <a:t>And the sister of Tahpenes bore his son Genubath, whom Tahpenes weaned in Pharaoh’s house; and Genubath was in Pharaoh’s house among the sons of Pharaoh.</a:t>
            </a:r>
            <a:endParaRPr sz="2400">
              <a:uFill>
                <a:solidFill>
                  <a:srgbClr val="000000"/>
                </a:solidFill>
              </a:uFill>
              <a:latin typeface="Times"/>
              <a:ea typeface="Times"/>
              <a:cs typeface="Times"/>
              <a:sym typeface="Times"/>
            </a:endParaRPr>
          </a:p>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21  </a:t>
            </a:r>
            <a:r>
              <a:rPr sz="2400">
                <a:uFill>
                  <a:solidFill>
                    <a:srgbClr val="000000"/>
                  </a:solidFill>
                </a:uFill>
                <a:latin typeface="Times"/>
                <a:ea typeface="Times"/>
                <a:cs typeface="Times"/>
                <a:sym typeface="Times"/>
              </a:rPr>
              <a:t>But when Hadad heard in Egypt that David slept with his fathers, and that Joab the commander of the army was dead, Hadad said to Pharaoh, "Send me away, that I may go to my own country."</a:t>
            </a:r>
            <a:endParaRPr sz="2400">
              <a:uFill>
                <a:solidFill>
                  <a:srgbClr val="000000"/>
                </a:solidFill>
              </a:uFill>
              <a:latin typeface="Times"/>
              <a:ea typeface="Times"/>
              <a:cs typeface="Times"/>
              <a:sym typeface="Times"/>
            </a:endParaRPr>
          </a:p>
          <a:p>
            <a:pPr marL="469900" indent="-431800">
              <a:spcBef>
                <a:spcPts val="2800"/>
              </a:spcBef>
              <a:buClr>
                <a:srgbClr val="000000"/>
              </a:buClr>
              <a:buSzTx/>
              <a:buFont typeface="Gill Sans"/>
              <a:buNone/>
              <a:tabLst>
                <a:tab pos="749300" algn="l"/>
                <a:tab pos="1104900" algn="l"/>
                <a:tab pos="1460500" algn="l"/>
                <a:tab pos="1816100" algn="l"/>
                <a:tab pos="2171700" algn="l"/>
                <a:tab pos="2527300" algn="l"/>
                <a:tab pos="2882900" algn="l"/>
                <a:tab pos="3238500" algn="l"/>
                <a:tab pos="3594100" algn="l"/>
                <a:tab pos="3949700" algn="l"/>
                <a:tab pos="43053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22  </a:t>
            </a:r>
            <a:r>
              <a:rPr sz="2400">
                <a:uFill>
                  <a:solidFill>
                    <a:srgbClr val="000000"/>
                  </a:solidFill>
                </a:uFill>
                <a:latin typeface="Times"/>
                <a:ea typeface="Times"/>
                <a:cs typeface="Times"/>
                <a:sym typeface="Times"/>
              </a:rPr>
              <a:t>Then Pharaoh said to him, "But what have you lacked with me, that behold, you are seeking to go to your own country?" And he answered, "Nothing; nevertheless you must surely let me go."</a:t>
            </a:r>
          </a:p>
        </p:txBody>
      </p:sp>
      <p:sp>
        <p:nvSpPr>
          <p:cNvPr id="290" name="1. The rebellion of Hadad the Edomite 14-22"/>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1.	The rebellion of Hadad the Edomite</a:t>
            </a:r>
            <a:r>
              <a:rPr sz="2400">
                <a:solidFill>
                  <a:srgbClr val="FF2600"/>
                </a:solidFill>
              </a:rPr>
              <a:t> </a:t>
            </a:r>
            <a:r>
              <a:rPr b="1" sz="2400">
                <a:solidFill>
                  <a:srgbClr val="FF2600"/>
                </a:solidFill>
              </a:rPr>
              <a:t>14-22</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anim calcmode="lin" valueType="num">
                                      <p:cBhvr>
                                        <p:cTn id="7" dur="1000" fill="hold"/>
                                        <p:tgtEl>
                                          <p:spTgt spid="289">
                                            <p:bg/>
                                          </p:spTgt>
                                        </p:tgtEl>
                                        <p:attrNameLst>
                                          <p:attrName>ppt_w</p:attrName>
                                        </p:attrNameLst>
                                      </p:cBhvr>
                                      <p:tavLst>
                                        <p:tav tm="0">
                                          <p:val>
                                            <p:fltVal val="0"/>
                                          </p:val>
                                        </p:tav>
                                        <p:tav tm="100000">
                                          <p:val>
                                            <p:strVal val="#ppt_w"/>
                                          </p:val>
                                        </p:tav>
                                      </p:tavLst>
                                    </p:anim>
                                    <p:anim calcmode="lin" valueType="num">
                                      <p:cBhvr>
                                        <p:cTn id="8" dur="1000" fill="hold"/>
                                        <p:tgtEl>
                                          <p:spTgt spid="289">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89">
                                            <p:txEl>
                                              <p:pRg st="0" end="0"/>
                                            </p:txEl>
                                          </p:spTgt>
                                        </p:tgtEl>
                                        <p:attrNameLst>
                                          <p:attrName>style.visibility</p:attrName>
                                        </p:attrNameLst>
                                      </p:cBhvr>
                                      <p:to>
                                        <p:strVal val="visible"/>
                                      </p:to>
                                    </p:set>
                                    <p:anim calcmode="lin" valueType="num">
                                      <p:cBhvr>
                                        <p:cTn id="11" dur="1000" fill="hold"/>
                                        <p:tgtEl>
                                          <p:spTgt spid="28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89">
                                            <p:txEl>
                                              <p:pRg st="1" end="1"/>
                                            </p:txEl>
                                          </p:spTgt>
                                        </p:tgtEl>
                                        <p:attrNameLst>
                                          <p:attrName>style.visibility</p:attrName>
                                        </p:attrNameLst>
                                      </p:cBhvr>
                                      <p:to>
                                        <p:strVal val="visible"/>
                                      </p:to>
                                    </p:set>
                                    <p:anim calcmode="lin" valueType="num">
                                      <p:cBhvr>
                                        <p:cTn id="17" dur="1000" fill="hold"/>
                                        <p:tgtEl>
                                          <p:spTgt spid="28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8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89">
                                            <p:txEl>
                                              <p:pRg st="2" end="2"/>
                                            </p:txEl>
                                          </p:spTgt>
                                        </p:tgtEl>
                                        <p:attrNameLst>
                                          <p:attrName>style.visibility</p:attrName>
                                        </p:attrNameLst>
                                      </p:cBhvr>
                                      <p:to>
                                        <p:strVal val="visible"/>
                                      </p:to>
                                    </p:set>
                                    <p:anim calcmode="lin" valueType="num">
                                      <p:cBhvr>
                                        <p:cTn id="23" dur="1000" fill="hold"/>
                                        <p:tgtEl>
                                          <p:spTgt spid="28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8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89">
                                            <p:txEl>
                                              <p:pRg st="3" end="3"/>
                                            </p:txEl>
                                          </p:spTgt>
                                        </p:tgtEl>
                                        <p:attrNameLst>
                                          <p:attrName>style.visibility</p:attrName>
                                        </p:attrNameLst>
                                      </p:cBhvr>
                                      <p:to>
                                        <p:strVal val="visible"/>
                                      </p:to>
                                    </p:set>
                                    <p:anim calcmode="lin" valueType="num">
                                      <p:cBhvr>
                                        <p:cTn id="29" dur="1000" fill="hold"/>
                                        <p:tgtEl>
                                          <p:spTgt spid="289">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8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293" name="Body"/>
          <p:cNvSpPr/>
          <p:nvPr>
            <p:ph type="body" sz="quarter" idx="1"/>
          </p:nvPr>
        </p:nvSpPr>
        <p:spPr>
          <a:xfrm>
            <a:off x="127000" y="1701800"/>
            <a:ext cx="1384300" cy="4991100"/>
          </a:xfrm>
          <a:prstGeom prst="rect">
            <a:avLst/>
          </a:prstGeom>
        </p:spPr>
        <p:txBody>
          <a:bodyPr anchor="t"/>
          <a:lstStyle/>
          <a:p>
            <a:pPr/>
          </a:p>
        </p:txBody>
      </p:sp>
      <p:sp>
        <p:nvSpPr>
          <p:cNvPr id="294" name="2. Rezon and Damascus 23-25"/>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2.	Rezon and Damascus</a:t>
            </a:r>
            <a:r>
              <a:rPr b="1" sz="2400">
                <a:solidFill>
                  <a:srgbClr val="FF2600"/>
                </a:solidFill>
              </a:rPr>
              <a:t> 23-25</a:t>
            </a:r>
          </a:p>
        </p:txBody>
      </p:sp>
      <p:pic>
        <p:nvPicPr>
          <p:cNvPr id="295" name="droppedImage.pdf" descr="droppedImage.pdf"/>
          <p:cNvPicPr>
            <a:picLocks noChangeAspect="1"/>
          </p:cNvPicPr>
          <p:nvPr/>
        </p:nvPicPr>
        <p:blipFill>
          <a:blip r:embed="rId2">
            <a:extLst/>
          </a:blip>
          <a:stretch>
            <a:fillRect/>
          </a:stretch>
        </p:blipFill>
        <p:spPr>
          <a:xfrm>
            <a:off x="1536700" y="1714500"/>
            <a:ext cx="8566150" cy="5568950"/>
          </a:xfrm>
          <a:prstGeom prst="rect">
            <a:avLst/>
          </a:prstGeom>
          <a:ln w="12700">
            <a:miter lim="400000"/>
          </a:ln>
        </p:spPr>
      </p:pic>
      <p:sp>
        <p:nvSpPr>
          <p:cNvPr id="296" name="Zobah"/>
          <p:cNvSpPr/>
          <p:nvPr/>
        </p:nvSpPr>
        <p:spPr>
          <a:xfrm>
            <a:off x="6011226" y="3625850"/>
            <a:ext cx="722196"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900"/>
            </a:lvl1pPr>
          </a:lstStyle>
          <a:p>
            <a:pPr/>
            <a:r>
              <a:t>Zobah</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93"/>
                                        </p:tgtEl>
                                        <p:attrNameLst>
                                          <p:attrName>style.visibility</p:attrName>
                                        </p:attrNameLst>
                                      </p:cBhvr>
                                      <p:to>
                                        <p:strVal val="visible"/>
                                      </p:to>
                                    </p:set>
                                    <p:anim calcmode="lin" valueType="num">
                                      <p:cBhvr>
                                        <p:cTn id="7" dur="1000" fill="hold"/>
                                        <p:tgtEl>
                                          <p:spTgt spid="293"/>
                                        </p:tgtEl>
                                        <p:attrNameLst>
                                          <p:attrName>ppt_w</p:attrName>
                                        </p:attrNameLst>
                                      </p:cBhvr>
                                      <p:tavLst>
                                        <p:tav tm="0">
                                          <p:val>
                                            <p:fltVal val="0"/>
                                          </p:val>
                                        </p:tav>
                                        <p:tav tm="100000">
                                          <p:val>
                                            <p:strVal val="#ppt_w"/>
                                          </p:val>
                                        </p:tav>
                                      </p:tavLst>
                                    </p:anim>
                                    <p:anim calcmode="lin" valueType="num">
                                      <p:cBhvr>
                                        <p:cTn id="8" dur="1000" fill="hold"/>
                                        <p:tgtEl>
                                          <p:spTgt spid="2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299" name="23  God also raised up another adversary to him, Rezon the son of Eliada, who had fled from his lord Hadadezer king of Zobah.…"/>
          <p:cNvSpPr/>
          <p:nvPr>
            <p:ph type="body" idx="1"/>
          </p:nvPr>
        </p:nvSpPr>
        <p:spPr>
          <a:xfrm>
            <a:off x="355600" y="1638300"/>
            <a:ext cx="9525000" cy="4991100"/>
          </a:xfrm>
          <a:prstGeom prst="rect">
            <a:avLst/>
          </a:prstGeom>
        </p:spPr>
        <p:txBody>
          <a:bodyPr anchor="t"/>
          <a:lstStyle/>
          <a:p>
            <a:pPr marL="508000" indent="-508000">
              <a:spcBef>
                <a:spcPts val="3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latin typeface="Times"/>
                <a:ea typeface="Times"/>
                <a:cs typeface="Times"/>
                <a:sym typeface="Times"/>
              </a:rPr>
              <a:t>23  </a:t>
            </a:r>
            <a:r>
              <a:rPr sz="2400">
                <a:latin typeface="Times"/>
                <a:ea typeface="Times"/>
                <a:cs typeface="Times"/>
                <a:sym typeface="Times"/>
              </a:rPr>
              <a:t>God also raised up </a:t>
            </a:r>
            <a:r>
              <a:rPr i="1" sz="2400">
                <a:latin typeface="Times"/>
                <a:ea typeface="Times"/>
                <a:cs typeface="Times"/>
                <a:sym typeface="Times"/>
              </a:rPr>
              <a:t>another</a:t>
            </a:r>
            <a:r>
              <a:rPr sz="2400">
                <a:latin typeface="Times"/>
                <a:ea typeface="Times"/>
                <a:cs typeface="Times"/>
                <a:sym typeface="Times"/>
              </a:rPr>
              <a:t> adversary to him, Rezon the son of Eliada, who had fled from his lord Hadadezer king of Zobah.</a:t>
            </a:r>
            <a:endParaRPr sz="2400">
              <a:latin typeface="Times"/>
              <a:ea typeface="Times"/>
              <a:cs typeface="Times"/>
              <a:sym typeface="Times"/>
            </a:endParaRPr>
          </a:p>
          <a:p>
            <a:pPr marL="508000" indent="-508000">
              <a:spcBef>
                <a:spcPts val="3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latin typeface="Times"/>
                <a:ea typeface="Times"/>
                <a:cs typeface="Times"/>
                <a:sym typeface="Times"/>
              </a:rPr>
              <a:t>24   </a:t>
            </a:r>
            <a:r>
              <a:rPr sz="2400">
                <a:latin typeface="Times"/>
                <a:ea typeface="Times"/>
                <a:cs typeface="Times"/>
                <a:sym typeface="Times"/>
              </a:rPr>
              <a:t>And he gathered men to himself and became leader of a marauding band, after David slew them of </a:t>
            </a:r>
            <a:r>
              <a:rPr i="1" sz="2400">
                <a:latin typeface="Times"/>
                <a:ea typeface="Times"/>
                <a:cs typeface="Times"/>
                <a:sym typeface="Times"/>
              </a:rPr>
              <a:t>Zobah;</a:t>
            </a:r>
            <a:r>
              <a:rPr sz="2400">
                <a:latin typeface="Times"/>
                <a:ea typeface="Times"/>
                <a:cs typeface="Times"/>
                <a:sym typeface="Times"/>
              </a:rPr>
              <a:t> and they went to Damascus and stayed there, and reigned in Damascus.</a:t>
            </a:r>
            <a:endParaRPr sz="2400">
              <a:latin typeface="Times"/>
              <a:ea typeface="Times"/>
              <a:cs typeface="Times"/>
              <a:sym typeface="Times"/>
            </a:endParaRPr>
          </a:p>
          <a:p>
            <a:pPr marL="508000" indent="-508000">
              <a:spcBef>
                <a:spcPts val="3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latin typeface="Times"/>
                <a:ea typeface="Times"/>
                <a:cs typeface="Times"/>
                <a:sym typeface="Times"/>
              </a:rPr>
              <a:t>25  </a:t>
            </a:r>
            <a:r>
              <a:rPr sz="2400">
                <a:latin typeface="Times"/>
                <a:ea typeface="Times"/>
                <a:cs typeface="Times"/>
                <a:sym typeface="Times"/>
              </a:rPr>
              <a:t>So he was an adversary to Israel all the days of Solomon, along with the evil that Hadad </a:t>
            </a:r>
            <a:r>
              <a:rPr i="1" sz="2400">
                <a:latin typeface="Times"/>
                <a:ea typeface="Times"/>
                <a:cs typeface="Times"/>
                <a:sym typeface="Times"/>
              </a:rPr>
              <a:t>did;</a:t>
            </a:r>
            <a:r>
              <a:rPr sz="2400">
                <a:latin typeface="Times"/>
                <a:ea typeface="Times"/>
                <a:cs typeface="Times"/>
                <a:sym typeface="Times"/>
              </a:rPr>
              <a:t> and he abhorred Israel and reigned over Aram.</a:t>
            </a:r>
          </a:p>
        </p:txBody>
      </p:sp>
      <p:sp>
        <p:nvSpPr>
          <p:cNvPr id="300" name="2. Rezon and Damascus 23-25"/>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2.	Rezon and Damascus</a:t>
            </a:r>
            <a:r>
              <a:rPr b="1" sz="2400">
                <a:solidFill>
                  <a:srgbClr val="FF2600"/>
                </a:solidFill>
              </a:rPr>
              <a:t> 23-25</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99">
                                            <p:bg/>
                                          </p:spTgt>
                                        </p:tgtEl>
                                        <p:attrNameLst>
                                          <p:attrName>style.visibility</p:attrName>
                                        </p:attrNameLst>
                                      </p:cBhvr>
                                      <p:to>
                                        <p:strVal val="visible"/>
                                      </p:to>
                                    </p:set>
                                    <p:anim calcmode="lin" valueType="num">
                                      <p:cBhvr>
                                        <p:cTn id="7" dur="1000" fill="hold"/>
                                        <p:tgtEl>
                                          <p:spTgt spid="299">
                                            <p:bg/>
                                          </p:spTgt>
                                        </p:tgtEl>
                                        <p:attrNameLst>
                                          <p:attrName>ppt_w</p:attrName>
                                        </p:attrNameLst>
                                      </p:cBhvr>
                                      <p:tavLst>
                                        <p:tav tm="0">
                                          <p:val>
                                            <p:fltVal val="0"/>
                                          </p:val>
                                        </p:tav>
                                        <p:tav tm="100000">
                                          <p:val>
                                            <p:strVal val="#ppt_w"/>
                                          </p:val>
                                        </p:tav>
                                      </p:tavLst>
                                    </p:anim>
                                    <p:anim calcmode="lin" valueType="num">
                                      <p:cBhvr>
                                        <p:cTn id="8" dur="1000" fill="hold"/>
                                        <p:tgtEl>
                                          <p:spTgt spid="299">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99">
                                            <p:txEl>
                                              <p:pRg st="0" end="0"/>
                                            </p:txEl>
                                          </p:spTgt>
                                        </p:tgtEl>
                                        <p:attrNameLst>
                                          <p:attrName>style.visibility</p:attrName>
                                        </p:attrNameLst>
                                      </p:cBhvr>
                                      <p:to>
                                        <p:strVal val="visible"/>
                                      </p:to>
                                    </p:set>
                                    <p:anim calcmode="lin" valueType="num">
                                      <p:cBhvr>
                                        <p:cTn id="11" dur="1000" fill="hold"/>
                                        <p:tgtEl>
                                          <p:spTgt spid="29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99">
                                            <p:txEl>
                                              <p:pRg st="1" end="1"/>
                                            </p:txEl>
                                          </p:spTgt>
                                        </p:tgtEl>
                                        <p:attrNameLst>
                                          <p:attrName>style.visibility</p:attrName>
                                        </p:attrNameLst>
                                      </p:cBhvr>
                                      <p:to>
                                        <p:strVal val="visible"/>
                                      </p:to>
                                    </p:set>
                                    <p:anim calcmode="lin" valueType="num">
                                      <p:cBhvr>
                                        <p:cTn id="17" dur="1000" fill="hold"/>
                                        <p:tgtEl>
                                          <p:spTgt spid="29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2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99">
                                            <p:txEl>
                                              <p:pRg st="2" end="2"/>
                                            </p:txEl>
                                          </p:spTgt>
                                        </p:tgtEl>
                                        <p:attrNameLst>
                                          <p:attrName>style.visibility</p:attrName>
                                        </p:attrNameLst>
                                      </p:cBhvr>
                                      <p:to>
                                        <p:strVal val="visible"/>
                                      </p:to>
                                    </p:set>
                                    <p:anim calcmode="lin" valueType="num">
                                      <p:cBhvr>
                                        <p:cTn id="23" dur="1000" fill="hold"/>
                                        <p:tgtEl>
                                          <p:spTgt spid="29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303" name="Why Jeroboam became his enemy 26-28…"/>
          <p:cNvSpPr/>
          <p:nvPr>
            <p:ph type="body" idx="1"/>
          </p:nvPr>
        </p:nvSpPr>
        <p:spPr>
          <a:xfrm>
            <a:off x="266700" y="1435100"/>
            <a:ext cx="6705600" cy="6083300"/>
          </a:xfrm>
          <a:prstGeom prst="rect">
            <a:avLst/>
          </a:prstGeom>
        </p:spPr>
        <p:txBody>
          <a:bodyPr anchor="t"/>
          <a:lstStyle/>
          <a:p>
            <a:pPr marL="632734" indent="-378734">
              <a:spcBef>
                <a:spcPts val="2100"/>
              </a:spcBef>
              <a:buClr>
                <a:srgbClr val="000000"/>
              </a:buClr>
              <a:defRPr sz="2400">
                <a:solidFill>
                  <a:srgbClr val="011993"/>
                </a:solidFill>
              </a:defRPr>
            </a:pPr>
            <a:r>
              <a:t>Why Jeroboam became his enemy </a:t>
            </a:r>
            <a:r>
              <a:rPr>
                <a:solidFill>
                  <a:srgbClr val="FF2600"/>
                </a:solidFill>
              </a:rPr>
              <a:t>26-28</a:t>
            </a:r>
            <a:endParaRPr>
              <a:solidFill>
                <a:srgbClr val="FF2600"/>
              </a:solidFill>
            </a:endParaRPr>
          </a:p>
          <a:p>
            <a:pPr marL="546100" indent="-292100">
              <a:spcBef>
                <a:spcPts val="2100"/>
              </a:spcBef>
              <a:buClr>
                <a:srgbClr val="000000"/>
              </a:buClr>
              <a:buSzTx/>
              <a:buFont typeface="Gill Sans"/>
              <a:buNone/>
              <a:tabLst>
                <a:tab pos="965200" algn="l"/>
                <a:tab pos="1320800" algn="l"/>
                <a:tab pos="1676400" algn="l"/>
                <a:tab pos="2032000" algn="l"/>
                <a:tab pos="2387600" algn="l"/>
                <a:tab pos="2743200" algn="l"/>
                <a:tab pos="3098800" algn="l"/>
                <a:tab pos="3454400" algn="l"/>
                <a:tab pos="3810000" algn="l"/>
                <a:tab pos="4165600" algn="l"/>
                <a:tab pos="4521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26</a:t>
            </a:r>
            <a:r>
              <a:rPr sz="2400">
                <a:uFill>
                  <a:solidFill>
                    <a:srgbClr val="000000"/>
                  </a:solidFill>
                </a:uFill>
                <a:latin typeface="Times"/>
                <a:ea typeface="Times"/>
                <a:cs typeface="Times"/>
                <a:sym typeface="Times"/>
              </a:rPr>
              <a:t>   Then Jeroboam the son of Nebat, an Ephraimite of Zeredah [ZER ih duh], Solomon’s servant, whose mother’s name was Zeruah, a widow, also rebelled against the king.</a:t>
            </a:r>
            <a:endParaRPr sz="2400">
              <a:uFill>
                <a:solidFill>
                  <a:srgbClr val="000000"/>
                </a:solidFill>
              </a:uFill>
              <a:latin typeface="Times"/>
              <a:ea typeface="Times"/>
              <a:cs typeface="Times"/>
              <a:sym typeface="Times"/>
            </a:endParaRPr>
          </a:p>
          <a:p>
            <a:pPr marL="546100" indent="-292100">
              <a:spcBef>
                <a:spcPts val="2100"/>
              </a:spcBef>
              <a:buClr>
                <a:srgbClr val="000000"/>
              </a:buClr>
              <a:buSzTx/>
              <a:buFont typeface="Gill Sans"/>
              <a:buNone/>
              <a:tabLst>
                <a:tab pos="965200" algn="l"/>
                <a:tab pos="1320800" algn="l"/>
                <a:tab pos="1676400" algn="l"/>
                <a:tab pos="2032000" algn="l"/>
                <a:tab pos="2387600" algn="l"/>
                <a:tab pos="2743200" algn="l"/>
                <a:tab pos="3098800" algn="l"/>
                <a:tab pos="3454400" algn="l"/>
                <a:tab pos="3810000" algn="l"/>
                <a:tab pos="4165600" algn="l"/>
                <a:tab pos="4521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27   </a:t>
            </a:r>
            <a:r>
              <a:rPr sz="2400">
                <a:uFill>
                  <a:solidFill>
                    <a:srgbClr val="000000"/>
                  </a:solidFill>
                </a:uFill>
                <a:latin typeface="Times"/>
                <a:ea typeface="Times"/>
                <a:cs typeface="Times"/>
                <a:sym typeface="Times"/>
              </a:rPr>
              <a:t>Now this was the reason why he rebelled against the king: Solomon built the Millo,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closed up the breach of the city of his father David.</a:t>
            </a:r>
            <a:endParaRPr sz="2400">
              <a:uFill>
                <a:solidFill>
                  <a:srgbClr val="000000"/>
                </a:solidFill>
              </a:uFill>
              <a:latin typeface="Times"/>
              <a:ea typeface="Times"/>
              <a:cs typeface="Times"/>
              <a:sym typeface="Times"/>
            </a:endParaRPr>
          </a:p>
          <a:p>
            <a:pPr marL="546100" indent="-292100">
              <a:spcBef>
                <a:spcPts val="2100"/>
              </a:spcBef>
              <a:buClr>
                <a:srgbClr val="000000"/>
              </a:buClr>
              <a:buSzTx/>
              <a:buFont typeface="Gill Sans"/>
              <a:buNone/>
              <a:tabLst>
                <a:tab pos="965200" algn="l"/>
                <a:tab pos="1320800" algn="l"/>
                <a:tab pos="1676400" algn="l"/>
                <a:tab pos="2032000" algn="l"/>
                <a:tab pos="2387600" algn="l"/>
                <a:tab pos="2743200" algn="l"/>
                <a:tab pos="3098800" algn="l"/>
                <a:tab pos="3454400" algn="l"/>
                <a:tab pos="3810000" algn="l"/>
                <a:tab pos="4165600" algn="l"/>
                <a:tab pos="4521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28   </a:t>
            </a:r>
            <a:r>
              <a:rPr sz="2400">
                <a:uFill>
                  <a:solidFill>
                    <a:srgbClr val="000000"/>
                  </a:solidFill>
                </a:uFill>
                <a:latin typeface="Times"/>
                <a:ea typeface="Times"/>
                <a:cs typeface="Times"/>
                <a:sym typeface="Times"/>
              </a:rPr>
              <a:t>Now the man Jeroboam was a valiant warrior, and when Solomon saw that the young man was industrious, he appointed him over all the forced labor of the house of Joseph.</a:t>
            </a:r>
          </a:p>
        </p:txBody>
      </p:sp>
      <p:sp>
        <p:nvSpPr>
          <p:cNvPr id="304" name="3. Jeroboam of Ephraim 26-40"/>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3.	Jeroboam of Ephraim</a:t>
            </a:r>
            <a:r>
              <a:rPr sz="2400">
                <a:solidFill>
                  <a:srgbClr val="FF2600"/>
                </a:solidFill>
              </a:rPr>
              <a:t> </a:t>
            </a:r>
            <a:r>
              <a:rPr b="1" sz="2400">
                <a:solidFill>
                  <a:srgbClr val="FF2600"/>
                </a:solidFill>
              </a:rPr>
              <a:t>26-40</a:t>
            </a:r>
          </a:p>
        </p:txBody>
      </p:sp>
      <p:pic>
        <p:nvPicPr>
          <p:cNvPr id="305" name="droppedImage.pdf" descr="droppedImage.pdf"/>
          <p:cNvPicPr>
            <a:picLocks noChangeAspect="1"/>
          </p:cNvPicPr>
          <p:nvPr/>
        </p:nvPicPr>
        <p:blipFill>
          <a:blip r:embed="rId2">
            <a:extLst/>
          </a:blip>
          <a:stretch>
            <a:fillRect/>
          </a:stretch>
        </p:blipFill>
        <p:spPr>
          <a:xfrm>
            <a:off x="6883400" y="2144566"/>
            <a:ext cx="3289300" cy="40039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3">
                                            <p:bg/>
                                          </p:spTgt>
                                        </p:tgtEl>
                                        <p:attrNameLst>
                                          <p:attrName>style.visibility</p:attrName>
                                        </p:attrNameLst>
                                      </p:cBhvr>
                                      <p:to>
                                        <p:strVal val="visible"/>
                                      </p:to>
                                    </p:set>
                                    <p:anim calcmode="lin" valueType="num">
                                      <p:cBhvr>
                                        <p:cTn id="7" dur="1000" fill="hold"/>
                                        <p:tgtEl>
                                          <p:spTgt spid="303">
                                            <p:bg/>
                                          </p:spTgt>
                                        </p:tgtEl>
                                        <p:attrNameLst>
                                          <p:attrName>ppt_w</p:attrName>
                                        </p:attrNameLst>
                                      </p:cBhvr>
                                      <p:tavLst>
                                        <p:tav tm="0">
                                          <p:val>
                                            <p:fltVal val="0"/>
                                          </p:val>
                                        </p:tav>
                                        <p:tav tm="100000">
                                          <p:val>
                                            <p:strVal val="#ppt_w"/>
                                          </p:val>
                                        </p:tav>
                                      </p:tavLst>
                                    </p:anim>
                                    <p:anim calcmode="lin" valueType="num">
                                      <p:cBhvr>
                                        <p:cTn id="8" dur="1000" fill="hold"/>
                                        <p:tgtEl>
                                          <p:spTgt spid="303">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03">
                                            <p:txEl>
                                              <p:pRg st="0" end="0"/>
                                            </p:txEl>
                                          </p:spTgt>
                                        </p:tgtEl>
                                        <p:attrNameLst>
                                          <p:attrName>style.visibility</p:attrName>
                                        </p:attrNameLst>
                                      </p:cBhvr>
                                      <p:to>
                                        <p:strVal val="visible"/>
                                      </p:to>
                                    </p:set>
                                    <p:anim calcmode="lin" valueType="num">
                                      <p:cBhvr>
                                        <p:cTn id="11" dur="1000" fill="hold"/>
                                        <p:tgtEl>
                                          <p:spTgt spid="30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03">
                                            <p:txEl>
                                              <p:pRg st="1" end="1"/>
                                            </p:txEl>
                                          </p:spTgt>
                                        </p:tgtEl>
                                        <p:attrNameLst>
                                          <p:attrName>style.visibility</p:attrName>
                                        </p:attrNameLst>
                                      </p:cBhvr>
                                      <p:to>
                                        <p:strVal val="visible"/>
                                      </p:to>
                                    </p:set>
                                    <p:anim calcmode="lin" valueType="num">
                                      <p:cBhvr>
                                        <p:cTn id="17" dur="1000" fill="hold"/>
                                        <p:tgtEl>
                                          <p:spTgt spid="30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303">
                                            <p:txEl>
                                              <p:pRg st="2" end="2"/>
                                            </p:txEl>
                                          </p:spTgt>
                                        </p:tgtEl>
                                        <p:attrNameLst>
                                          <p:attrName>style.visibility</p:attrName>
                                        </p:attrNameLst>
                                      </p:cBhvr>
                                      <p:to>
                                        <p:strVal val="visible"/>
                                      </p:to>
                                    </p:set>
                                    <p:anim calcmode="lin" valueType="num">
                                      <p:cBhvr>
                                        <p:cTn id="23" dur="1000" fill="hold"/>
                                        <p:tgtEl>
                                          <p:spTgt spid="30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0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303">
                                            <p:txEl>
                                              <p:pRg st="3" end="3"/>
                                            </p:txEl>
                                          </p:spTgt>
                                        </p:tgtEl>
                                        <p:attrNameLst>
                                          <p:attrName>style.visibility</p:attrName>
                                        </p:attrNameLst>
                                      </p:cBhvr>
                                      <p:to>
                                        <p:strVal val="visible"/>
                                      </p:to>
                                    </p:set>
                                    <p:anim calcmode="lin" valueType="num">
                                      <p:cBhvr>
                                        <p:cTn id="29" dur="1000" fill="hold"/>
                                        <p:tgtEl>
                                          <p:spTgt spid="30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0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6. The feasts observed 8:65-66"/>
          <p:cNvSpPr/>
          <p:nvPr>
            <p:ph type="title"/>
          </p:nvPr>
        </p:nvSpPr>
        <p:spPr>
          <a:xfrm>
            <a:off x="647700" y="203200"/>
            <a:ext cx="9004300" cy="546100"/>
          </a:xfrm>
          <a:prstGeom prst="rect">
            <a:avLst/>
          </a:prstGeom>
        </p:spPr>
        <p:txBody>
          <a:bodyPr/>
          <a:lstStyle/>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rPr>
                <a:latin typeface="+mn-lt"/>
                <a:ea typeface="+mn-ea"/>
                <a:cs typeface="+mn-cs"/>
                <a:sym typeface="Gill Sans"/>
              </a:rPr>
              <a:t>6.	The feasts observed</a:t>
            </a:r>
            <a:r>
              <a:rPr>
                <a:solidFill>
                  <a:srgbClr val="000000"/>
                </a:solidFill>
                <a:latin typeface="+mn-lt"/>
                <a:ea typeface="+mn-ea"/>
                <a:cs typeface="+mn-cs"/>
                <a:sym typeface="Gill Sans"/>
              </a:rPr>
              <a:t> </a:t>
            </a:r>
            <a:r>
              <a:rPr b="1">
                <a:solidFill>
                  <a:srgbClr val="FF2600"/>
                </a:solidFill>
                <a:latin typeface="+mn-lt"/>
                <a:ea typeface="+mn-ea"/>
                <a:cs typeface="+mn-cs"/>
                <a:sym typeface="Gill Sans"/>
              </a:rPr>
              <a:t>8:65-66</a:t>
            </a:r>
          </a:p>
        </p:txBody>
      </p:sp>
      <p:sp>
        <p:nvSpPr>
          <p:cNvPr id="126" name="A great assembly for fourteen days 65…"/>
          <p:cNvSpPr/>
          <p:nvPr>
            <p:ph type="body" idx="1"/>
          </p:nvPr>
        </p:nvSpPr>
        <p:spPr>
          <a:xfrm>
            <a:off x="279400" y="939800"/>
            <a:ext cx="9702800" cy="6591300"/>
          </a:xfrm>
          <a:prstGeom prst="rect">
            <a:avLst/>
          </a:prstGeom>
        </p:spPr>
        <p:txBody>
          <a:bodyPr anchor="t"/>
          <a:lstStyle/>
          <a:p>
            <a:pPr marL="266061" indent="-215261">
              <a:spcBef>
                <a:spcPts val="0"/>
              </a:spcBef>
              <a:buClr>
                <a:srgbClr val="000000"/>
              </a:buClr>
              <a:tabLst>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defRPr>
            </a:pPr>
            <a:r>
              <a:t>   A great assembly for fourteen days </a:t>
            </a:r>
            <a:r>
              <a:rPr>
                <a:solidFill>
                  <a:srgbClr val="FF2600"/>
                </a:solidFill>
              </a:rPr>
              <a:t>65</a:t>
            </a:r>
            <a:endParaRPr>
              <a:solidFill>
                <a:srgbClr val="FF2600"/>
              </a:solidFill>
            </a:endParaRPr>
          </a:p>
          <a:p>
            <a:pPr marL="0" indent="50800">
              <a:spcBef>
                <a:spcPts val="0"/>
              </a:spcBef>
              <a:buClr>
                <a:srgbClr val="000000"/>
              </a:buClr>
              <a:buSzTx/>
              <a:buFont typeface="Gill Sans"/>
              <a:buNone/>
              <a:tabLst>
                <a:tab pos="406400" algn="l"/>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65</a:t>
            </a:r>
            <a:r>
              <a:rPr sz="2400">
                <a:uFill>
                  <a:solidFill>
                    <a:srgbClr val="000000"/>
                  </a:solidFill>
                </a:uFill>
                <a:latin typeface="Times"/>
                <a:ea typeface="Times"/>
                <a:cs typeface="Times"/>
                <a:sym typeface="Times"/>
              </a:rPr>
              <a:t> So Solomon observed the feast at that time, and all Israel with him, a great assembly from the entrance of Hamath to the brook of Egypt, before the LORD our God, for seven days and seven </a:t>
            </a:r>
            <a:r>
              <a:rPr i="1" sz="2400">
                <a:uFill>
                  <a:solidFill>
                    <a:srgbClr val="000000"/>
                  </a:solidFill>
                </a:uFill>
                <a:latin typeface="Times"/>
                <a:ea typeface="Times"/>
                <a:cs typeface="Times"/>
                <a:sym typeface="Times"/>
              </a:rPr>
              <a:t>more</a:t>
            </a:r>
            <a:r>
              <a:rPr sz="2400">
                <a:uFill>
                  <a:solidFill>
                    <a:srgbClr val="000000"/>
                  </a:solidFill>
                </a:uFill>
                <a:latin typeface="Times"/>
                <a:ea typeface="Times"/>
                <a:cs typeface="Times"/>
                <a:sym typeface="Times"/>
              </a:rPr>
              <a:t> days,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fourteen days.</a:t>
            </a:r>
            <a:endParaRPr sz="2400">
              <a:uFill>
                <a:solidFill>
                  <a:srgbClr val="000000"/>
                </a:solidFill>
              </a:uFill>
              <a:latin typeface="Times"/>
              <a:ea typeface="Times"/>
              <a:cs typeface="Times"/>
              <a:sym typeface="Times"/>
            </a:endParaRPr>
          </a:p>
          <a:p>
            <a:pPr lvl="1" marL="812161" indent="-215261">
              <a:spcBef>
                <a:spcPts val="0"/>
              </a:spcBef>
              <a:tabLst>
                <a:tab pos="1511300" algn="l"/>
                <a:tab pos="1866900" algn="l"/>
                <a:tab pos="2222500" algn="l"/>
                <a:tab pos="2578100" algn="l"/>
                <a:tab pos="2933700" algn="l"/>
                <a:tab pos="3289300" algn="l"/>
                <a:tab pos="3644900" algn="l"/>
                <a:tab pos="4000500" algn="l"/>
                <a:tab pos="4356100" algn="l"/>
                <a:tab pos="4711700" algn="l"/>
                <a:tab pos="5067300" algn="l"/>
              </a:tabLst>
              <a:defRPr sz="2400"/>
            </a:pPr>
            <a:r>
              <a:t>  Feast of dedication - 7 days</a:t>
            </a:r>
          </a:p>
          <a:p>
            <a:pPr lvl="1" marL="812161" indent="-215261">
              <a:spcBef>
                <a:spcPts val="2300"/>
              </a:spcBef>
              <a:tabLst>
                <a:tab pos="1511300" algn="l"/>
                <a:tab pos="1866900" algn="l"/>
                <a:tab pos="2222500" algn="l"/>
                <a:tab pos="2578100" algn="l"/>
                <a:tab pos="2933700" algn="l"/>
                <a:tab pos="3289300" algn="l"/>
                <a:tab pos="3644900" algn="l"/>
                <a:tab pos="4000500" algn="l"/>
                <a:tab pos="4356100" algn="l"/>
                <a:tab pos="4711700" algn="l"/>
                <a:tab pos="5067300" algn="l"/>
              </a:tabLst>
              <a:defRPr sz="2400"/>
            </a:pPr>
            <a:r>
              <a:t>  Feast of Tabernacles - 7 days</a:t>
            </a:r>
          </a:p>
          <a:p>
            <a:pPr marL="266061" indent="-215261">
              <a:spcBef>
                <a:spcPts val="0"/>
              </a:spcBef>
              <a:buClr>
                <a:srgbClr val="000000"/>
              </a:buClr>
              <a:tabLst>
                <a:tab pos="965200" algn="l"/>
                <a:tab pos="1320800" algn="l"/>
                <a:tab pos="1676400" algn="l"/>
                <a:tab pos="2032000" algn="l"/>
                <a:tab pos="2387600" algn="l"/>
                <a:tab pos="2743200" algn="l"/>
                <a:tab pos="3098800" algn="l"/>
                <a:tab pos="3454400" algn="l"/>
                <a:tab pos="3810000" algn="l"/>
                <a:tab pos="4165600" algn="l"/>
                <a:tab pos="4521200" algn="l"/>
              </a:tabLst>
              <a:defRPr sz="2800"/>
            </a:pPr>
            <a:r>
              <a:t>  </a:t>
            </a:r>
            <a:r>
              <a:rPr>
                <a:solidFill>
                  <a:srgbClr val="011993"/>
                </a:solidFill>
              </a:rPr>
              <a:t>On the 8th day of the 2nd feast the people were dismissed</a:t>
            </a:r>
            <a:r>
              <a:t> </a:t>
            </a:r>
            <a:r>
              <a:rPr>
                <a:solidFill>
                  <a:srgbClr val="FF2600"/>
                </a:solidFill>
              </a:rPr>
              <a:t>66</a:t>
            </a:r>
            <a:endParaRPr>
              <a:solidFill>
                <a:srgbClr val="FF2600"/>
              </a:solidFill>
            </a:endParaRPr>
          </a:p>
          <a:p>
            <a:pPr marL="0" indent="50800">
              <a:spcBef>
                <a:spcPts val="0"/>
              </a:spcBef>
              <a:buClr>
                <a:srgbClr val="000000"/>
              </a:buClr>
              <a:buSzTx/>
              <a:buFont typeface="Gill Sans"/>
              <a:buNone/>
              <a:tabLst>
                <a:tab pos="406400" algn="l"/>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66</a:t>
            </a:r>
            <a:r>
              <a:rPr sz="2400">
                <a:uFill>
                  <a:solidFill>
                    <a:srgbClr val="000000"/>
                  </a:solidFill>
                </a:uFill>
                <a:latin typeface="Times"/>
                <a:ea typeface="Times"/>
                <a:cs typeface="Times"/>
                <a:sym typeface="Times"/>
              </a:rPr>
              <a:t> On the eighth day he sent the people away and they blessed the king. Then they went to their tents joyful and glad of heart for all the goodness that the LORD had shown to David His servant and to Israel His people.</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308" name="Prophet Ahijah promises God will tear Israel from Solomon’s family &amp; give 10 tribes to him 29-39"/>
          <p:cNvSpPr/>
          <p:nvPr>
            <p:ph type="body" sz="quarter" idx="1"/>
          </p:nvPr>
        </p:nvSpPr>
        <p:spPr>
          <a:xfrm>
            <a:off x="266700" y="1435100"/>
            <a:ext cx="5892800" cy="1219200"/>
          </a:xfrm>
          <a:prstGeom prst="rect">
            <a:avLst/>
          </a:prstGeom>
        </p:spPr>
        <p:txBody>
          <a:bodyPr anchor="t"/>
          <a:lstStyle/>
          <a:p>
            <a:pPr marL="632734" indent="-378734">
              <a:defRPr sz="2400"/>
            </a:pPr>
            <a:r>
              <a:rPr>
                <a:solidFill>
                  <a:srgbClr val="011993"/>
                </a:solidFill>
              </a:rPr>
              <a:t>Prophet Ahijah promises God will tear Israel from Solomon’s family &amp; give 10 tribes to him</a:t>
            </a:r>
            <a:r>
              <a:t> </a:t>
            </a:r>
            <a:r>
              <a:rPr>
                <a:solidFill>
                  <a:srgbClr val="FF2600"/>
                </a:solidFill>
              </a:rPr>
              <a:t>29-39</a:t>
            </a:r>
          </a:p>
        </p:txBody>
      </p:sp>
      <p:sp>
        <p:nvSpPr>
          <p:cNvPr id="309" name="3. Jeroboam of Ephraim 26-40"/>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3.	Jeroboam of Ephraim</a:t>
            </a:r>
            <a:r>
              <a:rPr sz="2400">
                <a:solidFill>
                  <a:srgbClr val="FF2600"/>
                </a:solidFill>
              </a:rPr>
              <a:t> </a:t>
            </a:r>
            <a:r>
              <a:rPr b="1" sz="2400">
                <a:solidFill>
                  <a:srgbClr val="FF2600"/>
                </a:solidFill>
              </a:rPr>
              <a:t>26-40</a:t>
            </a:r>
          </a:p>
        </p:txBody>
      </p:sp>
      <p:sp>
        <p:nvSpPr>
          <p:cNvPr id="310" name="29  And it came about at that time, when Jeroboam went out of Jerusalem, that the prophet Ahijah the Shilonite found him on the road. Now Ahijah had clothed himself with a new cloak; and both of them were alone in the field.…"/>
          <p:cNvSpPr/>
          <p:nvPr/>
        </p:nvSpPr>
        <p:spPr>
          <a:xfrm>
            <a:off x="152400" y="2692400"/>
            <a:ext cx="4838700" cy="459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37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 </a:t>
            </a:r>
            <a:r>
              <a:rPr sz="2400">
                <a:solidFill>
                  <a:srgbClr val="FF2600"/>
                </a:solidFill>
                <a:latin typeface="Times"/>
                <a:ea typeface="Times"/>
                <a:cs typeface="Times"/>
                <a:sym typeface="Times"/>
              </a:rPr>
              <a:t>29  </a:t>
            </a:r>
            <a:r>
              <a:rPr sz="2400">
                <a:latin typeface="Times"/>
                <a:ea typeface="Times"/>
                <a:cs typeface="Times"/>
                <a:sym typeface="Times"/>
              </a:rPr>
              <a:t>And it came about at that time, when Jeroboam went out of Jerusalem, that the prophet Ahijah the Shilonite found him on the road. Now Ahijah had clothed himself with a new cloak; and both of them were alone in the field.</a:t>
            </a:r>
            <a:endParaRPr sz="2400">
              <a:solidFill>
                <a:srgbClr val="FF2600"/>
              </a:solidFill>
              <a:latin typeface="Times"/>
              <a:ea typeface="Times"/>
              <a:cs typeface="Times"/>
              <a:sym typeface="Times"/>
            </a:endParaRPr>
          </a:p>
          <a:p>
            <a:pPr marL="495300" indent="-495300" algn="l">
              <a:spcBef>
                <a:spcPts val="37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latin typeface="Times"/>
                <a:ea typeface="Times"/>
                <a:cs typeface="Times"/>
                <a:sym typeface="Times"/>
              </a:rPr>
              <a:t>30</a:t>
            </a:r>
            <a:r>
              <a:rPr sz="2400">
                <a:latin typeface="Times"/>
                <a:ea typeface="Times"/>
                <a:cs typeface="Times"/>
                <a:sym typeface="Times"/>
              </a:rPr>
              <a:t>  Then Ahijah took hold of the new cloak which was on him, and tore it into twelve pieces.</a:t>
            </a:r>
          </a:p>
        </p:txBody>
      </p:sp>
      <p:pic>
        <p:nvPicPr>
          <p:cNvPr id="311" name="droppedImage.pdf" descr="droppedImage.pdf"/>
          <p:cNvPicPr>
            <a:picLocks noChangeAspect="1"/>
          </p:cNvPicPr>
          <p:nvPr/>
        </p:nvPicPr>
        <p:blipFill>
          <a:blip r:embed="rId2">
            <a:extLst/>
          </a:blip>
          <a:stretch>
            <a:fillRect/>
          </a:stretch>
        </p:blipFill>
        <p:spPr>
          <a:xfrm>
            <a:off x="6048722" y="774700"/>
            <a:ext cx="3742979" cy="3251200"/>
          </a:xfrm>
          <a:prstGeom prst="rect">
            <a:avLst/>
          </a:prstGeom>
          <a:ln w="12700">
            <a:miter lim="400000"/>
          </a:ln>
        </p:spPr>
      </p:pic>
      <p:pic>
        <p:nvPicPr>
          <p:cNvPr id="312" name="droppedImage.pdf" descr="droppedImage.pdf"/>
          <p:cNvPicPr>
            <a:picLocks noChangeAspect="1"/>
          </p:cNvPicPr>
          <p:nvPr/>
        </p:nvPicPr>
        <p:blipFill>
          <a:blip r:embed="rId3">
            <a:extLst/>
          </a:blip>
          <a:stretch>
            <a:fillRect/>
          </a:stretch>
        </p:blipFill>
        <p:spPr>
          <a:xfrm>
            <a:off x="4895201" y="4254500"/>
            <a:ext cx="5252099" cy="3022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8">
                                            <p:bg/>
                                          </p:spTgt>
                                        </p:tgtEl>
                                        <p:attrNameLst>
                                          <p:attrName>style.visibility</p:attrName>
                                        </p:attrNameLst>
                                      </p:cBhvr>
                                      <p:to>
                                        <p:strVal val="visible"/>
                                      </p:to>
                                    </p:set>
                                    <p:anim calcmode="lin" valueType="num">
                                      <p:cBhvr>
                                        <p:cTn id="7" dur="1000" fill="hold"/>
                                        <p:tgtEl>
                                          <p:spTgt spid="308">
                                            <p:bg/>
                                          </p:spTgt>
                                        </p:tgtEl>
                                        <p:attrNameLst>
                                          <p:attrName>ppt_w</p:attrName>
                                        </p:attrNameLst>
                                      </p:cBhvr>
                                      <p:tavLst>
                                        <p:tav tm="0">
                                          <p:val>
                                            <p:fltVal val="0"/>
                                          </p:val>
                                        </p:tav>
                                        <p:tav tm="100000">
                                          <p:val>
                                            <p:strVal val="#ppt_w"/>
                                          </p:val>
                                        </p:tav>
                                      </p:tavLst>
                                    </p:anim>
                                    <p:anim calcmode="lin" valueType="num">
                                      <p:cBhvr>
                                        <p:cTn id="8" dur="1000" fill="hold"/>
                                        <p:tgtEl>
                                          <p:spTgt spid="308">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08">
                                            <p:txEl>
                                              <p:pRg st="0" end="0"/>
                                            </p:txEl>
                                          </p:spTgt>
                                        </p:tgtEl>
                                        <p:attrNameLst>
                                          <p:attrName>style.visibility</p:attrName>
                                        </p:attrNameLst>
                                      </p:cBhvr>
                                      <p:to>
                                        <p:strVal val="visible"/>
                                      </p:to>
                                    </p:set>
                                    <p:anim calcmode="lin" valueType="num">
                                      <p:cBhvr>
                                        <p:cTn id="11" dur="1000" fill="hold"/>
                                        <p:tgtEl>
                                          <p:spTgt spid="30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0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2" fill="hold">
                                  <p:stCondLst>
                                    <p:cond delay="0"/>
                                  </p:stCondLst>
                                  <p:iterate type="el" backwards="0">
                                    <p:tmAbs val="0"/>
                                  </p:iterate>
                                  <p:childTnLst>
                                    <p:set>
                                      <p:cBhvr>
                                        <p:cTn id="16" fill="hold"/>
                                        <p:tgtEl>
                                          <p:spTgt spid="310">
                                            <p:bg/>
                                          </p:spTgt>
                                        </p:tgtEl>
                                        <p:attrNameLst>
                                          <p:attrName>style.visibility</p:attrName>
                                        </p:attrNameLst>
                                      </p:cBhvr>
                                      <p:to>
                                        <p:strVal val="visible"/>
                                      </p:to>
                                    </p:set>
                                    <p:anim calcmode="lin" valueType="num">
                                      <p:cBhvr>
                                        <p:cTn id="17" dur="1000" fill="hold"/>
                                        <p:tgtEl>
                                          <p:spTgt spid="310">
                                            <p:bg/>
                                          </p:spTgt>
                                        </p:tgtEl>
                                        <p:attrNameLst>
                                          <p:attrName>ppt_w</p:attrName>
                                        </p:attrNameLst>
                                      </p:cBhvr>
                                      <p:tavLst>
                                        <p:tav tm="0">
                                          <p:val>
                                            <p:fltVal val="0"/>
                                          </p:val>
                                        </p:tav>
                                        <p:tav tm="100000">
                                          <p:val>
                                            <p:strVal val="#ppt_w"/>
                                          </p:val>
                                        </p:tav>
                                      </p:tavLst>
                                    </p:anim>
                                    <p:anim calcmode="lin" valueType="num">
                                      <p:cBhvr>
                                        <p:cTn id="18" dur="1000" fill="hold"/>
                                        <p:tgtEl>
                                          <p:spTgt spid="310">
                                            <p:bg/>
                                          </p:spTgt>
                                        </p:tgtEl>
                                        <p:attrNameLst>
                                          <p:attrName>ppt_h</p:attrName>
                                        </p:attrNameLst>
                                      </p:cBhvr>
                                      <p:tavLst>
                                        <p:tav tm="0">
                                          <p:val>
                                            <p:fltVal val="0"/>
                                          </p:val>
                                        </p:tav>
                                        <p:tav tm="100000">
                                          <p:val>
                                            <p:strVal val="#ppt_h"/>
                                          </p:val>
                                        </p:tav>
                                      </p:tavLst>
                                    </p:anim>
                                  </p:childTnLst>
                                </p:cTn>
                              </p:par>
                              <p:par>
                                <p:cTn id="19" presetClass="entr" nodeType="withEffect" presetSubtype="16" presetID="23" grpId="2" fill="hold">
                                  <p:stCondLst>
                                    <p:cond delay="0"/>
                                  </p:stCondLst>
                                  <p:iterate type="el" backwards="0">
                                    <p:tmAbs val="0"/>
                                  </p:iterate>
                                  <p:childTnLst>
                                    <p:set>
                                      <p:cBhvr>
                                        <p:cTn id="20" fill="hold"/>
                                        <p:tgtEl>
                                          <p:spTgt spid="310">
                                            <p:txEl>
                                              <p:pRg st="0" end="0"/>
                                            </p:txEl>
                                          </p:spTgt>
                                        </p:tgtEl>
                                        <p:attrNameLst>
                                          <p:attrName>style.visibility</p:attrName>
                                        </p:attrNameLst>
                                      </p:cBhvr>
                                      <p:to>
                                        <p:strVal val="visible"/>
                                      </p:to>
                                    </p:set>
                                    <p:anim calcmode="lin" valueType="num">
                                      <p:cBhvr>
                                        <p:cTn id="21" dur="1000" fill="hold"/>
                                        <p:tgtEl>
                                          <p:spTgt spid="310">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2" fill="hold">
                                  <p:stCondLst>
                                    <p:cond delay="0"/>
                                  </p:stCondLst>
                                  <p:iterate type="el" backwards="0">
                                    <p:tmAbs val="0"/>
                                  </p:iterate>
                                  <p:childTnLst>
                                    <p:set>
                                      <p:cBhvr>
                                        <p:cTn id="26" fill="hold"/>
                                        <p:tgtEl>
                                          <p:spTgt spid="310">
                                            <p:txEl>
                                              <p:pRg st="1" end="1"/>
                                            </p:txEl>
                                          </p:spTgt>
                                        </p:tgtEl>
                                        <p:attrNameLst>
                                          <p:attrName>style.visibility</p:attrName>
                                        </p:attrNameLst>
                                      </p:cBhvr>
                                      <p:to>
                                        <p:strVal val="visible"/>
                                      </p:to>
                                    </p:set>
                                    <p:anim calcmode="lin" valueType="num">
                                      <p:cBhvr>
                                        <p:cTn id="27" dur="1000" fill="hold"/>
                                        <p:tgtEl>
                                          <p:spTgt spid="310">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310">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P build="p" bldLvl="5" animBg="1" rev="0" advAuto="0" spid="310" grpId="2"/>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315" name="Prophet Ahijah promises God will tear Israel from Solomon’s family &amp; give 10 tribes to him 29-39"/>
          <p:cNvSpPr/>
          <p:nvPr>
            <p:ph type="body" sz="quarter" idx="1"/>
          </p:nvPr>
        </p:nvSpPr>
        <p:spPr>
          <a:xfrm>
            <a:off x="266700" y="1435100"/>
            <a:ext cx="5537200" cy="1181100"/>
          </a:xfrm>
          <a:prstGeom prst="rect">
            <a:avLst/>
          </a:prstGeom>
        </p:spPr>
        <p:txBody>
          <a:bodyPr anchor="t"/>
          <a:lstStyle/>
          <a:p>
            <a:pPr marL="632734" indent="-378734">
              <a:defRPr sz="2400"/>
            </a:pPr>
            <a:r>
              <a:rPr>
                <a:solidFill>
                  <a:srgbClr val="011993"/>
                </a:solidFill>
              </a:rPr>
              <a:t>Prophet Ahijah promises God will tear Israel from Solomon’s family &amp; give 10 tribes to him</a:t>
            </a:r>
            <a:r>
              <a:t> </a:t>
            </a:r>
            <a:r>
              <a:rPr>
                <a:solidFill>
                  <a:srgbClr val="FF2600"/>
                </a:solidFill>
              </a:rPr>
              <a:t>29-39</a:t>
            </a:r>
          </a:p>
        </p:txBody>
      </p:sp>
      <p:sp>
        <p:nvSpPr>
          <p:cNvPr id="316" name="3. Jeroboam of Ephraim 26-40"/>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3.	Jeroboam of Ephraim</a:t>
            </a:r>
            <a:r>
              <a:rPr sz="2400">
                <a:solidFill>
                  <a:srgbClr val="FF2600"/>
                </a:solidFill>
              </a:rPr>
              <a:t> </a:t>
            </a:r>
            <a:r>
              <a:rPr b="1" sz="2400">
                <a:solidFill>
                  <a:srgbClr val="FF2600"/>
                </a:solidFill>
              </a:rPr>
              <a:t>26-40</a:t>
            </a:r>
          </a:p>
        </p:txBody>
      </p:sp>
      <p:sp>
        <p:nvSpPr>
          <p:cNvPr id="317" name="31 And he said to Jeroboam, &quot;Take for yourself ten pieces; for thus says the LORD, the God of Israel, ‘Behold, I will tear the kingdom out of the hand of Solomon and give you ten tribes…"/>
          <p:cNvSpPr/>
          <p:nvPr/>
        </p:nvSpPr>
        <p:spPr>
          <a:xfrm>
            <a:off x="63500" y="2667000"/>
            <a:ext cx="7188200" cy="486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 </a:t>
            </a:r>
            <a:r>
              <a:rPr sz="2400">
                <a:solidFill>
                  <a:srgbClr val="FF2600"/>
                </a:solidFill>
                <a:uFill>
                  <a:solidFill>
                    <a:srgbClr val="000000"/>
                  </a:solidFill>
                </a:uFill>
                <a:latin typeface="Times"/>
                <a:ea typeface="Times"/>
                <a:cs typeface="Times"/>
                <a:sym typeface="Times"/>
              </a:rPr>
              <a:t>31 </a:t>
            </a:r>
            <a:r>
              <a:rPr sz="2400">
                <a:uFill>
                  <a:solidFill>
                    <a:srgbClr val="000000"/>
                  </a:solidFill>
                </a:uFill>
                <a:latin typeface="Times"/>
                <a:ea typeface="Times"/>
                <a:cs typeface="Times"/>
                <a:sym typeface="Times"/>
              </a:rPr>
              <a:t>And he said to Jeroboam, "Take for yourself ten pieces; for thus says the LORD, the God of Israel, ‘Behold, I will tear the kingdom out of the hand of Solomon and give you ten tribes</a:t>
            </a:r>
            <a:endParaRPr sz="2400">
              <a:uFill>
                <a:solidFill>
                  <a:srgbClr val="000000"/>
                </a:solidFill>
              </a:uFill>
              <a:latin typeface="Times"/>
              <a:ea typeface="Times"/>
              <a:cs typeface="Times"/>
              <a:sym typeface="Times"/>
            </a:endParaRPr>
          </a:p>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32  </a:t>
            </a:r>
            <a:r>
              <a:rPr sz="2400">
                <a:uFill>
                  <a:solidFill>
                    <a:srgbClr val="000000"/>
                  </a:solidFill>
                </a:uFill>
                <a:latin typeface="Times"/>
                <a:ea typeface="Times"/>
                <a:cs typeface="Times"/>
                <a:sym typeface="Times"/>
              </a:rPr>
              <a:t>(but he will have one tribe, for the sake of My servant David and for the sake of Jerusalem, the city which I have chosen from all the tribes of Israel),</a:t>
            </a:r>
            <a:endParaRPr sz="2400">
              <a:uFill>
                <a:solidFill>
                  <a:srgbClr val="000000"/>
                </a:solidFill>
              </a:uFill>
              <a:latin typeface="Times"/>
              <a:ea typeface="Times"/>
              <a:cs typeface="Times"/>
              <a:sym typeface="Times"/>
            </a:endParaRPr>
          </a:p>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33  </a:t>
            </a:r>
            <a:r>
              <a:rPr sz="2400">
                <a:uFill>
                  <a:solidFill>
                    <a:srgbClr val="000000"/>
                  </a:solidFill>
                </a:uFill>
                <a:latin typeface="Times"/>
                <a:ea typeface="Times"/>
                <a:cs typeface="Times"/>
                <a:sym typeface="Times"/>
              </a:rPr>
              <a:t>because they have forsaken Me, and have worshiped Ashtoreth the goddess of the Sidonians, Chemosh the god of Moab, and Milcom the god of the sons of Ammon; and they have not walked in My ways, doing what is right in My sight and </a:t>
            </a:r>
            <a:r>
              <a:rPr i="1" sz="2400">
                <a:uFill>
                  <a:solidFill>
                    <a:srgbClr val="000000"/>
                  </a:solidFill>
                </a:uFill>
                <a:latin typeface="Times"/>
                <a:ea typeface="Times"/>
                <a:cs typeface="Times"/>
                <a:sym typeface="Times"/>
              </a:rPr>
              <a:t>observing</a:t>
            </a:r>
            <a:r>
              <a:rPr sz="2400">
                <a:uFill>
                  <a:solidFill>
                    <a:srgbClr val="000000"/>
                  </a:solidFill>
                </a:uFill>
                <a:latin typeface="Times"/>
                <a:ea typeface="Times"/>
                <a:cs typeface="Times"/>
                <a:sym typeface="Times"/>
              </a:rPr>
              <a:t> My statutes and My ordinances, as his father David </a:t>
            </a:r>
            <a:r>
              <a:rPr i="1" sz="2400">
                <a:uFill>
                  <a:solidFill>
                    <a:srgbClr val="000000"/>
                  </a:solidFill>
                </a:uFill>
                <a:latin typeface="Times"/>
                <a:ea typeface="Times"/>
                <a:cs typeface="Times"/>
                <a:sym typeface="Times"/>
              </a:rPr>
              <a:t>did.</a:t>
            </a:r>
          </a:p>
        </p:txBody>
      </p:sp>
      <p:pic>
        <p:nvPicPr>
          <p:cNvPr id="318" name="droppedImage.pdf" descr="droppedImage.pdf"/>
          <p:cNvPicPr>
            <a:picLocks noChangeAspect="1"/>
          </p:cNvPicPr>
          <p:nvPr/>
        </p:nvPicPr>
        <p:blipFill>
          <a:blip r:embed="rId2">
            <a:extLst/>
          </a:blip>
          <a:stretch>
            <a:fillRect/>
          </a:stretch>
        </p:blipFill>
        <p:spPr>
          <a:xfrm>
            <a:off x="6904037" y="1101048"/>
            <a:ext cx="3167063" cy="2730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17">
                                            <p:bg/>
                                          </p:spTgt>
                                        </p:tgtEl>
                                        <p:attrNameLst>
                                          <p:attrName>style.visibility</p:attrName>
                                        </p:attrNameLst>
                                      </p:cBhvr>
                                      <p:to>
                                        <p:strVal val="visible"/>
                                      </p:to>
                                    </p:set>
                                    <p:anim calcmode="lin" valueType="num">
                                      <p:cBhvr>
                                        <p:cTn id="7" dur="1000" fill="hold"/>
                                        <p:tgtEl>
                                          <p:spTgt spid="317">
                                            <p:bg/>
                                          </p:spTgt>
                                        </p:tgtEl>
                                        <p:attrNameLst>
                                          <p:attrName>ppt_w</p:attrName>
                                        </p:attrNameLst>
                                      </p:cBhvr>
                                      <p:tavLst>
                                        <p:tav tm="0">
                                          <p:val>
                                            <p:fltVal val="0"/>
                                          </p:val>
                                        </p:tav>
                                        <p:tav tm="100000">
                                          <p:val>
                                            <p:strVal val="#ppt_w"/>
                                          </p:val>
                                        </p:tav>
                                      </p:tavLst>
                                    </p:anim>
                                    <p:anim calcmode="lin" valueType="num">
                                      <p:cBhvr>
                                        <p:cTn id="8" dur="1000" fill="hold"/>
                                        <p:tgtEl>
                                          <p:spTgt spid="317">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17">
                                            <p:txEl>
                                              <p:pRg st="0" end="0"/>
                                            </p:txEl>
                                          </p:spTgt>
                                        </p:tgtEl>
                                        <p:attrNameLst>
                                          <p:attrName>style.visibility</p:attrName>
                                        </p:attrNameLst>
                                      </p:cBhvr>
                                      <p:to>
                                        <p:strVal val="visible"/>
                                      </p:to>
                                    </p:set>
                                    <p:anim calcmode="lin" valueType="num">
                                      <p:cBhvr>
                                        <p:cTn id="11" dur="1000" fill="hold"/>
                                        <p:tgtEl>
                                          <p:spTgt spid="317">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17">
                                            <p:txEl>
                                              <p:pRg st="1" end="1"/>
                                            </p:txEl>
                                          </p:spTgt>
                                        </p:tgtEl>
                                        <p:attrNameLst>
                                          <p:attrName>style.visibility</p:attrName>
                                        </p:attrNameLst>
                                      </p:cBhvr>
                                      <p:to>
                                        <p:strVal val="visible"/>
                                      </p:to>
                                    </p:set>
                                    <p:anim calcmode="lin" valueType="num">
                                      <p:cBhvr>
                                        <p:cTn id="17" dur="1000" fill="hold"/>
                                        <p:tgtEl>
                                          <p:spTgt spid="317">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1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317">
                                            <p:txEl>
                                              <p:pRg st="2" end="2"/>
                                            </p:txEl>
                                          </p:spTgt>
                                        </p:tgtEl>
                                        <p:attrNameLst>
                                          <p:attrName>style.visibility</p:attrName>
                                        </p:attrNameLst>
                                      </p:cBhvr>
                                      <p:to>
                                        <p:strVal val="visible"/>
                                      </p:to>
                                    </p:set>
                                    <p:anim calcmode="lin" valueType="num">
                                      <p:cBhvr>
                                        <p:cTn id="23" dur="1000" fill="hold"/>
                                        <p:tgtEl>
                                          <p:spTgt spid="31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1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321" name="Prophet Ahijah promises God will tear Israel from Solomon’s family &amp; give 10 tribes to him 29-39"/>
          <p:cNvSpPr/>
          <p:nvPr>
            <p:ph type="body" sz="quarter" idx="1"/>
          </p:nvPr>
        </p:nvSpPr>
        <p:spPr>
          <a:xfrm>
            <a:off x="266700" y="1435100"/>
            <a:ext cx="9740900" cy="901700"/>
          </a:xfrm>
          <a:prstGeom prst="rect">
            <a:avLst/>
          </a:prstGeom>
        </p:spPr>
        <p:txBody>
          <a:bodyPr anchor="t"/>
          <a:lstStyle/>
          <a:p>
            <a:pPr marL="632734" indent="-378734">
              <a:defRPr sz="2400"/>
            </a:pPr>
            <a:r>
              <a:rPr>
                <a:solidFill>
                  <a:srgbClr val="011993"/>
                </a:solidFill>
              </a:rPr>
              <a:t>Prophet Ahijah promises God will tear Israel from Solomon’s family &amp; give 10 tribes to him</a:t>
            </a:r>
            <a:r>
              <a:t> </a:t>
            </a:r>
            <a:r>
              <a:rPr>
                <a:solidFill>
                  <a:srgbClr val="FF2600"/>
                </a:solidFill>
              </a:rPr>
              <a:t>29-39</a:t>
            </a:r>
          </a:p>
        </p:txBody>
      </p:sp>
      <p:sp>
        <p:nvSpPr>
          <p:cNvPr id="322" name="3. Jeroboam of Ephraim 26-40"/>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3.	Jeroboam of Ephraim</a:t>
            </a:r>
            <a:r>
              <a:rPr sz="2400">
                <a:solidFill>
                  <a:srgbClr val="FF2600"/>
                </a:solidFill>
              </a:rPr>
              <a:t> </a:t>
            </a:r>
            <a:r>
              <a:rPr b="1" sz="2400">
                <a:solidFill>
                  <a:srgbClr val="FF2600"/>
                </a:solidFill>
              </a:rPr>
              <a:t>26-40</a:t>
            </a:r>
          </a:p>
        </p:txBody>
      </p:sp>
      <p:sp>
        <p:nvSpPr>
          <p:cNvPr id="323" name="34  ‘Nevertheless I will not take the whole kingdom out of his hand, but I will make him ruler all the days of his life, for the sake of My servant David whom I chose, who observed My commandments and My statutes;…"/>
          <p:cNvSpPr/>
          <p:nvPr/>
        </p:nvSpPr>
        <p:spPr>
          <a:xfrm>
            <a:off x="381000" y="2425700"/>
            <a:ext cx="9359900" cy="4965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34</a:t>
            </a:r>
            <a:r>
              <a:rPr sz="2400">
                <a:uFill>
                  <a:solidFill>
                    <a:srgbClr val="000000"/>
                  </a:solidFill>
                </a:uFill>
                <a:latin typeface="Times"/>
                <a:ea typeface="Times"/>
                <a:cs typeface="Times"/>
                <a:sym typeface="Times"/>
              </a:rPr>
              <a:t>  ‘Nevertheless I will not take the whole kingdom out of his hand, but I will make him ruler all the days of his life, for the sake of My servant David whom I chose, who observed My commandments and My statutes;</a:t>
            </a:r>
            <a:endParaRPr sz="2400">
              <a:uFill>
                <a:solidFill>
                  <a:srgbClr val="000000"/>
                </a:solidFill>
              </a:uFill>
              <a:latin typeface="Times"/>
              <a:ea typeface="Times"/>
              <a:cs typeface="Times"/>
              <a:sym typeface="Times"/>
            </a:endParaRPr>
          </a:p>
          <a:p>
            <a:pPr marL="495300" indent="-4953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35</a:t>
            </a:r>
            <a:r>
              <a:rPr sz="2400">
                <a:uFill>
                  <a:solidFill>
                    <a:srgbClr val="000000"/>
                  </a:solidFill>
                </a:uFill>
                <a:latin typeface="Times"/>
                <a:ea typeface="Times"/>
                <a:cs typeface="Times"/>
                <a:sym typeface="Times"/>
              </a:rPr>
              <a:t>  but I will take the kingdom from his son’s hand and give it to you,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ten tribes.</a:t>
            </a:r>
            <a:endParaRPr sz="2400">
              <a:uFill>
                <a:solidFill>
                  <a:srgbClr val="000000"/>
                </a:solidFill>
              </a:uFill>
              <a:latin typeface="Times"/>
              <a:ea typeface="Times"/>
              <a:cs typeface="Times"/>
              <a:sym typeface="Times"/>
            </a:endParaRPr>
          </a:p>
          <a:p>
            <a:pPr marL="495300" indent="-4953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36</a:t>
            </a:r>
            <a:r>
              <a:rPr sz="2400">
                <a:uFill>
                  <a:solidFill>
                    <a:srgbClr val="000000"/>
                  </a:solidFill>
                </a:uFill>
                <a:latin typeface="Times"/>
                <a:ea typeface="Times"/>
                <a:cs typeface="Times"/>
                <a:sym typeface="Times"/>
              </a:rPr>
              <a:t>  ‘But to his son I will give one tribe, that My servant David may have a lamp always before Me in Jerusalem, the city where I have chosen for Myself to put My name.</a:t>
            </a:r>
            <a:endParaRPr sz="2400">
              <a:uFill>
                <a:solidFill>
                  <a:srgbClr val="000000"/>
                </a:solidFill>
              </a:uFill>
              <a:latin typeface="Times"/>
              <a:ea typeface="Times"/>
              <a:cs typeface="Times"/>
              <a:sym typeface="Times"/>
            </a:endParaRPr>
          </a:p>
          <a:p>
            <a:pPr marL="495300" indent="-495300" algn="l">
              <a:spcBef>
                <a:spcPts val="22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37</a:t>
            </a:r>
            <a:r>
              <a:rPr sz="2400">
                <a:uFill>
                  <a:solidFill>
                    <a:srgbClr val="000000"/>
                  </a:solidFill>
                </a:uFill>
                <a:latin typeface="Times"/>
                <a:ea typeface="Times"/>
                <a:cs typeface="Times"/>
                <a:sym typeface="Times"/>
              </a:rPr>
              <a:t> ‘And I will take you, and you shall reign over whatever you desire, and you shall be king over Israel.</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 calcmode="lin" valueType="num">
                                      <p:cBhvr>
                                        <p:cTn id="7" dur="1000" fill="hold"/>
                                        <p:tgtEl>
                                          <p:spTgt spid="323">
                                            <p:bg/>
                                          </p:spTgt>
                                        </p:tgtEl>
                                        <p:attrNameLst>
                                          <p:attrName>ppt_w</p:attrName>
                                        </p:attrNameLst>
                                      </p:cBhvr>
                                      <p:tavLst>
                                        <p:tav tm="0">
                                          <p:val>
                                            <p:fltVal val="0"/>
                                          </p:val>
                                        </p:tav>
                                        <p:tav tm="100000">
                                          <p:val>
                                            <p:strVal val="#ppt_w"/>
                                          </p:val>
                                        </p:tav>
                                      </p:tavLst>
                                    </p:anim>
                                    <p:anim calcmode="lin" valueType="num">
                                      <p:cBhvr>
                                        <p:cTn id="8" dur="1000" fill="hold"/>
                                        <p:tgtEl>
                                          <p:spTgt spid="323">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23">
                                            <p:txEl>
                                              <p:pRg st="0" end="0"/>
                                            </p:txEl>
                                          </p:spTgt>
                                        </p:tgtEl>
                                        <p:attrNameLst>
                                          <p:attrName>style.visibility</p:attrName>
                                        </p:attrNameLst>
                                      </p:cBhvr>
                                      <p:to>
                                        <p:strVal val="visible"/>
                                      </p:to>
                                    </p:set>
                                    <p:anim calcmode="lin" valueType="num">
                                      <p:cBhvr>
                                        <p:cTn id="11" dur="1000" fill="hold"/>
                                        <p:tgtEl>
                                          <p:spTgt spid="32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23">
                                            <p:txEl>
                                              <p:pRg st="1" end="1"/>
                                            </p:txEl>
                                          </p:spTgt>
                                        </p:tgtEl>
                                        <p:attrNameLst>
                                          <p:attrName>style.visibility</p:attrName>
                                        </p:attrNameLst>
                                      </p:cBhvr>
                                      <p:to>
                                        <p:strVal val="visible"/>
                                      </p:to>
                                    </p:set>
                                    <p:anim calcmode="lin" valueType="num">
                                      <p:cBhvr>
                                        <p:cTn id="17" dur="1000" fill="hold"/>
                                        <p:tgtEl>
                                          <p:spTgt spid="32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2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323">
                                            <p:txEl>
                                              <p:pRg st="2" end="2"/>
                                            </p:txEl>
                                          </p:spTgt>
                                        </p:tgtEl>
                                        <p:attrNameLst>
                                          <p:attrName>style.visibility</p:attrName>
                                        </p:attrNameLst>
                                      </p:cBhvr>
                                      <p:to>
                                        <p:strVal val="visible"/>
                                      </p:to>
                                    </p:set>
                                    <p:anim calcmode="lin" valueType="num">
                                      <p:cBhvr>
                                        <p:cTn id="23" dur="1000" fill="hold"/>
                                        <p:tgtEl>
                                          <p:spTgt spid="32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2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323">
                                            <p:txEl>
                                              <p:pRg st="3" end="3"/>
                                            </p:txEl>
                                          </p:spTgt>
                                        </p:tgtEl>
                                        <p:attrNameLst>
                                          <p:attrName>style.visibility</p:attrName>
                                        </p:attrNameLst>
                                      </p:cBhvr>
                                      <p:to>
                                        <p:strVal val="visible"/>
                                      </p:to>
                                    </p:set>
                                    <p:anim calcmode="lin" valueType="num">
                                      <p:cBhvr>
                                        <p:cTn id="29" dur="1000" fill="hold"/>
                                        <p:tgtEl>
                                          <p:spTgt spid="32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2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326" name="Prophet Ahijah promises God will tear Israel from Solomon’s family &amp; give 10 tribes to him 29-39"/>
          <p:cNvSpPr/>
          <p:nvPr>
            <p:ph type="body" sz="quarter" idx="1"/>
          </p:nvPr>
        </p:nvSpPr>
        <p:spPr>
          <a:xfrm>
            <a:off x="266700" y="1435100"/>
            <a:ext cx="9740900" cy="901700"/>
          </a:xfrm>
          <a:prstGeom prst="rect">
            <a:avLst/>
          </a:prstGeom>
        </p:spPr>
        <p:txBody>
          <a:bodyPr anchor="t"/>
          <a:lstStyle/>
          <a:p>
            <a:pPr marL="632734" indent="-378734">
              <a:defRPr sz="2400"/>
            </a:pPr>
            <a:r>
              <a:rPr>
                <a:solidFill>
                  <a:srgbClr val="011993"/>
                </a:solidFill>
              </a:rPr>
              <a:t>Prophet Ahijah promises God will tear Israel from Solomon’s family &amp; give 10 tribes to him</a:t>
            </a:r>
            <a:r>
              <a:t> </a:t>
            </a:r>
            <a:r>
              <a:rPr>
                <a:solidFill>
                  <a:srgbClr val="FF2600"/>
                </a:solidFill>
              </a:rPr>
              <a:t>29-39</a:t>
            </a:r>
          </a:p>
        </p:txBody>
      </p:sp>
      <p:sp>
        <p:nvSpPr>
          <p:cNvPr id="327" name="3. Jeroboam of Ephraim 26-40"/>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3.	Jeroboam of Ephraim</a:t>
            </a:r>
            <a:r>
              <a:rPr sz="2400">
                <a:solidFill>
                  <a:srgbClr val="FF2600"/>
                </a:solidFill>
              </a:rPr>
              <a:t> </a:t>
            </a:r>
            <a:r>
              <a:rPr b="1" sz="2400">
                <a:solidFill>
                  <a:srgbClr val="FF2600"/>
                </a:solidFill>
              </a:rPr>
              <a:t>26-40</a:t>
            </a:r>
          </a:p>
        </p:txBody>
      </p:sp>
      <p:sp>
        <p:nvSpPr>
          <p:cNvPr id="328" name="38  ‘Then it will be, that if you listen to all that I command you and walk in My ways, and do what is right in My sight by observing My statutes and My commandments, as My servant David did, then I will be with you and build you an enduring house as I built for David, and I will give Israel to you.…"/>
          <p:cNvSpPr/>
          <p:nvPr/>
        </p:nvSpPr>
        <p:spPr>
          <a:xfrm>
            <a:off x="381000" y="2425700"/>
            <a:ext cx="9359900" cy="280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95300" indent="-495300" algn="l">
              <a:spcBef>
                <a:spcPts val="4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38  </a:t>
            </a:r>
            <a:r>
              <a:rPr sz="2400">
                <a:uFill>
                  <a:solidFill>
                    <a:srgbClr val="000000"/>
                  </a:solidFill>
                </a:uFill>
                <a:latin typeface="Times"/>
                <a:ea typeface="Times"/>
                <a:cs typeface="Times"/>
                <a:sym typeface="Times"/>
              </a:rPr>
              <a:t>‘Then it will be, that if you listen to all that I command you and walk in My ways, and do what is right in My sight by observing My statutes and My commandments, as My servant David did, then I will be with you and build you an enduring house as I built for David, and I will give Israel to you.</a:t>
            </a:r>
            <a:endParaRPr sz="2400">
              <a:uFill>
                <a:solidFill>
                  <a:srgbClr val="000000"/>
                </a:solidFill>
              </a:uFill>
              <a:latin typeface="Times"/>
              <a:ea typeface="Times"/>
              <a:cs typeface="Times"/>
              <a:sym typeface="Times"/>
            </a:endParaRPr>
          </a:p>
          <a:p>
            <a:pPr marL="495300" indent="-495300" algn="l">
              <a:spcBef>
                <a:spcPts val="4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39  </a:t>
            </a:r>
            <a:r>
              <a:rPr sz="2400">
                <a:uFill>
                  <a:solidFill>
                    <a:srgbClr val="000000"/>
                  </a:solidFill>
                </a:uFill>
                <a:latin typeface="Times"/>
                <a:ea typeface="Times"/>
                <a:cs typeface="Times"/>
                <a:sym typeface="Times"/>
              </a:rPr>
              <a:t>‘Thus I will afflict the descendants of David for this, but not always.’"</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8">
                                            <p:bg/>
                                          </p:spTgt>
                                        </p:tgtEl>
                                        <p:attrNameLst>
                                          <p:attrName>style.visibility</p:attrName>
                                        </p:attrNameLst>
                                      </p:cBhvr>
                                      <p:to>
                                        <p:strVal val="visible"/>
                                      </p:to>
                                    </p:set>
                                    <p:anim calcmode="lin" valueType="num">
                                      <p:cBhvr>
                                        <p:cTn id="7" dur="1000" fill="hold"/>
                                        <p:tgtEl>
                                          <p:spTgt spid="328">
                                            <p:bg/>
                                          </p:spTgt>
                                        </p:tgtEl>
                                        <p:attrNameLst>
                                          <p:attrName>ppt_w</p:attrName>
                                        </p:attrNameLst>
                                      </p:cBhvr>
                                      <p:tavLst>
                                        <p:tav tm="0">
                                          <p:val>
                                            <p:fltVal val="0"/>
                                          </p:val>
                                        </p:tav>
                                        <p:tav tm="100000">
                                          <p:val>
                                            <p:strVal val="#ppt_w"/>
                                          </p:val>
                                        </p:tav>
                                      </p:tavLst>
                                    </p:anim>
                                    <p:anim calcmode="lin" valueType="num">
                                      <p:cBhvr>
                                        <p:cTn id="8" dur="1000" fill="hold"/>
                                        <p:tgtEl>
                                          <p:spTgt spid="328">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28">
                                            <p:txEl>
                                              <p:pRg st="0" end="0"/>
                                            </p:txEl>
                                          </p:spTgt>
                                        </p:tgtEl>
                                        <p:attrNameLst>
                                          <p:attrName>style.visibility</p:attrName>
                                        </p:attrNameLst>
                                      </p:cBhvr>
                                      <p:to>
                                        <p:strVal val="visible"/>
                                      </p:to>
                                    </p:set>
                                    <p:anim calcmode="lin" valueType="num">
                                      <p:cBhvr>
                                        <p:cTn id="11" dur="1000" fill="hold"/>
                                        <p:tgtEl>
                                          <p:spTgt spid="32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2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28">
                                            <p:txEl>
                                              <p:pRg st="1" end="1"/>
                                            </p:txEl>
                                          </p:spTgt>
                                        </p:tgtEl>
                                        <p:attrNameLst>
                                          <p:attrName>style.visibility</p:attrName>
                                        </p:attrNameLst>
                                      </p:cBhvr>
                                      <p:to>
                                        <p:strVal val="visible"/>
                                      </p:to>
                                    </p:set>
                                    <p:anim calcmode="lin" valueType="num">
                                      <p:cBhvr>
                                        <p:cTn id="17" dur="1000" fill="hold"/>
                                        <p:tgtEl>
                                          <p:spTgt spid="328">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2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B. The consequences of Solomon’s Apostasy 14-40"/>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B.	The consequences of Solomon’s Apostasy </a:t>
            </a:r>
            <a:r>
              <a:rPr b="1">
                <a:solidFill>
                  <a:srgbClr val="FF2600"/>
                </a:solidFill>
                <a:latin typeface="+mn-lt"/>
                <a:ea typeface="+mn-ea"/>
                <a:cs typeface="+mn-cs"/>
                <a:sym typeface="Gill Sans"/>
              </a:rPr>
              <a:t>14-40</a:t>
            </a:r>
          </a:p>
        </p:txBody>
      </p:sp>
      <p:sp>
        <p:nvSpPr>
          <p:cNvPr id="331" name="Solomn seeks his life &amp; he flees to Egypt until the death of the king 40…"/>
          <p:cNvSpPr/>
          <p:nvPr>
            <p:ph type="body" idx="1"/>
          </p:nvPr>
        </p:nvSpPr>
        <p:spPr>
          <a:xfrm>
            <a:off x="266700" y="1435100"/>
            <a:ext cx="9740900" cy="5194300"/>
          </a:xfrm>
          <a:prstGeom prst="rect">
            <a:avLst/>
          </a:prstGeom>
        </p:spPr>
        <p:txBody>
          <a:bodyPr anchor="t"/>
          <a:lstStyle/>
          <a:p>
            <a:pPr marL="632734" indent="-378734">
              <a:defRPr sz="2400"/>
            </a:pPr>
            <a:r>
              <a:rPr>
                <a:solidFill>
                  <a:srgbClr val="011993"/>
                </a:solidFill>
              </a:rPr>
              <a:t>Solomn seeks his life &amp; he flees to Egypt until the death of the king</a:t>
            </a:r>
            <a:r>
              <a:t> </a:t>
            </a:r>
            <a:r>
              <a:rPr>
                <a:solidFill>
                  <a:srgbClr val="FF2600"/>
                </a:solidFill>
              </a:rPr>
              <a:t>40</a:t>
            </a:r>
            <a:endParaRPr>
              <a:solidFill>
                <a:srgbClr val="FF2600"/>
              </a:solidFill>
            </a:endParaRPr>
          </a:p>
          <a:p>
            <a:pPr marL="546100" indent="-292100">
              <a:spcBef>
                <a:spcPts val="0"/>
              </a:spcBef>
              <a:buClr>
                <a:srgbClr val="000000"/>
              </a:buClr>
              <a:buSzTx/>
              <a:buFont typeface="Gill Sans"/>
              <a:buNone/>
              <a:tabLst>
                <a:tab pos="965200" algn="l"/>
                <a:tab pos="1320800" algn="l"/>
                <a:tab pos="1676400" algn="l"/>
                <a:tab pos="2032000" algn="l"/>
                <a:tab pos="2387600" algn="l"/>
                <a:tab pos="2743200" algn="l"/>
                <a:tab pos="3098800" algn="l"/>
                <a:tab pos="3454400" algn="l"/>
                <a:tab pos="3810000" algn="l"/>
                <a:tab pos="4165600" algn="l"/>
                <a:tab pos="4521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40</a:t>
            </a:r>
            <a:r>
              <a:rPr sz="2400">
                <a:uFill>
                  <a:solidFill>
                    <a:srgbClr val="000000"/>
                  </a:solidFill>
                </a:uFill>
                <a:latin typeface="Times"/>
                <a:ea typeface="Times"/>
                <a:cs typeface="Times"/>
                <a:sym typeface="Times"/>
              </a:rPr>
              <a:t>   Solomon sought therefore to put Jeroboam to death; but Jeroboam arose and fled to Egypt to Shishak king of Egypt, and he was in Egypt until the death of Solomon.</a:t>
            </a:r>
          </a:p>
        </p:txBody>
      </p:sp>
      <p:sp>
        <p:nvSpPr>
          <p:cNvPr id="332" name="3. Jeroboam of Ephraim 26-40"/>
          <p:cNvSpPr/>
          <p:nvPr/>
        </p:nvSpPr>
        <p:spPr>
          <a:xfrm>
            <a:off x="381000" y="889000"/>
            <a:ext cx="9512300"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r>
              <a:rPr sz="2400"/>
              <a:t>3.	Jeroboam of Ephraim</a:t>
            </a:r>
            <a:r>
              <a:rPr sz="2400">
                <a:solidFill>
                  <a:srgbClr val="FF2600"/>
                </a:solidFill>
              </a:rPr>
              <a:t> </a:t>
            </a:r>
            <a:r>
              <a:rPr b="1" sz="2400">
                <a:solidFill>
                  <a:srgbClr val="FF2600"/>
                </a:solidFill>
              </a:rPr>
              <a:t>26-40</a:t>
            </a:r>
          </a:p>
        </p:txBody>
      </p:sp>
      <p:pic>
        <p:nvPicPr>
          <p:cNvPr id="333" name="shesh1.tiff" descr="shesh1.tiff"/>
          <p:cNvPicPr>
            <a:picLocks noChangeAspect="1"/>
          </p:cNvPicPr>
          <p:nvPr/>
        </p:nvPicPr>
        <p:blipFill>
          <a:blip r:embed="rId2">
            <a:extLst/>
          </a:blip>
          <a:stretch>
            <a:fillRect/>
          </a:stretch>
        </p:blipFill>
        <p:spPr>
          <a:xfrm>
            <a:off x="7607300" y="3009900"/>
            <a:ext cx="1905000" cy="2286000"/>
          </a:xfrm>
          <a:prstGeom prst="rect">
            <a:avLst/>
          </a:prstGeom>
          <a:ln w="12700">
            <a:miter lim="400000"/>
          </a:ln>
        </p:spPr>
      </p:pic>
      <p:sp>
        <p:nvSpPr>
          <p:cNvPr id="334" name="Sheshonq I…"/>
          <p:cNvSpPr/>
          <p:nvPr/>
        </p:nvSpPr>
        <p:spPr>
          <a:xfrm>
            <a:off x="7593545" y="5358035"/>
            <a:ext cx="2155975" cy="148863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a:ea typeface="Arial"/>
                <a:cs typeface="Arial"/>
                <a:sym typeface="Arial"/>
              </a:defRPr>
            </a:pPr>
            <a:r>
              <a:t>Sheshonq I</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a:ea typeface="Arial"/>
                <a:cs typeface="Arial"/>
                <a:sym typeface="Arial"/>
              </a:defRPr>
            </a:pPr>
            <a:r>
              <a:t>(Shee shongk)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a:ea typeface="Arial"/>
                <a:cs typeface="Arial"/>
                <a:sym typeface="Arial"/>
              </a:defRPr>
            </a:pPr>
            <a:r>
              <a:t>Shishak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a:ea typeface="Arial"/>
                <a:cs typeface="Arial"/>
                <a:sym typeface="Arial"/>
              </a:defRPr>
            </a:pPr>
            <a:r>
              <a:t>945-924 B.C.</a:t>
            </a:r>
          </a:p>
        </p:txBody>
      </p:sp>
      <p:pic>
        <p:nvPicPr>
          <p:cNvPr id="335" name="droppedImage.pdf" descr="droppedImage.pdf"/>
          <p:cNvPicPr>
            <a:picLocks noChangeAspect="1"/>
          </p:cNvPicPr>
          <p:nvPr/>
        </p:nvPicPr>
        <p:blipFill>
          <a:blip r:embed="rId3">
            <a:extLst/>
          </a:blip>
          <a:stretch>
            <a:fillRect/>
          </a:stretch>
        </p:blipFill>
        <p:spPr>
          <a:xfrm>
            <a:off x="200025" y="3340100"/>
            <a:ext cx="3143250" cy="4191000"/>
          </a:xfrm>
          <a:prstGeom prst="rect">
            <a:avLst/>
          </a:prstGeom>
          <a:ln w="12700">
            <a:miter lim="400000"/>
          </a:ln>
        </p:spPr>
      </p:pic>
      <p:pic>
        <p:nvPicPr>
          <p:cNvPr id="336" name="droppedImage.pdf" descr="droppedImage.pdf"/>
          <p:cNvPicPr>
            <a:picLocks noChangeAspect="1"/>
          </p:cNvPicPr>
          <p:nvPr/>
        </p:nvPicPr>
        <p:blipFill>
          <a:blip r:embed="rId4">
            <a:extLst/>
          </a:blip>
          <a:stretch>
            <a:fillRect/>
          </a:stretch>
        </p:blipFill>
        <p:spPr>
          <a:xfrm>
            <a:off x="3440828" y="3365500"/>
            <a:ext cx="3925173" cy="4127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31">
                                            <p:bg/>
                                          </p:spTgt>
                                        </p:tgtEl>
                                        <p:attrNameLst>
                                          <p:attrName>style.visibility</p:attrName>
                                        </p:attrNameLst>
                                      </p:cBhvr>
                                      <p:to>
                                        <p:strVal val="visible"/>
                                      </p:to>
                                    </p:set>
                                    <p:anim calcmode="lin" valueType="num">
                                      <p:cBhvr>
                                        <p:cTn id="7" dur="1000" fill="hold"/>
                                        <p:tgtEl>
                                          <p:spTgt spid="331">
                                            <p:bg/>
                                          </p:spTgt>
                                        </p:tgtEl>
                                        <p:attrNameLst>
                                          <p:attrName>ppt_w</p:attrName>
                                        </p:attrNameLst>
                                      </p:cBhvr>
                                      <p:tavLst>
                                        <p:tav tm="0">
                                          <p:val>
                                            <p:fltVal val="0"/>
                                          </p:val>
                                        </p:tav>
                                        <p:tav tm="100000">
                                          <p:val>
                                            <p:strVal val="#ppt_w"/>
                                          </p:val>
                                        </p:tav>
                                      </p:tavLst>
                                    </p:anim>
                                    <p:anim calcmode="lin" valueType="num">
                                      <p:cBhvr>
                                        <p:cTn id="8" dur="1000" fill="hold"/>
                                        <p:tgtEl>
                                          <p:spTgt spid="331">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31">
                                            <p:txEl>
                                              <p:pRg st="0" end="0"/>
                                            </p:txEl>
                                          </p:spTgt>
                                        </p:tgtEl>
                                        <p:attrNameLst>
                                          <p:attrName>style.visibility</p:attrName>
                                        </p:attrNameLst>
                                      </p:cBhvr>
                                      <p:to>
                                        <p:strVal val="visible"/>
                                      </p:to>
                                    </p:set>
                                    <p:anim calcmode="lin" valueType="num">
                                      <p:cBhvr>
                                        <p:cTn id="11" dur="1000" fill="hold"/>
                                        <p:tgtEl>
                                          <p:spTgt spid="331">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31">
                                            <p:txEl>
                                              <p:pRg st="1" end="1"/>
                                            </p:txEl>
                                          </p:spTgt>
                                        </p:tgtEl>
                                        <p:attrNameLst>
                                          <p:attrName>style.visibility</p:attrName>
                                        </p:attrNameLst>
                                      </p:cBhvr>
                                      <p:to>
                                        <p:strVal val="visible"/>
                                      </p:to>
                                    </p:set>
                                    <p:anim calcmode="lin" valueType="num">
                                      <p:cBhvr>
                                        <p:cTn id="17" dur="1000" fill="hold"/>
                                        <p:tgtEl>
                                          <p:spTgt spid="331">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31">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C.  A Summary Statement of Solomon’s Reign 41-43"/>
          <p:cNvSpPr/>
          <p:nvPr>
            <p:ph type="title"/>
          </p:nvPr>
        </p:nvSpPr>
        <p:spPr>
          <a:xfrm>
            <a:off x="508000" y="203200"/>
            <a:ext cx="9309100" cy="6096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rPr>
                <a:latin typeface="+mn-lt"/>
                <a:ea typeface="+mn-ea"/>
                <a:cs typeface="+mn-cs"/>
                <a:sym typeface="Gill Sans"/>
              </a:rPr>
              <a:t>C.  A Summary Statement of Solomon’s Reign </a:t>
            </a:r>
            <a:r>
              <a:rPr b="1">
                <a:solidFill>
                  <a:srgbClr val="FF2600"/>
                </a:solidFill>
                <a:latin typeface="+mn-lt"/>
                <a:ea typeface="+mn-ea"/>
                <a:cs typeface="+mn-cs"/>
                <a:sym typeface="Gill Sans"/>
              </a:rPr>
              <a:t>41-43</a:t>
            </a:r>
          </a:p>
        </p:txBody>
      </p:sp>
      <p:sp>
        <p:nvSpPr>
          <p:cNvPr id="339" name="41  Now the rest of the acts of Solomon and whatever he did, and his wisdom, are they not written in the book of the acts of Solomon?…"/>
          <p:cNvSpPr/>
          <p:nvPr>
            <p:ph type="body" idx="1"/>
          </p:nvPr>
        </p:nvSpPr>
        <p:spPr>
          <a:xfrm>
            <a:off x="355600" y="1066800"/>
            <a:ext cx="9525000" cy="5562600"/>
          </a:xfrm>
          <a:prstGeom prst="rect">
            <a:avLst/>
          </a:prstGeom>
        </p:spPr>
        <p:txBody>
          <a:bodyPr anchor="t"/>
          <a:lstStyle/>
          <a:p>
            <a:pPr marL="508000" indent="-508000">
              <a:spcBef>
                <a:spcPts val="3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41</a:t>
            </a:r>
            <a:r>
              <a:rPr sz="2400">
                <a:uFill>
                  <a:solidFill>
                    <a:srgbClr val="000000"/>
                  </a:solidFill>
                </a:uFill>
                <a:latin typeface="Times"/>
                <a:ea typeface="Times"/>
                <a:cs typeface="Times"/>
                <a:sym typeface="Times"/>
              </a:rPr>
              <a:t>  Now the rest of the acts of Solomon and whatever he did, and his wisdom, are they not written in the book of the acts of Solomon?</a:t>
            </a:r>
            <a:endParaRPr sz="2400">
              <a:uFill>
                <a:solidFill>
                  <a:srgbClr val="000000"/>
                </a:solidFill>
              </a:uFill>
              <a:latin typeface="Times"/>
              <a:ea typeface="Times"/>
              <a:cs typeface="Times"/>
              <a:sym typeface="Times"/>
            </a:endParaRPr>
          </a:p>
          <a:p>
            <a:pPr marL="508000" indent="-508000">
              <a:spcBef>
                <a:spcPts val="3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42</a:t>
            </a:r>
            <a:r>
              <a:rPr sz="2400">
                <a:uFill>
                  <a:solidFill>
                    <a:srgbClr val="000000"/>
                  </a:solidFill>
                </a:uFill>
                <a:latin typeface="Times"/>
                <a:ea typeface="Times"/>
                <a:cs typeface="Times"/>
                <a:sym typeface="Times"/>
              </a:rPr>
              <a:t>  Thus the time that Solomon reigned in Jerusalem over all Israel was forty years.</a:t>
            </a:r>
            <a:endParaRPr sz="2400">
              <a:uFill>
                <a:solidFill>
                  <a:srgbClr val="000000"/>
                </a:solidFill>
              </a:uFill>
              <a:latin typeface="Times"/>
              <a:ea typeface="Times"/>
              <a:cs typeface="Times"/>
              <a:sym typeface="Times"/>
            </a:endParaRPr>
          </a:p>
          <a:p>
            <a:pPr marL="508000" indent="-508000">
              <a:spcBef>
                <a:spcPts val="3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43</a:t>
            </a:r>
            <a:r>
              <a:rPr sz="2400">
                <a:uFill>
                  <a:solidFill>
                    <a:srgbClr val="000000"/>
                  </a:solidFill>
                </a:uFill>
                <a:latin typeface="Times"/>
                <a:ea typeface="Times"/>
                <a:cs typeface="Times"/>
                <a:sym typeface="Times"/>
              </a:rPr>
              <a:t>  And Solomon slept with his fathers and was buried in the city of his father David, and his son Rehoboam reigned in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 calcmode="lin" valueType="num">
                                      <p:cBhvr>
                                        <p:cTn id="7" dur="1000" fill="hold"/>
                                        <p:tgtEl>
                                          <p:spTgt spid="339">
                                            <p:bg/>
                                          </p:spTgt>
                                        </p:tgtEl>
                                        <p:attrNameLst>
                                          <p:attrName>ppt_w</p:attrName>
                                        </p:attrNameLst>
                                      </p:cBhvr>
                                      <p:tavLst>
                                        <p:tav tm="0">
                                          <p:val>
                                            <p:fltVal val="0"/>
                                          </p:val>
                                        </p:tav>
                                        <p:tav tm="100000">
                                          <p:val>
                                            <p:strVal val="#ppt_w"/>
                                          </p:val>
                                        </p:tav>
                                      </p:tavLst>
                                    </p:anim>
                                    <p:anim calcmode="lin" valueType="num">
                                      <p:cBhvr>
                                        <p:cTn id="8" dur="1000" fill="hold"/>
                                        <p:tgtEl>
                                          <p:spTgt spid="339">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39">
                                            <p:txEl>
                                              <p:pRg st="0" end="0"/>
                                            </p:txEl>
                                          </p:spTgt>
                                        </p:tgtEl>
                                        <p:attrNameLst>
                                          <p:attrName>style.visibility</p:attrName>
                                        </p:attrNameLst>
                                      </p:cBhvr>
                                      <p:to>
                                        <p:strVal val="visible"/>
                                      </p:to>
                                    </p:set>
                                    <p:anim calcmode="lin" valueType="num">
                                      <p:cBhvr>
                                        <p:cTn id="11" dur="1000" fill="hold"/>
                                        <p:tgtEl>
                                          <p:spTgt spid="33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39">
                                            <p:txEl>
                                              <p:pRg st="1" end="1"/>
                                            </p:txEl>
                                          </p:spTgt>
                                        </p:tgtEl>
                                        <p:attrNameLst>
                                          <p:attrName>style.visibility</p:attrName>
                                        </p:attrNameLst>
                                      </p:cBhvr>
                                      <p:to>
                                        <p:strVal val="visible"/>
                                      </p:to>
                                    </p:set>
                                    <p:anim calcmode="lin" valueType="num">
                                      <p:cBhvr>
                                        <p:cTn id="17" dur="1000" fill="hold"/>
                                        <p:tgtEl>
                                          <p:spTgt spid="33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339">
                                            <p:txEl>
                                              <p:pRg st="2" end="2"/>
                                            </p:txEl>
                                          </p:spTgt>
                                        </p:tgtEl>
                                        <p:attrNameLst>
                                          <p:attrName>style.visibility</p:attrName>
                                        </p:attrNameLst>
                                      </p:cBhvr>
                                      <p:to>
                                        <p:strVal val="visible"/>
                                      </p:to>
                                    </p:set>
                                    <p:anim calcmode="lin" valueType="num">
                                      <p:cBhvr>
                                        <p:cTn id="23" dur="1000" fill="hold"/>
                                        <p:tgtEl>
                                          <p:spTgt spid="33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3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God’s Answer to Solomon 9:1-9"/>
          <p:cNvSpPr/>
          <p:nvPr>
            <p:ph type="title"/>
          </p:nvPr>
        </p:nvSpPr>
        <p:spPr>
          <a:prstGeom prst="rect">
            <a:avLst/>
          </a:prstGeom>
        </p:spPr>
        <p:txBody>
          <a:bodyPr/>
          <a:lstStyle/>
          <a:p>
            <a:pPr>
              <a:defRPr>
                <a:solidFill>
                  <a:srgbClr val="011993"/>
                </a:solidFill>
              </a:defRPr>
            </a:pPr>
            <a:r>
              <a:t>God’s Answer to Solomon </a:t>
            </a:r>
            <a:r>
              <a:rPr>
                <a:solidFill>
                  <a:srgbClr val="FF2600"/>
                </a:solidFill>
              </a:rPr>
              <a:t>9:1-9</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1. Promise 1-3;  2 Chron. 7:12-22"/>
          <p:cNvSpPr/>
          <p:nvPr>
            <p:ph type="title"/>
          </p:nvPr>
        </p:nvSpPr>
        <p:spPr>
          <a:xfrm>
            <a:off x="647700" y="203200"/>
            <a:ext cx="9004300" cy="546100"/>
          </a:xfrm>
          <a:prstGeom prst="rect">
            <a:avLst/>
          </a:prstGeom>
        </p:spPr>
        <p:txBody>
          <a:bodyPr/>
          <a:lstStyle/>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1.	Promise </a:t>
            </a:r>
            <a:r>
              <a:rPr>
                <a:solidFill>
                  <a:srgbClr val="FF2600"/>
                </a:solidFill>
              </a:rPr>
              <a:t>1-3;  2 Chron. 7:12-22</a:t>
            </a:r>
          </a:p>
        </p:txBody>
      </p:sp>
      <p:sp>
        <p:nvSpPr>
          <p:cNvPr id="131" name="1    Now it came about when Solomon had finished building the house of the LORD, and the king’s house, and all that Solomon desired to do,…"/>
          <p:cNvSpPr/>
          <p:nvPr>
            <p:ph type="body" idx="1"/>
          </p:nvPr>
        </p:nvSpPr>
        <p:spPr>
          <a:xfrm>
            <a:off x="368300" y="939800"/>
            <a:ext cx="9423400" cy="6591300"/>
          </a:xfrm>
          <a:prstGeom prst="rect">
            <a:avLst/>
          </a:prstGeom>
        </p:spPr>
        <p:txBody>
          <a:bodyPr anchor="t"/>
          <a:lstStyle/>
          <a:p>
            <a:pPr marL="431800" indent="-381000">
              <a:spcBef>
                <a:spcPts val="320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1</a:t>
            </a:r>
            <a:r>
              <a:rPr sz="2400">
                <a:uFill>
                  <a:solidFill>
                    <a:srgbClr val="000000"/>
                  </a:solidFill>
                </a:uFill>
                <a:latin typeface="Times"/>
                <a:ea typeface="Times"/>
                <a:cs typeface="Times"/>
                <a:sym typeface="Times"/>
              </a:rPr>
              <a:t>    Now it came about when Solomon had finished building the house of the LORD, and the king’s house, and all that Solomon desired to do,</a:t>
            </a:r>
            <a:endParaRPr sz="2400">
              <a:uFill>
                <a:solidFill>
                  <a:srgbClr val="000000"/>
                </a:solidFill>
              </a:uFill>
              <a:latin typeface="Times"/>
              <a:ea typeface="Times"/>
              <a:cs typeface="Times"/>
              <a:sym typeface="Times"/>
            </a:endParaRPr>
          </a:p>
          <a:p>
            <a:pPr marL="431800" indent="-381000">
              <a:spcBef>
                <a:spcPts val="320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2</a:t>
            </a:r>
            <a:r>
              <a:rPr sz="2400">
                <a:uFill>
                  <a:solidFill>
                    <a:srgbClr val="000000"/>
                  </a:solidFill>
                </a:uFill>
                <a:latin typeface="Times"/>
                <a:ea typeface="Times"/>
                <a:cs typeface="Times"/>
                <a:sym typeface="Times"/>
              </a:rPr>
              <a:t>    that the LORD appeared to Solomon a second time, as He had appeared to him at Gibeon.</a:t>
            </a:r>
            <a:endParaRPr sz="2400">
              <a:uFill>
                <a:solidFill>
                  <a:srgbClr val="000000"/>
                </a:solidFill>
              </a:uFill>
              <a:latin typeface="Times"/>
              <a:ea typeface="Times"/>
              <a:cs typeface="Times"/>
              <a:sym typeface="Times"/>
            </a:endParaRPr>
          </a:p>
          <a:p>
            <a:pPr marL="431800" indent="-381000">
              <a:spcBef>
                <a:spcPts val="320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3</a:t>
            </a:r>
            <a:r>
              <a:rPr sz="2400">
                <a:uFill>
                  <a:solidFill>
                    <a:srgbClr val="000000"/>
                  </a:solidFill>
                </a:uFill>
                <a:latin typeface="Times"/>
                <a:ea typeface="Times"/>
                <a:cs typeface="Times"/>
                <a:sym typeface="Times"/>
              </a:rPr>
              <a:t>    And the LORD said to him, "I have heard your prayer and your supplication, which you have made before Me; I have consecrated this house which you have built by putting My name there forever, and My eyes and My heart will be there perpetually.</a:t>
            </a:r>
            <a:r>
              <a:t> </a:t>
            </a:r>
          </a:p>
        </p:txBody>
      </p:sp>
      <p:pic>
        <p:nvPicPr>
          <p:cNvPr id="132" name="pasted-image.tiff" descr="pasted-image.tiff"/>
          <p:cNvPicPr>
            <a:picLocks noChangeAspect="1"/>
          </p:cNvPicPr>
          <p:nvPr/>
        </p:nvPicPr>
        <p:blipFill>
          <a:blip r:embed="rId2">
            <a:extLst/>
          </a:blip>
          <a:stretch>
            <a:fillRect/>
          </a:stretch>
        </p:blipFill>
        <p:spPr>
          <a:xfrm>
            <a:off x="970078" y="4952041"/>
            <a:ext cx="3289301" cy="2463801"/>
          </a:xfrm>
          <a:prstGeom prst="rect">
            <a:avLst/>
          </a:prstGeom>
          <a:ln w="12700">
            <a:miter lim="400000"/>
          </a:ln>
        </p:spPr>
      </p:pic>
      <p:pic>
        <p:nvPicPr>
          <p:cNvPr id="133" name="pasted-image.tiff" descr="pasted-image.tiff"/>
          <p:cNvPicPr>
            <a:picLocks noChangeAspect="1"/>
          </p:cNvPicPr>
          <p:nvPr/>
        </p:nvPicPr>
        <p:blipFill>
          <a:blip r:embed="rId3">
            <a:extLst/>
          </a:blip>
          <a:stretch>
            <a:fillRect/>
          </a:stretch>
        </p:blipFill>
        <p:spPr>
          <a:xfrm>
            <a:off x="5625848" y="5035065"/>
            <a:ext cx="3238501" cy="25019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2. Obedience 4, 5"/>
          <p:cNvSpPr/>
          <p:nvPr>
            <p:ph type="title"/>
          </p:nvPr>
        </p:nvSpPr>
        <p:spPr>
          <a:xfrm>
            <a:off x="647700" y="203200"/>
            <a:ext cx="9004300" cy="546100"/>
          </a:xfrm>
          <a:prstGeom prst="rect">
            <a:avLst/>
          </a:prstGeom>
        </p:spPr>
        <p:txBody>
          <a:bodyPr/>
          <a:lstStyle/>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2.	Obedience </a:t>
            </a:r>
            <a:r>
              <a:rPr>
                <a:solidFill>
                  <a:srgbClr val="FF2600"/>
                </a:solidFill>
              </a:rPr>
              <a:t>4, 5</a:t>
            </a:r>
          </a:p>
        </p:txBody>
      </p:sp>
      <p:sp>
        <p:nvSpPr>
          <p:cNvPr id="136" name="4    &quot;And as for you, if you will walk before Me as your father David walked, in integrity of heart and uprightness, doing according to all that I have commanded you and will keep My statutes and My ordinances,…"/>
          <p:cNvSpPr/>
          <p:nvPr>
            <p:ph type="body" idx="1"/>
          </p:nvPr>
        </p:nvSpPr>
        <p:spPr>
          <a:xfrm>
            <a:off x="406400" y="939800"/>
            <a:ext cx="9423400" cy="6591300"/>
          </a:xfrm>
          <a:prstGeom prst="rect">
            <a:avLst/>
          </a:prstGeom>
        </p:spPr>
        <p:txBody>
          <a:bodyPr anchor="t"/>
          <a:lstStyle/>
          <a:p>
            <a:pPr marL="431800" indent="-381000">
              <a:spcBef>
                <a:spcPts val="290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latin typeface="Times"/>
                <a:ea typeface="Times"/>
                <a:cs typeface="Times"/>
                <a:sym typeface="Times"/>
              </a:rPr>
              <a:t>4</a:t>
            </a:r>
            <a:r>
              <a:rPr sz="2400">
                <a:latin typeface="Times"/>
                <a:ea typeface="Times"/>
                <a:cs typeface="Times"/>
                <a:sym typeface="Times"/>
              </a:rPr>
              <a:t>    "And as for you, </a:t>
            </a:r>
            <a:r>
              <a:rPr sz="2400" u="sng">
                <a:latin typeface="Times"/>
                <a:ea typeface="Times"/>
                <a:cs typeface="Times"/>
                <a:sym typeface="Times"/>
              </a:rPr>
              <a:t>if</a:t>
            </a:r>
            <a:r>
              <a:rPr sz="2400">
                <a:latin typeface="Times"/>
                <a:ea typeface="Times"/>
                <a:cs typeface="Times"/>
                <a:sym typeface="Times"/>
              </a:rPr>
              <a:t> you will walk before Me as your father David walked, in integrity of heart and uprightness, doing according to all that I have commanded you </a:t>
            </a:r>
            <a:r>
              <a:rPr i="1" sz="2400">
                <a:latin typeface="Times"/>
                <a:ea typeface="Times"/>
                <a:cs typeface="Times"/>
                <a:sym typeface="Times"/>
              </a:rPr>
              <a:t>and</a:t>
            </a:r>
            <a:r>
              <a:rPr sz="2400">
                <a:latin typeface="Times"/>
                <a:ea typeface="Times"/>
                <a:cs typeface="Times"/>
                <a:sym typeface="Times"/>
              </a:rPr>
              <a:t> will keep My statutes and My ordinances,</a:t>
            </a:r>
            <a:endParaRPr sz="2400">
              <a:latin typeface="Times"/>
              <a:ea typeface="Times"/>
              <a:cs typeface="Times"/>
              <a:sym typeface="Times"/>
            </a:endParaRPr>
          </a:p>
          <a:p>
            <a:pPr marL="431800" indent="-381000">
              <a:spcBef>
                <a:spcPts val="290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latin typeface="Times"/>
                <a:ea typeface="Times"/>
                <a:cs typeface="Times"/>
                <a:sym typeface="Times"/>
              </a:rPr>
              <a:t>5</a:t>
            </a:r>
            <a:r>
              <a:rPr sz="2400">
                <a:latin typeface="Times"/>
                <a:ea typeface="Times"/>
                <a:cs typeface="Times"/>
                <a:sym typeface="Times"/>
              </a:rPr>
              <a:t>    then I will establish the throne of your kingdom over Israel forever, just as I promised to your father David, saying, ‘You shall not lack a man on the throne of Israel.’</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3. Warning 6-9"/>
          <p:cNvSpPr/>
          <p:nvPr>
            <p:ph type="title"/>
          </p:nvPr>
        </p:nvSpPr>
        <p:spPr>
          <a:xfrm>
            <a:off x="615950" y="0"/>
            <a:ext cx="9004300" cy="749300"/>
          </a:xfrm>
          <a:prstGeom prst="rect">
            <a:avLst/>
          </a:prstGeom>
        </p:spPr>
        <p:txBody>
          <a:bodyPr/>
          <a:lstStyle/>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3.	Warning </a:t>
            </a:r>
            <a:r>
              <a:rPr>
                <a:solidFill>
                  <a:srgbClr val="FF2600"/>
                </a:solidFill>
              </a:rPr>
              <a:t>6-9</a:t>
            </a:r>
          </a:p>
        </p:txBody>
      </p:sp>
      <p:sp>
        <p:nvSpPr>
          <p:cNvPr id="139" name="6   &quot;But if you or your sons shall indeed turn away from following Me, and shall not keep My commandments and My statutes which I have set before you and shall go and serve other gods and worship them,…"/>
          <p:cNvSpPr/>
          <p:nvPr>
            <p:ph type="body" idx="1"/>
          </p:nvPr>
        </p:nvSpPr>
        <p:spPr>
          <a:xfrm>
            <a:off x="190500" y="698500"/>
            <a:ext cx="7208702" cy="6913785"/>
          </a:xfrm>
          <a:prstGeom prst="rect">
            <a:avLst/>
          </a:prstGeom>
        </p:spPr>
        <p:txBody>
          <a:bodyPr anchor="t"/>
          <a:lstStyle/>
          <a:p>
            <a:pPr marL="431800" indent="-381000">
              <a:spcBef>
                <a:spcPts val="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6</a:t>
            </a:r>
            <a:r>
              <a:rPr sz="2400">
                <a:uFill>
                  <a:solidFill>
                    <a:srgbClr val="000000"/>
                  </a:solidFill>
                </a:uFill>
                <a:latin typeface="Times"/>
                <a:ea typeface="Times"/>
                <a:cs typeface="Times"/>
                <a:sym typeface="Times"/>
              </a:rPr>
              <a:t>   "But </a:t>
            </a:r>
            <a:r>
              <a:rPr sz="2400" u="sng">
                <a:uFill>
                  <a:solidFill>
                    <a:srgbClr val="000000"/>
                  </a:solidFill>
                </a:uFill>
                <a:latin typeface="Times"/>
                <a:ea typeface="Times"/>
                <a:cs typeface="Times"/>
                <a:sym typeface="Times"/>
              </a:rPr>
              <a:t>if</a:t>
            </a:r>
            <a:r>
              <a:rPr sz="2400">
                <a:uFill>
                  <a:solidFill>
                    <a:srgbClr val="000000"/>
                  </a:solidFill>
                </a:uFill>
                <a:latin typeface="Times"/>
                <a:ea typeface="Times"/>
                <a:cs typeface="Times"/>
                <a:sym typeface="Times"/>
              </a:rPr>
              <a:t> you or your sons shall indeed </a:t>
            </a:r>
            <a:r>
              <a:rPr sz="2400" u="sng">
                <a:uFill>
                  <a:solidFill>
                    <a:srgbClr val="000000"/>
                  </a:solidFill>
                </a:uFill>
                <a:latin typeface="Times"/>
                <a:ea typeface="Times"/>
                <a:cs typeface="Times"/>
                <a:sym typeface="Times"/>
              </a:rPr>
              <a:t>turn away</a:t>
            </a:r>
            <a:r>
              <a:rPr sz="2400">
                <a:uFill>
                  <a:solidFill>
                    <a:srgbClr val="000000"/>
                  </a:solidFill>
                </a:uFill>
                <a:latin typeface="Times"/>
                <a:ea typeface="Times"/>
                <a:cs typeface="Times"/>
                <a:sym typeface="Times"/>
              </a:rPr>
              <a:t> from following Me, and shall </a:t>
            </a:r>
            <a:r>
              <a:rPr sz="2400" u="sng">
                <a:uFill>
                  <a:solidFill>
                    <a:srgbClr val="000000"/>
                  </a:solidFill>
                </a:uFill>
                <a:latin typeface="Times"/>
                <a:ea typeface="Times"/>
                <a:cs typeface="Times"/>
                <a:sym typeface="Times"/>
              </a:rPr>
              <a:t>not keep My commandments</a:t>
            </a:r>
            <a:r>
              <a:rPr sz="2400">
                <a:uFill>
                  <a:solidFill>
                    <a:srgbClr val="000000"/>
                  </a:solidFill>
                </a:uFill>
                <a:latin typeface="Times"/>
                <a:ea typeface="Times"/>
                <a:cs typeface="Times"/>
                <a:sym typeface="Times"/>
              </a:rPr>
              <a:t> and My statutes which I have set before you and shall go and </a:t>
            </a:r>
            <a:r>
              <a:rPr sz="2400" u="sng">
                <a:uFill>
                  <a:solidFill>
                    <a:srgbClr val="000000"/>
                  </a:solidFill>
                </a:uFill>
                <a:latin typeface="Times"/>
                <a:ea typeface="Times"/>
                <a:cs typeface="Times"/>
                <a:sym typeface="Times"/>
              </a:rPr>
              <a:t>serve other gods</a:t>
            </a:r>
            <a:r>
              <a:rPr sz="2400">
                <a:uFill>
                  <a:solidFill>
                    <a:srgbClr val="000000"/>
                  </a:solidFill>
                </a:uFill>
                <a:latin typeface="Times"/>
                <a:ea typeface="Times"/>
                <a:cs typeface="Times"/>
                <a:sym typeface="Times"/>
              </a:rPr>
              <a:t> and worship them,</a:t>
            </a:r>
            <a:endParaRPr sz="2400">
              <a:uFill>
                <a:solidFill>
                  <a:srgbClr val="000000"/>
                </a:solidFill>
              </a:uFill>
              <a:latin typeface="Times"/>
              <a:ea typeface="Times"/>
              <a:cs typeface="Times"/>
              <a:sym typeface="Times"/>
            </a:endParaRPr>
          </a:p>
          <a:p>
            <a:pPr marL="431800" indent="-381000">
              <a:spcBef>
                <a:spcPts val="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7</a:t>
            </a:r>
            <a:r>
              <a:rPr sz="2400">
                <a:uFill>
                  <a:solidFill>
                    <a:srgbClr val="000000"/>
                  </a:solidFill>
                </a:uFill>
                <a:latin typeface="Times"/>
                <a:ea typeface="Times"/>
                <a:cs typeface="Times"/>
                <a:sym typeface="Times"/>
              </a:rPr>
              <a:t>   then I will </a:t>
            </a:r>
            <a:r>
              <a:rPr sz="2400" u="sng">
                <a:uFill>
                  <a:solidFill>
                    <a:srgbClr val="000000"/>
                  </a:solidFill>
                </a:uFill>
                <a:latin typeface="Times"/>
                <a:ea typeface="Times"/>
                <a:cs typeface="Times"/>
                <a:sym typeface="Times"/>
              </a:rPr>
              <a:t>cut off Israel</a:t>
            </a:r>
            <a:r>
              <a:rPr sz="2400">
                <a:uFill>
                  <a:solidFill>
                    <a:srgbClr val="000000"/>
                  </a:solidFill>
                </a:uFill>
                <a:latin typeface="Times"/>
                <a:ea typeface="Times"/>
                <a:cs typeface="Times"/>
                <a:sym typeface="Times"/>
              </a:rPr>
              <a:t> from the land which I have given them, </a:t>
            </a:r>
            <a:r>
              <a:rPr sz="2400" u="sng">
                <a:uFill>
                  <a:solidFill>
                    <a:srgbClr val="000000"/>
                  </a:solidFill>
                </a:uFill>
                <a:latin typeface="Times"/>
                <a:ea typeface="Times"/>
                <a:cs typeface="Times"/>
                <a:sym typeface="Times"/>
              </a:rPr>
              <a:t>and the house</a:t>
            </a:r>
            <a:r>
              <a:rPr sz="2400">
                <a:uFill>
                  <a:solidFill>
                    <a:srgbClr val="000000"/>
                  </a:solidFill>
                </a:uFill>
                <a:latin typeface="Times"/>
                <a:ea typeface="Times"/>
                <a:cs typeface="Times"/>
                <a:sym typeface="Times"/>
              </a:rPr>
              <a:t> which I have consecrated for My name, I will cast out of My sight. So Israel will become a </a:t>
            </a:r>
            <a:r>
              <a:rPr sz="2400" u="sng">
                <a:uFill>
                  <a:solidFill>
                    <a:srgbClr val="000000"/>
                  </a:solidFill>
                </a:uFill>
                <a:latin typeface="Times"/>
                <a:ea typeface="Times"/>
                <a:cs typeface="Times"/>
                <a:sym typeface="Times"/>
              </a:rPr>
              <a:t>proverb</a:t>
            </a:r>
            <a:r>
              <a:rPr sz="2400">
                <a:uFill>
                  <a:solidFill>
                    <a:srgbClr val="000000"/>
                  </a:solidFill>
                </a:uFill>
                <a:latin typeface="Times"/>
                <a:ea typeface="Times"/>
                <a:cs typeface="Times"/>
                <a:sym typeface="Times"/>
              </a:rPr>
              <a:t> and a </a:t>
            </a:r>
            <a:r>
              <a:rPr sz="2400" u="sng">
                <a:uFill>
                  <a:solidFill>
                    <a:srgbClr val="000000"/>
                  </a:solidFill>
                </a:uFill>
                <a:latin typeface="Times"/>
                <a:ea typeface="Times"/>
                <a:cs typeface="Times"/>
                <a:sym typeface="Times"/>
              </a:rPr>
              <a:t>byword</a:t>
            </a:r>
            <a:r>
              <a:rPr sz="2400">
                <a:uFill>
                  <a:solidFill>
                    <a:srgbClr val="000000"/>
                  </a:solidFill>
                </a:uFill>
                <a:latin typeface="Times"/>
                <a:ea typeface="Times"/>
                <a:cs typeface="Times"/>
                <a:sym typeface="Times"/>
              </a:rPr>
              <a:t> among all peoples.</a:t>
            </a:r>
            <a:endParaRPr sz="2400">
              <a:uFill>
                <a:solidFill>
                  <a:srgbClr val="000000"/>
                </a:solidFill>
              </a:uFill>
              <a:latin typeface="Times"/>
              <a:ea typeface="Times"/>
              <a:cs typeface="Times"/>
              <a:sym typeface="Times"/>
            </a:endParaRPr>
          </a:p>
          <a:p>
            <a:pPr marL="431800" indent="-381000">
              <a:spcBef>
                <a:spcPts val="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8</a:t>
            </a:r>
            <a:r>
              <a:rPr sz="2400">
                <a:uFill>
                  <a:solidFill>
                    <a:srgbClr val="000000"/>
                  </a:solidFill>
                </a:uFill>
                <a:latin typeface="Times"/>
                <a:ea typeface="Times"/>
                <a:cs typeface="Times"/>
                <a:sym typeface="Times"/>
              </a:rPr>
              <a:t>   "And this house will become </a:t>
            </a:r>
            <a:r>
              <a:rPr sz="2400" u="sng">
                <a:uFill>
                  <a:solidFill>
                    <a:srgbClr val="000000"/>
                  </a:solidFill>
                </a:uFill>
                <a:latin typeface="Times"/>
                <a:ea typeface="Times"/>
                <a:cs typeface="Times"/>
                <a:sym typeface="Times"/>
              </a:rPr>
              <a:t>a heap of ruins</a:t>
            </a:r>
            <a:r>
              <a:rPr sz="2400">
                <a:uFill>
                  <a:solidFill>
                    <a:srgbClr val="000000"/>
                  </a:solidFill>
                </a:uFill>
                <a:latin typeface="Times"/>
                <a:ea typeface="Times"/>
                <a:cs typeface="Times"/>
                <a:sym typeface="Times"/>
              </a:rPr>
              <a:t>; everyone who passes by will be </a:t>
            </a:r>
            <a:r>
              <a:rPr sz="2400" u="sng">
                <a:uFill>
                  <a:solidFill>
                    <a:srgbClr val="000000"/>
                  </a:solidFill>
                </a:uFill>
                <a:latin typeface="Times"/>
                <a:ea typeface="Times"/>
                <a:cs typeface="Times"/>
                <a:sym typeface="Times"/>
              </a:rPr>
              <a:t>astonished and hiss</a:t>
            </a:r>
            <a:r>
              <a:rPr sz="2400">
                <a:uFill>
                  <a:solidFill>
                    <a:srgbClr val="000000"/>
                  </a:solidFill>
                </a:uFill>
                <a:latin typeface="Times"/>
                <a:ea typeface="Times"/>
                <a:cs typeface="Times"/>
                <a:sym typeface="Times"/>
              </a:rPr>
              <a:t> and say, ‘Why has the LORD done thus to this land and to this house?’</a:t>
            </a:r>
            <a:endParaRPr sz="2400">
              <a:uFill>
                <a:solidFill>
                  <a:srgbClr val="000000"/>
                </a:solidFill>
              </a:uFill>
              <a:latin typeface="Times"/>
              <a:ea typeface="Times"/>
              <a:cs typeface="Times"/>
              <a:sym typeface="Times"/>
            </a:endParaRPr>
          </a:p>
          <a:p>
            <a:pPr marL="431800" indent="-381000">
              <a:spcBef>
                <a:spcPts val="0"/>
              </a:spcBef>
              <a:buClr>
                <a:srgbClr val="000000"/>
              </a:buClr>
              <a:buSzTx/>
              <a:buFont typeface="Gill Sans"/>
              <a:buNone/>
              <a:tabLst>
                <a:tab pos="762000" algn="l"/>
                <a:tab pos="1117600" algn="l"/>
                <a:tab pos="1473200" algn="l"/>
                <a:tab pos="1828800" algn="l"/>
                <a:tab pos="2184400" algn="l"/>
                <a:tab pos="2540000" algn="l"/>
                <a:tab pos="2895600" algn="l"/>
                <a:tab pos="3251200" algn="l"/>
                <a:tab pos="3606800" algn="l"/>
                <a:tab pos="3962400" algn="l"/>
                <a:tab pos="4318000" algn="l"/>
              </a:tabLst>
              <a:defRPr sz="1200">
                <a:latin typeface="Helvetica"/>
                <a:ea typeface="Helvetica"/>
                <a:cs typeface="Helvetica"/>
                <a:sym typeface="Helvetica"/>
              </a:defRPr>
            </a:pPr>
            <a:r>
              <a:rPr sz="2400">
                <a:solidFill>
                  <a:schemeClr val="accent5"/>
                </a:solidFill>
                <a:uFill>
                  <a:solidFill>
                    <a:srgbClr val="000000"/>
                  </a:solidFill>
                </a:uFill>
                <a:latin typeface="Times"/>
                <a:ea typeface="Times"/>
                <a:cs typeface="Times"/>
                <a:sym typeface="Times"/>
              </a:rPr>
              <a:t>9</a:t>
            </a:r>
            <a:r>
              <a:rPr sz="2400">
                <a:uFill>
                  <a:solidFill>
                    <a:srgbClr val="000000"/>
                  </a:solidFill>
                </a:uFill>
                <a:latin typeface="Times"/>
                <a:ea typeface="Times"/>
                <a:cs typeface="Times"/>
                <a:sym typeface="Times"/>
              </a:rPr>
              <a:t>   "And they will say, ‘Because they forsook the LORD their God, who brought their fathers out of the land of Egypt, and adopted other gods and worshiped them and served them, therefore the LORD has brought all this adversity on them.’"</a:t>
            </a:r>
          </a:p>
        </p:txBody>
      </p:sp>
      <p:pic>
        <p:nvPicPr>
          <p:cNvPr id="140" name="pasted-image.tiff" descr="pasted-image.tiff"/>
          <p:cNvPicPr>
            <a:picLocks noChangeAspect="1"/>
          </p:cNvPicPr>
          <p:nvPr/>
        </p:nvPicPr>
        <p:blipFill>
          <a:blip r:embed="rId2">
            <a:extLst/>
          </a:blip>
          <a:stretch>
            <a:fillRect/>
          </a:stretch>
        </p:blipFill>
        <p:spPr>
          <a:xfrm>
            <a:off x="7480482" y="5023916"/>
            <a:ext cx="2528977" cy="2111965"/>
          </a:xfrm>
          <a:prstGeom prst="rect">
            <a:avLst/>
          </a:prstGeom>
          <a:ln w="12700">
            <a:miter lim="400000"/>
          </a:ln>
        </p:spPr>
      </p:pic>
      <p:pic>
        <p:nvPicPr>
          <p:cNvPr id="141" name="pasted-image.tiff" descr="pasted-image.tiff"/>
          <p:cNvPicPr>
            <a:picLocks noChangeAspect="1"/>
          </p:cNvPicPr>
          <p:nvPr/>
        </p:nvPicPr>
        <p:blipFill>
          <a:blip r:embed="rId3">
            <a:extLst/>
          </a:blip>
          <a:srcRect l="18322" t="36070" r="14414" b="20414"/>
          <a:stretch>
            <a:fillRect/>
          </a:stretch>
        </p:blipFill>
        <p:spPr>
          <a:xfrm>
            <a:off x="6929106" y="3144395"/>
            <a:ext cx="3179179" cy="1286515"/>
          </a:xfrm>
          <a:prstGeom prst="rect">
            <a:avLst/>
          </a:prstGeom>
          <a:ln w="12700">
            <a:miter lim="400000"/>
          </a:ln>
        </p:spPr>
      </p:pic>
      <p:pic>
        <p:nvPicPr>
          <p:cNvPr id="142" name="pasted-image.tiff" descr="pasted-image.tiff"/>
          <p:cNvPicPr>
            <a:picLocks noChangeAspect="1"/>
          </p:cNvPicPr>
          <p:nvPr/>
        </p:nvPicPr>
        <p:blipFill>
          <a:blip r:embed="rId4">
            <a:extLst/>
          </a:blip>
          <a:stretch>
            <a:fillRect/>
          </a:stretch>
        </p:blipFill>
        <p:spPr>
          <a:xfrm>
            <a:off x="7556036" y="43801"/>
            <a:ext cx="2377869" cy="27690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flip dir="l"/>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