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p:nvPr>
            <p:ph type="title"/>
          </p:nvPr>
        </p:nvSpPr>
        <p:spPr>
          <a:xfrm>
            <a:off x="990600" y="1282700"/>
            <a:ext cx="8178800" cy="2578100"/>
          </a:xfrm>
          <a:prstGeom prst="rect">
            <a:avLst/>
          </a:prstGeom>
        </p:spPr>
        <p:txBody>
          <a:bodyPr lIns="50800" tIns="50800" rIns="50800" bIns="50800" anchor="b"/>
          <a:lstStyle/>
          <a:p>
            <a:pPr/>
            <a:r>
              <a:t>Title Text</a:t>
            </a:r>
          </a:p>
        </p:txBody>
      </p:sp>
      <p:sp>
        <p:nvSpPr>
          <p:cNvPr id="12" name="Body Level One…"/>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89" name="Title Text"/>
          <p:cNvSpPr/>
          <p:nvPr>
            <p:ph type="title"/>
          </p:nvPr>
        </p:nvSpPr>
        <p:spPr>
          <a:prstGeom prst="rect">
            <a:avLst/>
          </a:prstGeom>
        </p:spPr>
        <p:txBody>
          <a:bodyPr/>
          <a:lstStyle/>
          <a:p>
            <a:pPr/>
            <a:r>
              <a:t>Title Text</a:t>
            </a:r>
          </a:p>
        </p:txBody>
      </p:sp>
      <p:sp>
        <p:nvSpPr>
          <p:cNvPr id="90" name="Body Level One…"/>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98" name="Title Text"/>
          <p:cNvSpPr/>
          <p:nvPr>
            <p:ph type="title"/>
          </p:nvPr>
        </p:nvSpPr>
        <p:spPr>
          <a:prstGeom prst="rect">
            <a:avLst/>
          </a:prstGeom>
        </p:spPr>
        <p:txBody>
          <a:bodyPr/>
          <a:lstStyle/>
          <a:p>
            <a:pPr/>
            <a:r>
              <a:t>Title Text</a:t>
            </a:r>
          </a:p>
        </p:txBody>
      </p:sp>
      <p:sp>
        <p:nvSpPr>
          <p:cNvPr id="99" name="Body Level One…"/>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07" name="Title Text"/>
          <p:cNvSpPr/>
          <p:nvPr>
            <p:ph type="title"/>
          </p:nvPr>
        </p:nvSpPr>
        <p:spPr>
          <a:prstGeom prst="rect">
            <a:avLst/>
          </a:prstGeom>
        </p:spPr>
        <p:txBody>
          <a:bodyPr/>
          <a:lstStyle/>
          <a:p>
            <a:pPr/>
            <a:r>
              <a:t>Title Text</a:t>
            </a:r>
          </a:p>
        </p:txBody>
      </p:sp>
      <p:sp>
        <p:nvSpPr>
          <p:cNvPr id="108" name="Body Level One…"/>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Title Text"/>
          <p:cNvSpPr/>
          <p:nvPr>
            <p:ph type="title"/>
          </p:nvPr>
        </p:nvSpPr>
        <p:spPr>
          <a:prstGeom prst="rect">
            <a:avLst/>
          </a:prstGeom>
        </p:spPr>
        <p:txBody>
          <a:bodyPr/>
          <a:lstStyle/>
          <a:p>
            <a:pPr/>
            <a:r>
              <a:t>Title Text</a:t>
            </a:r>
          </a:p>
        </p:txBody>
      </p:sp>
      <p:sp>
        <p:nvSpPr>
          <p:cNvPr id="21" name="Body Level One…"/>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4" name="Title Text"/>
          <p:cNvSpPr/>
          <p:nvPr>
            <p:ph type="title"/>
          </p:nvPr>
        </p:nvSpPr>
        <p:spPr>
          <a:prstGeom prst="rect">
            <a:avLst/>
          </a:prstGeom>
        </p:spPr>
        <p:txBody>
          <a:bodyPr/>
          <a:lstStyle/>
          <a:p>
            <a:pPr/>
            <a:r>
              <a:t>Title Text</a:t>
            </a:r>
          </a:p>
        </p:txBody>
      </p:sp>
      <p:sp>
        <p:nvSpPr>
          <p:cNvPr id="4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2" name="Title Text"/>
          <p:cNvSpPr/>
          <p:nvPr>
            <p:ph type="title"/>
          </p:nvPr>
        </p:nvSpPr>
        <p:spPr>
          <a:xfrm>
            <a:off x="990600" y="2324100"/>
            <a:ext cx="8178800" cy="2971800"/>
          </a:xfrm>
          <a:prstGeom prst="rect">
            <a:avLst/>
          </a:prstGeom>
        </p:spPr>
        <p:txBody>
          <a:bodyPr/>
          <a:lstStyle/>
          <a:p>
            <a:pPr/>
            <a:r>
              <a:t>Title Text</a:t>
            </a:r>
          </a:p>
        </p:txBody>
      </p:sp>
      <p:sp>
        <p:nvSpPr>
          <p:cNvPr id="5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0" name="white_photo-h.pdf" descr="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Title Text"/>
          <p:cNvSpPr/>
          <p:nvPr>
            <p:ph type="title"/>
          </p:nvPr>
        </p:nvSpPr>
        <p:spPr>
          <a:xfrm>
            <a:off x="990600" y="5753100"/>
            <a:ext cx="8178800" cy="1333500"/>
          </a:xfrm>
          <a:prstGeom prst="rect">
            <a:avLst/>
          </a:prstGeom>
        </p:spPr>
        <p:txBody>
          <a:bodyPr/>
          <a:lstStyle/>
          <a:p>
            <a:pPr/>
            <a:r>
              <a:t>Title Text</a:t>
            </a: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69" name="white_photo-v-1.pdf" descr="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Title Text"/>
          <p:cNvSpPr/>
          <p:nvPr>
            <p:ph type="title"/>
          </p:nvPr>
        </p:nvSpPr>
        <p:spPr>
          <a:xfrm>
            <a:off x="444500" y="1104900"/>
            <a:ext cx="4635500" cy="2578100"/>
          </a:xfrm>
          <a:prstGeom prst="rect">
            <a:avLst/>
          </a:prstGeom>
        </p:spPr>
        <p:txBody>
          <a:bodyPr lIns="50800" tIns="50800" rIns="50800" bIns="50800" anchor="b"/>
          <a:lstStyle>
            <a:lvl1pPr>
              <a:defRPr sz="5400"/>
            </a:lvl1pPr>
          </a:lstStyle>
          <a:p>
            <a:pPr/>
            <a:r>
              <a:t>Title Text</a:t>
            </a:r>
          </a:p>
        </p:txBody>
      </p:sp>
      <p:sp>
        <p:nvSpPr>
          <p:cNvPr id="71" name="Body Level One…"/>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7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79" name="white_photo-bullets-1.pdf" descr="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Title Text"/>
          <p:cNvSpPr/>
          <p:nvPr>
            <p:ph type="title"/>
          </p:nvPr>
        </p:nvSpPr>
        <p:spPr>
          <a:prstGeom prst="rect">
            <a:avLst/>
          </a:prstGeom>
        </p:spPr>
        <p:txBody>
          <a:bodyPr/>
          <a:lstStyle/>
          <a:p>
            <a:pPr/>
            <a:r>
              <a:t>Title Text</a:t>
            </a:r>
          </a:p>
        </p:txBody>
      </p:sp>
      <p:sp>
        <p:nvSpPr>
          <p:cNvPr id="81" name="Body Level One…"/>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Body Level One…"/>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Title Text"/>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Slide Number"/>
          <p:cNvSpPr/>
          <p:nvPr>
            <p:ph type="sldNum" sz="quarter" idx="2"/>
          </p:nvPr>
        </p:nvSpPr>
        <p:spPr>
          <a:xfrm>
            <a:off x="4940300" y="7251700"/>
            <a:ext cx="266700" cy="279400"/>
          </a:xfrm>
          <a:prstGeom prst="rect">
            <a:avLst/>
          </a:prstGeom>
          <a:ln w="12700">
            <a:miter lim="400000"/>
          </a:ln>
        </p:spPr>
        <p:txBody>
          <a:bodyPr wrap="none" lIns="38100" tIns="38100" rIns="38100" bIns="38100" anchor="b">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2434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27897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31453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3500937" marR="0" indent="-440237"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D.  Pharaoh’s unprecedented recognition of Solomon 3:1"/>
          <p:cNvSpPr/>
          <p:nvPr>
            <p:ph type="title"/>
          </p:nvPr>
        </p:nvSpPr>
        <p:spPr>
          <a:xfrm>
            <a:off x="381000" y="-12700"/>
            <a:ext cx="9105900" cy="11176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pPr>
            <a:r>
              <a:rPr b="1" sz="2400">
                <a:solidFill>
                  <a:srgbClr val="011993"/>
                </a:solidFill>
              </a:rPr>
              <a:t>D.	 Pharaoh’s unprecedented recognition of Solomon</a:t>
            </a:r>
            <a:r>
              <a:rPr b="1" sz="2400"/>
              <a:t> </a:t>
            </a:r>
            <a:r>
              <a:rPr b="1" sz="2400">
                <a:solidFill>
                  <a:srgbClr val="FF2600"/>
                </a:solidFill>
              </a:rPr>
              <a:t>3:1</a:t>
            </a:r>
          </a:p>
        </p:txBody>
      </p:sp>
      <p:sp>
        <p:nvSpPr>
          <p:cNvPr id="119" name="1    Then Solomon formed a marriage alliance with Pharaoh king of Egypt, and took Pharaoh’s daughter and brought her to the city of David, until he had finished building his own house and the house of the LORD and the wall around Jerusalem."/>
          <p:cNvSpPr/>
          <p:nvPr>
            <p:ph type="body" sz="half" idx="1"/>
          </p:nvPr>
        </p:nvSpPr>
        <p:spPr>
          <a:xfrm>
            <a:off x="184150" y="889000"/>
            <a:ext cx="9791700" cy="1776016"/>
          </a:xfrm>
          <a:prstGeom prst="rect">
            <a:avLst/>
          </a:prstGeom>
        </p:spPr>
        <p:txBody>
          <a:bodyPr anchor="t"/>
          <a:lstStyle/>
          <a:p>
            <a:pPr marL="469900" indent="-381000">
              <a:spcBef>
                <a:spcPts val="0"/>
              </a:spcBef>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b="1" sz="2400"/>
            </a:pPr>
            <a:r>
              <a:rPr>
                <a:solidFill>
                  <a:srgbClr val="FF2600"/>
                </a:solidFill>
                <a:uFill>
                  <a:solidFill>
                    <a:srgbClr val="000000"/>
                  </a:solidFill>
                </a:uFill>
                <a:latin typeface="Times"/>
                <a:ea typeface="Times"/>
                <a:cs typeface="Times"/>
                <a:sym typeface="Times"/>
              </a:rPr>
              <a:t>1    </a:t>
            </a:r>
            <a:r>
              <a:rPr>
                <a:uFill>
                  <a:solidFill>
                    <a:srgbClr val="000000"/>
                  </a:solidFill>
                </a:uFill>
                <a:latin typeface="Times"/>
                <a:ea typeface="Times"/>
                <a:cs typeface="Times"/>
                <a:sym typeface="Times"/>
              </a:rPr>
              <a:t>Then Solomon formed a marriage alliance with Pharaoh king of Egypt, and took Pharaoh’s daughter and brought her to the city of David, until he had finished building his own house and the house of the LORD and the wall around Jerusalem.</a:t>
            </a:r>
          </a:p>
        </p:txBody>
      </p:sp>
      <p:pic>
        <p:nvPicPr>
          <p:cNvPr id="120" name="pasted-image.tiff" descr="pasted-image.tiff"/>
          <p:cNvPicPr>
            <a:picLocks noChangeAspect="1"/>
          </p:cNvPicPr>
          <p:nvPr/>
        </p:nvPicPr>
        <p:blipFill>
          <a:blip r:embed="rId2">
            <a:extLst/>
          </a:blip>
          <a:stretch>
            <a:fillRect/>
          </a:stretch>
        </p:blipFill>
        <p:spPr>
          <a:xfrm>
            <a:off x="5666001" y="2708572"/>
            <a:ext cx="4276695" cy="444063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III. Solomon’s Government 3:4—4:34"/>
          <p:cNvSpPr/>
          <p:nvPr>
            <p:ph type="ctr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pPr>
            <a:r>
              <a:rPr>
                <a:solidFill>
                  <a:srgbClr val="011993"/>
                </a:solidFill>
              </a:rPr>
              <a:t>III.	Solomon’s Government</a:t>
            </a:r>
            <a:r>
              <a:t> </a:t>
            </a:r>
            <a:r>
              <a:rPr>
                <a:solidFill>
                  <a:srgbClr val="FF2600"/>
                </a:solidFill>
              </a:rPr>
              <a:t>3:4—4:34</a:t>
            </a:r>
          </a:p>
        </p:txBody>
      </p:sp>
      <p:sp>
        <p:nvSpPr>
          <p:cNvPr id="156" name="2.  A demonstration of his wisdom in practice 3:16-28"/>
          <p:cNvSpPr/>
          <p:nvPr>
            <p:ph type="subTitle" sz="quarter" idx="1"/>
          </p:nvPr>
        </p:nvSpPr>
        <p:spPr>
          <a:xfrm>
            <a:off x="533400" y="4241800"/>
            <a:ext cx="9194800" cy="889000"/>
          </a:xfrm>
          <a:prstGeom prst="rect">
            <a:avLst/>
          </a:prstGeom>
        </p:spPr>
        <p:txBody>
          <a:bodyPr/>
          <a:lstStyle/>
          <a:p>
            <a:pPr>
              <a:buClr>
                <a:srgbClr val="000000"/>
              </a:buClr>
              <a:buFont typeface="Gill Sans"/>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latin typeface="Helvetica"/>
                <a:ea typeface="Helvetica"/>
                <a:cs typeface="Helvetica"/>
                <a:sym typeface="Helvetica"/>
              </a:defRPr>
            </a:pPr>
            <a:r>
              <a:rPr>
                <a:solidFill>
                  <a:srgbClr val="011993"/>
                </a:solidFill>
                <a:latin typeface="+mn-lt"/>
                <a:ea typeface="+mn-ea"/>
                <a:cs typeface="+mn-cs"/>
                <a:sym typeface="Gill Sans"/>
              </a:rPr>
              <a:t>2.	 A demonstration of his wisdom in practice</a:t>
            </a:r>
            <a:r>
              <a:rPr>
                <a:latin typeface="+mn-lt"/>
                <a:ea typeface="+mn-ea"/>
                <a:cs typeface="+mn-cs"/>
                <a:sym typeface="Gill Sans"/>
              </a:rPr>
              <a:t> </a:t>
            </a:r>
            <a:r>
              <a:rPr>
                <a:solidFill>
                  <a:srgbClr val="FF2600"/>
                </a:solidFill>
                <a:latin typeface="+mn-lt"/>
                <a:ea typeface="+mn-ea"/>
                <a:cs typeface="+mn-cs"/>
                <a:sym typeface="Gill Sans"/>
              </a:rPr>
              <a:t>3:</a:t>
            </a:r>
            <a:r>
              <a:rPr>
                <a:solidFill>
                  <a:srgbClr val="FF2600"/>
                </a:solidFill>
                <a:latin typeface="+mn-lt"/>
                <a:ea typeface="+mn-ea"/>
                <a:cs typeface="+mn-cs"/>
                <a:sym typeface="Gill Sans"/>
              </a:rPr>
              <a:t>16-28</a:t>
            </a:r>
          </a:p>
        </p:txBody>
      </p:sp>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a. The women’s testimony 16-22"/>
          <p:cNvSpPr/>
          <p:nvPr>
            <p:ph type="title"/>
          </p:nvPr>
        </p:nvSpPr>
        <p:spPr>
          <a:xfrm>
            <a:off x="609600" y="381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a.	The women’s testimony</a:t>
            </a:r>
            <a:r>
              <a:rPr sz="2400">
                <a:latin typeface="+mn-lt"/>
                <a:ea typeface="+mn-ea"/>
                <a:cs typeface="+mn-cs"/>
                <a:sym typeface="Gill Sans"/>
              </a:rPr>
              <a:t> </a:t>
            </a:r>
            <a:r>
              <a:rPr sz="2400">
                <a:solidFill>
                  <a:srgbClr val="FF2600"/>
                </a:solidFill>
                <a:latin typeface="+mn-lt"/>
                <a:ea typeface="+mn-ea"/>
                <a:cs typeface="+mn-cs"/>
                <a:sym typeface="Gill Sans"/>
              </a:rPr>
              <a:t>16-22</a:t>
            </a:r>
          </a:p>
        </p:txBody>
      </p:sp>
      <p:sp>
        <p:nvSpPr>
          <p:cNvPr id="159" name="16  Then two women who were harlots came to the king and stood before him.…"/>
          <p:cNvSpPr/>
          <p:nvPr>
            <p:ph type="body" idx="1"/>
          </p:nvPr>
        </p:nvSpPr>
        <p:spPr>
          <a:xfrm>
            <a:off x="165100" y="812800"/>
            <a:ext cx="5384800" cy="6743700"/>
          </a:xfrm>
          <a:prstGeom prst="rect">
            <a:avLst/>
          </a:prstGeom>
        </p:spPr>
        <p:txBody>
          <a:bodyPr anchor="t"/>
          <a:lstStyle/>
          <a:p>
            <a:pPr marL="444500" indent="-393700">
              <a:spcBef>
                <a:spcPts val="56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16  </a:t>
            </a:r>
            <a:r>
              <a:rPr sz="2400">
                <a:latin typeface="Times"/>
                <a:ea typeface="Times"/>
                <a:cs typeface="Times"/>
                <a:sym typeface="Times"/>
              </a:rPr>
              <a:t>Then two women who were harlots came to the king and stood before him.</a:t>
            </a:r>
            <a:endParaRPr sz="2400">
              <a:latin typeface="Times"/>
              <a:ea typeface="Times"/>
              <a:cs typeface="Times"/>
              <a:sym typeface="Times"/>
            </a:endParaRPr>
          </a:p>
          <a:p>
            <a:pPr marL="444500" indent="-393700">
              <a:spcBef>
                <a:spcPts val="56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17  </a:t>
            </a:r>
            <a:r>
              <a:rPr sz="2400">
                <a:latin typeface="Times"/>
                <a:ea typeface="Times"/>
                <a:cs typeface="Times"/>
                <a:sym typeface="Times"/>
              </a:rPr>
              <a:t>And the one woman said, "Oh, my lord, this woman and I live in the same house; and I gave birth to a child while she </a:t>
            </a:r>
            <a:r>
              <a:rPr i="1" sz="2400">
                <a:latin typeface="Times"/>
                <a:ea typeface="Times"/>
                <a:cs typeface="Times"/>
                <a:sym typeface="Times"/>
              </a:rPr>
              <a:t>was</a:t>
            </a:r>
            <a:r>
              <a:rPr sz="2400">
                <a:latin typeface="Times"/>
                <a:ea typeface="Times"/>
                <a:cs typeface="Times"/>
                <a:sym typeface="Times"/>
              </a:rPr>
              <a:t> in the house.</a:t>
            </a:r>
            <a:endParaRPr sz="2400">
              <a:latin typeface="Times"/>
              <a:ea typeface="Times"/>
              <a:cs typeface="Times"/>
              <a:sym typeface="Times"/>
            </a:endParaRPr>
          </a:p>
          <a:p>
            <a:pPr marL="444500" indent="-393700">
              <a:spcBef>
                <a:spcPts val="56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18  </a:t>
            </a:r>
            <a:r>
              <a:rPr sz="2400">
                <a:latin typeface="Times"/>
                <a:ea typeface="Times"/>
                <a:cs typeface="Times"/>
                <a:sym typeface="Times"/>
              </a:rPr>
              <a:t>"And it happened on the third day after I gave birth, that this woman also gave birth to a child, and we were together. There was no stranger with us in the house, only the two of us in the house.</a:t>
            </a:r>
          </a:p>
        </p:txBody>
      </p:sp>
      <p:pic>
        <p:nvPicPr>
          <p:cNvPr id="160" name="droppedImage.pdf" descr="droppedImage.pdf"/>
          <p:cNvPicPr>
            <a:picLocks noChangeAspect="1"/>
          </p:cNvPicPr>
          <p:nvPr/>
        </p:nvPicPr>
        <p:blipFill>
          <a:blip r:embed="rId2">
            <a:extLst/>
          </a:blip>
          <a:stretch>
            <a:fillRect/>
          </a:stretch>
        </p:blipFill>
        <p:spPr>
          <a:xfrm>
            <a:off x="5778500" y="812800"/>
            <a:ext cx="4114800" cy="3180398"/>
          </a:xfrm>
          <a:prstGeom prst="rect">
            <a:avLst/>
          </a:prstGeom>
          <a:ln w="12700">
            <a:miter lim="400000"/>
          </a:ln>
        </p:spPr>
      </p:pic>
      <p:pic>
        <p:nvPicPr>
          <p:cNvPr id="161" name="droppedImage.pdf" descr="droppedImage.pdf"/>
          <p:cNvPicPr>
            <a:picLocks noChangeAspect="1"/>
          </p:cNvPicPr>
          <p:nvPr/>
        </p:nvPicPr>
        <p:blipFill>
          <a:blip r:embed="rId3">
            <a:extLst/>
          </a:blip>
          <a:stretch>
            <a:fillRect/>
          </a:stretch>
        </p:blipFill>
        <p:spPr>
          <a:xfrm>
            <a:off x="5740400" y="4064000"/>
            <a:ext cx="4149134" cy="3022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a. The women’s testimony 16-22"/>
          <p:cNvSpPr/>
          <p:nvPr>
            <p:ph type="title"/>
          </p:nvPr>
        </p:nvSpPr>
        <p:spPr>
          <a:xfrm>
            <a:off x="609600" y="381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a.	The women’s testimony</a:t>
            </a:r>
            <a:r>
              <a:rPr sz="2400">
                <a:latin typeface="+mn-lt"/>
                <a:ea typeface="+mn-ea"/>
                <a:cs typeface="+mn-cs"/>
                <a:sym typeface="Gill Sans"/>
              </a:rPr>
              <a:t> </a:t>
            </a:r>
            <a:r>
              <a:rPr sz="2400">
                <a:solidFill>
                  <a:srgbClr val="FF2600"/>
                </a:solidFill>
                <a:latin typeface="+mn-lt"/>
                <a:ea typeface="+mn-ea"/>
                <a:cs typeface="+mn-cs"/>
                <a:sym typeface="Gill Sans"/>
              </a:rPr>
              <a:t>16-22</a:t>
            </a:r>
          </a:p>
        </p:txBody>
      </p:sp>
      <p:sp>
        <p:nvSpPr>
          <p:cNvPr id="164" name="19  &quot;And this woman’s son died in the night, because she lay on it.…"/>
          <p:cNvSpPr/>
          <p:nvPr>
            <p:ph type="body" idx="1"/>
          </p:nvPr>
        </p:nvSpPr>
        <p:spPr>
          <a:xfrm>
            <a:off x="165100" y="812800"/>
            <a:ext cx="5867400" cy="6743700"/>
          </a:xfrm>
          <a:prstGeom prst="rect">
            <a:avLst/>
          </a:prstGeom>
        </p:spPr>
        <p:txBody>
          <a:bodyPr anchor="t"/>
          <a:lstStyle/>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19  </a:t>
            </a:r>
            <a:r>
              <a:rPr sz="2400">
                <a:latin typeface="Times"/>
                <a:ea typeface="Times"/>
                <a:cs typeface="Times"/>
                <a:sym typeface="Times"/>
              </a:rPr>
              <a:t>"And this woman’s son died in the night, because she lay on it.</a:t>
            </a:r>
            <a:endParaRPr sz="2400">
              <a:latin typeface="Times"/>
              <a:ea typeface="Times"/>
              <a:cs typeface="Times"/>
              <a:sym typeface="Times"/>
            </a:endParaRPr>
          </a:p>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20  </a:t>
            </a:r>
            <a:r>
              <a:rPr sz="2400">
                <a:latin typeface="Times"/>
                <a:ea typeface="Times"/>
                <a:cs typeface="Times"/>
                <a:sym typeface="Times"/>
              </a:rPr>
              <a:t>"So she arose in the middle of the night and took my son from beside me while your maidservant slept, and laid him in her bosom, and laid her dead son in my bosom.</a:t>
            </a:r>
            <a:endParaRPr sz="2400">
              <a:latin typeface="Times"/>
              <a:ea typeface="Times"/>
              <a:cs typeface="Times"/>
              <a:sym typeface="Times"/>
            </a:endParaRPr>
          </a:p>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21  </a:t>
            </a:r>
            <a:r>
              <a:rPr sz="2400">
                <a:latin typeface="Times"/>
                <a:ea typeface="Times"/>
                <a:cs typeface="Times"/>
                <a:sym typeface="Times"/>
              </a:rPr>
              <a:t>"And when I rose in the morning to nurse my son, behold, he was dead; but when I looked at him carefully in the morning, behold, he was not my son, whom I had borne."</a:t>
            </a:r>
          </a:p>
        </p:txBody>
      </p:sp>
      <p:pic>
        <p:nvPicPr>
          <p:cNvPr id="165" name="droppedImage.pdf" descr="droppedImage.pdf"/>
          <p:cNvPicPr>
            <a:picLocks noChangeAspect="1"/>
          </p:cNvPicPr>
          <p:nvPr/>
        </p:nvPicPr>
        <p:blipFill>
          <a:blip r:embed="rId2">
            <a:extLst/>
          </a:blip>
          <a:stretch>
            <a:fillRect/>
          </a:stretch>
        </p:blipFill>
        <p:spPr>
          <a:xfrm>
            <a:off x="6186902" y="4330700"/>
            <a:ext cx="3894212" cy="3009900"/>
          </a:xfrm>
          <a:prstGeom prst="rect">
            <a:avLst/>
          </a:prstGeom>
          <a:ln w="12700">
            <a:miter lim="400000"/>
          </a:ln>
        </p:spPr>
      </p:pic>
      <p:pic>
        <p:nvPicPr>
          <p:cNvPr id="166" name="Solomon's wisdom 68a-15.jpg" descr="Solomon's wisdom 68a-15.jpg"/>
          <p:cNvPicPr>
            <a:picLocks noChangeAspect="1"/>
          </p:cNvPicPr>
          <p:nvPr/>
        </p:nvPicPr>
        <p:blipFill>
          <a:blip r:embed="rId3">
            <a:extLst/>
          </a:blip>
          <a:stretch>
            <a:fillRect/>
          </a:stretch>
        </p:blipFill>
        <p:spPr>
          <a:xfrm>
            <a:off x="7090399" y="65653"/>
            <a:ext cx="2835713" cy="426636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a. The women’s testimony 16-22"/>
          <p:cNvSpPr/>
          <p:nvPr>
            <p:ph type="title"/>
          </p:nvPr>
        </p:nvSpPr>
        <p:spPr>
          <a:xfrm>
            <a:off x="609600" y="381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a.	The women’s testimony</a:t>
            </a:r>
            <a:r>
              <a:rPr sz="2400">
                <a:latin typeface="+mn-lt"/>
                <a:ea typeface="+mn-ea"/>
                <a:cs typeface="+mn-cs"/>
                <a:sym typeface="Gill Sans"/>
              </a:rPr>
              <a:t> </a:t>
            </a:r>
            <a:r>
              <a:rPr sz="2400">
                <a:solidFill>
                  <a:srgbClr val="FF2600"/>
                </a:solidFill>
                <a:latin typeface="+mn-lt"/>
                <a:ea typeface="+mn-ea"/>
                <a:cs typeface="+mn-cs"/>
                <a:sym typeface="Gill Sans"/>
              </a:rPr>
              <a:t>16-22</a:t>
            </a:r>
          </a:p>
        </p:txBody>
      </p:sp>
      <p:sp>
        <p:nvSpPr>
          <p:cNvPr id="169" name="22  Then the other woman said, &quot;No! For the living one is my son, and the dead one is your son.&quot; But the first woman said, &quot;No! For the dead one is your son, and the living one is my son.&quot; Thus they spoke before the king."/>
          <p:cNvSpPr/>
          <p:nvPr>
            <p:ph type="body" sz="half" idx="1"/>
          </p:nvPr>
        </p:nvSpPr>
        <p:spPr>
          <a:xfrm>
            <a:off x="165100" y="812800"/>
            <a:ext cx="5270500" cy="5315893"/>
          </a:xfrm>
          <a:prstGeom prst="rect">
            <a:avLst/>
          </a:prstGeom>
        </p:spPr>
        <p:txBody>
          <a:bodyPr anchor="t"/>
          <a:lstStyle/>
          <a:p>
            <a:pPr marL="444500" indent="-393700">
              <a:spcBef>
                <a:spcPts val="4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22 </a:t>
            </a:r>
            <a:r>
              <a:rPr sz="2400">
                <a:latin typeface="Times"/>
                <a:ea typeface="Times"/>
                <a:cs typeface="Times"/>
                <a:sym typeface="Times"/>
              </a:rPr>
              <a:t> Then the other woman said, "No! For the living one is my son, and the dead one is your son." But the first woman said, "No! For the dead one is your son, and the living one is my son." Thus they spoke before the king.</a:t>
            </a:r>
          </a:p>
        </p:txBody>
      </p:sp>
      <p:pic>
        <p:nvPicPr>
          <p:cNvPr id="170" name="droppedImage.pdf" descr="droppedImage.pdf"/>
          <p:cNvPicPr>
            <a:picLocks noChangeAspect="1"/>
          </p:cNvPicPr>
          <p:nvPr/>
        </p:nvPicPr>
        <p:blipFill>
          <a:blip r:embed="rId2">
            <a:extLst/>
          </a:blip>
          <a:stretch>
            <a:fillRect/>
          </a:stretch>
        </p:blipFill>
        <p:spPr>
          <a:xfrm>
            <a:off x="5549900" y="990600"/>
            <a:ext cx="4406900" cy="34612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b. Solomon’s stratagem 23-26"/>
          <p:cNvSpPr/>
          <p:nvPr>
            <p:ph type="title"/>
          </p:nvPr>
        </p:nvSpPr>
        <p:spPr>
          <a:xfrm>
            <a:off x="609600" y="381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b.	Solomon’s stratagem</a:t>
            </a:r>
            <a:r>
              <a:rPr sz="2400">
                <a:latin typeface="+mn-lt"/>
                <a:ea typeface="+mn-ea"/>
                <a:cs typeface="+mn-cs"/>
                <a:sym typeface="Gill Sans"/>
              </a:rPr>
              <a:t> </a:t>
            </a:r>
            <a:r>
              <a:rPr sz="2400">
                <a:solidFill>
                  <a:srgbClr val="FF2600"/>
                </a:solidFill>
                <a:latin typeface="+mn-lt"/>
                <a:ea typeface="+mn-ea"/>
                <a:cs typeface="+mn-cs"/>
                <a:sym typeface="Gill Sans"/>
              </a:rPr>
              <a:t>23-26</a:t>
            </a:r>
          </a:p>
        </p:txBody>
      </p:sp>
      <p:sp>
        <p:nvSpPr>
          <p:cNvPr id="173" name="23  Then the king said, &quot;The one says, ‘This is my son who is living, and your son is the dead one’; and the other says, ‘No! For your son is the dead one, and my son is the living one.’&quot;…"/>
          <p:cNvSpPr/>
          <p:nvPr>
            <p:ph type="body" idx="1"/>
          </p:nvPr>
        </p:nvSpPr>
        <p:spPr>
          <a:xfrm>
            <a:off x="-63500" y="838200"/>
            <a:ext cx="6464300" cy="6743700"/>
          </a:xfrm>
          <a:prstGeom prst="rect">
            <a:avLst/>
          </a:prstGeom>
        </p:spPr>
        <p:txBody>
          <a:bodyPr anchor="t"/>
          <a:lstStyle/>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23  </a:t>
            </a:r>
            <a:r>
              <a:rPr sz="2400">
                <a:uFill>
                  <a:solidFill>
                    <a:srgbClr val="000000"/>
                  </a:solidFill>
                </a:uFill>
                <a:latin typeface="Times"/>
                <a:ea typeface="Times"/>
                <a:cs typeface="Times"/>
                <a:sym typeface="Times"/>
              </a:rPr>
              <a:t>Then the king said, "The one says, ‘This is my son who is living, and your son is the dead one’; and the other says, ‘No! For your son is the dead one, and my son is the living one.’"</a:t>
            </a:r>
            <a:endParaRPr sz="2400">
              <a:uFill>
                <a:solidFill>
                  <a:srgbClr val="000000"/>
                </a:solidFill>
              </a:uFill>
              <a:latin typeface="Times"/>
              <a:ea typeface="Times"/>
              <a:cs typeface="Times"/>
              <a:sym typeface="Times"/>
            </a:endParaRPr>
          </a:p>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24  </a:t>
            </a:r>
            <a:r>
              <a:rPr sz="2400">
                <a:uFill>
                  <a:solidFill>
                    <a:srgbClr val="000000"/>
                  </a:solidFill>
                </a:uFill>
                <a:latin typeface="Times"/>
                <a:ea typeface="Times"/>
                <a:cs typeface="Times"/>
                <a:sym typeface="Times"/>
              </a:rPr>
              <a:t>And the king said, "Get me a sword." So they brought a sword before the king.</a:t>
            </a:r>
            <a:endParaRPr sz="2400">
              <a:uFill>
                <a:solidFill>
                  <a:srgbClr val="000000"/>
                </a:solidFill>
              </a:uFill>
              <a:latin typeface="Times"/>
              <a:ea typeface="Times"/>
              <a:cs typeface="Times"/>
              <a:sym typeface="Times"/>
            </a:endParaRPr>
          </a:p>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25  </a:t>
            </a:r>
            <a:r>
              <a:rPr sz="2400">
                <a:uFill>
                  <a:solidFill>
                    <a:srgbClr val="000000"/>
                  </a:solidFill>
                </a:uFill>
                <a:latin typeface="Times"/>
                <a:ea typeface="Times"/>
                <a:cs typeface="Times"/>
                <a:sym typeface="Times"/>
              </a:rPr>
              <a:t>And the king said, "Divide the living child in two, and give half to the one and half to the other."</a:t>
            </a:r>
            <a:endParaRPr sz="2400">
              <a:uFill>
                <a:solidFill>
                  <a:srgbClr val="000000"/>
                </a:solidFill>
              </a:uFill>
              <a:latin typeface="Times"/>
              <a:ea typeface="Times"/>
              <a:cs typeface="Times"/>
              <a:sym typeface="Times"/>
            </a:endParaRPr>
          </a:p>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26  </a:t>
            </a:r>
            <a:r>
              <a:rPr sz="2400">
                <a:uFill>
                  <a:solidFill>
                    <a:srgbClr val="000000"/>
                  </a:solidFill>
                </a:uFill>
                <a:latin typeface="Times"/>
                <a:ea typeface="Times"/>
                <a:cs typeface="Times"/>
                <a:sym typeface="Times"/>
              </a:rPr>
              <a:t>Then the woman whose child </a:t>
            </a:r>
            <a:r>
              <a:rPr i="1" sz="2400">
                <a:uFill>
                  <a:solidFill>
                    <a:srgbClr val="000000"/>
                  </a:solidFill>
                </a:uFill>
                <a:latin typeface="Times"/>
                <a:ea typeface="Times"/>
                <a:cs typeface="Times"/>
                <a:sym typeface="Times"/>
              </a:rPr>
              <a:t>was</a:t>
            </a:r>
            <a:r>
              <a:rPr sz="2400">
                <a:uFill>
                  <a:solidFill>
                    <a:srgbClr val="000000"/>
                  </a:solidFill>
                </a:uFill>
                <a:latin typeface="Times"/>
                <a:ea typeface="Times"/>
                <a:cs typeface="Times"/>
                <a:sym typeface="Times"/>
              </a:rPr>
              <a:t> the living one spoke to the king, for she was deeply stirred over her son and said, "Oh, my lord, give her the living child, and by no means kill him." But the other said, "He shall be neither mine nor yours; divide </a:t>
            </a:r>
            <a:r>
              <a:rPr i="1" sz="2400">
                <a:uFill>
                  <a:solidFill>
                    <a:srgbClr val="000000"/>
                  </a:solidFill>
                </a:uFill>
                <a:latin typeface="Times"/>
                <a:ea typeface="Times"/>
                <a:cs typeface="Times"/>
                <a:sym typeface="Times"/>
              </a:rPr>
              <a:t>him!</a:t>
            </a:r>
            <a:r>
              <a:rPr sz="2400">
                <a:uFill>
                  <a:solidFill>
                    <a:srgbClr val="000000"/>
                  </a:solidFill>
                </a:uFill>
                <a:latin typeface="Times"/>
                <a:ea typeface="Times"/>
                <a:cs typeface="Times"/>
                <a:sym typeface="Times"/>
              </a:rPr>
              <a:t>"</a:t>
            </a:r>
          </a:p>
        </p:txBody>
      </p:sp>
      <p:pic>
        <p:nvPicPr>
          <p:cNvPr id="174" name="droppedImage.pdf" descr="droppedImage.pdf"/>
          <p:cNvPicPr>
            <a:picLocks noChangeAspect="1"/>
          </p:cNvPicPr>
          <p:nvPr/>
        </p:nvPicPr>
        <p:blipFill>
          <a:blip r:embed="rId2">
            <a:extLst/>
          </a:blip>
          <a:stretch>
            <a:fillRect/>
          </a:stretch>
        </p:blipFill>
        <p:spPr>
          <a:xfrm>
            <a:off x="6182933" y="266700"/>
            <a:ext cx="3712334" cy="2730500"/>
          </a:xfrm>
          <a:prstGeom prst="rect">
            <a:avLst/>
          </a:prstGeom>
          <a:ln w="12700">
            <a:miter lim="400000"/>
          </a:ln>
        </p:spPr>
      </p:pic>
      <p:pic>
        <p:nvPicPr>
          <p:cNvPr id="175" name="droppedImage.pdf" descr="droppedImage.pdf"/>
          <p:cNvPicPr>
            <a:picLocks noChangeAspect="1"/>
          </p:cNvPicPr>
          <p:nvPr/>
        </p:nvPicPr>
        <p:blipFill>
          <a:blip r:embed="rId3">
            <a:extLst/>
          </a:blip>
          <a:stretch>
            <a:fillRect/>
          </a:stretch>
        </p:blipFill>
        <p:spPr>
          <a:xfrm>
            <a:off x="6206366" y="3028950"/>
            <a:ext cx="3712334" cy="290293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c. Solomon’s decision and the nation impressed 27, 28"/>
          <p:cNvSpPr/>
          <p:nvPr>
            <p:ph type="title"/>
          </p:nvPr>
        </p:nvSpPr>
        <p:spPr>
          <a:xfrm>
            <a:off x="609600" y="381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c.	Solomon’s decision and the nation impressed</a:t>
            </a:r>
            <a:r>
              <a:rPr sz="2400">
                <a:latin typeface="+mn-lt"/>
                <a:ea typeface="+mn-ea"/>
                <a:cs typeface="+mn-cs"/>
                <a:sym typeface="Gill Sans"/>
              </a:rPr>
              <a:t> </a:t>
            </a:r>
            <a:r>
              <a:rPr sz="2400">
                <a:solidFill>
                  <a:srgbClr val="FF2600"/>
                </a:solidFill>
                <a:latin typeface="+mn-lt"/>
                <a:ea typeface="+mn-ea"/>
                <a:cs typeface="+mn-cs"/>
                <a:sym typeface="Gill Sans"/>
              </a:rPr>
              <a:t>27, 28</a:t>
            </a:r>
          </a:p>
        </p:txBody>
      </p:sp>
      <p:sp>
        <p:nvSpPr>
          <p:cNvPr id="178" name="27  Then the king answered and said, &quot;Give the first woman the living child, and by no means kill him. She is his mother.&quot;…"/>
          <p:cNvSpPr/>
          <p:nvPr>
            <p:ph type="body" idx="1"/>
          </p:nvPr>
        </p:nvSpPr>
        <p:spPr>
          <a:xfrm>
            <a:off x="165100" y="812800"/>
            <a:ext cx="5549900" cy="6743700"/>
          </a:xfrm>
          <a:prstGeom prst="rect">
            <a:avLst/>
          </a:prstGeom>
        </p:spPr>
        <p:txBody>
          <a:bodyPr anchor="t"/>
          <a:lstStyle/>
          <a:p>
            <a:pPr marL="444500" indent="-393700">
              <a:spcBef>
                <a:spcPts val="37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27</a:t>
            </a:r>
            <a:r>
              <a:rPr sz="2400">
                <a:uFill>
                  <a:solidFill>
                    <a:srgbClr val="000000"/>
                  </a:solidFill>
                </a:uFill>
                <a:latin typeface="Times"/>
                <a:ea typeface="Times"/>
                <a:cs typeface="Times"/>
                <a:sym typeface="Times"/>
              </a:rPr>
              <a:t>  Then the king answered and said, "Give the first woman the living child, and by no means kill him. She is his mother."</a:t>
            </a:r>
            <a:endParaRPr sz="2400">
              <a:uFill>
                <a:solidFill>
                  <a:srgbClr val="000000"/>
                </a:solidFill>
              </a:uFill>
              <a:latin typeface="Times"/>
              <a:ea typeface="Times"/>
              <a:cs typeface="Times"/>
              <a:sym typeface="Times"/>
            </a:endParaRPr>
          </a:p>
          <a:p>
            <a:pPr marL="444500" indent="-393700">
              <a:spcBef>
                <a:spcPts val="37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28</a:t>
            </a:r>
            <a:r>
              <a:rPr sz="2400">
                <a:uFill>
                  <a:solidFill>
                    <a:srgbClr val="000000"/>
                  </a:solidFill>
                </a:uFill>
                <a:latin typeface="Times"/>
                <a:ea typeface="Times"/>
                <a:cs typeface="Times"/>
                <a:sym typeface="Times"/>
              </a:rPr>
              <a:t>  When all Israel heard of the judgment which the king had handed down, they feared the king; for they saw that the wisdom of God was in him to administer justice.</a:t>
            </a:r>
          </a:p>
        </p:txBody>
      </p:sp>
      <p:pic>
        <p:nvPicPr>
          <p:cNvPr id="179" name="droppedImage.pdf" descr="droppedImage.pdf"/>
          <p:cNvPicPr>
            <a:picLocks noChangeAspect="1"/>
          </p:cNvPicPr>
          <p:nvPr/>
        </p:nvPicPr>
        <p:blipFill>
          <a:blip r:embed="rId2">
            <a:extLst/>
          </a:blip>
          <a:stretch>
            <a:fillRect/>
          </a:stretch>
        </p:blipFill>
        <p:spPr>
          <a:xfrm>
            <a:off x="5842000" y="914400"/>
            <a:ext cx="4025900" cy="29329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B. Solomon’s management of his kingdom 4:1-20"/>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900"/>
            </a:pPr>
            <a:r>
              <a:rPr>
                <a:solidFill>
                  <a:srgbClr val="011993"/>
                </a:solidFill>
              </a:rPr>
              <a:t>B.	Solomon’s management of his kingdom</a:t>
            </a:r>
            <a:r>
              <a:t> </a:t>
            </a:r>
            <a:r>
              <a:rPr>
                <a:solidFill>
                  <a:srgbClr val="FF2600"/>
                </a:solidFill>
              </a:rPr>
              <a:t>4:1-20</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1. The ministers of state 4:1-6"/>
          <p:cNvSpPr/>
          <p:nvPr>
            <p:ph type="title"/>
          </p:nvPr>
        </p:nvSpPr>
        <p:spPr>
          <a:xfrm>
            <a:off x="609600" y="381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1.	The ministers of state</a:t>
            </a:r>
            <a:r>
              <a:rPr sz="2400">
                <a:latin typeface="+mn-lt"/>
                <a:ea typeface="+mn-ea"/>
                <a:cs typeface="+mn-cs"/>
                <a:sym typeface="Gill Sans"/>
              </a:rPr>
              <a:t> </a:t>
            </a:r>
            <a:r>
              <a:rPr sz="2400">
                <a:solidFill>
                  <a:srgbClr val="FF2600"/>
                </a:solidFill>
                <a:latin typeface="+mn-lt"/>
                <a:ea typeface="+mn-ea"/>
                <a:cs typeface="+mn-cs"/>
                <a:sym typeface="Gill Sans"/>
              </a:rPr>
              <a:t>4:</a:t>
            </a:r>
            <a:r>
              <a:rPr sz="2400">
                <a:solidFill>
                  <a:srgbClr val="FF2600"/>
                </a:solidFill>
                <a:latin typeface="+mn-lt"/>
                <a:ea typeface="+mn-ea"/>
                <a:cs typeface="+mn-cs"/>
                <a:sym typeface="Gill Sans"/>
              </a:rPr>
              <a:t>1-6</a:t>
            </a:r>
          </a:p>
        </p:txBody>
      </p:sp>
      <p:sp>
        <p:nvSpPr>
          <p:cNvPr id="184" name="a. Azariah son of Zadok - priest - prime minister…"/>
          <p:cNvSpPr/>
          <p:nvPr>
            <p:ph type="body" idx="1"/>
          </p:nvPr>
        </p:nvSpPr>
        <p:spPr>
          <a:xfrm>
            <a:off x="495300" y="1016000"/>
            <a:ext cx="9690100" cy="6743700"/>
          </a:xfrm>
          <a:prstGeom prst="rect">
            <a:avLst/>
          </a:prstGeom>
        </p:spPr>
        <p:txBody>
          <a:bodyPr anchor="t"/>
          <a:lstStyle/>
          <a:p>
            <a:pPr marL="444500" indent="-393700">
              <a:spcBef>
                <a:spcPts val="22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700"/>
            </a:pPr>
            <a:r>
              <a:t>a.	</a:t>
            </a:r>
            <a:r>
              <a:rPr u="sng"/>
              <a:t>Azariah</a:t>
            </a:r>
            <a:r>
              <a:t> son of Zadok - priest - prime minister </a:t>
            </a:r>
          </a:p>
          <a:p>
            <a:pPr marL="444500" indent="-393700">
              <a:spcBef>
                <a:spcPts val="22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700"/>
            </a:pPr>
            <a:r>
              <a:t>b.	</a:t>
            </a:r>
            <a:r>
              <a:rPr u="sng"/>
              <a:t>Elihoreph </a:t>
            </a:r>
            <a:r>
              <a:rPr u="sng">
                <a:solidFill>
                  <a:srgbClr val="011993"/>
                </a:solidFill>
              </a:rPr>
              <a:t>(El ih HOH ref) </a:t>
            </a:r>
            <a:r>
              <a:rPr u="sng"/>
              <a:t>and Ahijah</a:t>
            </a:r>
            <a:r>
              <a:t> - secretaries - court scribes </a:t>
            </a:r>
          </a:p>
          <a:p>
            <a:pPr marL="444500" indent="-393700">
              <a:spcBef>
                <a:spcPts val="22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700"/>
            </a:pPr>
            <a:r>
              <a:t>c.	</a:t>
            </a:r>
            <a:r>
              <a:rPr u="sng"/>
              <a:t>Jehoshaphat</a:t>
            </a:r>
            <a:r>
              <a:t> - recorder - remembrancer</a:t>
            </a:r>
          </a:p>
          <a:p>
            <a:pPr marL="444500" indent="-393700">
              <a:spcBef>
                <a:spcPts val="22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700"/>
            </a:pPr>
            <a:r>
              <a:t>d.  </a:t>
            </a:r>
            <a:r>
              <a:rPr u="sng"/>
              <a:t>Benaiah</a:t>
            </a:r>
            <a:r>
              <a:t> - over the army </a:t>
            </a:r>
          </a:p>
          <a:p>
            <a:pPr marL="444500" indent="-393700">
              <a:spcBef>
                <a:spcPts val="22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700"/>
            </a:pPr>
            <a:r>
              <a:t>e.	</a:t>
            </a:r>
            <a:r>
              <a:rPr u="sng"/>
              <a:t>Zadok and Abiathar</a:t>
            </a:r>
            <a:r>
              <a:t> - priests </a:t>
            </a:r>
          </a:p>
          <a:p>
            <a:pPr marL="444500" indent="-393700">
              <a:spcBef>
                <a:spcPts val="22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700"/>
            </a:pPr>
            <a:r>
              <a:t>f.	</a:t>
            </a:r>
            <a:r>
              <a:rPr u="sng"/>
              <a:t>Azariah son of Nathan</a:t>
            </a:r>
            <a:r>
              <a:t> - over the deputies - 12 governors</a:t>
            </a:r>
          </a:p>
          <a:p>
            <a:pPr marL="444500" indent="-393700">
              <a:spcBef>
                <a:spcPts val="22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700"/>
            </a:pPr>
            <a:r>
              <a:t>g.	</a:t>
            </a:r>
            <a:r>
              <a:rPr u="sng"/>
              <a:t>Zabud</a:t>
            </a:r>
            <a:r>
              <a:t> - king’s friend - confidential adviser</a:t>
            </a:r>
          </a:p>
          <a:p>
            <a:pPr marL="444500" indent="-393700">
              <a:spcBef>
                <a:spcPts val="22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700"/>
            </a:pPr>
            <a:r>
              <a:t>h.	</a:t>
            </a:r>
            <a:r>
              <a:rPr u="sng"/>
              <a:t>Ahishar</a:t>
            </a:r>
            <a:r>
              <a:t> </a:t>
            </a:r>
            <a:r>
              <a:rPr>
                <a:solidFill>
                  <a:srgbClr val="011993"/>
                </a:solidFill>
              </a:rPr>
              <a:t>(uh HIGH shahr) </a:t>
            </a:r>
            <a:r>
              <a:t>- over the household</a:t>
            </a:r>
          </a:p>
          <a:p>
            <a:pPr marL="444500" indent="-393700">
              <a:spcBef>
                <a:spcPts val="2200"/>
              </a:spcBef>
              <a:buClr>
                <a:srgbClr val="000000"/>
              </a:buClr>
              <a:buSzTx/>
              <a:buNone/>
              <a:tabLst>
                <a:tab pos="762000" algn="l"/>
                <a:tab pos="1117600" algn="l"/>
                <a:tab pos="1473200" algn="l"/>
                <a:tab pos="1828800" algn="l"/>
                <a:tab pos="2184400" algn="l"/>
                <a:tab pos="2540000" algn="l"/>
                <a:tab pos="2895600" algn="l"/>
                <a:tab pos="3251200" algn="l"/>
                <a:tab pos="3606800" algn="l"/>
                <a:tab pos="3962400" algn="l"/>
                <a:tab pos="4318000" algn="l"/>
              </a:tabLst>
              <a:defRPr sz="2700"/>
            </a:pPr>
            <a:r>
              <a:t>i.	</a:t>
            </a:r>
            <a:r>
              <a:rPr u="sng"/>
              <a:t>Adoniram</a:t>
            </a:r>
            <a:r>
              <a:t> </a:t>
            </a:r>
            <a:r>
              <a:rPr u="sng">
                <a:solidFill>
                  <a:srgbClr val="011993"/>
                </a:solidFill>
              </a:rPr>
              <a:t>(AD uh NIGH ruhm) </a:t>
            </a:r>
            <a:r>
              <a:t>- over forced labor</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2. The financial officers 4:7-19"/>
          <p:cNvSpPr/>
          <p:nvPr>
            <p:ph type="title"/>
          </p:nvPr>
        </p:nvSpPr>
        <p:spPr>
          <a:xfrm>
            <a:off x="165100" y="-254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2.	The financial officers</a:t>
            </a:r>
            <a:r>
              <a:rPr sz="2400">
                <a:latin typeface="+mn-lt"/>
                <a:ea typeface="+mn-ea"/>
                <a:cs typeface="+mn-cs"/>
                <a:sym typeface="Gill Sans"/>
              </a:rPr>
              <a:t> </a:t>
            </a:r>
            <a:r>
              <a:rPr sz="2400">
                <a:solidFill>
                  <a:srgbClr val="FF2600"/>
                </a:solidFill>
                <a:latin typeface="+mn-lt"/>
                <a:ea typeface="+mn-ea"/>
                <a:cs typeface="+mn-cs"/>
                <a:sym typeface="Gill Sans"/>
              </a:rPr>
              <a:t>4:</a:t>
            </a:r>
            <a:r>
              <a:rPr sz="2400">
                <a:solidFill>
                  <a:srgbClr val="FF2600"/>
                </a:solidFill>
                <a:latin typeface="+mn-lt"/>
                <a:ea typeface="+mn-ea"/>
                <a:cs typeface="+mn-cs"/>
                <a:sym typeface="Gill Sans"/>
              </a:rPr>
              <a:t>7-19</a:t>
            </a:r>
          </a:p>
        </p:txBody>
      </p:sp>
      <p:sp>
        <p:nvSpPr>
          <p:cNvPr id="187" name="a. Tax districts nearly equal with tribal boundaries (adjustments for economic equality)…"/>
          <p:cNvSpPr/>
          <p:nvPr>
            <p:ph type="body" idx="1"/>
          </p:nvPr>
        </p:nvSpPr>
        <p:spPr>
          <a:xfrm>
            <a:off x="165100" y="812800"/>
            <a:ext cx="5054600" cy="6743700"/>
          </a:xfrm>
          <a:prstGeom prst="rect">
            <a:avLst/>
          </a:prstGeom>
        </p:spPr>
        <p:txBody>
          <a:bodyPr anchor="t"/>
          <a:lstStyle/>
          <a:p>
            <a:pPr marL="444500" indent="-393700">
              <a:spcBef>
                <a:spcPts val="64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latin typeface="+mn-lt"/>
                <a:ea typeface="+mn-ea"/>
                <a:cs typeface="+mn-cs"/>
                <a:sym typeface="Gill Sans"/>
              </a:rPr>
              <a:t>a.	Tax districts nearly equal with tribal boundaries (adjustments for economic equality)</a:t>
            </a:r>
            <a:endParaRPr sz="2400">
              <a:latin typeface="+mn-lt"/>
              <a:ea typeface="+mn-ea"/>
              <a:cs typeface="+mn-cs"/>
              <a:sym typeface="Gill Sans"/>
            </a:endParaRPr>
          </a:p>
          <a:p>
            <a:pPr marL="444500" indent="-393700">
              <a:spcBef>
                <a:spcPts val="64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latin typeface="+mn-lt"/>
                <a:ea typeface="+mn-ea"/>
                <a:cs typeface="+mn-cs"/>
                <a:sym typeface="Gill Sans"/>
              </a:rPr>
              <a:t>b.	Chronological list according to when their provisions were due</a:t>
            </a:r>
            <a:endParaRPr sz="2400">
              <a:latin typeface="+mn-lt"/>
              <a:ea typeface="+mn-ea"/>
              <a:cs typeface="+mn-cs"/>
              <a:sym typeface="Gill Sans"/>
            </a:endParaRPr>
          </a:p>
          <a:p>
            <a:pPr marL="444500" indent="-393700">
              <a:spcBef>
                <a:spcPts val="64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latin typeface="+mn-lt"/>
                <a:ea typeface="+mn-ea"/>
                <a:cs typeface="+mn-cs"/>
                <a:sym typeface="Gill Sans"/>
              </a:rPr>
              <a:t>c.	Two officers married Solomon’s daughters - they were over the farthest districts</a:t>
            </a:r>
          </a:p>
        </p:txBody>
      </p:sp>
      <p:pic>
        <p:nvPicPr>
          <p:cNvPr id="188" name="droppedImage.pdf" descr="droppedImage.pdf"/>
          <p:cNvPicPr>
            <a:picLocks noChangeAspect="1"/>
          </p:cNvPicPr>
          <p:nvPr/>
        </p:nvPicPr>
        <p:blipFill>
          <a:blip r:embed="rId2">
            <a:extLst/>
          </a:blip>
          <a:stretch>
            <a:fillRect/>
          </a:stretch>
        </p:blipFill>
        <p:spPr>
          <a:xfrm>
            <a:off x="5257800" y="0"/>
            <a:ext cx="4800600" cy="761895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C.  The wonderment of his reign 4:21-34"/>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800"/>
            </a:pPr>
            <a:r>
              <a:rPr>
                <a:solidFill>
                  <a:srgbClr val="011993"/>
                </a:solidFill>
              </a:rPr>
              <a:t>C.	 The wonderment of his reign</a:t>
            </a:r>
            <a:r>
              <a:t> </a:t>
            </a:r>
            <a:r>
              <a:rPr>
                <a:solidFill>
                  <a:srgbClr val="FF2600"/>
                </a:solidFill>
              </a:rPr>
              <a:t>4:21-34</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E.  Solomon’s commitment to God 3:2, 3"/>
          <p:cNvSpPr/>
          <p:nvPr>
            <p:ph type="title"/>
          </p:nvPr>
        </p:nvSpPr>
        <p:spPr>
          <a:xfrm>
            <a:off x="381000" y="-38100"/>
            <a:ext cx="9105900" cy="812552"/>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b="1" sz="2400">
                <a:solidFill>
                  <a:srgbClr val="011993"/>
                </a:solidFill>
                <a:latin typeface="+mn-lt"/>
                <a:ea typeface="+mn-ea"/>
                <a:cs typeface="+mn-cs"/>
                <a:sym typeface="Gill Sans"/>
              </a:rPr>
              <a:t>E.	 Solomon’s commitment to God</a:t>
            </a:r>
            <a:r>
              <a:rPr b="1" sz="2400">
                <a:solidFill>
                  <a:srgbClr val="FF2600"/>
                </a:solidFill>
                <a:latin typeface="+mn-lt"/>
                <a:ea typeface="+mn-ea"/>
                <a:cs typeface="+mn-cs"/>
                <a:sym typeface="Gill Sans"/>
              </a:rPr>
              <a:t> 3:2, 3</a:t>
            </a:r>
          </a:p>
        </p:txBody>
      </p:sp>
      <p:sp>
        <p:nvSpPr>
          <p:cNvPr id="123" name="2    The people were still sacrificing on the high places, because there was no house built for the name of the LORD until those days.…"/>
          <p:cNvSpPr/>
          <p:nvPr>
            <p:ph type="body" sz="half" idx="1"/>
          </p:nvPr>
        </p:nvSpPr>
        <p:spPr>
          <a:xfrm>
            <a:off x="184150" y="825500"/>
            <a:ext cx="9791700" cy="2153444"/>
          </a:xfrm>
          <a:prstGeom prst="rect">
            <a:avLst/>
          </a:prstGeom>
        </p:spPr>
        <p:txBody>
          <a:bodyPr anchor="t"/>
          <a:lstStyle/>
          <a:p>
            <a:pPr marL="469900" indent="-381000">
              <a:spcBef>
                <a:spcPts val="3000"/>
              </a:spcBef>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b="1" sz="2400"/>
            </a:pPr>
            <a:r>
              <a:rPr>
                <a:solidFill>
                  <a:srgbClr val="FF2600"/>
                </a:solidFill>
                <a:uFill>
                  <a:solidFill>
                    <a:srgbClr val="000000"/>
                  </a:solidFill>
                </a:uFill>
                <a:latin typeface="Times"/>
                <a:ea typeface="Times"/>
                <a:cs typeface="Times"/>
                <a:sym typeface="Times"/>
              </a:rPr>
              <a:t>2</a:t>
            </a:r>
            <a:r>
              <a:rPr>
                <a:uFill>
                  <a:solidFill>
                    <a:srgbClr val="000000"/>
                  </a:solidFill>
                </a:uFill>
                <a:latin typeface="Times"/>
                <a:ea typeface="Times"/>
                <a:cs typeface="Times"/>
                <a:sym typeface="Times"/>
              </a:rPr>
              <a:t>    The people were still sacrificing on the high places, because there was no house built for the name of the LORD until those days.</a:t>
            </a:r>
            <a:endParaRPr>
              <a:uFill>
                <a:solidFill>
                  <a:srgbClr val="000000"/>
                </a:solidFill>
              </a:uFill>
              <a:latin typeface="Times"/>
              <a:ea typeface="Times"/>
              <a:cs typeface="Times"/>
              <a:sym typeface="Times"/>
            </a:endParaRPr>
          </a:p>
          <a:p>
            <a:pPr marL="469900" indent="-381000">
              <a:spcBef>
                <a:spcPts val="3000"/>
              </a:spcBef>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b="1" sz="2400"/>
            </a:pPr>
            <a:r>
              <a:rPr>
                <a:solidFill>
                  <a:srgbClr val="FF2600"/>
                </a:solidFill>
                <a:uFill>
                  <a:solidFill>
                    <a:srgbClr val="000000"/>
                  </a:solidFill>
                </a:uFill>
                <a:latin typeface="Times"/>
                <a:ea typeface="Times"/>
                <a:cs typeface="Times"/>
                <a:sym typeface="Times"/>
              </a:rPr>
              <a:t>3</a:t>
            </a:r>
            <a:r>
              <a:rPr>
                <a:uFill>
                  <a:solidFill>
                    <a:srgbClr val="000000"/>
                  </a:solidFill>
                </a:uFill>
                <a:latin typeface="Times"/>
                <a:ea typeface="Times"/>
                <a:cs typeface="Times"/>
                <a:sym typeface="Times"/>
              </a:rPr>
              <a:t>    Now Solomon loved the LORD, walking in the statutes of his father David, except he sacrificed and burned incense on the high places.</a:t>
            </a:r>
          </a:p>
        </p:txBody>
      </p:sp>
      <p:pic>
        <p:nvPicPr>
          <p:cNvPr id="124" name="pasted-image.tiff" descr="pasted-image.tiff"/>
          <p:cNvPicPr>
            <a:picLocks noChangeAspect="1"/>
          </p:cNvPicPr>
          <p:nvPr/>
        </p:nvPicPr>
        <p:blipFill>
          <a:blip r:embed="rId2">
            <a:extLst/>
          </a:blip>
          <a:stretch>
            <a:fillRect/>
          </a:stretch>
        </p:blipFill>
        <p:spPr>
          <a:xfrm>
            <a:off x="6326534" y="3103909"/>
            <a:ext cx="3372947" cy="406737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droppedImage.pdf" descr="droppedImage.pdf"/>
          <p:cNvPicPr>
            <a:picLocks noChangeAspect="1"/>
          </p:cNvPicPr>
          <p:nvPr/>
        </p:nvPicPr>
        <p:blipFill>
          <a:blip r:embed="rId2">
            <a:extLst/>
          </a:blip>
          <a:stretch>
            <a:fillRect/>
          </a:stretch>
        </p:blipFill>
        <p:spPr>
          <a:xfrm>
            <a:off x="1876736" y="12699"/>
            <a:ext cx="5956301" cy="757344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1. The extent and power of the kingdom 4:20-28"/>
          <p:cNvSpPr/>
          <p:nvPr>
            <p:ph type="title"/>
          </p:nvPr>
        </p:nvSpPr>
        <p:spPr>
          <a:xfrm>
            <a:off x="165100" y="-254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1.	The extent and power of the kingdom</a:t>
            </a:r>
            <a:r>
              <a:rPr sz="2400">
                <a:latin typeface="+mn-lt"/>
                <a:ea typeface="+mn-ea"/>
                <a:cs typeface="+mn-cs"/>
                <a:sym typeface="Gill Sans"/>
              </a:rPr>
              <a:t> </a:t>
            </a:r>
            <a:r>
              <a:rPr sz="2400">
                <a:solidFill>
                  <a:srgbClr val="FF2600"/>
                </a:solidFill>
                <a:latin typeface="+mn-lt"/>
                <a:ea typeface="+mn-ea"/>
                <a:cs typeface="+mn-cs"/>
                <a:sym typeface="Gill Sans"/>
              </a:rPr>
              <a:t>4:</a:t>
            </a:r>
            <a:r>
              <a:rPr sz="2400">
                <a:solidFill>
                  <a:srgbClr val="FF2600"/>
                </a:solidFill>
                <a:latin typeface="+mn-lt"/>
                <a:ea typeface="+mn-ea"/>
                <a:cs typeface="+mn-cs"/>
                <a:sym typeface="Gill Sans"/>
              </a:rPr>
              <a:t>20-28</a:t>
            </a:r>
          </a:p>
        </p:txBody>
      </p:sp>
      <p:sp>
        <p:nvSpPr>
          <p:cNvPr id="195" name="a. The nation was as numerous as the sand - Gen. 22:17; 32:12…"/>
          <p:cNvSpPr/>
          <p:nvPr>
            <p:ph type="body" sz="quarter" idx="1"/>
          </p:nvPr>
        </p:nvSpPr>
        <p:spPr>
          <a:xfrm>
            <a:off x="190500" y="3019028"/>
            <a:ext cx="9779000" cy="1159570"/>
          </a:xfrm>
          <a:prstGeom prst="rect">
            <a:avLst/>
          </a:prstGeom>
        </p:spPr>
        <p:txBody>
          <a:bodyPr anchor="t"/>
          <a:lstStyle/>
          <a:p>
            <a:pPr marL="444500" indent="-393700">
              <a:spcBef>
                <a:spcPts val="14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latin typeface="+mn-lt"/>
                <a:ea typeface="+mn-ea"/>
                <a:cs typeface="+mn-cs"/>
                <a:sym typeface="Gill Sans"/>
              </a:rPr>
              <a:t>a.	The nation was as numerous as the sand - </a:t>
            </a:r>
            <a:r>
              <a:rPr b="1" sz="2400">
                <a:solidFill>
                  <a:srgbClr val="FF2600"/>
                </a:solidFill>
                <a:latin typeface="+mn-lt"/>
                <a:ea typeface="+mn-ea"/>
                <a:cs typeface="+mn-cs"/>
                <a:sym typeface="Gill Sans"/>
              </a:rPr>
              <a:t>Gen. 22:17; 32:12</a:t>
            </a:r>
            <a:endParaRPr b="1" sz="2400">
              <a:solidFill>
                <a:srgbClr val="FF2600"/>
              </a:solidFill>
              <a:latin typeface="+mn-lt"/>
              <a:ea typeface="+mn-ea"/>
              <a:cs typeface="+mn-cs"/>
              <a:sym typeface="Gill Sans"/>
            </a:endParaRPr>
          </a:p>
          <a:p>
            <a:pPr marL="444500" indent="-393700">
              <a:spcBef>
                <a:spcPts val="14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latin typeface="+mn-lt"/>
                <a:ea typeface="+mn-ea"/>
                <a:cs typeface="+mn-cs"/>
                <a:sym typeface="Gill Sans"/>
              </a:rPr>
              <a:t>b.   Euphrates to river of Egypt </a:t>
            </a:r>
            <a:r>
              <a:rPr b="1" sz="2400">
                <a:solidFill>
                  <a:srgbClr val="FF2600"/>
                </a:solidFill>
                <a:latin typeface="+mn-lt"/>
                <a:ea typeface="+mn-ea"/>
                <a:cs typeface="+mn-cs"/>
                <a:sym typeface="Gill Sans"/>
              </a:rPr>
              <a:t>Gen. 15:18, v. 21</a:t>
            </a:r>
          </a:p>
        </p:txBody>
      </p:sp>
      <p:sp>
        <p:nvSpPr>
          <p:cNvPr id="196" name="20 Judah and Israel were as numerous as the sand that is on the seashore in abundance; they were eating and drinking and rejoicing.…"/>
          <p:cNvSpPr/>
          <p:nvPr/>
        </p:nvSpPr>
        <p:spPr>
          <a:xfrm>
            <a:off x="165100" y="812800"/>
            <a:ext cx="9571782" cy="20945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44500" indent="-393700" algn="l">
              <a:spcBef>
                <a:spcPts val="300"/>
              </a:spcBef>
              <a:buClr>
                <a:srgbClr val="000000"/>
              </a:buClr>
              <a:buFont typeface="Gill Sans"/>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20</a:t>
            </a:r>
            <a:r>
              <a:rPr sz="2400">
                <a:uFill>
                  <a:solidFill>
                    <a:srgbClr val="000000"/>
                  </a:solidFill>
                </a:uFill>
                <a:latin typeface="Times"/>
                <a:ea typeface="Times"/>
                <a:cs typeface="Times"/>
                <a:sym typeface="Times"/>
              </a:rPr>
              <a:t> Judah and Israel were as numerous as the sand that is on the seashore in abundance; they were eating and drinking and rejoicing.</a:t>
            </a:r>
            <a:endParaRPr sz="2400">
              <a:uFill>
                <a:solidFill>
                  <a:srgbClr val="000000"/>
                </a:solidFill>
              </a:uFill>
              <a:latin typeface="Times"/>
              <a:ea typeface="Times"/>
              <a:cs typeface="Times"/>
              <a:sym typeface="Times"/>
            </a:endParaRPr>
          </a:p>
          <a:p>
            <a:pPr marL="444500" indent="-393700" algn="l">
              <a:spcBef>
                <a:spcPts val="300"/>
              </a:spcBef>
              <a:buClr>
                <a:srgbClr val="000000"/>
              </a:buClr>
              <a:buFont typeface="Gill Sans"/>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21</a:t>
            </a:r>
            <a:r>
              <a:rPr sz="2400">
                <a:uFill>
                  <a:solidFill>
                    <a:srgbClr val="000000"/>
                  </a:solidFill>
                </a:uFill>
                <a:latin typeface="Times"/>
                <a:ea typeface="Times"/>
                <a:cs typeface="Times"/>
                <a:sym typeface="Times"/>
              </a:rPr>
              <a:t> Now Solomon ruled over all the kingdoms from the River to the land of the Philistines and to the border of Egypt; they brought tribute and served Solomon all the days of his life.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1. The extent and power of the kingdom 4:20-28"/>
          <p:cNvSpPr/>
          <p:nvPr>
            <p:ph type="title"/>
          </p:nvPr>
        </p:nvSpPr>
        <p:spPr>
          <a:xfrm>
            <a:off x="165100" y="-254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1.	The extent and power of the kingdom</a:t>
            </a:r>
            <a:r>
              <a:rPr sz="2400">
                <a:latin typeface="+mn-lt"/>
                <a:ea typeface="+mn-ea"/>
                <a:cs typeface="+mn-cs"/>
                <a:sym typeface="Gill Sans"/>
              </a:rPr>
              <a:t> </a:t>
            </a:r>
            <a:r>
              <a:rPr sz="2400">
                <a:solidFill>
                  <a:srgbClr val="FF2600"/>
                </a:solidFill>
                <a:latin typeface="+mn-lt"/>
                <a:ea typeface="+mn-ea"/>
                <a:cs typeface="+mn-cs"/>
                <a:sym typeface="Gill Sans"/>
              </a:rPr>
              <a:t>4:</a:t>
            </a:r>
            <a:r>
              <a:rPr sz="2400">
                <a:solidFill>
                  <a:srgbClr val="FF2600"/>
                </a:solidFill>
                <a:latin typeface="+mn-lt"/>
                <a:ea typeface="+mn-ea"/>
                <a:cs typeface="+mn-cs"/>
                <a:sym typeface="Gill Sans"/>
              </a:rPr>
              <a:t>20-28</a:t>
            </a:r>
          </a:p>
        </p:txBody>
      </p:sp>
      <p:sp>
        <p:nvSpPr>
          <p:cNvPr id="199" name="c. Daily consumption of the royal household vv. 22-23…"/>
          <p:cNvSpPr/>
          <p:nvPr>
            <p:ph type="body" sz="half" idx="1"/>
          </p:nvPr>
        </p:nvSpPr>
        <p:spPr>
          <a:xfrm>
            <a:off x="279400" y="2658417"/>
            <a:ext cx="9779000" cy="2633366"/>
          </a:xfrm>
          <a:prstGeom prst="rect">
            <a:avLst/>
          </a:prstGeom>
        </p:spPr>
        <p:txBody>
          <a:bodyPr anchor="t"/>
          <a:lstStyle/>
          <a:p>
            <a:pPr marL="444500" indent="-393700">
              <a:spcBef>
                <a:spcPts val="14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latin typeface="+mn-lt"/>
                <a:ea typeface="+mn-ea"/>
                <a:cs typeface="+mn-cs"/>
                <a:sym typeface="Gill Sans"/>
              </a:rPr>
              <a:t>c.	Daily consumption of the royal household </a:t>
            </a:r>
            <a:r>
              <a:rPr b="1" sz="2400">
                <a:solidFill>
                  <a:srgbClr val="FF2600"/>
                </a:solidFill>
                <a:latin typeface="+mn-lt"/>
                <a:ea typeface="+mn-ea"/>
                <a:cs typeface="+mn-cs"/>
                <a:sym typeface="Gill Sans"/>
              </a:rPr>
              <a:t>vv. 22-23</a:t>
            </a:r>
            <a:endParaRPr b="1" sz="2400">
              <a:solidFill>
                <a:srgbClr val="FF2600"/>
              </a:solidFill>
              <a:latin typeface="+mn-lt"/>
              <a:ea typeface="+mn-ea"/>
              <a:cs typeface="+mn-cs"/>
              <a:sym typeface="Gill Sans"/>
            </a:endParaRPr>
          </a:p>
          <a:p>
            <a:pPr lvl="1" marL="781409" indent="-184509">
              <a:spcBef>
                <a:spcPts val="1400"/>
              </a:spcBef>
              <a:buClr>
                <a:srgbClr val="000000"/>
              </a:buClr>
              <a:buFont typeface="Gill Sans"/>
              <a:tabLst>
                <a:tab pos="1485900" algn="l"/>
                <a:tab pos="1841500" algn="l"/>
                <a:tab pos="2197100" algn="l"/>
                <a:tab pos="2552700" algn="l"/>
                <a:tab pos="2908300" algn="l"/>
                <a:tab pos="3263900" algn="l"/>
                <a:tab pos="3619500" algn="l"/>
                <a:tab pos="3975100" algn="l"/>
                <a:tab pos="4330700" algn="l"/>
                <a:tab pos="4686300" algn="l"/>
                <a:tab pos="5041900" algn="l"/>
              </a:tabLst>
              <a:defRPr sz="1200">
                <a:latin typeface="Helvetica"/>
                <a:ea typeface="Helvetica"/>
                <a:cs typeface="Helvetica"/>
                <a:sym typeface="Helvetica"/>
              </a:defRPr>
            </a:pPr>
            <a:r>
              <a:rPr sz="2400">
                <a:latin typeface="+mn-lt"/>
                <a:ea typeface="+mn-ea"/>
                <a:cs typeface="+mn-cs"/>
                <a:sym typeface="Gill Sans"/>
              </a:rPr>
              <a:t> 340 bushels of flour, 155 bushels of meal</a:t>
            </a:r>
            <a:endParaRPr sz="2400">
              <a:latin typeface="+mn-lt"/>
              <a:ea typeface="+mn-ea"/>
              <a:cs typeface="+mn-cs"/>
              <a:sym typeface="Gill Sans"/>
            </a:endParaRPr>
          </a:p>
          <a:p>
            <a:pPr lvl="1" marL="781409" indent="-184509">
              <a:spcBef>
                <a:spcPts val="1400"/>
              </a:spcBef>
              <a:buClr>
                <a:srgbClr val="000000"/>
              </a:buClr>
              <a:buFont typeface="Gill Sans"/>
              <a:tabLst>
                <a:tab pos="1485900" algn="l"/>
                <a:tab pos="1841500" algn="l"/>
                <a:tab pos="2197100" algn="l"/>
                <a:tab pos="2552700" algn="l"/>
                <a:tab pos="2908300" algn="l"/>
                <a:tab pos="3263900" algn="l"/>
                <a:tab pos="3619500" algn="l"/>
                <a:tab pos="3975100" algn="l"/>
                <a:tab pos="4330700" algn="l"/>
                <a:tab pos="4686300" algn="l"/>
                <a:tab pos="5041900" algn="l"/>
              </a:tabLst>
              <a:defRPr sz="1200">
                <a:latin typeface="Helvetica"/>
                <a:ea typeface="Helvetica"/>
                <a:cs typeface="Helvetica"/>
                <a:sym typeface="Helvetica"/>
              </a:defRPr>
            </a:pPr>
            <a:r>
              <a:rPr sz="2400">
                <a:latin typeface="+mn-lt"/>
                <a:ea typeface="+mn-ea"/>
                <a:cs typeface="+mn-cs"/>
                <a:sym typeface="Gill Sans"/>
              </a:rPr>
              <a:t> 30 head of beef, 100 head of sheep, wild game</a:t>
            </a:r>
            <a:endParaRPr sz="2400">
              <a:latin typeface="+mn-lt"/>
              <a:ea typeface="+mn-ea"/>
              <a:cs typeface="+mn-cs"/>
              <a:sym typeface="Gill Sans"/>
            </a:endParaRPr>
          </a:p>
          <a:p>
            <a:pPr lvl="1" marL="781409" indent="-184509">
              <a:spcBef>
                <a:spcPts val="1400"/>
              </a:spcBef>
              <a:buClr>
                <a:srgbClr val="000000"/>
              </a:buClr>
              <a:buFont typeface="Gill Sans"/>
              <a:tabLst>
                <a:tab pos="1485900" algn="l"/>
                <a:tab pos="1841500" algn="l"/>
                <a:tab pos="2197100" algn="l"/>
                <a:tab pos="2552700" algn="l"/>
                <a:tab pos="2908300" algn="l"/>
                <a:tab pos="3263900" algn="l"/>
                <a:tab pos="3619500" algn="l"/>
                <a:tab pos="3975100" algn="l"/>
                <a:tab pos="4330700" algn="l"/>
                <a:tab pos="4686300" algn="l"/>
                <a:tab pos="5041900" algn="l"/>
              </a:tabLst>
              <a:defRPr sz="1200">
                <a:latin typeface="Helvetica"/>
                <a:ea typeface="Helvetica"/>
                <a:cs typeface="Helvetica"/>
                <a:sym typeface="Helvetica"/>
              </a:defRPr>
            </a:pPr>
            <a:r>
              <a:rPr sz="2400">
                <a:latin typeface="+mn-lt"/>
                <a:ea typeface="+mn-ea"/>
                <a:cs typeface="+mn-cs"/>
                <a:sym typeface="Gill Sans"/>
              </a:rPr>
              <a:t> Enough for 14-35 thousand servants</a:t>
            </a:r>
          </a:p>
        </p:txBody>
      </p:sp>
      <p:sp>
        <p:nvSpPr>
          <p:cNvPr id="200" name="22 Solomon’s provision for one day was thirty kors of fine flour and sixty kors of meal,…"/>
          <p:cNvSpPr/>
          <p:nvPr/>
        </p:nvSpPr>
        <p:spPr>
          <a:xfrm>
            <a:off x="165100" y="812800"/>
            <a:ext cx="9571782" cy="1725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44500" indent="-393700" algn="l">
              <a:spcBef>
                <a:spcPts val="300"/>
              </a:spcBef>
              <a:buClr>
                <a:srgbClr val="000000"/>
              </a:buClr>
              <a:buFont typeface="Gill Sans"/>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22</a:t>
            </a:r>
            <a:r>
              <a:rPr sz="2400">
                <a:uFill>
                  <a:solidFill>
                    <a:srgbClr val="000000"/>
                  </a:solidFill>
                </a:uFill>
                <a:latin typeface="Times"/>
                <a:ea typeface="Times"/>
                <a:cs typeface="Times"/>
                <a:sym typeface="Times"/>
              </a:rPr>
              <a:t> Solomon’s provision for one day was thirty kors of fine flour and sixty kors of meal,</a:t>
            </a:r>
            <a:endParaRPr sz="2400">
              <a:uFill>
                <a:solidFill>
                  <a:srgbClr val="000000"/>
                </a:solidFill>
              </a:uFill>
              <a:latin typeface="Times"/>
              <a:ea typeface="Times"/>
              <a:cs typeface="Times"/>
              <a:sym typeface="Times"/>
            </a:endParaRPr>
          </a:p>
          <a:p>
            <a:pPr marL="444500" indent="-393700" algn="l">
              <a:spcBef>
                <a:spcPts val="300"/>
              </a:spcBef>
              <a:buClr>
                <a:srgbClr val="000000"/>
              </a:buClr>
              <a:buFont typeface="Gill Sans"/>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23</a:t>
            </a:r>
            <a:r>
              <a:rPr sz="2400">
                <a:uFill>
                  <a:solidFill>
                    <a:srgbClr val="000000"/>
                  </a:solidFill>
                </a:uFill>
                <a:latin typeface="Times"/>
                <a:ea typeface="Times"/>
                <a:cs typeface="Times"/>
                <a:sym typeface="Times"/>
              </a:rPr>
              <a:t> ten fat oxen, twenty pasture-fed oxen, a hundred sheep besides deer, gazelles, roebucks, and fattened fowl.</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1. The extent and power of the kingdom 4:20-28"/>
          <p:cNvSpPr/>
          <p:nvPr>
            <p:ph type="title"/>
          </p:nvPr>
        </p:nvSpPr>
        <p:spPr>
          <a:xfrm>
            <a:off x="165100" y="-254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1.	The extent and power of the kingdom</a:t>
            </a:r>
            <a:r>
              <a:rPr sz="2400">
                <a:latin typeface="+mn-lt"/>
                <a:ea typeface="+mn-ea"/>
                <a:cs typeface="+mn-cs"/>
                <a:sym typeface="Gill Sans"/>
              </a:rPr>
              <a:t> </a:t>
            </a:r>
            <a:r>
              <a:rPr sz="2400">
                <a:solidFill>
                  <a:srgbClr val="FF2600"/>
                </a:solidFill>
                <a:latin typeface="+mn-lt"/>
                <a:ea typeface="+mn-ea"/>
                <a:cs typeface="+mn-cs"/>
                <a:sym typeface="Gill Sans"/>
              </a:rPr>
              <a:t>4:</a:t>
            </a:r>
            <a:r>
              <a:rPr sz="2400">
                <a:solidFill>
                  <a:srgbClr val="FF2600"/>
                </a:solidFill>
                <a:latin typeface="+mn-lt"/>
                <a:ea typeface="+mn-ea"/>
                <a:cs typeface="+mn-cs"/>
                <a:sym typeface="Gill Sans"/>
              </a:rPr>
              <a:t>20-28</a:t>
            </a:r>
          </a:p>
        </p:txBody>
      </p:sp>
      <p:sp>
        <p:nvSpPr>
          <p:cNvPr id="203" name="d. Controlled all the land west of the Euphrates vv. 24, 25…"/>
          <p:cNvSpPr/>
          <p:nvPr>
            <p:ph type="body" sz="half" idx="1"/>
          </p:nvPr>
        </p:nvSpPr>
        <p:spPr>
          <a:xfrm>
            <a:off x="190500" y="3672830"/>
            <a:ext cx="9779000" cy="1791197"/>
          </a:xfrm>
          <a:prstGeom prst="rect">
            <a:avLst/>
          </a:prstGeom>
        </p:spPr>
        <p:txBody>
          <a:bodyPr anchor="t"/>
          <a:lstStyle/>
          <a:p>
            <a:pPr marL="444500" indent="-393700">
              <a:spcBef>
                <a:spcPts val="14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latin typeface="+mn-lt"/>
                <a:ea typeface="+mn-ea"/>
                <a:cs typeface="+mn-cs"/>
                <a:sym typeface="Gill Sans"/>
              </a:rPr>
              <a:t>d.	Controlled all the land west of the Euphrates </a:t>
            </a:r>
            <a:r>
              <a:rPr b="1" sz="2400">
                <a:solidFill>
                  <a:srgbClr val="FF2600"/>
                </a:solidFill>
                <a:latin typeface="+mn-lt"/>
                <a:ea typeface="+mn-ea"/>
                <a:cs typeface="+mn-cs"/>
                <a:sym typeface="Gill Sans"/>
              </a:rPr>
              <a:t>vv. 24, 25</a:t>
            </a:r>
            <a:endParaRPr b="1" sz="2400">
              <a:solidFill>
                <a:srgbClr val="FF2600"/>
              </a:solidFill>
              <a:latin typeface="+mn-lt"/>
              <a:ea typeface="+mn-ea"/>
              <a:cs typeface="+mn-cs"/>
              <a:sym typeface="Gill Sans"/>
            </a:endParaRPr>
          </a:p>
          <a:p>
            <a:pPr lvl="1" marL="781409" indent="-184509">
              <a:spcBef>
                <a:spcPts val="1400"/>
              </a:spcBef>
              <a:buClr>
                <a:srgbClr val="000000"/>
              </a:buClr>
              <a:buFont typeface="Gill Sans"/>
              <a:tabLst>
                <a:tab pos="1485900" algn="l"/>
                <a:tab pos="1841500" algn="l"/>
                <a:tab pos="2197100" algn="l"/>
                <a:tab pos="2552700" algn="l"/>
                <a:tab pos="2908300" algn="l"/>
                <a:tab pos="3263900" algn="l"/>
                <a:tab pos="3619500" algn="l"/>
                <a:tab pos="3975100" algn="l"/>
                <a:tab pos="4330700" algn="l"/>
                <a:tab pos="4686300" algn="l"/>
                <a:tab pos="5041900" algn="l"/>
              </a:tabLst>
              <a:defRPr sz="1200">
                <a:latin typeface="Helvetica"/>
                <a:ea typeface="Helvetica"/>
                <a:cs typeface="Helvetica"/>
                <a:sym typeface="Helvetica"/>
              </a:defRPr>
            </a:pPr>
            <a:r>
              <a:rPr sz="2400">
                <a:latin typeface="+mn-lt"/>
                <a:ea typeface="+mn-ea"/>
                <a:cs typeface="+mn-cs"/>
                <a:sym typeface="Gill Sans"/>
              </a:rPr>
              <a:t> Syria, Philistines </a:t>
            </a:r>
            <a:endParaRPr sz="2400">
              <a:latin typeface="+mn-lt"/>
              <a:ea typeface="+mn-ea"/>
              <a:cs typeface="+mn-cs"/>
              <a:sym typeface="Gill Sans"/>
            </a:endParaRPr>
          </a:p>
          <a:p>
            <a:pPr lvl="1" marL="781409" indent="-184509">
              <a:spcBef>
                <a:spcPts val="1400"/>
              </a:spcBef>
              <a:buClr>
                <a:srgbClr val="000000"/>
              </a:buClr>
              <a:buFont typeface="Gill Sans"/>
              <a:tabLst>
                <a:tab pos="1485900" algn="l"/>
                <a:tab pos="1841500" algn="l"/>
                <a:tab pos="2197100" algn="l"/>
                <a:tab pos="2552700" algn="l"/>
                <a:tab pos="2908300" algn="l"/>
                <a:tab pos="3263900" algn="l"/>
                <a:tab pos="3619500" algn="l"/>
                <a:tab pos="3975100" algn="l"/>
                <a:tab pos="4330700" algn="l"/>
                <a:tab pos="4686300" algn="l"/>
                <a:tab pos="5041900" algn="l"/>
              </a:tabLst>
              <a:defRPr sz="1200">
                <a:latin typeface="Helvetica"/>
                <a:ea typeface="Helvetica"/>
                <a:cs typeface="Helvetica"/>
                <a:sym typeface="Helvetica"/>
              </a:defRPr>
            </a:pPr>
            <a:r>
              <a:rPr sz="2400">
                <a:latin typeface="+mn-lt"/>
                <a:ea typeface="+mn-ea"/>
                <a:cs typeface="+mn-cs"/>
                <a:sym typeface="Gill Sans"/>
              </a:rPr>
              <a:t> Judah &amp; Israel enjoyed peace</a:t>
            </a:r>
          </a:p>
        </p:txBody>
      </p:sp>
      <p:sp>
        <p:nvSpPr>
          <p:cNvPr id="204" name="24 For he had dominion over everything west of the River, from Tiphsah even to Gaza, over all the kings west of the River; and he had peace on all sides around about him.…"/>
          <p:cNvSpPr/>
          <p:nvPr/>
        </p:nvSpPr>
        <p:spPr>
          <a:xfrm>
            <a:off x="165100" y="812800"/>
            <a:ext cx="9779000" cy="28515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44500" indent="-393700" algn="l">
              <a:spcBef>
                <a:spcPts val="300"/>
              </a:spcBef>
              <a:buClr>
                <a:srgbClr val="000000"/>
              </a:buClr>
              <a:buFont typeface="Gill Sans"/>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24</a:t>
            </a:r>
            <a:r>
              <a:rPr sz="2400">
                <a:uFill>
                  <a:solidFill>
                    <a:srgbClr val="000000"/>
                  </a:solidFill>
                </a:uFill>
                <a:latin typeface="Times"/>
                <a:ea typeface="Times"/>
                <a:cs typeface="Times"/>
                <a:sym typeface="Times"/>
              </a:rPr>
              <a:t> For he had dominion over everything west of the River, from Tiphsah even to Gaza, over all the kings west of the River; and he had peace on all sides around about him.</a:t>
            </a:r>
            <a:endParaRPr sz="2400">
              <a:uFill>
                <a:solidFill>
                  <a:srgbClr val="000000"/>
                </a:solidFill>
              </a:uFill>
              <a:latin typeface="Times"/>
              <a:ea typeface="Times"/>
              <a:cs typeface="Times"/>
              <a:sym typeface="Times"/>
            </a:endParaRPr>
          </a:p>
          <a:p>
            <a:pPr marL="444500" indent="-393700" algn="l">
              <a:spcBef>
                <a:spcPts val="300"/>
              </a:spcBef>
              <a:buClr>
                <a:srgbClr val="000000"/>
              </a:buClr>
              <a:buFont typeface="Gill Sans"/>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25</a:t>
            </a:r>
            <a:r>
              <a:rPr sz="2400">
                <a:uFill>
                  <a:solidFill>
                    <a:srgbClr val="000000"/>
                  </a:solidFill>
                </a:uFill>
                <a:latin typeface="Times"/>
                <a:ea typeface="Times"/>
                <a:cs typeface="Times"/>
                <a:sym typeface="Times"/>
              </a:rPr>
              <a:t> So Judah and Israel lived in safety, every man under his vine and his fig tree, from Dan even to Beersheba, all the days of Solomon.even to Gaza, over all the kings west of the River; and he had peace on all sides around about him.</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1. The extent and power of the kingdom 4:20-28"/>
          <p:cNvSpPr/>
          <p:nvPr>
            <p:ph type="title"/>
          </p:nvPr>
        </p:nvSpPr>
        <p:spPr>
          <a:xfrm>
            <a:off x="165100" y="-254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1.	The extent and power of the kingdom</a:t>
            </a:r>
            <a:r>
              <a:rPr sz="2400">
                <a:latin typeface="+mn-lt"/>
                <a:ea typeface="+mn-ea"/>
                <a:cs typeface="+mn-cs"/>
                <a:sym typeface="Gill Sans"/>
              </a:rPr>
              <a:t> </a:t>
            </a:r>
            <a:r>
              <a:rPr sz="2400">
                <a:solidFill>
                  <a:srgbClr val="FF2600"/>
                </a:solidFill>
                <a:latin typeface="+mn-lt"/>
                <a:ea typeface="+mn-ea"/>
                <a:cs typeface="+mn-cs"/>
                <a:sym typeface="Gill Sans"/>
              </a:rPr>
              <a:t>4:</a:t>
            </a:r>
            <a:r>
              <a:rPr sz="2400">
                <a:solidFill>
                  <a:srgbClr val="FF2600"/>
                </a:solidFill>
                <a:latin typeface="+mn-lt"/>
                <a:ea typeface="+mn-ea"/>
                <a:cs typeface="+mn-cs"/>
                <a:sym typeface="Gill Sans"/>
              </a:rPr>
              <a:t>20-28</a:t>
            </a:r>
          </a:p>
        </p:txBody>
      </p:sp>
      <p:sp>
        <p:nvSpPr>
          <p:cNvPr id="207" name="e. Multiplied horses, vv. 26-28 - Deut. 17:16  40,000 or 4,000?                 2 Chron. 9:25…"/>
          <p:cNvSpPr/>
          <p:nvPr>
            <p:ph type="body" sz="half" idx="1"/>
          </p:nvPr>
        </p:nvSpPr>
        <p:spPr>
          <a:xfrm>
            <a:off x="190500" y="2863254"/>
            <a:ext cx="9779000" cy="1645246"/>
          </a:xfrm>
          <a:prstGeom prst="rect">
            <a:avLst/>
          </a:prstGeom>
        </p:spPr>
        <p:txBody>
          <a:bodyPr anchor="t"/>
          <a:lstStyle/>
          <a:p>
            <a:pPr marL="444500" indent="-393700">
              <a:spcBef>
                <a:spcPts val="14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latin typeface="+mn-lt"/>
                <a:ea typeface="+mn-ea"/>
                <a:cs typeface="+mn-cs"/>
                <a:sym typeface="Gill Sans"/>
              </a:rPr>
              <a:t>e.	Multiplied horses, </a:t>
            </a:r>
            <a:r>
              <a:rPr b="1" sz="2400">
                <a:solidFill>
                  <a:srgbClr val="FF2600"/>
                </a:solidFill>
                <a:latin typeface="+mn-lt"/>
                <a:ea typeface="+mn-ea"/>
                <a:cs typeface="+mn-cs"/>
                <a:sym typeface="Gill Sans"/>
              </a:rPr>
              <a:t>vv. 26-28</a:t>
            </a:r>
            <a:r>
              <a:rPr sz="2400">
                <a:solidFill>
                  <a:srgbClr val="FF2600"/>
                </a:solidFill>
                <a:latin typeface="+mn-lt"/>
                <a:ea typeface="+mn-ea"/>
                <a:cs typeface="+mn-cs"/>
                <a:sym typeface="Gill Sans"/>
              </a:rPr>
              <a:t> -</a:t>
            </a:r>
            <a:r>
              <a:rPr b="1" sz="2400">
                <a:solidFill>
                  <a:srgbClr val="FF2600"/>
                </a:solidFill>
                <a:latin typeface="+mn-lt"/>
                <a:ea typeface="+mn-ea"/>
                <a:cs typeface="+mn-cs"/>
                <a:sym typeface="Gill Sans"/>
              </a:rPr>
              <a:t> Deut. 17:16</a:t>
            </a:r>
            <a:r>
              <a:rPr b="1" sz="2400">
                <a:latin typeface="+mn-lt"/>
                <a:ea typeface="+mn-ea"/>
                <a:cs typeface="+mn-cs"/>
                <a:sym typeface="Gill Sans"/>
              </a:rPr>
              <a:t>  </a:t>
            </a:r>
            <a:r>
              <a:rPr sz="2400">
                <a:latin typeface="+mn-lt"/>
                <a:ea typeface="+mn-ea"/>
                <a:cs typeface="+mn-cs"/>
                <a:sym typeface="Gill Sans"/>
              </a:rPr>
              <a:t>40,000 or 4,000?                 </a:t>
            </a:r>
            <a:r>
              <a:rPr sz="2400">
                <a:solidFill>
                  <a:schemeClr val="accent5"/>
                </a:solidFill>
                <a:latin typeface="+mn-lt"/>
                <a:ea typeface="+mn-ea"/>
                <a:cs typeface="+mn-cs"/>
                <a:sym typeface="Gill Sans"/>
              </a:rPr>
              <a:t>2 Chron. 9:25</a:t>
            </a:r>
            <a:endParaRPr sz="2400">
              <a:latin typeface="+mn-lt"/>
              <a:ea typeface="+mn-ea"/>
              <a:cs typeface="+mn-cs"/>
              <a:sym typeface="Gill Sans"/>
            </a:endParaRPr>
          </a:p>
          <a:p>
            <a:pPr lvl="1" marL="781409" indent="-184509">
              <a:spcBef>
                <a:spcPts val="1400"/>
              </a:spcBef>
              <a:buClr>
                <a:srgbClr val="000000"/>
              </a:buClr>
              <a:buFont typeface="Gill Sans"/>
              <a:tabLst>
                <a:tab pos="1485900" algn="l"/>
                <a:tab pos="1841500" algn="l"/>
                <a:tab pos="2197100" algn="l"/>
                <a:tab pos="2552700" algn="l"/>
                <a:tab pos="2908300" algn="l"/>
                <a:tab pos="3263900" algn="l"/>
                <a:tab pos="3619500" algn="l"/>
                <a:tab pos="3975100" algn="l"/>
                <a:tab pos="4330700" algn="l"/>
                <a:tab pos="4686300" algn="l"/>
                <a:tab pos="5041900" algn="l"/>
              </a:tabLst>
              <a:defRPr sz="1200">
                <a:latin typeface="Helvetica"/>
                <a:ea typeface="Helvetica"/>
                <a:cs typeface="Helvetica"/>
                <a:sym typeface="Helvetica"/>
              </a:defRPr>
            </a:pPr>
            <a:r>
              <a:rPr sz="2400">
                <a:latin typeface="+mn-lt"/>
                <a:ea typeface="+mn-ea"/>
                <a:cs typeface="+mn-cs"/>
                <a:sym typeface="Gill Sans"/>
              </a:rPr>
              <a:t> 4,000 seems correct - 1,400 chariots, </a:t>
            </a:r>
            <a:r>
              <a:rPr b="1" sz="2400">
                <a:solidFill>
                  <a:srgbClr val="FF2600"/>
                </a:solidFill>
                <a:latin typeface="+mn-lt"/>
                <a:ea typeface="+mn-ea"/>
                <a:cs typeface="+mn-cs"/>
                <a:sym typeface="Gill Sans"/>
              </a:rPr>
              <a:t>10:26</a:t>
            </a:r>
            <a:r>
              <a:rPr sz="2400">
                <a:latin typeface="+mn-lt"/>
                <a:ea typeface="+mn-ea"/>
                <a:cs typeface="+mn-cs"/>
                <a:sym typeface="Gill Sans"/>
              </a:rPr>
              <a:t> &amp; 12,000 cavalry horses  </a:t>
            </a:r>
            <a:endParaRPr sz="2400">
              <a:latin typeface="+mn-lt"/>
              <a:ea typeface="+mn-ea"/>
              <a:cs typeface="+mn-cs"/>
              <a:sym typeface="Gill Sans"/>
            </a:endParaRPr>
          </a:p>
          <a:p>
            <a:pPr lvl="1" marL="781409" indent="-184509">
              <a:spcBef>
                <a:spcPts val="1400"/>
              </a:spcBef>
              <a:buClr>
                <a:srgbClr val="000000"/>
              </a:buClr>
              <a:buFont typeface="Gill Sans"/>
              <a:tabLst>
                <a:tab pos="1485900" algn="l"/>
                <a:tab pos="1841500" algn="l"/>
                <a:tab pos="2197100" algn="l"/>
                <a:tab pos="2552700" algn="l"/>
                <a:tab pos="2908300" algn="l"/>
                <a:tab pos="3263900" algn="l"/>
                <a:tab pos="3619500" algn="l"/>
                <a:tab pos="3975100" algn="l"/>
                <a:tab pos="4330700" algn="l"/>
                <a:tab pos="4686300" algn="l"/>
                <a:tab pos="5041900" algn="l"/>
              </a:tabLst>
              <a:defRPr sz="1200">
                <a:latin typeface="Helvetica"/>
                <a:ea typeface="Helvetica"/>
                <a:cs typeface="Helvetica"/>
                <a:sym typeface="Helvetica"/>
              </a:defRPr>
            </a:pPr>
            <a:r>
              <a:rPr sz="2400">
                <a:latin typeface="+mn-lt"/>
                <a:ea typeface="+mn-ea"/>
                <a:cs typeface="+mn-cs"/>
                <a:sym typeface="Gill Sans"/>
              </a:rPr>
              <a:t> Governors provided for horses needs (barley and straw)</a:t>
            </a:r>
          </a:p>
        </p:txBody>
      </p:sp>
      <p:sp>
        <p:nvSpPr>
          <p:cNvPr id="208" name="26  Solomon had 40,000 stalls of horses for his chariots, and 12,000 horsemen.…"/>
          <p:cNvSpPr/>
          <p:nvPr/>
        </p:nvSpPr>
        <p:spPr>
          <a:xfrm>
            <a:off x="190500" y="698500"/>
            <a:ext cx="9779001" cy="21609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44500" indent="-393700" algn="l">
              <a:spcBef>
                <a:spcPts val="300"/>
              </a:spcBef>
              <a:buClr>
                <a:srgbClr val="000000"/>
              </a:buClr>
              <a:buFont typeface="Gill Sans"/>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26</a:t>
            </a:r>
            <a:r>
              <a:rPr sz="2400">
                <a:uFill>
                  <a:solidFill>
                    <a:srgbClr val="000000"/>
                  </a:solidFill>
                </a:uFill>
                <a:latin typeface="Times"/>
                <a:ea typeface="Times"/>
                <a:cs typeface="Times"/>
                <a:sym typeface="Times"/>
              </a:rPr>
              <a:t>  Solomon had 40,000 stalls of horses for his chariots, and 12,000 horsemen.</a:t>
            </a:r>
            <a:endParaRPr sz="2400">
              <a:uFill>
                <a:solidFill>
                  <a:srgbClr val="000000"/>
                </a:solidFill>
              </a:uFill>
              <a:latin typeface="Times"/>
              <a:ea typeface="Times"/>
              <a:cs typeface="Times"/>
              <a:sym typeface="Times"/>
            </a:endParaRPr>
          </a:p>
          <a:p>
            <a:pPr marL="444500" indent="-393700" algn="l">
              <a:spcBef>
                <a:spcPts val="300"/>
              </a:spcBef>
              <a:buClr>
                <a:srgbClr val="000000"/>
              </a:buClr>
              <a:buFont typeface="Gill Sans"/>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27</a:t>
            </a:r>
            <a:r>
              <a:rPr sz="2400">
                <a:uFill>
                  <a:solidFill>
                    <a:srgbClr val="000000"/>
                  </a:solidFill>
                </a:uFill>
                <a:latin typeface="Times"/>
                <a:ea typeface="Times"/>
                <a:cs typeface="Times"/>
                <a:sym typeface="Times"/>
              </a:rPr>
              <a:t>  Those deputies provided for King Solomon and all who came to King Solomon’s table, each in his month; they left nothing lacking.</a:t>
            </a:r>
            <a:endParaRPr sz="2400">
              <a:uFill>
                <a:solidFill>
                  <a:srgbClr val="000000"/>
                </a:solidFill>
              </a:uFill>
              <a:latin typeface="Times"/>
              <a:ea typeface="Times"/>
              <a:cs typeface="Times"/>
              <a:sym typeface="Times"/>
            </a:endParaRPr>
          </a:p>
          <a:p>
            <a:pPr marL="444500" indent="-393700" algn="l">
              <a:spcBef>
                <a:spcPts val="300"/>
              </a:spcBef>
              <a:buClr>
                <a:srgbClr val="000000"/>
              </a:buClr>
              <a:buFont typeface="Gill Sans"/>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chemeClr val="accent5"/>
                </a:solidFill>
                <a:uFill>
                  <a:solidFill>
                    <a:srgbClr val="000000"/>
                  </a:solidFill>
                </a:uFill>
                <a:latin typeface="Times"/>
                <a:ea typeface="Times"/>
                <a:cs typeface="Times"/>
                <a:sym typeface="Times"/>
              </a:rPr>
              <a:t>28</a:t>
            </a:r>
            <a:r>
              <a:rPr sz="2400">
                <a:uFill>
                  <a:solidFill>
                    <a:srgbClr val="000000"/>
                  </a:solidFill>
                </a:uFill>
                <a:latin typeface="Times"/>
                <a:ea typeface="Times"/>
                <a:cs typeface="Times"/>
                <a:sym typeface="Times"/>
              </a:rPr>
              <a:t>  They also brought barley and straw for the horses and swift steeds to the place where it should be, each according to his charge.</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2. The profound wisdom and fame of the king 4:29-34"/>
          <p:cNvSpPr/>
          <p:nvPr>
            <p:ph type="title"/>
          </p:nvPr>
        </p:nvSpPr>
        <p:spPr>
          <a:xfrm>
            <a:off x="165100" y="-254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2.	The profound wisdom and fame of the king</a:t>
            </a:r>
            <a:r>
              <a:rPr sz="2400">
                <a:latin typeface="+mn-lt"/>
                <a:ea typeface="+mn-ea"/>
                <a:cs typeface="+mn-cs"/>
                <a:sym typeface="Gill Sans"/>
              </a:rPr>
              <a:t> </a:t>
            </a:r>
            <a:r>
              <a:rPr sz="2400">
                <a:solidFill>
                  <a:srgbClr val="FF2600"/>
                </a:solidFill>
                <a:latin typeface="+mn-lt"/>
                <a:ea typeface="+mn-ea"/>
                <a:cs typeface="+mn-cs"/>
                <a:sym typeface="Gill Sans"/>
              </a:rPr>
              <a:t>4:</a:t>
            </a:r>
            <a:r>
              <a:rPr sz="2400">
                <a:solidFill>
                  <a:srgbClr val="FF2600"/>
                </a:solidFill>
                <a:latin typeface="+mn-lt"/>
                <a:ea typeface="+mn-ea"/>
                <a:cs typeface="+mn-cs"/>
                <a:sym typeface="Gill Sans"/>
              </a:rPr>
              <a:t>29-34</a:t>
            </a:r>
          </a:p>
        </p:txBody>
      </p:sp>
      <p:sp>
        <p:nvSpPr>
          <p:cNvPr id="211" name="29  Now God gave Solomon wisdom and very great discernment and breadth of mind, like the sand that is on the seashore.…"/>
          <p:cNvSpPr/>
          <p:nvPr>
            <p:ph type="body" idx="1"/>
          </p:nvPr>
        </p:nvSpPr>
        <p:spPr>
          <a:xfrm>
            <a:off x="190500" y="673100"/>
            <a:ext cx="9779000" cy="6743700"/>
          </a:xfrm>
          <a:prstGeom prst="rect">
            <a:avLst/>
          </a:prstGeom>
        </p:spPr>
        <p:txBody>
          <a:bodyPr anchor="t"/>
          <a:lstStyle/>
          <a:p>
            <a:pPr marL="444500" indent="-393700">
              <a:spcBef>
                <a:spcPts val="1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29</a:t>
            </a:r>
            <a:r>
              <a:rPr sz="2400">
                <a:latin typeface="Times"/>
                <a:ea typeface="Times"/>
                <a:cs typeface="Times"/>
                <a:sym typeface="Times"/>
              </a:rPr>
              <a:t>  Now God gave Solomon wisdom and very great discernment and breadth of mind, like the sand that is on the seashore.</a:t>
            </a:r>
            <a:endParaRPr sz="2400">
              <a:latin typeface="Times"/>
              <a:ea typeface="Times"/>
              <a:cs typeface="Times"/>
              <a:sym typeface="Times"/>
            </a:endParaRPr>
          </a:p>
          <a:p>
            <a:pPr marL="444500" indent="-393700">
              <a:spcBef>
                <a:spcPts val="1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30</a:t>
            </a:r>
            <a:r>
              <a:rPr sz="2400">
                <a:latin typeface="Times"/>
                <a:ea typeface="Times"/>
                <a:cs typeface="Times"/>
                <a:sym typeface="Times"/>
              </a:rPr>
              <a:t>  And Solomon’s wisdom surpassed the wisdom of all the sons of the east and all the wisdom of Egypt.</a:t>
            </a:r>
            <a:endParaRPr sz="2400">
              <a:latin typeface="Times"/>
              <a:ea typeface="Times"/>
              <a:cs typeface="Times"/>
              <a:sym typeface="Times"/>
            </a:endParaRPr>
          </a:p>
          <a:p>
            <a:pPr marL="444500" indent="-393700">
              <a:spcBef>
                <a:spcPts val="1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31</a:t>
            </a:r>
            <a:r>
              <a:rPr sz="2400">
                <a:latin typeface="Times"/>
                <a:ea typeface="Times"/>
                <a:cs typeface="Times"/>
                <a:sym typeface="Times"/>
              </a:rPr>
              <a:t>  For he was wiser than all men, than Ethan the Ezrahite, Heman, Calcol and Darda, the sons of Mahol; and his fame was </a:t>
            </a:r>
            <a:r>
              <a:rPr i="1" sz="2400">
                <a:latin typeface="Times"/>
                <a:ea typeface="Times"/>
                <a:cs typeface="Times"/>
                <a:sym typeface="Times"/>
              </a:rPr>
              <a:t>known</a:t>
            </a:r>
            <a:r>
              <a:rPr sz="2400">
                <a:latin typeface="Times"/>
                <a:ea typeface="Times"/>
                <a:cs typeface="Times"/>
                <a:sym typeface="Times"/>
              </a:rPr>
              <a:t> in all the surrounding nations.</a:t>
            </a:r>
            <a:endParaRPr sz="2400">
              <a:latin typeface="Times"/>
              <a:ea typeface="Times"/>
              <a:cs typeface="Times"/>
              <a:sym typeface="Times"/>
            </a:endParaRPr>
          </a:p>
          <a:p>
            <a:pPr marL="444500" indent="-393700">
              <a:spcBef>
                <a:spcPts val="1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32</a:t>
            </a:r>
            <a:r>
              <a:rPr sz="2400">
                <a:latin typeface="Times"/>
                <a:ea typeface="Times"/>
                <a:cs typeface="Times"/>
                <a:sym typeface="Times"/>
              </a:rPr>
              <a:t>  He also spoke 3,000 proverbs, and his songs were 1,005.</a:t>
            </a:r>
            <a:endParaRPr sz="2400">
              <a:latin typeface="Times"/>
              <a:ea typeface="Times"/>
              <a:cs typeface="Times"/>
              <a:sym typeface="Times"/>
            </a:endParaRPr>
          </a:p>
          <a:p>
            <a:pPr marL="444500" indent="-393700">
              <a:spcBef>
                <a:spcPts val="1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33</a:t>
            </a:r>
            <a:r>
              <a:rPr sz="2400">
                <a:latin typeface="Times"/>
                <a:ea typeface="Times"/>
                <a:cs typeface="Times"/>
                <a:sym typeface="Times"/>
              </a:rPr>
              <a:t>  And he spoke of trees, from the cedar that is in Lebanon even to the hyssop that grows on the wall; he spoke also of animals and birds and creeping things and fish.</a:t>
            </a:r>
            <a:endParaRPr sz="2400">
              <a:latin typeface="Times"/>
              <a:ea typeface="Times"/>
              <a:cs typeface="Times"/>
              <a:sym typeface="Times"/>
            </a:endParaRPr>
          </a:p>
          <a:p>
            <a:pPr marL="444500" indent="-393700">
              <a:spcBef>
                <a:spcPts val="19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34</a:t>
            </a:r>
            <a:r>
              <a:rPr sz="2400">
                <a:latin typeface="Times"/>
                <a:ea typeface="Times"/>
                <a:cs typeface="Times"/>
                <a:sym typeface="Times"/>
              </a:rPr>
              <a:t>  And men came from all peoples to hear the wisdom of Solomon, from all the kings of the earth who had heard of his wisdom.</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III. Solomon’s Government 3:4—4:34"/>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pPr>
            <a:r>
              <a:rPr>
                <a:solidFill>
                  <a:srgbClr val="0433FF"/>
                </a:solidFill>
              </a:rPr>
              <a:t>III.	Solomon’s Government</a:t>
            </a:r>
            <a:r>
              <a:rPr>
                <a:solidFill>
                  <a:srgbClr val="FF2600"/>
                </a:solidFill>
              </a:rPr>
              <a:t> 3:4—4:34</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III. Solomon’s Government 3:4—4:34"/>
          <p:cNvSpPr/>
          <p:nvPr>
            <p:ph type="ctr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300"/>
            </a:pPr>
            <a:r>
              <a:rPr>
                <a:solidFill>
                  <a:srgbClr val="011993"/>
                </a:solidFill>
              </a:rPr>
              <a:t>III.	Solomon’s Government</a:t>
            </a:r>
            <a:r>
              <a:t> </a:t>
            </a:r>
            <a:r>
              <a:rPr>
                <a:solidFill>
                  <a:srgbClr val="FF2600"/>
                </a:solidFill>
              </a:rPr>
              <a:t>3:4—4:34</a:t>
            </a:r>
          </a:p>
        </p:txBody>
      </p:sp>
      <p:sp>
        <p:nvSpPr>
          <p:cNvPr id="129" name="1.  An explanation of Solomon’s wisdom 3:4-15"/>
          <p:cNvSpPr/>
          <p:nvPr>
            <p:ph type="subTitle" sz="quarter" idx="1"/>
          </p:nvPr>
        </p:nvSpPr>
        <p:spPr>
          <a:xfrm>
            <a:off x="533400" y="4241800"/>
            <a:ext cx="9194800" cy="889000"/>
          </a:xfrm>
          <a:prstGeom prst="rect">
            <a:avLst/>
          </a:prstGeom>
        </p:spPr>
        <p:txBody>
          <a:bodyPr/>
          <a:lstStyle/>
          <a:p>
            <a:pPr algn="l">
              <a:buClr>
                <a:srgbClr val="000000"/>
              </a:buClr>
              <a:buFont typeface="Gill Sans"/>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latin typeface="Helvetica"/>
                <a:ea typeface="Helvetica"/>
                <a:cs typeface="Helvetica"/>
                <a:sym typeface="Helvetica"/>
              </a:defRPr>
            </a:pPr>
            <a:r>
              <a:rPr>
                <a:solidFill>
                  <a:srgbClr val="011993"/>
                </a:solidFill>
                <a:latin typeface="+mn-lt"/>
                <a:ea typeface="+mn-ea"/>
                <a:cs typeface="+mn-cs"/>
                <a:sym typeface="Gill Sans"/>
              </a:rPr>
              <a:t>1.	 An explanation of Solomon’s wisdom</a:t>
            </a:r>
            <a:r>
              <a:rPr>
                <a:latin typeface="+mn-lt"/>
                <a:ea typeface="+mn-ea"/>
                <a:cs typeface="+mn-cs"/>
                <a:sym typeface="Gill Sans"/>
              </a:rPr>
              <a:t> </a:t>
            </a:r>
            <a:r>
              <a:rPr>
                <a:solidFill>
                  <a:srgbClr val="FF2600"/>
                </a:solidFill>
                <a:latin typeface="+mn-lt"/>
                <a:ea typeface="+mn-ea"/>
                <a:cs typeface="+mn-cs"/>
                <a:sym typeface="Gill Sans"/>
              </a:rPr>
              <a:t>3:</a:t>
            </a:r>
            <a:r>
              <a:rPr>
                <a:solidFill>
                  <a:srgbClr val="FF2600"/>
                </a:solidFill>
                <a:latin typeface="+mn-lt"/>
                <a:ea typeface="+mn-ea"/>
                <a:cs typeface="+mn-cs"/>
                <a:sym typeface="Gill Sans"/>
              </a:rPr>
              <a:t>4-15</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a.   Solomon prayed for wisdom to guide &amp; govern his people 4-9"/>
          <p:cNvSpPr/>
          <p:nvPr>
            <p:ph type="title"/>
          </p:nvPr>
        </p:nvSpPr>
        <p:spPr>
          <a:xfrm>
            <a:off x="571500" y="381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a.   Solomon prayed for wisdom to guide &amp; govern his people</a:t>
            </a:r>
            <a:r>
              <a:rPr sz="2400">
                <a:latin typeface="+mn-lt"/>
                <a:ea typeface="+mn-ea"/>
                <a:cs typeface="+mn-cs"/>
                <a:sym typeface="Gill Sans"/>
              </a:rPr>
              <a:t> </a:t>
            </a:r>
            <a:r>
              <a:rPr sz="2400">
                <a:solidFill>
                  <a:srgbClr val="FF2600"/>
                </a:solidFill>
                <a:latin typeface="+mn-lt"/>
                <a:ea typeface="+mn-ea"/>
                <a:cs typeface="+mn-cs"/>
                <a:sym typeface="Gill Sans"/>
              </a:rPr>
              <a:t>4-9</a:t>
            </a:r>
          </a:p>
        </p:txBody>
      </p:sp>
      <p:sp>
        <p:nvSpPr>
          <p:cNvPr id="132" name="4    And the king went to Gibeon to sacrifice there, for that was the great high place; Solomon offered a thousand burnt offerings on that altar."/>
          <p:cNvSpPr/>
          <p:nvPr>
            <p:ph type="body" sz="quarter" idx="1"/>
          </p:nvPr>
        </p:nvSpPr>
        <p:spPr>
          <a:xfrm>
            <a:off x="165099" y="889000"/>
            <a:ext cx="9829801" cy="1129541"/>
          </a:xfrm>
          <a:prstGeom prst="rect">
            <a:avLst/>
          </a:prstGeom>
        </p:spPr>
        <p:txBody>
          <a:bodyPr anchor="t"/>
          <a:lstStyle/>
          <a:p>
            <a:pPr marL="444500" indent="-393700">
              <a:spcBef>
                <a:spcPts val="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4</a:t>
            </a:r>
            <a:r>
              <a:rPr sz="2400">
                <a:latin typeface="Times"/>
                <a:ea typeface="Times"/>
                <a:cs typeface="Times"/>
                <a:sym typeface="Times"/>
              </a:rPr>
              <a:t>    And the king went to Gibeon to sacrifice there, for that was the great high place; Solomon offered a thousand burnt offerings on that altar.</a:t>
            </a:r>
          </a:p>
        </p:txBody>
      </p:sp>
      <p:pic>
        <p:nvPicPr>
          <p:cNvPr id="133" name="droppedImage.pdf" descr="droppedImage.pdf"/>
          <p:cNvPicPr>
            <a:picLocks noChangeAspect="1"/>
          </p:cNvPicPr>
          <p:nvPr/>
        </p:nvPicPr>
        <p:blipFill>
          <a:blip r:embed="rId2">
            <a:extLst/>
          </a:blip>
          <a:stretch>
            <a:fillRect/>
          </a:stretch>
        </p:blipFill>
        <p:spPr>
          <a:xfrm>
            <a:off x="7298288" y="2152184"/>
            <a:ext cx="2936621" cy="2984501"/>
          </a:xfrm>
          <a:prstGeom prst="rect">
            <a:avLst/>
          </a:prstGeom>
          <a:ln w="12700">
            <a:miter lim="400000"/>
          </a:ln>
        </p:spPr>
      </p:pic>
      <p:pic>
        <p:nvPicPr>
          <p:cNvPr id="134" name="pasted-image.tiff" descr="pasted-image.tiff"/>
          <p:cNvPicPr>
            <a:picLocks noChangeAspect="1"/>
          </p:cNvPicPr>
          <p:nvPr/>
        </p:nvPicPr>
        <p:blipFill>
          <a:blip r:embed="rId3">
            <a:extLst/>
          </a:blip>
          <a:stretch>
            <a:fillRect/>
          </a:stretch>
        </p:blipFill>
        <p:spPr>
          <a:xfrm>
            <a:off x="4556273" y="2152184"/>
            <a:ext cx="2730501" cy="2984501"/>
          </a:xfrm>
          <a:prstGeom prst="rect">
            <a:avLst/>
          </a:prstGeom>
          <a:ln w="12700">
            <a:miter lim="400000"/>
          </a:ln>
        </p:spPr>
      </p:pic>
      <p:pic>
        <p:nvPicPr>
          <p:cNvPr id="135" name="pasted-image.tiff" descr="pasted-image.tiff"/>
          <p:cNvPicPr>
            <a:picLocks noChangeAspect="1"/>
          </p:cNvPicPr>
          <p:nvPr/>
        </p:nvPicPr>
        <p:blipFill>
          <a:blip r:embed="rId4">
            <a:extLst/>
          </a:blip>
          <a:stretch>
            <a:fillRect/>
          </a:stretch>
        </p:blipFill>
        <p:spPr>
          <a:xfrm>
            <a:off x="48121" y="2031240"/>
            <a:ext cx="4163518" cy="2896360"/>
          </a:xfrm>
          <a:prstGeom prst="rect">
            <a:avLst/>
          </a:prstGeom>
          <a:ln w="12700">
            <a:miter lim="400000"/>
          </a:ln>
        </p:spPr>
      </p:pic>
      <p:pic>
        <p:nvPicPr>
          <p:cNvPr id="136" name="pasted-image.tiff" descr="pasted-image.tiff"/>
          <p:cNvPicPr>
            <a:picLocks noChangeAspect="1"/>
          </p:cNvPicPr>
          <p:nvPr/>
        </p:nvPicPr>
        <p:blipFill>
          <a:blip r:embed="rId5">
            <a:extLst/>
          </a:blip>
          <a:stretch>
            <a:fillRect/>
          </a:stretch>
        </p:blipFill>
        <p:spPr>
          <a:xfrm>
            <a:off x="238621" y="4755802"/>
            <a:ext cx="4331120" cy="277438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a.   Solomon prayed for wisdom to guide &amp; govern his people 4-9"/>
          <p:cNvSpPr/>
          <p:nvPr>
            <p:ph type="title"/>
          </p:nvPr>
        </p:nvSpPr>
        <p:spPr>
          <a:xfrm>
            <a:off x="622300" y="2032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a.   Solomon prayed for wisdom to guide &amp; govern his people</a:t>
            </a:r>
            <a:r>
              <a:rPr sz="2400">
                <a:latin typeface="+mn-lt"/>
                <a:ea typeface="+mn-ea"/>
                <a:cs typeface="+mn-cs"/>
                <a:sym typeface="Gill Sans"/>
              </a:rPr>
              <a:t> </a:t>
            </a:r>
            <a:r>
              <a:rPr sz="2400">
                <a:solidFill>
                  <a:srgbClr val="FF2600"/>
                </a:solidFill>
                <a:latin typeface="+mn-lt"/>
                <a:ea typeface="+mn-ea"/>
                <a:cs typeface="+mn-cs"/>
                <a:sym typeface="Gill Sans"/>
              </a:rPr>
              <a:t>4-9</a:t>
            </a:r>
          </a:p>
        </p:txBody>
      </p:sp>
      <p:sp>
        <p:nvSpPr>
          <p:cNvPr id="139" name="5    In Gibeon the LORD appeared to Solomon in a dream at night; and God said, &quot;Ask what you wish me to give you.&quot;…"/>
          <p:cNvSpPr/>
          <p:nvPr>
            <p:ph type="body" idx="1"/>
          </p:nvPr>
        </p:nvSpPr>
        <p:spPr>
          <a:xfrm>
            <a:off x="165100" y="1130300"/>
            <a:ext cx="6198642" cy="6426200"/>
          </a:xfrm>
          <a:prstGeom prst="rect">
            <a:avLst/>
          </a:prstGeom>
        </p:spPr>
        <p:txBody>
          <a:bodyPr anchor="t"/>
          <a:lstStyle/>
          <a:p>
            <a:pPr marL="444500" indent="-393700">
              <a:spcBef>
                <a:spcPts val="41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5</a:t>
            </a:r>
            <a:r>
              <a:rPr sz="2400">
                <a:latin typeface="Times"/>
                <a:ea typeface="Times"/>
                <a:cs typeface="Times"/>
                <a:sym typeface="Times"/>
              </a:rPr>
              <a:t>    In Gibeon the LORD appeared to Solomon in a dream at night; and God said, "Ask what </a:t>
            </a:r>
            <a:r>
              <a:rPr i="1" sz="2400">
                <a:latin typeface="Times"/>
                <a:ea typeface="Times"/>
                <a:cs typeface="Times"/>
                <a:sym typeface="Times"/>
              </a:rPr>
              <a:t>you wish</a:t>
            </a:r>
            <a:r>
              <a:rPr sz="2400">
                <a:latin typeface="Times"/>
                <a:ea typeface="Times"/>
                <a:cs typeface="Times"/>
                <a:sym typeface="Times"/>
              </a:rPr>
              <a:t> me to give you."</a:t>
            </a:r>
            <a:endParaRPr sz="2400">
              <a:latin typeface="Times"/>
              <a:ea typeface="Times"/>
              <a:cs typeface="Times"/>
              <a:sym typeface="Times"/>
            </a:endParaRPr>
          </a:p>
          <a:p>
            <a:pPr marL="444500" indent="-393700">
              <a:spcBef>
                <a:spcPts val="41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6</a:t>
            </a:r>
            <a:r>
              <a:rPr sz="2400">
                <a:latin typeface="Times"/>
                <a:ea typeface="Times"/>
                <a:cs typeface="Times"/>
                <a:sym typeface="Times"/>
              </a:rPr>
              <a:t>    Then Solomon said, "Thou hast shown great lovingkindness to Thy servant David my father, according as he walked before Thee in truth and righteousness and uprightness of heart toward Thee; and Thou hast reserved for him this great lovingkindness, that Thou hast given him a son to sit on his throne, as </a:t>
            </a:r>
            <a:r>
              <a:rPr i="1" sz="2400">
                <a:latin typeface="Times"/>
                <a:ea typeface="Times"/>
                <a:cs typeface="Times"/>
                <a:sym typeface="Times"/>
              </a:rPr>
              <a:t>it is</a:t>
            </a:r>
            <a:r>
              <a:rPr sz="2400">
                <a:latin typeface="Times"/>
                <a:ea typeface="Times"/>
                <a:cs typeface="Times"/>
                <a:sym typeface="Times"/>
              </a:rPr>
              <a:t> this day.</a:t>
            </a:r>
          </a:p>
        </p:txBody>
      </p:sp>
      <p:pic>
        <p:nvPicPr>
          <p:cNvPr id="140" name="droppedImage.pdf" descr="droppedImage.pdf"/>
          <p:cNvPicPr>
            <a:picLocks noChangeAspect="1"/>
          </p:cNvPicPr>
          <p:nvPr/>
        </p:nvPicPr>
        <p:blipFill>
          <a:blip r:embed="rId2">
            <a:extLst/>
          </a:blip>
          <a:stretch>
            <a:fillRect/>
          </a:stretch>
        </p:blipFill>
        <p:spPr>
          <a:xfrm>
            <a:off x="6442968" y="825500"/>
            <a:ext cx="3551932" cy="2621997"/>
          </a:xfrm>
          <a:prstGeom prst="rect">
            <a:avLst/>
          </a:prstGeom>
          <a:ln w="12700">
            <a:miter lim="400000"/>
          </a:ln>
        </p:spPr>
      </p:pic>
      <p:pic>
        <p:nvPicPr>
          <p:cNvPr id="141" name="pasted-image.tiff" descr="pasted-image.tiff"/>
          <p:cNvPicPr>
            <a:picLocks noChangeAspect="1"/>
          </p:cNvPicPr>
          <p:nvPr/>
        </p:nvPicPr>
        <p:blipFill>
          <a:blip r:embed="rId3">
            <a:extLst/>
          </a:blip>
          <a:stretch>
            <a:fillRect/>
          </a:stretch>
        </p:blipFill>
        <p:spPr>
          <a:xfrm>
            <a:off x="6663332" y="3458765"/>
            <a:ext cx="3289301" cy="398263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a.   Solomon prayed for wisdom to guide &amp; govern his people 4-9"/>
          <p:cNvSpPr/>
          <p:nvPr>
            <p:ph type="title"/>
          </p:nvPr>
        </p:nvSpPr>
        <p:spPr>
          <a:xfrm>
            <a:off x="622300" y="2032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a.   Solomon prayed for wisdom to guide &amp; govern his people</a:t>
            </a:r>
            <a:r>
              <a:rPr sz="2400">
                <a:latin typeface="+mn-lt"/>
                <a:ea typeface="+mn-ea"/>
                <a:cs typeface="+mn-cs"/>
                <a:sym typeface="Gill Sans"/>
              </a:rPr>
              <a:t> </a:t>
            </a:r>
            <a:r>
              <a:rPr sz="2400">
                <a:solidFill>
                  <a:srgbClr val="FF2600"/>
                </a:solidFill>
                <a:latin typeface="+mn-lt"/>
                <a:ea typeface="+mn-ea"/>
                <a:cs typeface="+mn-cs"/>
                <a:sym typeface="Gill Sans"/>
              </a:rPr>
              <a:t>4-9</a:t>
            </a:r>
          </a:p>
        </p:txBody>
      </p:sp>
      <p:sp>
        <p:nvSpPr>
          <p:cNvPr id="144" name="7    &quot;And now, O LORD my God, Thou hast made Thy servant king in place of my father David, yet I am but a little child; I do not know how to go out or come in.…"/>
          <p:cNvSpPr/>
          <p:nvPr>
            <p:ph type="body" idx="1"/>
          </p:nvPr>
        </p:nvSpPr>
        <p:spPr>
          <a:xfrm>
            <a:off x="165100" y="1130300"/>
            <a:ext cx="6280150" cy="6426200"/>
          </a:xfrm>
          <a:prstGeom prst="rect">
            <a:avLst/>
          </a:prstGeom>
        </p:spPr>
        <p:txBody>
          <a:bodyPr anchor="t"/>
          <a:lstStyle/>
          <a:p>
            <a:pPr marL="444500" indent="-393700">
              <a:spcBef>
                <a:spcPts val="47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7</a:t>
            </a:r>
            <a:r>
              <a:rPr sz="2400">
                <a:latin typeface="Times"/>
                <a:ea typeface="Times"/>
                <a:cs typeface="Times"/>
                <a:sym typeface="Times"/>
              </a:rPr>
              <a:t>    "And now, O LORD my God, Thou hast made Thy servant king in place of my father David, yet I am but a little child; I do not know how to go out or come in.</a:t>
            </a:r>
            <a:endParaRPr sz="2400">
              <a:latin typeface="Times"/>
              <a:ea typeface="Times"/>
              <a:cs typeface="Times"/>
              <a:sym typeface="Times"/>
            </a:endParaRPr>
          </a:p>
          <a:p>
            <a:pPr marL="444500" indent="-393700">
              <a:spcBef>
                <a:spcPts val="47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8</a:t>
            </a:r>
            <a:r>
              <a:rPr sz="2400">
                <a:latin typeface="Times"/>
                <a:ea typeface="Times"/>
                <a:cs typeface="Times"/>
                <a:sym typeface="Times"/>
              </a:rPr>
              <a:t>    "And Thy servant is in the midst of Thy people which Thou hast chosen, a great people who cannot be numbered or counted for multitude.</a:t>
            </a:r>
            <a:endParaRPr sz="2400">
              <a:latin typeface="Times"/>
              <a:ea typeface="Times"/>
              <a:cs typeface="Times"/>
              <a:sym typeface="Times"/>
            </a:endParaRPr>
          </a:p>
          <a:p>
            <a:pPr marL="444500" indent="-393700">
              <a:spcBef>
                <a:spcPts val="47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9</a:t>
            </a:r>
            <a:r>
              <a:rPr sz="2400">
                <a:latin typeface="Times"/>
                <a:ea typeface="Times"/>
                <a:cs typeface="Times"/>
                <a:sym typeface="Times"/>
              </a:rPr>
              <a:t>    "So give Thy servant an understanding heart to judge Thy people to discern between good and evil. For who is able to judge this great people of Thine?"</a:t>
            </a:r>
          </a:p>
        </p:txBody>
      </p:sp>
      <p:pic>
        <p:nvPicPr>
          <p:cNvPr id="145" name="droppedImage.pdf" descr="droppedImage.pdf"/>
          <p:cNvPicPr>
            <a:picLocks noChangeAspect="1"/>
          </p:cNvPicPr>
          <p:nvPr/>
        </p:nvPicPr>
        <p:blipFill>
          <a:blip r:embed="rId2">
            <a:extLst/>
          </a:blip>
          <a:stretch>
            <a:fillRect/>
          </a:stretch>
        </p:blipFill>
        <p:spPr>
          <a:xfrm>
            <a:off x="6769100" y="1149350"/>
            <a:ext cx="3219301" cy="24003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b. God blessed him with wisdom &amp; added blessings 10-15"/>
          <p:cNvSpPr/>
          <p:nvPr>
            <p:ph type="title"/>
          </p:nvPr>
        </p:nvSpPr>
        <p:spPr>
          <a:xfrm>
            <a:off x="622300" y="2032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b.	God blessed him with wisdom &amp; added blessings</a:t>
            </a:r>
            <a:r>
              <a:rPr sz="2400">
                <a:latin typeface="+mn-lt"/>
                <a:ea typeface="+mn-ea"/>
                <a:cs typeface="+mn-cs"/>
                <a:sym typeface="Gill Sans"/>
              </a:rPr>
              <a:t> </a:t>
            </a:r>
            <a:r>
              <a:rPr sz="2400">
                <a:solidFill>
                  <a:srgbClr val="FF2600"/>
                </a:solidFill>
                <a:latin typeface="+mn-lt"/>
                <a:ea typeface="+mn-ea"/>
                <a:cs typeface="+mn-cs"/>
                <a:sym typeface="Gill Sans"/>
              </a:rPr>
              <a:t>10-15</a:t>
            </a:r>
          </a:p>
        </p:txBody>
      </p:sp>
      <p:sp>
        <p:nvSpPr>
          <p:cNvPr id="148" name="10  And it was pleasing in the sight of the Lord that Solomon had asked this thing.…"/>
          <p:cNvSpPr/>
          <p:nvPr>
            <p:ph type="body" idx="1"/>
          </p:nvPr>
        </p:nvSpPr>
        <p:spPr>
          <a:xfrm>
            <a:off x="165100" y="1130300"/>
            <a:ext cx="9690100" cy="6426200"/>
          </a:xfrm>
          <a:prstGeom prst="rect">
            <a:avLst/>
          </a:prstGeom>
        </p:spPr>
        <p:txBody>
          <a:bodyPr anchor="t"/>
          <a:lstStyle/>
          <a:p>
            <a:pPr marL="444500" indent="-393700">
              <a:spcBef>
                <a:spcPts val="4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10  </a:t>
            </a:r>
            <a:r>
              <a:rPr sz="2400">
                <a:latin typeface="Times"/>
                <a:ea typeface="Times"/>
                <a:cs typeface="Times"/>
                <a:sym typeface="Times"/>
              </a:rPr>
              <a:t>And it was pleasing in the sight of the Lord that Solomon had asked this thing.</a:t>
            </a:r>
            <a:endParaRPr sz="2400">
              <a:latin typeface="Times"/>
              <a:ea typeface="Times"/>
              <a:cs typeface="Times"/>
              <a:sym typeface="Times"/>
            </a:endParaRPr>
          </a:p>
          <a:p>
            <a:pPr marL="444500" indent="-393700">
              <a:spcBef>
                <a:spcPts val="4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11  </a:t>
            </a:r>
            <a:r>
              <a:rPr sz="2400">
                <a:latin typeface="Times"/>
                <a:ea typeface="Times"/>
                <a:cs typeface="Times"/>
                <a:sym typeface="Times"/>
              </a:rPr>
              <a:t>And God said to him, "Because you have asked this thing and have not asked for yourself long life, nor have asked riches for yourself, nor have you asked for the life of your enemies, but have asked for yourself discernment to understand justice,</a:t>
            </a:r>
            <a:endParaRPr sz="2400">
              <a:latin typeface="Times"/>
              <a:ea typeface="Times"/>
              <a:cs typeface="Times"/>
              <a:sym typeface="Times"/>
            </a:endParaRPr>
          </a:p>
          <a:p>
            <a:pPr marL="444500" indent="-393700">
              <a:spcBef>
                <a:spcPts val="4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12  </a:t>
            </a:r>
            <a:r>
              <a:rPr sz="2400">
                <a:latin typeface="Times"/>
                <a:ea typeface="Times"/>
                <a:cs typeface="Times"/>
                <a:sym typeface="Times"/>
              </a:rPr>
              <a:t>behold, I have done according to your words. Behold, I have given you a wise and discerning heart, so that there has been no one like you before you, nor shall one like you arise after you.</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b. God blessed him with wisdom &amp; added blessings 10-15"/>
          <p:cNvSpPr/>
          <p:nvPr>
            <p:ph type="title"/>
          </p:nvPr>
        </p:nvSpPr>
        <p:spPr>
          <a:xfrm>
            <a:off x="622300" y="203200"/>
            <a:ext cx="9220200"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b="1" sz="1200">
                <a:latin typeface="Helvetica"/>
                <a:ea typeface="Helvetica"/>
                <a:cs typeface="Helvetica"/>
                <a:sym typeface="Helvetica"/>
              </a:defRPr>
            </a:pPr>
            <a:r>
              <a:rPr sz="2400">
                <a:solidFill>
                  <a:srgbClr val="011993"/>
                </a:solidFill>
                <a:latin typeface="+mn-lt"/>
                <a:ea typeface="+mn-ea"/>
                <a:cs typeface="+mn-cs"/>
                <a:sym typeface="Gill Sans"/>
              </a:rPr>
              <a:t>b.	God blessed him with wisdom &amp; added blessings</a:t>
            </a:r>
            <a:r>
              <a:rPr sz="2400">
                <a:latin typeface="+mn-lt"/>
                <a:ea typeface="+mn-ea"/>
                <a:cs typeface="+mn-cs"/>
                <a:sym typeface="Gill Sans"/>
              </a:rPr>
              <a:t> </a:t>
            </a:r>
            <a:r>
              <a:rPr sz="2400">
                <a:solidFill>
                  <a:srgbClr val="FF2600"/>
                </a:solidFill>
                <a:latin typeface="+mn-lt"/>
                <a:ea typeface="+mn-ea"/>
                <a:cs typeface="+mn-cs"/>
                <a:sym typeface="Gill Sans"/>
              </a:rPr>
              <a:t>10-15</a:t>
            </a:r>
          </a:p>
        </p:txBody>
      </p:sp>
      <p:sp>
        <p:nvSpPr>
          <p:cNvPr id="151" name="13  &quot;And I have also given you what you have not asked, both riches and honor, so that there will not be any among the kings like you all your days.…"/>
          <p:cNvSpPr/>
          <p:nvPr>
            <p:ph type="body" idx="1"/>
          </p:nvPr>
        </p:nvSpPr>
        <p:spPr>
          <a:xfrm>
            <a:off x="165100" y="1130300"/>
            <a:ext cx="5981700" cy="6426200"/>
          </a:xfrm>
          <a:prstGeom prst="rect">
            <a:avLst/>
          </a:prstGeom>
        </p:spPr>
        <p:txBody>
          <a:bodyPr anchor="t"/>
          <a:lstStyle/>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13  </a:t>
            </a:r>
            <a:r>
              <a:rPr sz="2400">
                <a:latin typeface="Times"/>
                <a:ea typeface="Times"/>
                <a:cs typeface="Times"/>
                <a:sym typeface="Times"/>
              </a:rPr>
              <a:t>"And I have also given you what you have not asked, both riches and honor, so that there will not be any among the kings like you all your days.</a:t>
            </a:r>
            <a:endParaRPr sz="2400">
              <a:latin typeface="Times"/>
              <a:ea typeface="Times"/>
              <a:cs typeface="Times"/>
              <a:sym typeface="Times"/>
            </a:endParaRPr>
          </a:p>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14  </a:t>
            </a:r>
            <a:r>
              <a:rPr sz="2400">
                <a:latin typeface="Times"/>
                <a:ea typeface="Times"/>
                <a:cs typeface="Times"/>
                <a:sym typeface="Times"/>
              </a:rPr>
              <a:t>"And if you walk in My ways, keeping My statutes and commandments, as your father David walked, then I will prolong your days."</a:t>
            </a:r>
            <a:endParaRPr sz="2400">
              <a:latin typeface="Times"/>
              <a:ea typeface="Times"/>
              <a:cs typeface="Times"/>
              <a:sym typeface="Times"/>
            </a:endParaRPr>
          </a:p>
          <a:p>
            <a:pPr marL="444500" indent="-393700">
              <a:spcBef>
                <a:spcPts val="2300"/>
              </a:spcBef>
              <a:buClr>
                <a:srgbClr val="000000"/>
              </a:buClr>
              <a:buSzTx/>
              <a:buFont typeface="Gill Sans"/>
              <a:buNone/>
              <a:tabLst>
                <a:tab pos="762000" algn="l"/>
                <a:tab pos="1117600" algn="l"/>
                <a:tab pos="1473200" algn="l"/>
                <a:tab pos="1828800" algn="l"/>
                <a:tab pos="2184400" algn="l"/>
                <a:tab pos="2540000" algn="l"/>
                <a:tab pos="2895600" algn="l"/>
                <a:tab pos="3251200" algn="l"/>
                <a:tab pos="3606800" algn="l"/>
                <a:tab pos="3962400" algn="l"/>
                <a:tab pos="4318000" algn="l"/>
              </a:tabLst>
              <a:defRPr sz="1200">
                <a:latin typeface="Helvetica"/>
                <a:ea typeface="Helvetica"/>
                <a:cs typeface="Helvetica"/>
                <a:sym typeface="Helvetica"/>
              </a:defRPr>
            </a:pPr>
            <a:r>
              <a:rPr sz="2400">
                <a:solidFill>
                  <a:srgbClr val="FF2600"/>
                </a:solidFill>
                <a:latin typeface="Times"/>
                <a:ea typeface="Times"/>
                <a:cs typeface="Times"/>
                <a:sym typeface="Times"/>
              </a:rPr>
              <a:t>15  </a:t>
            </a:r>
            <a:r>
              <a:rPr sz="2400">
                <a:latin typeface="Times"/>
                <a:ea typeface="Times"/>
                <a:cs typeface="Times"/>
                <a:sym typeface="Times"/>
              </a:rPr>
              <a:t>Then Solomon awoke, and behold, it was a dream. And he came to Jerusalem and stood before the ark of the covenant of the Lord, and offered burnt offerings and made peace offerings, and made a feast for all his servants.</a:t>
            </a:r>
          </a:p>
        </p:txBody>
      </p:sp>
      <p:pic>
        <p:nvPicPr>
          <p:cNvPr id="152" name="droppedImage.pdf" descr="droppedImage.pdf"/>
          <p:cNvPicPr>
            <a:picLocks noChangeAspect="1"/>
          </p:cNvPicPr>
          <p:nvPr/>
        </p:nvPicPr>
        <p:blipFill>
          <a:blip r:embed="rId2">
            <a:extLst/>
          </a:blip>
          <a:stretch>
            <a:fillRect/>
          </a:stretch>
        </p:blipFill>
        <p:spPr>
          <a:xfrm>
            <a:off x="6096000" y="1075630"/>
            <a:ext cx="4096438" cy="2997201"/>
          </a:xfrm>
          <a:prstGeom prst="rect">
            <a:avLst/>
          </a:prstGeom>
          <a:ln w="12700">
            <a:miter lim="400000"/>
          </a:ln>
        </p:spPr>
      </p:pic>
      <p:pic>
        <p:nvPicPr>
          <p:cNvPr id="153" name="Solomon's prayer 1219-125.jpg" descr="Solomon's prayer 1219-125.jpg"/>
          <p:cNvPicPr>
            <a:picLocks noChangeAspect="1"/>
          </p:cNvPicPr>
          <p:nvPr/>
        </p:nvPicPr>
        <p:blipFill>
          <a:blip r:embed="rId3">
            <a:extLst/>
          </a:blip>
          <a:stretch>
            <a:fillRect/>
          </a:stretch>
        </p:blipFill>
        <p:spPr>
          <a:xfrm>
            <a:off x="6411784" y="4107060"/>
            <a:ext cx="3642826" cy="3440957"/>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