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990600" y="1282700"/>
            <a:ext cx="8178800" cy="2578100"/>
          </a:xfrm>
          <a:prstGeom prst="rect">
            <a:avLst/>
          </a:prstGeom>
        </p:spPr>
        <p:txBody>
          <a:bodyPr lIns="50800" tIns="50800" rIns="50800" bIns="50800" anchor="b"/>
          <a:lstStyle/>
          <a:p>
            <a:pPr/>
            <a:r>
              <a:t>Title Text</a:t>
            </a:r>
          </a:p>
        </p:txBody>
      </p:sp>
      <p:sp>
        <p:nvSpPr>
          <p:cNvPr id="12" name="Shape 12"/>
          <p:cNvSpPr/>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a:r>
              <a:t>Title Text</a:t>
            </a:r>
          </a:p>
        </p:txBody>
      </p:sp>
      <p:sp>
        <p:nvSpPr>
          <p:cNvPr id="90" name="Shape 90"/>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a:r>
              <a:t>Title Text</a:t>
            </a:r>
          </a:p>
        </p:txBody>
      </p:sp>
      <p:sp>
        <p:nvSpPr>
          <p:cNvPr id="99" name="Shape 99"/>
          <p:cNvSpPr/>
          <p:nvPr>
            <p:ph type="body" sz="quarter" idx="1"/>
          </p:nvPr>
        </p:nvSpPr>
        <p:spPr>
          <a:xfrm>
            <a:off x="6057900" y="2159000"/>
            <a:ext cx="31115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9" name="Shape 29"/>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hape 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7" name="Shape 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a:r>
              <a:t>Title Text</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52" name="Shape 52"/>
          <p:cNvSpPr/>
          <p:nvPr>
            <p:ph type="title"/>
          </p:nvPr>
        </p:nvSpPr>
        <p:spPr>
          <a:xfrm>
            <a:off x="990600" y="2324100"/>
            <a:ext cx="8178800" cy="2971800"/>
          </a:xfrm>
          <a:prstGeom prst="rect">
            <a:avLst/>
          </a:prstGeom>
        </p:spPr>
        <p:txBody>
          <a:bodyPr/>
          <a:lstStyle/>
          <a:p>
            <a:pPr/>
            <a:r>
              <a:t>Title Text</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EAEAEA"/>
        </a:solidFill>
      </p:bgPr>
    </p:bg>
    <p:spTree>
      <p:nvGrpSpPr>
        <p:cNvPr id="1" name=""/>
        <p:cNvGrpSpPr/>
        <p:nvPr/>
      </p:nvGrpSpPr>
      <p:grpSpPr>
        <a:xfrm>
          <a:off x="0" y="0"/>
          <a:ext cx="0" cy="0"/>
          <a:chOff x="0" y="0"/>
          <a:chExt cx="0" cy="0"/>
        </a:xfrm>
      </p:grpSpPr>
      <p:pic>
        <p:nvPicPr>
          <p:cNvPr id="60" name="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61" name="Shape 61"/>
          <p:cNvSpPr/>
          <p:nvPr>
            <p:ph type="title"/>
          </p:nvPr>
        </p:nvSpPr>
        <p:spPr>
          <a:xfrm>
            <a:off x="990600" y="5753100"/>
            <a:ext cx="8178800" cy="13335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EAEAEA"/>
        </a:solidFill>
      </p:bgPr>
    </p:bg>
    <p:spTree>
      <p:nvGrpSpPr>
        <p:cNvPr id="1" name=""/>
        <p:cNvGrpSpPr/>
        <p:nvPr/>
      </p:nvGrpSpPr>
      <p:grpSpPr>
        <a:xfrm>
          <a:off x="0" y="0"/>
          <a:ext cx="0" cy="0"/>
          <a:chOff x="0" y="0"/>
          <a:chExt cx="0" cy="0"/>
        </a:xfrm>
      </p:grpSpPr>
      <p:pic>
        <p:nvPicPr>
          <p:cNvPr id="69" name="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Shape 70"/>
          <p:cNvSpPr/>
          <p:nvPr>
            <p:ph type="title"/>
          </p:nvPr>
        </p:nvSpPr>
        <p:spPr>
          <a:xfrm>
            <a:off x="444500" y="1104900"/>
            <a:ext cx="4635500" cy="2578100"/>
          </a:xfrm>
          <a:prstGeom prst="rect">
            <a:avLst/>
          </a:prstGeom>
        </p:spPr>
        <p:txBody>
          <a:bodyPr lIns="50800" tIns="50800" rIns="50800" bIns="50800" anchor="b"/>
          <a:lstStyle>
            <a:lvl1pPr>
              <a:defRPr sz="5400"/>
            </a:lvl1pPr>
          </a:lstStyle>
          <a:p>
            <a:pPr/>
            <a:r>
              <a:t>Title Text</a:t>
            </a:r>
          </a:p>
        </p:txBody>
      </p:sp>
      <p:sp>
        <p:nvSpPr>
          <p:cNvPr id="71" name="Shape 71"/>
          <p:cNvSpPr/>
          <p:nvPr>
            <p:ph type="body" sz="quarter" idx="1"/>
          </p:nvPr>
        </p:nvSpPr>
        <p:spPr>
          <a:xfrm>
            <a:off x="444500" y="3746500"/>
            <a:ext cx="46355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EAEAEA"/>
        </a:solidFill>
      </p:bgPr>
    </p:bg>
    <p:spTree>
      <p:nvGrpSpPr>
        <p:cNvPr id="1" name=""/>
        <p:cNvGrpSpPr/>
        <p:nvPr/>
      </p:nvGrpSpPr>
      <p:grpSpPr>
        <a:xfrm>
          <a:off x="0" y="0"/>
          <a:ext cx="0" cy="0"/>
          <a:chOff x="0" y="0"/>
          <a:chExt cx="0" cy="0"/>
        </a:xfrm>
      </p:grpSpPr>
      <p:pic>
        <p:nvPicPr>
          <p:cNvPr id="79" name="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0" name="Shape 80"/>
          <p:cNvSpPr/>
          <p:nvPr>
            <p:ph type="title"/>
          </p:nvPr>
        </p:nvSpPr>
        <p:spPr>
          <a:prstGeom prst="rect">
            <a:avLst/>
          </a:prstGeom>
        </p:spPr>
        <p:txBody>
          <a:bodyPr/>
          <a:lstStyle/>
          <a:p>
            <a:pPr/>
            <a:r>
              <a:t>Title Text</a:t>
            </a:r>
          </a:p>
        </p:txBody>
      </p:sp>
      <p:sp>
        <p:nvSpPr>
          <p:cNvPr id="81" name="Shape 81"/>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4" name="Shape 4"/>
          <p:cNvSpPr/>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9pPr>
    </p:titleStyle>
    <p:bodyStyle>
      <a:lvl1pPr marL="6942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1pPr>
      <a:lvl2pPr marL="1037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2pPr>
      <a:lvl3pPr marL="13800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3pPr>
      <a:lvl4pPr marL="17356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4pPr>
      <a:lvl5pPr marL="20785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5pPr>
      <a:lvl6pPr marL="2434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6pPr>
      <a:lvl7pPr marL="27897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7pPr>
      <a:lvl8pPr marL="31453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8pPr>
      <a:lvl9pPr marL="3500937" marR="0" indent="-440237"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9.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0.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1.jpeg"/><Relationship Id="rId4" Type="http://schemas.openxmlformats.org/officeDocument/2006/relationships/image" Target="../media/image12.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ctr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11993"/>
                </a:solidFill>
                <a:latin typeface="Helvetica"/>
                <a:ea typeface="Helvetica"/>
                <a:cs typeface="Helvetica"/>
                <a:sym typeface="Helvetica"/>
              </a:defRPr>
            </a:pPr>
            <a:r>
              <a:rPr sz="4100">
                <a:latin typeface="+mn-lt"/>
                <a:ea typeface="+mn-ea"/>
                <a:cs typeface="+mn-cs"/>
                <a:sym typeface="Gill Sans"/>
              </a:rPr>
              <a:t>Section 3  Trouble in David’s Family</a:t>
            </a:r>
            <a:endParaRPr sz="4100">
              <a:solidFill>
                <a:srgbClr val="000643"/>
              </a:solidFill>
              <a:latin typeface="+mn-lt"/>
              <a:ea typeface="+mn-ea"/>
              <a:cs typeface="+mn-cs"/>
              <a:sym typeface="Gill Sans"/>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4100">
                <a:solidFill>
                  <a:srgbClr val="000643"/>
                </a:solidFill>
                <a:latin typeface="+mn-lt"/>
                <a:ea typeface="+mn-ea"/>
                <a:cs typeface="+mn-cs"/>
                <a:sym typeface="Gill Sans"/>
              </a:rPr>
              <a:t>						</a:t>
            </a:r>
            <a:r>
              <a:rPr sz="4100">
                <a:solidFill>
                  <a:srgbClr val="F42300"/>
                </a:solidFill>
                <a:latin typeface="+mn-lt"/>
                <a:ea typeface="+mn-ea"/>
                <a:cs typeface="+mn-cs"/>
                <a:sym typeface="Gill Sans"/>
              </a:rPr>
              <a:t>2 Samuel 10:1—14:33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279400" y="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D.	 David orders Joab to arrange for Uriah to be killed in battle</a:t>
            </a:r>
            <a:r>
              <a:rPr sz="2400">
                <a:solidFill>
                  <a:srgbClr val="000643"/>
                </a:solidFill>
              </a:rPr>
              <a:t> </a:t>
            </a:r>
            <a:r>
              <a:rPr sz="2400">
                <a:solidFill>
                  <a:srgbClr val="F42300"/>
                </a:solidFill>
              </a:rPr>
              <a:t>14-21</a:t>
            </a:r>
          </a:p>
        </p:txBody>
      </p:sp>
      <p:sp>
        <p:nvSpPr>
          <p:cNvPr id="140" name="Shape 140"/>
          <p:cNvSpPr/>
          <p:nvPr>
            <p:ph type="body" sz="half" idx="1"/>
          </p:nvPr>
        </p:nvSpPr>
        <p:spPr>
          <a:xfrm>
            <a:off x="50800" y="711200"/>
            <a:ext cx="9889530" cy="1844874"/>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16</a:t>
            </a:r>
            <a:r>
              <a:t>  So it was as Joab kept watch on the city, that he put Uriah at the place where he knew there were valiant men.</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17</a:t>
            </a:r>
            <a:r>
              <a:t>  And the men of the city went out and fought against Joab, and some of the people among David's servants fell; and Uriah the Hittite also died.</a:t>
            </a:r>
          </a:p>
        </p:txBody>
      </p:sp>
      <p:pic>
        <p:nvPicPr>
          <p:cNvPr id="141" name="droppedImage.pdf"/>
          <p:cNvPicPr>
            <a:picLocks noChangeAspect="1"/>
          </p:cNvPicPr>
          <p:nvPr/>
        </p:nvPicPr>
        <p:blipFill>
          <a:blip r:embed="rId2">
            <a:extLst/>
          </a:blip>
          <a:stretch>
            <a:fillRect/>
          </a:stretch>
        </p:blipFill>
        <p:spPr>
          <a:xfrm>
            <a:off x="101600" y="2603500"/>
            <a:ext cx="5012848" cy="3784600"/>
          </a:xfrm>
          <a:prstGeom prst="rect">
            <a:avLst/>
          </a:prstGeom>
          <a:ln w="12700">
            <a:miter lim="400000"/>
          </a:ln>
        </p:spPr>
      </p:pic>
      <p:pic>
        <p:nvPicPr>
          <p:cNvPr id="142" name="Death of Uriah 1404-345.jpg"/>
          <p:cNvPicPr>
            <a:picLocks noChangeAspect="1"/>
          </p:cNvPicPr>
          <p:nvPr/>
        </p:nvPicPr>
        <p:blipFill>
          <a:blip r:embed="rId3">
            <a:extLst/>
          </a:blip>
          <a:stretch>
            <a:fillRect/>
          </a:stretch>
        </p:blipFill>
        <p:spPr>
          <a:xfrm>
            <a:off x="5244793" y="2422026"/>
            <a:ext cx="4736911" cy="54656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266700" y="254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D.	 David orders Joab to arrange for Uriah to be killed in battle</a:t>
            </a:r>
            <a:r>
              <a:rPr sz="2400">
                <a:solidFill>
                  <a:srgbClr val="000643"/>
                </a:solidFill>
              </a:rPr>
              <a:t> </a:t>
            </a:r>
            <a:r>
              <a:rPr sz="2400">
                <a:solidFill>
                  <a:srgbClr val="F42300"/>
                </a:solidFill>
              </a:rPr>
              <a:t>14-21</a:t>
            </a:r>
          </a:p>
        </p:txBody>
      </p:sp>
      <p:sp>
        <p:nvSpPr>
          <p:cNvPr id="145" name="Shape 145"/>
          <p:cNvSpPr/>
          <p:nvPr>
            <p:ph type="body" idx="1"/>
          </p:nvPr>
        </p:nvSpPr>
        <p:spPr>
          <a:xfrm>
            <a:off x="25400" y="838200"/>
            <a:ext cx="9943952" cy="4671517"/>
          </a:xfrm>
          <a:prstGeom prst="rect">
            <a:avLst/>
          </a:prstGeom>
        </p:spPr>
        <p:txBody>
          <a:bodyPr anchor="t"/>
          <a:lstStyle/>
          <a:p>
            <a:pPr marL="469900" indent="-215900">
              <a:spcBef>
                <a:spcPts val="17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18</a:t>
            </a:r>
            <a:r>
              <a:t>  Then Joab sent and reported to David all the events of the war.</a:t>
            </a:r>
          </a:p>
          <a:p>
            <a:pPr marL="469900" indent="-215900">
              <a:spcBef>
                <a:spcPts val="17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19</a:t>
            </a:r>
            <a:r>
              <a:t>  And he charged the messenger, saying, "When you have finished telling all the events of the war to the king,</a:t>
            </a:r>
          </a:p>
          <a:p>
            <a:pPr marL="469900" indent="-215900">
              <a:spcBef>
                <a:spcPts val="17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20</a:t>
            </a:r>
            <a:r>
              <a:t>  and if it happens that the king's wrath rises and he says to you, 'Why did you go so near to the city to fight? Did you not know that they would shoot from the wall?</a:t>
            </a:r>
          </a:p>
          <a:p>
            <a:pPr marL="469900" indent="-215900">
              <a:spcBef>
                <a:spcPts val="17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21</a:t>
            </a:r>
            <a:r>
              <a:t>  'Who struck down Abimelech the son of Jerubbesheth? Did not a woman throw an upper millstone on him from the wall so that he died at Thebez? Why did you go so near the wall?'-- then you shall say, 'Your servant Uriah the Hittite is dead also.' "</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xfrm>
            <a:off x="196850" y="12700"/>
            <a:ext cx="97663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E.	Joab’s messengers bring David news of the battle &amp; Uriah’s death</a:t>
            </a:r>
            <a:r>
              <a:rPr sz="2400">
                <a:solidFill>
                  <a:srgbClr val="000643"/>
                </a:solidFill>
              </a:rPr>
              <a:t> </a:t>
            </a:r>
            <a:r>
              <a:rPr sz="2400">
                <a:solidFill>
                  <a:srgbClr val="F42300"/>
                </a:solidFill>
              </a:rPr>
              <a:t>22-25</a:t>
            </a:r>
          </a:p>
        </p:txBody>
      </p:sp>
      <p:sp>
        <p:nvSpPr>
          <p:cNvPr id="148" name="Shape 148"/>
          <p:cNvSpPr/>
          <p:nvPr>
            <p:ph type="body" idx="1"/>
          </p:nvPr>
        </p:nvSpPr>
        <p:spPr>
          <a:xfrm>
            <a:off x="38100" y="838200"/>
            <a:ext cx="9921578" cy="4387255"/>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22</a:t>
            </a:r>
            <a:r>
              <a:t>  So the messenger departed and came and reported to David all that Joab had sent him to tell.</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23</a:t>
            </a:r>
            <a:r>
              <a:t>  And the messenger said to David, "The men prevailed against us and came out against us in the field, but we pressed them as far as the entrance of the gate.</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24</a:t>
            </a:r>
            <a:r>
              <a:t>  "Moreover, the archers shot at your servants from the wall; so some of the king's servants are dead, and your servant Uriah the Hittite is also dead."</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25</a:t>
            </a:r>
            <a:r>
              <a:t>  Then David said to the messenger, "Thus you shall say to Joab, 'Do not let this thing displease you, for the sword devours one as well as another; make your battle against the city stronger and overthrow it'; and so encourage him."</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xfrm>
            <a:off x="279400" y="508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F.	David marries Bathsheba</a:t>
            </a:r>
            <a:r>
              <a:rPr sz="2400">
                <a:solidFill>
                  <a:srgbClr val="000643"/>
                </a:solidFill>
              </a:rPr>
              <a:t> </a:t>
            </a:r>
            <a:r>
              <a:rPr sz="2400">
                <a:solidFill>
                  <a:srgbClr val="F42300"/>
                </a:solidFill>
              </a:rPr>
              <a:t>26, 27</a:t>
            </a:r>
          </a:p>
        </p:txBody>
      </p:sp>
      <p:sp>
        <p:nvSpPr>
          <p:cNvPr id="151" name="Shape 151"/>
          <p:cNvSpPr/>
          <p:nvPr>
            <p:ph type="body" sz="half" idx="1"/>
          </p:nvPr>
        </p:nvSpPr>
        <p:spPr>
          <a:xfrm>
            <a:off x="25400" y="825500"/>
            <a:ext cx="9961811" cy="2364483"/>
          </a:xfrm>
          <a:prstGeom prst="rect">
            <a:avLst/>
          </a:prstGeom>
        </p:spPr>
        <p:txBody>
          <a:bodyPr anchor="t"/>
          <a:lstStyle/>
          <a:p>
            <a:pPr marL="469900" indent="-215900">
              <a:spcBef>
                <a:spcPts val="2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26</a:t>
            </a:r>
            <a:r>
              <a:t>  Now when the wife of Uriah heard that Uriah her husband was dead, she mourned for her husband.</a:t>
            </a:r>
          </a:p>
          <a:p>
            <a:pPr marL="469900" indent="-215900">
              <a:spcBef>
                <a:spcPts val="2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27</a:t>
            </a:r>
            <a:r>
              <a:t>  When the time of mourning was over, David sent and brought her to his house and she became his wife; then she bore him a son. But the thing that David had done was evil in the sight of the Lord.</a:t>
            </a:r>
          </a:p>
        </p:txBody>
      </p:sp>
      <p:pic>
        <p:nvPicPr>
          <p:cNvPr id="152" name="Bathsheba mourns Uriah IB-331.jpg"/>
          <p:cNvPicPr>
            <a:picLocks noChangeAspect="1"/>
          </p:cNvPicPr>
          <p:nvPr/>
        </p:nvPicPr>
        <p:blipFill>
          <a:blip r:embed="rId2">
            <a:extLst/>
          </a:blip>
          <a:stretch>
            <a:fillRect/>
          </a:stretch>
        </p:blipFill>
        <p:spPr>
          <a:xfrm>
            <a:off x="611879" y="3420659"/>
            <a:ext cx="3561803" cy="3658649"/>
          </a:xfrm>
          <a:prstGeom prst="rect">
            <a:avLst/>
          </a:prstGeom>
          <a:ln w="12700">
            <a:miter lim="400000"/>
          </a:ln>
        </p:spPr>
      </p:pic>
      <p:pic>
        <p:nvPicPr>
          <p:cNvPr id="153" name="Bathsheba T127.jpg"/>
          <p:cNvPicPr>
            <a:picLocks noChangeAspect="1"/>
          </p:cNvPicPr>
          <p:nvPr/>
        </p:nvPicPr>
        <p:blipFill>
          <a:blip r:embed="rId3">
            <a:extLst/>
          </a:blip>
          <a:stretch>
            <a:fillRect/>
          </a:stretch>
        </p:blipFill>
        <p:spPr>
          <a:xfrm>
            <a:off x="4326815" y="3557697"/>
            <a:ext cx="5060817" cy="338457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pPr>
            <a:r>
              <a:rPr>
                <a:solidFill>
                  <a:srgbClr val="000643"/>
                </a:solidFill>
              </a:rPr>
              <a:t>III.	David’s sin revealed and his repentance </a:t>
            </a:r>
            <a:r>
              <a:rPr>
                <a:solidFill>
                  <a:srgbClr val="F42300"/>
                </a:solidFill>
              </a:rPr>
              <a:t>12:1-31</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1905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A.	Nathan’s parable </a:t>
            </a:r>
            <a:r>
              <a:rPr sz="2400">
                <a:solidFill>
                  <a:srgbClr val="F42300"/>
                </a:solidFill>
              </a:rPr>
              <a:t>1-6 </a:t>
            </a:r>
          </a:p>
        </p:txBody>
      </p:sp>
      <p:sp>
        <p:nvSpPr>
          <p:cNvPr id="158" name="Shape 158"/>
          <p:cNvSpPr/>
          <p:nvPr>
            <p:ph type="body" idx="1"/>
          </p:nvPr>
        </p:nvSpPr>
        <p:spPr>
          <a:xfrm>
            <a:off x="123" y="738187"/>
            <a:ext cx="5911405" cy="6563669"/>
          </a:xfrm>
          <a:prstGeom prst="rect">
            <a:avLst/>
          </a:prstGeom>
        </p:spPr>
        <p:txBody>
          <a:bodyPr anchor="t"/>
          <a:lstStyle/>
          <a:p>
            <a:pPr marL="0" indent="254000">
              <a:spcBef>
                <a:spcPts val="900"/>
              </a:spcBef>
              <a:buClr>
                <a:srgbClr val="000000"/>
              </a:buClr>
              <a:buSzTx/>
              <a:buFont typeface="Gill Sans"/>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a:t>
            </a:r>
            <a:r>
              <a:rPr sz="2400">
                <a:latin typeface="Times"/>
                <a:ea typeface="Times"/>
                <a:cs typeface="Times"/>
                <a:sym typeface="Times"/>
              </a:rPr>
              <a:t>  Then the LORD sent Nathan to David. And he came to him, and said, "There were two men in one city, the one rich and the other poor.</a:t>
            </a:r>
            <a:endParaRPr sz="2400">
              <a:latin typeface="Times"/>
              <a:ea typeface="Times"/>
              <a:cs typeface="Times"/>
              <a:sym typeface="Times"/>
            </a:endParaRPr>
          </a:p>
          <a:p>
            <a:pPr marL="0" indent="254000">
              <a:spcBef>
                <a:spcPts val="900"/>
              </a:spcBef>
              <a:buClr>
                <a:srgbClr val="000000"/>
              </a:buClr>
              <a:buSzTx/>
              <a:buFont typeface="Gill Sans"/>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2</a:t>
            </a:r>
            <a:r>
              <a:rPr sz="2400">
                <a:latin typeface="Times"/>
                <a:ea typeface="Times"/>
                <a:cs typeface="Times"/>
                <a:sym typeface="Times"/>
              </a:rPr>
              <a:t> "The rich man had a great many flocks and herds.</a:t>
            </a:r>
          </a:p>
        </p:txBody>
      </p:sp>
      <p:pic>
        <p:nvPicPr>
          <p:cNvPr id="159" name="Nathan and King David C-603.jpg"/>
          <p:cNvPicPr>
            <a:picLocks noChangeAspect="1"/>
          </p:cNvPicPr>
          <p:nvPr/>
        </p:nvPicPr>
        <p:blipFill>
          <a:blip r:embed="rId2">
            <a:extLst/>
          </a:blip>
          <a:stretch>
            <a:fillRect/>
          </a:stretch>
        </p:blipFill>
        <p:spPr>
          <a:xfrm>
            <a:off x="6185946" y="838348"/>
            <a:ext cx="3853673" cy="437481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1905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A.	Nathan’s parable </a:t>
            </a:r>
            <a:r>
              <a:rPr sz="2400">
                <a:solidFill>
                  <a:srgbClr val="F42300"/>
                </a:solidFill>
              </a:rPr>
              <a:t>1-6 </a:t>
            </a:r>
          </a:p>
        </p:txBody>
      </p:sp>
      <p:sp>
        <p:nvSpPr>
          <p:cNvPr id="162" name="Shape 162"/>
          <p:cNvSpPr/>
          <p:nvPr>
            <p:ph type="body" idx="1"/>
          </p:nvPr>
        </p:nvSpPr>
        <p:spPr>
          <a:xfrm>
            <a:off x="123" y="738187"/>
            <a:ext cx="6008193" cy="6563669"/>
          </a:xfrm>
          <a:prstGeom prst="rect">
            <a:avLst/>
          </a:prstGeom>
        </p:spPr>
        <p:txBody>
          <a:bodyPr anchor="t"/>
          <a:lstStyle/>
          <a:p>
            <a:pPr marL="0" indent="254000">
              <a:spcBef>
                <a:spcPts val="900"/>
              </a:spcBef>
              <a:buClr>
                <a:srgbClr val="000000"/>
              </a:buClr>
              <a:buSzTx/>
              <a:buFont typeface="Gill Sans"/>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3</a:t>
            </a:r>
            <a:r>
              <a:rPr sz="2400">
                <a:latin typeface="Times"/>
                <a:ea typeface="Times"/>
                <a:cs typeface="Times"/>
                <a:sym typeface="Times"/>
              </a:rPr>
              <a:t> "But the poor man had nothing except one little ewe lamb Which he bought and nourished; And it grew up together with him and his children. It would eat of his bread and drink of his cup and lie in his bosom, And was like a daughter to him.</a:t>
            </a:r>
            <a:endParaRPr sz="2400">
              <a:latin typeface="Times"/>
              <a:ea typeface="Times"/>
              <a:cs typeface="Times"/>
              <a:sym typeface="Times"/>
            </a:endParaRPr>
          </a:p>
          <a:p>
            <a:pPr marL="0" indent="254000">
              <a:spcBef>
                <a:spcPts val="900"/>
              </a:spcBef>
              <a:buClr>
                <a:srgbClr val="000000"/>
              </a:buClr>
              <a:buSzTx/>
              <a:buFont typeface="Gill Sans"/>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4</a:t>
            </a:r>
            <a:r>
              <a:rPr sz="2400">
                <a:latin typeface="Times"/>
                <a:ea typeface="Times"/>
                <a:cs typeface="Times"/>
                <a:sym typeface="Times"/>
              </a:rPr>
              <a:t> "Now a traveler came to the rich man, And he was unwilling to take from his own flock or his own herd, To prepare for the wayfarer who had come to him; Rather he took the poor man’s ewe lamb and prepared it for the man who had come to him."</a:t>
            </a:r>
          </a:p>
        </p:txBody>
      </p:sp>
      <p:pic>
        <p:nvPicPr>
          <p:cNvPr id="163" name="Nathan's parable 1153 vol 4-714.jpg"/>
          <p:cNvPicPr>
            <a:picLocks noChangeAspect="1"/>
          </p:cNvPicPr>
          <p:nvPr/>
        </p:nvPicPr>
        <p:blipFill>
          <a:blip r:embed="rId2">
            <a:extLst/>
          </a:blip>
          <a:srcRect l="0" t="8574" r="49473" b="0"/>
          <a:stretch>
            <a:fillRect/>
          </a:stretch>
        </p:blipFill>
        <p:spPr>
          <a:xfrm>
            <a:off x="6213881" y="131836"/>
            <a:ext cx="3704884" cy="3609990"/>
          </a:xfrm>
          <a:prstGeom prst="rect">
            <a:avLst/>
          </a:prstGeom>
          <a:ln w="12700">
            <a:miter lim="400000"/>
          </a:ln>
        </p:spPr>
      </p:pic>
      <p:pic>
        <p:nvPicPr>
          <p:cNvPr id="164" name="Nathan's parable 1153 vol 4-714.jpg"/>
          <p:cNvPicPr>
            <a:picLocks noChangeAspect="1"/>
          </p:cNvPicPr>
          <p:nvPr/>
        </p:nvPicPr>
        <p:blipFill>
          <a:blip r:embed="rId2">
            <a:extLst/>
          </a:blip>
          <a:srcRect l="49681" t="11470" r="0" b="0"/>
          <a:stretch>
            <a:fillRect/>
          </a:stretch>
        </p:blipFill>
        <p:spPr>
          <a:xfrm>
            <a:off x="6231702" y="3728587"/>
            <a:ext cx="3669154" cy="347627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xfrm>
            <a:off x="1905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A.	Nathan’s parable </a:t>
            </a:r>
            <a:r>
              <a:rPr sz="2400">
                <a:solidFill>
                  <a:srgbClr val="F42300"/>
                </a:solidFill>
              </a:rPr>
              <a:t>1-6 </a:t>
            </a:r>
          </a:p>
        </p:txBody>
      </p:sp>
      <p:sp>
        <p:nvSpPr>
          <p:cNvPr id="167" name="Shape 167"/>
          <p:cNvSpPr/>
          <p:nvPr>
            <p:ph type="body" idx="1"/>
          </p:nvPr>
        </p:nvSpPr>
        <p:spPr>
          <a:xfrm>
            <a:off x="-6350" y="757088"/>
            <a:ext cx="9931152" cy="3982394"/>
          </a:xfrm>
          <a:prstGeom prst="rect">
            <a:avLst/>
          </a:prstGeom>
        </p:spPr>
        <p:txBody>
          <a:bodyPr anchor="t"/>
          <a:lstStyle/>
          <a:p>
            <a:pPr marL="0" indent="254000">
              <a:spcBef>
                <a:spcPts val="900"/>
              </a:spcBef>
              <a:buClr>
                <a:srgbClr val="000000"/>
              </a:buClr>
              <a:buSzTx/>
              <a:buFont typeface="Gill Sans"/>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5</a:t>
            </a:r>
            <a:r>
              <a:rPr sz="2400">
                <a:latin typeface="Times"/>
                <a:ea typeface="Times"/>
                <a:cs typeface="Times"/>
                <a:sym typeface="Times"/>
              </a:rPr>
              <a:t> Then David’s anger burned greatly against the man, and he said to Nathan, "As the LORD lives, surely the man who has done this deserves to die.</a:t>
            </a:r>
            <a:endParaRPr sz="2400">
              <a:latin typeface="Times"/>
              <a:ea typeface="Times"/>
              <a:cs typeface="Times"/>
              <a:sym typeface="Times"/>
            </a:endParaRPr>
          </a:p>
          <a:p>
            <a:pPr marL="0" indent="254000">
              <a:spcBef>
                <a:spcPts val="900"/>
              </a:spcBef>
              <a:buClr>
                <a:srgbClr val="000000"/>
              </a:buClr>
              <a:buSzTx/>
              <a:buFont typeface="Gill Sans"/>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6</a:t>
            </a:r>
            <a:r>
              <a:rPr sz="2400">
                <a:latin typeface="Times"/>
                <a:ea typeface="Times"/>
                <a:cs typeface="Times"/>
                <a:sym typeface="Times"/>
              </a:rPr>
              <a:t> "And he must make restitution for the lamb fourfold, because he did this thing and had no compassion.”</a:t>
            </a:r>
            <a:endParaRPr sz="2400">
              <a:latin typeface="Times"/>
              <a:ea typeface="Times"/>
              <a:cs typeface="Times"/>
              <a:sym typeface="Times"/>
            </a:endParaRPr>
          </a:p>
          <a:p>
            <a:pPr marL="0" indent="254000">
              <a:spcBef>
                <a:spcPts val="900"/>
              </a:spcBef>
              <a:buClr>
                <a:srgbClr val="000000"/>
              </a:buClr>
              <a:buSzTx/>
              <a:buFont typeface="Gill Sans"/>
              <a:buNone/>
              <a:tabLst>
                <a:tab pos="609600" algn="l"/>
                <a:tab pos="965200" algn="l"/>
                <a:tab pos="1320800" algn="l"/>
                <a:tab pos="1676400" algn="l"/>
                <a:tab pos="2032000" algn="l"/>
                <a:tab pos="2387600" algn="l"/>
                <a:tab pos="2743200" algn="l"/>
                <a:tab pos="3098800" algn="l"/>
                <a:tab pos="3454400" algn="l"/>
                <a:tab pos="3810000" algn="l"/>
                <a:tab pos="4165600" algn="l"/>
                <a:tab pos="4521200" algn="l"/>
              </a:tabLst>
              <a:defRPr b="1" sz="1200">
                <a:solidFill>
                  <a:srgbClr val="FF2600"/>
                </a:solidFill>
                <a:latin typeface="Helvetica"/>
                <a:ea typeface="Helvetica"/>
                <a:cs typeface="Helvetica"/>
                <a:sym typeface="Helvetica"/>
              </a:defRPr>
            </a:pPr>
            <a:r>
              <a:rPr sz="2400">
                <a:latin typeface="Times"/>
                <a:ea typeface="Times"/>
                <a:cs typeface="Times"/>
                <a:sym typeface="Times"/>
              </a:rPr>
              <a:t>Ex. 22:1</a:t>
            </a:r>
          </a:p>
        </p:txBody>
      </p:sp>
      <p:pic>
        <p:nvPicPr>
          <p:cNvPr id="168" name="Nathan speaking to David BLP #4.jpg"/>
          <p:cNvPicPr>
            <a:picLocks noChangeAspect="1"/>
          </p:cNvPicPr>
          <p:nvPr/>
        </p:nvPicPr>
        <p:blipFill>
          <a:blip r:embed="rId2">
            <a:extLst/>
          </a:blip>
          <a:stretch>
            <a:fillRect/>
          </a:stretch>
        </p:blipFill>
        <p:spPr>
          <a:xfrm>
            <a:off x="5761753" y="2196596"/>
            <a:ext cx="3930889" cy="51427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xfrm>
            <a:off x="228600" y="254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Nathan reveals David’s sin &amp; its consequences </a:t>
            </a:r>
            <a:r>
              <a:rPr sz="2400">
                <a:solidFill>
                  <a:srgbClr val="F42300"/>
                </a:solidFill>
              </a:rPr>
              <a:t>7-15a</a:t>
            </a:r>
          </a:p>
        </p:txBody>
      </p:sp>
      <p:sp>
        <p:nvSpPr>
          <p:cNvPr id="171" name="Shape 171"/>
          <p:cNvSpPr/>
          <p:nvPr>
            <p:ph type="body" idx="1"/>
          </p:nvPr>
        </p:nvSpPr>
        <p:spPr>
          <a:xfrm>
            <a:off x="-19050" y="774700"/>
            <a:ext cx="6786960" cy="543560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1.  You are the man</a:t>
            </a:r>
            <a:r>
              <a:rPr>
                <a:solidFill>
                  <a:srgbClr val="000643"/>
                </a:solidFill>
                <a:latin typeface="+mn-lt"/>
                <a:ea typeface="+mn-ea"/>
                <a:cs typeface="+mn-cs"/>
                <a:sym typeface="Gill Sans"/>
              </a:rPr>
              <a:t> </a:t>
            </a:r>
            <a:r>
              <a:rPr>
                <a:solidFill>
                  <a:srgbClr val="F42300"/>
                </a:solidFill>
                <a:latin typeface="+mn-lt"/>
                <a:ea typeface="+mn-ea"/>
                <a:cs typeface="+mn-cs"/>
                <a:sym typeface="Gill Sans"/>
              </a:rPr>
              <a:t>7-9</a:t>
            </a:r>
            <a:endParaRPr>
              <a:solidFill>
                <a:srgbClr val="F42300"/>
              </a:solidFill>
              <a:latin typeface="+mn-lt"/>
              <a:ea typeface="+mn-ea"/>
              <a:cs typeface="+mn-cs"/>
              <a:sym typeface="Gill Sans"/>
            </a:endParaRP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7</a:t>
            </a:r>
            <a:r>
              <a:t>  Nathan then said to David, "You are the man! Thus says the LORD God of Israel, 'It is I who anointed you king over Israel and it is I who delivered you from the hand of Saul.</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8</a:t>
            </a:r>
            <a:r>
              <a:t>  'I also gave you your master's house and your master's wives into your care, and I gave you the house of Israel and Judah; and if that had been too little, I would have added to you many more things like these!</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9</a:t>
            </a:r>
            <a:r>
              <a:t>  'Why have you despised the word of the LORD by doing evil in His sight? You have struck down Uriah the Hittite with the sword, have taken his wife to be your wife, and have killed him with the sword of the sons of Ammon.</a:t>
            </a:r>
          </a:p>
        </p:txBody>
      </p:sp>
      <p:pic>
        <p:nvPicPr>
          <p:cNvPr id="172" name="droppedImage.pdf"/>
          <p:cNvPicPr>
            <a:picLocks noChangeAspect="1"/>
          </p:cNvPicPr>
          <p:nvPr/>
        </p:nvPicPr>
        <p:blipFill>
          <a:blip r:embed="rId2">
            <a:extLst/>
          </a:blip>
          <a:stretch>
            <a:fillRect/>
          </a:stretch>
        </p:blipFill>
        <p:spPr>
          <a:xfrm>
            <a:off x="7200900" y="12700"/>
            <a:ext cx="2997200" cy="3374626"/>
          </a:xfrm>
          <a:prstGeom prst="rect">
            <a:avLst/>
          </a:prstGeom>
          <a:ln w="12700">
            <a:miter lim="400000"/>
          </a:ln>
        </p:spPr>
      </p:pic>
      <p:pic>
        <p:nvPicPr>
          <p:cNvPr id="173" name="David &amp; Nathan 90-172.jpg"/>
          <p:cNvPicPr>
            <a:picLocks noChangeAspect="1"/>
          </p:cNvPicPr>
          <p:nvPr/>
        </p:nvPicPr>
        <p:blipFill>
          <a:blip r:embed="rId3">
            <a:extLst/>
          </a:blip>
          <a:stretch>
            <a:fillRect/>
          </a:stretch>
        </p:blipFill>
        <p:spPr>
          <a:xfrm>
            <a:off x="6844587" y="3540276"/>
            <a:ext cx="3275000" cy="40027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228600" y="254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Nathan reveals David’s sin &amp; its consequences </a:t>
            </a:r>
            <a:r>
              <a:rPr sz="2400">
                <a:solidFill>
                  <a:srgbClr val="F42300"/>
                </a:solidFill>
              </a:rPr>
              <a:t>7-15a</a:t>
            </a:r>
          </a:p>
        </p:txBody>
      </p:sp>
      <p:sp>
        <p:nvSpPr>
          <p:cNvPr id="176" name="Shape 176"/>
          <p:cNvSpPr/>
          <p:nvPr>
            <p:ph type="body" idx="1"/>
          </p:nvPr>
        </p:nvSpPr>
        <p:spPr>
          <a:xfrm>
            <a:off x="-19050" y="774700"/>
            <a:ext cx="7129562" cy="543560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2.  Consequences of David’s sins</a:t>
            </a:r>
            <a:r>
              <a:rPr>
                <a:solidFill>
                  <a:srgbClr val="000643"/>
                </a:solidFill>
                <a:latin typeface="+mn-lt"/>
                <a:ea typeface="+mn-ea"/>
                <a:cs typeface="+mn-cs"/>
                <a:sym typeface="Gill Sans"/>
              </a:rPr>
              <a:t> </a:t>
            </a:r>
            <a:r>
              <a:rPr>
                <a:solidFill>
                  <a:srgbClr val="F42300"/>
                </a:solidFill>
                <a:latin typeface="+mn-lt"/>
                <a:ea typeface="+mn-ea"/>
                <a:cs typeface="+mn-cs"/>
                <a:sym typeface="Gill Sans"/>
              </a:rPr>
              <a:t>10-12</a:t>
            </a:r>
            <a:endParaRPr>
              <a:solidFill>
                <a:srgbClr val="F42300"/>
              </a:solidFill>
              <a:latin typeface="+mn-lt"/>
              <a:ea typeface="+mn-ea"/>
              <a:cs typeface="+mn-cs"/>
              <a:sym typeface="Gill Sans"/>
            </a:endParaRP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42300"/>
                </a:solidFill>
              </a:rPr>
              <a:t>11  </a:t>
            </a:r>
            <a:r>
              <a:t>"Thus says the LORD, 'Behold, I will raise up evil against you from your own household; I will even take your wives before your eyes and give them to your companion, and he will lie with your wives in broad daylight.</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12</a:t>
            </a:r>
            <a:r>
              <a:t>  'Indeed you did it secretly, but I will do this thing before all Israel, and under the sun.'"</a:t>
            </a:r>
          </a:p>
        </p:txBody>
      </p:sp>
      <p:pic>
        <p:nvPicPr>
          <p:cNvPr id="177" name="droppedImage.pdf"/>
          <p:cNvPicPr>
            <a:picLocks noChangeAspect="1"/>
          </p:cNvPicPr>
          <p:nvPr/>
        </p:nvPicPr>
        <p:blipFill>
          <a:blip r:embed="rId2">
            <a:extLst/>
          </a:blip>
          <a:stretch>
            <a:fillRect/>
          </a:stretch>
        </p:blipFill>
        <p:spPr>
          <a:xfrm>
            <a:off x="7272122" y="101600"/>
            <a:ext cx="2798978" cy="2984500"/>
          </a:xfrm>
          <a:prstGeom prst="rect">
            <a:avLst/>
          </a:prstGeom>
          <a:ln w="12700">
            <a:miter lim="400000"/>
          </a:ln>
        </p:spPr>
      </p:pic>
      <p:pic>
        <p:nvPicPr>
          <p:cNvPr id="178" name="David &amp; Nathan H-roll-62.jpg"/>
          <p:cNvPicPr>
            <a:picLocks noChangeAspect="1"/>
          </p:cNvPicPr>
          <p:nvPr/>
        </p:nvPicPr>
        <p:blipFill>
          <a:blip r:embed="rId3">
            <a:extLst/>
          </a:blip>
          <a:stretch>
            <a:fillRect/>
          </a:stretch>
        </p:blipFill>
        <p:spPr>
          <a:xfrm>
            <a:off x="4504971" y="3843463"/>
            <a:ext cx="5622740" cy="359737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pPr>
            <a:r>
              <a:rPr>
                <a:solidFill>
                  <a:srgbClr val="000643"/>
                </a:solidFill>
              </a:rPr>
              <a:t>II.	 David’s Sin with Bathsheba </a:t>
            </a:r>
            <a:r>
              <a:rPr>
                <a:solidFill>
                  <a:srgbClr val="F42300"/>
                </a:solidFill>
              </a:rPr>
              <a:t>11:1-27</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xfrm>
            <a:off x="254000" y="381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Nathan reveals David’s sin and its consequences </a:t>
            </a:r>
            <a:r>
              <a:rPr sz="2400">
                <a:solidFill>
                  <a:srgbClr val="F42300"/>
                </a:solidFill>
              </a:rPr>
              <a:t>7-15a</a:t>
            </a:r>
          </a:p>
        </p:txBody>
      </p:sp>
      <p:sp>
        <p:nvSpPr>
          <p:cNvPr id="181" name="Shape 181"/>
          <p:cNvSpPr/>
          <p:nvPr>
            <p:ph type="body" idx="1"/>
          </p:nvPr>
        </p:nvSpPr>
        <p:spPr>
          <a:xfrm>
            <a:off x="25400" y="838200"/>
            <a:ext cx="9921032" cy="3435995"/>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3.  David’s confession and God’s forgiveness</a:t>
            </a:r>
            <a:r>
              <a:rPr>
                <a:solidFill>
                  <a:srgbClr val="000643"/>
                </a:solidFill>
                <a:latin typeface="+mn-lt"/>
                <a:ea typeface="+mn-ea"/>
                <a:cs typeface="+mn-cs"/>
                <a:sym typeface="Gill Sans"/>
              </a:rPr>
              <a:t> </a:t>
            </a:r>
            <a:r>
              <a:rPr>
                <a:solidFill>
                  <a:srgbClr val="F42300"/>
                </a:solidFill>
                <a:latin typeface="+mn-lt"/>
                <a:ea typeface="+mn-ea"/>
                <a:cs typeface="+mn-cs"/>
                <a:sym typeface="Gill Sans"/>
              </a:rPr>
              <a:t>13</a:t>
            </a:r>
            <a:endParaRPr>
              <a:solidFill>
                <a:srgbClr val="F42300"/>
              </a:solidFill>
              <a:latin typeface="+mn-lt"/>
              <a:ea typeface="+mn-ea"/>
              <a:cs typeface="+mn-cs"/>
              <a:sym typeface="Gill Sans"/>
            </a:endParaRP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13</a:t>
            </a:r>
            <a:r>
              <a:t>  Then David said to Nathan, "I have sinned against the LORD." And Nathan said to David, "The LORD also has taken away your sin; you shall not die. </a:t>
            </a:r>
            <a:r>
              <a:rPr b="1">
                <a:solidFill>
                  <a:srgbClr val="FF2600"/>
                </a:solidFill>
              </a:rPr>
              <a:t> Ps. 32:5; Ps. 51:4; Prov. 28:13</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endParaRPr>
              <a:solidFill>
                <a:srgbClr val="F42300"/>
              </a:solidFill>
              <a:latin typeface="+mn-lt"/>
              <a:ea typeface="+mn-ea"/>
              <a:cs typeface="+mn-cs"/>
              <a:sym typeface="Gill Sans"/>
            </a:endParaRP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4.  Immediate consequence: the child shall die</a:t>
            </a:r>
            <a:r>
              <a:rPr>
                <a:solidFill>
                  <a:srgbClr val="000643"/>
                </a:solidFill>
                <a:latin typeface="+mn-lt"/>
                <a:ea typeface="+mn-ea"/>
                <a:cs typeface="+mn-cs"/>
                <a:sym typeface="Gill Sans"/>
              </a:rPr>
              <a:t> </a:t>
            </a:r>
            <a:r>
              <a:rPr>
                <a:solidFill>
                  <a:srgbClr val="F42300"/>
                </a:solidFill>
                <a:latin typeface="+mn-lt"/>
                <a:ea typeface="+mn-ea"/>
                <a:cs typeface="+mn-cs"/>
                <a:sym typeface="Gill Sans"/>
              </a:rPr>
              <a:t>14</a:t>
            </a:r>
            <a:endParaRPr>
              <a:solidFill>
                <a:srgbClr val="F42300"/>
              </a:solidFill>
              <a:latin typeface="+mn-lt"/>
              <a:ea typeface="+mn-ea"/>
              <a:cs typeface="+mn-cs"/>
              <a:sym typeface="Gill Sans"/>
            </a:endParaRP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14</a:t>
            </a:r>
            <a:r>
              <a:t>  "However, because by this deed you have given occasion to the enemies of the LORD to blaspheme, the child also that is born to you shall surely die."</a:t>
            </a:r>
            <a:endParaRPr>
              <a:solidFill>
                <a:srgbClr val="F42300"/>
              </a:solidFill>
              <a:latin typeface="+mn-lt"/>
              <a:ea typeface="+mn-ea"/>
              <a:cs typeface="+mn-cs"/>
              <a:sym typeface="Gill Sans"/>
            </a:endParaRPr>
          </a:p>
        </p:txBody>
      </p:sp>
      <p:pic>
        <p:nvPicPr>
          <p:cNvPr id="182" name="droppedImage.pdf"/>
          <p:cNvPicPr>
            <a:picLocks noChangeAspect="1"/>
          </p:cNvPicPr>
          <p:nvPr/>
        </p:nvPicPr>
        <p:blipFill>
          <a:blip r:embed="rId2">
            <a:extLst/>
          </a:blip>
          <a:stretch>
            <a:fillRect/>
          </a:stretch>
        </p:blipFill>
        <p:spPr>
          <a:xfrm>
            <a:off x="6346485" y="3971718"/>
            <a:ext cx="3521415" cy="322918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1905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C.	The Lord strikes David’s child &amp; it dies </a:t>
            </a:r>
            <a:r>
              <a:rPr sz="2400">
                <a:solidFill>
                  <a:srgbClr val="F42300"/>
                </a:solidFill>
              </a:rPr>
              <a:t>15b-23</a:t>
            </a:r>
          </a:p>
        </p:txBody>
      </p:sp>
      <p:sp>
        <p:nvSpPr>
          <p:cNvPr id="185" name="Shape 185"/>
          <p:cNvSpPr/>
          <p:nvPr>
            <p:ph type="body" sz="quarter" idx="1"/>
          </p:nvPr>
        </p:nvSpPr>
        <p:spPr>
          <a:xfrm>
            <a:off x="203200" y="673100"/>
            <a:ext cx="6612633" cy="83820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00643"/>
                </a:solidFill>
                <a:latin typeface="+mn-lt"/>
                <a:ea typeface="+mn-ea"/>
                <a:cs typeface="+mn-cs"/>
                <a:sym typeface="Gill Sans"/>
              </a:rPr>
              <a:t>1.  Child sick for seven days and dies </a:t>
            </a:r>
            <a:r>
              <a:rPr>
                <a:solidFill>
                  <a:srgbClr val="F42300"/>
                </a:solidFill>
                <a:latin typeface="+mn-lt"/>
                <a:ea typeface="+mn-ea"/>
                <a:cs typeface="+mn-cs"/>
                <a:sym typeface="Gill Sans"/>
              </a:rPr>
              <a:t>15-17</a:t>
            </a:r>
            <a:endParaRPr>
              <a:solidFill>
                <a:srgbClr val="F42300"/>
              </a:solidFill>
              <a:latin typeface="+mn-lt"/>
              <a:ea typeface="+mn-ea"/>
              <a:cs typeface="+mn-cs"/>
              <a:sym typeface="Gill Sans"/>
            </a:endParaRPr>
          </a:p>
          <a:p>
            <a:pPr lvl="1" marL="469900" indent="127000">
              <a:spcBef>
                <a:spcPts val="0"/>
              </a:spcBef>
              <a:buClr>
                <a:srgbClr val="000000"/>
              </a:buClr>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2400">
                <a:latin typeface="Times"/>
                <a:ea typeface="Times"/>
                <a:cs typeface="Times"/>
                <a:sym typeface="Times"/>
              </a:defRPr>
            </a:pPr>
            <a:r>
              <a:rPr>
                <a:solidFill>
                  <a:srgbClr val="000643"/>
                </a:solidFill>
                <a:latin typeface="+mn-lt"/>
                <a:ea typeface="+mn-ea"/>
                <a:cs typeface="+mn-cs"/>
                <a:sym typeface="Gill Sans"/>
              </a:rPr>
              <a:t>David inquired of God for him &amp; would not eat</a:t>
            </a:r>
          </a:p>
        </p:txBody>
      </p:sp>
      <p:pic>
        <p:nvPicPr>
          <p:cNvPr id="186" name="droppedImage.pdf"/>
          <p:cNvPicPr>
            <a:picLocks noChangeAspect="1"/>
          </p:cNvPicPr>
          <p:nvPr/>
        </p:nvPicPr>
        <p:blipFill>
          <a:blip r:embed="rId2">
            <a:extLst/>
          </a:blip>
          <a:stretch>
            <a:fillRect/>
          </a:stretch>
        </p:blipFill>
        <p:spPr>
          <a:xfrm>
            <a:off x="6923247" y="2750704"/>
            <a:ext cx="3147853" cy="2519796"/>
          </a:xfrm>
          <a:prstGeom prst="rect">
            <a:avLst/>
          </a:prstGeom>
          <a:ln w="12700">
            <a:miter lim="400000"/>
          </a:ln>
        </p:spPr>
      </p:pic>
      <p:pic>
        <p:nvPicPr>
          <p:cNvPr id="187" name="Dvd's punishment 1153color.jpg"/>
          <p:cNvPicPr>
            <a:picLocks noChangeAspect="1"/>
          </p:cNvPicPr>
          <p:nvPr/>
        </p:nvPicPr>
        <p:blipFill>
          <a:blip r:embed="rId3">
            <a:extLst/>
          </a:blip>
          <a:stretch>
            <a:fillRect/>
          </a:stretch>
        </p:blipFill>
        <p:spPr>
          <a:xfrm>
            <a:off x="6916688" y="88720"/>
            <a:ext cx="3160972" cy="2687372"/>
          </a:xfrm>
          <a:prstGeom prst="rect">
            <a:avLst/>
          </a:prstGeom>
          <a:ln w="12700">
            <a:miter lim="400000"/>
          </a:ln>
        </p:spPr>
      </p:pic>
      <p:sp>
        <p:nvSpPr>
          <p:cNvPr id="188" name="Shape 188"/>
          <p:cNvSpPr/>
          <p:nvPr/>
        </p:nvSpPr>
        <p:spPr>
          <a:xfrm>
            <a:off x="206275" y="1485900"/>
            <a:ext cx="4999535" cy="415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2400">
                <a:latin typeface="Times"/>
                <a:ea typeface="Times"/>
                <a:cs typeface="Times"/>
                <a:sym typeface="Times"/>
              </a:defRPr>
            </a:pPr>
            <a:r>
              <a:rPr>
                <a:solidFill>
                  <a:srgbClr val="FF2600"/>
                </a:solidFill>
              </a:rPr>
              <a:t>15</a:t>
            </a:r>
            <a:r>
              <a:t>  So Nathan went to his house. Then the LORD struck the child that Uriah's widow bore to David, so that he was very sick.</a:t>
            </a:r>
          </a:p>
          <a:p>
            <a:pPr algn="l">
              <a:defRPr sz="2400">
                <a:latin typeface="Times"/>
                <a:ea typeface="Times"/>
                <a:cs typeface="Times"/>
                <a:sym typeface="Times"/>
              </a:defRPr>
            </a:pPr>
            <a:r>
              <a:rPr>
                <a:solidFill>
                  <a:srgbClr val="FF2600"/>
                </a:solidFill>
              </a:rPr>
              <a:t>16</a:t>
            </a:r>
            <a:r>
              <a:t>  David therefore inquired of God for the child; and David fasted and went and lay all night on the ground.</a:t>
            </a:r>
          </a:p>
          <a:p>
            <a:pPr algn="l">
              <a:defRPr sz="2400">
                <a:latin typeface="Times"/>
                <a:ea typeface="Times"/>
                <a:cs typeface="Times"/>
                <a:sym typeface="Times"/>
              </a:defRPr>
            </a:pPr>
            <a:r>
              <a:rPr>
                <a:solidFill>
                  <a:srgbClr val="FF2600"/>
                </a:solidFill>
              </a:rPr>
              <a:t>17</a:t>
            </a:r>
            <a:r>
              <a:t>  The elders of his household stood beside him in order to raise him up from the ground, but he was unwilling and would not eat food with them.</a:t>
            </a:r>
          </a:p>
        </p:txBody>
      </p:sp>
      <p:pic>
        <p:nvPicPr>
          <p:cNvPr id="189" name="Sorrow of King David 1407-79.jpg"/>
          <p:cNvPicPr>
            <a:picLocks noChangeAspect="1"/>
          </p:cNvPicPr>
          <p:nvPr/>
        </p:nvPicPr>
        <p:blipFill>
          <a:blip r:embed="rId4">
            <a:extLst/>
          </a:blip>
          <a:stretch>
            <a:fillRect/>
          </a:stretch>
        </p:blipFill>
        <p:spPr>
          <a:xfrm>
            <a:off x="5162836" y="3505399"/>
            <a:ext cx="2727167" cy="392357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xfrm>
            <a:off x="1905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C.	The Lord strikes David’s child &amp; it dies </a:t>
            </a:r>
            <a:r>
              <a:rPr sz="2400">
                <a:solidFill>
                  <a:srgbClr val="F42300"/>
                </a:solidFill>
              </a:rPr>
              <a:t>15b-23</a:t>
            </a:r>
          </a:p>
        </p:txBody>
      </p:sp>
      <p:sp>
        <p:nvSpPr>
          <p:cNvPr id="192" name="Shape 192"/>
          <p:cNvSpPr/>
          <p:nvPr>
            <p:ph type="body" sz="quarter" idx="1"/>
          </p:nvPr>
        </p:nvSpPr>
        <p:spPr>
          <a:xfrm>
            <a:off x="203200" y="673100"/>
            <a:ext cx="9753600" cy="629246"/>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00643"/>
                </a:solidFill>
                <a:latin typeface="+mn-lt"/>
                <a:ea typeface="+mn-ea"/>
                <a:cs typeface="+mn-cs"/>
                <a:sym typeface="Gill Sans"/>
              </a:rPr>
              <a:t>2.  The servant are afraid to inform David of the child’s death, </a:t>
            </a:r>
            <a:r>
              <a:rPr>
                <a:solidFill>
                  <a:srgbClr val="FF2600"/>
                </a:solidFill>
                <a:latin typeface="+mn-lt"/>
                <a:ea typeface="+mn-ea"/>
                <a:cs typeface="+mn-cs"/>
                <a:sym typeface="Gill Sans"/>
              </a:rPr>
              <a:t>12:18</a:t>
            </a:r>
          </a:p>
        </p:txBody>
      </p:sp>
      <p:sp>
        <p:nvSpPr>
          <p:cNvPr id="193" name="Shape 193"/>
          <p:cNvSpPr/>
          <p:nvPr/>
        </p:nvSpPr>
        <p:spPr>
          <a:xfrm>
            <a:off x="206275" y="1235555"/>
            <a:ext cx="6890892" cy="231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2400">
                <a:latin typeface="Times"/>
                <a:ea typeface="Times"/>
                <a:cs typeface="Times"/>
                <a:sym typeface="Times"/>
              </a:defRPr>
            </a:pPr>
            <a:r>
              <a:rPr>
                <a:solidFill>
                  <a:srgbClr val="FF2600"/>
                </a:solidFill>
              </a:rPr>
              <a:t>18</a:t>
            </a:r>
            <a:r>
              <a:t>  Then it happened on the seventh day that the child died. And the servants of David were afraid to tell him that the child was dead, for they said, "Behold, while the child was </a:t>
            </a:r>
            <a:r>
              <a:rPr i="1"/>
              <a:t>still</a:t>
            </a:r>
            <a:r>
              <a:t> alive, we spoke to him and he did not listen to our voice. How then can we tell him that the child is dead, since he might do </a:t>
            </a:r>
            <a:r>
              <a:rPr i="1"/>
              <a:t>himself</a:t>
            </a:r>
            <a:r>
              <a:t> harm!"</a:t>
            </a:r>
          </a:p>
        </p:txBody>
      </p:sp>
      <p:pic>
        <p:nvPicPr>
          <p:cNvPr id="194" name="David w dying son 22-113.jpg"/>
          <p:cNvPicPr>
            <a:picLocks noChangeAspect="1"/>
          </p:cNvPicPr>
          <p:nvPr/>
        </p:nvPicPr>
        <p:blipFill>
          <a:blip r:embed="rId2">
            <a:extLst/>
          </a:blip>
          <a:srcRect l="0" t="26750" r="70040" b="0"/>
          <a:stretch>
            <a:fillRect/>
          </a:stretch>
        </p:blipFill>
        <p:spPr>
          <a:xfrm>
            <a:off x="7150319" y="1313589"/>
            <a:ext cx="2800528" cy="566275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2286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C.	The Lord strikes David’s child &amp; it dies </a:t>
            </a:r>
            <a:r>
              <a:rPr sz="2400">
                <a:solidFill>
                  <a:srgbClr val="F42300"/>
                </a:solidFill>
              </a:rPr>
              <a:t>15b-23</a:t>
            </a:r>
          </a:p>
        </p:txBody>
      </p:sp>
      <p:sp>
        <p:nvSpPr>
          <p:cNvPr id="197" name="Shape 197"/>
          <p:cNvSpPr/>
          <p:nvPr>
            <p:ph type="body" idx="1"/>
          </p:nvPr>
        </p:nvSpPr>
        <p:spPr>
          <a:xfrm>
            <a:off x="50800" y="863600"/>
            <a:ext cx="9677401" cy="5435600"/>
          </a:xfrm>
          <a:prstGeom prst="rect">
            <a:avLst/>
          </a:prstGeom>
        </p:spPr>
        <p:txBody>
          <a:bodyPr anchor="t"/>
          <a:lstStyle/>
          <a:p>
            <a:pPr marL="469900" indent="-215900">
              <a:spcBef>
                <a:spcPts val="28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00643"/>
                </a:solidFill>
                <a:latin typeface="+mn-lt"/>
                <a:ea typeface="+mn-ea"/>
                <a:cs typeface="+mn-cs"/>
                <a:sym typeface="Gill Sans"/>
              </a:rPr>
              <a:t>2.  David cleans up, takes food and worships God</a:t>
            </a:r>
            <a:r>
              <a:rPr>
                <a:solidFill>
                  <a:srgbClr val="F42300"/>
                </a:solidFill>
                <a:latin typeface="+mn-lt"/>
                <a:ea typeface="+mn-ea"/>
                <a:cs typeface="+mn-cs"/>
                <a:sym typeface="Gill Sans"/>
              </a:rPr>
              <a:t> 19, 20 </a:t>
            </a:r>
            <a:endParaRPr>
              <a:solidFill>
                <a:srgbClr val="F42300"/>
              </a:solidFill>
              <a:latin typeface="+mn-lt"/>
              <a:ea typeface="+mn-ea"/>
              <a:cs typeface="+mn-cs"/>
              <a:sym typeface="Gill Sans"/>
            </a:endParaRPr>
          </a:p>
          <a:p>
            <a:pPr marL="469900" indent="-215900">
              <a:spcBef>
                <a:spcPts val="28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19</a:t>
            </a:r>
            <a:r>
              <a:t>  But when David saw that his servants were whispering together, David perceived that the child was dead; so David said to his servants, "Is the child dead?" And they said, "He is dead."</a:t>
            </a:r>
          </a:p>
          <a:p>
            <a:pPr marL="469900" indent="-215900">
              <a:spcBef>
                <a:spcPts val="28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20</a:t>
            </a:r>
            <a:r>
              <a:t>  So David arose from the ground, washed, anointed </a:t>
            </a:r>
            <a:r>
              <a:rPr i="1"/>
              <a:t>himself,</a:t>
            </a:r>
            <a:r>
              <a:t> and changed his clothes; and he came into the house of the LORD and worshiped. Then he came to his own house, and when he requested, they set food before him and he ate.</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xfrm>
            <a:off x="254000" y="-889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C.	The Lord strikes David’s child and it dies </a:t>
            </a:r>
            <a:r>
              <a:rPr sz="2400">
                <a:solidFill>
                  <a:srgbClr val="F42300"/>
                </a:solidFill>
              </a:rPr>
              <a:t>15b-23</a:t>
            </a:r>
          </a:p>
        </p:txBody>
      </p:sp>
      <p:sp>
        <p:nvSpPr>
          <p:cNvPr id="200" name="Shape 200"/>
          <p:cNvSpPr/>
          <p:nvPr>
            <p:ph type="body" idx="1"/>
          </p:nvPr>
        </p:nvSpPr>
        <p:spPr>
          <a:xfrm>
            <a:off x="158750" y="711200"/>
            <a:ext cx="6224538" cy="6867724"/>
          </a:xfrm>
          <a:prstGeom prst="rect">
            <a:avLst/>
          </a:prstGeom>
        </p:spPr>
        <p:txBody>
          <a:bodyPr anchor="t"/>
          <a:lstStyle/>
          <a:p>
            <a:pPr marL="469900" indent="-215900">
              <a:spcBef>
                <a:spcPts val="1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00643"/>
                </a:solidFill>
                <a:latin typeface="+mn-lt"/>
                <a:ea typeface="+mn-ea"/>
                <a:cs typeface="+mn-cs"/>
                <a:sym typeface="Gill Sans"/>
              </a:rPr>
              <a:t>3.  David explains his behavior to his servants </a:t>
            </a:r>
            <a:r>
              <a:rPr>
                <a:solidFill>
                  <a:srgbClr val="F42300"/>
                </a:solidFill>
                <a:latin typeface="+mn-lt"/>
                <a:ea typeface="+mn-ea"/>
                <a:cs typeface="+mn-cs"/>
                <a:sym typeface="Gill Sans"/>
              </a:rPr>
              <a:t>21-23 </a:t>
            </a:r>
            <a:r>
              <a:t> </a:t>
            </a:r>
          </a:p>
          <a:p>
            <a:pPr marL="469900" indent="-215900">
              <a:spcBef>
                <a:spcPts val="1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21</a:t>
            </a:r>
            <a:r>
              <a:t>  Then his servants said to him, "What is this thing that you have done? While the child was alive, you fasted and wept; but when the child died, you arose and ate food."</a:t>
            </a:r>
          </a:p>
          <a:p>
            <a:pPr marL="469900" indent="-215900">
              <a:spcBef>
                <a:spcPts val="1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22</a:t>
            </a:r>
            <a:r>
              <a:t>  And he said, "While the child was </a:t>
            </a:r>
            <a:r>
              <a:rPr i="1"/>
              <a:t>still</a:t>
            </a:r>
            <a:r>
              <a:t> alive, I fasted and wept; for I said, ‘Who knows, the LORD may be gracious to me, that the child may live.’</a:t>
            </a:r>
          </a:p>
          <a:p>
            <a:pPr marL="469900" indent="-215900">
              <a:spcBef>
                <a:spcPts val="1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23</a:t>
            </a:r>
            <a:r>
              <a:t>  "But now he has died; why should I fast? Can I bring him back again? I shall go to him, but he will not return to me."</a:t>
            </a:r>
          </a:p>
        </p:txBody>
      </p:sp>
      <p:pic>
        <p:nvPicPr>
          <p:cNvPr id="201" name="David&amp;Bath 1152-Vol 1.jpg"/>
          <p:cNvPicPr>
            <a:picLocks noChangeAspect="1"/>
          </p:cNvPicPr>
          <p:nvPr/>
        </p:nvPicPr>
        <p:blipFill>
          <a:blip r:embed="rId2">
            <a:extLst/>
          </a:blip>
          <a:stretch>
            <a:fillRect/>
          </a:stretch>
        </p:blipFill>
        <p:spPr>
          <a:xfrm>
            <a:off x="6465648" y="1009594"/>
            <a:ext cx="3537897" cy="445790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xfrm>
            <a:off x="533400" y="2032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D.	Bathsheba gives birth to Solomon who is Beloved of the Lord </a:t>
            </a:r>
            <a:r>
              <a:rPr sz="2400">
                <a:solidFill>
                  <a:srgbClr val="F42300"/>
                </a:solidFill>
              </a:rPr>
              <a:t>24, 25</a:t>
            </a:r>
          </a:p>
        </p:txBody>
      </p:sp>
      <p:sp>
        <p:nvSpPr>
          <p:cNvPr id="204" name="Shape 204"/>
          <p:cNvSpPr/>
          <p:nvPr>
            <p:ph type="body" sz="half" idx="1"/>
          </p:nvPr>
        </p:nvSpPr>
        <p:spPr>
          <a:xfrm>
            <a:off x="342900" y="1193800"/>
            <a:ext cx="9144000" cy="2692400"/>
          </a:xfrm>
          <a:prstGeom prst="rect">
            <a:avLst/>
          </a:prstGeom>
        </p:spPr>
        <p:txBody>
          <a:bodyPr anchor="t"/>
          <a:lstStyle/>
          <a:p>
            <a:pPr marL="609600" indent="-596900">
              <a:spcBef>
                <a:spcPts val="4500"/>
              </a:spcBef>
              <a:buClr>
                <a:srgbClr val="000000"/>
              </a:buClr>
              <a:buSzTx/>
              <a:buFont typeface="Gill Sans"/>
              <a:buNone/>
              <a:tabLst>
                <a:tab pos="723900" algn="l"/>
                <a:tab pos="1079500" algn="l"/>
                <a:tab pos="1435100" algn="l"/>
                <a:tab pos="1790700" algn="l"/>
                <a:tab pos="2146300" algn="l"/>
                <a:tab pos="2501900" algn="l"/>
                <a:tab pos="2857500" algn="l"/>
                <a:tab pos="3213100" algn="l"/>
                <a:tab pos="3568700" algn="l"/>
                <a:tab pos="3924300" algn="l"/>
                <a:tab pos="4279900" algn="l"/>
              </a:tabLst>
              <a:defRPr sz="2400">
                <a:latin typeface="Times"/>
                <a:ea typeface="Times"/>
                <a:cs typeface="Times"/>
                <a:sym typeface="Times"/>
              </a:defRPr>
            </a:pPr>
            <a:r>
              <a:rPr>
                <a:solidFill>
                  <a:srgbClr val="FF2600"/>
                </a:solidFill>
              </a:rPr>
              <a:t>24</a:t>
            </a:r>
            <a:r>
              <a:t>    Then David comforted his wife Bathsheba, and went in to her and lay with her; and she gave birth to a son, and he named him Solomon. Now the LORD loved him</a:t>
            </a:r>
          </a:p>
          <a:p>
            <a:pPr marL="609600" indent="-596900">
              <a:spcBef>
                <a:spcPts val="4500"/>
              </a:spcBef>
              <a:buClr>
                <a:srgbClr val="000000"/>
              </a:buClr>
              <a:buSzTx/>
              <a:buFont typeface="Gill Sans"/>
              <a:buNone/>
              <a:tabLst>
                <a:tab pos="723900" algn="l"/>
                <a:tab pos="1079500" algn="l"/>
                <a:tab pos="1435100" algn="l"/>
                <a:tab pos="1790700" algn="l"/>
                <a:tab pos="2146300" algn="l"/>
                <a:tab pos="2501900" algn="l"/>
                <a:tab pos="2857500" algn="l"/>
                <a:tab pos="3213100" algn="l"/>
                <a:tab pos="3568700" algn="l"/>
                <a:tab pos="3924300" algn="l"/>
                <a:tab pos="4279900" algn="l"/>
              </a:tabLst>
              <a:defRPr sz="2400">
                <a:latin typeface="Times"/>
                <a:ea typeface="Times"/>
                <a:cs typeface="Times"/>
                <a:sym typeface="Times"/>
              </a:defRPr>
            </a:pPr>
            <a:r>
              <a:rPr>
                <a:solidFill>
                  <a:srgbClr val="FF2600"/>
                </a:solidFill>
              </a:rPr>
              <a:t>25</a:t>
            </a:r>
            <a:r>
              <a:t>    and sent </a:t>
            </a:r>
            <a:r>
              <a:rPr i="1"/>
              <a:t>word</a:t>
            </a:r>
            <a:r>
              <a:t> through Nathan the prophet, and he named him Jedidiah for the LORD’S sake.</a:t>
            </a:r>
          </a:p>
        </p:txBody>
      </p:sp>
      <p:sp>
        <p:nvSpPr>
          <p:cNvPr id="205" name="Shape 205"/>
          <p:cNvSpPr/>
          <p:nvPr/>
        </p:nvSpPr>
        <p:spPr>
          <a:xfrm>
            <a:off x="492224" y="4140200"/>
            <a:ext cx="5168901" cy="1104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spcBef>
                <a:spcPts val="2500"/>
              </a:spcBef>
            </a:pPr>
            <a:r>
              <a:rPr sz="2400"/>
              <a:t>Solomon - Peacable</a:t>
            </a:r>
            <a:endParaRPr sz="2400"/>
          </a:p>
          <a:p>
            <a:pPr algn="l">
              <a:spcBef>
                <a:spcPts val="2500"/>
              </a:spcBef>
            </a:pPr>
            <a:r>
              <a:rPr sz="2400"/>
              <a:t>Jedidiah - Loved by the Lord</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xfrm>
            <a:off x="533400" y="2032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	E.	The final siege of Rabbah </a:t>
            </a:r>
            <a:r>
              <a:rPr sz="2400">
                <a:solidFill>
                  <a:srgbClr val="F42300"/>
                </a:solidFill>
              </a:rPr>
              <a:t>26-31</a:t>
            </a:r>
          </a:p>
        </p:txBody>
      </p:sp>
      <p:sp>
        <p:nvSpPr>
          <p:cNvPr id="208" name="Shape 208"/>
          <p:cNvSpPr/>
          <p:nvPr>
            <p:ph type="body" idx="1"/>
          </p:nvPr>
        </p:nvSpPr>
        <p:spPr>
          <a:xfrm>
            <a:off x="342900" y="1193800"/>
            <a:ext cx="9690100" cy="6248400"/>
          </a:xfrm>
          <a:prstGeom prst="rect">
            <a:avLst/>
          </a:prstGeom>
        </p:spPr>
        <p:txBody>
          <a:bodyPr anchor="t"/>
          <a:lstStyle/>
          <a:p>
            <a:pPr marL="469900" indent="-215900">
              <a:spcBef>
                <a:spcPts val="22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00643"/>
                </a:solidFill>
                <a:latin typeface="+mn-lt"/>
                <a:ea typeface="+mn-ea"/>
                <a:cs typeface="+mn-cs"/>
                <a:sym typeface="Gill Sans"/>
              </a:rPr>
              <a:t>1.	Joab captured the city </a:t>
            </a:r>
            <a:r>
              <a:rPr>
                <a:solidFill>
                  <a:srgbClr val="F42300"/>
                </a:solidFill>
                <a:latin typeface="+mn-lt"/>
                <a:ea typeface="+mn-ea"/>
                <a:cs typeface="+mn-cs"/>
                <a:sym typeface="Gill Sans"/>
              </a:rPr>
              <a:t>26</a:t>
            </a:r>
            <a:endParaRPr>
              <a:solidFill>
                <a:srgbClr val="F42300"/>
              </a:solidFill>
              <a:latin typeface="+mn-lt"/>
              <a:ea typeface="+mn-ea"/>
              <a:cs typeface="+mn-cs"/>
              <a:sym typeface="Gill Sans"/>
            </a:endParaRPr>
          </a:p>
          <a:p>
            <a:pPr marL="368300" indent="-114300">
              <a:spcBef>
                <a:spcPts val="22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26 </a:t>
            </a:r>
            <a:r>
              <a:rPr sz="2400">
                <a:latin typeface="Times"/>
                <a:ea typeface="Times"/>
                <a:cs typeface="Times"/>
                <a:sym typeface="Times"/>
              </a:rPr>
              <a:t> Now Joab fought against Rabbah of the sons of Ammon, and captured the royal city.</a:t>
            </a:r>
          </a:p>
        </p:txBody>
      </p:sp>
      <p:pic>
        <p:nvPicPr>
          <p:cNvPr id="209" name="droppedImage.pdf"/>
          <p:cNvPicPr>
            <a:picLocks noChangeAspect="1"/>
          </p:cNvPicPr>
          <p:nvPr/>
        </p:nvPicPr>
        <p:blipFill>
          <a:blip r:embed="rId2">
            <a:extLst/>
          </a:blip>
          <a:stretch>
            <a:fillRect/>
          </a:stretch>
        </p:blipFill>
        <p:spPr>
          <a:xfrm>
            <a:off x="3945306" y="2628900"/>
            <a:ext cx="6074994" cy="3759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xfrm>
            <a:off x="52705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	E.	The final siege of Rabbah </a:t>
            </a:r>
            <a:r>
              <a:rPr sz="2400">
                <a:solidFill>
                  <a:srgbClr val="F42300"/>
                </a:solidFill>
              </a:rPr>
              <a:t>26-31</a:t>
            </a:r>
          </a:p>
        </p:txBody>
      </p:sp>
      <p:sp>
        <p:nvSpPr>
          <p:cNvPr id="212" name="Shape 212"/>
          <p:cNvSpPr/>
          <p:nvPr>
            <p:ph type="body" idx="1"/>
          </p:nvPr>
        </p:nvSpPr>
        <p:spPr>
          <a:xfrm>
            <a:off x="234950" y="800100"/>
            <a:ext cx="9690100" cy="6248400"/>
          </a:xfrm>
          <a:prstGeom prst="rect">
            <a:avLst/>
          </a:prstGeom>
        </p:spPr>
        <p:txBody>
          <a:bodyPr anchor="t"/>
          <a:lstStyle/>
          <a:p>
            <a:pPr marL="469900" indent="-215900">
              <a:spcBef>
                <a:spcPts val="22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00643"/>
                </a:solidFill>
                <a:latin typeface="+mn-lt"/>
                <a:ea typeface="+mn-ea"/>
                <a:cs typeface="+mn-cs"/>
                <a:sym typeface="Gill Sans"/>
              </a:rPr>
              <a:t>2.  Joab gives David the opportunity to capture the city </a:t>
            </a:r>
            <a:r>
              <a:rPr>
                <a:solidFill>
                  <a:srgbClr val="F42300"/>
                </a:solidFill>
                <a:latin typeface="+mn-lt"/>
                <a:ea typeface="+mn-ea"/>
                <a:cs typeface="+mn-cs"/>
                <a:sym typeface="Gill Sans"/>
              </a:rPr>
              <a:t>27-28 </a:t>
            </a:r>
            <a:endParaRPr>
              <a:solidFill>
                <a:srgbClr val="F42300"/>
              </a:solidFill>
              <a:latin typeface="+mn-lt"/>
              <a:ea typeface="+mn-ea"/>
              <a:cs typeface="+mn-cs"/>
              <a:sym typeface="Gill Sans"/>
            </a:endParaRPr>
          </a:p>
          <a:p>
            <a:pPr marL="469900" indent="-215900">
              <a:spcBef>
                <a:spcPts val="22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27</a:t>
            </a:r>
            <a:r>
              <a:t>  And Joab sent messengers to David and said, "I have fought against Rabbah, I have even captured the city of waters.</a:t>
            </a:r>
          </a:p>
          <a:p>
            <a:pPr marL="469900" indent="-215900">
              <a:spcBef>
                <a:spcPts val="22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28</a:t>
            </a:r>
            <a:r>
              <a:t> "Now therefore, gather the rest of the people together and camp against the city and capture it, lest I capture the city myself and it be named after me."</a:t>
            </a:r>
          </a:p>
        </p:txBody>
      </p:sp>
      <p:pic>
        <p:nvPicPr>
          <p:cNvPr id="213" name="droppedImage.pdf"/>
          <p:cNvPicPr>
            <a:picLocks noChangeAspect="1"/>
          </p:cNvPicPr>
          <p:nvPr/>
        </p:nvPicPr>
        <p:blipFill>
          <a:blip r:embed="rId2">
            <a:extLst/>
          </a:blip>
          <a:stretch>
            <a:fillRect/>
          </a:stretch>
        </p:blipFill>
        <p:spPr>
          <a:xfrm>
            <a:off x="3640506" y="3568700"/>
            <a:ext cx="6074994" cy="3759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xfrm>
            <a:off x="546100" y="-889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00643"/>
                </a:solidFill>
              </a:rPr>
              <a:t>	E.	The final siege of Rabbah </a:t>
            </a:r>
            <a:r>
              <a:rPr sz="2400">
                <a:solidFill>
                  <a:srgbClr val="F42300"/>
                </a:solidFill>
              </a:rPr>
              <a:t>26-31</a:t>
            </a:r>
          </a:p>
        </p:txBody>
      </p:sp>
      <p:sp>
        <p:nvSpPr>
          <p:cNvPr id="216" name="Shape 216"/>
          <p:cNvSpPr/>
          <p:nvPr>
            <p:ph type="body" sz="quarter" idx="1"/>
          </p:nvPr>
        </p:nvSpPr>
        <p:spPr>
          <a:xfrm>
            <a:off x="215900" y="571500"/>
            <a:ext cx="9321800" cy="520700"/>
          </a:xfrm>
          <a:prstGeom prst="rect">
            <a:avLst/>
          </a:prstGeom>
        </p:spPr>
        <p:txBody>
          <a:bodyPr anchor="t"/>
          <a:lstStyle/>
          <a:p>
            <a:pPr marL="469900" indent="-215900">
              <a:spcBef>
                <a:spcPts val="43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00643"/>
                </a:solidFill>
                <a:latin typeface="+mn-lt"/>
                <a:ea typeface="+mn-ea"/>
                <a:cs typeface="+mn-cs"/>
                <a:sym typeface="Gill Sans"/>
              </a:rPr>
              <a:t>3.  David gathers the people captures the city and its spoils </a:t>
            </a:r>
            <a:r>
              <a:rPr>
                <a:solidFill>
                  <a:srgbClr val="F42300"/>
                </a:solidFill>
                <a:latin typeface="+mn-lt"/>
                <a:ea typeface="+mn-ea"/>
                <a:cs typeface="+mn-cs"/>
                <a:sym typeface="Gill Sans"/>
              </a:rPr>
              <a:t>29-31</a:t>
            </a:r>
          </a:p>
        </p:txBody>
      </p:sp>
      <p:pic>
        <p:nvPicPr>
          <p:cNvPr id="217" name="droppedImage.pdf"/>
          <p:cNvPicPr>
            <a:picLocks noChangeAspect="1"/>
          </p:cNvPicPr>
          <p:nvPr/>
        </p:nvPicPr>
        <p:blipFill>
          <a:blip r:embed="rId2">
            <a:extLst/>
          </a:blip>
          <a:stretch>
            <a:fillRect/>
          </a:stretch>
        </p:blipFill>
        <p:spPr>
          <a:xfrm>
            <a:off x="6354486" y="1282700"/>
            <a:ext cx="3767414" cy="4711700"/>
          </a:xfrm>
          <a:prstGeom prst="rect">
            <a:avLst/>
          </a:prstGeom>
          <a:ln w="12700">
            <a:miter lim="400000"/>
          </a:ln>
        </p:spPr>
      </p:pic>
      <p:sp>
        <p:nvSpPr>
          <p:cNvPr id="218" name="Shape 218"/>
          <p:cNvSpPr/>
          <p:nvPr/>
        </p:nvSpPr>
        <p:spPr>
          <a:xfrm>
            <a:off x="152400" y="1168400"/>
            <a:ext cx="6184900" cy="5867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68300" indent="-3683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29</a:t>
            </a:r>
            <a:r>
              <a:rPr sz="2400">
                <a:latin typeface="Times"/>
                <a:ea typeface="Times"/>
                <a:cs typeface="Times"/>
                <a:sym typeface="Times"/>
              </a:rPr>
              <a:t> So David gathered all the people and went to Rabbah, fought against it, and captured it.</a:t>
            </a:r>
            <a:endParaRPr sz="2400">
              <a:solidFill>
                <a:srgbClr val="FF2600"/>
              </a:solidFill>
              <a:latin typeface="Times"/>
              <a:ea typeface="Times"/>
              <a:cs typeface="Times"/>
              <a:sym typeface="Times"/>
            </a:endParaRPr>
          </a:p>
          <a:p>
            <a:pPr marL="368300" indent="-3683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30</a:t>
            </a:r>
            <a:r>
              <a:rPr sz="2400">
                <a:latin typeface="Times"/>
                <a:ea typeface="Times"/>
                <a:cs typeface="Times"/>
                <a:sym typeface="Times"/>
              </a:rPr>
              <a:t> Then he took the crown of their king from his head; and its weight was a talent of gold, and in it was a precious stone; and it was placed on David's head. And he brought out the spoil of the city in great amounts.</a:t>
            </a:r>
            <a:endParaRPr sz="2400">
              <a:solidFill>
                <a:srgbClr val="FF2600"/>
              </a:solidFill>
              <a:latin typeface="Times"/>
              <a:ea typeface="Times"/>
              <a:cs typeface="Times"/>
              <a:sym typeface="Times"/>
            </a:endParaRPr>
          </a:p>
          <a:p>
            <a:pPr marL="368300" indent="-3683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31</a:t>
            </a:r>
            <a:r>
              <a:rPr sz="2400">
                <a:latin typeface="Times"/>
                <a:ea typeface="Times"/>
                <a:cs typeface="Times"/>
                <a:sym typeface="Times"/>
              </a:rPr>
              <a:t> He also brought out the people who were in it, and set them under saws, sharp iron instruments, and iron axes, and made them pass through the brickkiln. And thus he did to all the cities of the sons of Ammon. Then David and all the people returned to Jerusalem.</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p:nvPr>
        </p:nvSpPr>
        <p:spPr>
          <a:xfrm>
            <a:off x="228600" y="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A.	 Joab sent to besiege Ammonite city of Rabbah</a:t>
            </a:r>
            <a:r>
              <a:rPr sz="2400">
                <a:solidFill>
                  <a:srgbClr val="000643"/>
                </a:solidFill>
              </a:rPr>
              <a:t> </a:t>
            </a:r>
            <a:r>
              <a:rPr sz="2400">
                <a:solidFill>
                  <a:srgbClr val="FF2600"/>
                </a:solidFill>
              </a:rPr>
              <a:t>1</a:t>
            </a:r>
          </a:p>
        </p:txBody>
      </p:sp>
      <p:sp>
        <p:nvSpPr>
          <p:cNvPr id="114" name="Shape 114"/>
          <p:cNvSpPr/>
          <p:nvPr>
            <p:ph type="body" sz="half" idx="1"/>
          </p:nvPr>
        </p:nvSpPr>
        <p:spPr>
          <a:xfrm>
            <a:off x="114300" y="774700"/>
            <a:ext cx="9931401" cy="1852762"/>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a:t>
            </a:r>
            <a:r>
              <a:t>    Then it happened in the spring, at the time when kings go out to battle, that David sent Joab and his servants with him and all Israel, and they destroyed the sons of Ammon and besieged Rabbah. But David stayed at Jerusalem.</a:t>
            </a:r>
          </a:p>
        </p:txBody>
      </p:sp>
      <p:pic>
        <p:nvPicPr>
          <p:cNvPr id="115" name="droppedImage.pdf"/>
          <p:cNvPicPr>
            <a:picLocks noChangeAspect="1"/>
          </p:cNvPicPr>
          <p:nvPr/>
        </p:nvPicPr>
        <p:blipFill>
          <a:blip r:embed="rId2">
            <a:extLst/>
          </a:blip>
          <a:stretch>
            <a:fillRect/>
          </a:stretch>
        </p:blipFill>
        <p:spPr>
          <a:xfrm>
            <a:off x="622300" y="2514600"/>
            <a:ext cx="3644900" cy="3975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xfrm>
            <a:off x="533400" y="2032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David adultery with Bathsheba</a:t>
            </a:r>
            <a:r>
              <a:rPr sz="2400">
                <a:solidFill>
                  <a:srgbClr val="000643"/>
                </a:solidFill>
              </a:rPr>
              <a:t> </a:t>
            </a:r>
            <a:r>
              <a:rPr sz="2400">
                <a:solidFill>
                  <a:srgbClr val="F42300"/>
                </a:solidFill>
              </a:rPr>
              <a:t>1-5</a:t>
            </a:r>
          </a:p>
        </p:txBody>
      </p:sp>
      <p:sp>
        <p:nvSpPr>
          <p:cNvPr id="118" name="Shape 118"/>
          <p:cNvSpPr/>
          <p:nvPr>
            <p:ph type="body" idx="1"/>
          </p:nvPr>
        </p:nvSpPr>
        <p:spPr>
          <a:xfrm>
            <a:off x="-63500" y="977900"/>
            <a:ext cx="6007100" cy="6591300"/>
          </a:xfrm>
          <a:prstGeom prst="rect">
            <a:avLst/>
          </a:prstGeom>
        </p:spPr>
        <p:txBody>
          <a:bodyPr anchor="t"/>
          <a:lstStyle/>
          <a:p>
            <a:pPr marL="469900" indent="-215900">
              <a:spcBef>
                <a:spcPts val="15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1.   David sees her, sends for, &amp; commits adultery with her</a:t>
            </a:r>
            <a:r>
              <a:rPr>
                <a:solidFill>
                  <a:srgbClr val="000643"/>
                </a:solidFill>
                <a:latin typeface="+mn-lt"/>
                <a:ea typeface="+mn-ea"/>
                <a:cs typeface="+mn-cs"/>
                <a:sym typeface="Gill Sans"/>
              </a:rPr>
              <a:t> </a:t>
            </a:r>
            <a:r>
              <a:rPr>
                <a:solidFill>
                  <a:srgbClr val="F42300"/>
                </a:solidFill>
                <a:latin typeface="+mn-lt"/>
                <a:ea typeface="+mn-ea"/>
                <a:cs typeface="+mn-cs"/>
                <a:sym typeface="Gill Sans"/>
              </a:rPr>
              <a:t>2-4</a:t>
            </a:r>
            <a:r>
              <a:rPr>
                <a:solidFill>
                  <a:srgbClr val="000643"/>
                </a:solidFill>
                <a:latin typeface="+mn-lt"/>
                <a:ea typeface="+mn-ea"/>
                <a:cs typeface="+mn-cs"/>
                <a:sym typeface="Gill Sans"/>
              </a:rPr>
              <a:t> </a:t>
            </a:r>
            <a:endParaRPr>
              <a:solidFill>
                <a:srgbClr val="000643"/>
              </a:solidFill>
              <a:latin typeface="+mn-lt"/>
              <a:ea typeface="+mn-ea"/>
              <a:cs typeface="+mn-cs"/>
              <a:sym typeface="Gill Sans"/>
            </a:endParaRPr>
          </a:p>
          <a:p>
            <a:pPr marL="469900" indent="-215900">
              <a:spcBef>
                <a:spcPts val="15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a:t>
            </a:r>
            <a:r>
              <a:t>    Now when evening came David arose from his bed and walked around on the roof of the king's house, and from the roof he saw a woman bathing; and the woman was very beautiful in appearance.</a:t>
            </a:r>
          </a:p>
          <a:p>
            <a:pPr marL="469900" indent="-215900">
              <a:spcBef>
                <a:spcPts val="15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3</a:t>
            </a:r>
            <a:r>
              <a:t>    So David sent and inquired about the woman. And one said, "Is this not Bathsheba, the daughter of Eliam, the wife of Uriah the Hittite?"</a:t>
            </a:r>
          </a:p>
          <a:p>
            <a:pPr marL="469900" indent="-215900">
              <a:spcBef>
                <a:spcPts val="15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4</a:t>
            </a:r>
            <a:r>
              <a:t>    And David sent messengers and took her, and when she came to him, he lay with her; and when she had purified herself from her uncleanness, she returned to her house.</a:t>
            </a:r>
          </a:p>
        </p:txBody>
      </p:sp>
      <p:pic>
        <p:nvPicPr>
          <p:cNvPr id="119" name="droppedImage.pdf"/>
          <p:cNvPicPr>
            <a:picLocks noChangeAspect="1"/>
          </p:cNvPicPr>
          <p:nvPr/>
        </p:nvPicPr>
        <p:blipFill>
          <a:blip r:embed="rId2">
            <a:extLst/>
          </a:blip>
          <a:stretch>
            <a:fillRect/>
          </a:stretch>
        </p:blipFill>
        <p:spPr>
          <a:xfrm>
            <a:off x="6043424" y="50800"/>
            <a:ext cx="4000501" cy="4629281"/>
          </a:xfrm>
          <a:prstGeom prst="rect">
            <a:avLst/>
          </a:prstGeom>
          <a:ln w="12700">
            <a:miter lim="400000"/>
          </a:ln>
        </p:spPr>
      </p:pic>
      <p:pic>
        <p:nvPicPr>
          <p:cNvPr id="120" name="droppedImage.pdf"/>
          <p:cNvPicPr>
            <a:picLocks noChangeAspect="1"/>
          </p:cNvPicPr>
          <p:nvPr/>
        </p:nvPicPr>
        <p:blipFill>
          <a:blip r:embed="rId3">
            <a:extLst/>
          </a:blip>
          <a:stretch>
            <a:fillRect/>
          </a:stretch>
        </p:blipFill>
        <p:spPr>
          <a:xfrm>
            <a:off x="6045200" y="4736741"/>
            <a:ext cx="3022600" cy="28324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xfrm>
            <a:off x="1905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David adultery with Bathsheba</a:t>
            </a:r>
            <a:r>
              <a:rPr sz="2400">
                <a:solidFill>
                  <a:srgbClr val="000643"/>
                </a:solidFill>
              </a:rPr>
              <a:t> </a:t>
            </a:r>
            <a:r>
              <a:rPr sz="2400">
                <a:solidFill>
                  <a:srgbClr val="F42300"/>
                </a:solidFill>
              </a:rPr>
              <a:t>1-5</a:t>
            </a:r>
          </a:p>
        </p:txBody>
      </p:sp>
      <p:sp>
        <p:nvSpPr>
          <p:cNvPr id="123" name="Shape 123"/>
          <p:cNvSpPr/>
          <p:nvPr>
            <p:ph type="body" sz="quarter" idx="1"/>
          </p:nvPr>
        </p:nvSpPr>
        <p:spPr>
          <a:xfrm>
            <a:off x="228600" y="736600"/>
            <a:ext cx="9702800" cy="155079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2.  Bathsheba conceives a child and informs David</a:t>
            </a:r>
            <a:r>
              <a:rPr>
                <a:solidFill>
                  <a:srgbClr val="000643"/>
                </a:solidFill>
                <a:latin typeface="+mn-lt"/>
                <a:ea typeface="+mn-ea"/>
                <a:cs typeface="+mn-cs"/>
                <a:sym typeface="Gill Sans"/>
              </a:rPr>
              <a:t> </a:t>
            </a:r>
            <a:r>
              <a:rPr>
                <a:solidFill>
                  <a:srgbClr val="F42300"/>
                </a:solidFill>
                <a:latin typeface="+mn-lt"/>
                <a:ea typeface="+mn-ea"/>
                <a:cs typeface="+mn-cs"/>
                <a:sym typeface="Gill Sans"/>
              </a:rPr>
              <a:t>5 </a:t>
            </a:r>
            <a:endParaRPr>
              <a:solidFill>
                <a:srgbClr val="F42300"/>
              </a:solidFill>
              <a:latin typeface="+mn-lt"/>
              <a:ea typeface="+mn-ea"/>
              <a:cs typeface="+mn-cs"/>
              <a:sym typeface="Gill Sans"/>
            </a:endParaRP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5</a:t>
            </a:r>
            <a:r>
              <a:t>    And the woman conceived; and she sent and told David, and said, "I am pregnant."</a:t>
            </a:r>
          </a:p>
        </p:txBody>
      </p:sp>
      <p:pic>
        <p:nvPicPr>
          <p:cNvPr id="124" name="David &amp; Bathsheba T126.jpg"/>
          <p:cNvPicPr>
            <a:picLocks noChangeAspect="1"/>
          </p:cNvPicPr>
          <p:nvPr/>
        </p:nvPicPr>
        <p:blipFill>
          <a:blip r:embed="rId2">
            <a:extLst/>
          </a:blip>
          <a:stretch>
            <a:fillRect/>
          </a:stretch>
        </p:blipFill>
        <p:spPr>
          <a:xfrm>
            <a:off x="3225175" y="1940178"/>
            <a:ext cx="6650465" cy="49080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2921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C.	 David tries to cover his sin by bring Uriah home from war </a:t>
            </a:r>
            <a:r>
              <a:rPr sz="2400">
                <a:solidFill>
                  <a:srgbClr val="F42300"/>
                </a:solidFill>
              </a:rPr>
              <a:t>6-13</a:t>
            </a:r>
          </a:p>
        </p:txBody>
      </p:sp>
      <p:sp>
        <p:nvSpPr>
          <p:cNvPr id="127" name="Shape 127"/>
          <p:cNvSpPr/>
          <p:nvPr>
            <p:ph type="body" idx="1"/>
          </p:nvPr>
        </p:nvSpPr>
        <p:spPr>
          <a:xfrm>
            <a:off x="0" y="812800"/>
            <a:ext cx="10029528" cy="4463158"/>
          </a:xfrm>
          <a:prstGeom prst="rect">
            <a:avLst/>
          </a:prstGeom>
        </p:spPr>
        <p:txBody>
          <a:bodyPr anchor="t"/>
          <a:lstStyle/>
          <a:p>
            <a:pPr marL="469900" indent="-215900">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6</a:t>
            </a:r>
            <a:r>
              <a:t>    Then David sent to Joab, saying, "Send me Uriah the Hittite." So Joab sent Uriah to David.</a:t>
            </a:r>
          </a:p>
          <a:p>
            <a:pPr marL="469900" indent="-215900">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7</a:t>
            </a:r>
            <a:r>
              <a:t>    When Uriah came to him, David asked concerning the welfare of Joab and the people and the state of the war.</a:t>
            </a:r>
          </a:p>
          <a:p>
            <a:pPr marL="469900" indent="-215900">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8</a:t>
            </a:r>
            <a:r>
              <a:t>    Then David said to Uriah, "Go down to your house, and wash your feet." And Uriah went out of the king's house, and a present from the king was sent out after him.</a:t>
            </a:r>
          </a:p>
          <a:p>
            <a:pPr marL="469900" indent="-215900">
              <a:spcBef>
                <a:spcPts val="49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9</a:t>
            </a:r>
            <a:r>
              <a:t>    But Uriah slept at the door of the king's house with all the servants of his lord, and did not go down to his house.</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254000" y="508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C.	 David tries to cover his sin by bring Uriah home from war</a:t>
            </a:r>
            <a:r>
              <a:rPr sz="2400">
                <a:solidFill>
                  <a:srgbClr val="000643"/>
                </a:solidFill>
              </a:rPr>
              <a:t> </a:t>
            </a:r>
            <a:r>
              <a:rPr sz="2400">
                <a:solidFill>
                  <a:srgbClr val="F42300"/>
                </a:solidFill>
              </a:rPr>
              <a:t>6-13</a:t>
            </a:r>
          </a:p>
        </p:txBody>
      </p:sp>
      <p:sp>
        <p:nvSpPr>
          <p:cNvPr id="130" name="Shape 130"/>
          <p:cNvSpPr/>
          <p:nvPr>
            <p:ph type="body" idx="1"/>
          </p:nvPr>
        </p:nvSpPr>
        <p:spPr>
          <a:xfrm>
            <a:off x="0" y="800100"/>
            <a:ext cx="9922421" cy="543560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10</a:t>
            </a:r>
            <a:r>
              <a:t>  Now when they told David, saying, "Uriah did not go down to his house," David said to Uriah, "Have you not come from a journey? Why did you not go down to your house?"</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11</a:t>
            </a:r>
            <a:r>
              <a:t>   And Uriah said to David, "The ark and Israel and Judah are staying in temporary shelters, and my lord Joab and the servants of my lord are camping in the open field. Shall I then go to my house to eat and to drink and to lie with my wife? By your life and the life of your soul, I will not do this thing."</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279400" y="508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C.	 David tries to cover his sin by bring Uriah home from war</a:t>
            </a:r>
            <a:r>
              <a:rPr sz="2400">
                <a:solidFill>
                  <a:srgbClr val="000643"/>
                </a:solidFill>
              </a:rPr>
              <a:t> </a:t>
            </a:r>
            <a:r>
              <a:rPr sz="2400">
                <a:solidFill>
                  <a:srgbClr val="F42300"/>
                </a:solidFill>
              </a:rPr>
              <a:t>6-13</a:t>
            </a:r>
          </a:p>
        </p:txBody>
      </p:sp>
      <p:sp>
        <p:nvSpPr>
          <p:cNvPr id="133" name="Shape 133"/>
          <p:cNvSpPr/>
          <p:nvPr>
            <p:ph type="body" sz="half" idx="1"/>
          </p:nvPr>
        </p:nvSpPr>
        <p:spPr>
          <a:xfrm>
            <a:off x="63500" y="850900"/>
            <a:ext cx="9943456" cy="2183706"/>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12</a:t>
            </a:r>
            <a:r>
              <a:t>  Then David said to Uriah, "Stay here today also, and tomorrow I will let you go." So Uriah remained in Jerusalem that day and the next.</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13</a:t>
            </a:r>
            <a:r>
              <a:t>  Now David called him, and he ate and drank before him, and he made him drunk; and in the evening he went out to lie on his bed with his lord's servants, but he did not go down to his house.</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190500" y="254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D.	 David orders Joab to arrange for Uriah to be killed in battle</a:t>
            </a:r>
            <a:r>
              <a:rPr sz="2400">
                <a:solidFill>
                  <a:srgbClr val="000643"/>
                </a:solidFill>
              </a:rPr>
              <a:t> </a:t>
            </a:r>
            <a:r>
              <a:rPr sz="2400">
                <a:solidFill>
                  <a:srgbClr val="F42300"/>
                </a:solidFill>
              </a:rPr>
              <a:t>14-21</a:t>
            </a:r>
          </a:p>
        </p:txBody>
      </p:sp>
      <p:sp>
        <p:nvSpPr>
          <p:cNvPr id="136" name="Shape 136"/>
          <p:cNvSpPr/>
          <p:nvPr>
            <p:ph type="body" sz="half" idx="1"/>
          </p:nvPr>
        </p:nvSpPr>
        <p:spPr>
          <a:xfrm>
            <a:off x="69850" y="787400"/>
            <a:ext cx="9892854" cy="2229545"/>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14</a:t>
            </a:r>
            <a:r>
              <a:t>  Now it came about in the morning that David wrote a letter to Joab, and sent it by the hand of Uriah.</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15</a:t>
            </a:r>
            <a:r>
              <a:t>  And he had written in the letter, saying, "Place Uriah in the front line of the fiercest battle and withdraw from him, so that he may be struck down and die."</a:t>
            </a:r>
          </a:p>
        </p:txBody>
      </p:sp>
      <p:pic>
        <p:nvPicPr>
          <p:cNvPr id="137" name="droppedImage.pdf"/>
          <p:cNvPicPr>
            <a:picLocks noChangeAspect="1"/>
          </p:cNvPicPr>
          <p:nvPr/>
        </p:nvPicPr>
        <p:blipFill>
          <a:blip r:embed="rId2">
            <a:extLst/>
          </a:blip>
          <a:stretch>
            <a:fillRect/>
          </a:stretch>
        </p:blipFill>
        <p:spPr>
          <a:xfrm>
            <a:off x="215900" y="2921000"/>
            <a:ext cx="4927600" cy="4356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