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p:nvPr>
            <p:ph type="sldImg"/>
          </p:nvPr>
        </p:nvSpPr>
        <p:spPr>
          <a:xfrm>
            <a:off x="1143000" y="685800"/>
            <a:ext cx="4572000" cy="3429000"/>
          </a:xfrm>
          <a:prstGeom prst="rect">
            <a:avLst/>
          </a:prstGeom>
        </p:spPr>
        <p:txBody>
          <a:bodyPr/>
          <a:lstStyle/>
          <a:p>
            <a:pPr/>
          </a:p>
        </p:txBody>
      </p:sp>
      <p:sp>
        <p:nvSpPr>
          <p:cNvPr id="114" name="Shape 11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990600" y="1282700"/>
            <a:ext cx="8178800" cy="2578100"/>
          </a:xfrm>
          <a:prstGeom prst="rect">
            <a:avLst/>
          </a:prstGeom>
        </p:spPr>
        <p:txBody>
          <a:bodyPr lIns="50800" tIns="50800" rIns="50800" bIns="50800" anchor="b"/>
          <a:lstStyle/>
          <a:p>
            <a:pPr/>
            <a:r>
              <a:t>Title Text</a:t>
            </a:r>
          </a:p>
        </p:txBody>
      </p:sp>
      <p:sp>
        <p:nvSpPr>
          <p:cNvPr id="12" name="Shape 12"/>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a:r>
              <a:t>Title Text</a:t>
            </a:r>
          </a:p>
        </p:txBody>
      </p:sp>
      <p:sp>
        <p:nvSpPr>
          <p:cNvPr id="90" name="Shape 90"/>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a:r>
              <a:t>Title Text</a:t>
            </a:r>
          </a:p>
        </p:txBody>
      </p:sp>
      <p:sp>
        <p:nvSpPr>
          <p:cNvPr id="99" name="Shape 99"/>
          <p:cNvSpPr/>
          <p:nvPr>
            <p:ph type="body" sz="quarter" idx="1"/>
          </p:nvPr>
        </p:nvSpPr>
        <p:spPr>
          <a:xfrm>
            <a:off x="6057900" y="2159000"/>
            <a:ext cx="31115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7" name="Shape 107"/>
          <p:cNvSpPr/>
          <p:nvPr>
            <p:ph type="sldNum" sz="quarter" idx="2"/>
          </p:nvPr>
        </p:nvSpPr>
        <p:spPr>
          <a:xfrm>
            <a:off x="4940101" y="7238206"/>
            <a:ext cx="269876" cy="282576"/>
          </a:xfrm>
          <a:prstGeom prst="rect">
            <a:avLst/>
          </a:prstGeom>
        </p:spPr>
        <p:txBody>
          <a:bodyPr lIns="39687" tIns="39687" rIns="39687" bIns="39687" anchor="b"/>
          <a:lstStyle>
            <a:lvl1pPr defTabSz="456406">
              <a:defRPr>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9" name="Shape 29"/>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hape 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7" name="Shape 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a:r>
              <a:t>Title Text</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52" name="Shape 52"/>
          <p:cNvSpPr/>
          <p:nvPr>
            <p:ph type="title"/>
          </p:nvPr>
        </p:nvSpPr>
        <p:spPr>
          <a:xfrm>
            <a:off x="990600" y="2324100"/>
            <a:ext cx="8178800" cy="2971800"/>
          </a:xfrm>
          <a:prstGeom prst="rect">
            <a:avLst/>
          </a:prstGeom>
        </p:spPr>
        <p:txBody>
          <a:body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0" name="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61" name="Shape 61"/>
          <p:cNvSpPr/>
          <p:nvPr>
            <p:ph type="title"/>
          </p:nvPr>
        </p:nvSpPr>
        <p:spPr>
          <a:xfrm>
            <a:off x="990600" y="5753100"/>
            <a:ext cx="8178800" cy="13335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69" name="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Shape 70"/>
          <p:cNvSpPr/>
          <p:nvPr>
            <p:ph type="title"/>
          </p:nvPr>
        </p:nvSpPr>
        <p:spPr>
          <a:xfrm>
            <a:off x="444500" y="1104900"/>
            <a:ext cx="4635500" cy="2578100"/>
          </a:xfrm>
          <a:prstGeom prst="rect">
            <a:avLst/>
          </a:prstGeom>
        </p:spPr>
        <p:txBody>
          <a:bodyPr lIns="50800" tIns="50800" rIns="50800" bIns="50800" anchor="b"/>
          <a:lstStyle>
            <a:lvl1pPr>
              <a:defRPr sz="5400"/>
            </a:lvl1pPr>
          </a:lstStyle>
          <a:p>
            <a:pPr/>
            <a:r>
              <a:t>Title Text</a:t>
            </a:r>
          </a:p>
        </p:txBody>
      </p:sp>
      <p:sp>
        <p:nvSpPr>
          <p:cNvPr id="71" name="Shape 71"/>
          <p:cNvSpPr/>
          <p:nvPr>
            <p:ph type="body" sz="quarter" idx="1"/>
          </p:nvPr>
        </p:nvSpPr>
        <p:spPr>
          <a:xfrm>
            <a:off x="444500" y="3746500"/>
            <a:ext cx="46355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79" name="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4" name="Shape 4"/>
          <p:cNvSpPr/>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9pPr>
    </p:titleStyle>
    <p:bodyStyle>
      <a:lvl1pPr marL="6942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1pPr>
      <a:lvl2pPr marL="1037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2pPr>
      <a:lvl3pPr marL="13800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3pPr>
      <a:lvl4pPr marL="17356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4pPr>
      <a:lvl5pPr marL="20785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5pPr>
      <a:lvl6pPr marL="2434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6pPr>
      <a:lvl7pPr marL="27897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7pPr>
      <a:lvl8pPr marL="31453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8pPr>
      <a:lvl9pPr marL="3500937" marR="0" indent="-440237"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 Id="rId3" Type="http://schemas.openxmlformats.org/officeDocument/2006/relationships/image" Target="../media/image5.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7.tif"/></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8.tif"/></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ctr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400">
                <a:solidFill>
                  <a:srgbClr val="011993"/>
                </a:solidFill>
              </a:defRPr>
            </a:pPr>
            <a:r>
              <a:t>The Prosperous Period of David’s Reign</a:t>
            </a:r>
            <a:r>
              <a:rPr>
                <a:solidFill>
                  <a:srgbClr val="FF2600"/>
                </a:solidFill>
              </a:rPr>
              <a:t> 6:1-9:13</a:t>
            </a:r>
          </a:p>
        </p:txBody>
      </p:sp>
      <p:sp>
        <p:nvSpPr>
          <p:cNvPr id="117" name="Shape 117"/>
          <p:cNvSpPr/>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Shape 147"/>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t>1.	David, heard Obed-edom was prospered &amp; brings the ark with sacrifices &amp; solemn rejoicing to Jerusalem</a:t>
            </a:r>
            <a:r>
              <a:rPr>
                <a:solidFill>
                  <a:srgbClr val="000000"/>
                </a:solidFill>
              </a:rPr>
              <a:t> </a:t>
            </a:r>
            <a:r>
              <a:rPr>
                <a:solidFill>
                  <a:srgbClr val="FF2600"/>
                </a:solidFill>
              </a:rPr>
              <a:t>12-15</a:t>
            </a:r>
          </a:p>
        </p:txBody>
      </p:sp>
      <p:sp>
        <p:nvSpPr>
          <p:cNvPr id="148" name="Shape 148"/>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a.	David also discovered his fault</a:t>
            </a:r>
            <a:r>
              <a:rPr sz="2400">
                <a:solidFill>
                  <a:srgbClr val="FF2600"/>
                </a:solidFill>
                <a:latin typeface="+mn-lt"/>
                <a:ea typeface="+mn-ea"/>
                <a:cs typeface="+mn-cs"/>
                <a:sym typeface="Gill Sans"/>
              </a:rPr>
              <a:t> I Chron. 15:2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Then David said, "No one is to carry the ark of God but the Levites; for the LORD chose them to carry the ark of God, and to minister to Him forever." </a:t>
            </a:r>
            <a:r>
              <a:rPr sz="2400">
                <a:solidFill>
                  <a:srgbClr val="FF2600"/>
                </a:solidFill>
                <a:uFill>
                  <a:solidFill>
                    <a:srgbClr val="000000"/>
                  </a:solidFill>
                </a:uFill>
                <a:latin typeface="Times"/>
                <a:ea typeface="Times"/>
                <a:cs typeface="Times"/>
                <a:sym typeface="Times"/>
              </a:rPr>
              <a:t>Num. 4:4, 15 </a:t>
            </a:r>
            <a:endParaRPr sz="2400">
              <a:solidFill>
                <a:srgbClr val="FF2600"/>
              </a:solidFill>
              <a:uFill>
                <a:solidFill>
                  <a:srgbClr val="000000"/>
                </a:solidFill>
              </a:uFill>
              <a:latin typeface="Times"/>
              <a:ea typeface="Times"/>
              <a:cs typeface="Times"/>
              <a:sym typeface="Times"/>
            </a:endParaRPr>
          </a:p>
        </p:txBody>
      </p:sp>
      <p:pic>
        <p:nvPicPr>
          <p:cNvPr id="149" name="droppedImage.pdf"/>
          <p:cNvPicPr>
            <a:picLocks noChangeAspect="1"/>
          </p:cNvPicPr>
          <p:nvPr/>
        </p:nvPicPr>
        <p:blipFill>
          <a:blip r:embed="rId2">
            <a:extLst/>
          </a:blip>
          <a:stretch>
            <a:fillRect/>
          </a:stretch>
        </p:blipFill>
        <p:spPr>
          <a:xfrm>
            <a:off x="4046147" y="2821686"/>
            <a:ext cx="5836699" cy="474751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rPr sz="2400"/>
              <a:t>The Levites carried the ark this time</a:t>
            </a:r>
            <a:r>
              <a:rPr sz="2400">
                <a:solidFill>
                  <a:srgbClr val="FF2600"/>
                </a:solidFill>
              </a:rPr>
              <a:t> </a:t>
            </a:r>
            <a:r>
              <a:rPr sz="2400">
                <a:solidFill>
                  <a:srgbClr val="FF2600"/>
                </a:solidFill>
                <a:latin typeface="Times"/>
                <a:ea typeface="Times"/>
                <a:cs typeface="Times"/>
                <a:sym typeface="Times"/>
              </a:rPr>
              <a:t>1 Chron. 15:5-11</a:t>
            </a:r>
          </a:p>
        </p:txBody>
      </p:sp>
      <p:sp>
        <p:nvSpPr>
          <p:cNvPr id="152" name="Shape 152"/>
          <p:cNvSpPr/>
          <p:nvPr>
            <p:ph type="body" idx="1"/>
          </p:nvPr>
        </p:nvSpPr>
        <p:spPr>
          <a:xfrm>
            <a:off x="190500" y="793750"/>
            <a:ext cx="9779000" cy="6746578"/>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11</a:t>
            </a:r>
            <a:r>
              <a:rPr sz="2400">
                <a:uFill>
                  <a:solidFill>
                    <a:srgbClr val="000000"/>
                  </a:solidFill>
                </a:uFill>
                <a:latin typeface="Times"/>
                <a:ea typeface="Times"/>
                <a:cs typeface="Times"/>
                <a:sym typeface="Times"/>
              </a:rPr>
              <a:t>  Then David called for Zadok and Abiathar the                                                      priests, and for the Levites, for Uriel, Asaiah, Joel,                                                  Shemaiah, Eliel, and Amminadab</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12</a:t>
            </a:r>
            <a:r>
              <a:rPr sz="2400">
                <a:uFill>
                  <a:solidFill>
                    <a:srgbClr val="000000"/>
                  </a:solidFill>
                </a:uFill>
                <a:latin typeface="Times"/>
                <a:ea typeface="Times"/>
                <a:cs typeface="Times"/>
                <a:sym typeface="Times"/>
              </a:rPr>
              <a:t>  and said to them, "You are the heads of the                                                             fathers’ </a:t>
            </a:r>
            <a:r>
              <a:rPr i="1" sz="2400">
                <a:uFill>
                  <a:solidFill>
                    <a:srgbClr val="000000"/>
                  </a:solidFill>
                </a:uFill>
                <a:latin typeface="Times"/>
                <a:ea typeface="Times"/>
                <a:cs typeface="Times"/>
                <a:sym typeface="Times"/>
              </a:rPr>
              <a:t>households</a:t>
            </a:r>
            <a:r>
              <a:rPr sz="2400">
                <a:uFill>
                  <a:solidFill>
                    <a:srgbClr val="000000"/>
                  </a:solidFill>
                </a:uFill>
                <a:latin typeface="Times"/>
                <a:ea typeface="Times"/>
                <a:cs typeface="Times"/>
                <a:sym typeface="Times"/>
              </a:rPr>
              <a:t> of the Levites; consecrate                                                 yourselves both you and your relatives, that you                                                                                          may bring up the ark of the LORD God of Israel, to </a:t>
            </a:r>
            <a:r>
              <a:rPr i="1" sz="2400">
                <a:uFill>
                  <a:solidFill>
                    <a:srgbClr val="000000"/>
                  </a:solidFill>
                </a:uFill>
                <a:latin typeface="Times"/>
                <a:ea typeface="Times"/>
                <a:cs typeface="Times"/>
                <a:sym typeface="Times"/>
              </a:rPr>
              <a:t>the place</a:t>
            </a:r>
            <a:r>
              <a:rPr sz="2400">
                <a:uFill>
                  <a:solidFill>
                    <a:srgbClr val="000000"/>
                  </a:solidFill>
                </a:uFill>
                <a:latin typeface="Times"/>
                <a:ea typeface="Times"/>
                <a:cs typeface="Times"/>
                <a:sym typeface="Times"/>
              </a:rPr>
              <a:t> that I have prepared for it.</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13</a:t>
            </a:r>
            <a:r>
              <a:rPr sz="2400">
                <a:uFill>
                  <a:solidFill>
                    <a:srgbClr val="000000"/>
                  </a:solidFill>
                </a:uFill>
                <a:latin typeface="Times"/>
                <a:ea typeface="Times"/>
                <a:cs typeface="Times"/>
                <a:sym typeface="Times"/>
              </a:rPr>
              <a:t>  "Because you did not </a:t>
            </a:r>
            <a:r>
              <a:rPr i="1" sz="2400">
                <a:uFill>
                  <a:solidFill>
                    <a:srgbClr val="000000"/>
                  </a:solidFill>
                </a:uFill>
                <a:latin typeface="Times"/>
                <a:ea typeface="Times"/>
                <a:cs typeface="Times"/>
                <a:sym typeface="Times"/>
              </a:rPr>
              <a:t>carry it</a:t>
            </a:r>
            <a:r>
              <a:rPr sz="2400">
                <a:uFill>
                  <a:solidFill>
                    <a:srgbClr val="000000"/>
                  </a:solidFill>
                </a:uFill>
                <a:latin typeface="Times"/>
                <a:ea typeface="Times"/>
                <a:cs typeface="Times"/>
                <a:sym typeface="Times"/>
              </a:rPr>
              <a:t> at the first, the LORD our God made an outburst on us, for we did not seek Him according to the ordinance."</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14</a:t>
            </a:r>
            <a:r>
              <a:rPr sz="2400">
                <a:uFill>
                  <a:solidFill>
                    <a:srgbClr val="000000"/>
                  </a:solidFill>
                </a:uFill>
                <a:latin typeface="Times"/>
                <a:ea typeface="Times"/>
                <a:cs typeface="Times"/>
                <a:sym typeface="Times"/>
              </a:rPr>
              <a:t>  So the priests and the Levites consecrated themselves to bring up the ark of the LORD God of Israel.</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15</a:t>
            </a:r>
            <a:r>
              <a:rPr sz="2400">
                <a:uFill>
                  <a:solidFill>
                    <a:srgbClr val="000000"/>
                  </a:solidFill>
                </a:uFill>
                <a:latin typeface="Times"/>
                <a:ea typeface="Times"/>
                <a:cs typeface="Times"/>
                <a:sym typeface="Times"/>
              </a:rPr>
              <a:t>  And the sons of the Levites carried the ark of God on their shoulders, with the poles thereon as Moses had commanded according to the word of the LORD.</a:t>
            </a:r>
            <a:endParaRPr sz="2400">
              <a:uFill>
                <a:solidFill>
                  <a:srgbClr val="000000"/>
                </a:solidFill>
              </a:uFill>
              <a:latin typeface="Times"/>
              <a:ea typeface="Times"/>
              <a:cs typeface="Times"/>
              <a:sym typeface="Times"/>
            </a:endParaRPr>
          </a:p>
        </p:txBody>
      </p:sp>
      <p:pic>
        <p:nvPicPr>
          <p:cNvPr id="153" name="pasted-image.tiff"/>
          <p:cNvPicPr>
            <a:picLocks noChangeAspect="1"/>
          </p:cNvPicPr>
          <p:nvPr/>
        </p:nvPicPr>
        <p:blipFill>
          <a:blip r:embed="rId2">
            <a:extLst/>
          </a:blip>
          <a:stretch>
            <a:fillRect/>
          </a:stretch>
        </p:blipFill>
        <p:spPr>
          <a:xfrm>
            <a:off x="7066061" y="859184"/>
            <a:ext cx="2997201" cy="24384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t>1.	David, heard Obed-edom was prospered &amp; brings the ark with sacrifices &amp; solemn rejoicing to Jerusalem</a:t>
            </a:r>
            <a:r>
              <a:rPr>
                <a:solidFill>
                  <a:srgbClr val="000000"/>
                </a:solidFill>
              </a:rPr>
              <a:t> </a:t>
            </a:r>
            <a:r>
              <a:rPr>
                <a:solidFill>
                  <a:srgbClr val="FF2600"/>
                </a:solidFill>
              </a:rPr>
              <a:t>12-15</a:t>
            </a:r>
          </a:p>
        </p:txBody>
      </p:sp>
      <p:sp>
        <p:nvSpPr>
          <p:cNvPr id="156" name="Shape 156"/>
          <p:cNvSpPr/>
          <p:nvPr>
            <p:ph type="body" idx="1"/>
          </p:nvPr>
        </p:nvSpPr>
        <p:spPr>
          <a:xfrm>
            <a:off x="190500" y="10668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latin typeface="Times"/>
                <a:ea typeface="Times"/>
                <a:cs typeface="Times"/>
                <a:sym typeface="Times"/>
              </a:rPr>
              <a:t>14</a:t>
            </a:r>
            <a:r>
              <a:rPr sz="2400">
                <a:latin typeface="Times"/>
                <a:ea typeface="Times"/>
                <a:cs typeface="Times"/>
                <a:sym typeface="Times"/>
              </a:rPr>
              <a:t>  And David was dancing before the LORD with all </a:t>
            </a:r>
            <a:r>
              <a:rPr i="1" sz="2400">
                <a:latin typeface="Times"/>
                <a:ea typeface="Times"/>
                <a:cs typeface="Times"/>
                <a:sym typeface="Times"/>
              </a:rPr>
              <a:t>his</a:t>
            </a:r>
            <a:r>
              <a:rPr sz="2400">
                <a:latin typeface="Times"/>
                <a:ea typeface="Times"/>
                <a:cs typeface="Times"/>
                <a:sym typeface="Times"/>
              </a:rPr>
              <a:t> might, and David was wearing a linen ephod.</a:t>
            </a:r>
            <a:endParaRPr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latin typeface="Times"/>
                <a:ea typeface="Times"/>
                <a:cs typeface="Times"/>
                <a:sym typeface="Times"/>
              </a:rPr>
              <a:t>15</a:t>
            </a:r>
            <a:r>
              <a:rPr sz="2400">
                <a:latin typeface="Times"/>
                <a:ea typeface="Times"/>
                <a:cs typeface="Times"/>
                <a:sym typeface="Times"/>
              </a:rPr>
              <a:t>  So David and all the house of Israel were bringing up the ark of the LORD with shouting and the sound of the trumpet.</a:t>
            </a:r>
            <a:endParaRPr sz="2400">
              <a:latin typeface="Times"/>
              <a:ea typeface="Times"/>
              <a:cs typeface="Times"/>
              <a:sym typeface="Times"/>
            </a:endParaRPr>
          </a:p>
        </p:txBody>
      </p:sp>
      <p:pic>
        <p:nvPicPr>
          <p:cNvPr id="157" name="droppedImage.pdf"/>
          <p:cNvPicPr>
            <a:picLocks noChangeAspect="1"/>
          </p:cNvPicPr>
          <p:nvPr/>
        </p:nvPicPr>
        <p:blipFill>
          <a:blip r:embed="rId2">
            <a:extLst/>
          </a:blip>
          <a:stretch>
            <a:fillRect/>
          </a:stretch>
        </p:blipFill>
        <p:spPr>
          <a:xfrm>
            <a:off x="5515838" y="3070705"/>
            <a:ext cx="4491762" cy="3624230"/>
          </a:xfrm>
          <a:prstGeom prst="rect">
            <a:avLst/>
          </a:prstGeom>
          <a:ln w="12700">
            <a:miter lim="400000"/>
          </a:ln>
        </p:spPr>
      </p:pic>
      <p:pic>
        <p:nvPicPr>
          <p:cNvPr id="158" name="pasted-image.tiff"/>
          <p:cNvPicPr>
            <a:picLocks noChangeAspect="1"/>
          </p:cNvPicPr>
          <p:nvPr/>
        </p:nvPicPr>
        <p:blipFill>
          <a:blip r:embed="rId3">
            <a:extLst/>
          </a:blip>
          <a:stretch>
            <a:fillRect/>
          </a:stretch>
        </p:blipFill>
        <p:spPr>
          <a:xfrm>
            <a:off x="148183" y="3111103"/>
            <a:ext cx="5232845" cy="362423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rPr sz="2400"/>
              <a:t>2.	Michal, seeing David dancing before the ark, despises him</a:t>
            </a:r>
            <a:r>
              <a:rPr sz="2400">
                <a:solidFill>
                  <a:srgbClr val="FF2600"/>
                </a:solidFill>
              </a:rPr>
              <a:t> 16</a:t>
            </a:r>
          </a:p>
        </p:txBody>
      </p:sp>
      <p:sp>
        <p:nvSpPr>
          <p:cNvPr id="161" name="Shape 161"/>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16  </a:t>
            </a:r>
            <a:r>
              <a:rPr sz="2400">
                <a:uFill>
                  <a:solidFill>
                    <a:srgbClr val="000000"/>
                  </a:solidFill>
                </a:uFill>
                <a:latin typeface="Times"/>
                <a:ea typeface="Times"/>
                <a:cs typeface="Times"/>
                <a:sym typeface="Times"/>
              </a:rPr>
              <a:t>Then it happened </a:t>
            </a:r>
            <a:r>
              <a:rPr i="1" sz="2400">
                <a:uFill>
                  <a:solidFill>
                    <a:srgbClr val="000000"/>
                  </a:solidFill>
                </a:uFill>
                <a:latin typeface="Times"/>
                <a:ea typeface="Times"/>
                <a:cs typeface="Times"/>
                <a:sym typeface="Times"/>
              </a:rPr>
              <a:t>as</a:t>
            </a:r>
            <a:r>
              <a:rPr sz="2400">
                <a:uFill>
                  <a:solidFill>
                    <a:srgbClr val="000000"/>
                  </a:solidFill>
                </a:uFill>
                <a:latin typeface="Times"/>
                <a:ea typeface="Times"/>
                <a:cs typeface="Times"/>
                <a:sym typeface="Times"/>
              </a:rPr>
              <a:t> the ark of the LORD came into the city of David that Michal the daughter of Saul looked out of the window and saw King David leaping and dancing before the LORD; and she despised him in her heart.</a:t>
            </a:r>
          </a:p>
        </p:txBody>
      </p:sp>
      <p:pic>
        <p:nvPicPr>
          <p:cNvPr id="162" name="pasted-image.tiff"/>
          <p:cNvPicPr>
            <a:picLocks noChangeAspect="1"/>
          </p:cNvPicPr>
          <p:nvPr/>
        </p:nvPicPr>
        <p:blipFill>
          <a:blip r:embed="rId2">
            <a:extLst/>
          </a:blip>
          <a:stretch>
            <a:fillRect/>
          </a:stretch>
        </p:blipFill>
        <p:spPr>
          <a:xfrm>
            <a:off x="3661419" y="2640359"/>
            <a:ext cx="5712558" cy="48897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Shape 164"/>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rPr sz="2400"/>
              <a:t>3.	He offers burnt offerings &amp; peace offerings, and distributes to all the people a cake of bread, one of dates, one of raisins</a:t>
            </a:r>
            <a:r>
              <a:rPr sz="2400">
                <a:solidFill>
                  <a:srgbClr val="000000"/>
                </a:solidFill>
              </a:rPr>
              <a:t> </a:t>
            </a:r>
            <a:r>
              <a:rPr sz="2400">
                <a:solidFill>
                  <a:srgbClr val="FF2600"/>
                </a:solidFill>
              </a:rPr>
              <a:t>17-19</a:t>
            </a:r>
          </a:p>
        </p:txBody>
      </p:sp>
      <p:pic>
        <p:nvPicPr>
          <p:cNvPr id="165" name="droppedImage.pdf"/>
          <p:cNvPicPr>
            <a:picLocks noChangeAspect="1"/>
          </p:cNvPicPr>
          <p:nvPr/>
        </p:nvPicPr>
        <p:blipFill>
          <a:blip r:embed="rId2">
            <a:extLst/>
          </a:blip>
          <a:stretch>
            <a:fillRect/>
          </a:stretch>
        </p:blipFill>
        <p:spPr>
          <a:xfrm>
            <a:off x="4044789" y="1283444"/>
            <a:ext cx="5393583" cy="530785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rPr sz="2400"/>
              <a:t>C.	Michal Cursed </a:t>
            </a:r>
            <a:r>
              <a:rPr sz="2400">
                <a:solidFill>
                  <a:srgbClr val="FF2600"/>
                </a:solidFill>
              </a:rPr>
              <a:t>20-23</a:t>
            </a:r>
          </a:p>
        </p:txBody>
      </p:sp>
      <p:sp>
        <p:nvSpPr>
          <p:cNvPr id="168" name="Shape 168"/>
          <p:cNvSpPr/>
          <p:nvPr>
            <p:ph type="body" sz="half" idx="1"/>
          </p:nvPr>
        </p:nvSpPr>
        <p:spPr>
          <a:xfrm>
            <a:off x="38100" y="838200"/>
            <a:ext cx="6255594" cy="3624085"/>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20</a:t>
            </a:r>
            <a:r>
              <a:rPr sz="2400">
                <a:uFill>
                  <a:solidFill>
                    <a:srgbClr val="000000"/>
                  </a:solidFill>
                </a:uFill>
                <a:latin typeface="Times"/>
                <a:ea typeface="Times"/>
                <a:cs typeface="Times"/>
                <a:sym typeface="Times"/>
              </a:rPr>
              <a:t>  But when David returned to bless his household, Michal the daughter of Saul came out to meet David and said, "How the king of Israel distinguished himself today! He uncovered himself today in the eyes of his servants’ maids as one of the foolish ones shamelessly uncovers himself!"</a:t>
            </a:r>
          </a:p>
        </p:txBody>
      </p:sp>
      <p:pic>
        <p:nvPicPr>
          <p:cNvPr id="169" name="pasted-image.tiff"/>
          <p:cNvPicPr>
            <a:picLocks noChangeAspect="1"/>
          </p:cNvPicPr>
          <p:nvPr/>
        </p:nvPicPr>
        <p:blipFill>
          <a:blip r:embed="rId2">
            <a:extLst/>
          </a:blip>
          <a:stretch>
            <a:fillRect/>
          </a:stretch>
        </p:blipFill>
        <p:spPr>
          <a:xfrm>
            <a:off x="4285530" y="3925589"/>
            <a:ext cx="5798536" cy="3624086"/>
          </a:xfrm>
          <a:prstGeom prst="rect">
            <a:avLst/>
          </a:prstGeom>
          <a:ln w="12700">
            <a:miter lim="400000"/>
          </a:ln>
        </p:spPr>
      </p:pic>
      <p:pic>
        <p:nvPicPr>
          <p:cNvPr id="170" name="pasted-image.tiff"/>
          <p:cNvPicPr>
            <a:picLocks noChangeAspect="1"/>
          </p:cNvPicPr>
          <p:nvPr/>
        </p:nvPicPr>
        <p:blipFill>
          <a:blip r:embed="rId3">
            <a:extLst/>
          </a:blip>
          <a:stretch>
            <a:fillRect/>
          </a:stretch>
        </p:blipFill>
        <p:spPr>
          <a:xfrm>
            <a:off x="6352381" y="708719"/>
            <a:ext cx="3573658" cy="278919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rPr sz="2400"/>
              <a:t>C.	Michal Cursed </a:t>
            </a:r>
            <a:r>
              <a:rPr sz="2400">
                <a:solidFill>
                  <a:srgbClr val="FF2600"/>
                </a:solidFill>
              </a:rPr>
              <a:t>20-23</a:t>
            </a:r>
          </a:p>
        </p:txBody>
      </p:sp>
      <p:sp>
        <p:nvSpPr>
          <p:cNvPr id="173" name="Shape 173"/>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21</a:t>
            </a:r>
            <a:r>
              <a:rPr sz="2400">
                <a:uFill>
                  <a:solidFill>
                    <a:srgbClr val="000000"/>
                  </a:solidFill>
                </a:uFill>
                <a:latin typeface="Times"/>
                <a:ea typeface="Times"/>
                <a:cs typeface="Times"/>
                <a:sym typeface="Times"/>
              </a:rPr>
              <a:t>  So David said to Michal, "</a:t>
            </a:r>
            <a:r>
              <a:rPr i="1" sz="2400">
                <a:uFill>
                  <a:solidFill>
                    <a:srgbClr val="000000"/>
                  </a:solidFill>
                </a:uFill>
                <a:latin typeface="Times"/>
                <a:ea typeface="Times"/>
                <a:cs typeface="Times"/>
                <a:sym typeface="Times"/>
              </a:rPr>
              <a:t>It was</a:t>
            </a:r>
            <a:r>
              <a:rPr sz="2400">
                <a:uFill>
                  <a:solidFill>
                    <a:srgbClr val="000000"/>
                  </a:solidFill>
                </a:uFill>
                <a:latin typeface="Times"/>
                <a:ea typeface="Times"/>
                <a:cs typeface="Times"/>
                <a:sym typeface="Times"/>
              </a:rPr>
              <a:t> before the LORD, who chose me above your father and above all his house, to appoint me ruler over the people of the LORD, over Israel; therefore I will celebrate before the LORD.</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22</a:t>
            </a:r>
            <a:r>
              <a:rPr sz="2400">
                <a:uFill>
                  <a:solidFill>
                    <a:srgbClr val="000000"/>
                  </a:solidFill>
                </a:uFill>
                <a:latin typeface="Times"/>
                <a:ea typeface="Times"/>
                <a:cs typeface="Times"/>
                <a:sym typeface="Times"/>
              </a:rPr>
              <a:t> "And I will be more lightly esteemed than this and will be humble in my own eyes, but with the maids of whom you have spoken, with them I will be distinguished."</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23</a:t>
            </a:r>
            <a:r>
              <a:rPr sz="2400">
                <a:uFill>
                  <a:solidFill>
                    <a:srgbClr val="000000"/>
                  </a:solidFill>
                </a:uFill>
                <a:latin typeface="Times"/>
                <a:ea typeface="Times"/>
                <a:cs typeface="Times"/>
                <a:sym typeface="Times"/>
              </a:rPr>
              <a:t>  And Michal the daughter of Saul had no child to the day of her death.</a:t>
            </a:r>
          </a:p>
        </p:txBody>
      </p:sp>
      <p:pic>
        <p:nvPicPr>
          <p:cNvPr id="174" name="pasted-image.tiff"/>
          <p:cNvPicPr>
            <a:picLocks noChangeAspect="1"/>
          </p:cNvPicPr>
          <p:nvPr/>
        </p:nvPicPr>
        <p:blipFill>
          <a:blip r:embed="rId2">
            <a:extLst/>
          </a:blip>
          <a:stretch>
            <a:fillRect/>
          </a:stretch>
        </p:blipFill>
        <p:spPr>
          <a:xfrm>
            <a:off x="5878264" y="4567187"/>
            <a:ext cx="3289301" cy="24638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pPr>
            <a:r>
              <a:rPr>
                <a:solidFill>
                  <a:srgbClr val="011993"/>
                </a:solidFill>
              </a:rPr>
              <a:t>II.	 David’s Plan to Build a Temple</a:t>
            </a:r>
            <a:r>
              <a:t> </a:t>
            </a:r>
            <a:r>
              <a:rPr>
                <a:solidFill>
                  <a:srgbClr val="FF2600"/>
                </a:solidFill>
              </a:rPr>
              <a:t>7:1-29</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pPr>
            <a:r>
              <a:rPr>
                <a:solidFill>
                  <a:srgbClr val="011993"/>
                </a:solidFill>
              </a:rPr>
              <a:t>A.  David’s desire to build a temple thwarted</a:t>
            </a:r>
            <a:r>
              <a:t> </a:t>
            </a:r>
            <a:r>
              <a:rPr>
                <a:solidFill>
                  <a:srgbClr val="FF2600"/>
                </a:solidFill>
              </a:rPr>
              <a:t>7:1-11</a:t>
            </a:r>
          </a:p>
        </p:txBody>
      </p:sp>
      <p:sp>
        <p:nvSpPr>
          <p:cNvPr id="179" name="Shape 179"/>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1.	David is dissatisfied with the ark remaining in a tent</a:t>
            </a:r>
            <a:r>
              <a:rPr sz="2400">
                <a:latin typeface="+mn-lt"/>
                <a:ea typeface="+mn-ea"/>
                <a:cs typeface="+mn-cs"/>
                <a:sym typeface="Gill Sans"/>
              </a:rPr>
              <a:t> </a:t>
            </a:r>
            <a:r>
              <a:rPr sz="2400">
                <a:solidFill>
                  <a:srgbClr val="FF2600"/>
                </a:solidFill>
                <a:latin typeface="+mn-lt"/>
                <a:ea typeface="+mn-ea"/>
                <a:cs typeface="+mn-cs"/>
                <a:sym typeface="Gill Sans"/>
              </a:rPr>
              <a:t>1,2</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latin typeface="Times"/>
                <a:ea typeface="Times"/>
                <a:cs typeface="Times"/>
                <a:sym typeface="Times"/>
              </a:rPr>
              <a:t>1</a:t>
            </a:r>
            <a:r>
              <a:rPr sz="2400">
                <a:latin typeface="Times"/>
                <a:ea typeface="Times"/>
                <a:cs typeface="Times"/>
                <a:sym typeface="Times"/>
              </a:rPr>
              <a:t>     Now it came about when the king lived in his house, and the LORD had given him rest on every side from all his enemies,</a:t>
            </a:r>
            <a:endParaRPr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b="1" sz="2400">
                <a:solidFill>
                  <a:srgbClr val="FF2600"/>
                </a:solidFill>
                <a:latin typeface="Times"/>
                <a:ea typeface="Times"/>
                <a:cs typeface="Times"/>
                <a:sym typeface="Times"/>
              </a:rPr>
              <a:t>2</a:t>
            </a:r>
            <a:r>
              <a:rPr b="1" sz="2400">
                <a:latin typeface="Times"/>
                <a:ea typeface="Times"/>
                <a:cs typeface="Times"/>
                <a:sym typeface="Times"/>
              </a:rPr>
              <a:t> 	</a:t>
            </a:r>
            <a:r>
              <a:rPr b="1" sz="2400">
                <a:uFill>
                  <a:solidFill>
                    <a:srgbClr val="000000"/>
                  </a:solidFill>
                </a:uFill>
                <a:latin typeface="Times"/>
                <a:ea typeface="Times"/>
                <a:cs typeface="Times"/>
                <a:sym typeface="Times"/>
              </a:rPr>
              <a:t>that the king said to Nathan the prophet, "See now, I dwell in a house of cedar, but the ark of God dwells within tent curtains."</a:t>
            </a:r>
            <a:endParaRPr b="1"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2.	Nathan gives him encouragement in his plan for a temple</a:t>
            </a:r>
            <a:r>
              <a:rPr sz="2400">
                <a:latin typeface="+mn-lt"/>
                <a:ea typeface="+mn-ea"/>
                <a:cs typeface="+mn-cs"/>
                <a:sym typeface="Gill Sans"/>
              </a:rPr>
              <a:t> </a:t>
            </a:r>
            <a:r>
              <a:rPr sz="2400">
                <a:solidFill>
                  <a:srgbClr val="FF2600"/>
                </a:solidFill>
                <a:latin typeface="+mn-lt"/>
                <a:ea typeface="+mn-ea"/>
                <a:cs typeface="+mn-cs"/>
                <a:sym typeface="Gill Sans"/>
              </a:rPr>
              <a:t>3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a:t>
            </a:r>
            <a:r>
              <a:rPr sz="2400">
                <a:uFill>
                  <a:solidFill>
                    <a:srgbClr val="000000"/>
                  </a:solidFill>
                </a:uFill>
                <a:latin typeface="Times"/>
                <a:ea typeface="Times"/>
                <a:cs typeface="Times"/>
                <a:sym typeface="Times"/>
              </a:rPr>
              <a:t>     And Nathan said to the king, "Go, do all that is in your mind, for the LORD is with you."</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pPr>
            <a:r>
              <a:rPr>
                <a:solidFill>
                  <a:srgbClr val="011993"/>
                </a:solidFill>
              </a:rPr>
              <a:t>A.  David’s desire to build a temple thwarted</a:t>
            </a:r>
            <a:r>
              <a:t> </a:t>
            </a:r>
            <a:r>
              <a:rPr>
                <a:solidFill>
                  <a:srgbClr val="FF2600"/>
                </a:solidFill>
              </a:rPr>
              <a:t>7:1-11</a:t>
            </a:r>
          </a:p>
        </p:txBody>
      </p:sp>
      <p:sp>
        <p:nvSpPr>
          <p:cNvPr id="182" name="Shape 182"/>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3.	Nathan’s message from God - David cannot build Him a house </a:t>
            </a:r>
            <a:r>
              <a:rPr sz="2400">
                <a:solidFill>
                  <a:srgbClr val="FF2600"/>
                </a:solidFill>
                <a:latin typeface="+mn-lt"/>
                <a:ea typeface="+mn-ea"/>
                <a:cs typeface="+mn-cs"/>
                <a:sym typeface="Gill Sans"/>
              </a:rPr>
              <a:t>4-11</a:t>
            </a:r>
            <a:endParaRPr sz="2400">
              <a:solidFill>
                <a:srgbClr val="FF2600"/>
              </a:solidFill>
              <a:latin typeface="+mn-lt"/>
              <a:ea typeface="+mn-ea"/>
              <a:cs typeface="+mn-cs"/>
              <a:sym typeface="Gill Sans"/>
            </a:endParaRPr>
          </a:p>
          <a:p>
            <a:pPr lvl="1" marL="495300" indent="101600">
              <a:spcBef>
                <a:spcPts val="2000"/>
              </a:spcBef>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1200">
                <a:latin typeface="Helvetica"/>
                <a:ea typeface="Helvetica"/>
                <a:cs typeface="Helvetica"/>
                <a:sym typeface="Helvetica"/>
              </a:defRPr>
            </a:pPr>
            <a:r>
              <a:rPr sz="2400">
                <a:solidFill>
                  <a:srgbClr val="011993"/>
                </a:solidFill>
                <a:latin typeface="+mn-lt"/>
                <a:ea typeface="+mn-ea"/>
                <a:cs typeface="+mn-cs"/>
                <a:sym typeface="Gill Sans"/>
              </a:rPr>
              <a:t>a.  God as been pleased to move from place to place in a tent</a:t>
            </a:r>
            <a:r>
              <a:rPr sz="2400">
                <a:latin typeface="+mn-lt"/>
                <a:ea typeface="+mn-ea"/>
                <a:cs typeface="+mn-cs"/>
                <a:sym typeface="Gill Sans"/>
              </a:rPr>
              <a:t> </a:t>
            </a:r>
            <a:r>
              <a:rPr sz="2400">
                <a:solidFill>
                  <a:srgbClr val="FF2600"/>
                </a:solidFill>
                <a:latin typeface="+mn-lt"/>
                <a:ea typeface="+mn-ea"/>
                <a:cs typeface="+mn-cs"/>
                <a:sym typeface="Gill Sans"/>
              </a:rPr>
              <a:t>6</a:t>
            </a:r>
            <a:endParaRPr sz="2400">
              <a:solidFill>
                <a:srgbClr val="FF2600"/>
              </a:solidFill>
              <a:latin typeface="+mn-lt"/>
              <a:ea typeface="+mn-ea"/>
              <a:cs typeface="+mn-cs"/>
              <a:sym typeface="Gill Sans"/>
            </a:endParaRPr>
          </a:p>
          <a:p>
            <a:pPr lvl="1" marL="495300" indent="101600">
              <a:spcBef>
                <a:spcPts val="2000"/>
              </a:spcBef>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1200">
                <a:latin typeface="Helvetica"/>
                <a:ea typeface="Helvetica"/>
                <a:cs typeface="Helvetica"/>
                <a:sym typeface="Helvetica"/>
              </a:defRPr>
            </a:pPr>
            <a:r>
              <a:rPr sz="2400">
                <a:solidFill>
                  <a:srgbClr val="011993"/>
                </a:solidFill>
                <a:latin typeface="+mn-lt"/>
                <a:ea typeface="+mn-ea"/>
                <a:cs typeface="+mn-cs"/>
                <a:sym typeface="Gill Sans"/>
              </a:rPr>
              <a:t>b.  God wanted no other dwelling place while Israel was unsettled</a:t>
            </a:r>
            <a:r>
              <a:rPr sz="2400">
                <a:latin typeface="+mn-lt"/>
                <a:ea typeface="+mn-ea"/>
                <a:cs typeface="+mn-cs"/>
                <a:sym typeface="Gill Sans"/>
              </a:rPr>
              <a:t> </a:t>
            </a:r>
            <a:r>
              <a:rPr sz="2400">
                <a:solidFill>
                  <a:srgbClr val="FF2600"/>
                </a:solidFill>
                <a:latin typeface="+mn-lt"/>
                <a:ea typeface="+mn-ea"/>
                <a:cs typeface="+mn-cs"/>
                <a:sym typeface="Gill Sans"/>
              </a:rPr>
              <a:t>7</a:t>
            </a:r>
            <a:endParaRPr sz="2400">
              <a:solidFill>
                <a:srgbClr val="FF2600"/>
              </a:solidFill>
              <a:latin typeface="+mn-lt"/>
              <a:ea typeface="+mn-ea"/>
              <a:cs typeface="+mn-cs"/>
              <a:sym typeface="Gill Sans"/>
            </a:endParaRPr>
          </a:p>
          <a:p>
            <a:pPr lvl="1" marL="495300" indent="101600">
              <a:spcBef>
                <a:spcPts val="2000"/>
              </a:spcBef>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1200">
                <a:latin typeface="Helvetica"/>
                <a:ea typeface="Helvetica"/>
                <a:cs typeface="Helvetica"/>
                <a:sym typeface="Helvetica"/>
              </a:defRPr>
            </a:pPr>
            <a:r>
              <a:rPr sz="2400">
                <a:solidFill>
                  <a:srgbClr val="011993"/>
                </a:solidFill>
                <a:latin typeface="+mn-lt"/>
                <a:ea typeface="+mn-ea"/>
                <a:cs typeface="+mn-cs"/>
                <a:sym typeface="Gill Sans"/>
              </a:rPr>
              <a:t>c.  God has regard for David</a:t>
            </a:r>
            <a:r>
              <a:rPr sz="2400">
                <a:latin typeface="+mn-lt"/>
                <a:ea typeface="+mn-ea"/>
                <a:cs typeface="+mn-cs"/>
                <a:sym typeface="Gill Sans"/>
              </a:rPr>
              <a:t> </a:t>
            </a:r>
            <a:r>
              <a:rPr sz="2400">
                <a:solidFill>
                  <a:srgbClr val="FF2600"/>
                </a:solidFill>
                <a:latin typeface="+mn-lt"/>
                <a:ea typeface="+mn-ea"/>
                <a:cs typeface="+mn-cs"/>
                <a:sym typeface="Gill Sans"/>
              </a:rPr>
              <a:t>8-11</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1)  He took him from humble circumstances &amp; made him king </a:t>
            </a:r>
            <a:r>
              <a:rPr sz="2400">
                <a:solidFill>
                  <a:srgbClr val="FF2600"/>
                </a:solidFill>
                <a:latin typeface="+mn-lt"/>
                <a:ea typeface="+mn-ea"/>
                <a:cs typeface="+mn-cs"/>
                <a:sym typeface="Gill Sans"/>
              </a:rPr>
              <a:t>8</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2)  He cut off his enemies &amp; will make his name great </a:t>
            </a:r>
            <a:r>
              <a:rPr sz="2400">
                <a:solidFill>
                  <a:srgbClr val="FF2600"/>
                </a:solidFill>
                <a:latin typeface="+mn-lt"/>
                <a:ea typeface="+mn-ea"/>
                <a:cs typeface="+mn-cs"/>
                <a:sym typeface="Gill Sans"/>
              </a:rPr>
              <a:t>9</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3)  He will grant his people stability &amp; peace </a:t>
            </a:r>
            <a:r>
              <a:rPr sz="2400">
                <a:solidFill>
                  <a:srgbClr val="FF2600"/>
                </a:solidFill>
                <a:latin typeface="+mn-lt"/>
                <a:ea typeface="+mn-ea"/>
                <a:cs typeface="+mn-cs"/>
                <a:sym typeface="Gill Sans"/>
              </a:rPr>
              <a:t>10</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4)  He will receive rest from his enemies &amp; an enduring family </a:t>
            </a:r>
            <a:r>
              <a:rPr sz="2400">
                <a:solidFill>
                  <a:srgbClr val="FF2600"/>
                </a:solidFill>
                <a:latin typeface="+mn-lt"/>
                <a:ea typeface="+mn-ea"/>
                <a:cs typeface="+mn-cs"/>
                <a:sym typeface="Gill Sans"/>
              </a:rPr>
              <a:t>11</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100"/>
            </a:pPr>
            <a:r>
              <a:rPr>
                <a:solidFill>
                  <a:srgbClr val="011993"/>
                </a:solidFill>
              </a:rPr>
              <a:t>I.	 David Brings the Ark to Jerusalem</a:t>
            </a:r>
            <a:r>
              <a:t> </a:t>
            </a:r>
            <a:r>
              <a:rPr>
                <a:solidFill>
                  <a:srgbClr val="FF2600"/>
                </a:solidFill>
              </a:rPr>
              <a:t>6:1-23</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rPr>
                <a:solidFill>
                  <a:srgbClr val="011993"/>
                </a:solidFill>
              </a:rPr>
              <a:t>B.	 God’s covenant with David </a:t>
            </a:r>
            <a:r>
              <a:rPr>
                <a:solidFill>
                  <a:srgbClr val="FF2600"/>
                </a:solidFill>
              </a:rPr>
              <a:t>7:12-17</a:t>
            </a:r>
          </a:p>
        </p:txBody>
      </p:sp>
      <p:sp>
        <p:nvSpPr>
          <p:cNvPr id="185" name="Shape 185"/>
          <p:cNvSpPr/>
          <p:nvPr>
            <p:ph type="body" idx="1"/>
          </p:nvPr>
        </p:nvSpPr>
        <p:spPr>
          <a:xfrm>
            <a:off x="190500" y="927100"/>
            <a:ext cx="9779000" cy="656977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1.	Elevation of his son </a:t>
            </a:r>
            <a:r>
              <a:rPr sz="2400">
                <a:solidFill>
                  <a:srgbClr val="FF2600"/>
                </a:solidFill>
                <a:latin typeface="+mn-lt"/>
                <a:ea typeface="+mn-ea"/>
                <a:cs typeface="+mn-cs"/>
                <a:sym typeface="Gill Sans"/>
              </a:rPr>
              <a:t>12a;  I Chron. 17:11;  22:9;  28:10</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2.	Establishment of the kingdom in security, peace &amp; happiness </a:t>
            </a:r>
            <a:r>
              <a:rPr sz="2400">
                <a:solidFill>
                  <a:srgbClr val="FF2600"/>
                </a:solidFill>
                <a:latin typeface="+mn-lt"/>
                <a:ea typeface="+mn-ea"/>
                <a:cs typeface="+mn-cs"/>
                <a:sym typeface="Gill Sans"/>
              </a:rPr>
              <a:t>12b</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12</a:t>
            </a:r>
            <a:r>
              <a:rPr sz="2400">
                <a:uFill>
                  <a:solidFill>
                    <a:srgbClr val="000000"/>
                  </a:solidFill>
                </a:uFill>
                <a:latin typeface="Times"/>
                <a:ea typeface="Times"/>
                <a:cs typeface="Times"/>
                <a:sym typeface="Times"/>
              </a:rPr>
              <a:t> "When your days are complete and you lie down with your fathers, I will raise up your descendant after you, who will come forth from you, and I will establish his kingdom.</a:t>
            </a:r>
            <a:endParaRPr sz="2400">
              <a:uFill>
                <a:solidFill>
                  <a:srgbClr val="000000"/>
                </a:solidFill>
              </a:uFill>
              <a:latin typeface="Times"/>
              <a:ea typeface="Times"/>
              <a:cs typeface="Times"/>
              <a:sym typeface="Times"/>
            </a:endParaRP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rPr>
                <a:solidFill>
                  <a:srgbClr val="011993"/>
                </a:solidFill>
              </a:rPr>
              <a:t>B.	 God’s covenant with David </a:t>
            </a:r>
            <a:r>
              <a:rPr>
                <a:solidFill>
                  <a:srgbClr val="FF2600"/>
                </a:solidFill>
              </a:rPr>
              <a:t>7:12-17</a:t>
            </a:r>
          </a:p>
        </p:txBody>
      </p:sp>
      <p:sp>
        <p:nvSpPr>
          <p:cNvPr id="188" name="Shape 188"/>
          <p:cNvSpPr/>
          <p:nvPr>
            <p:ph type="body" idx="1"/>
          </p:nvPr>
        </p:nvSpPr>
        <p:spPr>
          <a:xfrm>
            <a:off x="190500" y="927100"/>
            <a:ext cx="9779000" cy="656977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3.	Erection of the temple &amp; the dwelling of God among the people </a:t>
            </a:r>
            <a:r>
              <a:rPr sz="2400">
                <a:solidFill>
                  <a:srgbClr val="FF2600"/>
                </a:solidFill>
                <a:latin typeface="+mn-lt"/>
                <a:ea typeface="+mn-ea"/>
                <a:cs typeface="+mn-cs"/>
                <a:sym typeface="Gill Sans"/>
              </a:rPr>
              <a:t>13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13</a:t>
            </a:r>
            <a:r>
              <a:rPr sz="2400">
                <a:uFill>
                  <a:solidFill>
                    <a:srgbClr val="000000"/>
                  </a:solidFill>
                </a:uFill>
                <a:latin typeface="Times"/>
                <a:ea typeface="Times"/>
                <a:cs typeface="Times"/>
                <a:sym typeface="Times"/>
              </a:rPr>
              <a:t> "He shall build a house for My name, and I will establish the throne of his kingdom forever.</a:t>
            </a:r>
            <a:endParaRPr sz="2400">
              <a:uFill>
                <a:solidFill>
                  <a:srgbClr val="000000"/>
                </a:solidFill>
              </a:uFill>
              <a:latin typeface="Times"/>
              <a:ea typeface="Times"/>
              <a:cs typeface="Times"/>
              <a:sym typeface="Times"/>
            </a:endParaRPr>
          </a:p>
          <a:p>
            <a:pPr lvl="1" marL="986329" indent="-389429">
              <a:spcBef>
                <a:spcPts val="2000"/>
              </a:spcBef>
              <a:buSzPct val="136000"/>
              <a:buFont typeface="Lucida Grande"/>
              <a:buChar char="‣"/>
              <a:tabLst>
                <a:tab pos="1498600" algn="l"/>
                <a:tab pos="1854200" algn="l"/>
                <a:tab pos="2209800" algn="l"/>
                <a:tab pos="2565400" algn="l"/>
                <a:tab pos="2921000" algn="l"/>
                <a:tab pos="3276600" algn="l"/>
                <a:tab pos="3632200" algn="l"/>
                <a:tab pos="3987800" algn="l"/>
                <a:tab pos="4343400" algn="l"/>
                <a:tab pos="4699000" algn="l"/>
                <a:tab pos="5054600" algn="l"/>
              </a:tabLst>
              <a:defRPr sz="1200">
                <a:latin typeface="Helvetica"/>
                <a:ea typeface="Helvetica"/>
                <a:cs typeface="Helvetica"/>
                <a:sym typeface="Helvetica"/>
              </a:defRPr>
            </a:pPr>
            <a:r>
              <a:rPr sz="2400">
                <a:latin typeface="+mn-lt"/>
                <a:ea typeface="+mn-ea"/>
                <a:cs typeface="+mn-cs"/>
                <a:sym typeface="Gill Sans"/>
              </a:rPr>
              <a:t>   </a:t>
            </a:r>
            <a:r>
              <a:rPr sz="2400">
                <a:solidFill>
                  <a:srgbClr val="011993"/>
                </a:solidFill>
                <a:latin typeface="+mn-lt"/>
                <a:ea typeface="+mn-ea"/>
                <a:cs typeface="+mn-cs"/>
                <a:sym typeface="Gill Sans"/>
              </a:rPr>
              <a:t>David not allowed to build because of bloodshed</a:t>
            </a:r>
            <a:r>
              <a:rPr sz="2400">
                <a:latin typeface="+mn-lt"/>
                <a:ea typeface="+mn-ea"/>
                <a:cs typeface="+mn-cs"/>
                <a:sym typeface="Gill Sans"/>
              </a:rPr>
              <a:t> </a:t>
            </a:r>
            <a:r>
              <a:rPr sz="2400">
                <a:solidFill>
                  <a:srgbClr val="FF2600"/>
                </a:solidFill>
                <a:latin typeface="+mn-lt"/>
                <a:ea typeface="+mn-ea"/>
                <a:cs typeface="+mn-cs"/>
                <a:sym typeface="Gill Sans"/>
              </a:rPr>
              <a:t>I Chron. 28:2, 3 </a:t>
            </a:r>
            <a:endParaRPr sz="2400">
              <a:solidFill>
                <a:srgbClr val="FF2600"/>
              </a:solidFill>
              <a:latin typeface="+mn-lt"/>
              <a:ea typeface="+mn-ea"/>
              <a:cs typeface="+mn-cs"/>
              <a:sym typeface="Gill Sans"/>
            </a:endParaRPr>
          </a:p>
          <a:p>
            <a:pPr lvl="1" marL="986329" indent="-389429">
              <a:spcBef>
                <a:spcPts val="2000"/>
              </a:spcBef>
              <a:buSzPct val="136000"/>
              <a:buFont typeface="Lucida Grande"/>
              <a:buChar char="‣"/>
              <a:tabLst>
                <a:tab pos="1498600" algn="l"/>
                <a:tab pos="1854200" algn="l"/>
                <a:tab pos="2209800" algn="l"/>
                <a:tab pos="2565400" algn="l"/>
                <a:tab pos="2921000" algn="l"/>
                <a:tab pos="3276600" algn="l"/>
                <a:tab pos="3632200" algn="l"/>
                <a:tab pos="3987800" algn="l"/>
                <a:tab pos="4343400" algn="l"/>
                <a:tab pos="4699000" algn="l"/>
                <a:tab pos="5054600" algn="l"/>
              </a:tabLst>
              <a:defRPr sz="1200">
                <a:latin typeface="Helvetica"/>
                <a:ea typeface="Helvetica"/>
                <a:cs typeface="Helvetica"/>
                <a:sym typeface="Helvetica"/>
              </a:defRPr>
            </a:pPr>
            <a:r>
              <a:rPr sz="2400">
                <a:solidFill>
                  <a:srgbClr val="FF2600"/>
                </a:solidFill>
                <a:latin typeface="+mn-lt"/>
                <a:ea typeface="+mn-ea"/>
                <a:cs typeface="+mn-cs"/>
                <a:sym typeface="Gill Sans"/>
              </a:rPr>
              <a:t>   </a:t>
            </a:r>
            <a:r>
              <a:rPr sz="2400">
                <a:solidFill>
                  <a:srgbClr val="011993"/>
                </a:solidFill>
                <a:latin typeface="+mn-lt"/>
                <a:ea typeface="+mn-ea"/>
                <a:cs typeface="+mn-cs"/>
                <a:sym typeface="Gill Sans"/>
              </a:rPr>
              <a:t>Messiah temple builder</a:t>
            </a:r>
            <a:r>
              <a:rPr sz="2400">
                <a:latin typeface="+mn-lt"/>
                <a:ea typeface="+mn-ea"/>
                <a:cs typeface="+mn-cs"/>
                <a:sym typeface="Gill Sans"/>
              </a:rPr>
              <a:t> </a:t>
            </a:r>
            <a:r>
              <a:rPr sz="2400">
                <a:solidFill>
                  <a:srgbClr val="FF2600"/>
                </a:solidFill>
                <a:latin typeface="+mn-lt"/>
                <a:ea typeface="+mn-ea"/>
                <a:cs typeface="+mn-cs"/>
                <a:sym typeface="Gill Sans"/>
              </a:rPr>
              <a:t>Ezek. 40-48; 1 Pet. 2:5</a:t>
            </a:r>
            <a:endParaRPr sz="2400">
              <a:solidFill>
                <a:srgbClr val="FF2600"/>
              </a:solidFill>
              <a:latin typeface="+mn-lt"/>
              <a:ea typeface="+mn-ea"/>
              <a:cs typeface="+mn-cs"/>
              <a:sym typeface="Gill Sans"/>
            </a:endParaRPr>
          </a:p>
          <a:p>
            <a:pPr lvl="1" marL="986329" indent="-389429">
              <a:spcBef>
                <a:spcPts val="2000"/>
              </a:spcBef>
              <a:buSzPct val="136000"/>
              <a:buFont typeface="Lucida Grande"/>
              <a:buChar char="‣"/>
              <a:tabLst>
                <a:tab pos="1498600" algn="l"/>
                <a:tab pos="1854200" algn="l"/>
                <a:tab pos="2209800" algn="l"/>
                <a:tab pos="2565400" algn="l"/>
                <a:tab pos="2921000" algn="l"/>
                <a:tab pos="3276600" algn="l"/>
                <a:tab pos="3632200" algn="l"/>
                <a:tab pos="3987800" algn="l"/>
                <a:tab pos="4343400" algn="l"/>
                <a:tab pos="4699000" algn="l"/>
                <a:tab pos="5054600" algn="l"/>
              </a:tabLst>
              <a:defRPr sz="1200">
                <a:latin typeface="Helvetica"/>
                <a:ea typeface="Helvetica"/>
                <a:cs typeface="Helvetica"/>
                <a:sym typeface="Helvetica"/>
              </a:defRPr>
            </a:pPr>
            <a:r>
              <a:rPr sz="2400">
                <a:solidFill>
                  <a:srgbClr val="FF2600"/>
                </a:solidFill>
                <a:latin typeface="+mn-lt"/>
                <a:ea typeface="+mn-ea"/>
                <a:cs typeface="+mn-cs"/>
                <a:sym typeface="Gill Sans"/>
              </a:rPr>
              <a:t>   </a:t>
            </a:r>
            <a:r>
              <a:rPr sz="2400">
                <a:solidFill>
                  <a:srgbClr val="011993"/>
                </a:solidFill>
                <a:latin typeface="+mn-lt"/>
                <a:ea typeface="+mn-ea"/>
                <a:cs typeface="+mn-cs"/>
                <a:sym typeface="Gill Sans"/>
              </a:rPr>
              <a:t>Dwell place of God - tent of Shem, Tabernacle, Temple, Body of Christ, the Christian &amp; the church</a:t>
            </a:r>
            <a:r>
              <a:rPr sz="2400">
                <a:latin typeface="+mn-lt"/>
                <a:ea typeface="+mn-ea"/>
                <a:cs typeface="+mn-cs"/>
                <a:sym typeface="Gill Sans"/>
              </a:rPr>
              <a:t> </a:t>
            </a:r>
            <a:r>
              <a:rPr sz="2400">
                <a:solidFill>
                  <a:srgbClr val="FF2600"/>
                </a:solidFill>
                <a:latin typeface="+mn-lt"/>
                <a:ea typeface="+mn-ea"/>
                <a:cs typeface="+mn-cs"/>
                <a:sym typeface="Gill Sans"/>
              </a:rPr>
              <a:t>Gen. 9:27; Ex. 40:34ff; 1 Kings 8:13;          Jn. 1:14; 2:19; 1 Cor. 6:19; 1 Tim. 3:15</a:t>
            </a:r>
            <a:endParaRPr sz="2400">
              <a:solidFill>
                <a:srgbClr val="FF2600"/>
              </a:solidFill>
              <a:latin typeface="+mn-lt"/>
              <a:ea typeface="+mn-ea"/>
              <a:cs typeface="+mn-cs"/>
              <a:sym typeface="Gill Sans"/>
            </a:endParaRPr>
          </a:p>
          <a:p>
            <a:pPr lvl="1" marL="495300" indent="1016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solidFill>
                  <a:srgbClr val="FF2600"/>
                </a:solidFill>
                <a:latin typeface="Helvetica"/>
                <a:ea typeface="Helvetica"/>
                <a:cs typeface="Helvetica"/>
                <a:sym typeface="Helvetica"/>
              </a:defRPr>
            </a:pPr>
            <a:r>
              <a:rPr b="0" sz="2400">
                <a:solidFill>
                  <a:srgbClr val="000000"/>
                </a:solidFill>
                <a:latin typeface="+mn-lt"/>
                <a:ea typeface="+mn-ea"/>
                <a:cs typeface="+mn-cs"/>
                <a:sym typeface="Gill Sans"/>
              </a:rPr>
              <a:t>The line will culminate in the eternal Christ</a:t>
            </a:r>
            <a:r>
              <a:rPr sz="2400">
                <a:latin typeface="+mn-lt"/>
                <a:ea typeface="+mn-ea"/>
                <a:cs typeface="+mn-cs"/>
                <a:sym typeface="Gill Sans"/>
              </a:rPr>
              <a:t> </a:t>
            </a:r>
            <a:r>
              <a:rPr sz="2400">
                <a:uFill>
                  <a:solidFill>
                    <a:srgbClr val="000000"/>
                  </a:solidFill>
                </a:uFill>
                <a:latin typeface="Times"/>
                <a:ea typeface="Times"/>
                <a:cs typeface="Times"/>
                <a:sym typeface="Times"/>
              </a:rPr>
              <a:t>Ps. 89:29, 36, 37;                 Lk. 1:32-33</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rPr>
                <a:solidFill>
                  <a:srgbClr val="011993"/>
                </a:solidFill>
              </a:rPr>
              <a:t>B.	 God’s covenant with David </a:t>
            </a:r>
            <a:r>
              <a:rPr>
                <a:solidFill>
                  <a:srgbClr val="FF2600"/>
                </a:solidFill>
              </a:rPr>
              <a:t>7:12-17</a:t>
            </a:r>
          </a:p>
        </p:txBody>
      </p:sp>
      <p:sp>
        <p:nvSpPr>
          <p:cNvPr id="191" name="Shape 191"/>
          <p:cNvSpPr/>
          <p:nvPr>
            <p:ph type="body" idx="1"/>
          </p:nvPr>
        </p:nvSpPr>
        <p:spPr>
          <a:xfrm>
            <a:off x="311150" y="10033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4.	Relationship of Father and son</a:t>
            </a:r>
            <a:r>
              <a:rPr sz="2400">
                <a:solidFill>
                  <a:srgbClr val="FF2600"/>
                </a:solidFill>
                <a:latin typeface="+mn-lt"/>
                <a:ea typeface="+mn-ea"/>
                <a:cs typeface="+mn-cs"/>
                <a:sym typeface="Gill Sans"/>
              </a:rPr>
              <a:t> 14 </a:t>
            </a:r>
            <a:r>
              <a:rPr sz="2400">
                <a:latin typeface="Times"/>
                <a:ea typeface="Times"/>
                <a:cs typeface="Times"/>
                <a:sym typeface="Times"/>
              </a:rPr>
              <a:t> </a:t>
            </a:r>
            <a:endParaRPr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latin typeface="Times"/>
                <a:ea typeface="Times"/>
                <a:cs typeface="Times"/>
                <a:sym typeface="Times"/>
              </a:rPr>
              <a:t>14</a:t>
            </a:r>
            <a:r>
              <a:rPr sz="2400">
                <a:latin typeface="Times"/>
                <a:ea typeface="Times"/>
                <a:cs typeface="Times"/>
                <a:sym typeface="Times"/>
              </a:rPr>
              <a:t>  "I will be a father to him and he will be a son to Me; when he commits iniquity, I will correct him with the rod of men and the strokes of the sons of men,</a:t>
            </a:r>
            <a:endParaRPr sz="2400">
              <a:latin typeface="Times"/>
              <a:ea typeface="Times"/>
              <a:cs typeface="Times"/>
              <a:sym typeface="Times"/>
            </a:endParaRPr>
          </a:p>
          <a:p>
            <a:pPr lvl="1" marL="495300" indent="1016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solidFill>
                  <a:srgbClr val="FF2600"/>
                </a:solidFill>
                <a:latin typeface="Helvetica"/>
                <a:ea typeface="Helvetica"/>
                <a:cs typeface="Helvetica"/>
                <a:sym typeface="Helvetica"/>
              </a:defRPr>
            </a:pPr>
            <a:r>
              <a:rPr b="0" sz="2400">
                <a:solidFill>
                  <a:srgbClr val="000000"/>
                </a:solidFill>
                <a:latin typeface="+mn-lt"/>
                <a:ea typeface="+mn-ea"/>
                <a:cs typeface="+mn-cs"/>
                <a:sym typeface="Gill Sans"/>
              </a:rPr>
              <a:t>God’s Son, Ex. 4:22-23</a:t>
            </a:r>
            <a:endParaRPr b="0" sz="2400">
              <a:solidFill>
                <a:srgbClr val="000000"/>
              </a:solidFill>
              <a:latin typeface="+mn-lt"/>
              <a:ea typeface="+mn-ea"/>
              <a:cs typeface="+mn-cs"/>
              <a:sym typeface="Gill Sans"/>
            </a:endParaRPr>
          </a:p>
          <a:p>
            <a:pPr lvl="1" marL="495300" indent="1016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solidFill>
                  <a:srgbClr val="FF2600"/>
                </a:solidFill>
                <a:latin typeface="Helvetica"/>
                <a:ea typeface="Helvetica"/>
                <a:cs typeface="Helvetica"/>
                <a:sym typeface="Helvetica"/>
              </a:defRPr>
            </a:pPr>
            <a:r>
              <a:rPr b="0" sz="2400">
                <a:solidFill>
                  <a:srgbClr val="000000"/>
                </a:solidFill>
                <a:latin typeface="+mn-lt"/>
                <a:ea typeface="+mn-ea"/>
                <a:cs typeface="+mn-cs"/>
                <a:sym typeface="Gill Sans"/>
              </a:rPr>
              <a:t>Solomon &amp; Christ </a:t>
            </a:r>
            <a:r>
              <a:rPr sz="2400">
                <a:uFill>
                  <a:solidFill>
                    <a:srgbClr val="000000"/>
                  </a:solidFill>
                </a:uFill>
                <a:latin typeface="Times"/>
                <a:ea typeface="Times"/>
                <a:cs typeface="Times"/>
                <a:sym typeface="Times"/>
              </a:rPr>
              <a:t>1 Chron. 28:6; Ps. 89:26, 27; Jn. 3:35</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rPr>
                <a:solidFill>
                  <a:srgbClr val="011993"/>
                </a:solidFill>
              </a:rPr>
              <a:t>B.	 God’s covenant with David </a:t>
            </a:r>
            <a:r>
              <a:rPr>
                <a:solidFill>
                  <a:srgbClr val="FF2600"/>
                </a:solidFill>
              </a:rPr>
              <a:t>7:12-17</a:t>
            </a:r>
          </a:p>
        </p:txBody>
      </p:sp>
      <p:sp>
        <p:nvSpPr>
          <p:cNvPr id="194" name="Shape 194"/>
          <p:cNvSpPr/>
          <p:nvPr>
            <p:ph type="body" idx="1"/>
          </p:nvPr>
        </p:nvSpPr>
        <p:spPr>
          <a:xfrm>
            <a:off x="311150" y="10033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5.	Unchanging mercy of God</a:t>
            </a:r>
            <a:r>
              <a:rPr sz="2400">
                <a:solidFill>
                  <a:srgbClr val="FF2600"/>
                </a:solidFill>
                <a:latin typeface="+mn-lt"/>
                <a:ea typeface="+mn-ea"/>
                <a:cs typeface="+mn-cs"/>
                <a:sym typeface="Gill Sans"/>
              </a:rPr>
              <a:t> 15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15</a:t>
            </a:r>
            <a:r>
              <a:rPr sz="2400">
                <a:uFill>
                  <a:solidFill>
                    <a:srgbClr val="000000"/>
                  </a:solidFill>
                </a:uFill>
                <a:latin typeface="Times"/>
                <a:ea typeface="Times"/>
                <a:cs typeface="Times"/>
                <a:sym typeface="Times"/>
              </a:rPr>
              <a:t>  but My lovingkindness shall not depart from him, as I took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away from Saul, whom I removed from before you.</a:t>
            </a:r>
            <a:endParaRPr sz="2400">
              <a:uFill>
                <a:solidFill>
                  <a:srgbClr val="000000"/>
                </a:solidFill>
              </a:uFill>
              <a:latin typeface="Times"/>
              <a:ea typeface="Times"/>
              <a:cs typeface="Times"/>
              <a:sym typeface="Times"/>
            </a:endParaRPr>
          </a:p>
          <a:p>
            <a:pPr lvl="1" marL="986329" indent="-389429">
              <a:spcBef>
                <a:spcPts val="2000"/>
              </a:spcBef>
              <a:buSzPct val="136000"/>
              <a:buFont typeface="Lucida Grande"/>
              <a:buChar char="‣"/>
              <a:tabLst>
                <a:tab pos="1498600" algn="l"/>
                <a:tab pos="1854200" algn="l"/>
                <a:tab pos="2209800" algn="l"/>
                <a:tab pos="2565400" algn="l"/>
                <a:tab pos="2921000" algn="l"/>
                <a:tab pos="3276600" algn="l"/>
                <a:tab pos="3632200" algn="l"/>
                <a:tab pos="3987800" algn="l"/>
                <a:tab pos="4343400" algn="l"/>
                <a:tab pos="4699000" algn="l"/>
                <a:tab pos="5054600" algn="l"/>
              </a:tabLst>
              <a:defRPr sz="1200">
                <a:latin typeface="Helvetica"/>
                <a:ea typeface="Helvetica"/>
                <a:cs typeface="Helvetica"/>
                <a:sym typeface="Helvetica"/>
              </a:defRPr>
            </a:pPr>
            <a:r>
              <a:rPr sz="2400">
                <a:latin typeface="+mn-lt"/>
                <a:ea typeface="+mn-ea"/>
                <a:cs typeface="+mn-cs"/>
                <a:sym typeface="Gill Sans"/>
              </a:rPr>
              <a:t>   </a:t>
            </a:r>
            <a:r>
              <a:rPr sz="2400">
                <a:solidFill>
                  <a:srgbClr val="011993"/>
                </a:solidFill>
                <a:latin typeface="+mn-lt"/>
                <a:ea typeface="+mn-ea"/>
                <a:cs typeface="+mn-cs"/>
                <a:sym typeface="Gill Sans"/>
              </a:rPr>
              <a:t>Individuals punished &amp; cast off, but not the line</a:t>
            </a:r>
            <a:r>
              <a:rPr sz="2400">
                <a:latin typeface="+mn-lt"/>
                <a:ea typeface="+mn-ea"/>
                <a:cs typeface="+mn-cs"/>
                <a:sym typeface="Gill Sans"/>
              </a:rPr>
              <a:t> </a:t>
            </a:r>
            <a:r>
              <a:rPr sz="2400">
                <a:solidFill>
                  <a:srgbClr val="FF2600"/>
                </a:solidFill>
                <a:latin typeface="+mn-lt"/>
                <a:ea typeface="+mn-ea"/>
                <a:cs typeface="+mn-cs"/>
                <a:sym typeface="Gill Sans"/>
              </a:rPr>
              <a:t>I Chron. 28:9</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6.	The eternal endurance of the throne</a:t>
            </a:r>
            <a:r>
              <a:rPr sz="2400">
                <a:solidFill>
                  <a:srgbClr val="FF2600"/>
                </a:solidFill>
                <a:latin typeface="+mn-lt"/>
                <a:ea typeface="+mn-ea"/>
                <a:cs typeface="+mn-cs"/>
                <a:sym typeface="Gill Sans"/>
              </a:rPr>
              <a:t> 16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16</a:t>
            </a:r>
            <a:r>
              <a:rPr sz="2400">
                <a:uFill>
                  <a:solidFill>
                    <a:srgbClr val="000000"/>
                  </a:solidFill>
                </a:uFill>
                <a:latin typeface="Times"/>
                <a:ea typeface="Times"/>
                <a:cs typeface="Times"/>
                <a:sym typeface="Times"/>
              </a:rPr>
              <a:t>  "And your house and your kingdom shall endure before Me forever; your throne shall be established forever."’"</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droppedImage.pdf"/>
          <p:cNvPicPr>
            <a:picLocks noChangeAspect="1"/>
          </p:cNvPicPr>
          <p:nvPr/>
        </p:nvPicPr>
        <p:blipFill>
          <a:blip r:embed="rId2">
            <a:extLst/>
          </a:blip>
          <a:stretch>
            <a:fillRect/>
          </a:stretch>
        </p:blipFill>
        <p:spPr>
          <a:xfrm>
            <a:off x="491132" y="55562"/>
            <a:ext cx="9276955" cy="74215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8" name="droppedImage.pdf"/>
          <p:cNvPicPr>
            <a:picLocks noChangeAspect="1"/>
          </p:cNvPicPr>
          <p:nvPr/>
        </p:nvPicPr>
        <p:blipFill>
          <a:blip r:embed="rId2">
            <a:extLst/>
          </a:blip>
          <a:stretch>
            <a:fillRect/>
          </a:stretch>
        </p:blipFill>
        <p:spPr>
          <a:xfrm>
            <a:off x="192164" y="0"/>
            <a:ext cx="9805437" cy="7560469"/>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pPr>
            <a:r>
              <a:rPr>
                <a:solidFill>
                  <a:srgbClr val="011993"/>
                </a:solidFill>
              </a:rPr>
              <a:t>C.  David’s response to the Lord’s will</a:t>
            </a:r>
            <a:r>
              <a:t> </a:t>
            </a:r>
            <a:r>
              <a:rPr>
                <a:solidFill>
                  <a:srgbClr val="FF2600"/>
                </a:solidFill>
              </a:rPr>
              <a:t>7:18-29</a:t>
            </a:r>
          </a:p>
        </p:txBody>
      </p:sp>
      <p:sp>
        <p:nvSpPr>
          <p:cNvPr id="201" name="Shape 201"/>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1.	Expresses wonder at what God did for him in the past &amp; His promises for the distant future</a:t>
            </a:r>
            <a:r>
              <a:rPr sz="2400">
                <a:latin typeface="+mn-lt"/>
                <a:ea typeface="+mn-ea"/>
                <a:cs typeface="+mn-cs"/>
                <a:sym typeface="Gill Sans"/>
              </a:rPr>
              <a:t> </a:t>
            </a:r>
            <a:r>
              <a:rPr sz="2400">
                <a:solidFill>
                  <a:srgbClr val="FF2600"/>
                </a:solidFill>
                <a:latin typeface="+mn-lt"/>
                <a:ea typeface="+mn-ea"/>
                <a:cs typeface="+mn-cs"/>
                <a:sym typeface="Gill Sans"/>
              </a:rPr>
              <a:t>18-20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18</a:t>
            </a:r>
            <a:r>
              <a:rPr sz="2400">
                <a:uFill>
                  <a:solidFill>
                    <a:srgbClr val="000000"/>
                  </a:solidFill>
                </a:uFill>
                <a:latin typeface="Times"/>
                <a:ea typeface="Times"/>
                <a:cs typeface="Times"/>
                <a:sym typeface="Times"/>
              </a:rPr>
              <a:t>  Then David the king went in and sat before the LORD, and he said, "Who am I, O Lord GOD, and what is my house, that Thou hast brought me this far?</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19</a:t>
            </a:r>
            <a:r>
              <a:rPr sz="2400">
                <a:uFill>
                  <a:solidFill>
                    <a:srgbClr val="000000"/>
                  </a:solidFill>
                </a:uFill>
                <a:latin typeface="Times"/>
                <a:ea typeface="Times"/>
                <a:cs typeface="Times"/>
                <a:sym typeface="Times"/>
              </a:rPr>
              <a:t>  "And yet this was insignificant in Thine eyes, O Lord GOD, for Thou hast spoken also of the house of Thy servant concerning the distant future. And this is the custom of man, O Lord GOD.</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20</a:t>
            </a:r>
            <a:r>
              <a:rPr sz="2400">
                <a:uFill>
                  <a:solidFill>
                    <a:srgbClr val="000000"/>
                  </a:solidFill>
                </a:uFill>
                <a:latin typeface="Times"/>
                <a:ea typeface="Times"/>
                <a:cs typeface="Times"/>
                <a:sym typeface="Times"/>
              </a:rPr>
              <a:t>  "And again what more can David say to Thee? For Thou knowest Thy servant, O Lord GOD!</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pPr>
            <a:r>
              <a:rPr>
                <a:solidFill>
                  <a:srgbClr val="011993"/>
                </a:solidFill>
              </a:rPr>
              <a:t>C.  David’s response to the Lord’s will</a:t>
            </a:r>
            <a:r>
              <a:t> </a:t>
            </a:r>
            <a:r>
              <a:rPr>
                <a:solidFill>
                  <a:srgbClr val="FF2600"/>
                </a:solidFill>
              </a:rPr>
              <a:t>7:18-29</a:t>
            </a:r>
          </a:p>
        </p:txBody>
      </p:sp>
      <p:sp>
        <p:nvSpPr>
          <p:cNvPr id="204" name="Shape 204"/>
          <p:cNvSpPr/>
          <p:nvPr>
            <p:ph type="body" idx="1"/>
          </p:nvPr>
        </p:nvSpPr>
        <p:spPr>
          <a:xfrm>
            <a:off x="190500" y="11430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2.	Filled with humility because God did this out of His own will </a:t>
            </a:r>
            <a:r>
              <a:rPr sz="2400">
                <a:solidFill>
                  <a:srgbClr val="FF2600"/>
                </a:solidFill>
                <a:latin typeface="+mn-lt"/>
                <a:ea typeface="+mn-ea"/>
                <a:cs typeface="+mn-cs"/>
                <a:sym typeface="Gill Sans"/>
              </a:rPr>
              <a:t>21 </a:t>
            </a:r>
            <a:r>
              <a:rPr sz="2400">
                <a:latin typeface="Times"/>
                <a:ea typeface="Times"/>
                <a:cs typeface="Times"/>
                <a:sym typeface="Times"/>
              </a:rPr>
              <a:t> </a:t>
            </a:r>
            <a:endParaRPr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latin typeface="Times"/>
                <a:ea typeface="Times"/>
                <a:cs typeface="Times"/>
                <a:sym typeface="Times"/>
              </a:rPr>
              <a:t>21</a:t>
            </a:r>
            <a:r>
              <a:rPr sz="2400">
                <a:latin typeface="Times"/>
                <a:ea typeface="Times"/>
                <a:cs typeface="Times"/>
                <a:sym typeface="Times"/>
              </a:rPr>
              <a:t> "For the sake of Thy word, and according to Thine own heart, Thou hast done all this greatness to let Thy servant know.</a:t>
            </a:r>
            <a:endParaRPr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3.	Adores God’s greatness </a:t>
            </a:r>
            <a:r>
              <a:rPr sz="2400">
                <a:solidFill>
                  <a:srgbClr val="FF2600"/>
                </a:solidFill>
                <a:latin typeface="+mn-lt"/>
                <a:ea typeface="+mn-ea"/>
                <a:cs typeface="+mn-cs"/>
                <a:sym typeface="Gill Sans"/>
              </a:rPr>
              <a:t>22</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4.	Thankful for God work for Israel’s salvation </a:t>
            </a:r>
            <a:r>
              <a:rPr sz="2400">
                <a:solidFill>
                  <a:srgbClr val="FF2600"/>
                </a:solidFill>
                <a:latin typeface="+mn-lt"/>
                <a:ea typeface="+mn-ea"/>
                <a:cs typeface="+mn-cs"/>
                <a:sym typeface="Gill Sans"/>
              </a:rPr>
              <a:t>23, 24</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5.	A desire &amp; trust that God’s purpose will be fulfilled &amp; establish in him </a:t>
            </a:r>
            <a:r>
              <a:rPr sz="2400">
                <a:solidFill>
                  <a:srgbClr val="FF2600"/>
                </a:solidFill>
                <a:latin typeface="+mn-lt"/>
                <a:ea typeface="+mn-ea"/>
                <a:cs typeface="+mn-cs"/>
                <a:sym typeface="Gill Sans"/>
              </a:rPr>
              <a:t>25-27</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6.	Request for God’s blessings &amp; assistance for His family </a:t>
            </a:r>
            <a:r>
              <a:rPr sz="2400">
                <a:solidFill>
                  <a:srgbClr val="FF2600"/>
                </a:solidFill>
                <a:latin typeface="+mn-lt"/>
                <a:ea typeface="+mn-ea"/>
                <a:cs typeface="+mn-cs"/>
                <a:sym typeface="Gill Sans"/>
              </a:rPr>
              <a:t>28, 29</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solidFill>
                  <a:srgbClr val="011993"/>
                </a:solidFill>
              </a:defRPr>
            </a:pPr>
            <a:r>
              <a:t>III.	The Throne of David Established </a:t>
            </a:r>
            <a:r>
              <a:rPr>
                <a:solidFill>
                  <a:srgbClr val="FF2600"/>
                </a:solidFill>
              </a:rPr>
              <a:t>8:1-18</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8" name="Shape 208"/>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A.	David’s victories </a:t>
            </a:r>
            <a:r>
              <a:rPr>
                <a:solidFill>
                  <a:srgbClr val="FF2600"/>
                </a:solidFill>
              </a:rPr>
              <a:t>1-13</a:t>
            </a:r>
          </a:p>
        </p:txBody>
      </p:sp>
      <p:sp>
        <p:nvSpPr>
          <p:cNvPr id="209" name="Shape 209"/>
          <p:cNvSpPr/>
          <p:nvPr>
            <p:ph type="body" idx="1"/>
          </p:nvPr>
        </p:nvSpPr>
        <p:spPr>
          <a:xfrm>
            <a:off x="368300" y="914400"/>
            <a:ext cx="8801100" cy="57150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1.	He subdues the Philistines </a:t>
            </a:r>
            <a:r>
              <a:rPr sz="2400">
                <a:solidFill>
                  <a:srgbClr val="FF2600"/>
                </a:solidFill>
                <a:latin typeface="+mn-lt"/>
                <a:ea typeface="+mn-ea"/>
                <a:cs typeface="+mn-cs"/>
                <a:sym typeface="Gill Sans"/>
              </a:rPr>
              <a:t>1 </a:t>
            </a:r>
            <a:endParaRPr sz="2400">
              <a:solidFill>
                <a:srgbClr val="FF2600"/>
              </a:solidFill>
              <a:latin typeface="+mn-lt"/>
              <a:ea typeface="+mn-ea"/>
              <a:cs typeface="+mn-cs"/>
              <a:sym typeface="Gill San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a:t>
            </a:r>
            <a:r>
              <a:rPr sz="2400">
                <a:uFill>
                  <a:solidFill>
                    <a:srgbClr val="000000"/>
                  </a:solidFill>
                </a:uFill>
                <a:latin typeface="Times"/>
                <a:ea typeface="Times"/>
                <a:cs typeface="Times"/>
                <a:sym typeface="Times"/>
              </a:rPr>
              <a:t>     Now after this it came about that David defeated the Philistines and subdued them; and David took control of the chief city from the hand of the Philistines.</a:t>
            </a:r>
          </a:p>
        </p:txBody>
      </p:sp>
      <p:pic>
        <p:nvPicPr>
          <p:cNvPr id="210" name="droppedImage.pdf"/>
          <p:cNvPicPr>
            <a:picLocks noChangeAspect="1"/>
          </p:cNvPicPr>
          <p:nvPr/>
        </p:nvPicPr>
        <p:blipFill>
          <a:blip r:embed="rId2">
            <a:extLst/>
          </a:blip>
          <a:stretch>
            <a:fillRect/>
          </a:stretch>
        </p:blipFill>
        <p:spPr>
          <a:xfrm>
            <a:off x="1168400" y="2499622"/>
            <a:ext cx="7823200" cy="509339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p:nvPr>
        </p:nvSpPr>
        <p:spPr>
          <a:xfrm>
            <a:off x="990600" y="927100"/>
            <a:ext cx="8178800" cy="29718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100">
                <a:solidFill>
                  <a:srgbClr val="011993"/>
                </a:solidFill>
              </a:defRPr>
            </a:pPr>
            <a:r>
              <a:t>A.	Uzzah Smitten </a:t>
            </a:r>
            <a:r>
              <a:rPr>
                <a:solidFill>
                  <a:srgbClr val="FF2600"/>
                </a:solidFill>
              </a:rPr>
              <a:t>6:1-11</a:t>
            </a:r>
          </a:p>
        </p:txBody>
      </p:sp>
      <p:pic>
        <p:nvPicPr>
          <p:cNvPr id="122" name="droppedImage.pdf"/>
          <p:cNvPicPr>
            <a:picLocks noChangeAspect="1"/>
          </p:cNvPicPr>
          <p:nvPr/>
        </p:nvPicPr>
        <p:blipFill>
          <a:blip r:embed="rId2">
            <a:extLst/>
          </a:blip>
          <a:stretch>
            <a:fillRect/>
          </a:stretch>
        </p:blipFill>
        <p:spPr>
          <a:xfrm>
            <a:off x="4076700" y="3111500"/>
            <a:ext cx="5740400" cy="3657600"/>
          </a:xfrm>
          <a:prstGeom prst="rect">
            <a:avLst/>
          </a:prstGeom>
          <a:ln w="12700">
            <a:miter lim="400000"/>
          </a:ln>
        </p:spPr>
      </p:pic>
      <p:sp>
        <p:nvSpPr>
          <p:cNvPr id="123" name="Shape 123"/>
          <p:cNvSpPr/>
          <p:nvPr/>
        </p:nvSpPr>
        <p:spPr>
          <a:xfrm>
            <a:off x="660400" y="3759200"/>
            <a:ext cx="3175000" cy="2362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r>
              <a:t>Ark in the house of Abinadab</a:t>
            </a:r>
          </a:p>
          <a:p>
            <a:pPr/>
          </a:p>
          <a:p>
            <a:pPr/>
            <a:r>
              <a:t>His sons Uzzah &amp; Ahio</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body" idx="1"/>
          </p:nvPr>
        </p:nvSpPr>
        <p:spPr>
          <a:xfrm>
            <a:off x="12700" y="25400"/>
            <a:ext cx="10014050" cy="57150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2.	He subdues the Moabites </a:t>
            </a:r>
            <a:r>
              <a:rPr sz="2400">
                <a:solidFill>
                  <a:srgbClr val="FF2600"/>
                </a:solidFill>
                <a:latin typeface="+mn-lt"/>
                <a:ea typeface="+mn-ea"/>
                <a:cs typeface="+mn-cs"/>
                <a:sym typeface="Gill Sans"/>
              </a:rPr>
              <a:t>2 </a:t>
            </a:r>
            <a:endParaRPr sz="2400">
              <a:solidFill>
                <a:srgbClr val="FF2600"/>
              </a:solidFill>
              <a:latin typeface="+mn-lt"/>
              <a:ea typeface="+mn-ea"/>
              <a:cs typeface="+mn-cs"/>
              <a:sym typeface="Gill San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And he defeated Moab, and measured them with the line, making them lie down on the ground; and he measured two lines to put to death and one full line to keep alive. And the Moabites became servants to David, bringing tribute.</a:t>
            </a:r>
          </a:p>
        </p:txBody>
      </p:sp>
      <p:pic>
        <p:nvPicPr>
          <p:cNvPr id="213" name="droppedImage.pdf"/>
          <p:cNvPicPr>
            <a:picLocks noChangeAspect="1"/>
          </p:cNvPicPr>
          <p:nvPr/>
        </p:nvPicPr>
        <p:blipFill>
          <a:blip r:embed="rId2">
            <a:extLst/>
          </a:blip>
          <a:stretch>
            <a:fillRect/>
          </a:stretch>
        </p:blipFill>
        <p:spPr>
          <a:xfrm>
            <a:off x="876300" y="2127668"/>
            <a:ext cx="8407400" cy="5443052"/>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body" sz="half" idx="1"/>
          </p:nvPr>
        </p:nvSpPr>
        <p:spPr>
          <a:xfrm>
            <a:off x="-38100" y="-76300"/>
            <a:ext cx="10236200" cy="24640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3.	He defeats the king of Zobah </a:t>
            </a:r>
            <a:r>
              <a:rPr sz="2400">
                <a:solidFill>
                  <a:srgbClr val="FF2600"/>
                </a:solidFill>
                <a:latin typeface="+mn-lt"/>
                <a:ea typeface="+mn-ea"/>
                <a:cs typeface="+mn-cs"/>
                <a:sym typeface="Gill Sans"/>
              </a:rPr>
              <a:t>3, 4  </a:t>
            </a:r>
            <a:endParaRPr sz="2400">
              <a:solidFill>
                <a:srgbClr val="FF2600"/>
              </a:solidFill>
              <a:latin typeface="+mn-lt"/>
              <a:ea typeface="+mn-ea"/>
              <a:cs typeface="+mn-cs"/>
              <a:sym typeface="Gill San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a:t>
            </a:r>
            <a:r>
              <a:rPr sz="2400">
                <a:uFill>
                  <a:solidFill>
                    <a:srgbClr val="000000"/>
                  </a:solidFill>
                </a:uFill>
                <a:latin typeface="Times"/>
                <a:ea typeface="Times"/>
                <a:cs typeface="Times"/>
                <a:sym typeface="Times"/>
              </a:rPr>
              <a:t>     Then David defeated Hadadezer, the son of Rehob king of Zobah, as he went to restore his rule at the River.</a:t>
            </a:r>
            <a:endParaRPr sz="2400">
              <a:uFill>
                <a:solidFill>
                  <a:srgbClr val="000000"/>
                </a:solidFill>
              </a:uFill>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4 </a:t>
            </a:r>
            <a:r>
              <a:rPr sz="2400">
                <a:uFill>
                  <a:solidFill>
                    <a:srgbClr val="000000"/>
                  </a:solidFill>
                </a:uFill>
                <a:latin typeface="Times"/>
                <a:ea typeface="Times"/>
                <a:cs typeface="Times"/>
                <a:sym typeface="Times"/>
              </a:rPr>
              <a:t>    And David captured from him 1,700 horsemen and 20,000 foot soldiers; and David hamstrung the chariot horses, but reserved </a:t>
            </a:r>
            <a:r>
              <a:rPr i="1" sz="2400">
                <a:uFill>
                  <a:solidFill>
                    <a:srgbClr val="000000"/>
                  </a:solidFill>
                </a:uFill>
                <a:latin typeface="Times"/>
                <a:ea typeface="Times"/>
                <a:cs typeface="Times"/>
                <a:sym typeface="Times"/>
              </a:rPr>
              <a:t>enough</a:t>
            </a:r>
            <a:r>
              <a:rPr sz="2400">
                <a:uFill>
                  <a:solidFill>
                    <a:srgbClr val="000000"/>
                  </a:solidFill>
                </a:uFill>
                <a:latin typeface="Times"/>
                <a:ea typeface="Times"/>
                <a:cs typeface="Times"/>
                <a:sym typeface="Times"/>
              </a:rPr>
              <a:t> of them for 100 chariots.</a:t>
            </a:r>
          </a:p>
        </p:txBody>
      </p:sp>
      <p:pic>
        <p:nvPicPr>
          <p:cNvPr id="216" name="droppedImage.pdf"/>
          <p:cNvPicPr>
            <a:picLocks noChangeAspect="1"/>
          </p:cNvPicPr>
          <p:nvPr/>
        </p:nvPicPr>
        <p:blipFill>
          <a:blip r:embed="rId2">
            <a:extLst/>
          </a:blip>
          <a:stretch>
            <a:fillRect/>
          </a:stretch>
        </p:blipFill>
        <p:spPr>
          <a:xfrm>
            <a:off x="-177800" y="2362200"/>
            <a:ext cx="6858000" cy="4471432"/>
          </a:xfrm>
          <a:prstGeom prst="rect">
            <a:avLst/>
          </a:prstGeom>
          <a:ln w="12700">
            <a:miter lim="400000"/>
          </a:ln>
        </p:spPr>
      </p:pic>
      <p:pic>
        <p:nvPicPr>
          <p:cNvPr id="217" name="pasted-image.tiff"/>
          <p:cNvPicPr>
            <a:picLocks noChangeAspect="1"/>
          </p:cNvPicPr>
          <p:nvPr/>
        </p:nvPicPr>
        <p:blipFill>
          <a:blip r:embed="rId3">
            <a:extLst/>
          </a:blip>
          <a:stretch>
            <a:fillRect/>
          </a:stretch>
        </p:blipFill>
        <p:spPr>
          <a:xfrm>
            <a:off x="6816098" y="1845172"/>
            <a:ext cx="3315890" cy="5774828"/>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9" name="Shape 219"/>
          <p:cNvSpPr/>
          <p:nvPr>
            <p:ph type="body" idx="1"/>
          </p:nvPr>
        </p:nvSpPr>
        <p:spPr>
          <a:xfrm>
            <a:off x="0" y="38100"/>
            <a:ext cx="9715500" cy="57150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011993"/>
                </a:solidFill>
                <a:latin typeface="+mn-lt"/>
                <a:ea typeface="+mn-ea"/>
                <a:cs typeface="+mn-cs"/>
                <a:sym typeface="Gill Sans"/>
              </a:rPr>
              <a:t>4.	Toi, king of Hamath sends congratulation &amp; gifts</a:t>
            </a:r>
            <a:r>
              <a:rPr sz="2400">
                <a:latin typeface="+mn-lt"/>
                <a:ea typeface="+mn-ea"/>
                <a:cs typeface="+mn-cs"/>
                <a:sym typeface="Gill Sans"/>
              </a:rPr>
              <a:t> </a:t>
            </a:r>
            <a:r>
              <a:rPr sz="2400">
                <a:solidFill>
                  <a:srgbClr val="FF2600"/>
                </a:solidFill>
                <a:latin typeface="+mn-lt"/>
                <a:ea typeface="+mn-ea"/>
                <a:cs typeface="+mn-cs"/>
                <a:sym typeface="Gill Sans"/>
              </a:rPr>
              <a:t>9-10 </a:t>
            </a:r>
            <a:endParaRPr sz="2400">
              <a:solidFill>
                <a:srgbClr val="FF2600"/>
              </a:solidFill>
              <a:latin typeface="+mn-lt"/>
              <a:ea typeface="+mn-ea"/>
              <a:cs typeface="+mn-cs"/>
              <a:sym typeface="Gill San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9</a:t>
            </a:r>
            <a:r>
              <a:rPr sz="2400">
                <a:uFill>
                  <a:solidFill>
                    <a:srgbClr val="000000"/>
                  </a:solidFill>
                </a:uFill>
                <a:latin typeface="Times"/>
                <a:ea typeface="Times"/>
                <a:cs typeface="Times"/>
                <a:sym typeface="Times"/>
              </a:rPr>
              <a:t>     Now when Toi king of Hamath heard that David had defeated all the army of Hadadezer,</a:t>
            </a:r>
            <a:endParaRPr sz="2400">
              <a:uFill>
                <a:solidFill>
                  <a:srgbClr val="000000"/>
                </a:solidFill>
              </a:uFill>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10</a:t>
            </a:r>
            <a:r>
              <a:rPr sz="2400">
                <a:uFill>
                  <a:solidFill>
                    <a:srgbClr val="000000"/>
                  </a:solidFill>
                </a:uFill>
                <a:latin typeface="Times"/>
                <a:ea typeface="Times"/>
                <a:cs typeface="Times"/>
                <a:sym typeface="Times"/>
              </a:rPr>
              <a:t>   Toi sent Joram his son to King David to greet him and bless him, because he had fought against Hadadezer and defeated him; for Hadadezer had been at war with Toi. And </a:t>
            </a:r>
            <a:r>
              <a:rPr i="1" sz="2400">
                <a:uFill>
                  <a:solidFill>
                    <a:srgbClr val="000000"/>
                  </a:solidFill>
                </a:uFill>
                <a:latin typeface="Times"/>
                <a:ea typeface="Times"/>
                <a:cs typeface="Times"/>
                <a:sym typeface="Times"/>
              </a:rPr>
              <a:t>Joram</a:t>
            </a:r>
            <a:r>
              <a:rPr sz="2400">
                <a:uFill>
                  <a:solidFill>
                    <a:srgbClr val="000000"/>
                  </a:solidFill>
                </a:uFill>
                <a:latin typeface="Times"/>
                <a:ea typeface="Times"/>
                <a:cs typeface="Times"/>
                <a:sym typeface="Times"/>
              </a:rPr>
              <a:t> brought with him articles of silver, of gold and of bronze.</a:t>
            </a:r>
          </a:p>
        </p:txBody>
      </p:sp>
      <p:pic>
        <p:nvPicPr>
          <p:cNvPr id="220" name="droppedImage.pdf"/>
          <p:cNvPicPr>
            <a:picLocks noChangeAspect="1"/>
          </p:cNvPicPr>
          <p:nvPr/>
        </p:nvPicPr>
        <p:blipFill>
          <a:blip r:embed="rId2">
            <a:extLst/>
          </a:blip>
          <a:stretch>
            <a:fillRect/>
          </a:stretch>
        </p:blipFill>
        <p:spPr>
          <a:xfrm>
            <a:off x="114300" y="2799761"/>
            <a:ext cx="6451600" cy="4194258"/>
          </a:xfrm>
          <a:prstGeom prst="rect">
            <a:avLst/>
          </a:prstGeom>
          <a:ln w="12700">
            <a:miter lim="400000"/>
          </a:ln>
        </p:spPr>
      </p:pic>
      <p:sp>
        <p:nvSpPr>
          <p:cNvPr id="221" name="Shape 221"/>
          <p:cNvSpPr/>
          <p:nvPr/>
        </p:nvSpPr>
        <p:spPr>
          <a:xfrm>
            <a:off x="5621492" y="4362450"/>
            <a:ext cx="688864"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solidFill>
                  <a:srgbClr val="011993"/>
                </a:solidFill>
              </a:defRPr>
            </a:lvl1pPr>
          </a:lstStyle>
          <a:p>
            <a:pPr/>
            <a:r>
              <a:t>Zobah</a:t>
            </a:r>
          </a:p>
        </p:txBody>
      </p:sp>
      <p:pic>
        <p:nvPicPr>
          <p:cNvPr id="222" name="pasted-image.tiff"/>
          <p:cNvPicPr>
            <a:picLocks noChangeAspect="1"/>
          </p:cNvPicPr>
          <p:nvPr/>
        </p:nvPicPr>
        <p:blipFill>
          <a:blip r:embed="rId3">
            <a:extLst/>
          </a:blip>
          <a:stretch>
            <a:fillRect/>
          </a:stretch>
        </p:blipFill>
        <p:spPr>
          <a:xfrm>
            <a:off x="6585756" y="2762941"/>
            <a:ext cx="3537564" cy="4781618"/>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body" idx="1"/>
          </p:nvPr>
        </p:nvSpPr>
        <p:spPr>
          <a:xfrm>
            <a:off x="-127000" y="-12700"/>
            <a:ext cx="6326436" cy="67310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5.	David dedicates all the spoils to God </a:t>
            </a:r>
            <a:r>
              <a:rPr sz="2400">
                <a:solidFill>
                  <a:srgbClr val="FF2600"/>
                </a:solidFill>
                <a:latin typeface="+mn-lt"/>
                <a:ea typeface="+mn-ea"/>
                <a:cs typeface="+mn-cs"/>
                <a:sym typeface="Gill Sans"/>
              </a:rPr>
              <a:t>11-13 </a:t>
            </a:r>
            <a:r>
              <a:rPr sz="2400">
                <a:latin typeface="Times"/>
                <a:ea typeface="Times"/>
                <a:cs typeface="Times"/>
                <a:sym typeface="Times"/>
              </a:rPr>
              <a:t> </a:t>
            </a:r>
            <a:endParaRPr sz="2400">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latin typeface="Times"/>
                <a:ea typeface="Times"/>
                <a:cs typeface="Times"/>
                <a:sym typeface="Times"/>
              </a:rPr>
              <a:t>11</a:t>
            </a:r>
            <a:r>
              <a:rPr sz="2400">
                <a:latin typeface="Times"/>
                <a:ea typeface="Times"/>
                <a:cs typeface="Times"/>
                <a:sym typeface="Times"/>
              </a:rPr>
              <a:t>   King David also dedicated these to the LORD, with the silver and gold that he had dedicated from all the nations which he had subdued:</a:t>
            </a:r>
            <a:endParaRPr sz="2400">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latin typeface="Times"/>
                <a:ea typeface="Times"/>
                <a:cs typeface="Times"/>
                <a:sym typeface="Times"/>
              </a:rPr>
              <a:t>12</a:t>
            </a:r>
            <a:r>
              <a:rPr sz="2400">
                <a:latin typeface="Times"/>
                <a:ea typeface="Times"/>
                <a:cs typeface="Times"/>
                <a:sym typeface="Times"/>
              </a:rPr>
              <a:t>   from Aram and Moab and the sons of Ammon and the Philistines and Amalek, and from the spoil of Hadadezer, son of Rehob, king of Zobah.</a:t>
            </a:r>
            <a:endParaRPr sz="2400">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latin typeface="Times"/>
                <a:ea typeface="Times"/>
                <a:cs typeface="Times"/>
                <a:sym typeface="Times"/>
              </a:rPr>
              <a:t>13</a:t>
            </a:r>
            <a:r>
              <a:rPr sz="2400">
                <a:latin typeface="Times"/>
                <a:ea typeface="Times"/>
                <a:cs typeface="Times"/>
                <a:sym typeface="Times"/>
              </a:rPr>
              <a:t>   So David made a name </a:t>
            </a:r>
            <a:r>
              <a:rPr i="1" sz="2400">
                <a:latin typeface="Times"/>
                <a:ea typeface="Times"/>
                <a:cs typeface="Times"/>
                <a:sym typeface="Times"/>
              </a:rPr>
              <a:t>for himself</a:t>
            </a:r>
            <a:r>
              <a:rPr sz="2400">
                <a:latin typeface="Times"/>
                <a:ea typeface="Times"/>
                <a:cs typeface="Times"/>
                <a:sym typeface="Times"/>
              </a:rPr>
              <a:t> when he returned from killing 18,000 Arameans in the Valley of Salt.</a:t>
            </a:r>
            <a:r>
              <a:rPr sz="2400">
                <a:latin typeface="+mn-lt"/>
                <a:ea typeface="+mn-ea"/>
                <a:cs typeface="+mn-cs"/>
                <a:sym typeface="Gill Sans"/>
              </a:rPr>
              <a:t> </a:t>
            </a:r>
            <a:endParaRPr sz="2400">
              <a:latin typeface="+mn-lt"/>
              <a:ea typeface="+mn-ea"/>
              <a:cs typeface="+mn-cs"/>
              <a:sym typeface="Gill Sans"/>
            </a:endParaRPr>
          </a:p>
        </p:txBody>
      </p:sp>
      <p:pic>
        <p:nvPicPr>
          <p:cNvPr id="225" name="pasted-image.tiff"/>
          <p:cNvPicPr>
            <a:picLocks noChangeAspect="1"/>
          </p:cNvPicPr>
          <p:nvPr/>
        </p:nvPicPr>
        <p:blipFill>
          <a:blip r:embed="rId2">
            <a:extLst/>
          </a:blip>
          <a:stretch>
            <a:fillRect/>
          </a:stretch>
        </p:blipFill>
        <p:spPr>
          <a:xfrm>
            <a:off x="6100096" y="5450"/>
            <a:ext cx="4146192" cy="7220850"/>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7" name="droppedImage.pdf"/>
          <p:cNvPicPr>
            <a:picLocks noChangeAspect="1"/>
          </p:cNvPicPr>
          <p:nvPr/>
        </p:nvPicPr>
        <p:blipFill>
          <a:blip r:embed="rId2">
            <a:extLst/>
          </a:blip>
          <a:stretch>
            <a:fillRect/>
          </a:stretch>
        </p:blipFill>
        <p:spPr>
          <a:xfrm>
            <a:off x="850900" y="1054100"/>
            <a:ext cx="8464550" cy="5505450"/>
          </a:xfrm>
          <a:prstGeom prst="rect">
            <a:avLst/>
          </a:prstGeom>
          <a:ln w="12700">
            <a:miter lim="400000"/>
          </a:ln>
        </p:spPr>
      </p:pic>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9" name="droppedImage.pdf"/>
          <p:cNvPicPr>
            <a:picLocks noChangeAspect="1"/>
          </p:cNvPicPr>
          <p:nvPr/>
        </p:nvPicPr>
        <p:blipFill>
          <a:blip r:embed="rId2">
            <a:extLst/>
          </a:blip>
          <a:stretch>
            <a:fillRect/>
          </a:stretch>
        </p:blipFill>
        <p:spPr>
          <a:xfrm>
            <a:off x="114300" y="88900"/>
            <a:ext cx="9931400" cy="6623463"/>
          </a:xfrm>
          <a:prstGeom prst="rect">
            <a:avLst/>
          </a:prstGeom>
          <a:ln w="12700">
            <a:miter lim="400000"/>
          </a:ln>
        </p:spPr>
      </p:pic>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David’s government</a:t>
            </a:r>
            <a:r>
              <a:rPr>
                <a:solidFill>
                  <a:srgbClr val="000000"/>
                </a:solidFill>
              </a:rPr>
              <a:t> </a:t>
            </a:r>
            <a:r>
              <a:rPr>
                <a:solidFill>
                  <a:srgbClr val="FF2600"/>
                </a:solidFill>
              </a:rPr>
              <a:t>8:14-18</a:t>
            </a:r>
          </a:p>
        </p:txBody>
      </p:sp>
      <p:sp>
        <p:nvSpPr>
          <p:cNvPr id="232" name="Shape 232"/>
          <p:cNvSpPr/>
          <p:nvPr>
            <p:ph type="body" idx="1"/>
          </p:nvPr>
        </p:nvSpPr>
        <p:spPr>
          <a:xfrm>
            <a:off x="368300" y="914400"/>
            <a:ext cx="8801100" cy="6680200"/>
          </a:xfrm>
          <a:prstGeom prst="rect">
            <a:avLst/>
          </a:prstGeom>
        </p:spPr>
        <p:txBody>
          <a:bodyPr anchor="t"/>
          <a:lstStyle/>
          <a:p>
            <a:pPr marL="546100" indent="-292100">
              <a:spcBef>
                <a:spcPts val="29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1.	He puts garrison in Edom </a:t>
            </a:r>
            <a:r>
              <a:rPr sz="2400">
                <a:solidFill>
                  <a:srgbClr val="FF2600"/>
                </a:solidFill>
                <a:latin typeface="+mn-lt"/>
                <a:ea typeface="+mn-ea"/>
                <a:cs typeface="+mn-cs"/>
                <a:sym typeface="Gill Sans"/>
              </a:rPr>
              <a:t>14</a:t>
            </a:r>
            <a:endParaRPr sz="2400">
              <a:solidFill>
                <a:srgbClr val="FF2600"/>
              </a:solidFill>
              <a:latin typeface="+mn-lt"/>
              <a:ea typeface="+mn-ea"/>
              <a:cs typeface="+mn-cs"/>
              <a:sym typeface="Gill Sans"/>
            </a:endParaRPr>
          </a:p>
          <a:p>
            <a:pPr marL="546100" indent="-292100">
              <a:spcBef>
                <a:spcPts val="29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2.	He reigns over all Israel </a:t>
            </a:r>
            <a:r>
              <a:rPr sz="2400">
                <a:solidFill>
                  <a:srgbClr val="FF2600"/>
                </a:solidFill>
                <a:latin typeface="+mn-lt"/>
                <a:ea typeface="+mn-ea"/>
                <a:cs typeface="+mn-cs"/>
                <a:sym typeface="Gill Sans"/>
              </a:rPr>
              <a:t>15</a:t>
            </a:r>
            <a:endParaRPr sz="2400">
              <a:solidFill>
                <a:srgbClr val="FF2600"/>
              </a:solidFill>
              <a:latin typeface="+mn-lt"/>
              <a:ea typeface="+mn-ea"/>
              <a:cs typeface="+mn-cs"/>
              <a:sym typeface="Gill Sans"/>
            </a:endParaRPr>
          </a:p>
          <a:p>
            <a:pPr marL="546100" indent="-292100">
              <a:spcBef>
                <a:spcPts val="23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3.	An account of his chief officers </a:t>
            </a:r>
            <a:r>
              <a:rPr sz="2400">
                <a:solidFill>
                  <a:srgbClr val="FF2600"/>
                </a:solidFill>
                <a:latin typeface="+mn-lt"/>
                <a:ea typeface="+mn-ea"/>
                <a:cs typeface="+mn-cs"/>
                <a:sym typeface="Gill Sans"/>
              </a:rPr>
              <a:t>16-18</a:t>
            </a:r>
            <a:endParaRPr sz="2400">
              <a:solidFill>
                <a:srgbClr val="FF2600"/>
              </a:solidFill>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a.  Joab (JOH ab) - over army</a:t>
            </a:r>
            <a:endParaRPr sz="2400">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b.  Jehoshaphat (jih HAHSH uh fat) - recorder</a:t>
            </a:r>
            <a:endParaRPr sz="2400">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c.  Zadok &amp; Ahimelech - Priests</a:t>
            </a:r>
            <a:endParaRPr sz="2400">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d.  Seraiah (sih RIGH uh) or Sheva, Shavsha - secretary</a:t>
            </a:r>
            <a:endParaRPr sz="2400">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e.  Benaiah (bee NIGH uh) - over Cherethites &amp; Pelethites</a:t>
            </a:r>
            <a:endParaRPr sz="2400">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f.   David’s sons - chief ministers</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Shape 234"/>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011993"/>
                </a:solidFill>
              </a:defRPr>
            </a:pPr>
            <a:r>
              <a:t>IV.	 David’s Kindness to the House of Saul </a:t>
            </a:r>
            <a:r>
              <a:rPr>
                <a:solidFill>
                  <a:srgbClr val="FF2600"/>
                </a:solidFill>
              </a:rPr>
              <a:t>9:1-13</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xfrm>
            <a:off x="6527800" y="127000"/>
            <a:ext cx="3797300" cy="1282700"/>
          </a:xfrm>
          <a:prstGeom prst="rect">
            <a:avLst/>
          </a:prstGeom>
        </p:spPr>
        <p:txBody>
          <a:bodyPr lIns="50800" tIns="50800" rIns="50800" bIns="50800" anchor="t"/>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A.	David seeks Saul’s heirs </a:t>
            </a:r>
            <a:r>
              <a:rPr>
                <a:solidFill>
                  <a:srgbClr val="FF2600"/>
                </a:solidFill>
              </a:rPr>
              <a:t>9:1-4</a:t>
            </a:r>
          </a:p>
        </p:txBody>
      </p:sp>
      <p:sp>
        <p:nvSpPr>
          <p:cNvPr id="237" name="Shape 237"/>
          <p:cNvSpPr/>
          <p:nvPr>
            <p:ph type="body" idx="1"/>
          </p:nvPr>
        </p:nvSpPr>
        <p:spPr>
          <a:xfrm>
            <a:off x="-114300" y="76200"/>
            <a:ext cx="6651725" cy="7150100"/>
          </a:xfrm>
          <a:prstGeom prst="rect">
            <a:avLst/>
          </a:prstGeom>
        </p:spPr>
        <p:txBody>
          <a:bodyPr anchor="t"/>
          <a:lstStyle/>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a:t>
            </a:r>
            <a:r>
              <a:rPr sz="2400">
                <a:uFill>
                  <a:solidFill>
                    <a:srgbClr val="000000"/>
                  </a:solidFill>
                </a:uFill>
                <a:latin typeface="Times"/>
                <a:ea typeface="Times"/>
                <a:cs typeface="Times"/>
                <a:sym typeface="Times"/>
              </a:rPr>
              <a:t>     Then David said, "Is there yet anyone left of the house of Saul, that I may show him kindness for Jonathan’s sake?"</a:t>
            </a:r>
            <a:endParaRPr sz="2400">
              <a:uFill>
                <a:solidFill>
                  <a:srgbClr val="000000"/>
                </a:solidFill>
              </a:uFill>
              <a:latin typeface="Times"/>
              <a:ea typeface="Times"/>
              <a:cs typeface="Times"/>
              <a:sym typeface="Times"/>
            </a:endParaRPr>
          </a:p>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Now there was a servant of the house of Saul whose name was Ziba, and they called him to David; and the king said to him, "Are you Ziba?" And he said, "</a:t>
            </a:r>
            <a:r>
              <a:rPr i="1" sz="2400">
                <a:uFill>
                  <a:solidFill>
                    <a:srgbClr val="000000"/>
                  </a:solidFill>
                </a:uFill>
                <a:latin typeface="Times"/>
                <a:ea typeface="Times"/>
                <a:cs typeface="Times"/>
                <a:sym typeface="Times"/>
              </a:rPr>
              <a:t>I am</a:t>
            </a:r>
            <a:r>
              <a:rPr sz="2400">
                <a:uFill>
                  <a:solidFill>
                    <a:srgbClr val="000000"/>
                  </a:solidFill>
                </a:uFill>
                <a:latin typeface="Times"/>
                <a:ea typeface="Times"/>
                <a:cs typeface="Times"/>
                <a:sym typeface="Times"/>
              </a:rPr>
              <a:t> your servant."</a:t>
            </a:r>
            <a:endParaRPr sz="2400">
              <a:uFill>
                <a:solidFill>
                  <a:srgbClr val="000000"/>
                </a:solidFill>
              </a:uFill>
              <a:latin typeface="Times"/>
              <a:ea typeface="Times"/>
              <a:cs typeface="Times"/>
              <a:sym typeface="Times"/>
            </a:endParaRPr>
          </a:p>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a:t>
            </a:r>
            <a:r>
              <a:rPr sz="2400">
                <a:uFill>
                  <a:solidFill>
                    <a:srgbClr val="000000"/>
                  </a:solidFill>
                </a:uFill>
                <a:latin typeface="Times"/>
                <a:ea typeface="Times"/>
                <a:cs typeface="Times"/>
                <a:sym typeface="Times"/>
              </a:rPr>
              <a:t>     And the king said, "Is there not yet anyone of the house of Saul to whom I may show the kindness of God?" And Ziba said to the king, "There is still a son of Jonathan who is crippled in both feet."</a:t>
            </a:r>
            <a:endParaRPr sz="2400">
              <a:uFill>
                <a:solidFill>
                  <a:srgbClr val="000000"/>
                </a:solidFill>
              </a:uFill>
              <a:latin typeface="Times"/>
              <a:ea typeface="Times"/>
              <a:cs typeface="Times"/>
              <a:sym typeface="Times"/>
            </a:endParaRPr>
          </a:p>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4</a:t>
            </a:r>
            <a:r>
              <a:rPr sz="2400">
                <a:uFill>
                  <a:solidFill>
                    <a:srgbClr val="000000"/>
                  </a:solidFill>
                </a:uFill>
                <a:latin typeface="Times"/>
                <a:ea typeface="Times"/>
                <a:cs typeface="Times"/>
                <a:sym typeface="Times"/>
              </a:rPr>
              <a:t>     So the king said to him, "Where is he?" And Ziba said to the king, "Behold, he is in the house of Machir the son of Ammiel in Lo-debar."</a:t>
            </a:r>
          </a:p>
        </p:txBody>
      </p:sp>
      <p:pic>
        <p:nvPicPr>
          <p:cNvPr id="238" name="droppedImage.pdf"/>
          <p:cNvPicPr>
            <a:picLocks noChangeAspect="1"/>
          </p:cNvPicPr>
          <p:nvPr/>
        </p:nvPicPr>
        <p:blipFill>
          <a:blip r:embed="rId2">
            <a:extLst/>
          </a:blip>
          <a:stretch>
            <a:fillRect/>
          </a:stretch>
        </p:blipFill>
        <p:spPr>
          <a:xfrm>
            <a:off x="6507328" y="1384300"/>
            <a:ext cx="3627272" cy="3962400"/>
          </a:xfrm>
          <a:prstGeom prst="rect">
            <a:avLst/>
          </a:prstGeom>
          <a:ln w="12700">
            <a:miter lim="400000"/>
          </a:ln>
        </p:spPr>
      </p:pic>
      <p:sp>
        <p:nvSpPr>
          <p:cNvPr id="239" name="Shape 239"/>
          <p:cNvSpPr/>
          <p:nvPr/>
        </p:nvSpPr>
        <p:spPr>
          <a:xfrm>
            <a:off x="7086600" y="5359400"/>
            <a:ext cx="26924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2400"/>
            </a:lvl1pPr>
          </a:lstStyle>
          <a:p>
            <a:pPr/>
            <a:r>
              <a:t>David questions Ziba</a:t>
            </a:r>
          </a:p>
        </p:txBody>
      </p:sp>
      <p:sp>
        <p:nvSpPr>
          <p:cNvPr id="240" name="Shape 240"/>
          <p:cNvSpPr/>
          <p:nvPr/>
        </p:nvSpPr>
        <p:spPr>
          <a:xfrm>
            <a:off x="6680200" y="5943600"/>
            <a:ext cx="3263900" cy="1612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spcBef>
                <a:spcPts val="300"/>
              </a:spcBef>
              <a:defRPr sz="2400"/>
            </a:pPr>
            <a:r>
              <a:rPr>
                <a:solidFill>
                  <a:srgbClr val="011993"/>
                </a:solidFill>
              </a:rPr>
              <a:t>Ziba - ZIGH buh</a:t>
            </a:r>
            <a:endParaRPr>
              <a:solidFill>
                <a:srgbClr val="011993"/>
              </a:solidFill>
            </a:endParaRPr>
          </a:p>
          <a:p>
            <a:pPr>
              <a:spcBef>
                <a:spcPts val="300"/>
              </a:spcBef>
              <a:defRPr sz="2400"/>
            </a:pPr>
            <a:r>
              <a:rPr>
                <a:solidFill>
                  <a:srgbClr val="011993"/>
                </a:solidFill>
              </a:rPr>
              <a:t>Machir - MAY kir</a:t>
            </a:r>
            <a:endParaRPr>
              <a:solidFill>
                <a:srgbClr val="011993"/>
              </a:solidFill>
            </a:endParaRPr>
          </a:p>
          <a:p>
            <a:pPr>
              <a:spcBef>
                <a:spcPts val="300"/>
              </a:spcBef>
              <a:defRPr sz="2400"/>
            </a:pPr>
            <a:r>
              <a:rPr>
                <a:solidFill>
                  <a:srgbClr val="011993"/>
                </a:solidFill>
              </a:rPr>
              <a:t>Ammiel - AM ih el</a:t>
            </a:r>
            <a:endParaRPr>
              <a:solidFill>
                <a:srgbClr val="011993"/>
              </a:solidFill>
            </a:endParaRPr>
          </a:p>
          <a:p>
            <a:pPr>
              <a:spcBef>
                <a:spcPts val="300"/>
              </a:spcBef>
              <a:defRPr sz="2400"/>
            </a:pPr>
            <a:r>
              <a:rPr>
                <a:solidFill>
                  <a:srgbClr val="011993"/>
                </a:solidFill>
              </a:rPr>
              <a:t>Lo-debar - lo-DEE bahr</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243" name="Shape 243"/>
          <p:cNvSpPr/>
          <p:nvPr>
            <p:ph type="body" sz="half" idx="1"/>
          </p:nvPr>
        </p:nvSpPr>
        <p:spPr>
          <a:xfrm>
            <a:off x="-127000" y="1447800"/>
            <a:ext cx="10058400" cy="2844800"/>
          </a:xfrm>
          <a:prstGeom prst="rect">
            <a:avLst/>
          </a:prstGeom>
        </p:spPr>
        <p:txBody>
          <a:bodyPr anchor="t"/>
          <a:lstStyle/>
          <a:p>
            <a:pPr marL="546100" indent="-292100">
              <a:spcBef>
                <a:spcPts val="1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5</a:t>
            </a:r>
            <a:r>
              <a:rPr sz="2400">
                <a:latin typeface="Times"/>
                <a:ea typeface="Times"/>
                <a:cs typeface="Times"/>
                <a:sym typeface="Times"/>
              </a:rPr>
              <a:t>     Then King David sent and brought him from the house of Machir the son of Ammiel, from Lo-debar.</a:t>
            </a:r>
            <a:endParaRPr sz="2400">
              <a:latin typeface="Times"/>
              <a:ea typeface="Times"/>
              <a:cs typeface="Times"/>
              <a:sym typeface="Times"/>
            </a:endParaRPr>
          </a:p>
          <a:p>
            <a:pPr marL="546100" indent="-292100">
              <a:spcBef>
                <a:spcPts val="1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6</a:t>
            </a:r>
            <a:r>
              <a:rPr sz="2400">
                <a:latin typeface="Times"/>
                <a:ea typeface="Times"/>
                <a:cs typeface="Times"/>
                <a:sym typeface="Times"/>
              </a:rPr>
              <a:t>     And Mephibosheth, the son of Jonathan the son of Saul, came to David and fell on his face and prostrated himself. And David said, "Mephibosheth." And he said, "Here is your servant!"</a:t>
            </a:r>
          </a:p>
        </p:txBody>
      </p:sp>
      <p:pic>
        <p:nvPicPr>
          <p:cNvPr id="244" name="droppedImage.pdf"/>
          <p:cNvPicPr>
            <a:picLocks noChangeAspect="1"/>
          </p:cNvPicPr>
          <p:nvPr/>
        </p:nvPicPr>
        <p:blipFill>
          <a:blip r:embed="rId2">
            <a:extLst/>
          </a:blip>
          <a:stretch>
            <a:fillRect/>
          </a:stretch>
        </p:blipFill>
        <p:spPr>
          <a:xfrm>
            <a:off x="4711700" y="3824375"/>
            <a:ext cx="4991100" cy="3706725"/>
          </a:xfrm>
          <a:prstGeom prst="rect">
            <a:avLst/>
          </a:prstGeom>
          <a:ln w="12700">
            <a:miter lim="400000"/>
          </a:ln>
        </p:spPr>
      </p:pic>
      <p:sp>
        <p:nvSpPr>
          <p:cNvPr id="245" name="Shape 245"/>
          <p:cNvSpPr/>
          <p:nvPr/>
        </p:nvSpPr>
        <p:spPr>
          <a:xfrm>
            <a:off x="203200" y="939800"/>
            <a:ext cx="93980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solidFill>
                  <a:srgbClr val="011993"/>
                </a:solidFill>
              </a:rPr>
              <a:t>1.	He sends for him and gives him all the land of Saul</a:t>
            </a:r>
            <a:r>
              <a:rPr sz="2400"/>
              <a:t> </a:t>
            </a:r>
            <a:r>
              <a:rPr sz="2400">
                <a:solidFill>
                  <a:srgbClr val="FF2600"/>
                </a:solidFill>
              </a:rPr>
              <a:t>5-8</a:t>
            </a:r>
          </a:p>
        </p:txBody>
      </p:sp>
      <p:sp>
        <p:nvSpPr>
          <p:cNvPr id="246" name="Shape 246"/>
          <p:cNvSpPr/>
          <p:nvPr/>
        </p:nvSpPr>
        <p:spPr>
          <a:xfrm>
            <a:off x="2095500" y="5473700"/>
            <a:ext cx="2463800" cy="787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2400"/>
            </a:lvl1pPr>
          </a:lstStyle>
          <a:p>
            <a:pPr/>
            <a:r>
              <a:t>Mephibosheth &amp; Mica before David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p:nvPr>
        </p:nvSpPr>
        <p:spPr>
          <a:xfrm>
            <a:off x="469900" y="203200"/>
            <a:ext cx="9461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defRPr>
            </a:pPr>
            <a:r>
              <a:t>1.	 David &amp; 30,000 men to bring the ark to Jerusalem </a:t>
            </a:r>
            <a:r>
              <a:rPr>
                <a:solidFill>
                  <a:srgbClr val="FF2600"/>
                </a:solidFill>
              </a:rPr>
              <a:t>1-5</a:t>
            </a:r>
          </a:p>
        </p:txBody>
      </p:sp>
      <p:sp>
        <p:nvSpPr>
          <p:cNvPr id="126" name="Shape 126"/>
          <p:cNvSpPr/>
          <p:nvPr>
            <p:ph type="body" idx="1"/>
          </p:nvPr>
        </p:nvSpPr>
        <p:spPr>
          <a:xfrm>
            <a:off x="254000" y="1244600"/>
            <a:ext cx="9779000" cy="6032500"/>
          </a:xfrm>
          <a:prstGeom prst="rect">
            <a:avLst/>
          </a:prstGeom>
        </p:spPr>
        <p:txBody>
          <a:bodyPr anchor="t"/>
          <a:lstStyle/>
          <a:p>
            <a:pPr marL="495300" indent="-381000">
              <a:spcBef>
                <a:spcPts val="2000"/>
              </a:spcBef>
              <a:buClr>
                <a:srgbClr val="000000"/>
              </a:buClr>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a:t>
            </a:r>
            <a:r>
              <a:rPr sz="2400">
                <a:uFill>
                  <a:solidFill>
                    <a:srgbClr val="000000"/>
                  </a:solidFill>
                </a:uFill>
                <a:latin typeface="Times"/>
                <a:ea typeface="Times"/>
                <a:cs typeface="Times"/>
                <a:sym typeface="Times"/>
              </a:rPr>
              <a:t>     Now David again gathered all the chosen men of Israel, thirty thousand.</a:t>
            </a:r>
            <a:endParaRPr sz="2400">
              <a:uFill>
                <a:solidFill>
                  <a:srgbClr val="000000"/>
                </a:solidFill>
              </a:uFill>
              <a:latin typeface="Times"/>
              <a:ea typeface="Times"/>
              <a:cs typeface="Times"/>
              <a:sym typeface="Times"/>
            </a:endParaRPr>
          </a:p>
          <a:p>
            <a:pPr marL="495300" indent="-381000">
              <a:spcBef>
                <a:spcPts val="2000"/>
              </a:spcBef>
              <a:buClr>
                <a:srgbClr val="000000"/>
              </a:buClr>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And David arose and went with all the people who were with him to Baale-judah, to bring up from there the ark of God which is called by the Name, the very name of the LORD of hosts who is enthroned </a:t>
            </a:r>
            <a:r>
              <a:rPr i="1" sz="2400">
                <a:uFill>
                  <a:solidFill>
                    <a:srgbClr val="000000"/>
                  </a:solidFill>
                </a:uFill>
                <a:latin typeface="Times"/>
                <a:ea typeface="Times"/>
                <a:cs typeface="Times"/>
                <a:sym typeface="Times"/>
              </a:rPr>
              <a:t>above</a:t>
            </a:r>
            <a:r>
              <a:rPr sz="2400">
                <a:uFill>
                  <a:solidFill>
                    <a:srgbClr val="000000"/>
                  </a:solidFill>
                </a:uFill>
                <a:latin typeface="Times"/>
                <a:ea typeface="Times"/>
                <a:cs typeface="Times"/>
                <a:sym typeface="Times"/>
              </a:rPr>
              <a:t> the cherubim.</a:t>
            </a:r>
          </a:p>
        </p:txBody>
      </p:sp>
      <p:pic>
        <p:nvPicPr>
          <p:cNvPr id="127" name="droppedImage.pdf"/>
          <p:cNvPicPr>
            <a:picLocks noChangeAspect="1"/>
          </p:cNvPicPr>
          <p:nvPr/>
        </p:nvPicPr>
        <p:blipFill>
          <a:blip r:embed="rId2">
            <a:extLst/>
          </a:blip>
          <a:stretch>
            <a:fillRect/>
          </a:stretch>
        </p:blipFill>
        <p:spPr>
          <a:xfrm>
            <a:off x="88900" y="3642628"/>
            <a:ext cx="9969500" cy="3913873"/>
          </a:xfrm>
          <a:prstGeom prst="rect">
            <a:avLst/>
          </a:prstGeom>
          <a:ln w="12700">
            <a:miter lim="400000"/>
          </a:ln>
        </p:spPr>
      </p:pic>
      <p:sp>
        <p:nvSpPr>
          <p:cNvPr id="128" name="Shape 128"/>
          <p:cNvSpPr/>
          <p:nvPr/>
        </p:nvSpPr>
        <p:spPr>
          <a:xfrm flipH="1" flipV="1">
            <a:off x="3733800" y="6375400"/>
            <a:ext cx="1739900" cy="355600"/>
          </a:xfrm>
          <a:prstGeom prst="line">
            <a:avLst/>
          </a:prstGeom>
          <a:ln w="38100">
            <a:solidFill>
              <a:srgbClr val="FF2600"/>
            </a:solidFill>
            <a:miter lim="400000"/>
            <a:headEnd type="triangle"/>
          </a:ln>
        </p:spPr>
        <p:txBody>
          <a:bodyPr lIns="0" tIns="0" rIns="0" bIns="0"/>
          <a:lstStyle/>
          <a:p>
            <a:pPr algn="l">
              <a:defRPr sz="1200">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249" name="Shape 249"/>
          <p:cNvSpPr/>
          <p:nvPr>
            <p:ph type="body" idx="1"/>
          </p:nvPr>
        </p:nvSpPr>
        <p:spPr>
          <a:xfrm>
            <a:off x="-139700" y="1485900"/>
            <a:ext cx="10058400" cy="63627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7</a:t>
            </a:r>
            <a:r>
              <a:rPr sz="2400">
                <a:latin typeface="Times"/>
                <a:ea typeface="Times"/>
                <a:cs typeface="Times"/>
                <a:sym typeface="Times"/>
              </a:rPr>
              <a:t>     And David said to him, "Do not fear, for I will surely show kindness to you for the sake of your father Jonathan, and will restore to you all the land of your grandfather Saul; and you shall eat at my table regularly."</a:t>
            </a:r>
            <a:endParaRPr sz="2400">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8</a:t>
            </a:r>
            <a:r>
              <a:rPr sz="2400">
                <a:latin typeface="Times"/>
                <a:ea typeface="Times"/>
                <a:cs typeface="Times"/>
                <a:sym typeface="Times"/>
              </a:rPr>
              <a:t>     Again he prostrated himself and said, "What is your servant, that you should regard a dead dog like me?"</a:t>
            </a:r>
          </a:p>
        </p:txBody>
      </p:sp>
      <p:sp>
        <p:nvSpPr>
          <p:cNvPr id="250" name="Shape 250"/>
          <p:cNvSpPr/>
          <p:nvPr/>
        </p:nvSpPr>
        <p:spPr>
          <a:xfrm>
            <a:off x="203200" y="939800"/>
            <a:ext cx="93980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solidFill>
                  <a:srgbClr val="011993"/>
                </a:solidFill>
              </a:rPr>
              <a:t>1.	He sends for him and gives him all the land of Saul</a:t>
            </a:r>
            <a:r>
              <a:rPr sz="2400"/>
              <a:t> </a:t>
            </a:r>
            <a:r>
              <a:rPr sz="2400">
                <a:solidFill>
                  <a:srgbClr val="FF2600"/>
                </a:solidFill>
              </a:rPr>
              <a:t>5-8</a:t>
            </a:r>
          </a:p>
        </p:txBody>
      </p:sp>
      <p:pic>
        <p:nvPicPr>
          <p:cNvPr id="251" name="droppedImage.pdf"/>
          <p:cNvPicPr>
            <a:picLocks noChangeAspect="1"/>
          </p:cNvPicPr>
          <p:nvPr/>
        </p:nvPicPr>
        <p:blipFill>
          <a:blip r:embed="rId2">
            <a:extLst/>
          </a:blip>
          <a:stretch>
            <a:fillRect/>
          </a:stretch>
        </p:blipFill>
        <p:spPr>
          <a:xfrm>
            <a:off x="3327080" y="3467100"/>
            <a:ext cx="6236339" cy="3881190"/>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254" name="Shape 254"/>
          <p:cNvSpPr/>
          <p:nvPr>
            <p:ph type="body" idx="1"/>
          </p:nvPr>
        </p:nvSpPr>
        <p:spPr>
          <a:xfrm>
            <a:off x="-165100" y="876300"/>
            <a:ext cx="10172700" cy="6654800"/>
          </a:xfrm>
          <a:prstGeom prst="rect">
            <a:avLst/>
          </a:prstGeom>
        </p:spPr>
        <p:txBody>
          <a:bodyPr anchor="t"/>
          <a:lstStyle/>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011993"/>
                </a:solidFill>
                <a:latin typeface="+mn-lt"/>
                <a:ea typeface="+mn-ea"/>
                <a:cs typeface="+mn-cs"/>
                <a:sym typeface="Gill Sans"/>
              </a:rPr>
              <a:t>2.	   He appoints Ziba, the servant of Saul &amp; his family to till the ground for Mephibosheth</a:t>
            </a:r>
            <a:r>
              <a:rPr sz="2400">
                <a:latin typeface="+mn-lt"/>
                <a:ea typeface="+mn-ea"/>
                <a:cs typeface="+mn-cs"/>
                <a:sym typeface="Gill Sans"/>
              </a:rPr>
              <a:t> </a:t>
            </a:r>
            <a:r>
              <a:rPr sz="2400">
                <a:solidFill>
                  <a:srgbClr val="FF2600"/>
                </a:solidFill>
                <a:latin typeface="+mn-lt"/>
                <a:ea typeface="+mn-ea"/>
                <a:cs typeface="+mn-cs"/>
                <a:sym typeface="Gill Sans"/>
              </a:rPr>
              <a:t>9-13 </a:t>
            </a:r>
            <a:r>
              <a:rPr sz="2400">
                <a:latin typeface="Times"/>
                <a:ea typeface="Times"/>
                <a:cs typeface="Times"/>
                <a:sym typeface="Times"/>
              </a:rPr>
              <a:t> </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9</a:t>
            </a:r>
            <a:r>
              <a:rPr sz="2400">
                <a:latin typeface="Times"/>
                <a:ea typeface="Times"/>
                <a:cs typeface="Times"/>
                <a:sym typeface="Times"/>
              </a:rPr>
              <a:t>     Then the king called Saul’s servant Ziba, and said to him, "All that belonged to Saul and to all his house I have given to your master’s grandson.</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10</a:t>
            </a:r>
            <a:r>
              <a:rPr sz="2400">
                <a:latin typeface="Times"/>
                <a:ea typeface="Times"/>
                <a:cs typeface="Times"/>
                <a:sym typeface="Times"/>
              </a:rPr>
              <a:t>   "And you and your sons and your servants shall cultivate the land for him, and you shall bring in </a:t>
            </a:r>
            <a:r>
              <a:rPr i="1" sz="2400">
                <a:latin typeface="Times"/>
                <a:ea typeface="Times"/>
                <a:cs typeface="Times"/>
                <a:sym typeface="Times"/>
              </a:rPr>
              <a:t>the produce</a:t>
            </a:r>
            <a:r>
              <a:rPr sz="2400">
                <a:latin typeface="Times"/>
                <a:ea typeface="Times"/>
                <a:cs typeface="Times"/>
                <a:sym typeface="Times"/>
              </a:rPr>
              <a:t> so that your master’s grandson may have food; nevertheless Mephibosheth your master’s grandson shall eat at my table regularly." Now Ziba had fifteen sons and twenty servants.</a:t>
            </a:r>
            <a:endParaRPr sz="2400">
              <a:latin typeface="Times"/>
              <a:ea typeface="Times"/>
              <a:cs typeface="Times"/>
              <a:sym typeface="Times"/>
            </a:endParaRP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257" name="Shape 257"/>
          <p:cNvSpPr/>
          <p:nvPr>
            <p:ph type="body" idx="1"/>
          </p:nvPr>
        </p:nvSpPr>
        <p:spPr>
          <a:xfrm>
            <a:off x="-165100" y="876300"/>
            <a:ext cx="10172700" cy="6654800"/>
          </a:xfrm>
          <a:prstGeom prst="rect">
            <a:avLst/>
          </a:prstGeom>
        </p:spPr>
        <p:txBody>
          <a:bodyPr anchor="t"/>
          <a:lstStyle/>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011993"/>
                </a:solidFill>
                <a:latin typeface="+mn-lt"/>
                <a:ea typeface="+mn-ea"/>
                <a:cs typeface="+mn-cs"/>
                <a:sym typeface="Gill Sans"/>
              </a:rPr>
              <a:t>2.	   He appoints Ziba, the servant of Saul &amp; his family to till the ground for Mephibosheth</a:t>
            </a:r>
            <a:r>
              <a:rPr sz="2400">
                <a:latin typeface="+mn-lt"/>
                <a:ea typeface="+mn-ea"/>
                <a:cs typeface="+mn-cs"/>
                <a:sym typeface="Gill Sans"/>
              </a:rPr>
              <a:t> </a:t>
            </a:r>
            <a:r>
              <a:rPr sz="2400">
                <a:solidFill>
                  <a:srgbClr val="FF2600"/>
                </a:solidFill>
                <a:latin typeface="+mn-lt"/>
                <a:ea typeface="+mn-ea"/>
                <a:cs typeface="+mn-cs"/>
                <a:sym typeface="Gill Sans"/>
              </a:rPr>
              <a:t>9-13 </a:t>
            </a:r>
            <a:r>
              <a:rPr sz="2400">
                <a:latin typeface="Times"/>
                <a:ea typeface="Times"/>
                <a:cs typeface="Times"/>
                <a:sym typeface="Times"/>
              </a:rPr>
              <a:t> </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11</a:t>
            </a:r>
            <a:r>
              <a:rPr sz="2400">
                <a:latin typeface="Times"/>
                <a:ea typeface="Times"/>
                <a:cs typeface="Times"/>
                <a:sym typeface="Times"/>
              </a:rPr>
              <a:t>   Then Ziba said to the king, "According to all that my lord the king commands his servant so your servant will do." So Mephibosheth ate at David’s table as one of the king’s sons.</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12</a:t>
            </a:r>
            <a:r>
              <a:rPr sz="2400">
                <a:latin typeface="Times"/>
                <a:ea typeface="Times"/>
                <a:cs typeface="Times"/>
                <a:sym typeface="Times"/>
              </a:rPr>
              <a:t>   And Mephibosheth had a young son whose name was Mica. And all who lived in the house of Ziba were servants to Mephibosheth.</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13</a:t>
            </a:r>
            <a:r>
              <a:rPr sz="2400">
                <a:latin typeface="Times"/>
                <a:ea typeface="Times"/>
                <a:cs typeface="Times"/>
                <a:sym typeface="Times"/>
              </a:rPr>
              <a:t>   So Mephibosheth lived in Jerusalem, for he ate at the king’s table regularly. Now he was lame in both feet.</a:t>
            </a:r>
            <a:endParaRPr sz="2400">
              <a:latin typeface="Times"/>
              <a:ea typeface="Times"/>
              <a:cs typeface="Times"/>
              <a:sym typeface="Times"/>
            </a:endParaR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xfrm>
            <a:off x="469900" y="-25400"/>
            <a:ext cx="9461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defRPr>
            </a:pPr>
            <a:r>
              <a:t>1.	 David &amp; 30,000 men to bring the ark to Jerusalem </a:t>
            </a:r>
            <a:r>
              <a:rPr>
                <a:solidFill>
                  <a:srgbClr val="FF2600"/>
                </a:solidFill>
              </a:rPr>
              <a:t>1-5</a:t>
            </a:r>
          </a:p>
        </p:txBody>
      </p:sp>
      <p:sp>
        <p:nvSpPr>
          <p:cNvPr id="131" name="Shape 131"/>
          <p:cNvSpPr/>
          <p:nvPr>
            <p:ph type="body" idx="1"/>
          </p:nvPr>
        </p:nvSpPr>
        <p:spPr>
          <a:xfrm>
            <a:off x="190500" y="787400"/>
            <a:ext cx="9779000" cy="6032500"/>
          </a:xfrm>
          <a:prstGeom prst="rect">
            <a:avLst/>
          </a:prstGeom>
        </p:spPr>
        <p:txBody>
          <a:bodyPr anchor="t"/>
          <a:lstStyle/>
          <a:p>
            <a:pPr marL="495300" indent="-381000">
              <a:spcBef>
                <a:spcPts val="2000"/>
              </a:spcBef>
              <a:buClr>
                <a:srgbClr val="000000"/>
              </a:buClr>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a:t>
            </a:r>
            <a:r>
              <a:rPr sz="2400">
                <a:uFill>
                  <a:solidFill>
                    <a:srgbClr val="000000"/>
                  </a:solidFill>
                </a:uFill>
                <a:latin typeface="Times"/>
                <a:ea typeface="Times"/>
                <a:cs typeface="Times"/>
                <a:sym typeface="Times"/>
              </a:rPr>
              <a:t>     And they placed the ark of God on a new cart that they might bring it from the house of Abinadab which was on the hill; and Uzzah and Ahio, the sons of Abinadab, were leading the new cart.</a:t>
            </a:r>
            <a:endParaRPr sz="2400">
              <a:uFill>
                <a:solidFill>
                  <a:srgbClr val="000000"/>
                </a:solidFill>
              </a:uFill>
              <a:latin typeface="Times"/>
              <a:ea typeface="Times"/>
              <a:cs typeface="Times"/>
              <a:sym typeface="Times"/>
            </a:endParaRPr>
          </a:p>
          <a:p>
            <a:pPr marL="495300" indent="-381000">
              <a:spcBef>
                <a:spcPts val="2000"/>
              </a:spcBef>
              <a:buClr>
                <a:srgbClr val="000000"/>
              </a:buClr>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4</a:t>
            </a:r>
            <a:r>
              <a:rPr sz="2400">
                <a:uFill>
                  <a:solidFill>
                    <a:srgbClr val="000000"/>
                  </a:solidFill>
                </a:uFill>
                <a:latin typeface="Times"/>
                <a:ea typeface="Times"/>
                <a:cs typeface="Times"/>
                <a:sym typeface="Times"/>
              </a:rPr>
              <a:t>     So they brought it with the ark of God from the house of Abinadab, which was on the hill; and Ahio was walking ahead of the ark.</a:t>
            </a:r>
            <a:endParaRPr sz="2400">
              <a:uFill>
                <a:solidFill>
                  <a:srgbClr val="000000"/>
                </a:solidFill>
              </a:uFill>
              <a:latin typeface="Times"/>
              <a:ea typeface="Times"/>
              <a:cs typeface="Times"/>
              <a:sym typeface="Times"/>
            </a:endParaRPr>
          </a:p>
          <a:p>
            <a:pPr marL="495300" indent="-381000">
              <a:spcBef>
                <a:spcPts val="2000"/>
              </a:spcBef>
              <a:buClr>
                <a:srgbClr val="000000"/>
              </a:buClr>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5</a:t>
            </a:r>
            <a:r>
              <a:rPr sz="2400">
                <a:uFill>
                  <a:solidFill>
                    <a:srgbClr val="000000"/>
                  </a:solidFill>
                </a:uFill>
                <a:latin typeface="Times"/>
                <a:ea typeface="Times"/>
                <a:cs typeface="Times"/>
                <a:sym typeface="Times"/>
              </a:rPr>
              <a:t>     Meanwhile, David and all the house of Israel were celebrating before the LORD with all kinds of </a:t>
            </a:r>
            <a:r>
              <a:rPr i="1" sz="2400">
                <a:uFill>
                  <a:solidFill>
                    <a:srgbClr val="000000"/>
                  </a:solidFill>
                </a:uFill>
                <a:latin typeface="Times"/>
                <a:ea typeface="Times"/>
                <a:cs typeface="Times"/>
                <a:sym typeface="Times"/>
              </a:rPr>
              <a:t>instruments made of</a:t>
            </a:r>
            <a:r>
              <a:rPr sz="2400">
                <a:uFill>
                  <a:solidFill>
                    <a:srgbClr val="000000"/>
                  </a:solidFill>
                </a:uFill>
                <a:latin typeface="Times"/>
                <a:ea typeface="Times"/>
                <a:cs typeface="Times"/>
                <a:sym typeface="Times"/>
              </a:rPr>
              <a:t> fir wood, and with lyres, harps, tambourines, castanets and cymbals.</a:t>
            </a:r>
          </a:p>
        </p:txBody>
      </p:sp>
      <p:pic>
        <p:nvPicPr>
          <p:cNvPr id="132" name="droppedImage.pdf"/>
          <p:cNvPicPr>
            <a:picLocks noChangeAspect="1"/>
          </p:cNvPicPr>
          <p:nvPr/>
        </p:nvPicPr>
        <p:blipFill>
          <a:blip r:embed="rId2">
            <a:extLst/>
          </a:blip>
          <a:stretch>
            <a:fillRect/>
          </a:stretch>
        </p:blipFill>
        <p:spPr>
          <a:xfrm>
            <a:off x="427037" y="4424293"/>
            <a:ext cx="4775201" cy="3203645"/>
          </a:xfrm>
          <a:prstGeom prst="rect">
            <a:avLst/>
          </a:prstGeom>
          <a:ln w="12700">
            <a:miter lim="400000"/>
          </a:ln>
        </p:spPr>
      </p:pic>
      <p:pic>
        <p:nvPicPr>
          <p:cNvPr id="133" name="uzzah.png"/>
          <p:cNvPicPr>
            <a:picLocks noChangeAspect="1"/>
          </p:cNvPicPr>
          <p:nvPr/>
        </p:nvPicPr>
        <p:blipFill>
          <a:blip r:embed="rId3">
            <a:extLst/>
          </a:blip>
          <a:stretch>
            <a:fillRect/>
          </a:stretch>
        </p:blipFill>
        <p:spPr>
          <a:xfrm>
            <a:off x="5252026" y="4395906"/>
            <a:ext cx="4851401" cy="31859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457200" y="-50800"/>
            <a:ext cx="9461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defRPr>
            </a:pPr>
            <a:r>
              <a:t>2.	 Uzzah touches the ark and is killed </a:t>
            </a:r>
            <a:r>
              <a:rPr>
                <a:solidFill>
                  <a:srgbClr val="FF2600"/>
                </a:solidFill>
              </a:rPr>
              <a:t>6, 7</a:t>
            </a:r>
          </a:p>
        </p:txBody>
      </p:sp>
      <p:sp>
        <p:nvSpPr>
          <p:cNvPr id="136" name="Shape 136"/>
          <p:cNvSpPr/>
          <p:nvPr>
            <p:ph type="body" idx="1"/>
          </p:nvPr>
        </p:nvSpPr>
        <p:spPr>
          <a:xfrm>
            <a:off x="190500" y="7874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latin typeface="Times"/>
                <a:ea typeface="Times"/>
                <a:cs typeface="Times"/>
                <a:sym typeface="Times"/>
              </a:rPr>
              <a:t>6</a:t>
            </a:r>
            <a:r>
              <a:rPr sz="2400">
                <a:latin typeface="Times"/>
                <a:ea typeface="Times"/>
                <a:cs typeface="Times"/>
                <a:sym typeface="Times"/>
              </a:rPr>
              <a:t>    But when they came to the threshing floor of Nacon, Uzzah reached out toward the ark of God and took hold of it, for the oxen nearly upset </a:t>
            </a:r>
            <a:r>
              <a:rPr i="1" sz="2400">
                <a:latin typeface="Times"/>
                <a:ea typeface="Times"/>
                <a:cs typeface="Times"/>
                <a:sym typeface="Times"/>
              </a:rPr>
              <a:t>it.</a:t>
            </a:r>
            <a:endParaRPr i="1"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latin typeface="Times"/>
                <a:ea typeface="Times"/>
                <a:cs typeface="Times"/>
                <a:sym typeface="Times"/>
              </a:rPr>
              <a:t>7</a:t>
            </a:r>
            <a:r>
              <a:rPr sz="2400">
                <a:latin typeface="Times"/>
                <a:ea typeface="Times"/>
                <a:cs typeface="Times"/>
                <a:sym typeface="Times"/>
              </a:rPr>
              <a:t>     And the anger of the LORD burned against Uzzah, and God struck him down there for his irreverence; and he died there by the ark of God.</a:t>
            </a:r>
          </a:p>
        </p:txBody>
      </p:sp>
      <p:pic>
        <p:nvPicPr>
          <p:cNvPr id="137" name="TissUzah.png"/>
          <p:cNvPicPr>
            <a:picLocks noChangeAspect="1"/>
          </p:cNvPicPr>
          <p:nvPr/>
        </p:nvPicPr>
        <p:blipFill>
          <a:blip r:embed="rId2">
            <a:extLst/>
          </a:blip>
          <a:stretch>
            <a:fillRect/>
          </a:stretch>
        </p:blipFill>
        <p:spPr>
          <a:xfrm>
            <a:off x="901289" y="2693908"/>
            <a:ext cx="8343901" cy="484989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solidFill>
                  <a:srgbClr val="011993"/>
                </a:solidFill>
              </a:defRPr>
            </a:pPr>
            <a:r>
              <a:t>3.  David, being angry &amp; afraid took the ark Obed-edom’s house </a:t>
            </a:r>
            <a:r>
              <a:rPr>
                <a:solidFill>
                  <a:srgbClr val="FF2600"/>
                </a:solidFill>
              </a:rPr>
              <a:t>8-11</a:t>
            </a:r>
          </a:p>
        </p:txBody>
      </p:sp>
      <p:sp>
        <p:nvSpPr>
          <p:cNvPr id="140" name="Shape 140"/>
          <p:cNvSpPr/>
          <p:nvPr>
            <p:ph type="body" idx="1"/>
          </p:nvPr>
        </p:nvSpPr>
        <p:spPr>
          <a:xfrm>
            <a:off x="190500" y="9144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8</a:t>
            </a:r>
            <a:r>
              <a:rPr sz="2400">
                <a:uFill>
                  <a:solidFill>
                    <a:srgbClr val="000000"/>
                  </a:solidFill>
                </a:uFill>
                <a:latin typeface="Times"/>
                <a:ea typeface="Times"/>
                <a:cs typeface="Times"/>
                <a:sym typeface="Times"/>
              </a:rPr>
              <a:t>     And David became angry because of the LORD’S outburst against Uzzah, and that place is called Perez-uzzah to this day.</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9</a:t>
            </a:r>
            <a:r>
              <a:rPr sz="2400">
                <a:uFill>
                  <a:solidFill>
                    <a:srgbClr val="000000"/>
                  </a:solidFill>
                </a:uFill>
                <a:latin typeface="Times"/>
                <a:ea typeface="Times"/>
                <a:cs typeface="Times"/>
                <a:sym typeface="Times"/>
              </a:rPr>
              <a:t>    So David was afraid of the LORD that day; and he said, "How can the ark of the LORD come to me?"</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10</a:t>
            </a:r>
            <a:r>
              <a:rPr sz="2400">
                <a:uFill>
                  <a:solidFill>
                    <a:srgbClr val="000000"/>
                  </a:solidFill>
                </a:uFill>
                <a:latin typeface="Times"/>
                <a:ea typeface="Times"/>
                <a:cs typeface="Times"/>
                <a:sym typeface="Times"/>
              </a:rPr>
              <a:t>   And David was unwilling to move the ark of the LORD into the city of David with him; but David took it aside to the house of Obed-edom the Gittite.  </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11</a:t>
            </a:r>
            <a:r>
              <a:rPr sz="2400">
                <a:uFill>
                  <a:solidFill>
                    <a:srgbClr val="000000"/>
                  </a:solidFill>
                </a:uFill>
                <a:latin typeface="Times"/>
                <a:ea typeface="Times"/>
                <a:cs typeface="Times"/>
                <a:sym typeface="Times"/>
              </a:rPr>
              <a:t>  Thus the ark of the LORD remained in the house of Obed-edom the Gittite three months, and the LORD blessed Obed-edom and all his household.</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p:nvPr>
        </p:nvSpPr>
        <p:spPr>
          <a:xfrm>
            <a:off x="1092200" y="1955800"/>
            <a:ext cx="8178800" cy="29718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100">
                <a:solidFill>
                  <a:srgbClr val="011993"/>
                </a:solidFill>
              </a:defRPr>
            </a:pPr>
            <a:r>
              <a:t>B.	The Ark Brought To Jerusalem </a:t>
            </a:r>
            <a:r>
              <a:rPr>
                <a:solidFill>
                  <a:srgbClr val="FF2600"/>
                </a:solidFill>
              </a:rPr>
              <a:t>6:12-19</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t>1.	David, heard Obed-edom was prospered &amp; brings the ark with sacrifices &amp; solemn rejoicing to Jerusalem</a:t>
            </a:r>
            <a:r>
              <a:rPr>
                <a:solidFill>
                  <a:srgbClr val="000000"/>
                </a:solidFill>
              </a:rPr>
              <a:t> </a:t>
            </a:r>
            <a:r>
              <a:rPr>
                <a:solidFill>
                  <a:srgbClr val="FF2600"/>
                </a:solidFill>
              </a:rPr>
              <a:t>12-15</a:t>
            </a:r>
          </a:p>
        </p:txBody>
      </p:sp>
      <p:sp>
        <p:nvSpPr>
          <p:cNvPr id="145" name="Shape 145"/>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12</a:t>
            </a:r>
            <a:r>
              <a:rPr sz="2400">
                <a:uFill>
                  <a:solidFill>
                    <a:srgbClr val="000000"/>
                  </a:solidFill>
                </a:uFill>
                <a:latin typeface="Times"/>
                <a:ea typeface="Times"/>
                <a:cs typeface="Times"/>
                <a:sym typeface="Times"/>
              </a:rPr>
              <a:t>  Now it was told King David, saying, "The LORD has blessed the house of Obed-edom and all that belongs to him, on account of the ark of God." And David went and brought up the ark of God from the house of Obed-edom into the city of David with gladness.</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13</a:t>
            </a:r>
            <a:r>
              <a:rPr sz="2400">
                <a:uFill>
                  <a:solidFill>
                    <a:srgbClr val="000000"/>
                  </a:solidFill>
                </a:uFill>
                <a:latin typeface="Times"/>
                <a:ea typeface="Times"/>
                <a:cs typeface="Times"/>
                <a:sym typeface="Times"/>
              </a:rPr>
              <a:t>  And so it was, that when the bearers of the ark of the LORD had gone six paces, he sacrificed an ox and a fatling. </a:t>
            </a:r>
            <a:endParaRPr sz="2400">
              <a:uFill>
                <a:solidFill>
                  <a:srgbClr val="000000"/>
                </a:solidFill>
              </a:uFill>
              <a:latin typeface="Times"/>
              <a:ea typeface="Times"/>
              <a:cs typeface="Times"/>
              <a:sym typeface="Times"/>
            </a:endParaRPr>
          </a:p>
          <a:p>
            <a:pPr lvl="1" marL="495300" indent="101600">
              <a:spcBef>
                <a:spcPts val="2000"/>
              </a:spcBef>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1200">
                <a:latin typeface="Helvetica"/>
                <a:ea typeface="Helvetica"/>
                <a:cs typeface="Helvetica"/>
                <a:sym typeface="Helvetica"/>
              </a:defRPr>
            </a:pPr>
            <a:r>
              <a:rPr sz="2400">
                <a:solidFill>
                  <a:srgbClr val="011993"/>
                </a:solidFill>
                <a:latin typeface="+mn-lt"/>
                <a:ea typeface="+mn-ea"/>
                <a:cs typeface="+mn-cs"/>
                <a:sym typeface="Gill Sans"/>
              </a:rPr>
              <a:t>a.	David also discovered his fault</a:t>
            </a:r>
            <a:r>
              <a:rPr sz="2400">
                <a:solidFill>
                  <a:srgbClr val="FF2600"/>
                </a:solidFill>
                <a:latin typeface="+mn-lt"/>
                <a:ea typeface="+mn-ea"/>
                <a:cs typeface="+mn-cs"/>
                <a:sym typeface="Gill Sans"/>
              </a:rPr>
              <a:t> I Chron. 15:2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Then David said, "No one is to carry the ark of God but the Levites; for the LORD chose them to carry the ark of God, and to minister to Him forever." </a:t>
            </a:r>
            <a:r>
              <a:rPr sz="2400">
                <a:solidFill>
                  <a:srgbClr val="FF2600"/>
                </a:solidFill>
                <a:uFill>
                  <a:solidFill>
                    <a:srgbClr val="000000"/>
                  </a:solidFill>
                </a:uFill>
                <a:latin typeface="Times"/>
                <a:ea typeface="Times"/>
                <a:cs typeface="Times"/>
                <a:sym typeface="Times"/>
              </a:rPr>
              <a:t>Num. 4:4, 15 </a:t>
            </a:r>
            <a:endParaRPr sz="2400">
              <a:solidFill>
                <a:srgbClr val="FF2600"/>
              </a:solidFill>
              <a:uFill>
                <a:solidFill>
                  <a:srgbClr val="000000"/>
                </a:solidFill>
              </a:uFill>
              <a:latin typeface="Times"/>
              <a:ea typeface="Times"/>
              <a:cs typeface="Times"/>
              <a:sym typeface="Times"/>
            </a:endParaRP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