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990600" y="1282700"/>
            <a:ext cx="8178800" cy="2578100"/>
          </a:xfrm>
          <a:prstGeom prst="rect">
            <a:avLst/>
          </a:prstGeom>
        </p:spPr>
        <p:txBody>
          <a:bodyPr lIns="50800" tIns="50800" rIns="50800" bIns="50800" anchor="b"/>
          <a:lstStyle/>
          <a:p>
            <a:pPr/>
            <a:r>
              <a:t>Title Text</a:t>
            </a:r>
          </a:p>
        </p:txBody>
      </p:sp>
      <p:sp>
        <p:nvSpPr>
          <p:cNvPr id="12" name="Shape 12"/>
          <p:cNvSpPr/>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a:r>
              <a:t>Title Text</a:t>
            </a:r>
          </a:p>
        </p:txBody>
      </p:sp>
      <p:sp>
        <p:nvSpPr>
          <p:cNvPr id="90" name="Shape 90"/>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a:r>
              <a:t>Title Text</a:t>
            </a:r>
          </a:p>
        </p:txBody>
      </p:sp>
      <p:sp>
        <p:nvSpPr>
          <p:cNvPr id="99" name="Shape 99"/>
          <p:cNvSpPr/>
          <p:nvPr>
            <p:ph type="body" sz="quarter" idx="1"/>
          </p:nvPr>
        </p:nvSpPr>
        <p:spPr>
          <a:xfrm>
            <a:off x="6057900" y="2159000"/>
            <a:ext cx="31115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a:r>
              <a:t>Title Text</a:t>
            </a:r>
          </a:p>
        </p:txBody>
      </p:sp>
      <p:sp>
        <p:nvSpPr>
          <p:cNvPr id="108" name="Shape 108"/>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109" name="Shape 109"/>
          <p:cNvSpPr/>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9" name="Shape 29"/>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hape 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7" name="Shape 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a:r>
              <a:t>Title Text</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52" name="Shape 52"/>
          <p:cNvSpPr/>
          <p:nvPr>
            <p:ph type="title"/>
          </p:nvPr>
        </p:nvSpPr>
        <p:spPr>
          <a:xfrm>
            <a:off x="990600" y="2324100"/>
            <a:ext cx="8178800" cy="2971800"/>
          </a:xfrm>
          <a:prstGeom prst="rect">
            <a:avLst/>
          </a:prstGeom>
        </p:spPr>
        <p:txBody>
          <a:bodyPr/>
          <a:lstStyle/>
          <a:p>
            <a:pPr/>
            <a:r>
              <a:t>Title Text</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EAEAEA"/>
        </a:solidFill>
      </p:bgPr>
    </p:bg>
    <p:spTree>
      <p:nvGrpSpPr>
        <p:cNvPr id="1" name=""/>
        <p:cNvGrpSpPr/>
        <p:nvPr/>
      </p:nvGrpSpPr>
      <p:grpSpPr>
        <a:xfrm>
          <a:off x="0" y="0"/>
          <a:ext cx="0" cy="0"/>
          <a:chOff x="0" y="0"/>
          <a:chExt cx="0" cy="0"/>
        </a:xfrm>
      </p:grpSpPr>
      <p:pic>
        <p:nvPicPr>
          <p:cNvPr id="60" name="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61" name="Shape 61"/>
          <p:cNvSpPr/>
          <p:nvPr>
            <p:ph type="title"/>
          </p:nvPr>
        </p:nvSpPr>
        <p:spPr>
          <a:xfrm>
            <a:off x="990600" y="5753100"/>
            <a:ext cx="8178800" cy="13335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EAEAEA"/>
        </a:solidFill>
      </p:bgPr>
    </p:bg>
    <p:spTree>
      <p:nvGrpSpPr>
        <p:cNvPr id="1" name=""/>
        <p:cNvGrpSpPr/>
        <p:nvPr/>
      </p:nvGrpSpPr>
      <p:grpSpPr>
        <a:xfrm>
          <a:off x="0" y="0"/>
          <a:ext cx="0" cy="0"/>
          <a:chOff x="0" y="0"/>
          <a:chExt cx="0" cy="0"/>
        </a:xfrm>
      </p:grpSpPr>
      <p:pic>
        <p:nvPicPr>
          <p:cNvPr id="69" name="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Shape 70"/>
          <p:cNvSpPr/>
          <p:nvPr>
            <p:ph type="title"/>
          </p:nvPr>
        </p:nvSpPr>
        <p:spPr>
          <a:xfrm>
            <a:off x="444500" y="1104900"/>
            <a:ext cx="4635500" cy="2578100"/>
          </a:xfrm>
          <a:prstGeom prst="rect">
            <a:avLst/>
          </a:prstGeom>
        </p:spPr>
        <p:txBody>
          <a:bodyPr lIns="50800" tIns="50800" rIns="50800" bIns="50800" anchor="b"/>
          <a:lstStyle>
            <a:lvl1pPr>
              <a:defRPr sz="5400"/>
            </a:lvl1pPr>
          </a:lstStyle>
          <a:p>
            <a:pPr/>
            <a:r>
              <a:t>Title Text</a:t>
            </a:r>
          </a:p>
        </p:txBody>
      </p:sp>
      <p:sp>
        <p:nvSpPr>
          <p:cNvPr id="71" name="Shape 71"/>
          <p:cNvSpPr/>
          <p:nvPr>
            <p:ph type="body" sz="quarter" idx="1"/>
          </p:nvPr>
        </p:nvSpPr>
        <p:spPr>
          <a:xfrm>
            <a:off x="444500" y="3746500"/>
            <a:ext cx="46355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EAEAEA"/>
        </a:solidFill>
      </p:bgPr>
    </p:bg>
    <p:spTree>
      <p:nvGrpSpPr>
        <p:cNvPr id="1" name=""/>
        <p:cNvGrpSpPr/>
        <p:nvPr/>
      </p:nvGrpSpPr>
      <p:grpSpPr>
        <a:xfrm>
          <a:off x="0" y="0"/>
          <a:ext cx="0" cy="0"/>
          <a:chOff x="0" y="0"/>
          <a:chExt cx="0" cy="0"/>
        </a:xfrm>
      </p:grpSpPr>
      <p:pic>
        <p:nvPicPr>
          <p:cNvPr id="79" name="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0" name="Shape 80"/>
          <p:cNvSpPr/>
          <p:nvPr>
            <p:ph type="title"/>
          </p:nvPr>
        </p:nvSpPr>
        <p:spPr>
          <a:prstGeom prst="rect">
            <a:avLst/>
          </a:prstGeom>
        </p:spPr>
        <p:txBody>
          <a:bodyPr/>
          <a:lstStyle/>
          <a:p>
            <a:pPr/>
            <a:r>
              <a:t>Title Text</a:t>
            </a:r>
          </a:p>
        </p:txBody>
      </p:sp>
      <p:sp>
        <p:nvSpPr>
          <p:cNvPr id="81" name="Shape 81"/>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4" name="Shape 4"/>
          <p:cNvSpPr/>
          <p:nvPr>
            <p:ph type="sldNum" sz="quarter" idx="2"/>
          </p:nvPr>
        </p:nvSpPr>
        <p:spPr>
          <a:xfrm>
            <a:off x="4940300" y="7251700"/>
            <a:ext cx="266700" cy="279400"/>
          </a:xfrm>
          <a:prstGeom prst="rect">
            <a:avLst/>
          </a:prstGeom>
          <a:ln w="12700">
            <a:miter lim="400000"/>
          </a:ln>
        </p:spPr>
        <p:txBody>
          <a:bodyPr wrap="none" lIns="38100" tIns="38100" rIns="38100" bIns="38100" anchor="b">
            <a:spAutoFit/>
          </a:bodyPr>
          <a:lstStyle>
            <a:lvl1pP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9pPr>
    </p:titleStyle>
    <p:bodyStyle>
      <a:lvl1pPr marL="6942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1pPr>
      <a:lvl2pPr marL="1037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2pPr>
      <a:lvl3pPr marL="13800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3pPr>
      <a:lvl4pPr marL="17356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4pPr>
      <a:lvl5pPr marL="20785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5pPr>
      <a:lvl6pPr marL="16081516" marR="0" indent="-14087616"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6pPr>
      <a:lvl7pPr marL="16437116" marR="0" indent="-14087616"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7pPr>
      <a:lvl8pPr marL="16792716" marR="0" indent="-14087616"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8pPr>
      <a:lvl9pPr marL="17148316" marR="0" indent="-14087616"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tif"/></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3.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 Id="rId3" Type="http://schemas.openxmlformats.org/officeDocument/2006/relationships/image" Target="../media/image5.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011993"/>
                </a:solidFill>
              </a:defRPr>
            </a:pPr>
            <a:r>
              <a:t>IV.	 David’s Kindness to the House of Saul </a:t>
            </a:r>
            <a:r>
              <a:rPr>
                <a:solidFill>
                  <a:srgbClr val="FF2600"/>
                </a:solidFill>
              </a:rPr>
              <a:t>9:1-13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419100" y="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a:solidFill>
                  <a:srgbClr val="011993"/>
                </a:solidFill>
              </a:rPr>
              <a:t>A.	 David’s Ambassadors shamed by Hanun king of Ammon </a:t>
            </a:r>
            <a:r>
              <a:rPr>
                <a:solidFill>
                  <a:srgbClr val="F42300"/>
                </a:solidFill>
              </a:rPr>
              <a:t>1-5</a:t>
            </a:r>
          </a:p>
        </p:txBody>
      </p:sp>
      <p:sp>
        <p:nvSpPr>
          <p:cNvPr id="162" name="Shape 162"/>
          <p:cNvSpPr/>
          <p:nvPr>
            <p:ph type="body" sz="half" idx="1"/>
          </p:nvPr>
        </p:nvSpPr>
        <p:spPr>
          <a:xfrm>
            <a:off x="25400" y="1140455"/>
            <a:ext cx="9677400" cy="2337793"/>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4</a:t>
            </a:r>
            <a:r>
              <a:t>    So Hanun took David's servants and shaved off half of their beards, and cut off their garments in the middle as far as their hips, and sent them away.</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5</a:t>
            </a:r>
            <a:r>
              <a:t>    When they told it to David, he sent to meet them, for the men were greatly humiliated. And the king said, "Stay at Jericho until your beards grow, and then return."</a:t>
            </a:r>
          </a:p>
        </p:txBody>
      </p:sp>
      <p:sp>
        <p:nvSpPr>
          <p:cNvPr id="163" name="Shape 163"/>
          <p:cNvSpPr/>
          <p:nvPr/>
        </p:nvSpPr>
        <p:spPr>
          <a:xfrm>
            <a:off x="863600" y="762000"/>
            <a:ext cx="92456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solidFill>
                  <a:srgbClr val="011993"/>
                </a:solidFill>
              </a:rPr>
              <a:t>2.	Ammonite princes mislead Hanun &amp; he abuses the servants</a:t>
            </a:r>
            <a:r>
              <a:rPr sz="2400">
                <a:solidFill>
                  <a:srgbClr val="000643"/>
                </a:solidFill>
              </a:rPr>
              <a:t> </a:t>
            </a:r>
            <a:r>
              <a:rPr sz="2400">
                <a:solidFill>
                  <a:srgbClr val="F42300"/>
                </a:solidFill>
              </a:rPr>
              <a:t>3-5 </a:t>
            </a:r>
          </a:p>
        </p:txBody>
      </p:sp>
      <p:pic>
        <p:nvPicPr>
          <p:cNvPr id="164" name="droppedImage.pdf"/>
          <p:cNvPicPr>
            <a:picLocks noChangeAspect="1"/>
          </p:cNvPicPr>
          <p:nvPr/>
        </p:nvPicPr>
        <p:blipFill>
          <a:blip r:embed="rId2">
            <a:extLst/>
          </a:blip>
          <a:stretch>
            <a:fillRect/>
          </a:stretch>
        </p:blipFill>
        <p:spPr>
          <a:xfrm>
            <a:off x="-139700" y="4042123"/>
            <a:ext cx="4134701" cy="3035301"/>
          </a:xfrm>
          <a:prstGeom prst="rect">
            <a:avLst/>
          </a:prstGeom>
          <a:ln w="12700">
            <a:miter lim="400000"/>
          </a:ln>
        </p:spPr>
      </p:pic>
      <p:pic>
        <p:nvPicPr>
          <p:cNvPr id="165" name="droppedImage.pdf"/>
          <p:cNvPicPr>
            <a:picLocks noChangeAspect="1"/>
          </p:cNvPicPr>
          <p:nvPr/>
        </p:nvPicPr>
        <p:blipFill>
          <a:blip r:embed="rId3">
            <a:extLst/>
          </a:blip>
          <a:stretch>
            <a:fillRect/>
          </a:stretch>
        </p:blipFill>
        <p:spPr>
          <a:xfrm>
            <a:off x="4013200" y="4071610"/>
            <a:ext cx="6337300" cy="318009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xfrm>
            <a:off x="241300" y="-635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Ammon &amp; Syria defeated</a:t>
            </a:r>
            <a:r>
              <a:rPr sz="2400">
                <a:solidFill>
                  <a:srgbClr val="000643"/>
                </a:solidFill>
              </a:rPr>
              <a:t> </a:t>
            </a:r>
            <a:r>
              <a:rPr sz="2400">
                <a:solidFill>
                  <a:srgbClr val="F42300"/>
                </a:solidFill>
              </a:rPr>
              <a:t>6-19</a:t>
            </a:r>
          </a:p>
        </p:txBody>
      </p:sp>
      <p:sp>
        <p:nvSpPr>
          <p:cNvPr id="168" name="Shape 168"/>
          <p:cNvSpPr/>
          <p:nvPr>
            <p:ph type="body" sz="half" idx="1"/>
          </p:nvPr>
        </p:nvSpPr>
        <p:spPr>
          <a:xfrm>
            <a:off x="-63500" y="609600"/>
            <a:ext cx="5156200" cy="3817492"/>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1.   Ammonites hire Syrians to make war with David</a:t>
            </a:r>
            <a:r>
              <a:rPr>
                <a:solidFill>
                  <a:srgbClr val="000643"/>
                </a:solidFill>
                <a:latin typeface="+mn-lt"/>
                <a:ea typeface="+mn-ea"/>
                <a:cs typeface="+mn-cs"/>
                <a:sym typeface="Gill Sans"/>
              </a:rPr>
              <a:t> </a:t>
            </a:r>
            <a:r>
              <a:rPr>
                <a:solidFill>
                  <a:srgbClr val="F42300"/>
                </a:solidFill>
                <a:latin typeface="+mn-lt"/>
                <a:ea typeface="+mn-ea"/>
                <a:cs typeface="+mn-cs"/>
                <a:sym typeface="Gill Sans"/>
              </a:rPr>
              <a:t>6</a:t>
            </a:r>
            <a:r>
              <a:rPr>
                <a:solidFill>
                  <a:srgbClr val="000643"/>
                </a:solidFill>
                <a:latin typeface="+mn-lt"/>
                <a:ea typeface="+mn-ea"/>
                <a:cs typeface="+mn-cs"/>
                <a:sym typeface="Gill Sans"/>
              </a:rPr>
              <a:t> </a:t>
            </a:r>
            <a:endParaRPr>
              <a:solidFill>
                <a:srgbClr val="000643"/>
              </a:solidFill>
              <a:latin typeface="+mn-lt"/>
              <a:ea typeface="+mn-ea"/>
              <a:cs typeface="+mn-cs"/>
              <a:sym typeface="Gill Sans"/>
            </a:endParaRP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6</a:t>
            </a:r>
            <a:r>
              <a:t>    Now when the sons of Ammon saw that they had become odious to David, the sons of Ammon sent and hired the Arameans of Beth-rehob and the Arameans of Zobah, 20,000 foot soldiers, and the king of Maacah with 1,000 men, and the men of Tob with 12,000 men.</a:t>
            </a:r>
            <a:r>
              <a:rPr>
                <a:solidFill>
                  <a:srgbClr val="F42300"/>
                </a:solidFill>
                <a:latin typeface="+mn-lt"/>
                <a:ea typeface="+mn-ea"/>
                <a:cs typeface="+mn-cs"/>
                <a:sym typeface="Gill Sans"/>
              </a:rPr>
              <a:t> </a:t>
            </a:r>
          </a:p>
        </p:txBody>
      </p:sp>
      <p:pic>
        <p:nvPicPr>
          <p:cNvPr id="169" name="droppedImage.pdf"/>
          <p:cNvPicPr>
            <a:picLocks noChangeAspect="1"/>
          </p:cNvPicPr>
          <p:nvPr/>
        </p:nvPicPr>
        <p:blipFill>
          <a:blip r:embed="rId2">
            <a:extLst/>
          </a:blip>
          <a:stretch>
            <a:fillRect/>
          </a:stretch>
        </p:blipFill>
        <p:spPr>
          <a:xfrm>
            <a:off x="292100" y="4455279"/>
            <a:ext cx="4239634" cy="3173479"/>
          </a:xfrm>
          <a:prstGeom prst="rect">
            <a:avLst/>
          </a:prstGeom>
          <a:ln w="12700">
            <a:miter lim="400000"/>
          </a:ln>
        </p:spPr>
      </p:pic>
      <p:pic>
        <p:nvPicPr>
          <p:cNvPr id="170" name="droppedImage.pdf"/>
          <p:cNvPicPr>
            <a:picLocks noChangeAspect="1"/>
          </p:cNvPicPr>
          <p:nvPr/>
        </p:nvPicPr>
        <p:blipFill>
          <a:blip r:embed="rId3">
            <a:extLst/>
          </a:blip>
          <a:stretch>
            <a:fillRect/>
          </a:stretch>
        </p:blipFill>
        <p:spPr>
          <a:xfrm>
            <a:off x="5219700" y="517263"/>
            <a:ext cx="4699000" cy="67852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xfrm>
            <a:off x="279400" y="254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Ammon &amp; Syria defeated</a:t>
            </a:r>
            <a:r>
              <a:rPr sz="2400">
                <a:solidFill>
                  <a:srgbClr val="000643"/>
                </a:solidFill>
              </a:rPr>
              <a:t> </a:t>
            </a:r>
            <a:r>
              <a:rPr sz="2400">
                <a:solidFill>
                  <a:srgbClr val="F42300"/>
                </a:solidFill>
              </a:rPr>
              <a:t>6-19</a:t>
            </a:r>
          </a:p>
        </p:txBody>
      </p:sp>
      <p:sp>
        <p:nvSpPr>
          <p:cNvPr id="173" name="Shape 173"/>
          <p:cNvSpPr/>
          <p:nvPr>
            <p:ph type="body" sz="half" idx="1"/>
          </p:nvPr>
        </p:nvSpPr>
        <p:spPr>
          <a:xfrm>
            <a:off x="298450" y="749300"/>
            <a:ext cx="9563100" cy="215523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2.   David’s army &amp; mighty men caught between two armies</a:t>
            </a:r>
            <a:r>
              <a:rPr>
                <a:solidFill>
                  <a:srgbClr val="000643"/>
                </a:solidFill>
                <a:latin typeface="+mn-lt"/>
                <a:ea typeface="+mn-ea"/>
                <a:cs typeface="+mn-cs"/>
                <a:sym typeface="Gill Sans"/>
              </a:rPr>
              <a:t>  </a:t>
            </a:r>
            <a:r>
              <a:rPr>
                <a:solidFill>
                  <a:srgbClr val="F42300"/>
                </a:solidFill>
                <a:latin typeface="+mn-lt"/>
                <a:ea typeface="+mn-ea"/>
                <a:cs typeface="+mn-cs"/>
                <a:sym typeface="Gill Sans"/>
              </a:rPr>
              <a:t>7-8 </a:t>
            </a:r>
            <a:endParaRPr>
              <a:solidFill>
                <a:srgbClr val="F42300"/>
              </a:solidFill>
              <a:latin typeface="+mn-lt"/>
              <a:ea typeface="+mn-ea"/>
              <a:cs typeface="+mn-cs"/>
              <a:sym typeface="Gill Sans"/>
            </a:endParaRP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7</a:t>
            </a:r>
            <a:r>
              <a:t>    When David heard of it, he sent Joab and all the army, the mighty men.</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8</a:t>
            </a:r>
            <a:r>
              <a:t>    And the sons of Ammon came out and drew up in battle array at the entrance of the city, while the Arameans of Zobah and of Rehob and the men of Tob and Maacah were by themselves in the field.</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42300"/>
                </a:solidFill>
                <a:latin typeface="+mn-lt"/>
                <a:ea typeface="+mn-ea"/>
                <a:cs typeface="+mn-cs"/>
                <a:sym typeface="Gill Sans"/>
              </a:rPr>
              <a:t> </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419100" y="889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Ammon &amp; Syria defeated</a:t>
            </a:r>
            <a:r>
              <a:rPr sz="2400">
                <a:solidFill>
                  <a:srgbClr val="000643"/>
                </a:solidFill>
              </a:rPr>
              <a:t> </a:t>
            </a:r>
            <a:r>
              <a:rPr sz="2400">
                <a:solidFill>
                  <a:srgbClr val="F42300"/>
                </a:solidFill>
              </a:rPr>
              <a:t>6-19</a:t>
            </a:r>
          </a:p>
        </p:txBody>
      </p:sp>
      <p:sp>
        <p:nvSpPr>
          <p:cNvPr id="176" name="Shape 176"/>
          <p:cNvSpPr/>
          <p:nvPr>
            <p:ph type="body" sz="quarter" idx="1"/>
          </p:nvPr>
        </p:nvSpPr>
        <p:spPr>
          <a:xfrm>
            <a:off x="342900" y="774700"/>
            <a:ext cx="9563100" cy="57150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3.   Joab &amp; Abishai divide David’s army and win on both fronts </a:t>
            </a:r>
            <a:r>
              <a:rPr>
                <a:solidFill>
                  <a:srgbClr val="F42300"/>
                </a:solidFill>
                <a:latin typeface="+mn-lt"/>
                <a:ea typeface="+mn-ea"/>
                <a:cs typeface="+mn-cs"/>
                <a:sym typeface="Gill Sans"/>
              </a:rPr>
              <a:t>9-14</a:t>
            </a:r>
          </a:p>
        </p:txBody>
      </p:sp>
      <p:sp>
        <p:nvSpPr>
          <p:cNvPr id="177" name="Shape 177"/>
          <p:cNvSpPr/>
          <p:nvPr/>
        </p:nvSpPr>
        <p:spPr>
          <a:xfrm>
            <a:off x="336550" y="1339850"/>
            <a:ext cx="9575800" cy="1917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69900" indent="-469900" algn="l">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9</a:t>
            </a:r>
            <a:r>
              <a:rPr sz="2400">
                <a:latin typeface="Times"/>
                <a:ea typeface="Times"/>
                <a:cs typeface="Times"/>
                <a:sym typeface="Times"/>
              </a:rPr>
              <a:t>    Now when Joab saw that the battle was set against him in front and in the rear, he selected from all the choice men of Israel, and arrayed them against the Arameans.</a:t>
            </a:r>
            <a:endParaRPr sz="2400">
              <a:latin typeface="Times"/>
              <a:ea typeface="Times"/>
              <a:cs typeface="Times"/>
              <a:sym typeface="Times"/>
            </a:endParaRPr>
          </a:p>
          <a:p>
            <a:pPr marL="469900" indent="-469900" algn="l">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10</a:t>
            </a:r>
            <a:r>
              <a:rPr sz="2400">
                <a:latin typeface="Times"/>
                <a:ea typeface="Times"/>
                <a:cs typeface="Times"/>
                <a:sym typeface="Times"/>
              </a:rPr>
              <a:t>  But the remainder of the people he placed in the hand of Abishai his brother, and he arrayed them against the sons of Ammon.</a:t>
            </a:r>
          </a:p>
        </p:txBody>
      </p:sp>
      <p:pic>
        <p:nvPicPr>
          <p:cNvPr id="178" name="droppedImage.pdf"/>
          <p:cNvPicPr>
            <a:picLocks noChangeAspect="1"/>
          </p:cNvPicPr>
          <p:nvPr/>
        </p:nvPicPr>
        <p:blipFill>
          <a:blip r:embed="rId2">
            <a:extLst/>
          </a:blip>
          <a:stretch>
            <a:fillRect/>
          </a:stretch>
        </p:blipFill>
        <p:spPr>
          <a:xfrm>
            <a:off x="825500" y="3670300"/>
            <a:ext cx="5257800" cy="38848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xfrm>
            <a:off x="317500" y="-508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Ammon &amp; Syria defeated</a:t>
            </a:r>
            <a:r>
              <a:rPr sz="2400">
                <a:solidFill>
                  <a:srgbClr val="000643"/>
                </a:solidFill>
              </a:rPr>
              <a:t> </a:t>
            </a:r>
            <a:r>
              <a:rPr sz="2400">
                <a:solidFill>
                  <a:srgbClr val="F42300"/>
                </a:solidFill>
              </a:rPr>
              <a:t>6-19</a:t>
            </a:r>
          </a:p>
        </p:txBody>
      </p:sp>
      <p:sp>
        <p:nvSpPr>
          <p:cNvPr id="181" name="Shape 181"/>
          <p:cNvSpPr/>
          <p:nvPr>
            <p:ph type="body" sz="quarter" idx="1"/>
          </p:nvPr>
        </p:nvSpPr>
        <p:spPr>
          <a:xfrm>
            <a:off x="374650" y="742950"/>
            <a:ext cx="9563100" cy="57150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3.  Joab &amp; Abishai divide David’s army and win on both fronts</a:t>
            </a:r>
            <a:r>
              <a:rPr>
                <a:solidFill>
                  <a:srgbClr val="000643"/>
                </a:solidFill>
                <a:latin typeface="+mn-lt"/>
                <a:ea typeface="+mn-ea"/>
                <a:cs typeface="+mn-cs"/>
                <a:sym typeface="Gill Sans"/>
              </a:rPr>
              <a:t> </a:t>
            </a:r>
            <a:r>
              <a:rPr>
                <a:solidFill>
                  <a:srgbClr val="F42300"/>
                </a:solidFill>
                <a:latin typeface="+mn-lt"/>
                <a:ea typeface="+mn-ea"/>
                <a:cs typeface="+mn-cs"/>
                <a:sym typeface="Gill Sans"/>
              </a:rPr>
              <a:t>9-14</a:t>
            </a:r>
          </a:p>
        </p:txBody>
      </p:sp>
      <p:sp>
        <p:nvSpPr>
          <p:cNvPr id="182" name="Shape 182"/>
          <p:cNvSpPr/>
          <p:nvPr/>
        </p:nvSpPr>
        <p:spPr>
          <a:xfrm>
            <a:off x="368300" y="1254757"/>
            <a:ext cx="9575800" cy="2286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69900" indent="-469900" algn="l">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11</a:t>
            </a:r>
            <a:r>
              <a:rPr sz="2400">
                <a:latin typeface="Times"/>
                <a:ea typeface="Times"/>
                <a:cs typeface="Times"/>
                <a:sym typeface="Times"/>
              </a:rPr>
              <a:t>  And he said, "If the Arameans are too strong for me, then you shall help me, but if the sons of Ammon are too strong for you, then I will come to help you.</a:t>
            </a:r>
            <a:endParaRPr sz="2400">
              <a:latin typeface="Times"/>
              <a:ea typeface="Times"/>
              <a:cs typeface="Times"/>
              <a:sym typeface="Times"/>
            </a:endParaRPr>
          </a:p>
          <a:p>
            <a:pPr marL="469900" indent="-469900" algn="l">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12</a:t>
            </a:r>
            <a:r>
              <a:rPr sz="2400">
                <a:latin typeface="Times"/>
                <a:ea typeface="Times"/>
                <a:cs typeface="Times"/>
                <a:sym typeface="Times"/>
              </a:rPr>
              <a:t>  "Be strong, and let us show ourselves courageous for the sake of our people and for the cities of our God; and may the Lord do what is good in His sight."</a:t>
            </a:r>
          </a:p>
        </p:txBody>
      </p:sp>
      <p:pic>
        <p:nvPicPr>
          <p:cNvPr id="183" name="droppedImage.pdf"/>
          <p:cNvPicPr>
            <a:picLocks noChangeAspect="1"/>
          </p:cNvPicPr>
          <p:nvPr/>
        </p:nvPicPr>
        <p:blipFill>
          <a:blip r:embed="rId2">
            <a:extLst/>
          </a:blip>
          <a:stretch>
            <a:fillRect/>
          </a:stretch>
        </p:blipFill>
        <p:spPr>
          <a:xfrm>
            <a:off x="825500" y="4008115"/>
            <a:ext cx="4800600" cy="354705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xfrm>
            <a:off x="2667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Ammon &amp; Syria defeated</a:t>
            </a:r>
            <a:r>
              <a:rPr sz="2400">
                <a:solidFill>
                  <a:srgbClr val="000643"/>
                </a:solidFill>
              </a:rPr>
              <a:t> </a:t>
            </a:r>
            <a:r>
              <a:rPr sz="2400">
                <a:solidFill>
                  <a:srgbClr val="F42300"/>
                </a:solidFill>
              </a:rPr>
              <a:t>6-19</a:t>
            </a:r>
          </a:p>
        </p:txBody>
      </p:sp>
      <p:sp>
        <p:nvSpPr>
          <p:cNvPr id="186" name="Shape 186"/>
          <p:cNvSpPr/>
          <p:nvPr>
            <p:ph type="body" sz="quarter" idx="1"/>
          </p:nvPr>
        </p:nvSpPr>
        <p:spPr>
          <a:xfrm>
            <a:off x="298450" y="723900"/>
            <a:ext cx="9563100" cy="57150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3.  Joab &amp; Abishai divide David’s army and win on both fronts</a:t>
            </a:r>
            <a:r>
              <a:rPr>
                <a:solidFill>
                  <a:srgbClr val="000643"/>
                </a:solidFill>
                <a:latin typeface="+mn-lt"/>
                <a:ea typeface="+mn-ea"/>
                <a:cs typeface="+mn-cs"/>
                <a:sym typeface="Gill Sans"/>
              </a:rPr>
              <a:t> </a:t>
            </a:r>
            <a:r>
              <a:rPr>
                <a:solidFill>
                  <a:srgbClr val="F42300"/>
                </a:solidFill>
                <a:latin typeface="+mn-lt"/>
                <a:ea typeface="+mn-ea"/>
                <a:cs typeface="+mn-cs"/>
                <a:sym typeface="Gill Sans"/>
              </a:rPr>
              <a:t>9-14</a:t>
            </a:r>
          </a:p>
        </p:txBody>
      </p:sp>
      <p:sp>
        <p:nvSpPr>
          <p:cNvPr id="187" name="Shape 187"/>
          <p:cNvSpPr/>
          <p:nvPr/>
        </p:nvSpPr>
        <p:spPr>
          <a:xfrm>
            <a:off x="292100" y="1327150"/>
            <a:ext cx="9575800" cy="1917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69900" indent="-469900" algn="l">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13</a:t>
            </a:r>
            <a:r>
              <a:rPr sz="2400">
                <a:latin typeface="Times"/>
                <a:ea typeface="Times"/>
                <a:cs typeface="Times"/>
                <a:sym typeface="Times"/>
              </a:rPr>
              <a:t>  So Joab and the people who were with him drew near to the battle against the Arameans, and they fled before him.</a:t>
            </a:r>
            <a:endParaRPr sz="2400">
              <a:latin typeface="Times"/>
              <a:ea typeface="Times"/>
              <a:cs typeface="Times"/>
              <a:sym typeface="Times"/>
            </a:endParaRPr>
          </a:p>
          <a:p>
            <a:pPr marL="469900" indent="-469900" algn="l">
              <a:tabLst>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FF2600"/>
                </a:solidFill>
                <a:latin typeface="Times"/>
                <a:ea typeface="Times"/>
                <a:cs typeface="Times"/>
                <a:sym typeface="Times"/>
              </a:rPr>
              <a:t>14</a:t>
            </a:r>
            <a:r>
              <a:rPr sz="2400">
                <a:latin typeface="Times"/>
                <a:ea typeface="Times"/>
                <a:cs typeface="Times"/>
                <a:sym typeface="Times"/>
              </a:rPr>
              <a:t>  When the sons of Ammon saw that the Arameans fled, they also fled before Abishai and entered the city. Then Joab returned from fighting against the sons of Ammon and came to Jerusalem.</a:t>
            </a:r>
          </a:p>
        </p:txBody>
      </p:sp>
      <p:pic>
        <p:nvPicPr>
          <p:cNvPr id="188" name="droppedImage.pdf"/>
          <p:cNvPicPr>
            <a:picLocks noChangeAspect="1"/>
          </p:cNvPicPr>
          <p:nvPr/>
        </p:nvPicPr>
        <p:blipFill>
          <a:blip r:embed="rId2">
            <a:extLst/>
          </a:blip>
          <a:stretch>
            <a:fillRect/>
          </a:stretch>
        </p:blipFill>
        <p:spPr>
          <a:xfrm>
            <a:off x="876300" y="3746500"/>
            <a:ext cx="4586055" cy="33655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xfrm>
            <a:off x="2667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Ammon &amp; Syria defeated</a:t>
            </a:r>
            <a:r>
              <a:rPr sz="2400">
                <a:solidFill>
                  <a:srgbClr val="000643"/>
                </a:solidFill>
              </a:rPr>
              <a:t> </a:t>
            </a:r>
            <a:r>
              <a:rPr sz="2400">
                <a:solidFill>
                  <a:srgbClr val="F42300"/>
                </a:solidFill>
              </a:rPr>
              <a:t>6-19</a:t>
            </a:r>
          </a:p>
        </p:txBody>
      </p:sp>
      <p:sp>
        <p:nvSpPr>
          <p:cNvPr id="191" name="Shape 191"/>
          <p:cNvSpPr/>
          <p:nvPr>
            <p:ph type="body" idx="1"/>
          </p:nvPr>
        </p:nvSpPr>
        <p:spPr>
          <a:xfrm>
            <a:off x="146050" y="698500"/>
            <a:ext cx="9867900" cy="543560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4.  Syrian king Hadadezer gather a second army &amp; is defeated </a:t>
            </a:r>
            <a:r>
              <a:rPr>
                <a:solidFill>
                  <a:srgbClr val="F42300"/>
                </a:solidFill>
                <a:latin typeface="+mn-lt"/>
                <a:ea typeface="+mn-ea"/>
                <a:cs typeface="+mn-cs"/>
                <a:sym typeface="Gill Sans"/>
              </a:rPr>
              <a:t>15-18</a:t>
            </a:r>
            <a:r>
              <a:rPr>
                <a:solidFill>
                  <a:srgbClr val="000643"/>
                </a:solidFill>
                <a:latin typeface="+mn-lt"/>
                <a:ea typeface="+mn-ea"/>
                <a:cs typeface="+mn-cs"/>
                <a:sym typeface="Gill Sans"/>
              </a:rPr>
              <a:t> </a:t>
            </a:r>
            <a:endParaRPr>
              <a:solidFill>
                <a:srgbClr val="000643"/>
              </a:solidFill>
              <a:latin typeface="+mn-lt"/>
              <a:ea typeface="+mn-ea"/>
              <a:cs typeface="+mn-cs"/>
              <a:sym typeface="Gill Sans"/>
            </a:endParaRP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15</a:t>
            </a:r>
            <a:r>
              <a:t>  When the Arameans saw that they had been defeated by Israel, they gathered themselves together.</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16</a:t>
            </a:r>
            <a:r>
              <a:t>  And Hadadezer sent and brought out the Arameans who were beyond the River, and they came to Helam; and Shobach the commander of the army of Hadadezer led them.</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17</a:t>
            </a:r>
            <a:r>
              <a:t>  Now when it was told David, he gathered all Israel together and crossed the Jordan, and came to Helam. And the Arameans arrayed themselves to meet David and fought against him.</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18</a:t>
            </a:r>
            <a:r>
              <a:t>  But the Arameans fled before Israel, and David killed 700 charioteers of the Arameans and 40,000 horsemen and struck down Shobach the commander of their army, and he died there.</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292100" y="381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Ammon &amp; Syria defeated</a:t>
            </a:r>
            <a:r>
              <a:rPr sz="2400">
                <a:solidFill>
                  <a:srgbClr val="000643"/>
                </a:solidFill>
              </a:rPr>
              <a:t> </a:t>
            </a:r>
            <a:r>
              <a:rPr sz="2400">
                <a:solidFill>
                  <a:srgbClr val="F42300"/>
                </a:solidFill>
              </a:rPr>
              <a:t>6-19</a:t>
            </a:r>
          </a:p>
        </p:txBody>
      </p:sp>
      <p:sp>
        <p:nvSpPr>
          <p:cNvPr id="194" name="Shape 194"/>
          <p:cNvSpPr/>
          <p:nvPr>
            <p:ph type="body" sz="half" idx="1"/>
          </p:nvPr>
        </p:nvSpPr>
        <p:spPr>
          <a:xfrm>
            <a:off x="171450" y="812800"/>
            <a:ext cx="9563101" cy="1646883"/>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5.  Arameans make a separate peace with Israel </a:t>
            </a:r>
            <a:r>
              <a:rPr>
                <a:solidFill>
                  <a:srgbClr val="F42300"/>
                </a:solidFill>
                <a:latin typeface="+mn-lt"/>
                <a:ea typeface="+mn-ea"/>
                <a:cs typeface="+mn-cs"/>
                <a:sym typeface="Gill Sans"/>
              </a:rPr>
              <a:t>19 </a:t>
            </a:r>
            <a:endParaRPr>
              <a:solidFill>
                <a:srgbClr val="F42300"/>
              </a:solidFill>
              <a:latin typeface="+mn-lt"/>
              <a:ea typeface="+mn-ea"/>
              <a:cs typeface="+mn-cs"/>
              <a:sym typeface="Gill Sans"/>
            </a:endParaRP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19</a:t>
            </a:r>
            <a:r>
              <a:t>  When all the kings, servants of Hadadezer, saw that they were defeated by Israel, they made peace with Israel and served them. So the Arameans feared to help the sons of Ammon anymore.</a:t>
            </a:r>
          </a:p>
        </p:txBody>
      </p:sp>
      <p:pic>
        <p:nvPicPr>
          <p:cNvPr id="195" name="droppedImage.pdf"/>
          <p:cNvPicPr>
            <a:picLocks noChangeAspect="1"/>
          </p:cNvPicPr>
          <p:nvPr/>
        </p:nvPicPr>
        <p:blipFill>
          <a:blip r:embed="rId2">
            <a:extLst/>
          </a:blip>
          <a:stretch>
            <a:fillRect/>
          </a:stretch>
        </p:blipFill>
        <p:spPr>
          <a:xfrm>
            <a:off x="-25400" y="2578100"/>
            <a:ext cx="5531375" cy="40513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ctr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11993"/>
                </a:solidFill>
                <a:latin typeface="Helvetica"/>
                <a:ea typeface="Helvetica"/>
                <a:cs typeface="Helvetica"/>
                <a:sym typeface="Helvetica"/>
              </a:defRPr>
            </a:pPr>
            <a:r>
              <a:rPr sz="4100">
                <a:latin typeface="+mn-lt"/>
                <a:ea typeface="+mn-ea"/>
                <a:cs typeface="+mn-cs"/>
                <a:sym typeface="Gill Sans"/>
              </a:rPr>
              <a:t>Section 3  Trouble in David’s Family</a:t>
            </a:r>
            <a:endParaRPr sz="4100">
              <a:solidFill>
                <a:srgbClr val="000643"/>
              </a:solidFill>
              <a:latin typeface="+mn-lt"/>
              <a:ea typeface="+mn-ea"/>
              <a:cs typeface="+mn-cs"/>
              <a:sym typeface="Gill Sans"/>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4100">
                <a:solidFill>
                  <a:srgbClr val="000643"/>
                </a:solidFill>
                <a:latin typeface="+mn-lt"/>
                <a:ea typeface="+mn-ea"/>
                <a:cs typeface="+mn-cs"/>
                <a:sym typeface="Gill Sans"/>
              </a:rPr>
              <a:t>						</a:t>
            </a:r>
            <a:r>
              <a:rPr sz="4100">
                <a:solidFill>
                  <a:srgbClr val="F42300"/>
                </a:solidFill>
                <a:latin typeface="+mn-lt"/>
                <a:ea typeface="+mn-ea"/>
                <a:cs typeface="+mn-cs"/>
                <a:sym typeface="Gill Sans"/>
              </a:rPr>
              <a:t>2 Samuel 10:1—14:33</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pPr>
            <a:r>
              <a:rPr>
                <a:solidFill>
                  <a:srgbClr val="000643"/>
                </a:solidFill>
              </a:rPr>
              <a:t>II.	 David’s Sin with Bathsheba </a:t>
            </a:r>
            <a:r>
              <a:rPr>
                <a:solidFill>
                  <a:srgbClr val="F42300"/>
                </a:solidFill>
              </a:rPr>
              <a:t>11:1-27</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6527800" y="127000"/>
            <a:ext cx="3797300" cy="1282700"/>
          </a:xfrm>
          <a:prstGeom prst="rect">
            <a:avLst/>
          </a:prstGeom>
        </p:spPr>
        <p:txBody>
          <a:bodyPr lIns="50800" tIns="50800" rIns="50800" bIns="50800" anchor="t"/>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A.	David seeks Saul’s heirs </a:t>
            </a:r>
            <a:r>
              <a:rPr>
                <a:solidFill>
                  <a:srgbClr val="FF2600"/>
                </a:solidFill>
              </a:rPr>
              <a:t>9:1-4</a:t>
            </a:r>
          </a:p>
        </p:txBody>
      </p:sp>
      <p:sp>
        <p:nvSpPr>
          <p:cNvPr id="121" name="Shape 121"/>
          <p:cNvSpPr/>
          <p:nvPr>
            <p:ph type="body" idx="1"/>
          </p:nvPr>
        </p:nvSpPr>
        <p:spPr>
          <a:xfrm>
            <a:off x="-114300" y="76200"/>
            <a:ext cx="6651725" cy="7150100"/>
          </a:xfrm>
          <a:prstGeom prst="rect">
            <a:avLst/>
          </a:prstGeom>
        </p:spPr>
        <p:txBody>
          <a:bodyPr anchor="t"/>
          <a:lstStyle/>
          <a:p>
            <a:pPr marL="546100" indent="-292100">
              <a:spcBef>
                <a:spcPts val="2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a:t>
            </a:r>
            <a:r>
              <a:rPr sz="2400">
                <a:uFill>
                  <a:solidFill>
                    <a:srgbClr val="000000"/>
                  </a:solidFill>
                </a:uFill>
                <a:latin typeface="Times"/>
                <a:ea typeface="Times"/>
                <a:cs typeface="Times"/>
                <a:sym typeface="Times"/>
              </a:rPr>
              <a:t>     Then David said, "Is there yet anyone left of the house of Saul, that I may show him kindness for Jonathan’s sake?"</a:t>
            </a:r>
            <a:endParaRPr sz="2400">
              <a:uFill>
                <a:solidFill>
                  <a:srgbClr val="000000"/>
                </a:solidFill>
              </a:uFill>
              <a:latin typeface="Times"/>
              <a:ea typeface="Times"/>
              <a:cs typeface="Times"/>
              <a:sym typeface="Times"/>
            </a:endParaRPr>
          </a:p>
          <a:p>
            <a:pPr marL="546100" indent="-292100">
              <a:spcBef>
                <a:spcPts val="2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Now there was a servant of the house of Saul whose name was Ziba, and they called him to David; and the king said to him, "Are you Ziba?" And he said, "</a:t>
            </a:r>
            <a:r>
              <a:rPr i="1" sz="2400">
                <a:uFill>
                  <a:solidFill>
                    <a:srgbClr val="000000"/>
                  </a:solidFill>
                </a:uFill>
                <a:latin typeface="Times"/>
                <a:ea typeface="Times"/>
                <a:cs typeface="Times"/>
                <a:sym typeface="Times"/>
              </a:rPr>
              <a:t>I am</a:t>
            </a:r>
            <a:r>
              <a:rPr sz="2400">
                <a:uFill>
                  <a:solidFill>
                    <a:srgbClr val="000000"/>
                  </a:solidFill>
                </a:uFill>
                <a:latin typeface="Times"/>
                <a:ea typeface="Times"/>
                <a:cs typeface="Times"/>
                <a:sym typeface="Times"/>
              </a:rPr>
              <a:t> your servant."</a:t>
            </a:r>
            <a:endParaRPr sz="2400">
              <a:uFill>
                <a:solidFill>
                  <a:srgbClr val="000000"/>
                </a:solidFill>
              </a:uFill>
              <a:latin typeface="Times"/>
              <a:ea typeface="Times"/>
              <a:cs typeface="Times"/>
              <a:sym typeface="Times"/>
            </a:endParaRPr>
          </a:p>
          <a:p>
            <a:pPr marL="546100" indent="-292100">
              <a:spcBef>
                <a:spcPts val="2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a:t>
            </a:r>
            <a:r>
              <a:rPr sz="2400">
                <a:uFill>
                  <a:solidFill>
                    <a:srgbClr val="000000"/>
                  </a:solidFill>
                </a:uFill>
                <a:latin typeface="Times"/>
                <a:ea typeface="Times"/>
                <a:cs typeface="Times"/>
                <a:sym typeface="Times"/>
              </a:rPr>
              <a:t>     And the king said, "Is there not yet anyone of the house of Saul to whom I may show the kindness of God?" And Ziba said to the king, "There is still a son of Jonathan who is crippled in both feet."</a:t>
            </a:r>
            <a:endParaRPr sz="2400">
              <a:uFill>
                <a:solidFill>
                  <a:srgbClr val="000000"/>
                </a:solidFill>
              </a:uFill>
              <a:latin typeface="Times"/>
              <a:ea typeface="Times"/>
              <a:cs typeface="Times"/>
              <a:sym typeface="Times"/>
            </a:endParaRPr>
          </a:p>
          <a:p>
            <a:pPr marL="546100" indent="-292100">
              <a:spcBef>
                <a:spcPts val="2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4</a:t>
            </a:r>
            <a:r>
              <a:rPr sz="2400">
                <a:uFill>
                  <a:solidFill>
                    <a:srgbClr val="000000"/>
                  </a:solidFill>
                </a:uFill>
                <a:latin typeface="Times"/>
                <a:ea typeface="Times"/>
                <a:cs typeface="Times"/>
                <a:sym typeface="Times"/>
              </a:rPr>
              <a:t>     So the king said to him, "Where is he?" And Ziba said to the king, "Behold, he is in the house of Machir the son of Ammiel in Lo-debar."</a:t>
            </a:r>
          </a:p>
        </p:txBody>
      </p:sp>
      <p:pic>
        <p:nvPicPr>
          <p:cNvPr id="122" name="droppedImage.pdf"/>
          <p:cNvPicPr>
            <a:picLocks noChangeAspect="1"/>
          </p:cNvPicPr>
          <p:nvPr/>
        </p:nvPicPr>
        <p:blipFill>
          <a:blip r:embed="rId2">
            <a:extLst/>
          </a:blip>
          <a:stretch>
            <a:fillRect/>
          </a:stretch>
        </p:blipFill>
        <p:spPr>
          <a:xfrm>
            <a:off x="6507328" y="1384300"/>
            <a:ext cx="3627272" cy="3962400"/>
          </a:xfrm>
          <a:prstGeom prst="rect">
            <a:avLst/>
          </a:prstGeom>
          <a:ln w="12700">
            <a:miter lim="400000"/>
          </a:ln>
        </p:spPr>
      </p:pic>
      <p:sp>
        <p:nvSpPr>
          <p:cNvPr id="123" name="Shape 123"/>
          <p:cNvSpPr/>
          <p:nvPr/>
        </p:nvSpPr>
        <p:spPr>
          <a:xfrm>
            <a:off x="7086600" y="5359400"/>
            <a:ext cx="26924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2400"/>
            </a:lvl1pPr>
          </a:lstStyle>
          <a:p>
            <a:pPr/>
            <a:r>
              <a:t>David questions Ziba</a:t>
            </a:r>
          </a:p>
        </p:txBody>
      </p:sp>
      <p:sp>
        <p:nvSpPr>
          <p:cNvPr id="124" name="Shape 124"/>
          <p:cNvSpPr/>
          <p:nvPr/>
        </p:nvSpPr>
        <p:spPr>
          <a:xfrm>
            <a:off x="6680200" y="5943600"/>
            <a:ext cx="3263900" cy="1612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spcBef>
                <a:spcPts val="300"/>
              </a:spcBef>
              <a:defRPr sz="2400"/>
            </a:pPr>
            <a:r>
              <a:rPr>
                <a:solidFill>
                  <a:srgbClr val="011993"/>
                </a:solidFill>
              </a:rPr>
              <a:t>Ziba - ZIGH buh</a:t>
            </a:r>
            <a:endParaRPr>
              <a:solidFill>
                <a:srgbClr val="011993"/>
              </a:solidFill>
            </a:endParaRPr>
          </a:p>
          <a:p>
            <a:pPr>
              <a:spcBef>
                <a:spcPts val="300"/>
              </a:spcBef>
              <a:defRPr sz="2400"/>
            </a:pPr>
            <a:r>
              <a:rPr>
                <a:solidFill>
                  <a:srgbClr val="011993"/>
                </a:solidFill>
              </a:rPr>
              <a:t>Machir - MAY kir</a:t>
            </a:r>
            <a:endParaRPr>
              <a:solidFill>
                <a:srgbClr val="011993"/>
              </a:solidFill>
            </a:endParaRPr>
          </a:p>
          <a:p>
            <a:pPr>
              <a:spcBef>
                <a:spcPts val="300"/>
              </a:spcBef>
              <a:defRPr sz="2400"/>
            </a:pPr>
            <a:r>
              <a:rPr>
                <a:solidFill>
                  <a:srgbClr val="011993"/>
                </a:solidFill>
              </a:rPr>
              <a:t>Ammiel - AM ih el</a:t>
            </a:r>
            <a:endParaRPr>
              <a:solidFill>
                <a:srgbClr val="011993"/>
              </a:solidFill>
            </a:endParaRPr>
          </a:p>
          <a:p>
            <a:pPr>
              <a:spcBef>
                <a:spcPts val="300"/>
              </a:spcBef>
              <a:defRPr sz="2400"/>
            </a:pPr>
            <a:r>
              <a:rPr>
                <a:solidFill>
                  <a:srgbClr val="011993"/>
                </a:solidFill>
              </a:rPr>
              <a:t>Lo-debar - lo-DEE bahr</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xfrm>
            <a:off x="228600" y="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A.	 Joab sent to besiege Ammonite city of Rabbah</a:t>
            </a:r>
            <a:r>
              <a:rPr sz="2400">
                <a:solidFill>
                  <a:srgbClr val="000643"/>
                </a:solidFill>
              </a:rPr>
              <a:t> </a:t>
            </a:r>
            <a:r>
              <a:rPr sz="2400">
                <a:solidFill>
                  <a:srgbClr val="FF2600"/>
                </a:solidFill>
              </a:rPr>
              <a:t>1</a:t>
            </a:r>
          </a:p>
        </p:txBody>
      </p:sp>
      <p:sp>
        <p:nvSpPr>
          <p:cNvPr id="202" name="Shape 202"/>
          <p:cNvSpPr/>
          <p:nvPr>
            <p:ph type="body" sz="half" idx="1"/>
          </p:nvPr>
        </p:nvSpPr>
        <p:spPr>
          <a:xfrm>
            <a:off x="114300" y="774700"/>
            <a:ext cx="9931401" cy="1852762"/>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a:t>
            </a:r>
            <a:r>
              <a:t>    Then it happened in the spring, at the time when kings go out to battle, that David sent Joab and his servants with him and all Israel, and they destroyed the sons of Ammon and besieged Rabbah. But David stayed at Jerusalem.</a:t>
            </a:r>
          </a:p>
        </p:txBody>
      </p:sp>
      <p:pic>
        <p:nvPicPr>
          <p:cNvPr id="203" name="droppedImage.pdf"/>
          <p:cNvPicPr>
            <a:picLocks noChangeAspect="1"/>
          </p:cNvPicPr>
          <p:nvPr/>
        </p:nvPicPr>
        <p:blipFill>
          <a:blip r:embed="rId2">
            <a:extLst/>
          </a:blip>
          <a:stretch>
            <a:fillRect/>
          </a:stretch>
        </p:blipFill>
        <p:spPr>
          <a:xfrm>
            <a:off x="622300" y="2514600"/>
            <a:ext cx="3644900" cy="39751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xfrm>
            <a:off x="533400" y="2032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David adultery with Bathsheba</a:t>
            </a:r>
            <a:r>
              <a:rPr sz="2400">
                <a:solidFill>
                  <a:srgbClr val="000643"/>
                </a:solidFill>
              </a:rPr>
              <a:t> </a:t>
            </a:r>
            <a:r>
              <a:rPr sz="2400">
                <a:solidFill>
                  <a:srgbClr val="F42300"/>
                </a:solidFill>
              </a:rPr>
              <a:t>1-5</a:t>
            </a:r>
          </a:p>
        </p:txBody>
      </p:sp>
      <p:sp>
        <p:nvSpPr>
          <p:cNvPr id="206" name="Shape 206"/>
          <p:cNvSpPr/>
          <p:nvPr>
            <p:ph type="body" idx="1"/>
          </p:nvPr>
        </p:nvSpPr>
        <p:spPr>
          <a:xfrm>
            <a:off x="-63500" y="977900"/>
            <a:ext cx="6007100" cy="6591300"/>
          </a:xfrm>
          <a:prstGeom prst="rect">
            <a:avLst/>
          </a:prstGeom>
        </p:spPr>
        <p:txBody>
          <a:bodyPr anchor="t"/>
          <a:lstStyle/>
          <a:p>
            <a:pPr marL="469900" indent="-215900">
              <a:spcBef>
                <a:spcPts val="15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1.   David sees her, sends for, &amp; commits adultery with her</a:t>
            </a:r>
            <a:r>
              <a:rPr>
                <a:solidFill>
                  <a:srgbClr val="000643"/>
                </a:solidFill>
                <a:latin typeface="+mn-lt"/>
                <a:ea typeface="+mn-ea"/>
                <a:cs typeface="+mn-cs"/>
                <a:sym typeface="Gill Sans"/>
              </a:rPr>
              <a:t> </a:t>
            </a:r>
            <a:r>
              <a:rPr>
                <a:solidFill>
                  <a:srgbClr val="F42300"/>
                </a:solidFill>
                <a:latin typeface="+mn-lt"/>
                <a:ea typeface="+mn-ea"/>
                <a:cs typeface="+mn-cs"/>
                <a:sym typeface="Gill Sans"/>
              </a:rPr>
              <a:t>2-4</a:t>
            </a:r>
            <a:r>
              <a:rPr>
                <a:solidFill>
                  <a:srgbClr val="000643"/>
                </a:solidFill>
                <a:latin typeface="+mn-lt"/>
                <a:ea typeface="+mn-ea"/>
                <a:cs typeface="+mn-cs"/>
                <a:sym typeface="Gill Sans"/>
              </a:rPr>
              <a:t> </a:t>
            </a:r>
            <a:endParaRPr>
              <a:solidFill>
                <a:srgbClr val="000643"/>
              </a:solidFill>
              <a:latin typeface="+mn-lt"/>
              <a:ea typeface="+mn-ea"/>
              <a:cs typeface="+mn-cs"/>
              <a:sym typeface="Gill Sans"/>
            </a:endParaRPr>
          </a:p>
          <a:p>
            <a:pPr marL="469900" indent="-215900">
              <a:spcBef>
                <a:spcPts val="15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a:t>
            </a:r>
            <a:r>
              <a:t>    Now when evening came David arose from his bed and walked around on the roof of the king's house, and from the roof he saw a woman bathing; and the woman was very beautiful in appearance.</a:t>
            </a:r>
          </a:p>
          <a:p>
            <a:pPr marL="469900" indent="-215900">
              <a:spcBef>
                <a:spcPts val="15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3</a:t>
            </a:r>
            <a:r>
              <a:t>    So David sent and inquired about the woman. And one said, "Is this not Bathsheba, the daughter of Eliam, the wife of Uriah the Hittite?"</a:t>
            </a:r>
          </a:p>
          <a:p>
            <a:pPr marL="469900" indent="-215900">
              <a:spcBef>
                <a:spcPts val="15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4</a:t>
            </a:r>
            <a:r>
              <a:t>    And David sent messengers and took her, and when she came to him, he lay with her; and when she had purified herself from her uncleanness, she returned to her house.</a:t>
            </a:r>
          </a:p>
        </p:txBody>
      </p:sp>
      <p:pic>
        <p:nvPicPr>
          <p:cNvPr id="207" name="droppedImage.pdf"/>
          <p:cNvPicPr>
            <a:picLocks noChangeAspect="1"/>
          </p:cNvPicPr>
          <p:nvPr/>
        </p:nvPicPr>
        <p:blipFill>
          <a:blip r:embed="rId2">
            <a:extLst/>
          </a:blip>
          <a:stretch>
            <a:fillRect/>
          </a:stretch>
        </p:blipFill>
        <p:spPr>
          <a:xfrm>
            <a:off x="6043424" y="50800"/>
            <a:ext cx="4000501" cy="4629281"/>
          </a:xfrm>
          <a:prstGeom prst="rect">
            <a:avLst/>
          </a:prstGeom>
          <a:ln w="12700">
            <a:miter lim="400000"/>
          </a:ln>
        </p:spPr>
      </p:pic>
      <p:pic>
        <p:nvPicPr>
          <p:cNvPr id="208" name="droppedImage.pdf"/>
          <p:cNvPicPr>
            <a:picLocks noChangeAspect="1"/>
          </p:cNvPicPr>
          <p:nvPr/>
        </p:nvPicPr>
        <p:blipFill>
          <a:blip r:embed="rId3">
            <a:extLst/>
          </a:blip>
          <a:stretch>
            <a:fillRect/>
          </a:stretch>
        </p:blipFill>
        <p:spPr>
          <a:xfrm>
            <a:off x="6045200" y="4736741"/>
            <a:ext cx="3022600" cy="28324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xfrm>
            <a:off x="1905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B.	David adultery with Bathsheba</a:t>
            </a:r>
            <a:r>
              <a:rPr sz="2400">
                <a:solidFill>
                  <a:srgbClr val="000643"/>
                </a:solidFill>
              </a:rPr>
              <a:t> </a:t>
            </a:r>
            <a:r>
              <a:rPr sz="2400">
                <a:solidFill>
                  <a:srgbClr val="F42300"/>
                </a:solidFill>
              </a:rPr>
              <a:t>1-5</a:t>
            </a:r>
          </a:p>
        </p:txBody>
      </p:sp>
      <p:sp>
        <p:nvSpPr>
          <p:cNvPr id="211" name="Shape 211"/>
          <p:cNvSpPr/>
          <p:nvPr>
            <p:ph type="body" sz="quarter" idx="1"/>
          </p:nvPr>
        </p:nvSpPr>
        <p:spPr>
          <a:xfrm>
            <a:off x="228600" y="736600"/>
            <a:ext cx="9702800" cy="155079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011993"/>
                </a:solidFill>
                <a:latin typeface="+mn-lt"/>
                <a:ea typeface="+mn-ea"/>
                <a:cs typeface="+mn-cs"/>
                <a:sym typeface="Gill Sans"/>
              </a:rPr>
              <a:t>2.  Bathsheba conceives a child and informs David</a:t>
            </a:r>
            <a:r>
              <a:rPr>
                <a:solidFill>
                  <a:srgbClr val="000643"/>
                </a:solidFill>
                <a:latin typeface="+mn-lt"/>
                <a:ea typeface="+mn-ea"/>
                <a:cs typeface="+mn-cs"/>
                <a:sym typeface="Gill Sans"/>
              </a:rPr>
              <a:t> </a:t>
            </a:r>
            <a:r>
              <a:rPr>
                <a:solidFill>
                  <a:srgbClr val="F42300"/>
                </a:solidFill>
                <a:latin typeface="+mn-lt"/>
                <a:ea typeface="+mn-ea"/>
                <a:cs typeface="+mn-cs"/>
                <a:sym typeface="Gill Sans"/>
              </a:rPr>
              <a:t>5 </a:t>
            </a:r>
            <a:endParaRPr>
              <a:solidFill>
                <a:srgbClr val="F42300"/>
              </a:solidFill>
              <a:latin typeface="+mn-lt"/>
              <a:ea typeface="+mn-ea"/>
              <a:cs typeface="+mn-cs"/>
              <a:sym typeface="Gill Sans"/>
            </a:endParaRP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5</a:t>
            </a:r>
            <a:r>
              <a:t>    And the woman conceived; and she sent and told David, and said, "I am pregnant."</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xfrm>
            <a:off x="292100" y="127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C.	 David tries to cover his sin by bring Uriah home from war </a:t>
            </a:r>
            <a:r>
              <a:rPr sz="2400">
                <a:solidFill>
                  <a:srgbClr val="F42300"/>
                </a:solidFill>
              </a:rPr>
              <a:t>6-13</a:t>
            </a:r>
          </a:p>
        </p:txBody>
      </p:sp>
      <p:sp>
        <p:nvSpPr>
          <p:cNvPr id="214" name="Shape 214"/>
          <p:cNvSpPr/>
          <p:nvPr>
            <p:ph type="body" idx="1"/>
          </p:nvPr>
        </p:nvSpPr>
        <p:spPr>
          <a:xfrm>
            <a:off x="0" y="812800"/>
            <a:ext cx="10029528" cy="4463158"/>
          </a:xfrm>
          <a:prstGeom prst="rect">
            <a:avLst/>
          </a:prstGeom>
        </p:spPr>
        <p:txBody>
          <a:bodyPr anchor="t"/>
          <a:lstStyle/>
          <a:p>
            <a:pPr marL="469900" indent="-215900">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6</a:t>
            </a:r>
            <a:r>
              <a:t>    Then David sent to Joab, saying, "Send me Uriah the Hittite." So Joab sent Uriah to David.</a:t>
            </a:r>
          </a:p>
          <a:p>
            <a:pPr marL="469900" indent="-215900">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7</a:t>
            </a:r>
            <a:r>
              <a:t>    When Uriah came to him, David asked concerning the welfare of Joab and the people and the state of the war.</a:t>
            </a:r>
          </a:p>
          <a:p>
            <a:pPr marL="469900" indent="-215900">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8</a:t>
            </a:r>
            <a:r>
              <a:t>    Then David said to Uriah, "Go down to your house, and wash your feet." And Uriah went out of the king's house, and a present from the king was sent out after him.</a:t>
            </a:r>
          </a:p>
          <a:p>
            <a:pPr marL="469900" indent="-215900">
              <a:spcBef>
                <a:spcPts val="49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9</a:t>
            </a:r>
            <a:r>
              <a:t>    But Uriah slept at the door of the king's house with all the servants of his lord, and did not go down to his house.</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xfrm>
            <a:off x="254000" y="508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C.	 David tries to cover his sin by bring Uriah home from war</a:t>
            </a:r>
            <a:r>
              <a:rPr sz="2400">
                <a:solidFill>
                  <a:srgbClr val="000643"/>
                </a:solidFill>
              </a:rPr>
              <a:t> </a:t>
            </a:r>
            <a:r>
              <a:rPr sz="2400">
                <a:solidFill>
                  <a:srgbClr val="F42300"/>
                </a:solidFill>
              </a:rPr>
              <a:t>6-13</a:t>
            </a:r>
          </a:p>
        </p:txBody>
      </p:sp>
      <p:sp>
        <p:nvSpPr>
          <p:cNvPr id="217" name="Shape 217"/>
          <p:cNvSpPr/>
          <p:nvPr>
            <p:ph type="body" idx="1"/>
          </p:nvPr>
        </p:nvSpPr>
        <p:spPr>
          <a:xfrm>
            <a:off x="0" y="800100"/>
            <a:ext cx="9922421" cy="543560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10</a:t>
            </a:r>
            <a:r>
              <a:t>  Now when they told David, saying, "Uriah did not go down to his house," David said to Uriah, "Have you not come from a journey? Why did you not go down to your house?"</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11</a:t>
            </a:r>
            <a:r>
              <a:t>   And Uriah said to David, "The ark and Israel and Judah are staying in temporary shelters, and my lord Joab and the servants of my lord are camping in the open field. Shall I then go to my house to eat and to drink and to lie with my wife? By your life and the life of your soul, I will not do this thing."</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p:nvPr>
        </p:nvSpPr>
        <p:spPr>
          <a:xfrm>
            <a:off x="279400" y="508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C.	 David tries to cover his sin by bring Uriah home from war</a:t>
            </a:r>
            <a:r>
              <a:rPr sz="2400">
                <a:solidFill>
                  <a:srgbClr val="000643"/>
                </a:solidFill>
              </a:rPr>
              <a:t> </a:t>
            </a:r>
            <a:r>
              <a:rPr sz="2400">
                <a:solidFill>
                  <a:srgbClr val="F42300"/>
                </a:solidFill>
              </a:rPr>
              <a:t>6-13</a:t>
            </a:r>
          </a:p>
        </p:txBody>
      </p:sp>
      <p:sp>
        <p:nvSpPr>
          <p:cNvPr id="220" name="Shape 220"/>
          <p:cNvSpPr/>
          <p:nvPr>
            <p:ph type="body" sz="half" idx="1"/>
          </p:nvPr>
        </p:nvSpPr>
        <p:spPr>
          <a:xfrm>
            <a:off x="63500" y="850900"/>
            <a:ext cx="9943456" cy="2183706"/>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12</a:t>
            </a:r>
            <a:r>
              <a:t>  Then David said to Uriah, "Stay here today also, and tomorrow I will let you go." So Uriah remained in Jerusalem that day and the next.</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13</a:t>
            </a:r>
            <a:r>
              <a:t>  Now David called him, and he ate and drank before him, and he made him drunk; and in the evening he went out to lie on his bed with his lord's servants, but he did not go down to his house.</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title"/>
          </p:nvPr>
        </p:nvSpPr>
        <p:spPr>
          <a:xfrm>
            <a:off x="190500" y="254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D.	 David orders Joab to arrange for Uriah to be killed in battle</a:t>
            </a:r>
            <a:r>
              <a:rPr sz="2400">
                <a:solidFill>
                  <a:srgbClr val="000643"/>
                </a:solidFill>
              </a:rPr>
              <a:t> </a:t>
            </a:r>
            <a:r>
              <a:rPr sz="2400">
                <a:solidFill>
                  <a:srgbClr val="F42300"/>
                </a:solidFill>
              </a:rPr>
              <a:t>14-21</a:t>
            </a:r>
          </a:p>
        </p:txBody>
      </p:sp>
      <p:sp>
        <p:nvSpPr>
          <p:cNvPr id="223" name="Shape 223"/>
          <p:cNvSpPr/>
          <p:nvPr>
            <p:ph type="body" sz="half" idx="1"/>
          </p:nvPr>
        </p:nvSpPr>
        <p:spPr>
          <a:xfrm>
            <a:off x="69850" y="787400"/>
            <a:ext cx="9892854" cy="2229545"/>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14</a:t>
            </a:r>
            <a:r>
              <a:t>  Now it came about in the morning that David wrote a letter to Joab, and sent it by the hand of Uriah.</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15</a:t>
            </a:r>
            <a:r>
              <a:t>  And he had written in the letter, saying, "Place Uriah in the front line of the fiercest battle and withdraw from him, so that he may be struck down and die."</a:t>
            </a:r>
          </a:p>
        </p:txBody>
      </p:sp>
      <p:pic>
        <p:nvPicPr>
          <p:cNvPr id="224" name="droppedImage.pdf"/>
          <p:cNvPicPr>
            <a:picLocks noChangeAspect="1"/>
          </p:cNvPicPr>
          <p:nvPr/>
        </p:nvPicPr>
        <p:blipFill>
          <a:blip r:embed="rId2">
            <a:extLst/>
          </a:blip>
          <a:stretch>
            <a:fillRect/>
          </a:stretch>
        </p:blipFill>
        <p:spPr>
          <a:xfrm>
            <a:off x="215900" y="2921000"/>
            <a:ext cx="4927600" cy="4356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p:nvPr>
        </p:nvSpPr>
        <p:spPr>
          <a:xfrm>
            <a:off x="279400" y="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D.	 David orders Joab to arrange for Uriah to be killed in battle</a:t>
            </a:r>
            <a:r>
              <a:rPr sz="2400">
                <a:solidFill>
                  <a:srgbClr val="000643"/>
                </a:solidFill>
              </a:rPr>
              <a:t> </a:t>
            </a:r>
            <a:r>
              <a:rPr sz="2400">
                <a:solidFill>
                  <a:srgbClr val="F42300"/>
                </a:solidFill>
              </a:rPr>
              <a:t>14-21</a:t>
            </a:r>
          </a:p>
        </p:txBody>
      </p:sp>
      <p:sp>
        <p:nvSpPr>
          <p:cNvPr id="227" name="Shape 227"/>
          <p:cNvSpPr/>
          <p:nvPr>
            <p:ph type="body" sz="half" idx="1"/>
          </p:nvPr>
        </p:nvSpPr>
        <p:spPr>
          <a:xfrm>
            <a:off x="50800" y="711200"/>
            <a:ext cx="9889530" cy="1844874"/>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16</a:t>
            </a:r>
            <a:r>
              <a:t>  So it was as Joab kept watch on the city, that he put Uriah at the place where he knew there were valiant men.</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17</a:t>
            </a:r>
            <a:r>
              <a:t>  And the men of the city went out and fought against Joab, and some of the people among David's servants fell; and Uriah the Hittite also died.</a:t>
            </a:r>
          </a:p>
        </p:txBody>
      </p:sp>
      <p:pic>
        <p:nvPicPr>
          <p:cNvPr id="228" name="droppedImage.pdf"/>
          <p:cNvPicPr>
            <a:picLocks noChangeAspect="1"/>
          </p:cNvPicPr>
          <p:nvPr/>
        </p:nvPicPr>
        <p:blipFill>
          <a:blip r:embed="rId2">
            <a:extLst/>
          </a:blip>
          <a:stretch>
            <a:fillRect/>
          </a:stretch>
        </p:blipFill>
        <p:spPr>
          <a:xfrm>
            <a:off x="101600" y="2603500"/>
            <a:ext cx="5012848" cy="3784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xfrm>
            <a:off x="266700" y="254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D.	 David orders Joab to arrange for Uriah to be killed in battle</a:t>
            </a:r>
            <a:r>
              <a:rPr sz="2400">
                <a:solidFill>
                  <a:srgbClr val="000643"/>
                </a:solidFill>
              </a:rPr>
              <a:t> </a:t>
            </a:r>
            <a:r>
              <a:rPr sz="2400">
                <a:solidFill>
                  <a:srgbClr val="F42300"/>
                </a:solidFill>
              </a:rPr>
              <a:t>14-21</a:t>
            </a:r>
          </a:p>
        </p:txBody>
      </p:sp>
      <p:sp>
        <p:nvSpPr>
          <p:cNvPr id="231" name="Shape 231"/>
          <p:cNvSpPr/>
          <p:nvPr>
            <p:ph type="body" idx="1"/>
          </p:nvPr>
        </p:nvSpPr>
        <p:spPr>
          <a:xfrm>
            <a:off x="25400" y="838200"/>
            <a:ext cx="9943952" cy="4671517"/>
          </a:xfrm>
          <a:prstGeom prst="rect">
            <a:avLst/>
          </a:prstGeom>
        </p:spPr>
        <p:txBody>
          <a:bodyPr anchor="t"/>
          <a:lstStyle/>
          <a:p>
            <a:pPr marL="469900" indent="-215900">
              <a:spcBef>
                <a:spcPts val="17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18</a:t>
            </a:r>
            <a:r>
              <a:t>  Then Joab sent and reported to David all the events of the war.</a:t>
            </a:r>
          </a:p>
          <a:p>
            <a:pPr marL="469900" indent="-215900">
              <a:spcBef>
                <a:spcPts val="17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19</a:t>
            </a:r>
            <a:r>
              <a:t>  And he charged the messenger, saying, "When you have finished telling all the events of the war to the king,</a:t>
            </a:r>
          </a:p>
          <a:p>
            <a:pPr marL="469900" indent="-215900">
              <a:spcBef>
                <a:spcPts val="17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20</a:t>
            </a:r>
            <a:r>
              <a:t>  and if it happens that the king's wrath rises and he says to you, 'Why did you go so near to the city to fight? Did you not know that they would shoot from the wall?</a:t>
            </a:r>
          </a:p>
          <a:p>
            <a:pPr marL="469900" indent="-215900">
              <a:spcBef>
                <a:spcPts val="17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21</a:t>
            </a:r>
            <a:r>
              <a:t>  'Who struck down Abimelech the son of Jerubbesheth? Did not a woman throw an upper millstone on him from the wall so that he died at Thebez? Why did you go so near the wall?'-- then you shall say, 'Your servant Uriah the Hittite is dead also.' "</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xfrm>
            <a:off x="196850" y="12700"/>
            <a:ext cx="97663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E.	Joab’s messengers bring David news of the battle &amp; Uriah’s death</a:t>
            </a:r>
            <a:r>
              <a:rPr sz="2400">
                <a:solidFill>
                  <a:srgbClr val="000643"/>
                </a:solidFill>
              </a:rPr>
              <a:t> </a:t>
            </a:r>
            <a:r>
              <a:rPr sz="2400">
                <a:solidFill>
                  <a:srgbClr val="F42300"/>
                </a:solidFill>
              </a:rPr>
              <a:t>22-25</a:t>
            </a:r>
          </a:p>
        </p:txBody>
      </p:sp>
      <p:sp>
        <p:nvSpPr>
          <p:cNvPr id="234" name="Shape 234"/>
          <p:cNvSpPr/>
          <p:nvPr>
            <p:ph type="body" idx="1"/>
          </p:nvPr>
        </p:nvSpPr>
        <p:spPr>
          <a:xfrm>
            <a:off x="38100" y="838200"/>
            <a:ext cx="9921578" cy="4387255"/>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22</a:t>
            </a:r>
            <a:r>
              <a:t>  So the messenger departed and came and reported to David all that Joab had sent him to tell.</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23</a:t>
            </a:r>
            <a:r>
              <a:t>  And the messenger said to David, "The men prevailed against us and came out against us in the field, but we pressed them as far as the entrance of the gate.</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24</a:t>
            </a:r>
            <a:r>
              <a:t>  "Moreover, the archers shot at your servants from the wall; so some of the king's servants are dead, and your servant Uriah the Hittite is also dead."</a:t>
            </a:r>
          </a:p>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25</a:t>
            </a:r>
            <a:r>
              <a:t>  Then David said to the messenger, "Thus you shall say to Joab, 'Do not let this thing displease you, for the sword devours one as well as another; make your battle against the city stronger and overthrow it'; and so encourage him."</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Mephibosheth brought to David </a:t>
            </a:r>
            <a:r>
              <a:rPr>
                <a:solidFill>
                  <a:srgbClr val="FF2600"/>
                </a:solidFill>
              </a:rPr>
              <a:t>9:5-13</a:t>
            </a:r>
          </a:p>
        </p:txBody>
      </p:sp>
      <p:sp>
        <p:nvSpPr>
          <p:cNvPr id="127" name="Shape 127"/>
          <p:cNvSpPr/>
          <p:nvPr>
            <p:ph type="body" sz="half" idx="1"/>
          </p:nvPr>
        </p:nvSpPr>
        <p:spPr>
          <a:xfrm>
            <a:off x="-127000" y="1447800"/>
            <a:ext cx="10058400" cy="2844800"/>
          </a:xfrm>
          <a:prstGeom prst="rect">
            <a:avLst/>
          </a:prstGeom>
        </p:spPr>
        <p:txBody>
          <a:bodyPr anchor="t"/>
          <a:lstStyle/>
          <a:p>
            <a:pPr marL="546100" indent="-292100">
              <a:spcBef>
                <a:spcPts val="1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5</a:t>
            </a:r>
            <a:r>
              <a:rPr sz="2400">
                <a:latin typeface="Times"/>
                <a:ea typeface="Times"/>
                <a:cs typeface="Times"/>
                <a:sym typeface="Times"/>
              </a:rPr>
              <a:t>     Then King David sent and brought him from the house of Machir the son of Ammiel, from Lo-debar.</a:t>
            </a:r>
            <a:endParaRPr sz="2400">
              <a:latin typeface="Times"/>
              <a:ea typeface="Times"/>
              <a:cs typeface="Times"/>
              <a:sym typeface="Times"/>
            </a:endParaRPr>
          </a:p>
          <a:p>
            <a:pPr marL="546100" indent="-292100">
              <a:spcBef>
                <a:spcPts val="1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6</a:t>
            </a:r>
            <a:r>
              <a:rPr sz="2400">
                <a:latin typeface="Times"/>
                <a:ea typeface="Times"/>
                <a:cs typeface="Times"/>
                <a:sym typeface="Times"/>
              </a:rPr>
              <a:t>     And Mephibosheth, the son of Jonathan the son of Saul, came to David and fell on his face and prostrated himself. And David said, "Mephibosheth." And he said, "Here is your servant!"</a:t>
            </a:r>
          </a:p>
        </p:txBody>
      </p:sp>
      <p:pic>
        <p:nvPicPr>
          <p:cNvPr id="128" name="droppedImage.pdf"/>
          <p:cNvPicPr>
            <a:picLocks noChangeAspect="1"/>
          </p:cNvPicPr>
          <p:nvPr/>
        </p:nvPicPr>
        <p:blipFill>
          <a:blip r:embed="rId2">
            <a:extLst/>
          </a:blip>
          <a:stretch>
            <a:fillRect/>
          </a:stretch>
        </p:blipFill>
        <p:spPr>
          <a:xfrm>
            <a:off x="5739125" y="4587410"/>
            <a:ext cx="3963675" cy="2943690"/>
          </a:xfrm>
          <a:prstGeom prst="rect">
            <a:avLst/>
          </a:prstGeom>
          <a:ln w="12700">
            <a:miter lim="400000"/>
          </a:ln>
        </p:spPr>
      </p:pic>
      <p:sp>
        <p:nvSpPr>
          <p:cNvPr id="129" name="Shape 129"/>
          <p:cNvSpPr/>
          <p:nvPr/>
        </p:nvSpPr>
        <p:spPr>
          <a:xfrm>
            <a:off x="203200" y="939800"/>
            <a:ext cx="93980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solidFill>
                  <a:srgbClr val="011993"/>
                </a:solidFill>
              </a:rPr>
              <a:t>1.	He sends for him and gives him all the land of Saul</a:t>
            </a:r>
            <a:r>
              <a:rPr sz="2400"/>
              <a:t> </a:t>
            </a:r>
            <a:r>
              <a:rPr sz="2400">
                <a:solidFill>
                  <a:srgbClr val="FF2600"/>
                </a:solidFill>
              </a:rPr>
              <a:t>5-8</a:t>
            </a:r>
          </a:p>
        </p:txBody>
      </p:sp>
      <p:sp>
        <p:nvSpPr>
          <p:cNvPr id="130" name="Shape 130"/>
          <p:cNvSpPr/>
          <p:nvPr/>
        </p:nvSpPr>
        <p:spPr>
          <a:xfrm>
            <a:off x="6629400" y="3708400"/>
            <a:ext cx="2463800" cy="787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2400"/>
            </a:lvl1pPr>
          </a:lstStyle>
          <a:p>
            <a:pPr/>
            <a:r>
              <a:t>Mephibosheth &amp; Mica before David</a:t>
            </a:r>
          </a:p>
        </p:txBody>
      </p:sp>
      <p:pic>
        <p:nvPicPr>
          <p:cNvPr id="131" name="pasted-image.tiff"/>
          <p:cNvPicPr>
            <a:picLocks noChangeAspect="1"/>
          </p:cNvPicPr>
          <p:nvPr/>
        </p:nvPicPr>
        <p:blipFill>
          <a:blip r:embed="rId3">
            <a:extLst/>
          </a:blip>
          <a:stretch>
            <a:fillRect/>
          </a:stretch>
        </p:blipFill>
        <p:spPr>
          <a:xfrm>
            <a:off x="999876" y="3713212"/>
            <a:ext cx="3094417" cy="378037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p:nvPr>
        </p:nvSpPr>
        <p:spPr>
          <a:xfrm>
            <a:off x="279400" y="508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sz="2400">
                <a:solidFill>
                  <a:srgbClr val="011993"/>
                </a:solidFill>
              </a:rPr>
              <a:t>F.	David marries Bathsheba</a:t>
            </a:r>
            <a:r>
              <a:rPr sz="2400">
                <a:solidFill>
                  <a:srgbClr val="000643"/>
                </a:solidFill>
              </a:rPr>
              <a:t> </a:t>
            </a:r>
            <a:r>
              <a:rPr sz="2400">
                <a:solidFill>
                  <a:srgbClr val="F42300"/>
                </a:solidFill>
              </a:rPr>
              <a:t>26, 27</a:t>
            </a:r>
          </a:p>
        </p:txBody>
      </p:sp>
      <p:sp>
        <p:nvSpPr>
          <p:cNvPr id="237" name="Shape 237"/>
          <p:cNvSpPr/>
          <p:nvPr>
            <p:ph type="body" sz="half" idx="1"/>
          </p:nvPr>
        </p:nvSpPr>
        <p:spPr>
          <a:xfrm>
            <a:off x="25400" y="825500"/>
            <a:ext cx="9961811" cy="2364483"/>
          </a:xfrm>
          <a:prstGeom prst="rect">
            <a:avLst/>
          </a:prstGeom>
        </p:spPr>
        <p:txBody>
          <a:bodyPr anchor="t"/>
          <a:lstStyle/>
          <a:p>
            <a:pPr marL="469900" indent="-215900">
              <a:spcBef>
                <a:spcPts val="2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26</a:t>
            </a:r>
            <a:r>
              <a:t>  Now when the wife of Uriah heard that Uriah her husband was dead, she mourned for her husband.</a:t>
            </a:r>
          </a:p>
          <a:p>
            <a:pPr marL="469900" indent="-215900">
              <a:spcBef>
                <a:spcPts val="2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27</a:t>
            </a:r>
            <a:r>
              <a:t>  When the time of mourning was over, David sent and brought her to his house and she became his wife; then she bore him a son. But the thing that David had done was evil in the sight of the Lord.</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Mephibosheth brought to David </a:t>
            </a:r>
            <a:r>
              <a:rPr>
                <a:solidFill>
                  <a:srgbClr val="FF2600"/>
                </a:solidFill>
              </a:rPr>
              <a:t>9:5-13</a:t>
            </a:r>
          </a:p>
        </p:txBody>
      </p:sp>
      <p:sp>
        <p:nvSpPr>
          <p:cNvPr id="134" name="Shape 134"/>
          <p:cNvSpPr/>
          <p:nvPr>
            <p:ph type="body" idx="1"/>
          </p:nvPr>
        </p:nvSpPr>
        <p:spPr>
          <a:xfrm>
            <a:off x="-139700" y="1485900"/>
            <a:ext cx="10058400" cy="63627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7</a:t>
            </a:r>
            <a:r>
              <a:rPr sz="2400">
                <a:latin typeface="Times"/>
                <a:ea typeface="Times"/>
                <a:cs typeface="Times"/>
                <a:sym typeface="Times"/>
              </a:rPr>
              <a:t>     And David said to him, "Do not fear, for I will surely show kindness to you for the sake of your father Jonathan, and will restore to you all the land of your grandfather Saul; and you shall eat at my table regularly."</a:t>
            </a:r>
            <a:endParaRPr sz="2400">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8</a:t>
            </a:r>
            <a:r>
              <a:rPr sz="2400">
                <a:latin typeface="Times"/>
                <a:ea typeface="Times"/>
                <a:cs typeface="Times"/>
                <a:sym typeface="Times"/>
              </a:rPr>
              <a:t>     Again he prostrated himself and said, "What is your servant, that you should regard a dead dog like me?"</a:t>
            </a:r>
          </a:p>
        </p:txBody>
      </p:sp>
      <p:sp>
        <p:nvSpPr>
          <p:cNvPr id="135" name="Shape 135"/>
          <p:cNvSpPr/>
          <p:nvPr/>
        </p:nvSpPr>
        <p:spPr>
          <a:xfrm>
            <a:off x="203200" y="939800"/>
            <a:ext cx="93980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solidFill>
                  <a:srgbClr val="011993"/>
                </a:solidFill>
              </a:rPr>
              <a:t>1.	He sends for him and gives him all the land of Saul</a:t>
            </a:r>
            <a:r>
              <a:rPr sz="2400"/>
              <a:t> </a:t>
            </a:r>
            <a:r>
              <a:rPr sz="2400">
                <a:solidFill>
                  <a:srgbClr val="FF2600"/>
                </a:solidFill>
              </a:rPr>
              <a:t>5-8</a:t>
            </a:r>
          </a:p>
        </p:txBody>
      </p:sp>
      <p:pic>
        <p:nvPicPr>
          <p:cNvPr id="136" name="droppedImage.pdf"/>
          <p:cNvPicPr>
            <a:picLocks noChangeAspect="1"/>
          </p:cNvPicPr>
          <p:nvPr/>
        </p:nvPicPr>
        <p:blipFill>
          <a:blip r:embed="rId2">
            <a:extLst/>
          </a:blip>
          <a:stretch>
            <a:fillRect/>
          </a:stretch>
        </p:blipFill>
        <p:spPr>
          <a:xfrm>
            <a:off x="3327080" y="3467100"/>
            <a:ext cx="6236339" cy="388119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Mephibosheth brought to David </a:t>
            </a:r>
            <a:r>
              <a:rPr>
                <a:solidFill>
                  <a:srgbClr val="FF2600"/>
                </a:solidFill>
              </a:rPr>
              <a:t>9:5-13</a:t>
            </a:r>
          </a:p>
        </p:txBody>
      </p:sp>
      <p:sp>
        <p:nvSpPr>
          <p:cNvPr id="139" name="Shape 139"/>
          <p:cNvSpPr/>
          <p:nvPr>
            <p:ph type="body" idx="1"/>
          </p:nvPr>
        </p:nvSpPr>
        <p:spPr>
          <a:xfrm>
            <a:off x="-165100" y="876300"/>
            <a:ext cx="10172700" cy="6654800"/>
          </a:xfrm>
          <a:prstGeom prst="rect">
            <a:avLst/>
          </a:prstGeom>
        </p:spPr>
        <p:txBody>
          <a:bodyPr anchor="t"/>
          <a:lstStyle/>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011993"/>
                </a:solidFill>
                <a:latin typeface="+mn-lt"/>
                <a:ea typeface="+mn-ea"/>
                <a:cs typeface="+mn-cs"/>
                <a:sym typeface="Gill Sans"/>
              </a:rPr>
              <a:t>2.	   He appoints Ziba, the servant of Saul &amp; his family to till the ground for Mephibosheth</a:t>
            </a:r>
            <a:r>
              <a:rPr sz="2400">
                <a:latin typeface="+mn-lt"/>
                <a:ea typeface="+mn-ea"/>
                <a:cs typeface="+mn-cs"/>
                <a:sym typeface="Gill Sans"/>
              </a:rPr>
              <a:t> </a:t>
            </a:r>
            <a:r>
              <a:rPr sz="2400">
                <a:solidFill>
                  <a:srgbClr val="FF2600"/>
                </a:solidFill>
                <a:latin typeface="+mn-lt"/>
                <a:ea typeface="+mn-ea"/>
                <a:cs typeface="+mn-cs"/>
                <a:sym typeface="Gill Sans"/>
              </a:rPr>
              <a:t>9-13 </a:t>
            </a:r>
            <a:r>
              <a:rPr sz="2400">
                <a:latin typeface="Times"/>
                <a:ea typeface="Times"/>
                <a:cs typeface="Times"/>
                <a:sym typeface="Times"/>
              </a:rPr>
              <a:t> </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9</a:t>
            </a:r>
            <a:r>
              <a:rPr sz="2400">
                <a:latin typeface="Times"/>
                <a:ea typeface="Times"/>
                <a:cs typeface="Times"/>
                <a:sym typeface="Times"/>
              </a:rPr>
              <a:t>     Then the king called Saul’s servant Ziba, and said to him, "All that belonged to Saul and to all his house I have given to your master’s grandson.</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10</a:t>
            </a:r>
            <a:r>
              <a:rPr sz="2400">
                <a:latin typeface="Times"/>
                <a:ea typeface="Times"/>
                <a:cs typeface="Times"/>
                <a:sym typeface="Times"/>
              </a:rPr>
              <a:t>   "And you and your sons and your servants shall cultivate the land for him, and you shall bring in </a:t>
            </a:r>
            <a:r>
              <a:rPr i="1" sz="2400">
                <a:latin typeface="Times"/>
                <a:ea typeface="Times"/>
                <a:cs typeface="Times"/>
                <a:sym typeface="Times"/>
              </a:rPr>
              <a:t>the produce</a:t>
            </a:r>
            <a:r>
              <a:rPr sz="2400">
                <a:latin typeface="Times"/>
                <a:ea typeface="Times"/>
                <a:cs typeface="Times"/>
                <a:sym typeface="Times"/>
              </a:rPr>
              <a:t> so that your master’s grandson may have food; nevertheless Mephibosheth your master’s grandson shall eat at my table regularly." Now Ziba had fifteen sons and twenty servants.</a:t>
            </a:r>
            <a:endParaRPr sz="2400">
              <a:latin typeface="Times"/>
              <a:ea typeface="Times"/>
              <a:cs typeface="Times"/>
              <a:sym typeface="Times"/>
            </a:endParaRPr>
          </a:p>
        </p:txBody>
      </p:sp>
      <p:pic>
        <p:nvPicPr>
          <p:cNvPr id="140" name="pasted-image.tiff"/>
          <p:cNvPicPr>
            <a:picLocks noChangeAspect="1"/>
          </p:cNvPicPr>
          <p:nvPr/>
        </p:nvPicPr>
        <p:blipFill>
          <a:blip r:embed="rId2">
            <a:extLst/>
          </a:blip>
          <a:stretch>
            <a:fillRect/>
          </a:stretch>
        </p:blipFill>
        <p:spPr>
          <a:xfrm>
            <a:off x="754508" y="4762301"/>
            <a:ext cx="3289301" cy="2463801"/>
          </a:xfrm>
          <a:prstGeom prst="rect">
            <a:avLst/>
          </a:prstGeom>
          <a:ln w="12700">
            <a:miter lim="400000"/>
          </a:ln>
        </p:spPr>
      </p:pic>
      <p:pic>
        <p:nvPicPr>
          <p:cNvPr id="141" name="pasted-image.tiff"/>
          <p:cNvPicPr>
            <a:picLocks noChangeAspect="1"/>
          </p:cNvPicPr>
          <p:nvPr/>
        </p:nvPicPr>
        <p:blipFill>
          <a:blip r:embed="rId3">
            <a:extLst/>
          </a:blip>
          <a:stretch>
            <a:fillRect/>
          </a:stretch>
        </p:blipFill>
        <p:spPr>
          <a:xfrm>
            <a:off x="4731444" y="4862115"/>
            <a:ext cx="3289301" cy="24638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Mephibosheth brought to David </a:t>
            </a:r>
            <a:r>
              <a:rPr>
                <a:solidFill>
                  <a:srgbClr val="FF2600"/>
                </a:solidFill>
              </a:rPr>
              <a:t>9:5-13</a:t>
            </a:r>
          </a:p>
        </p:txBody>
      </p:sp>
      <p:sp>
        <p:nvSpPr>
          <p:cNvPr id="144" name="Shape 144"/>
          <p:cNvSpPr/>
          <p:nvPr>
            <p:ph type="body" idx="1"/>
          </p:nvPr>
        </p:nvSpPr>
        <p:spPr>
          <a:xfrm>
            <a:off x="-165100" y="876300"/>
            <a:ext cx="10172700" cy="6654800"/>
          </a:xfrm>
          <a:prstGeom prst="rect">
            <a:avLst/>
          </a:prstGeom>
        </p:spPr>
        <p:txBody>
          <a:bodyPr anchor="t"/>
          <a:lstStyle/>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011993"/>
                </a:solidFill>
                <a:latin typeface="+mn-lt"/>
                <a:ea typeface="+mn-ea"/>
                <a:cs typeface="+mn-cs"/>
                <a:sym typeface="Gill Sans"/>
              </a:rPr>
              <a:t>2.	   He appoints Ziba, the servant of Saul &amp; his family to till the ground for Mephibosheth</a:t>
            </a:r>
            <a:r>
              <a:rPr sz="2400">
                <a:latin typeface="+mn-lt"/>
                <a:ea typeface="+mn-ea"/>
                <a:cs typeface="+mn-cs"/>
                <a:sym typeface="Gill Sans"/>
              </a:rPr>
              <a:t> </a:t>
            </a:r>
            <a:r>
              <a:rPr sz="2400">
                <a:solidFill>
                  <a:srgbClr val="FF2600"/>
                </a:solidFill>
                <a:latin typeface="+mn-lt"/>
                <a:ea typeface="+mn-ea"/>
                <a:cs typeface="+mn-cs"/>
                <a:sym typeface="Gill Sans"/>
              </a:rPr>
              <a:t>9-13 </a:t>
            </a:r>
            <a:r>
              <a:rPr sz="2400">
                <a:latin typeface="Times"/>
                <a:ea typeface="Times"/>
                <a:cs typeface="Times"/>
                <a:sym typeface="Times"/>
              </a:rPr>
              <a:t> </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11</a:t>
            </a:r>
            <a:r>
              <a:rPr sz="2400">
                <a:latin typeface="Times"/>
                <a:ea typeface="Times"/>
                <a:cs typeface="Times"/>
                <a:sym typeface="Times"/>
              </a:rPr>
              <a:t>   Then Ziba said to the king, "According to all that my lord the king commands his servant so your servant will do." So Mephibosheth ate at David’s table as one of the king’s sons.</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12</a:t>
            </a:r>
            <a:r>
              <a:rPr sz="2400">
                <a:latin typeface="Times"/>
                <a:ea typeface="Times"/>
                <a:cs typeface="Times"/>
                <a:sym typeface="Times"/>
              </a:rPr>
              <a:t>   And Mephibosheth had a young son whose name was Mica. And all who lived in the house of Ziba were servants to Mephibosheth.</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13</a:t>
            </a:r>
            <a:r>
              <a:rPr sz="2400">
                <a:latin typeface="Times"/>
                <a:ea typeface="Times"/>
                <a:cs typeface="Times"/>
                <a:sym typeface="Times"/>
              </a:rPr>
              <a:t>   So Mephibosheth lived in Jerusalem, for he ate at the king’s table regularly. Now he was lame in both feet.</a:t>
            </a:r>
            <a:endParaRPr sz="2400">
              <a:latin typeface="Times"/>
              <a:ea typeface="Times"/>
              <a:cs typeface="Times"/>
              <a:sym typeface="Times"/>
            </a:endParaRPr>
          </a:p>
        </p:txBody>
      </p:sp>
      <p:pic>
        <p:nvPicPr>
          <p:cNvPr id="145" name="pasted-image.tiff"/>
          <p:cNvPicPr>
            <a:picLocks noChangeAspect="1"/>
          </p:cNvPicPr>
          <p:nvPr/>
        </p:nvPicPr>
        <p:blipFill>
          <a:blip r:embed="rId2">
            <a:extLst/>
          </a:blip>
          <a:stretch>
            <a:fillRect/>
          </a:stretch>
        </p:blipFill>
        <p:spPr>
          <a:xfrm>
            <a:off x="7208783" y="4475652"/>
            <a:ext cx="2623498" cy="3107836"/>
          </a:xfrm>
          <a:prstGeom prst="rect">
            <a:avLst/>
          </a:prstGeom>
          <a:ln w="12700">
            <a:miter lim="400000"/>
          </a:ln>
        </p:spPr>
      </p:pic>
      <p:pic>
        <p:nvPicPr>
          <p:cNvPr id="146" name="pasted-image.tiff"/>
          <p:cNvPicPr>
            <a:picLocks noChangeAspect="1"/>
          </p:cNvPicPr>
          <p:nvPr/>
        </p:nvPicPr>
        <p:blipFill>
          <a:blip r:embed="rId3">
            <a:extLst/>
          </a:blip>
          <a:stretch>
            <a:fillRect/>
          </a:stretch>
        </p:blipFill>
        <p:spPr>
          <a:xfrm>
            <a:off x="830262" y="5019919"/>
            <a:ext cx="4038601" cy="20193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ctr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11993"/>
                </a:solidFill>
                <a:latin typeface="Helvetica"/>
                <a:ea typeface="Helvetica"/>
                <a:cs typeface="Helvetica"/>
                <a:sym typeface="Helvetica"/>
              </a:defRPr>
            </a:pPr>
            <a:r>
              <a:rPr sz="4100">
                <a:latin typeface="+mn-lt"/>
                <a:ea typeface="+mn-ea"/>
                <a:cs typeface="+mn-cs"/>
                <a:sym typeface="Gill Sans"/>
              </a:rPr>
              <a:t>Section 3  Trouble in David’s Family</a:t>
            </a:r>
            <a:endParaRPr sz="4100">
              <a:latin typeface="+mn-lt"/>
              <a:ea typeface="+mn-ea"/>
              <a:cs typeface="+mn-cs"/>
              <a:sym typeface="Gill Sans"/>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4100">
                <a:solidFill>
                  <a:srgbClr val="000643"/>
                </a:solidFill>
                <a:latin typeface="+mn-lt"/>
                <a:ea typeface="+mn-ea"/>
                <a:cs typeface="+mn-cs"/>
                <a:sym typeface="Gill Sans"/>
              </a:rPr>
              <a:t>						</a:t>
            </a:r>
            <a:r>
              <a:rPr sz="4100">
                <a:solidFill>
                  <a:srgbClr val="F42300"/>
                </a:solidFill>
                <a:latin typeface="+mn-lt"/>
                <a:ea typeface="+mn-ea"/>
                <a:cs typeface="+mn-cs"/>
                <a:sym typeface="Gill Sans"/>
              </a:rPr>
              <a:t>2 Samuel 10:1—14:33</a:t>
            </a:r>
          </a:p>
        </p:txBody>
      </p:sp>
      <p:sp>
        <p:nvSpPr>
          <p:cNvPr id="149" name="Shape 149"/>
          <p:cNvSpPr/>
          <p:nvPr>
            <p:ph type="subTitle" sz="quarter" idx="1"/>
          </p:nvPr>
        </p:nvSpPr>
        <p:spPr>
          <a:xfrm>
            <a:off x="990600" y="4216400"/>
            <a:ext cx="8178800" cy="889000"/>
          </a:xfrm>
          <a:prstGeom prst="rect">
            <a:avLst/>
          </a:prstGeom>
        </p:spPr>
        <p:txBody>
          <a:bodyPr anchor="ctr"/>
          <a:lstStyle/>
          <a:p>
            <a:pPr>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pPr>
            <a:r>
              <a:rPr>
                <a:solidFill>
                  <a:srgbClr val="011993"/>
                </a:solidFill>
              </a:rPr>
              <a:t>I.	  The war with Ammon</a:t>
            </a:r>
            <a:r>
              <a:rPr>
                <a:solidFill>
                  <a:srgbClr val="000643"/>
                </a:solidFill>
              </a:rPr>
              <a:t> </a:t>
            </a:r>
            <a:r>
              <a:rPr>
                <a:solidFill>
                  <a:srgbClr val="F42300"/>
                </a:solidFill>
              </a:rPr>
              <a:t>10:1-19</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533400" y="-2540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a:solidFill>
                  <a:srgbClr val="011993"/>
                </a:solidFill>
              </a:rPr>
              <a:t>A.	 David’s Ambassadors shamed by Hanun king of Ammon</a:t>
            </a:r>
            <a:r>
              <a:rPr>
                <a:solidFill>
                  <a:srgbClr val="000643"/>
                </a:solidFill>
              </a:rPr>
              <a:t> </a:t>
            </a:r>
            <a:r>
              <a:rPr>
                <a:solidFill>
                  <a:srgbClr val="F42300"/>
                </a:solidFill>
              </a:rPr>
              <a:t>1-5</a:t>
            </a:r>
          </a:p>
        </p:txBody>
      </p:sp>
      <p:sp>
        <p:nvSpPr>
          <p:cNvPr id="152" name="Shape 152"/>
          <p:cNvSpPr/>
          <p:nvPr>
            <p:ph type="body" idx="1"/>
          </p:nvPr>
        </p:nvSpPr>
        <p:spPr>
          <a:xfrm>
            <a:off x="57150" y="711200"/>
            <a:ext cx="10045700" cy="3095477"/>
          </a:xfrm>
          <a:prstGeom prst="rect">
            <a:avLst/>
          </a:prstGeom>
        </p:spPr>
        <p:txBody>
          <a:bodyPr anchor="t"/>
          <a:lstStyle/>
          <a:p>
            <a:pPr marL="469900" indent="-215900">
              <a:spcBef>
                <a:spcPts val="6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t>          </a:t>
            </a:r>
            <a:r>
              <a:rPr sz="2400">
                <a:solidFill>
                  <a:srgbClr val="011993"/>
                </a:solidFill>
                <a:latin typeface="+mn-lt"/>
                <a:ea typeface="+mn-ea"/>
                <a:cs typeface="+mn-cs"/>
                <a:sym typeface="Gill Sans"/>
              </a:rPr>
              <a:t>1.  Death of the Ammonite king - David’s servants to comfort his son</a:t>
            </a:r>
            <a:r>
              <a:rPr sz="2400">
                <a:solidFill>
                  <a:srgbClr val="000643"/>
                </a:solidFill>
                <a:latin typeface="+mn-lt"/>
                <a:ea typeface="+mn-ea"/>
                <a:cs typeface="+mn-cs"/>
                <a:sym typeface="Gill Sans"/>
              </a:rPr>
              <a:t> </a:t>
            </a:r>
            <a:r>
              <a:rPr sz="2400">
                <a:solidFill>
                  <a:srgbClr val="F42300"/>
                </a:solidFill>
                <a:latin typeface="+mn-lt"/>
                <a:ea typeface="+mn-ea"/>
                <a:cs typeface="+mn-cs"/>
                <a:sym typeface="Gill Sans"/>
              </a:rPr>
              <a:t>1, 2</a:t>
            </a:r>
            <a:r>
              <a:rPr sz="2400">
                <a:solidFill>
                  <a:srgbClr val="000643"/>
                </a:solidFill>
                <a:latin typeface="+mn-lt"/>
                <a:ea typeface="+mn-ea"/>
                <a:cs typeface="+mn-cs"/>
                <a:sym typeface="Gill Sans"/>
              </a:rPr>
              <a:t> </a:t>
            </a:r>
            <a:endParaRPr sz="2400">
              <a:solidFill>
                <a:srgbClr val="000643"/>
              </a:solidFill>
              <a:latin typeface="+mn-lt"/>
              <a:ea typeface="+mn-ea"/>
              <a:cs typeface="+mn-cs"/>
              <a:sym typeface="Gill Sans"/>
            </a:endParaRPr>
          </a:p>
          <a:p>
            <a:pPr marL="469900" indent="-215900">
              <a:spcBef>
                <a:spcPts val="6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a:t>
            </a:r>
            <a:r>
              <a:rPr sz="2400">
                <a:latin typeface="Times"/>
                <a:ea typeface="Times"/>
                <a:cs typeface="Times"/>
                <a:sym typeface="Times"/>
              </a:rPr>
              <a:t>    Now it happened afterwards that the king of the Ammonites died, and Hanun his son became king in his place.</a:t>
            </a:r>
            <a:endParaRPr sz="2400">
              <a:latin typeface="Times"/>
              <a:ea typeface="Times"/>
              <a:cs typeface="Times"/>
              <a:sym typeface="Times"/>
            </a:endParaRPr>
          </a:p>
          <a:p>
            <a:pPr marL="469900" indent="-215900">
              <a:spcBef>
                <a:spcPts val="6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2</a:t>
            </a:r>
            <a:r>
              <a:rPr sz="2400">
                <a:latin typeface="Times"/>
                <a:ea typeface="Times"/>
                <a:cs typeface="Times"/>
                <a:sym typeface="Times"/>
              </a:rPr>
              <a:t>    Then David said, "I will show kindness to Hanun the son of Nahash, just as his father showed kindness to me." So David sent some of his servants to console him concerning his father. But when David's servants came to the land of the Ammonites,</a:t>
            </a:r>
          </a:p>
        </p:txBody>
      </p:sp>
      <p:sp>
        <p:nvSpPr>
          <p:cNvPr id="153" name="Shape 153"/>
          <p:cNvSpPr/>
          <p:nvPr/>
        </p:nvSpPr>
        <p:spPr>
          <a:xfrm>
            <a:off x="139700" y="3911600"/>
            <a:ext cx="3403600" cy="1574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spcBef>
                <a:spcPts val="1700"/>
              </a:spcBef>
              <a:defRPr>
                <a:solidFill>
                  <a:srgbClr val="011993"/>
                </a:solidFill>
              </a:defRPr>
            </a:pPr>
            <a:r>
              <a:rPr sz="2400"/>
              <a:t>Hanun - HAY nuhn</a:t>
            </a:r>
            <a:endParaRPr sz="2400"/>
          </a:p>
          <a:p>
            <a:pPr algn="l">
              <a:spcBef>
                <a:spcPts val="1700"/>
              </a:spcBef>
              <a:defRPr>
                <a:solidFill>
                  <a:srgbClr val="011993"/>
                </a:solidFill>
              </a:defRPr>
            </a:pPr>
            <a:r>
              <a:rPr sz="2400"/>
              <a:t>Ammonites - AM uhn ights</a:t>
            </a:r>
            <a:endParaRPr sz="2400"/>
          </a:p>
          <a:p>
            <a:pPr algn="l">
              <a:spcBef>
                <a:spcPts val="1700"/>
              </a:spcBef>
              <a:defRPr>
                <a:solidFill>
                  <a:srgbClr val="011993"/>
                </a:solidFill>
              </a:defRPr>
            </a:pPr>
            <a:r>
              <a:rPr sz="2400"/>
              <a:t>Nahash - NAY hash</a:t>
            </a:r>
          </a:p>
        </p:txBody>
      </p:sp>
      <p:pic>
        <p:nvPicPr>
          <p:cNvPr id="154" name="droppedImage.pdf"/>
          <p:cNvPicPr>
            <a:picLocks noChangeAspect="1"/>
          </p:cNvPicPr>
          <p:nvPr/>
        </p:nvPicPr>
        <p:blipFill>
          <a:blip r:embed="rId2">
            <a:extLst/>
          </a:blip>
          <a:stretch>
            <a:fillRect/>
          </a:stretch>
        </p:blipFill>
        <p:spPr>
          <a:xfrm>
            <a:off x="3755876" y="3249218"/>
            <a:ext cx="6400801" cy="41612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xfrm>
            <a:off x="508000" y="0"/>
            <a:ext cx="9321800" cy="8382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a:solidFill>
                  <a:srgbClr val="011993"/>
                </a:solidFill>
              </a:rPr>
              <a:t>A.	 David’s Ambassadors shamed by Hanun king of Ammon</a:t>
            </a:r>
            <a:r>
              <a:rPr>
                <a:solidFill>
                  <a:srgbClr val="000643"/>
                </a:solidFill>
              </a:rPr>
              <a:t> </a:t>
            </a:r>
            <a:r>
              <a:rPr>
                <a:solidFill>
                  <a:srgbClr val="F42300"/>
                </a:solidFill>
              </a:rPr>
              <a:t>1-5</a:t>
            </a:r>
          </a:p>
        </p:txBody>
      </p:sp>
      <p:sp>
        <p:nvSpPr>
          <p:cNvPr id="157" name="Shape 157"/>
          <p:cNvSpPr/>
          <p:nvPr>
            <p:ph type="body" sz="half" idx="1"/>
          </p:nvPr>
        </p:nvSpPr>
        <p:spPr>
          <a:xfrm>
            <a:off x="25400" y="1244600"/>
            <a:ext cx="9931400" cy="1765300"/>
          </a:xfrm>
          <a:prstGeom prst="rect">
            <a:avLst/>
          </a:prstGeom>
        </p:spPr>
        <p:txBody>
          <a:bodyPr anchor="t"/>
          <a:lstStyle/>
          <a:p>
            <a:pPr marL="469900" indent="-2159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2400">
                <a:latin typeface="Times"/>
                <a:ea typeface="Times"/>
                <a:cs typeface="Times"/>
                <a:sym typeface="Times"/>
              </a:defRPr>
            </a:pPr>
            <a:r>
              <a:rPr>
                <a:solidFill>
                  <a:srgbClr val="FF2600"/>
                </a:solidFill>
              </a:rPr>
              <a:t>3</a:t>
            </a:r>
            <a:r>
              <a:t>    the princes of the Ammonites said to Hanun their lord, "Do you think that David is honoring your father because he has sent consolers to you? Has David not sent his servants to you in order to search the city, to spy it out and overthrow it?"</a:t>
            </a:r>
          </a:p>
        </p:txBody>
      </p:sp>
      <p:pic>
        <p:nvPicPr>
          <p:cNvPr id="158" name="droppedImage.pdf"/>
          <p:cNvPicPr>
            <a:picLocks noChangeAspect="1"/>
          </p:cNvPicPr>
          <p:nvPr/>
        </p:nvPicPr>
        <p:blipFill>
          <a:blip r:embed="rId2">
            <a:extLst/>
          </a:blip>
          <a:stretch>
            <a:fillRect/>
          </a:stretch>
        </p:blipFill>
        <p:spPr>
          <a:xfrm>
            <a:off x="4127500" y="2717800"/>
            <a:ext cx="5782053" cy="4305300"/>
          </a:xfrm>
          <a:prstGeom prst="rect">
            <a:avLst/>
          </a:prstGeom>
          <a:ln w="12700">
            <a:miter lim="400000"/>
          </a:ln>
        </p:spPr>
      </p:pic>
      <p:sp>
        <p:nvSpPr>
          <p:cNvPr id="159" name="Shape 159"/>
          <p:cNvSpPr/>
          <p:nvPr/>
        </p:nvSpPr>
        <p:spPr>
          <a:xfrm>
            <a:off x="1003300" y="723900"/>
            <a:ext cx="92456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solidFill>
                  <a:srgbClr val="011993"/>
                </a:solidFill>
              </a:rPr>
              <a:t>2.  Ammonite princes mislead Hanun &amp; he abuses the servants</a:t>
            </a:r>
            <a:r>
              <a:rPr sz="2400">
                <a:solidFill>
                  <a:srgbClr val="000643"/>
                </a:solidFill>
              </a:rPr>
              <a:t> </a:t>
            </a:r>
            <a:r>
              <a:rPr sz="2400">
                <a:solidFill>
                  <a:srgbClr val="F42300"/>
                </a:solidFill>
              </a:rPr>
              <a:t>3-5 </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