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Shape 89"/>
          <p:cNvSpPr/>
          <p:nvPr>
            <p:ph type="title"/>
          </p:nvPr>
        </p:nvSpPr>
        <p:spPr>
          <a:prstGeom prst="rect">
            <a:avLst/>
          </a:prstGeom>
        </p:spPr>
        <p:txBody>
          <a:bodyPr/>
          <a:lstStyle/>
          <a:p>
            <a:pPr/>
            <a:r>
              <a:t>Title Text</a:t>
            </a:r>
          </a:p>
        </p:txBody>
      </p:sp>
      <p:sp>
        <p:nvSpPr>
          <p:cNvPr id="90" name="Shape 90"/>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hape 9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Shape 98"/>
          <p:cNvSpPr/>
          <p:nvPr>
            <p:ph type="title"/>
          </p:nvPr>
        </p:nvSpPr>
        <p:spPr>
          <a:prstGeom prst="rect">
            <a:avLst/>
          </a:prstGeom>
        </p:spPr>
        <p:txBody>
          <a:bodyPr/>
          <a:lstStyle/>
          <a:p>
            <a:pPr/>
            <a:r>
              <a:t>Title Text</a:t>
            </a:r>
          </a:p>
        </p:txBody>
      </p:sp>
      <p:sp>
        <p:nvSpPr>
          <p:cNvPr id="99" name="Shape 99"/>
          <p:cNvSpPr/>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Shape 29"/>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hape 3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a:r>
              <a:t>Title Text</a:t>
            </a:r>
          </a:p>
        </p:txBody>
      </p:sp>
      <p:sp>
        <p:nvSpPr>
          <p:cNvPr id="45" name="Shape 4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Shape 52"/>
          <p:cNvSpPr/>
          <p:nvPr>
            <p:ph type="title"/>
          </p:nvPr>
        </p:nvSpPr>
        <p:spPr>
          <a:xfrm>
            <a:off x="990600" y="2324100"/>
            <a:ext cx="8178800" cy="2971800"/>
          </a:xfrm>
          <a:prstGeom prst="rect">
            <a:avLst/>
          </a:prstGeom>
        </p:spPr>
        <p:txBody>
          <a:bodyPr/>
          <a:lstStyle/>
          <a:p>
            <a:pPr/>
            <a:r>
              <a:t>Title Text</a:t>
            </a:r>
          </a:p>
        </p:txBody>
      </p:sp>
      <p:sp>
        <p:nvSpPr>
          <p:cNvPr id="53" name="Shape 5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Shape 61"/>
          <p:cNvSpPr/>
          <p:nvPr>
            <p:ph type="title"/>
          </p:nvPr>
        </p:nvSpPr>
        <p:spPr>
          <a:xfrm>
            <a:off x="990600" y="5753100"/>
            <a:ext cx="8178800" cy="13335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Shape 70"/>
          <p:cNvSpPr/>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Shape 71"/>
          <p:cNvSpPr/>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hape 7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Shape 80"/>
          <p:cNvSpPr/>
          <p:nvPr>
            <p:ph type="title"/>
          </p:nvPr>
        </p:nvSpPr>
        <p:spPr>
          <a:prstGeom prst="rect">
            <a:avLst/>
          </a:prstGeom>
        </p:spPr>
        <p:txBody>
          <a:bodyPr/>
          <a:lstStyle/>
          <a:p>
            <a:pPr/>
            <a:r>
              <a:t>Title Text</a:t>
            </a:r>
          </a:p>
        </p:txBody>
      </p:sp>
      <p:sp>
        <p:nvSpPr>
          <p:cNvPr id="81" name="Shape 81"/>
          <p:cNvSpPr/>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hape 8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26.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200">
                <a:solidFill>
                  <a:srgbClr val="011993"/>
                </a:solidFill>
              </a:defRPr>
            </a:pPr>
            <a:r>
              <a:t>C.	Saul’s last battle </a:t>
            </a:r>
            <a:r>
              <a:rPr>
                <a:solidFill>
                  <a:srgbClr val="FF2600"/>
                </a:solidFill>
              </a:rPr>
              <a:t>31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60" name="Shape 160"/>
          <p:cNvSpPr/>
          <p:nvPr>
            <p:ph type="body" idx="1"/>
          </p:nvPr>
        </p:nvSpPr>
        <p:spPr>
          <a:xfrm>
            <a:off x="501327" y="990600"/>
            <a:ext cx="9563746"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 of suicide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Against the law of self-preservation</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Unfaithful to the trust of God’s gift of life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Cowardice before real or imagined evils</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Prohibited by God’s law - You shall not murder;  </a:t>
            </a:r>
            <a:r>
              <a:rPr b="1" sz="2500">
                <a:solidFill>
                  <a:srgbClr val="FF2600"/>
                </a:solidFill>
                <a:latin typeface="Times"/>
                <a:ea typeface="Times"/>
                <a:cs typeface="Times"/>
                <a:sym typeface="Times"/>
              </a:rPr>
              <a:t>Acts 16:28</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Forbidden by N.T. exhortation to endure with patience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Condemned by the example of good men - bore the heaviest afflictions with holy courage</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empowered against - faith in God’s providence, wisdom, goodness, promises</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evil example of those in high position is too faithfully followed</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63" name="Shape 163"/>
          <p:cNvSpPr/>
          <p:nvPr>
            <p:ph type="body" idx="1"/>
          </p:nvPr>
        </p:nvSpPr>
        <p:spPr>
          <a:xfrm>
            <a:off x="501327" y="990600"/>
            <a:ext cx="9563746"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Consequences for choosing an earthly king</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Lost soldiers &amp; their king</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Loss of cities</a:t>
            </a:r>
            <a:endParaRPr>
              <a:latin typeface="+mn-lt"/>
              <a:ea typeface="+mn-ea"/>
              <a:cs typeface="+mn-cs"/>
              <a:sym typeface="Gill Sans"/>
            </a:endParaRPr>
          </a:p>
          <a:p>
            <a:pPr lvl="1" marL="977900" indent="-381000">
              <a:spcBef>
                <a:spcPts val="12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Enemies triumphant</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Humiliation: opportunity to see God as their true strength</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Faithful friends are priceless (Jabesh-gilead rescued Saul’s body)</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ctrTitle"/>
          </p:nvPr>
        </p:nvSpPr>
        <p:spPr>
          <a:xfrm>
            <a:off x="990600" y="1816100"/>
            <a:ext cx="8178800" cy="2578100"/>
          </a:xfrm>
          <a:prstGeom prst="rect">
            <a:avLst/>
          </a:prstGeom>
        </p:spPr>
        <p:txBody>
          <a:bodyPr lIns="0" tIns="0" rIns="0" bIns="0" anchor="ct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2 Samuel - Background &amp; Survey</a:t>
            </a:r>
          </a:p>
        </p:txBody>
      </p:sp>
      <p:sp>
        <p:nvSpPr>
          <p:cNvPr id="166" name="Shape 166"/>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ctrTitle"/>
          </p:nvPr>
        </p:nvSpPr>
        <p:spPr>
          <a:prstGeom prst="rect">
            <a:avLst/>
          </a:prstGeom>
        </p:spPr>
        <p:txBody>
          <a:bodyPr lIns="0" tIns="0" rIns="0" bIns="0" anchor="ctr"/>
          <a:lstStyle/>
          <a:p>
            <a:pPr/>
            <a:r>
              <a:rPr>
                <a:solidFill>
                  <a:srgbClr val="FF2600"/>
                </a:solidFill>
              </a:rPr>
              <a:t>2 Samuel</a:t>
            </a:r>
            <a:r>
              <a:t> </a:t>
            </a:r>
            <a:r>
              <a:rPr>
                <a:solidFill>
                  <a:srgbClr val="011993"/>
                </a:solidFill>
              </a:rPr>
              <a:t>Introduction</a:t>
            </a:r>
          </a:p>
        </p:txBody>
      </p:sp>
      <p:sp>
        <p:nvSpPr>
          <p:cNvPr id="169" name="Shape 169"/>
          <p:cNvSpPr/>
          <p:nvPr>
            <p:ph type="subTitle" sz="half" idx="1"/>
          </p:nvPr>
        </p:nvSpPr>
        <p:spPr>
          <a:xfrm>
            <a:off x="990600" y="3390900"/>
            <a:ext cx="8178800" cy="2552700"/>
          </a:xfrm>
          <a:prstGeom prst="rect">
            <a:avLst/>
          </a:prstGeom>
        </p:spPr>
        <p:txBody>
          <a:bodyPr/>
          <a:lstStyle/>
          <a:p>
            <a:pPr>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t>The Second Book of Samuel Picks Up The Story Concerning the Death of Saul</a:t>
            </a:r>
          </a:p>
          <a:p>
            <a:pPr algn="l">
              <a:spcBef>
                <a:spcPts val="3800"/>
              </a:spcBef>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I.	Background</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p:nvPr>
        </p:nvSpPr>
        <p:spPr>
          <a:xfrm>
            <a:off x="990600" y="25400"/>
            <a:ext cx="8178800" cy="1066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A.	Purpose of </a:t>
            </a:r>
            <a:r>
              <a:rPr>
                <a:solidFill>
                  <a:srgbClr val="FF2600"/>
                </a:solidFill>
              </a:rPr>
              <a:t>2 Samuel</a:t>
            </a:r>
          </a:p>
        </p:txBody>
      </p:sp>
      <p:sp>
        <p:nvSpPr>
          <p:cNvPr id="172" name="Shape 172"/>
          <p:cNvSpPr/>
          <p:nvPr>
            <p:ph type="body" idx="1"/>
          </p:nvPr>
        </p:nvSpPr>
        <p:spPr>
          <a:xfrm>
            <a:off x="171450" y="1270000"/>
            <a:ext cx="9817100" cy="6248400"/>
          </a:xfrm>
          <a:prstGeom prst="rect">
            <a:avLst/>
          </a:prstGeom>
        </p:spPr>
        <p:txBody>
          <a:bodyPr anchor="t"/>
          <a:lstStyle/>
          <a:p>
            <a:pPr marL="0" indent="254000">
              <a:spcBef>
                <a:spcPts val="80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latin typeface="Helvetica"/>
                <a:ea typeface="Helvetica"/>
                <a:cs typeface="Helvetica"/>
                <a:sym typeface="Helvetica"/>
              </a:defRPr>
            </a:pPr>
            <a:r>
              <a:rPr>
                <a:latin typeface="+mn-lt"/>
                <a:ea typeface="+mn-ea"/>
                <a:cs typeface="+mn-cs"/>
                <a:sym typeface="Gill Sans"/>
              </a:rPr>
              <a:t>1.	To record some highlights of David’s reign</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solidFill>
                  <a:srgbClr val="011993"/>
                </a:solidFill>
                <a:latin typeface="Helvetica"/>
                <a:ea typeface="Helvetica"/>
                <a:cs typeface="Helvetica"/>
                <a:sym typeface="Helvetica"/>
              </a:defRPr>
            </a:pPr>
            <a:r>
              <a:rPr>
                <a:latin typeface="+mn-lt"/>
                <a:ea typeface="+mn-ea"/>
                <a:cs typeface="+mn-cs"/>
                <a:sym typeface="Gill Sans"/>
              </a:rPr>
              <a:t>Event recorded are chosen by the Holy Spirit for God’s purpose</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Cf. </a:t>
            </a:r>
            <a:r>
              <a:rPr>
                <a:solidFill>
                  <a:srgbClr val="FF2600"/>
                </a:solidFill>
                <a:latin typeface="+mn-lt"/>
                <a:ea typeface="+mn-ea"/>
                <a:cs typeface="+mn-cs"/>
                <a:sym typeface="Gill Sans"/>
              </a:rPr>
              <a:t>I Chron. 11-29</a:t>
            </a:r>
            <a:r>
              <a:rPr>
                <a:latin typeface="+mn-lt"/>
                <a:ea typeface="+mn-ea"/>
                <a:cs typeface="+mn-cs"/>
                <a:sym typeface="Gill Sans"/>
              </a:rPr>
              <a:t> &amp; many Psalms; 58 N.T. references to David</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a.	 Forty year reign</a:t>
            </a:r>
            <a:endParaRPr>
              <a:latin typeface="+mn-lt"/>
              <a:ea typeface="+mn-ea"/>
              <a:cs typeface="+mn-cs"/>
              <a:sym typeface="Gill Sans"/>
            </a:endParaRPr>
          </a:p>
          <a:p>
            <a:pPr lvl="1" marL="0" indent="596900">
              <a:spcBef>
                <a:spcPts val="8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b.	 Prominent themes </a:t>
            </a:r>
            <a:endParaRPr>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1)	David - a king </a:t>
            </a:r>
            <a:r>
              <a:rPr>
                <a:solidFill>
                  <a:srgbClr val="FF2600"/>
                </a:solidFill>
                <a:latin typeface="+mn-lt"/>
                <a:ea typeface="+mn-ea"/>
                <a:cs typeface="+mn-cs"/>
                <a:sym typeface="Gill Sans"/>
              </a:rPr>
              <a:t>2:4</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2)	Jerusalem - a city </a:t>
            </a:r>
            <a:r>
              <a:rPr>
                <a:solidFill>
                  <a:srgbClr val="FF2600"/>
                </a:solidFill>
                <a:latin typeface="+mn-lt"/>
                <a:ea typeface="+mn-ea"/>
                <a:cs typeface="+mn-cs"/>
                <a:sym typeface="Gill Sans"/>
              </a:rPr>
              <a:t>5:6-12</a:t>
            </a:r>
            <a:r>
              <a:rPr>
                <a:latin typeface="+mn-lt"/>
                <a:ea typeface="+mn-ea"/>
                <a:cs typeface="+mn-cs"/>
                <a:sym typeface="Gill Sans"/>
              </a:rPr>
              <a:t> - Zion </a:t>
            </a:r>
            <a:r>
              <a:rPr>
                <a:solidFill>
                  <a:srgbClr val="FF2600"/>
                </a:solidFill>
                <a:latin typeface="+mn-lt"/>
                <a:ea typeface="+mn-ea"/>
                <a:cs typeface="+mn-cs"/>
                <a:sym typeface="Gill Sans"/>
              </a:rPr>
              <a:t>5:7; 6:1-17</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3)	Davidic - a covenant </a:t>
            </a:r>
            <a:r>
              <a:rPr>
                <a:solidFill>
                  <a:srgbClr val="FF2600"/>
                </a:solidFill>
                <a:latin typeface="+mn-lt"/>
                <a:ea typeface="+mn-ea"/>
                <a:cs typeface="+mn-cs"/>
                <a:sym typeface="Gill Sans"/>
              </a:rPr>
              <a:t>7:8-17</a:t>
            </a:r>
            <a:endParaRPr>
              <a:solidFill>
                <a:srgbClr val="FF2600"/>
              </a:solidFill>
              <a:latin typeface="+mn-lt"/>
              <a:ea typeface="+mn-ea"/>
              <a:cs typeface="+mn-cs"/>
              <a:sym typeface="Gill Sans"/>
            </a:endParaRPr>
          </a:p>
          <a:p>
            <a:pPr lvl="2" marL="0" indent="774700">
              <a:spcBef>
                <a:spcPts val="800"/>
              </a:spcBef>
              <a:buClr>
                <a:srgbClr val="000000"/>
              </a:buClr>
              <a:buSzTx/>
              <a:buFont typeface="Gill Sans"/>
              <a:buNone/>
              <a:tabLst>
                <a:tab pos="1295400" algn="l"/>
                <a:tab pos="1651000" algn="l"/>
                <a:tab pos="2006600" algn="l"/>
                <a:tab pos="2362200" algn="l"/>
                <a:tab pos="2717800" algn="l"/>
                <a:tab pos="3073400" algn="l"/>
                <a:tab pos="3429000" algn="l"/>
                <a:tab pos="3784600" algn="l"/>
                <a:tab pos="4140200" algn="l"/>
                <a:tab pos="4495800" algn="l"/>
                <a:tab pos="4851400" algn="l"/>
                <a:tab pos="5207000" algn="l"/>
              </a:tabLst>
              <a:defRPr sz="2800">
                <a:latin typeface="Helvetica"/>
                <a:ea typeface="Helvetica"/>
                <a:cs typeface="Helvetica"/>
                <a:sym typeface="Helvetica"/>
              </a:defRPr>
            </a:pPr>
            <a:r>
              <a:rPr>
                <a:latin typeface="+mn-lt"/>
                <a:ea typeface="+mn-ea"/>
                <a:cs typeface="+mn-cs"/>
                <a:sym typeface="Gill Sans"/>
              </a:rPr>
              <a:t>4)	Everlasting - a kingdom </a:t>
            </a:r>
            <a:r>
              <a:rPr>
                <a:solidFill>
                  <a:srgbClr val="FF2600"/>
                </a:solidFill>
                <a:latin typeface="+mn-lt"/>
                <a:ea typeface="+mn-ea"/>
                <a:cs typeface="+mn-cs"/>
                <a:sym typeface="Gill Sans"/>
              </a:rPr>
              <a:t>7:16;  23:1-17</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p:nvPr>
        </p:nvSpPr>
        <p:spPr>
          <a:xfrm>
            <a:off x="990600" y="203200"/>
            <a:ext cx="8178800" cy="1066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A.	Purpose of </a:t>
            </a:r>
            <a:r>
              <a:rPr>
                <a:solidFill>
                  <a:srgbClr val="FF2600"/>
                </a:solidFill>
              </a:rPr>
              <a:t>2 Samuel</a:t>
            </a:r>
          </a:p>
        </p:txBody>
      </p:sp>
      <p:sp>
        <p:nvSpPr>
          <p:cNvPr id="175" name="Shape 175"/>
          <p:cNvSpPr/>
          <p:nvPr>
            <p:ph type="body" idx="1"/>
          </p:nvPr>
        </p:nvSpPr>
        <p:spPr>
          <a:xfrm>
            <a:off x="171450" y="1562100"/>
            <a:ext cx="9817100" cy="6248400"/>
          </a:xfrm>
          <a:prstGeom prst="rect">
            <a:avLst/>
          </a:prstGeom>
        </p:spPr>
        <p:txBody>
          <a:bodyPr anchor="t"/>
          <a:lstStyle/>
          <a:p>
            <a:pPr marL="0" indent="254000">
              <a:spcBef>
                <a:spcPts val="3200"/>
              </a:spcBef>
              <a:buClr>
                <a:srgbClr val="000000"/>
              </a:buClr>
              <a:buSzTx/>
              <a:buFont typeface="Gill Sans"/>
              <a:buNone/>
              <a:tabLst>
                <a:tab pos="609600" algn="l"/>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latin typeface="Helvetica"/>
                <a:ea typeface="Helvetica"/>
                <a:cs typeface="Helvetica"/>
                <a:sym typeface="Helvetica"/>
              </a:defRPr>
            </a:pPr>
            <a:r>
              <a:rPr>
                <a:latin typeface="+mn-lt"/>
                <a:ea typeface="+mn-ea"/>
                <a:cs typeface="+mn-cs"/>
                <a:sym typeface="Gill Sans"/>
              </a:rPr>
              <a:t>2.	To teach important spiritual truths</a:t>
            </a:r>
            <a:endParaRPr>
              <a:latin typeface="+mn-lt"/>
              <a:ea typeface="+mn-ea"/>
              <a:cs typeface="+mn-cs"/>
              <a:sym typeface="Gill Sans"/>
            </a:endParaRPr>
          </a:p>
          <a:p>
            <a:pPr lvl="1" marL="0" indent="596900">
              <a:spcBef>
                <a:spcPts val="32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a.	Dependence on God </a:t>
            </a:r>
            <a:r>
              <a:rPr sz="2400">
                <a:solidFill>
                  <a:srgbClr val="FF2600"/>
                </a:solidFill>
                <a:latin typeface="Times"/>
                <a:ea typeface="Times"/>
                <a:cs typeface="Times"/>
                <a:sym typeface="Times"/>
              </a:rPr>
              <a:t>2:1; 5:3; 6:16, 21; 7:18; 8:6, 14; 12:16; 22:1</a:t>
            </a:r>
            <a:endParaRPr>
              <a:solidFill>
                <a:srgbClr val="FF2600"/>
              </a:solidFill>
              <a:latin typeface="+mn-lt"/>
              <a:ea typeface="+mn-ea"/>
              <a:cs typeface="+mn-cs"/>
              <a:sym typeface="Gill Sans"/>
            </a:endParaRPr>
          </a:p>
          <a:p>
            <a:pPr lvl="1" marL="0" indent="596900">
              <a:spcBef>
                <a:spcPts val="3200"/>
              </a:spcBef>
              <a:buClr>
                <a:srgbClr val="000000"/>
              </a:buClr>
              <a:buSzTx/>
              <a:buFont typeface="Gill Sans"/>
              <a:buNone/>
              <a:tabLst>
                <a:tab pos="952500" algn="l"/>
                <a:tab pos="1308100" algn="l"/>
                <a:tab pos="1663700" algn="l"/>
                <a:tab pos="2019300" algn="l"/>
                <a:tab pos="2374900" algn="l"/>
                <a:tab pos="2730500" algn="l"/>
                <a:tab pos="3086100" algn="l"/>
                <a:tab pos="3441700" algn="l"/>
                <a:tab pos="3797300" algn="l"/>
                <a:tab pos="4152900" algn="l"/>
                <a:tab pos="4508500" algn="l"/>
                <a:tab pos="4864100" algn="l"/>
              </a:tabLst>
              <a:defRPr sz="2800">
                <a:latin typeface="Helvetica"/>
                <a:ea typeface="Helvetica"/>
                <a:cs typeface="Helvetica"/>
                <a:sym typeface="Helvetica"/>
              </a:defRPr>
            </a:pPr>
            <a:r>
              <a:rPr>
                <a:latin typeface="+mn-lt"/>
                <a:ea typeface="+mn-ea"/>
                <a:cs typeface="+mn-cs"/>
                <a:sym typeface="Gill Sans"/>
              </a:rPr>
              <a:t>b.	Sins &amp; its working &amp; punishment &amp; pardon</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body" idx="1"/>
          </p:nvPr>
        </p:nvSpPr>
        <p:spPr>
          <a:xfrm>
            <a:off x="177800" y="647700"/>
            <a:ext cx="9817100" cy="6705600"/>
          </a:xfrm>
          <a:prstGeom prst="rect">
            <a:avLst/>
          </a:prstGeom>
        </p:spPr>
        <p:txBody>
          <a:bodyPr anchor="t"/>
          <a:lstStyle/>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a:solidFill>
                  <a:srgbClr val="011993"/>
                </a:solidFill>
              </a:defRPr>
            </a:pPr>
            <a:r>
              <a:t>B.	A title &amp; key verse</a:t>
            </a:r>
          </a:p>
          <a:p>
            <a:pPr lvl="1" marL="431800" indent="165100">
              <a:spcBef>
                <a:spcPts val="3200"/>
              </a:spcBef>
              <a:buSzTx/>
              <a:buNone/>
              <a:tabLst>
                <a:tab pos="1308100" algn="l"/>
                <a:tab pos="1663700" algn="l"/>
                <a:tab pos="2019300" algn="l"/>
                <a:tab pos="2374900" algn="l"/>
                <a:tab pos="2730500" algn="l"/>
                <a:tab pos="3086100" algn="l"/>
                <a:tab pos="3441700" algn="l"/>
                <a:tab pos="3797300" algn="l"/>
                <a:tab pos="4152900" algn="l"/>
                <a:tab pos="4508500" algn="l"/>
                <a:tab pos="4864100" algn="l"/>
              </a:tabLst>
            </a:pPr>
            <a:r>
              <a:t>The second king of Israel, David</a:t>
            </a:r>
          </a:p>
          <a:p>
            <a:pPr lvl="1" marL="431800" indent="165100">
              <a:spcBef>
                <a:spcPts val="32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a:solidFill>
                  <a:srgbClr val="011993"/>
                </a:solidFill>
              </a:defRPr>
            </a:pPr>
            <a:r>
              <a:rPr>
                <a:solidFill>
                  <a:srgbClr val="FF2600"/>
                </a:solidFill>
              </a:rPr>
              <a:t>2 Sam. 5:4, 5</a:t>
            </a:r>
            <a:r>
              <a:t> </a:t>
            </a:r>
            <a:r>
              <a:rPr>
                <a:latin typeface="Times"/>
                <a:ea typeface="Times"/>
                <a:cs typeface="Times"/>
                <a:sym typeface="Times"/>
              </a:rPr>
              <a:t> </a:t>
            </a:r>
            <a:r>
              <a:rPr>
                <a:solidFill>
                  <a:srgbClr val="000000"/>
                </a:solidFill>
                <a:latin typeface="Times"/>
                <a:ea typeface="Times"/>
                <a:cs typeface="Times"/>
                <a:sym typeface="Times"/>
              </a:rPr>
              <a:t>David was thirty years old when he became king, </a:t>
            </a:r>
            <a:r>
              <a:rPr i="1">
                <a:solidFill>
                  <a:srgbClr val="000000"/>
                </a:solidFill>
                <a:latin typeface="Times"/>
                <a:ea typeface="Times"/>
                <a:cs typeface="Times"/>
                <a:sym typeface="Times"/>
              </a:rPr>
              <a:t>and</a:t>
            </a:r>
            <a:r>
              <a:rPr>
                <a:solidFill>
                  <a:srgbClr val="000000"/>
                </a:solidFill>
                <a:latin typeface="Times"/>
                <a:ea typeface="Times"/>
                <a:cs typeface="Times"/>
                <a:sym typeface="Times"/>
              </a:rPr>
              <a:t> he reigned forty years. At Hebron he reigned over Judah seven years and six months, and in Jerusalem he reigned thirty-three years over all Israel and Judah.</a:t>
            </a:r>
            <a:r>
              <a:t> </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body" idx="1"/>
          </p:nvPr>
        </p:nvSpPr>
        <p:spPr>
          <a:xfrm>
            <a:off x="177800" y="266700"/>
            <a:ext cx="9817100" cy="7086600"/>
          </a:xfrm>
          <a:prstGeom prst="rect">
            <a:avLst/>
          </a:prstGeom>
        </p:spPr>
        <p:txBody>
          <a:bodyPr anchor="t"/>
          <a:lstStyle/>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defRPr>
            </a:pPr>
            <a:r>
              <a:t>C.  The man David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A man after God’s heart</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solidFill>
                  <a:srgbClr val="011993"/>
                </a:solidFill>
              </a:defRPr>
            </a:pPr>
            <a:r>
              <a:rPr>
                <a:solidFill>
                  <a:srgbClr val="000000"/>
                </a:solidFill>
              </a:rPr>
              <a:t>70 years - served his own generation by the will of God</a:t>
            </a:r>
            <a:r>
              <a:t>   </a:t>
            </a:r>
            <a:r>
              <a:rPr>
                <a:solidFill>
                  <a:srgbClr val="FF2600"/>
                </a:solidFill>
              </a:rPr>
              <a:t>Acts 13:36</a:t>
            </a:r>
            <a:endParaRPr>
              <a:solidFill>
                <a:srgbClr val="FF2600"/>
              </a:solidFill>
            </a:endParaRP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Shining light for God</a:t>
            </a:r>
          </a:p>
          <a:p>
            <a:pPr lvl="2">
              <a:spcBef>
                <a:spcPts val="0"/>
              </a:spcBef>
              <a:buSzPct val="100000"/>
              <a:buChar char="-"/>
              <a:tabLst>
                <a:tab pos="1841500" algn="l"/>
                <a:tab pos="2197100" algn="l"/>
                <a:tab pos="2552700" algn="l"/>
                <a:tab pos="2908300" algn="l"/>
                <a:tab pos="3263900" algn="l"/>
                <a:tab pos="3619500" algn="l"/>
                <a:tab pos="3975100" algn="l"/>
                <a:tab pos="4330700" algn="l"/>
                <a:tab pos="4686300" algn="l"/>
                <a:tab pos="5041900" algn="l"/>
                <a:tab pos="5397500" algn="l"/>
              </a:tabLst>
              <a:defRPr sz="2800"/>
            </a:pPr>
            <a:r>
              <a:t>Man of action, poet, lover, generous in victory, stern in justice, loyal friend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Not a perfect man - sins recorded</a:t>
            </a:r>
          </a:p>
          <a:p>
            <a:pPr lvl="1" marL="1002661" indent="-405761">
              <a:spcBef>
                <a:spcPts val="3200"/>
              </a:spcBef>
              <a:buSzPct val="100000"/>
              <a:tabLst>
                <a:tab pos="1511300" algn="l"/>
                <a:tab pos="1866900" algn="l"/>
                <a:tab pos="2222500" algn="l"/>
                <a:tab pos="2578100" algn="l"/>
                <a:tab pos="2933700" algn="l"/>
                <a:tab pos="3289300" algn="l"/>
                <a:tab pos="3644900" algn="l"/>
                <a:tab pos="4000500" algn="l"/>
                <a:tab pos="4356100" algn="l"/>
                <a:tab pos="4711700" algn="l"/>
                <a:tab pos="5067300" algn="l"/>
              </a:tabLst>
              <a:defRPr sz="2800"/>
            </a:pPr>
            <a:r>
              <a:t>Honest &amp; contrite enough to acknowledge sins &amp; seek forgiveness</a:t>
            </a:r>
          </a:p>
          <a:p>
            <a:pPr lvl="2" marL="1345561" indent="-405761">
              <a:spcBef>
                <a:spcPts val="3200"/>
              </a:spcBef>
              <a:buClr>
                <a:srgbClr val="000000"/>
              </a:buClr>
              <a:tabLst>
                <a:tab pos="1854200" algn="l"/>
                <a:tab pos="2209800" algn="l"/>
                <a:tab pos="2565400" algn="l"/>
                <a:tab pos="2921000" algn="l"/>
                <a:tab pos="3276600" algn="l"/>
                <a:tab pos="3632200" algn="l"/>
                <a:tab pos="3987800" algn="l"/>
                <a:tab pos="4343400" algn="l"/>
                <a:tab pos="4699000" algn="l"/>
                <a:tab pos="5054600" algn="l"/>
                <a:tab pos="5410200" algn="l"/>
              </a:tabLst>
              <a:defRPr sz="2800">
                <a:solidFill>
                  <a:srgbClr val="011993"/>
                </a:solidFill>
              </a:defRPr>
            </a:pPr>
          </a:p>
          <a:p>
            <a:pPr marL="431800" indent="-177800">
              <a:spcBef>
                <a:spcPts val="3200"/>
              </a:spcBef>
              <a:buClr>
                <a:srgbClr val="000000"/>
              </a:buClr>
              <a:buSzTx/>
              <a:buNone/>
              <a:tabLst>
                <a:tab pos="965200" algn="l"/>
                <a:tab pos="1320800" algn="l"/>
                <a:tab pos="1676400" algn="l"/>
                <a:tab pos="2032000" algn="l"/>
                <a:tab pos="2387600" algn="l"/>
                <a:tab pos="2743200" algn="l"/>
                <a:tab pos="3098800" algn="l"/>
                <a:tab pos="3454400" algn="l"/>
                <a:tab pos="3810000" algn="l"/>
                <a:tab pos="4165600" algn="l"/>
                <a:tab pos="4521200" algn="l"/>
              </a:tabLst>
              <a:defRPr sz="2800">
                <a:solidFill>
                  <a:srgbClr val="011993"/>
                </a:solidFill>
              </a:defRPr>
            </a:pPr>
            <a:r>
              <a:t> </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nvSpPr>
        <p:spPr>
          <a:xfrm>
            <a:off x="533400" y="215900"/>
            <a:ext cx="8775700" cy="70866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82" name="Shape 182"/>
          <p:cNvSpPr/>
          <p:nvPr>
            <p:ph type="title"/>
          </p:nvPr>
        </p:nvSpPr>
        <p:spPr>
          <a:xfrm>
            <a:off x="990600" y="203200"/>
            <a:ext cx="8178800" cy="876300"/>
          </a:xfrm>
          <a:prstGeom prst="rect">
            <a:avLst/>
          </a:prstGeom>
        </p:spPr>
        <p:txBody>
          <a:bodyPr/>
          <a:lstStyle/>
          <a:p>
            <a:pPr/>
            <a:r>
              <a:rPr sz="3600">
                <a:solidFill>
                  <a:srgbClr val="011993"/>
                </a:solidFill>
                <a:latin typeface="Gill Sans SemiBold"/>
                <a:ea typeface="Gill Sans SemiBold"/>
                <a:cs typeface="Gill Sans SemiBold"/>
                <a:sym typeface="Gill Sans SemiBold"/>
              </a:rPr>
              <a:t>The Life of David</a:t>
            </a:r>
            <a:endParaRPr sz="3600"/>
          </a:p>
          <a:p>
            <a:pPr>
              <a:defRPr sz="2100"/>
            </a:pPr>
            <a:r>
              <a:t>Proposed Chronology</a:t>
            </a:r>
          </a:p>
        </p:txBody>
      </p:sp>
      <p:sp>
        <p:nvSpPr>
          <p:cNvPr id="183" name="Shape 183"/>
          <p:cNvSpPr/>
          <p:nvPr/>
        </p:nvSpPr>
        <p:spPr>
          <a:xfrm>
            <a:off x="1567656" y="1397000"/>
            <a:ext cx="1303537"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011993"/>
                </a:solidFill>
              </a:defRPr>
            </a:lvl1pPr>
          </a:lstStyle>
          <a:p>
            <a:pPr/>
            <a:r>
              <a:t>EVENT</a:t>
            </a:r>
          </a:p>
        </p:txBody>
      </p:sp>
      <p:sp>
        <p:nvSpPr>
          <p:cNvPr id="184" name="Shape 184"/>
          <p:cNvSpPr/>
          <p:nvPr/>
        </p:nvSpPr>
        <p:spPr>
          <a:xfrm>
            <a:off x="4960937" y="1397000"/>
            <a:ext cx="1679774"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rPr>
                <a:solidFill>
                  <a:srgbClr val="011993"/>
                </a:solidFill>
              </a:rPr>
              <a:t>DATE</a:t>
            </a:r>
            <a:r>
              <a:t> </a:t>
            </a:r>
            <a:r>
              <a:rPr>
                <a:solidFill>
                  <a:srgbClr val="FF2600"/>
                </a:solidFill>
              </a:rPr>
              <a:t>BC</a:t>
            </a:r>
          </a:p>
        </p:txBody>
      </p:sp>
      <p:sp>
        <p:nvSpPr>
          <p:cNvPr id="185" name="Shape 185"/>
          <p:cNvSpPr/>
          <p:nvPr/>
        </p:nvSpPr>
        <p:spPr>
          <a:xfrm>
            <a:off x="7891561" y="1397000"/>
            <a:ext cx="847726"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a:solidFill>
                  <a:srgbClr val="011993"/>
                </a:solidFill>
              </a:defRPr>
            </a:lvl1pPr>
          </a:lstStyle>
          <a:p>
            <a:pPr/>
            <a:r>
              <a:t>AGE</a:t>
            </a:r>
          </a:p>
        </p:txBody>
      </p:sp>
      <p:sp>
        <p:nvSpPr>
          <p:cNvPr id="186" name="Shape 186"/>
          <p:cNvSpPr/>
          <p:nvPr/>
        </p:nvSpPr>
        <p:spPr>
          <a:xfrm>
            <a:off x="863600" y="2032000"/>
            <a:ext cx="39370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l">
              <a:spcBef>
                <a:spcPts val="200"/>
              </a:spcBef>
            </a:pPr>
            <a:r>
              <a:rPr sz="2800"/>
              <a:t>Birth</a:t>
            </a:r>
            <a:endParaRPr sz="2800"/>
          </a:p>
          <a:p>
            <a:pPr algn="l">
              <a:spcBef>
                <a:spcPts val="200"/>
              </a:spcBef>
            </a:pPr>
            <a:r>
              <a:rPr sz="2800"/>
              <a:t>Anointed by Samuel</a:t>
            </a:r>
            <a:endParaRPr sz="2800"/>
          </a:p>
          <a:p>
            <a:pPr algn="l">
              <a:spcBef>
                <a:spcPts val="200"/>
              </a:spcBef>
            </a:pPr>
            <a:r>
              <a:rPr sz="2800"/>
              <a:t>In Saul’s Court</a:t>
            </a:r>
            <a:endParaRPr sz="2800"/>
          </a:p>
          <a:p>
            <a:pPr algn="l">
              <a:spcBef>
                <a:spcPts val="200"/>
              </a:spcBef>
            </a:pPr>
            <a:r>
              <a:rPr sz="2800"/>
              <a:t>Fought Goliath</a:t>
            </a:r>
            <a:endParaRPr sz="2800"/>
          </a:p>
          <a:p>
            <a:pPr algn="l">
              <a:spcBef>
                <a:spcPts val="200"/>
              </a:spcBef>
            </a:pPr>
            <a:r>
              <a:rPr sz="2800"/>
              <a:t>In Saul’s Army</a:t>
            </a:r>
            <a:endParaRPr sz="2800"/>
          </a:p>
          <a:p>
            <a:pPr algn="l">
              <a:spcBef>
                <a:spcPts val="200"/>
              </a:spcBef>
            </a:pPr>
            <a:r>
              <a:rPr sz="2800"/>
              <a:t>Flight from Saul</a:t>
            </a:r>
            <a:endParaRPr sz="2800"/>
          </a:p>
          <a:p>
            <a:pPr algn="l">
              <a:spcBef>
                <a:spcPts val="200"/>
              </a:spcBef>
            </a:pPr>
            <a:r>
              <a:rPr sz="2800"/>
              <a:t>In Achish’s Army</a:t>
            </a:r>
            <a:endParaRPr sz="2800"/>
          </a:p>
          <a:p>
            <a:pPr algn="l">
              <a:spcBef>
                <a:spcPts val="200"/>
              </a:spcBef>
            </a:pPr>
            <a:r>
              <a:rPr sz="2800"/>
              <a:t>Anointed by Judah</a:t>
            </a:r>
            <a:endParaRPr sz="2800"/>
          </a:p>
          <a:p>
            <a:pPr algn="l">
              <a:spcBef>
                <a:spcPts val="200"/>
              </a:spcBef>
            </a:pPr>
            <a:r>
              <a:rPr sz="2800"/>
              <a:t>Anointed by Israel</a:t>
            </a:r>
            <a:endParaRPr sz="2800"/>
          </a:p>
          <a:p>
            <a:pPr algn="l">
              <a:spcBef>
                <a:spcPts val="200"/>
              </a:spcBef>
            </a:pPr>
            <a:r>
              <a:rPr sz="2800"/>
              <a:t>Sin with Bathsheba</a:t>
            </a:r>
            <a:endParaRPr sz="2800"/>
          </a:p>
          <a:p>
            <a:pPr algn="l">
              <a:spcBef>
                <a:spcPts val="200"/>
              </a:spcBef>
            </a:pPr>
            <a:r>
              <a:rPr sz="2800"/>
              <a:t>Rebellion by Absalom</a:t>
            </a:r>
            <a:endParaRPr sz="2800"/>
          </a:p>
          <a:p>
            <a:pPr algn="l">
              <a:spcBef>
                <a:spcPts val="200"/>
              </a:spcBef>
            </a:pPr>
            <a:r>
              <a:rPr sz="2800"/>
              <a:t>Death</a:t>
            </a:r>
          </a:p>
        </p:txBody>
      </p:sp>
      <p:sp>
        <p:nvSpPr>
          <p:cNvPr id="187" name="Shape 187"/>
          <p:cNvSpPr/>
          <p:nvPr/>
        </p:nvSpPr>
        <p:spPr>
          <a:xfrm>
            <a:off x="5283200" y="2032000"/>
            <a:ext cx="8001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a:spcBef>
                <a:spcPts val="200"/>
              </a:spcBef>
            </a:pPr>
            <a:r>
              <a:rPr sz="2800">
                <a:solidFill>
                  <a:srgbClr val="FF2600"/>
                </a:solidFill>
              </a:rPr>
              <a:t>1040</a:t>
            </a:r>
            <a:endParaRPr sz="2800">
              <a:solidFill>
                <a:srgbClr val="FF2600"/>
              </a:solidFill>
            </a:endParaRPr>
          </a:p>
          <a:p>
            <a:pPr algn="r">
              <a:spcBef>
                <a:spcPts val="200"/>
              </a:spcBef>
            </a:pPr>
            <a:r>
              <a:rPr sz="2800">
                <a:solidFill>
                  <a:srgbClr val="FF2600"/>
                </a:solidFill>
              </a:rPr>
              <a:t>1029</a:t>
            </a:r>
            <a:endParaRPr sz="2800">
              <a:solidFill>
                <a:srgbClr val="FF2600"/>
              </a:solidFill>
            </a:endParaRPr>
          </a:p>
          <a:p>
            <a:pPr algn="r">
              <a:spcBef>
                <a:spcPts val="200"/>
              </a:spcBef>
            </a:pPr>
            <a:r>
              <a:rPr sz="2800">
                <a:solidFill>
                  <a:srgbClr val="FF2600"/>
                </a:solidFill>
              </a:rPr>
              <a:t>1028</a:t>
            </a:r>
            <a:endParaRPr sz="2800">
              <a:solidFill>
                <a:srgbClr val="FF2600"/>
              </a:solidFill>
            </a:endParaRPr>
          </a:p>
          <a:p>
            <a:pPr algn="r">
              <a:spcBef>
                <a:spcPts val="200"/>
              </a:spcBef>
            </a:pPr>
            <a:r>
              <a:rPr sz="2800">
                <a:solidFill>
                  <a:srgbClr val="FF2600"/>
                </a:solidFill>
              </a:rPr>
              <a:t>1021</a:t>
            </a:r>
            <a:endParaRPr sz="2800">
              <a:solidFill>
                <a:srgbClr val="FF2600"/>
              </a:solidFill>
            </a:endParaRPr>
          </a:p>
          <a:p>
            <a:pPr algn="r">
              <a:spcBef>
                <a:spcPts val="200"/>
              </a:spcBef>
            </a:pPr>
            <a:r>
              <a:rPr sz="2800">
                <a:solidFill>
                  <a:srgbClr val="FF2600"/>
                </a:solidFill>
              </a:rPr>
              <a:t>1020</a:t>
            </a:r>
            <a:endParaRPr sz="2800">
              <a:solidFill>
                <a:srgbClr val="FF2600"/>
              </a:solidFill>
            </a:endParaRPr>
          </a:p>
          <a:p>
            <a:pPr algn="r">
              <a:spcBef>
                <a:spcPts val="200"/>
              </a:spcBef>
            </a:pPr>
            <a:r>
              <a:rPr sz="2800">
                <a:solidFill>
                  <a:srgbClr val="FF2600"/>
                </a:solidFill>
              </a:rPr>
              <a:t>1016</a:t>
            </a:r>
            <a:endParaRPr sz="2800">
              <a:solidFill>
                <a:srgbClr val="FF2600"/>
              </a:solidFill>
            </a:endParaRPr>
          </a:p>
          <a:p>
            <a:pPr algn="r">
              <a:spcBef>
                <a:spcPts val="200"/>
              </a:spcBef>
            </a:pPr>
            <a:r>
              <a:rPr sz="2800">
                <a:solidFill>
                  <a:srgbClr val="FF2600"/>
                </a:solidFill>
              </a:rPr>
              <a:t>1012</a:t>
            </a:r>
            <a:endParaRPr sz="2800">
              <a:solidFill>
                <a:srgbClr val="FF2600"/>
              </a:solidFill>
            </a:endParaRPr>
          </a:p>
          <a:p>
            <a:pPr algn="r">
              <a:spcBef>
                <a:spcPts val="200"/>
              </a:spcBef>
            </a:pPr>
            <a:r>
              <a:rPr sz="2800">
                <a:solidFill>
                  <a:srgbClr val="FF2600"/>
                </a:solidFill>
              </a:rPr>
              <a:t>1010</a:t>
            </a:r>
            <a:endParaRPr sz="2800">
              <a:solidFill>
                <a:srgbClr val="FF2600"/>
              </a:solidFill>
            </a:endParaRPr>
          </a:p>
          <a:p>
            <a:pPr algn="r">
              <a:spcBef>
                <a:spcPts val="200"/>
              </a:spcBef>
            </a:pPr>
            <a:r>
              <a:rPr sz="2800">
                <a:solidFill>
                  <a:srgbClr val="FF2600"/>
                </a:solidFill>
              </a:rPr>
              <a:t>1003</a:t>
            </a:r>
            <a:endParaRPr sz="2800">
              <a:solidFill>
                <a:srgbClr val="FF2600"/>
              </a:solidFill>
            </a:endParaRPr>
          </a:p>
          <a:p>
            <a:pPr algn="r">
              <a:spcBef>
                <a:spcPts val="200"/>
              </a:spcBef>
            </a:pPr>
            <a:r>
              <a:rPr sz="2800">
                <a:solidFill>
                  <a:srgbClr val="FF2600"/>
                </a:solidFill>
              </a:rPr>
              <a:t>993</a:t>
            </a:r>
            <a:endParaRPr sz="2800">
              <a:solidFill>
                <a:srgbClr val="FF2600"/>
              </a:solidFill>
            </a:endParaRPr>
          </a:p>
          <a:p>
            <a:pPr algn="r">
              <a:spcBef>
                <a:spcPts val="200"/>
              </a:spcBef>
            </a:pPr>
            <a:r>
              <a:rPr sz="2800">
                <a:solidFill>
                  <a:srgbClr val="FF2600"/>
                </a:solidFill>
              </a:rPr>
              <a:t>979</a:t>
            </a:r>
            <a:endParaRPr sz="2800">
              <a:solidFill>
                <a:srgbClr val="FF2600"/>
              </a:solidFill>
            </a:endParaRPr>
          </a:p>
          <a:p>
            <a:pPr algn="r">
              <a:spcBef>
                <a:spcPts val="200"/>
              </a:spcBef>
            </a:pPr>
            <a:r>
              <a:rPr sz="2800">
                <a:solidFill>
                  <a:srgbClr val="FF2600"/>
                </a:solidFill>
              </a:rPr>
              <a:t>970</a:t>
            </a:r>
          </a:p>
        </p:txBody>
      </p:sp>
      <p:sp>
        <p:nvSpPr>
          <p:cNvPr id="188" name="Shape 188"/>
          <p:cNvSpPr/>
          <p:nvPr/>
        </p:nvSpPr>
        <p:spPr>
          <a:xfrm>
            <a:off x="7696200" y="2032000"/>
            <a:ext cx="800100" cy="5232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a:spcBef>
                <a:spcPts val="200"/>
              </a:spcBef>
            </a:pPr>
            <a:endParaRPr sz="2800"/>
          </a:p>
          <a:p>
            <a:pPr algn="r">
              <a:spcBef>
                <a:spcPts val="200"/>
              </a:spcBef>
            </a:pPr>
            <a:r>
              <a:rPr sz="2800"/>
              <a:t>11</a:t>
            </a:r>
            <a:endParaRPr sz="2800"/>
          </a:p>
          <a:p>
            <a:pPr algn="r">
              <a:spcBef>
                <a:spcPts val="200"/>
              </a:spcBef>
            </a:pPr>
            <a:r>
              <a:rPr sz="2800"/>
              <a:t>12</a:t>
            </a:r>
            <a:endParaRPr sz="2800"/>
          </a:p>
          <a:p>
            <a:pPr algn="r">
              <a:spcBef>
                <a:spcPts val="200"/>
              </a:spcBef>
            </a:pPr>
            <a:r>
              <a:rPr sz="2800"/>
              <a:t>19</a:t>
            </a:r>
            <a:endParaRPr sz="2800"/>
          </a:p>
          <a:p>
            <a:pPr algn="r">
              <a:spcBef>
                <a:spcPts val="200"/>
              </a:spcBef>
            </a:pPr>
            <a:r>
              <a:rPr sz="2800"/>
              <a:t>20</a:t>
            </a:r>
            <a:endParaRPr sz="2800"/>
          </a:p>
          <a:p>
            <a:pPr algn="r">
              <a:spcBef>
                <a:spcPts val="200"/>
              </a:spcBef>
            </a:pPr>
            <a:r>
              <a:rPr sz="2800"/>
              <a:t>24</a:t>
            </a:r>
            <a:endParaRPr sz="2800"/>
          </a:p>
          <a:p>
            <a:pPr algn="r">
              <a:spcBef>
                <a:spcPts val="200"/>
              </a:spcBef>
            </a:pPr>
            <a:r>
              <a:rPr sz="2800"/>
              <a:t>28</a:t>
            </a:r>
            <a:endParaRPr sz="2800"/>
          </a:p>
          <a:p>
            <a:pPr algn="r">
              <a:spcBef>
                <a:spcPts val="200"/>
              </a:spcBef>
            </a:pPr>
            <a:r>
              <a:rPr sz="2800"/>
              <a:t>30</a:t>
            </a:r>
            <a:endParaRPr sz="2800"/>
          </a:p>
          <a:p>
            <a:pPr algn="r">
              <a:spcBef>
                <a:spcPts val="200"/>
              </a:spcBef>
            </a:pPr>
            <a:r>
              <a:rPr sz="2800"/>
              <a:t>37</a:t>
            </a:r>
            <a:endParaRPr sz="2800"/>
          </a:p>
          <a:p>
            <a:pPr algn="r">
              <a:spcBef>
                <a:spcPts val="200"/>
              </a:spcBef>
            </a:pPr>
            <a:r>
              <a:rPr sz="2800"/>
              <a:t>47</a:t>
            </a:r>
            <a:endParaRPr sz="2800"/>
          </a:p>
          <a:p>
            <a:pPr algn="r">
              <a:spcBef>
                <a:spcPts val="200"/>
              </a:spcBef>
            </a:pPr>
            <a:r>
              <a:rPr sz="2800"/>
              <a:t>61</a:t>
            </a:r>
            <a:endParaRPr sz="2800"/>
          </a:p>
          <a:p>
            <a:pPr algn="r">
              <a:spcBef>
                <a:spcPts val="200"/>
              </a:spcBef>
            </a:pPr>
            <a:r>
              <a:rPr sz="2800"/>
              <a:t>70</a:t>
            </a:r>
          </a:p>
        </p:txBody>
      </p:sp>
      <p:sp>
        <p:nvSpPr>
          <p:cNvPr id="189" name="Shape 189"/>
          <p:cNvSpPr/>
          <p:nvPr/>
        </p:nvSpPr>
        <p:spPr>
          <a:xfrm>
            <a:off x="533400" y="1270000"/>
            <a:ext cx="8788400" cy="12701"/>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0" name="Shape 190"/>
          <p:cNvSpPr/>
          <p:nvPr/>
        </p:nvSpPr>
        <p:spPr>
          <a:xfrm>
            <a:off x="533400" y="1993900"/>
            <a:ext cx="8788400" cy="12701"/>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1" name="Shape 191"/>
          <p:cNvSpPr/>
          <p:nvPr/>
        </p:nvSpPr>
        <p:spPr>
          <a:xfrm flipH="1">
            <a:off x="4241799" y="1270000"/>
            <a:ext cx="2" cy="60325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192" name="Shape 192"/>
          <p:cNvSpPr/>
          <p:nvPr/>
        </p:nvSpPr>
        <p:spPr>
          <a:xfrm flipH="1">
            <a:off x="7073899" y="1270000"/>
            <a:ext cx="1" cy="60325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11993">
            <a:alpha val="50000"/>
          </a:srgbClr>
        </a:solidFill>
      </p:bgPr>
    </p:bg>
    <p:spTree>
      <p:nvGrpSpPr>
        <p:cNvPr id="1" name=""/>
        <p:cNvGrpSpPr/>
        <p:nvPr/>
      </p:nvGrpSpPr>
      <p:grpSpPr>
        <a:xfrm>
          <a:off x="0" y="0"/>
          <a:ext cx="0" cy="0"/>
          <a:chOff x="0" y="0"/>
          <a:chExt cx="0" cy="0"/>
        </a:xfrm>
      </p:grpSpPr>
      <p:sp>
        <p:nvSpPr>
          <p:cNvPr id="194" name="Shape 194"/>
          <p:cNvSpPr/>
          <p:nvPr/>
        </p:nvSpPr>
        <p:spPr>
          <a:xfrm>
            <a:off x="177800" y="4648200"/>
            <a:ext cx="9855200" cy="28829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95" name="Shape 195"/>
          <p:cNvSpPr/>
          <p:nvPr/>
        </p:nvSpPr>
        <p:spPr>
          <a:xfrm>
            <a:off x="177800" y="139700"/>
            <a:ext cx="9855200" cy="4216400"/>
          </a:xfrm>
          <a:prstGeom prst="rect">
            <a:avLst/>
          </a:prstGeom>
          <a:solidFill>
            <a:srgbClr val="FFFFFF"/>
          </a:solidFill>
          <a:ln w="25400">
            <a:solidFill>
              <a:srgbClr val="000000"/>
            </a:solidFill>
            <a:miter lim="400000"/>
          </a:ln>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96" name="Shape 196"/>
          <p:cNvSpPr/>
          <p:nvPr>
            <p:ph type="title"/>
          </p:nvPr>
        </p:nvSpPr>
        <p:spPr>
          <a:xfrm>
            <a:off x="990600" y="203200"/>
            <a:ext cx="8178800" cy="533400"/>
          </a:xfrm>
          <a:prstGeom prst="rect">
            <a:avLst/>
          </a:prstGeom>
        </p:spPr>
        <p:txBody>
          <a:bodyPr/>
          <a:lstStyle>
            <a:lvl1pPr>
              <a:defRPr sz="3500"/>
            </a:lvl1pPr>
          </a:lstStyle>
          <a:p>
            <a:pPr/>
            <a:r>
              <a:t>PARALLELS IN THE MONARCHY BOOKS</a:t>
            </a:r>
          </a:p>
        </p:txBody>
      </p:sp>
      <p:sp>
        <p:nvSpPr>
          <p:cNvPr id="197" name="Shape 197"/>
          <p:cNvSpPr/>
          <p:nvPr/>
        </p:nvSpPr>
        <p:spPr>
          <a:xfrm>
            <a:off x="5684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Samuel</a:t>
            </a:r>
          </a:p>
        </p:txBody>
      </p:sp>
      <p:sp>
        <p:nvSpPr>
          <p:cNvPr id="198" name="Shape 198"/>
          <p:cNvSpPr/>
          <p:nvPr/>
        </p:nvSpPr>
        <p:spPr>
          <a:xfrm>
            <a:off x="29687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Samuel</a:t>
            </a:r>
          </a:p>
        </p:txBody>
      </p:sp>
      <p:sp>
        <p:nvSpPr>
          <p:cNvPr id="199" name="Shape 199"/>
          <p:cNvSpPr/>
          <p:nvPr/>
        </p:nvSpPr>
        <p:spPr>
          <a:xfrm>
            <a:off x="49499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Kings</a:t>
            </a:r>
          </a:p>
        </p:txBody>
      </p:sp>
      <p:sp>
        <p:nvSpPr>
          <p:cNvPr id="200" name="Shape 200"/>
          <p:cNvSpPr/>
          <p:nvPr/>
        </p:nvSpPr>
        <p:spPr>
          <a:xfrm>
            <a:off x="7502624" y="889000"/>
            <a:ext cx="17526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Kings</a:t>
            </a:r>
          </a:p>
        </p:txBody>
      </p:sp>
      <p:sp>
        <p:nvSpPr>
          <p:cNvPr id="201" name="Shape 201"/>
          <p:cNvSpPr/>
          <p:nvPr/>
        </p:nvSpPr>
        <p:spPr>
          <a:xfrm>
            <a:off x="1444724" y="4724400"/>
            <a:ext cx="22098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1 Chronicles</a:t>
            </a:r>
          </a:p>
        </p:txBody>
      </p:sp>
      <p:sp>
        <p:nvSpPr>
          <p:cNvPr id="202" name="Shape 202"/>
          <p:cNvSpPr/>
          <p:nvPr/>
        </p:nvSpPr>
        <p:spPr>
          <a:xfrm>
            <a:off x="6461224" y="4724400"/>
            <a:ext cx="2209801"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a:solidFill>
                  <a:srgbClr val="FF2600"/>
                </a:solidFill>
              </a:defRPr>
            </a:lvl1pPr>
          </a:lstStyle>
          <a:p>
            <a:pPr/>
            <a:r>
              <a:t>2 Chronicles</a:t>
            </a:r>
          </a:p>
        </p:txBody>
      </p:sp>
      <p:sp>
        <p:nvSpPr>
          <p:cNvPr id="203" name="Shape 203"/>
          <p:cNvSpPr/>
          <p:nvPr/>
        </p:nvSpPr>
        <p:spPr>
          <a:xfrm>
            <a:off x="-307876" y="1790699"/>
            <a:ext cx="2209801" cy="149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Preface:</a:t>
            </a:r>
          </a:p>
          <a:p>
            <a:pPr>
              <a:defRPr sz="2400"/>
            </a:pPr>
            <a:r>
              <a:t>Judgeship</a:t>
            </a:r>
          </a:p>
          <a:p>
            <a:pPr>
              <a:defRPr sz="2400"/>
            </a:pPr>
            <a:r>
              <a:t>of</a:t>
            </a:r>
          </a:p>
          <a:p>
            <a:pPr>
              <a:defRPr sz="2400"/>
            </a:pPr>
            <a:r>
              <a:t>Samuel</a:t>
            </a:r>
          </a:p>
        </p:txBody>
      </p:sp>
      <p:sp>
        <p:nvSpPr>
          <p:cNvPr id="204" name="Shape 204"/>
          <p:cNvSpPr/>
          <p:nvPr/>
        </p:nvSpPr>
        <p:spPr>
          <a:xfrm>
            <a:off x="-307876" y="3765550"/>
            <a:ext cx="2209801"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1-7</a:t>
            </a:r>
          </a:p>
        </p:txBody>
      </p:sp>
      <p:sp>
        <p:nvSpPr>
          <p:cNvPr id="205" name="Shape 205"/>
          <p:cNvSpPr/>
          <p:nvPr/>
        </p:nvSpPr>
        <p:spPr>
          <a:xfrm>
            <a:off x="8636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8-30</a:t>
            </a:r>
          </a:p>
        </p:txBody>
      </p:sp>
      <p:sp>
        <p:nvSpPr>
          <p:cNvPr id="206" name="Shape 206"/>
          <p:cNvSpPr/>
          <p:nvPr/>
        </p:nvSpPr>
        <p:spPr>
          <a:xfrm>
            <a:off x="26162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1-24</a:t>
            </a:r>
          </a:p>
        </p:txBody>
      </p:sp>
      <p:sp>
        <p:nvSpPr>
          <p:cNvPr id="207" name="Shape 207"/>
          <p:cNvSpPr/>
          <p:nvPr/>
        </p:nvSpPr>
        <p:spPr>
          <a:xfrm>
            <a:off x="45466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1-11</a:t>
            </a:r>
          </a:p>
        </p:txBody>
      </p:sp>
      <p:sp>
        <p:nvSpPr>
          <p:cNvPr id="208" name="Shape 208"/>
          <p:cNvSpPr/>
          <p:nvPr/>
        </p:nvSpPr>
        <p:spPr>
          <a:xfrm>
            <a:off x="67310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1-25</a:t>
            </a:r>
          </a:p>
        </p:txBody>
      </p:sp>
      <p:sp>
        <p:nvSpPr>
          <p:cNvPr id="209" name="Shape 209"/>
          <p:cNvSpPr/>
          <p:nvPr/>
        </p:nvSpPr>
        <p:spPr>
          <a:xfrm>
            <a:off x="8605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Saul</a:t>
            </a:r>
          </a:p>
        </p:txBody>
      </p:sp>
      <p:sp>
        <p:nvSpPr>
          <p:cNvPr id="210" name="Shape 210"/>
          <p:cNvSpPr/>
          <p:nvPr/>
        </p:nvSpPr>
        <p:spPr>
          <a:xfrm>
            <a:off x="26131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David</a:t>
            </a:r>
          </a:p>
        </p:txBody>
      </p:sp>
      <p:sp>
        <p:nvSpPr>
          <p:cNvPr id="211" name="Shape 211"/>
          <p:cNvSpPr/>
          <p:nvPr/>
        </p:nvSpPr>
        <p:spPr>
          <a:xfrm>
            <a:off x="45435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Solomon</a:t>
            </a:r>
          </a:p>
        </p:txBody>
      </p:sp>
      <p:sp>
        <p:nvSpPr>
          <p:cNvPr id="212" name="Shape 212"/>
          <p:cNvSpPr/>
          <p:nvPr/>
        </p:nvSpPr>
        <p:spPr>
          <a:xfrm>
            <a:off x="6461224" y="1968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Reigns of </a:t>
            </a:r>
          </a:p>
          <a:p>
            <a:pPr>
              <a:defRPr sz="2400"/>
            </a:pPr>
            <a:r>
              <a:t>kings of</a:t>
            </a:r>
          </a:p>
          <a:p>
            <a:pPr>
              <a:defRPr sz="2400"/>
            </a:pPr>
            <a:r>
              <a:t>Israel &amp; Judah</a:t>
            </a:r>
          </a:p>
        </p:txBody>
      </p:sp>
      <p:sp>
        <p:nvSpPr>
          <p:cNvPr id="213" name="Shape 213"/>
          <p:cNvSpPr/>
          <p:nvPr/>
        </p:nvSpPr>
        <p:spPr>
          <a:xfrm>
            <a:off x="8251924" y="2324100"/>
            <a:ext cx="22098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Appendix</a:t>
            </a:r>
          </a:p>
        </p:txBody>
      </p:sp>
      <p:sp>
        <p:nvSpPr>
          <p:cNvPr id="214" name="Shape 214"/>
          <p:cNvSpPr/>
          <p:nvPr/>
        </p:nvSpPr>
        <p:spPr>
          <a:xfrm>
            <a:off x="8255000" y="37655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25:27-30</a:t>
            </a:r>
          </a:p>
        </p:txBody>
      </p:sp>
      <p:sp>
        <p:nvSpPr>
          <p:cNvPr id="215" name="Shape 215"/>
          <p:cNvSpPr/>
          <p:nvPr/>
        </p:nvSpPr>
        <p:spPr>
          <a:xfrm>
            <a:off x="3398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Preface:</a:t>
            </a:r>
          </a:p>
          <a:p>
            <a:pPr>
              <a:defRPr sz="2400"/>
            </a:pPr>
          </a:p>
          <a:p>
            <a:pPr>
              <a:defRPr sz="2400"/>
            </a:pPr>
            <a:r>
              <a:t>Genealogies</a:t>
            </a:r>
          </a:p>
        </p:txBody>
      </p:sp>
      <p:sp>
        <p:nvSpPr>
          <p:cNvPr id="216" name="Shape 216"/>
          <p:cNvSpPr/>
          <p:nvPr/>
        </p:nvSpPr>
        <p:spPr>
          <a:xfrm>
            <a:off x="26131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David</a:t>
            </a:r>
          </a:p>
        </p:txBody>
      </p:sp>
      <p:sp>
        <p:nvSpPr>
          <p:cNvPr id="217" name="Shape 217"/>
          <p:cNvSpPr/>
          <p:nvPr/>
        </p:nvSpPr>
        <p:spPr>
          <a:xfrm>
            <a:off x="4543524" y="55245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a:t>
            </a:r>
          </a:p>
          <a:p>
            <a:pPr>
              <a:defRPr sz="2400"/>
            </a:pPr>
            <a:r>
              <a:t>of </a:t>
            </a:r>
          </a:p>
          <a:p>
            <a:pPr>
              <a:defRPr sz="2400"/>
            </a:pPr>
            <a:r>
              <a:t>Solomon</a:t>
            </a:r>
          </a:p>
        </p:txBody>
      </p:sp>
      <p:sp>
        <p:nvSpPr>
          <p:cNvPr id="218" name="Shape 218"/>
          <p:cNvSpPr/>
          <p:nvPr/>
        </p:nvSpPr>
        <p:spPr>
          <a:xfrm>
            <a:off x="6461224" y="5537200"/>
            <a:ext cx="2209801" cy="114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400"/>
            </a:pPr>
            <a:r>
              <a:t>Reigns of </a:t>
            </a:r>
          </a:p>
          <a:p>
            <a:pPr>
              <a:defRPr sz="2400"/>
            </a:pPr>
            <a:r>
              <a:t>kings of</a:t>
            </a:r>
          </a:p>
          <a:p>
            <a:pPr>
              <a:defRPr sz="2400"/>
            </a:pPr>
            <a:r>
              <a:t>Judah</a:t>
            </a:r>
          </a:p>
        </p:txBody>
      </p:sp>
      <p:sp>
        <p:nvSpPr>
          <p:cNvPr id="219" name="Shape 219"/>
          <p:cNvSpPr/>
          <p:nvPr/>
        </p:nvSpPr>
        <p:spPr>
          <a:xfrm>
            <a:off x="8251924" y="5880100"/>
            <a:ext cx="22098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Appendix</a:t>
            </a:r>
          </a:p>
        </p:txBody>
      </p:sp>
      <p:sp>
        <p:nvSpPr>
          <p:cNvPr id="220" name="Shape 220"/>
          <p:cNvSpPr/>
          <p:nvPr/>
        </p:nvSpPr>
        <p:spPr>
          <a:xfrm>
            <a:off x="165100" y="8001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1" name="Shape 221"/>
          <p:cNvSpPr/>
          <p:nvPr/>
        </p:nvSpPr>
        <p:spPr>
          <a:xfrm>
            <a:off x="165100" y="14605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2" name="Shape 222"/>
          <p:cNvSpPr/>
          <p:nvPr/>
        </p:nvSpPr>
        <p:spPr>
          <a:xfrm>
            <a:off x="165100" y="35433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3" name="Shape 223"/>
          <p:cNvSpPr/>
          <p:nvPr/>
        </p:nvSpPr>
        <p:spPr>
          <a:xfrm>
            <a:off x="165100" y="5308600"/>
            <a:ext cx="9867901" cy="50799"/>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4" name="Shape 224"/>
          <p:cNvSpPr/>
          <p:nvPr/>
        </p:nvSpPr>
        <p:spPr>
          <a:xfrm>
            <a:off x="165100" y="6807200"/>
            <a:ext cx="9867901" cy="50798"/>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25" name="Shape 225"/>
          <p:cNvSpPr/>
          <p:nvPr/>
        </p:nvSpPr>
        <p:spPr>
          <a:xfrm>
            <a:off x="174724" y="7016750"/>
            <a:ext cx="2209801"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1-9</a:t>
            </a:r>
          </a:p>
        </p:txBody>
      </p:sp>
      <p:sp>
        <p:nvSpPr>
          <p:cNvPr id="226" name="Shape 226"/>
          <p:cNvSpPr/>
          <p:nvPr/>
        </p:nvSpPr>
        <p:spPr>
          <a:xfrm>
            <a:off x="2743200" y="701675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10-29</a:t>
            </a:r>
          </a:p>
        </p:txBody>
      </p:sp>
      <p:sp>
        <p:nvSpPr>
          <p:cNvPr id="227" name="Shape 227"/>
          <p:cNvSpPr/>
          <p:nvPr/>
        </p:nvSpPr>
        <p:spPr>
          <a:xfrm>
            <a:off x="45466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1-9</a:t>
            </a:r>
          </a:p>
        </p:txBody>
      </p:sp>
      <p:sp>
        <p:nvSpPr>
          <p:cNvPr id="228" name="Shape 228"/>
          <p:cNvSpPr/>
          <p:nvPr/>
        </p:nvSpPr>
        <p:spPr>
          <a:xfrm>
            <a:off x="63627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Chs. 10-36</a:t>
            </a:r>
          </a:p>
        </p:txBody>
      </p:sp>
      <p:sp>
        <p:nvSpPr>
          <p:cNvPr id="229" name="Shape 229"/>
          <p:cNvSpPr/>
          <p:nvPr/>
        </p:nvSpPr>
        <p:spPr>
          <a:xfrm>
            <a:off x="8255000" y="7023100"/>
            <a:ext cx="2209800" cy="368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000">
                <a:solidFill>
                  <a:srgbClr val="FF2600"/>
                </a:solidFill>
              </a:defRPr>
            </a:lvl1pPr>
          </a:lstStyle>
          <a:p>
            <a:pPr/>
            <a:r>
              <a:t>36:20-23</a:t>
            </a:r>
          </a:p>
        </p:txBody>
      </p:sp>
      <p:sp>
        <p:nvSpPr>
          <p:cNvPr id="230" name="Shape 230"/>
          <p:cNvSpPr/>
          <p:nvPr/>
        </p:nvSpPr>
        <p:spPr>
          <a:xfrm flipH="1">
            <a:off x="5054600" y="812800"/>
            <a:ext cx="12701" cy="35306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1" name="Shape 231"/>
          <p:cNvSpPr/>
          <p:nvPr/>
        </p:nvSpPr>
        <p:spPr>
          <a:xfrm flipH="1">
            <a:off x="2540000" y="812800"/>
            <a:ext cx="12703" cy="35433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2" name="Shape 232"/>
          <p:cNvSpPr/>
          <p:nvPr/>
        </p:nvSpPr>
        <p:spPr>
          <a:xfrm flipH="1">
            <a:off x="6248400" y="1511300"/>
            <a:ext cx="12700" cy="2832101"/>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3" name="Shape 233"/>
          <p:cNvSpPr/>
          <p:nvPr/>
        </p:nvSpPr>
        <p:spPr>
          <a:xfrm flipH="1">
            <a:off x="5054599" y="4648200"/>
            <a:ext cx="1" cy="28829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4" name="Shape 234"/>
          <p:cNvSpPr/>
          <p:nvPr/>
        </p:nvSpPr>
        <p:spPr>
          <a:xfrm flipH="1">
            <a:off x="8686800" y="1511300"/>
            <a:ext cx="12700" cy="2832101"/>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5" name="Shape 235"/>
          <p:cNvSpPr/>
          <p:nvPr/>
        </p:nvSpPr>
        <p:spPr>
          <a:xfrm flipH="1">
            <a:off x="8686800" y="5346700"/>
            <a:ext cx="12700" cy="21590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6" name="Shape 236"/>
          <p:cNvSpPr/>
          <p:nvPr/>
        </p:nvSpPr>
        <p:spPr>
          <a:xfrm flipH="1">
            <a:off x="2540000" y="5321300"/>
            <a:ext cx="12701" cy="22225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7" name="Shape 237"/>
          <p:cNvSpPr/>
          <p:nvPr/>
        </p:nvSpPr>
        <p:spPr>
          <a:xfrm flipH="1">
            <a:off x="1435100" y="1473200"/>
            <a:ext cx="12700" cy="28702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8" name="Shape 238"/>
          <p:cNvSpPr/>
          <p:nvPr/>
        </p:nvSpPr>
        <p:spPr>
          <a:xfrm flipH="1">
            <a:off x="6248400" y="5359400"/>
            <a:ext cx="12700" cy="2159000"/>
          </a:xfrm>
          <a:prstGeom prst="line">
            <a:avLst/>
          </a:prstGeom>
          <a:ln w="254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39" name="Shape 239"/>
          <p:cNvSpPr/>
          <p:nvPr/>
        </p:nvSpPr>
        <p:spPr>
          <a:xfrm>
            <a:off x="6870700" y="825500"/>
            <a:ext cx="12700" cy="6604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
        <p:nvSpPr>
          <p:cNvPr id="240" name="Shape 240"/>
          <p:cNvSpPr/>
          <p:nvPr/>
        </p:nvSpPr>
        <p:spPr>
          <a:xfrm>
            <a:off x="6197600" y="3657600"/>
            <a:ext cx="698500" cy="60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000">
                <a:solidFill>
                  <a:srgbClr val="FF2600"/>
                </a:solidFill>
              </a:defRPr>
            </a:pPr>
            <a:r>
              <a:rPr sz="1800"/>
              <a:t>Chs. </a:t>
            </a:r>
            <a:endParaRPr sz="1800"/>
          </a:p>
          <a:p>
            <a:pPr>
              <a:defRPr sz="2000">
                <a:solidFill>
                  <a:srgbClr val="FF2600"/>
                </a:solidFill>
              </a:defRPr>
            </a:pPr>
            <a:r>
              <a:rPr sz="1800"/>
              <a:t>12-22</a:t>
            </a:r>
          </a:p>
        </p:txBody>
      </p:sp>
      <p:sp>
        <p:nvSpPr>
          <p:cNvPr id="241" name="Shape 241"/>
          <p:cNvSpPr/>
          <p:nvPr/>
        </p:nvSpPr>
        <p:spPr>
          <a:xfrm>
            <a:off x="6883400" y="3568700"/>
            <a:ext cx="0" cy="774700"/>
          </a:xfrm>
          <a:prstGeom prst="line">
            <a:avLst/>
          </a:prstGeom>
          <a:ln w="38100">
            <a:solidFill>
              <a:srgbClr val="000000"/>
            </a:solidFill>
            <a:miter lim="400000"/>
          </a:ln>
        </p:spPr>
        <p:txBody>
          <a:bodyPr lIns="0" tIns="0" rIns="0" bIns="0"/>
          <a:lstStyle/>
          <a:p>
            <a:pPr algn="l">
              <a:defRPr sz="1200">
                <a:latin typeface="Helvetica"/>
                <a:ea typeface="Helvetica"/>
                <a:cs typeface="Helvetica"/>
                <a:sym typeface="Helvetica"/>
              </a:defRPr>
            </a:pP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7" name="Group 127"/>
          <p:cNvGrpSpPr/>
          <p:nvPr/>
        </p:nvGrpSpPr>
        <p:grpSpPr>
          <a:xfrm>
            <a:off x="2929234" y="38100"/>
            <a:ext cx="4868566" cy="7543800"/>
            <a:chOff x="0" y="0"/>
            <a:chExt cx="4868565" cy="7543800"/>
          </a:xfrm>
        </p:grpSpPr>
        <p:pic>
          <p:nvPicPr>
            <p:cNvPr id="111" name="droppedImage.pdf"/>
            <p:cNvPicPr>
              <a:picLocks noChangeAspect="1"/>
            </p:cNvPicPr>
            <p:nvPr/>
          </p:nvPicPr>
          <p:blipFill>
            <a:blip r:embed="rId2">
              <a:extLst/>
            </a:blip>
            <a:stretch>
              <a:fillRect/>
            </a:stretch>
          </p:blipFill>
          <p:spPr>
            <a:xfrm>
              <a:off x="0" y="0"/>
              <a:ext cx="4830466" cy="7543800"/>
            </a:xfrm>
            <a:prstGeom prst="rect">
              <a:avLst/>
            </a:prstGeom>
            <a:ln w="12700" cap="flat">
              <a:noFill/>
              <a:miter lim="400000"/>
            </a:ln>
            <a:effectLst/>
          </p:spPr>
        </p:pic>
        <p:sp>
          <p:nvSpPr>
            <p:cNvPr id="112" name="Shape 112"/>
            <p:cNvSpPr/>
            <p:nvPr/>
          </p:nvSpPr>
          <p:spPr>
            <a:xfrm>
              <a:off x="2176165" y="1479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Shunem</a:t>
              </a:r>
            </a:p>
          </p:txBody>
        </p:sp>
        <p:sp>
          <p:nvSpPr>
            <p:cNvPr id="113" name="Shape 113"/>
            <p:cNvSpPr/>
            <p:nvPr/>
          </p:nvSpPr>
          <p:spPr>
            <a:xfrm>
              <a:off x="2760365" y="10096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Endor</a:t>
              </a:r>
            </a:p>
          </p:txBody>
        </p:sp>
        <p:sp>
          <p:nvSpPr>
            <p:cNvPr id="114" name="Shape 114"/>
            <p:cNvSpPr/>
            <p:nvPr/>
          </p:nvSpPr>
          <p:spPr>
            <a:xfrm>
              <a:off x="2900065" y="16319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Jezreel</a:t>
              </a:r>
            </a:p>
          </p:txBody>
        </p:sp>
        <p:sp>
          <p:nvSpPr>
            <p:cNvPr id="115" name="Shape 115"/>
            <p:cNvSpPr/>
            <p:nvPr/>
          </p:nvSpPr>
          <p:spPr>
            <a:xfrm>
              <a:off x="3319165" y="19875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Beth-shan</a:t>
              </a:r>
            </a:p>
          </p:txBody>
        </p:sp>
        <p:sp>
          <p:nvSpPr>
            <p:cNvPr id="116" name="Shape 116"/>
            <p:cNvSpPr/>
            <p:nvPr/>
          </p:nvSpPr>
          <p:spPr>
            <a:xfrm>
              <a:off x="3420765" y="2432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Jabesh-gilead</a:t>
              </a:r>
            </a:p>
          </p:txBody>
        </p:sp>
        <p:sp>
          <p:nvSpPr>
            <p:cNvPr id="117" name="Shape 117"/>
            <p:cNvSpPr/>
            <p:nvPr/>
          </p:nvSpPr>
          <p:spPr>
            <a:xfrm>
              <a:off x="715665" y="5226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Gath</a:t>
              </a:r>
            </a:p>
          </p:txBody>
        </p:sp>
        <p:sp>
          <p:nvSpPr>
            <p:cNvPr id="118" name="Shape 118"/>
            <p:cNvSpPr/>
            <p:nvPr/>
          </p:nvSpPr>
          <p:spPr>
            <a:xfrm>
              <a:off x="1553865" y="320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Aphek</a:t>
              </a:r>
            </a:p>
          </p:txBody>
        </p:sp>
        <p:sp>
          <p:nvSpPr>
            <p:cNvPr id="119" name="Shape 119"/>
            <p:cNvSpPr/>
            <p:nvPr/>
          </p:nvSpPr>
          <p:spPr>
            <a:xfrm>
              <a:off x="2328565" y="45021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Gibeah</a:t>
              </a:r>
            </a:p>
          </p:txBody>
        </p:sp>
        <p:sp>
          <p:nvSpPr>
            <p:cNvPr id="120" name="Shape 120"/>
            <p:cNvSpPr/>
            <p:nvPr/>
          </p:nvSpPr>
          <p:spPr>
            <a:xfrm>
              <a:off x="1896765" y="40703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Ramah</a:t>
              </a:r>
            </a:p>
          </p:txBody>
        </p:sp>
        <p:sp>
          <p:nvSpPr>
            <p:cNvPr id="121" name="Shape 121"/>
            <p:cNvSpPr/>
            <p:nvPr/>
          </p:nvSpPr>
          <p:spPr>
            <a:xfrm>
              <a:off x="1363365" y="58610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Ziklag</a:t>
              </a:r>
            </a:p>
          </p:txBody>
        </p:sp>
        <p:sp>
          <p:nvSpPr>
            <p:cNvPr id="122" name="Shape 122"/>
            <p:cNvSpPr/>
            <p:nvPr/>
          </p:nvSpPr>
          <p:spPr>
            <a:xfrm>
              <a:off x="1693565" y="7016750"/>
              <a:ext cx="14478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NEGEV</a:t>
              </a:r>
            </a:p>
          </p:txBody>
        </p:sp>
        <p:sp>
          <p:nvSpPr>
            <p:cNvPr id="123" name="Shape 123"/>
            <p:cNvSpPr/>
            <p:nvPr/>
          </p:nvSpPr>
          <p:spPr>
            <a:xfrm rot="17848466">
              <a:off x="207665" y="5232398"/>
              <a:ext cx="1447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800"/>
              </a:lvl1pPr>
            </a:lstStyle>
            <a:p>
              <a:pPr/>
              <a:r>
                <a:t>PHILISTINES</a:t>
              </a:r>
            </a:p>
          </p:txBody>
        </p:sp>
        <p:sp>
          <p:nvSpPr>
            <p:cNvPr id="124" name="Shape 124"/>
            <p:cNvSpPr/>
            <p:nvPr/>
          </p:nvSpPr>
          <p:spPr>
            <a:xfrm rot="16661763">
              <a:off x="1896765" y="3416300"/>
              <a:ext cx="23114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SAUL’S MARCH</a:t>
              </a:r>
            </a:p>
          </p:txBody>
        </p:sp>
        <p:sp>
          <p:nvSpPr>
            <p:cNvPr id="125" name="Shape 125"/>
            <p:cNvSpPr/>
            <p:nvPr/>
          </p:nvSpPr>
          <p:spPr>
            <a:xfrm rot="17138536">
              <a:off x="550565" y="3632200"/>
              <a:ext cx="196850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400">
                  <a:latin typeface="Gill Sans Light"/>
                  <a:ea typeface="Gill Sans Light"/>
                  <a:cs typeface="Gill Sans Light"/>
                  <a:sym typeface="Gill Sans Light"/>
                </a:defRPr>
              </a:lvl1pPr>
            </a:lstStyle>
            <a:p>
              <a:pPr/>
              <a:r>
                <a:t>PHILISTINE MARCH</a:t>
              </a:r>
            </a:p>
          </p:txBody>
        </p:sp>
        <p:sp>
          <p:nvSpPr>
            <p:cNvPr id="126" name="Shape 126"/>
            <p:cNvSpPr/>
            <p:nvPr/>
          </p:nvSpPr>
          <p:spPr>
            <a:xfrm rot="884615">
              <a:off x="2519065" y="2044700"/>
              <a:ext cx="1384301" cy="254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1200">
                  <a:latin typeface="Gill Sans Light"/>
                  <a:ea typeface="Gill Sans Light"/>
                  <a:cs typeface="Gill Sans Light"/>
                  <a:sym typeface="Gill Sans Light"/>
                </a:defRPr>
              </a:lvl1pPr>
            </a:lstStyle>
            <a:p>
              <a:pPr/>
              <a:r>
                <a:t>MT GILBOA</a:t>
              </a:r>
            </a:p>
          </p:txBody>
        </p:sp>
      </p:gr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pPr>
            <a:r>
              <a:t>David Made King of Israel </a:t>
            </a:r>
            <a:r>
              <a:rPr>
                <a:solidFill>
                  <a:srgbClr val="FF2600"/>
                </a:solidFill>
              </a:rPr>
              <a:t>2 Sam.1:1—5:25</a:t>
            </a:r>
          </a:p>
        </p:txBody>
      </p:sp>
      <p:sp>
        <p:nvSpPr>
          <p:cNvPr id="244" name="Shape 244"/>
          <p:cNvSpPr/>
          <p:nvPr>
            <p:ph type="subTitle" sz="quarter" idx="1"/>
          </p:nvPr>
        </p:nvSpPr>
        <p:spPr>
          <a:prstGeom prst="rect">
            <a:avLst/>
          </a:prstGeom>
        </p:spPr>
        <p:txBody>
          <a:bodyPr anchor="ctr"/>
          <a:lstStyle/>
          <a:p>
            <a:pPr>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993"/>
                </a:solidFill>
              </a:rPr>
              <a:t>I.	 David Receives News of Saul’s Death</a:t>
            </a:r>
            <a:r>
              <a:rPr>
                <a:solidFill>
                  <a:srgbClr val="FF2600"/>
                </a:solidFill>
              </a:rPr>
              <a:t> 1:1-27</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47" name="Shape 247"/>
          <p:cNvSpPr/>
          <p:nvPr>
            <p:ph type="body" idx="1"/>
          </p:nvPr>
        </p:nvSpPr>
        <p:spPr>
          <a:xfrm>
            <a:off x="241300" y="1028700"/>
            <a:ext cx="6235700" cy="6464300"/>
          </a:xfrm>
          <a:prstGeom prst="rect">
            <a:avLst/>
          </a:prstGeom>
        </p:spPr>
        <p:txBody>
          <a:bodyPr anchor="t"/>
          <a:lstStyle/>
          <a:p>
            <a:pPr marL="317500" indent="-2286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1.	Two days back in Ziklag, on the 3rd day an Amalekite tell David of Saul’s death</a:t>
            </a:r>
            <a:endParaRPr>
              <a:latin typeface="+mn-lt"/>
              <a:ea typeface="+mn-ea"/>
              <a:cs typeface="+mn-cs"/>
              <a:sym typeface="Gill Sans"/>
            </a:endParaRPr>
          </a:p>
          <a:p>
            <a:pPr marL="317500" indent="-2286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2.	The messenger did not clean up after the battle &amp; wears the signs of mourning</a:t>
            </a:r>
            <a:endParaRPr>
              <a:latin typeface="+mn-lt"/>
              <a:ea typeface="+mn-ea"/>
              <a:cs typeface="+mn-cs"/>
              <a:sym typeface="Gill Sans"/>
            </a:endParaRPr>
          </a:p>
          <a:p>
            <a:pPr marL="0" indent="889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Times"/>
                <a:ea typeface="Times"/>
                <a:cs typeface="Times"/>
                <a:sym typeface="Times"/>
              </a:defRPr>
            </a:pPr>
            <a:r>
              <a:rPr>
                <a:solidFill>
                  <a:srgbClr val="FF2600"/>
                </a:solidFill>
                <a:uFill>
                  <a:solidFill>
                    <a:srgbClr val="000000"/>
                  </a:solidFill>
                </a:uFill>
              </a:rPr>
              <a:t>4</a:t>
            </a:r>
            <a:r>
              <a:rPr>
                <a:uFill>
                  <a:solidFill>
                    <a:srgbClr val="000000"/>
                  </a:solidFill>
                </a:uFill>
              </a:rPr>
              <a:t>  And David said to him, "How did things go? Please tell me." And he said, "The people have fled from the battle, and also many of the people have fallen and are dead; and Saul and Jonathan his son are dead also."</a:t>
            </a:r>
            <a:endParaRPr>
              <a:uFill>
                <a:solidFill>
                  <a:srgbClr val="000000"/>
                </a:solidFill>
              </a:uFill>
            </a:endParaRPr>
          </a:p>
          <a:p>
            <a:pPr marL="0" indent="88900">
              <a:spcBef>
                <a:spcPts val="2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Times"/>
                <a:ea typeface="Times"/>
                <a:cs typeface="Times"/>
                <a:sym typeface="Times"/>
              </a:defRPr>
            </a:pPr>
            <a:r>
              <a:rPr>
                <a:solidFill>
                  <a:srgbClr val="FF2600"/>
                </a:solidFill>
                <a:uFill>
                  <a:solidFill>
                    <a:srgbClr val="000000"/>
                  </a:solidFill>
                </a:uFill>
              </a:rPr>
              <a:t>5</a:t>
            </a:r>
            <a:r>
              <a:rPr>
                <a:uFill>
                  <a:solidFill>
                    <a:srgbClr val="000000"/>
                  </a:solidFill>
                </a:uFill>
              </a:rPr>
              <a:t>  So David said to the young man who told him, "How do you know that Saul and his son Jonathan are dead?"</a:t>
            </a:r>
          </a:p>
        </p:txBody>
      </p:sp>
      <p:pic>
        <p:nvPicPr>
          <p:cNvPr id="248" name="droppedImage.pdf"/>
          <p:cNvPicPr>
            <a:picLocks noChangeAspect="1"/>
          </p:cNvPicPr>
          <p:nvPr/>
        </p:nvPicPr>
        <p:blipFill>
          <a:blip r:embed="rId2">
            <a:extLst/>
          </a:blip>
          <a:stretch>
            <a:fillRect/>
          </a:stretch>
        </p:blipFill>
        <p:spPr>
          <a:xfrm>
            <a:off x="6540500" y="1016000"/>
            <a:ext cx="3416300" cy="3875207"/>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51" name="Shape 251"/>
          <p:cNvSpPr/>
          <p:nvPr>
            <p:ph type="body" idx="1"/>
          </p:nvPr>
        </p:nvSpPr>
        <p:spPr>
          <a:xfrm>
            <a:off x="241300" y="1028700"/>
            <a:ext cx="6235700" cy="6464300"/>
          </a:xfrm>
          <a:prstGeom prst="rect">
            <a:avLst/>
          </a:prstGeom>
        </p:spPr>
        <p:txBody>
          <a:bodyPr anchor="t"/>
          <a:lstStyle/>
          <a:p>
            <a:pPr marL="317500" indent="-2286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600">
                <a:latin typeface="Helvetica"/>
                <a:ea typeface="Helvetica"/>
                <a:cs typeface="Helvetica"/>
                <a:sym typeface="Helvetica"/>
              </a:defRPr>
            </a:pPr>
            <a:r>
              <a:rPr>
                <a:latin typeface="+mn-lt"/>
                <a:ea typeface="+mn-ea"/>
                <a:cs typeface="+mn-cs"/>
                <a:sym typeface="Gill Sans"/>
              </a:rPr>
              <a:t>3.	Amalekite claims to have killed Saul</a:t>
            </a:r>
            <a:endParaRPr>
              <a:latin typeface="+mn-lt"/>
              <a:ea typeface="+mn-ea"/>
              <a:cs typeface="+mn-cs"/>
              <a:sym typeface="Gill San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6</a:t>
            </a:r>
            <a:r>
              <a:rPr>
                <a:uFill>
                  <a:solidFill>
                    <a:srgbClr val="000000"/>
                  </a:solidFill>
                </a:uFill>
                <a:latin typeface="Times"/>
                <a:ea typeface="Times"/>
                <a:cs typeface="Times"/>
                <a:sym typeface="Times"/>
              </a:rPr>
              <a:t> And the young man who told him said, "By chance I happened to be on Mount Gilboa, and behold, Saul was leaning on his spear. And behold, the chariots and the horsemen pursued him closely.</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7</a:t>
            </a:r>
            <a:r>
              <a:rPr>
                <a:uFill>
                  <a:solidFill>
                    <a:srgbClr val="000000"/>
                  </a:solidFill>
                </a:uFill>
                <a:latin typeface="Times"/>
                <a:ea typeface="Times"/>
                <a:cs typeface="Times"/>
                <a:sym typeface="Times"/>
              </a:rPr>
              <a:t> "And when he looked behind him, he saw me and called to me. And I said, ‘Here I am.’</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8</a:t>
            </a:r>
            <a:r>
              <a:rPr>
                <a:uFill>
                  <a:solidFill>
                    <a:srgbClr val="000000"/>
                  </a:solidFill>
                </a:uFill>
                <a:latin typeface="Times"/>
                <a:ea typeface="Times"/>
                <a:cs typeface="Times"/>
                <a:sym typeface="Times"/>
              </a:rPr>
              <a:t> "And he said to me, ‘Who are you?’ And I answered him, ‘I am an Amalekite.’</a:t>
            </a:r>
            <a:endParaRPr>
              <a:uFill>
                <a:solidFill>
                  <a:srgbClr val="000000"/>
                </a:solidFill>
              </a:uFill>
              <a:latin typeface="Times"/>
              <a:ea typeface="Times"/>
              <a:cs typeface="Times"/>
              <a:sym typeface="Times"/>
            </a:endParaRPr>
          </a:p>
          <a:p>
            <a:pPr marL="0" indent="88900">
              <a:spcBef>
                <a:spcPts val="3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6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9</a:t>
            </a:r>
            <a:r>
              <a:rPr>
                <a:uFill>
                  <a:solidFill>
                    <a:srgbClr val="000000"/>
                  </a:solidFill>
                </a:uFill>
                <a:latin typeface="Times"/>
                <a:ea typeface="Times"/>
                <a:cs typeface="Times"/>
                <a:sym typeface="Times"/>
              </a:rPr>
              <a:t> "Then he said to me, ‘Please stand beside me and kill me; for agony has seized me because my life still lingers in me.’</a:t>
            </a:r>
          </a:p>
        </p:txBody>
      </p:sp>
      <p:pic>
        <p:nvPicPr>
          <p:cNvPr id="252" name="droppedImage.pdf"/>
          <p:cNvPicPr>
            <a:picLocks noChangeAspect="1"/>
          </p:cNvPicPr>
          <p:nvPr/>
        </p:nvPicPr>
        <p:blipFill>
          <a:blip r:embed="rId2">
            <a:extLst/>
          </a:blip>
          <a:stretch>
            <a:fillRect/>
          </a:stretch>
        </p:blipFill>
        <p:spPr>
          <a:xfrm>
            <a:off x="6540500" y="1016000"/>
            <a:ext cx="3416300" cy="3875207"/>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pPr>
            <a:r>
              <a:rPr>
                <a:solidFill>
                  <a:srgbClr val="011993"/>
                </a:solidFill>
              </a:rPr>
              <a:t>A.	  The Amalekite’s account of Saul’s death</a:t>
            </a:r>
            <a:r>
              <a:rPr>
                <a:solidFill>
                  <a:srgbClr val="FF2600"/>
                </a:solidFill>
              </a:rPr>
              <a:t> 1-12</a:t>
            </a:r>
          </a:p>
        </p:txBody>
      </p:sp>
      <p:sp>
        <p:nvSpPr>
          <p:cNvPr id="255" name="Shape 255"/>
          <p:cNvSpPr/>
          <p:nvPr>
            <p:ph type="body" idx="1"/>
          </p:nvPr>
        </p:nvSpPr>
        <p:spPr>
          <a:xfrm>
            <a:off x="279400" y="1028700"/>
            <a:ext cx="4800600" cy="6642100"/>
          </a:xfrm>
          <a:prstGeom prst="rect">
            <a:avLst/>
          </a:prstGeom>
        </p:spPr>
        <p:txBody>
          <a:bodyPr anchor="t"/>
          <a:lstStyle/>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5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10</a:t>
            </a:r>
            <a:r>
              <a:rPr>
                <a:uFill>
                  <a:solidFill>
                    <a:srgbClr val="000000"/>
                  </a:solidFill>
                </a:uFill>
                <a:latin typeface="Times"/>
                <a:ea typeface="Times"/>
                <a:cs typeface="Times"/>
                <a:sym typeface="Times"/>
              </a:rPr>
              <a:t> "So I stood beside him and killed him, because I knew that he could not live after he had fallen. And I took the crown which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on his head and the bracelet which </a:t>
            </a:r>
            <a:r>
              <a:rPr i="1">
                <a:uFill>
                  <a:solidFill>
                    <a:srgbClr val="000000"/>
                  </a:solidFill>
                </a:uFill>
                <a:latin typeface="Times"/>
                <a:ea typeface="Times"/>
                <a:cs typeface="Times"/>
                <a:sym typeface="Times"/>
              </a:rPr>
              <a:t>was</a:t>
            </a:r>
            <a:r>
              <a:rPr>
                <a:uFill>
                  <a:solidFill>
                    <a:srgbClr val="000000"/>
                  </a:solidFill>
                </a:uFill>
                <a:latin typeface="Times"/>
                <a:ea typeface="Times"/>
                <a:cs typeface="Times"/>
                <a:sym typeface="Times"/>
              </a:rPr>
              <a:t> on his arm, and I have brought them here to my lord."</a:t>
            </a:r>
            <a:endParaRPr>
              <a:uFill>
                <a:solidFill>
                  <a:srgbClr val="000000"/>
                </a:solidFill>
              </a:uFill>
              <a:latin typeface="Times"/>
              <a:ea typeface="Times"/>
              <a:cs typeface="Times"/>
              <a:sym typeface="Times"/>
            </a:endParaRPr>
          </a:p>
          <a:p>
            <a:pPr marL="317500" indent="-228600">
              <a:spcBef>
                <a:spcPts val="17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500">
                <a:latin typeface="Helvetica"/>
                <a:ea typeface="Helvetica"/>
                <a:cs typeface="Helvetica"/>
                <a:sym typeface="Helvetica"/>
              </a:defRPr>
            </a:pPr>
            <a:r>
              <a:rPr>
                <a:latin typeface="+mn-lt"/>
                <a:ea typeface="+mn-ea"/>
                <a:cs typeface="+mn-cs"/>
                <a:sym typeface="Gill Sans"/>
              </a:rPr>
              <a:t>4.  David &amp; his men mourn for Saul, Jonathan, &amp; Israel until evening.</a:t>
            </a:r>
          </a:p>
        </p:txBody>
      </p:sp>
      <p:pic>
        <p:nvPicPr>
          <p:cNvPr id="256" name="droppedImage.pdf"/>
          <p:cNvPicPr>
            <a:picLocks noChangeAspect="1"/>
          </p:cNvPicPr>
          <p:nvPr/>
        </p:nvPicPr>
        <p:blipFill>
          <a:blip r:embed="rId2">
            <a:extLst/>
          </a:blip>
          <a:stretch>
            <a:fillRect/>
          </a:stretch>
        </p:blipFill>
        <p:spPr>
          <a:xfrm>
            <a:off x="5130800" y="1150399"/>
            <a:ext cx="4724400" cy="3610958"/>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B.	David’s punishment of the Amalekite </a:t>
            </a:r>
            <a:r>
              <a:rPr sz="2400">
                <a:solidFill>
                  <a:srgbClr val="FF2600"/>
                </a:solidFill>
                <a:latin typeface="Helvetica"/>
                <a:ea typeface="Helvetica"/>
                <a:cs typeface="Helvetica"/>
                <a:sym typeface="Helvetica"/>
              </a:rPr>
              <a:t>1:13-16</a:t>
            </a:r>
          </a:p>
        </p:txBody>
      </p:sp>
      <p:sp>
        <p:nvSpPr>
          <p:cNvPr id="259" name="Shape 259"/>
          <p:cNvSpPr/>
          <p:nvPr>
            <p:ph type="body" idx="1"/>
          </p:nvPr>
        </p:nvSpPr>
        <p:spPr>
          <a:xfrm>
            <a:off x="279400" y="1028700"/>
            <a:ext cx="6121400" cy="6642100"/>
          </a:xfrm>
          <a:prstGeom prst="rect">
            <a:avLst/>
          </a:prstGeom>
        </p:spPr>
        <p:txBody>
          <a:bodyPr anchor="t"/>
          <a:lstStyle/>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David interrogates the man again</a:t>
            </a:r>
            <a:endParaRPr sz="2400"/>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David orders him killed</a:t>
            </a:r>
            <a:endParaRPr sz="2400"/>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14</a:t>
            </a:r>
            <a:r>
              <a:t> Then David said to him, "How is it you were not afraid to stretch out your hand to destroy the LORD’S anointed?"</a:t>
            </a:r>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15</a:t>
            </a:r>
            <a:r>
              <a:t> And David called one of the young men and said, "Go, cut him down." So he struck him and he died.</a:t>
            </a:r>
          </a:p>
          <a:p>
            <a:pPr marL="0" indent="88900">
              <a:spcBef>
                <a:spcPts val="26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16</a:t>
            </a:r>
            <a:r>
              <a:t> And David said to him, "Your blood is on your head, for your mouth has testified against you, saying, ‘I have killed the LORD’S anointed.’"</a:t>
            </a:r>
          </a:p>
        </p:txBody>
      </p:sp>
      <p:pic>
        <p:nvPicPr>
          <p:cNvPr id="260" name="droppedImage.pdf"/>
          <p:cNvPicPr>
            <a:picLocks noChangeAspect="1"/>
          </p:cNvPicPr>
          <p:nvPr/>
        </p:nvPicPr>
        <p:blipFill>
          <a:blip r:embed="rId2">
            <a:extLst/>
          </a:blip>
          <a:stretch>
            <a:fillRect/>
          </a:stretch>
        </p:blipFill>
        <p:spPr>
          <a:xfrm>
            <a:off x="6399265" y="914400"/>
            <a:ext cx="3684535" cy="4356100"/>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63" name="Shape 263"/>
          <p:cNvSpPr/>
          <p:nvPr>
            <p:ph type="body" idx="1"/>
          </p:nvPr>
        </p:nvSpPr>
        <p:spPr>
          <a:xfrm>
            <a:off x="279400" y="1282700"/>
            <a:ext cx="8966200" cy="6642100"/>
          </a:xfrm>
          <a:prstGeom prst="rect">
            <a:avLst/>
          </a:prstGeom>
        </p:spPr>
        <p:txBody>
          <a:bodyPr anchor="t"/>
          <a:lstStyle/>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19</a:t>
            </a:r>
            <a:r>
              <a:rPr>
                <a:uFill>
                  <a:solidFill>
                    <a:srgbClr val="000000"/>
                  </a:solidFill>
                </a:uFill>
                <a:latin typeface="Times"/>
                <a:ea typeface="Times"/>
                <a:cs typeface="Times"/>
                <a:sym typeface="Times"/>
              </a:rPr>
              <a:t> "Your beauty, O Israel, is slain on your high places!                      How have the mighty fallen!</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20</a:t>
            </a:r>
            <a:r>
              <a:rPr>
                <a:uFill>
                  <a:solidFill>
                    <a:srgbClr val="000000"/>
                  </a:solidFill>
                </a:uFill>
                <a:latin typeface="Times"/>
                <a:ea typeface="Times"/>
                <a:cs typeface="Times"/>
                <a:sym typeface="Times"/>
              </a:rPr>
              <a:t> "Tell </a:t>
            </a:r>
            <a:r>
              <a:rPr i="1">
                <a:uFill>
                  <a:solidFill>
                    <a:srgbClr val="000000"/>
                  </a:solidFill>
                </a:uFill>
                <a:latin typeface="Times"/>
                <a:ea typeface="Times"/>
                <a:cs typeface="Times"/>
                <a:sym typeface="Times"/>
              </a:rPr>
              <a:t>it</a:t>
            </a:r>
            <a:r>
              <a:rPr>
                <a:uFill>
                  <a:solidFill>
                    <a:srgbClr val="000000"/>
                  </a:solidFill>
                </a:uFill>
                <a:latin typeface="Times"/>
                <a:ea typeface="Times"/>
                <a:cs typeface="Times"/>
                <a:sym typeface="Times"/>
              </a:rPr>
              <a:t> not in Gath,                                                                  Proclaim it not in the streets of Ashkelon;                                      Lest the daughters of the Philistines rejoice,                                    Lest the daughters of the uncircumcised exult.</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21</a:t>
            </a:r>
            <a:r>
              <a:rPr>
                <a:uFill>
                  <a:solidFill>
                    <a:srgbClr val="000000"/>
                  </a:solidFill>
                </a:uFill>
                <a:latin typeface="Times"/>
                <a:ea typeface="Times"/>
                <a:cs typeface="Times"/>
                <a:sym typeface="Times"/>
              </a:rPr>
              <a:t> "O mountains of Gilboa,                                                                  Let not dew or rain be on you, nor fields of offerings;                    For there the shield of the mighty was defiled,                               The shield of Saul, not anointed with oil.</a:t>
            </a:r>
          </a:p>
        </p:txBody>
      </p:sp>
      <p:pic>
        <p:nvPicPr>
          <p:cNvPr id="264"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67" name="Shape 267"/>
          <p:cNvSpPr/>
          <p:nvPr>
            <p:ph type="body" idx="1"/>
          </p:nvPr>
        </p:nvSpPr>
        <p:spPr>
          <a:xfrm>
            <a:off x="279400" y="1282700"/>
            <a:ext cx="8966200" cy="6642100"/>
          </a:xfrm>
          <a:prstGeom prst="rect">
            <a:avLst/>
          </a:prstGeom>
        </p:spPr>
        <p:txBody>
          <a:bodyPr anchor="t"/>
          <a:lstStyle/>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22</a:t>
            </a:r>
            <a:r>
              <a:rPr>
                <a:uFill>
                  <a:solidFill>
                    <a:srgbClr val="000000"/>
                  </a:solidFill>
                </a:uFill>
                <a:latin typeface="Times"/>
                <a:ea typeface="Times"/>
                <a:cs typeface="Times"/>
                <a:sym typeface="Times"/>
              </a:rPr>
              <a:t> "From the blood of the slain, from the fat of the mighty,                The bow of Jonathan did not turn back,                                          And the sword of Saul did not return empty.</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23</a:t>
            </a:r>
            <a:r>
              <a:rPr>
                <a:uFill>
                  <a:solidFill>
                    <a:srgbClr val="000000"/>
                  </a:solidFill>
                </a:uFill>
                <a:latin typeface="Times"/>
                <a:ea typeface="Times"/>
                <a:cs typeface="Times"/>
                <a:sym typeface="Times"/>
              </a:rPr>
              <a:t> "Saul and Jonathan, beloved and pleasant in their life,                    And in their death they were not parted;                                        They were swifter than eagles,                                                      They were stronger than lions.</a:t>
            </a:r>
          </a:p>
        </p:txBody>
      </p:sp>
      <p:pic>
        <p:nvPicPr>
          <p:cNvPr id="268"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a:solidFill>
                  <a:srgbClr val="011993"/>
                </a:solidFill>
              </a:defRPr>
            </a:pPr>
            <a:r>
              <a:rPr sz="2400">
                <a:latin typeface="Helvetica"/>
                <a:ea typeface="Helvetica"/>
                <a:cs typeface="Helvetica"/>
                <a:sym typeface="Helvetica"/>
              </a:rPr>
              <a:t>C.	 The Song of the Bow</a:t>
            </a:r>
            <a:r>
              <a:rPr sz="2400">
                <a:solidFill>
                  <a:srgbClr val="000000"/>
                </a:solidFill>
                <a:latin typeface="Helvetica"/>
                <a:ea typeface="Helvetica"/>
                <a:cs typeface="Helvetica"/>
                <a:sym typeface="Helvetica"/>
              </a:rPr>
              <a:t> </a:t>
            </a:r>
            <a:r>
              <a:rPr sz="2400">
                <a:solidFill>
                  <a:srgbClr val="FF2600"/>
                </a:solidFill>
                <a:latin typeface="Helvetica"/>
                <a:ea typeface="Helvetica"/>
                <a:cs typeface="Helvetica"/>
                <a:sym typeface="Helvetica"/>
              </a:rPr>
              <a:t>1:17-27</a:t>
            </a:r>
          </a:p>
        </p:txBody>
      </p:sp>
      <p:sp>
        <p:nvSpPr>
          <p:cNvPr id="271" name="Shape 271"/>
          <p:cNvSpPr/>
          <p:nvPr>
            <p:ph type="body" idx="1"/>
          </p:nvPr>
        </p:nvSpPr>
        <p:spPr>
          <a:xfrm>
            <a:off x="279400" y="1282700"/>
            <a:ext cx="8966200" cy="6642100"/>
          </a:xfrm>
          <a:prstGeom prst="rect">
            <a:avLst/>
          </a:prstGeom>
        </p:spPr>
        <p:txBody>
          <a:bodyPr anchor="t"/>
          <a:lstStyle/>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24</a:t>
            </a:r>
            <a:r>
              <a:rPr>
                <a:uFill>
                  <a:solidFill>
                    <a:srgbClr val="000000"/>
                  </a:solidFill>
                </a:uFill>
                <a:latin typeface="Times"/>
                <a:ea typeface="Times"/>
                <a:cs typeface="Times"/>
                <a:sym typeface="Times"/>
              </a:rPr>
              <a:t> "O daughters of Israel, weep over Saul,                                        Who clothed you luxuriously in scarlet,                                          Who put ornaments of gold on your apparel.</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25</a:t>
            </a:r>
            <a:r>
              <a:rPr>
                <a:uFill>
                  <a:solidFill>
                    <a:srgbClr val="000000"/>
                  </a:solidFill>
                </a:uFill>
                <a:latin typeface="Times"/>
                <a:ea typeface="Times"/>
                <a:cs typeface="Times"/>
                <a:sym typeface="Times"/>
              </a:rPr>
              <a:t> "How have the mighty fallen in the midst of the battle!                Jonathan is slain on your high places.</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26</a:t>
            </a:r>
            <a:r>
              <a:rPr>
                <a:uFill>
                  <a:solidFill>
                    <a:srgbClr val="000000"/>
                  </a:solidFill>
                </a:uFill>
                <a:latin typeface="Times"/>
                <a:ea typeface="Times"/>
                <a:cs typeface="Times"/>
                <a:sym typeface="Times"/>
              </a:rPr>
              <a:t> "I am distressed for you, my brother Jonathan;                              You have been very pleasant to me.                                              Your love to me was more wonderful                                             Than the love of women.</a:t>
            </a:r>
            <a:endParaRPr>
              <a:uFill>
                <a:solidFill>
                  <a:srgbClr val="000000"/>
                </a:solidFill>
              </a:uFill>
              <a:latin typeface="Times"/>
              <a:ea typeface="Times"/>
              <a:cs typeface="Times"/>
              <a:sym typeface="Times"/>
            </a:endParaRPr>
          </a:p>
          <a:p>
            <a:pPr marL="393700" indent="-3048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27</a:t>
            </a:r>
            <a:r>
              <a:rPr>
                <a:uFill>
                  <a:solidFill>
                    <a:srgbClr val="000000"/>
                  </a:solidFill>
                </a:uFill>
                <a:latin typeface="Times"/>
                <a:ea typeface="Times"/>
                <a:cs typeface="Times"/>
                <a:sym typeface="Times"/>
              </a:rPr>
              <a:t> "How have the mighty fallen,                                                         And the weapons of war perished!"</a:t>
            </a:r>
          </a:p>
        </p:txBody>
      </p:sp>
      <p:pic>
        <p:nvPicPr>
          <p:cNvPr id="272" name="droppedImage.pdf"/>
          <p:cNvPicPr>
            <a:picLocks noChangeAspect="1"/>
          </p:cNvPicPr>
          <p:nvPr/>
        </p:nvPicPr>
        <p:blipFill>
          <a:blip r:embed="rId2">
            <a:extLst/>
          </a:blip>
          <a:stretch>
            <a:fillRect/>
          </a:stretch>
        </p:blipFill>
        <p:spPr>
          <a:xfrm>
            <a:off x="5626100" y="241300"/>
            <a:ext cx="4114800" cy="1028700"/>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title"/>
          </p:nvPr>
        </p:nvSpPr>
        <p:spPr>
          <a:xfrm>
            <a:off x="990600" y="203200"/>
            <a:ext cx="8178800" cy="736600"/>
          </a:xfrm>
          <a:prstGeom prst="rect">
            <a:avLst/>
          </a:prstGeom>
        </p:spPr>
        <p:txBody>
          <a:bodyPr/>
          <a:lstStyle>
            <a:lvl1pPr algn="l">
              <a:spcBef>
                <a:spcPts val="41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11993"/>
                </a:solidFill>
                <a:latin typeface="Helvetica"/>
                <a:ea typeface="Helvetica"/>
                <a:cs typeface="Helvetica"/>
                <a:sym typeface="Helvetica"/>
              </a:defRPr>
            </a:lvl1pPr>
          </a:lstStyle>
          <a:p>
            <a:pPr>
              <a:defRPr sz="3100">
                <a:latin typeface="+mn-lt"/>
                <a:ea typeface="+mn-ea"/>
                <a:cs typeface="+mn-cs"/>
                <a:sym typeface="Gill Sans"/>
              </a:defRPr>
            </a:pPr>
            <a:r>
              <a:rPr sz="2400">
                <a:latin typeface="Helvetica"/>
                <a:ea typeface="Helvetica"/>
                <a:cs typeface="Helvetica"/>
                <a:sym typeface="Helvetica"/>
              </a:rPr>
              <a:t>Lessons</a:t>
            </a:r>
          </a:p>
        </p:txBody>
      </p:sp>
      <p:sp>
        <p:nvSpPr>
          <p:cNvPr id="275" name="Shape 275"/>
          <p:cNvSpPr/>
          <p:nvPr>
            <p:ph type="body" idx="1"/>
          </p:nvPr>
        </p:nvSpPr>
        <p:spPr>
          <a:xfrm>
            <a:off x="596900" y="1384300"/>
            <a:ext cx="8966200" cy="5702300"/>
          </a:xfrm>
          <a:prstGeom prst="rect">
            <a:avLst/>
          </a:prstGeom>
        </p:spPr>
        <p:txBody>
          <a:bodyPr anchor="t"/>
          <a:lstStyle/>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Abstain from all appearance of evil </a:t>
            </a:r>
            <a:r>
              <a:rPr sz="2400">
                <a:solidFill>
                  <a:srgbClr val="FF2600"/>
                </a:solidFill>
              </a:rPr>
              <a:t>I Thess. 5:22</a:t>
            </a:r>
            <a:endParaRPr sz="2400">
              <a:solidFill>
                <a:srgbClr val="FF2600"/>
              </a:solidFill>
            </a:endParaRPr>
          </a:p>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Mercy kill is murder</a:t>
            </a:r>
            <a:endParaRPr sz="2400"/>
          </a:p>
          <a:p>
            <a:pPr marL="0" indent="88900">
              <a:spcBef>
                <a:spcPts val="410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There is some good in most men.</a:t>
            </a:r>
          </a:p>
        </p:txBody>
      </p:sp>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p:nvPr>
        </p:nvSpPr>
        <p:spPr>
          <a:xfrm>
            <a:off x="876300" y="342900"/>
            <a:ext cx="8178800" cy="8382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t>II.	 David’s Reign begun in Hebron </a:t>
            </a:r>
            <a:r>
              <a:rPr>
                <a:solidFill>
                  <a:srgbClr val="FF2600"/>
                </a:solidFill>
              </a:rPr>
              <a:t>2:1-32</a:t>
            </a:r>
          </a:p>
        </p:txBody>
      </p:sp>
      <p:pic>
        <p:nvPicPr>
          <p:cNvPr id="278" name="droppedImage.pdf"/>
          <p:cNvPicPr>
            <a:picLocks noChangeAspect="1"/>
          </p:cNvPicPr>
          <p:nvPr/>
        </p:nvPicPr>
        <p:blipFill>
          <a:blip r:embed="rId2">
            <a:extLst/>
          </a:blip>
          <a:stretch>
            <a:fillRect/>
          </a:stretch>
        </p:blipFill>
        <p:spPr>
          <a:xfrm>
            <a:off x="1841500" y="1257300"/>
            <a:ext cx="6464300" cy="641350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droppedImage.pdf"/>
          <p:cNvPicPr>
            <a:picLocks noChangeAspect="1"/>
          </p:cNvPicPr>
          <p:nvPr/>
        </p:nvPicPr>
        <p:blipFill>
          <a:blip r:embed="rId2">
            <a:extLst/>
          </a:blip>
          <a:stretch>
            <a:fillRect/>
          </a:stretch>
        </p:blipFill>
        <p:spPr>
          <a:xfrm>
            <a:off x="-38100" y="0"/>
            <a:ext cx="11582400" cy="7620000"/>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p:nvPr>
        </p:nvSpPr>
        <p:spPr>
          <a:xfrm>
            <a:off x="990600" y="203200"/>
            <a:ext cx="81788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latin typeface="Helvetica"/>
                <a:ea typeface="Helvetica"/>
                <a:cs typeface="Helvetica"/>
                <a:sym typeface="Helvetica"/>
              </a:defRPr>
            </a:pPr>
            <a:r>
              <a:t>A.	David, king in Hebron </a:t>
            </a:r>
            <a:r>
              <a:rPr>
                <a:solidFill>
                  <a:srgbClr val="FF2600"/>
                </a:solidFill>
              </a:rPr>
              <a:t>2:1-7</a:t>
            </a:r>
          </a:p>
        </p:txBody>
      </p:sp>
      <p:sp>
        <p:nvSpPr>
          <p:cNvPr id="281" name="Shape 281"/>
          <p:cNvSpPr/>
          <p:nvPr>
            <p:ph type="body" idx="1"/>
          </p:nvPr>
        </p:nvSpPr>
        <p:spPr>
          <a:xfrm>
            <a:off x="127000" y="1066800"/>
            <a:ext cx="8966200" cy="5702300"/>
          </a:xfrm>
          <a:prstGeom prst="rect">
            <a:avLst/>
          </a:prstGeom>
        </p:spPr>
        <p:txBody>
          <a:bodyPr anchor="t"/>
          <a:lstStyle/>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David inquires of God &amp; is sent to Hebron</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Wives: Ahinoam, Abigail Carmelite</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Anointed king by the house of Judah</a:t>
            </a:r>
            <a:endParaRPr sz="2400"/>
          </a:p>
          <a:p>
            <a:pPr marL="381000" indent="-292100">
              <a:spcBef>
                <a:spcPts val="33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4. Letter of blessing &amp; encouragement to Jabesh-gilead    Honest praise &amp; diplomatic </a:t>
            </a:r>
          </a:p>
        </p:txBody>
      </p:sp>
      <p:pic>
        <p:nvPicPr>
          <p:cNvPr id="282" name="droppedImage.pdf"/>
          <p:cNvPicPr>
            <a:picLocks noChangeAspect="1"/>
          </p:cNvPicPr>
          <p:nvPr/>
        </p:nvPicPr>
        <p:blipFill>
          <a:blip r:embed="rId2">
            <a:extLst/>
          </a:blip>
          <a:stretch>
            <a:fillRect/>
          </a:stretch>
        </p:blipFill>
        <p:spPr>
          <a:xfrm>
            <a:off x="5067300" y="4081846"/>
            <a:ext cx="5016500" cy="3444463"/>
          </a:xfrm>
          <a:prstGeom prst="rect">
            <a:avLst/>
          </a:prstGeom>
          <a:ln w="12700">
            <a:miter lim="400000"/>
          </a:ln>
        </p:spPr>
      </p:pic>
      <p:pic>
        <p:nvPicPr>
          <p:cNvPr id="283" name="droppedImage.pdf"/>
          <p:cNvPicPr>
            <a:picLocks noChangeAspect="1"/>
          </p:cNvPicPr>
          <p:nvPr/>
        </p:nvPicPr>
        <p:blipFill>
          <a:blip r:embed="rId3">
            <a:extLst/>
          </a:blip>
          <a:stretch>
            <a:fillRect/>
          </a:stretch>
        </p:blipFill>
        <p:spPr>
          <a:xfrm>
            <a:off x="6499640" y="1130300"/>
            <a:ext cx="3648715" cy="2095500"/>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B.	 Abner makes Ish-bosheth king over Israel </a:t>
            </a:r>
            <a:r>
              <a:rPr>
                <a:solidFill>
                  <a:srgbClr val="FF2600"/>
                </a:solidFill>
              </a:rPr>
              <a:t>8-11</a:t>
            </a:r>
          </a:p>
        </p:txBody>
      </p:sp>
      <p:sp>
        <p:nvSpPr>
          <p:cNvPr id="286" name="Shape 286"/>
          <p:cNvSpPr/>
          <p:nvPr>
            <p:ph type="body" idx="1"/>
          </p:nvPr>
        </p:nvSpPr>
        <p:spPr>
          <a:xfrm>
            <a:off x="355600" y="1282700"/>
            <a:ext cx="8839200" cy="5702300"/>
          </a:xfrm>
          <a:prstGeom prst="rect">
            <a:avLst/>
          </a:prstGeom>
        </p:spPr>
        <p:txBody>
          <a:bodyPr anchor="t"/>
          <a:lstStyle/>
          <a:p>
            <a:pPr marL="342900" indent="-254000">
              <a:spcBef>
                <a:spcPts val="2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Ish-boseth the son of Saul is brought to Mahanaim and made king over Gilead and Israel  					</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40 years old, two year reign</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Ish-boseth = son of shame</a:t>
            </a:r>
            <a:endParaRPr sz="2400"/>
          </a:p>
          <a:p>
            <a:pPr lvl="1" marL="1219919" indent="-623019">
              <a:spcBef>
                <a:spcPts val="800"/>
              </a:spcBef>
              <a:buClr>
                <a:srgbClr val="000000"/>
              </a:buClr>
              <a:buSzPct val="100000"/>
              <a:buFont typeface="Gill Sans"/>
              <a:buChar char="-"/>
              <a:tabLst>
                <a:tab pos="1485900" algn="l"/>
                <a:tab pos="1841500" algn="l"/>
                <a:tab pos="2197100" algn="l"/>
                <a:tab pos="2552700" algn="l"/>
                <a:tab pos="2908300" algn="l"/>
                <a:tab pos="3263900" algn="l"/>
                <a:tab pos="3619500" algn="l"/>
                <a:tab pos="3975100" algn="l"/>
                <a:tab pos="4330700" algn="l"/>
                <a:tab pos="4686300" algn="l"/>
                <a:tab pos="5041900" algn="l"/>
              </a:tabLst>
              <a:defRPr sz="1200">
                <a:latin typeface="Helvetica"/>
                <a:ea typeface="Helvetica"/>
                <a:cs typeface="Helvetica"/>
                <a:sym typeface="Helvetica"/>
              </a:defRPr>
            </a:pPr>
            <a:r>
              <a:rPr sz="2400"/>
              <a:t>Called Esh-baal in </a:t>
            </a:r>
            <a:r>
              <a:rPr sz="2400">
                <a:solidFill>
                  <a:srgbClr val="FF2600"/>
                </a:solidFill>
              </a:rPr>
              <a:t>I Chron. 8:33</a:t>
            </a:r>
            <a:endParaRPr sz="2400">
              <a:solidFill>
                <a:srgbClr val="FF2600"/>
              </a:solidFill>
            </a:endParaRPr>
          </a:p>
          <a:p>
            <a:pPr marL="469900" indent="-381000">
              <a:spcBef>
                <a:spcPts val="2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David king of Judah in Hebron 7 years</a:t>
            </a:r>
          </a:p>
        </p:txBody>
      </p:sp>
      <p:pic>
        <p:nvPicPr>
          <p:cNvPr id="287" name="droppedImage.pdf"/>
          <p:cNvPicPr>
            <a:picLocks noChangeAspect="1"/>
          </p:cNvPicPr>
          <p:nvPr/>
        </p:nvPicPr>
        <p:blipFill>
          <a:blip r:embed="rId2">
            <a:extLst/>
          </a:blip>
          <a:stretch>
            <a:fillRect/>
          </a:stretch>
        </p:blipFill>
        <p:spPr>
          <a:xfrm>
            <a:off x="2946400" y="4354988"/>
            <a:ext cx="6832600" cy="3163412"/>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C.	Contest between Abner and Joab</a:t>
            </a:r>
            <a:r>
              <a:rPr sz="2400">
                <a:solidFill>
                  <a:srgbClr val="FF2600"/>
                </a:solidFill>
              </a:rPr>
              <a:t> 12-17</a:t>
            </a:r>
          </a:p>
        </p:txBody>
      </p:sp>
      <p:sp>
        <p:nvSpPr>
          <p:cNvPr id="290" name="Shape 290"/>
          <p:cNvSpPr/>
          <p:nvPr>
            <p:ph type="body" sz="half" idx="1"/>
          </p:nvPr>
        </p:nvSpPr>
        <p:spPr>
          <a:xfrm>
            <a:off x="355600" y="1282700"/>
            <a:ext cx="5194300" cy="5702300"/>
          </a:xfrm>
          <a:prstGeom prst="rect">
            <a:avLst/>
          </a:prstGeom>
        </p:spPr>
        <p:txBody>
          <a:bodyPr anchor="t"/>
          <a:lstStyle/>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Abner leads the servants of Ish-boseth to Gibeon</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Joab and Abner meet at Gibeon</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Contest between 12 sons of Benjamin &amp; 12 servants of David; all are fell wounded</a:t>
            </a:r>
            <a:endParaRPr sz="2400"/>
          </a:p>
          <a:p>
            <a:pPr marL="520700" indent="-431800">
              <a:spcBef>
                <a:spcPts val="3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4.	Severe battle;  Abner and Israel beaten</a:t>
            </a:r>
          </a:p>
        </p:txBody>
      </p:sp>
      <p:pic>
        <p:nvPicPr>
          <p:cNvPr id="291" name="droppedImage.pdf"/>
          <p:cNvPicPr>
            <a:picLocks noChangeAspect="1"/>
          </p:cNvPicPr>
          <p:nvPr/>
        </p:nvPicPr>
        <p:blipFill>
          <a:blip r:embed="rId2">
            <a:extLst/>
          </a:blip>
          <a:stretch>
            <a:fillRect/>
          </a:stretch>
        </p:blipFill>
        <p:spPr>
          <a:xfrm>
            <a:off x="5613400" y="1285037"/>
            <a:ext cx="4343400" cy="2524964"/>
          </a:xfrm>
          <a:prstGeom prst="rect">
            <a:avLst/>
          </a:prstGeom>
          <a:ln w="12700">
            <a:miter lim="400000"/>
          </a:ln>
        </p:spPr>
      </p:pic>
      <p:pic>
        <p:nvPicPr>
          <p:cNvPr id="292" name="droppedImage.pdf"/>
          <p:cNvPicPr>
            <a:picLocks noChangeAspect="1"/>
          </p:cNvPicPr>
          <p:nvPr/>
        </p:nvPicPr>
        <p:blipFill>
          <a:blip r:embed="rId3">
            <a:extLst/>
          </a:blip>
          <a:stretch>
            <a:fillRect/>
          </a:stretch>
        </p:blipFill>
        <p:spPr>
          <a:xfrm>
            <a:off x="5321300" y="4025900"/>
            <a:ext cx="4754520" cy="3213100"/>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295" name="Shape 295"/>
          <p:cNvSpPr/>
          <p:nvPr>
            <p:ph type="body" sz="quarter" idx="1"/>
          </p:nvPr>
        </p:nvSpPr>
        <p:spPr>
          <a:xfrm>
            <a:off x="355600" y="952500"/>
            <a:ext cx="9753600" cy="1346200"/>
          </a:xfrm>
          <a:prstGeom prst="rect">
            <a:avLst/>
          </a:prstGeom>
        </p:spPr>
        <p:txBody>
          <a:bodyPr anchor="t"/>
          <a:lstStyle/>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Sons of Zeruiah (David’s sister): Joab, Abishai, Asahel</a:t>
            </a:r>
            <a:endParaRPr sz="2400"/>
          </a:p>
          <a:p>
            <a:pPr marL="0" indent="88900">
              <a:spcBef>
                <a:spcPts val="0"/>
              </a:spcBef>
              <a:buClr>
                <a:srgbClr val="000000"/>
              </a:buClr>
              <a:buSzTx/>
              <a:buFont typeface="Gill Sans"/>
              <a:buNone/>
              <a:tabLst>
                <a:tab pos="444500" algn="l"/>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18  </a:t>
            </a:r>
            <a:r>
              <a:rPr>
                <a:uFill>
                  <a:solidFill>
                    <a:srgbClr val="000000"/>
                  </a:solidFill>
                </a:uFill>
                <a:latin typeface="Times"/>
                <a:ea typeface="Times"/>
                <a:cs typeface="Times"/>
                <a:sym typeface="Times"/>
              </a:rPr>
              <a:t>Now the three sons of Zeruiah were there, Joab and Abishai and Asahel; and Asahel </a:t>
            </a:r>
            <a:r>
              <a:rPr i="1">
                <a:uFill>
                  <a:solidFill>
                    <a:srgbClr val="000000"/>
                  </a:solidFill>
                </a:uFill>
                <a:latin typeface="Times"/>
                <a:ea typeface="Times"/>
                <a:cs typeface="Times"/>
                <a:sym typeface="Times"/>
              </a:rPr>
              <a:t>was as</a:t>
            </a:r>
            <a:r>
              <a:rPr>
                <a:uFill>
                  <a:solidFill>
                    <a:srgbClr val="000000"/>
                  </a:solidFill>
                </a:uFill>
                <a:latin typeface="Times"/>
                <a:ea typeface="Times"/>
                <a:cs typeface="Times"/>
                <a:sym typeface="Times"/>
              </a:rPr>
              <a:t> swift-footed as one of the gazelles which is in the field.</a:t>
            </a:r>
          </a:p>
        </p:txBody>
      </p:sp>
      <p:pic>
        <p:nvPicPr>
          <p:cNvPr id="296" name="droppedImage.pdf"/>
          <p:cNvPicPr>
            <a:picLocks noChangeAspect="1"/>
          </p:cNvPicPr>
          <p:nvPr/>
        </p:nvPicPr>
        <p:blipFill>
          <a:blip r:embed="rId2">
            <a:extLst/>
          </a:blip>
          <a:stretch>
            <a:fillRect/>
          </a:stretch>
        </p:blipFill>
        <p:spPr>
          <a:xfrm>
            <a:off x="838200" y="2133600"/>
            <a:ext cx="8464550" cy="5810250"/>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p:nvPr>
        </p:nvSpPr>
        <p:spPr>
          <a:xfrm>
            <a:off x="3302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299" name="Shape 299"/>
          <p:cNvSpPr/>
          <p:nvPr>
            <p:ph type="body" idx="1"/>
          </p:nvPr>
        </p:nvSpPr>
        <p:spPr>
          <a:xfrm>
            <a:off x="165100" y="2628900"/>
            <a:ext cx="9829800" cy="5702300"/>
          </a:xfrm>
          <a:prstGeom prst="rect">
            <a:avLst/>
          </a:prstGeom>
        </p:spPr>
        <p:txBody>
          <a:bodyPr anchor="t"/>
          <a:lstStyle/>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19</a:t>
            </a:r>
            <a:r>
              <a:rPr>
                <a:latin typeface="Times"/>
                <a:ea typeface="Times"/>
                <a:cs typeface="Times"/>
                <a:sym typeface="Times"/>
              </a:rPr>
              <a:t> And Asahel pursued Abner and did not turn to the right or to the left from following Abner.</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20</a:t>
            </a:r>
            <a:r>
              <a:rPr>
                <a:latin typeface="Times"/>
                <a:ea typeface="Times"/>
                <a:cs typeface="Times"/>
                <a:sym typeface="Times"/>
              </a:rPr>
              <a:t> Then Abner looked behind him and said, "Is that you, Asahel?" And he answered, "It is I."</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21</a:t>
            </a:r>
            <a:r>
              <a:rPr>
                <a:latin typeface="Times"/>
                <a:ea typeface="Times"/>
                <a:cs typeface="Times"/>
                <a:sym typeface="Times"/>
              </a:rPr>
              <a:t> So Abner said to him, "Turn to your right or to your left, and take hold of one of the young men for yourself, and take for yourself his spoil." But Asahel was not willing to turn aside from following him.</a:t>
            </a:r>
            <a:endParaRPr>
              <a:latin typeface="Times"/>
              <a:ea typeface="Times"/>
              <a:cs typeface="Times"/>
              <a:sym typeface="Times"/>
            </a:endParaRPr>
          </a:p>
          <a:p>
            <a:pPr marL="406400" indent="-3175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22</a:t>
            </a:r>
            <a:r>
              <a:rPr>
                <a:latin typeface="Times"/>
                <a:ea typeface="Times"/>
                <a:cs typeface="Times"/>
                <a:sym typeface="Times"/>
              </a:rPr>
              <a:t> And Abner repeated again to Asahel, "Turn aside from following me. Why should I strike you to the ground? How then could I lift up my face to your brother Joab?"</a:t>
            </a:r>
          </a:p>
        </p:txBody>
      </p:sp>
      <p:pic>
        <p:nvPicPr>
          <p:cNvPr id="300" name="droppedImage.pdf"/>
          <p:cNvPicPr>
            <a:picLocks noChangeAspect="1"/>
          </p:cNvPicPr>
          <p:nvPr/>
        </p:nvPicPr>
        <p:blipFill>
          <a:blip r:embed="rId2">
            <a:extLst/>
          </a:blip>
          <a:stretch>
            <a:fillRect/>
          </a:stretch>
        </p:blipFill>
        <p:spPr>
          <a:xfrm>
            <a:off x="5313960" y="152400"/>
            <a:ext cx="4642840" cy="2463800"/>
          </a:xfrm>
          <a:prstGeom prst="rect">
            <a:avLst/>
          </a:prstGeom>
          <a:ln w="12700">
            <a:miter lim="400000"/>
          </a:ln>
        </p:spPr>
      </p:pic>
      <p:sp>
        <p:nvSpPr>
          <p:cNvPr id="301" name="Shape 301"/>
          <p:cNvSpPr/>
          <p:nvPr/>
        </p:nvSpPr>
        <p:spPr>
          <a:xfrm>
            <a:off x="695424" y="1403350"/>
            <a:ext cx="53213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Helvetica"/>
                <a:ea typeface="Helvetica"/>
                <a:cs typeface="Helvetica"/>
                <a:sym typeface="Helvetica"/>
              </a:defRPr>
            </a:lvl1pPr>
          </a:lstStyle>
          <a:p>
            <a:pPr>
              <a:defRPr sz="3200">
                <a:latin typeface="+mn-lt"/>
                <a:ea typeface="+mn-ea"/>
                <a:cs typeface="+mn-cs"/>
                <a:sym typeface="Gill Sans"/>
              </a:defRPr>
            </a:pPr>
            <a:r>
              <a:rPr sz="2400">
                <a:latin typeface="Helvetica"/>
                <a:ea typeface="Helvetica"/>
                <a:cs typeface="Helvetica"/>
                <a:sym typeface="Helvetica"/>
              </a:rPr>
              <a:t>2.	Abner pursued by Asahel</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xfrm>
            <a:off x="304800" y="1778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D.	 Abner kills Asahel</a:t>
            </a:r>
            <a:r>
              <a:rPr sz="2400"/>
              <a:t> </a:t>
            </a:r>
            <a:r>
              <a:rPr sz="2400">
                <a:solidFill>
                  <a:srgbClr val="FF2600"/>
                </a:solidFill>
              </a:rPr>
              <a:t>18-23</a:t>
            </a:r>
          </a:p>
        </p:txBody>
      </p:sp>
      <p:sp>
        <p:nvSpPr>
          <p:cNvPr id="304" name="Shape 304"/>
          <p:cNvSpPr/>
          <p:nvPr>
            <p:ph type="body" idx="1"/>
          </p:nvPr>
        </p:nvSpPr>
        <p:spPr>
          <a:xfrm>
            <a:off x="165100" y="2628900"/>
            <a:ext cx="9829800" cy="5702300"/>
          </a:xfrm>
          <a:prstGeom prst="rect">
            <a:avLst/>
          </a:prstGeom>
        </p:spPr>
        <p:txBody>
          <a:bodyPr anchor="t"/>
          <a:lstStyle/>
          <a:p>
            <a:pPr marL="406400" indent="-317500">
              <a:spcBef>
                <a:spcPts val="3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23</a:t>
            </a:r>
            <a:r>
              <a:t> However, he refused to turn aside; therefore Abner struck him in the belly with the butt end of the spear, so that the spear came out at his back. And he fell there and died on the spot. And it came about that all who came to the place where Asahel had fallen and died, stood still</a:t>
            </a:r>
          </a:p>
        </p:txBody>
      </p:sp>
      <p:pic>
        <p:nvPicPr>
          <p:cNvPr id="305" name="droppedImage.pdf"/>
          <p:cNvPicPr>
            <a:picLocks noChangeAspect="1"/>
          </p:cNvPicPr>
          <p:nvPr/>
        </p:nvPicPr>
        <p:blipFill>
          <a:blip r:embed="rId2">
            <a:extLst/>
          </a:blip>
          <a:stretch>
            <a:fillRect/>
          </a:stretch>
        </p:blipFill>
        <p:spPr>
          <a:xfrm>
            <a:off x="5377460" y="139700"/>
            <a:ext cx="4642840" cy="2463800"/>
          </a:xfrm>
          <a:prstGeom prst="rect">
            <a:avLst/>
          </a:prstGeom>
          <a:ln w="12700">
            <a:miter lim="400000"/>
          </a:ln>
        </p:spPr>
      </p:pic>
      <p:sp>
        <p:nvSpPr>
          <p:cNvPr id="306" name="Shape 306"/>
          <p:cNvSpPr/>
          <p:nvPr/>
        </p:nvSpPr>
        <p:spPr>
          <a:xfrm>
            <a:off x="1012924" y="1352550"/>
            <a:ext cx="5321301" cy="444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Helvetica"/>
                <a:ea typeface="Helvetica"/>
                <a:cs typeface="Helvetica"/>
                <a:sym typeface="Helvetica"/>
              </a:defRPr>
            </a:lvl1pPr>
          </a:lstStyle>
          <a:p>
            <a:pPr>
              <a:defRPr sz="3200">
                <a:latin typeface="+mn-lt"/>
                <a:ea typeface="+mn-ea"/>
                <a:cs typeface="+mn-cs"/>
                <a:sym typeface="Gill Sans"/>
              </a:defRPr>
            </a:pPr>
            <a:r>
              <a:rPr sz="2400">
                <a:latin typeface="Helvetica"/>
                <a:ea typeface="Helvetica"/>
                <a:cs typeface="Helvetica"/>
                <a:sym typeface="Helvetica"/>
              </a:rPr>
              <a:t>3.	Asahel killed</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011993"/>
                </a:solidFill>
              </a:rPr>
              <a:t>E.	Abner call on Joab to end the bloodshed</a:t>
            </a:r>
            <a:r>
              <a:rPr sz="2400"/>
              <a:t> </a:t>
            </a:r>
            <a:r>
              <a:rPr sz="2400">
                <a:solidFill>
                  <a:srgbClr val="FF2600"/>
                </a:solidFill>
              </a:rPr>
              <a:t>24-29</a:t>
            </a:r>
          </a:p>
        </p:txBody>
      </p:sp>
      <p:sp>
        <p:nvSpPr>
          <p:cNvPr id="309" name="Shape 309"/>
          <p:cNvSpPr/>
          <p:nvPr>
            <p:ph type="body" sz="half" idx="1"/>
          </p:nvPr>
        </p:nvSpPr>
        <p:spPr>
          <a:xfrm>
            <a:off x="190500" y="1244600"/>
            <a:ext cx="3657600" cy="4406900"/>
          </a:xfrm>
          <a:prstGeom prst="rect">
            <a:avLst/>
          </a:prstGeom>
        </p:spPr>
        <p:txBody>
          <a:bodyPr anchor="t"/>
          <a:lstStyle/>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1.	 Abner calls for the killing of brothers to stop</a:t>
            </a:r>
            <a:endParaRPr sz="2400"/>
          </a:p>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2.	 Joab blew the trumpet</a:t>
            </a:r>
            <a:endParaRPr sz="2400"/>
          </a:p>
          <a:p>
            <a:pPr marL="419100" indent="-3302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1200">
                <a:latin typeface="Helvetica"/>
                <a:ea typeface="Helvetica"/>
                <a:cs typeface="Helvetica"/>
                <a:sym typeface="Helvetica"/>
              </a:defRPr>
            </a:pPr>
            <a:r>
              <a:rPr sz="2400"/>
              <a:t>3.	 Abner crosses the Arabah and the Jordan to Mahanaim</a:t>
            </a:r>
          </a:p>
        </p:txBody>
      </p:sp>
      <p:pic>
        <p:nvPicPr>
          <p:cNvPr id="310" name="droppedImage.pdf"/>
          <p:cNvPicPr>
            <a:picLocks noChangeAspect="1"/>
          </p:cNvPicPr>
          <p:nvPr/>
        </p:nvPicPr>
        <p:blipFill>
          <a:blip r:embed="rId2">
            <a:extLst/>
          </a:blip>
          <a:stretch>
            <a:fillRect/>
          </a:stretch>
        </p:blipFill>
        <p:spPr>
          <a:xfrm>
            <a:off x="4003316" y="1028700"/>
            <a:ext cx="6105885" cy="6057900"/>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F.	Result of the battle between Judah &amp; Benjamin</a:t>
            </a:r>
            <a:r>
              <a:rPr sz="2400">
                <a:solidFill>
                  <a:srgbClr val="FF2600"/>
                </a:solidFill>
              </a:rPr>
              <a:t> 30-32</a:t>
            </a:r>
          </a:p>
        </p:txBody>
      </p:sp>
      <p:sp>
        <p:nvSpPr>
          <p:cNvPr id="313" name="Shape 313"/>
          <p:cNvSpPr/>
          <p:nvPr>
            <p:ph type="body" idx="1"/>
          </p:nvPr>
        </p:nvSpPr>
        <p:spPr>
          <a:xfrm>
            <a:off x="190500" y="1244600"/>
            <a:ext cx="9474200" cy="4406900"/>
          </a:xfrm>
          <a:prstGeom prst="rect">
            <a:avLst/>
          </a:prstGeom>
        </p:spPr>
        <p:txBody>
          <a:bodyPr anchor="t"/>
          <a:lstStyle/>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30</a:t>
            </a:r>
            <a:r>
              <a:rPr>
                <a:uFill>
                  <a:solidFill>
                    <a:srgbClr val="000000"/>
                  </a:solidFill>
                </a:uFill>
                <a:latin typeface="Times"/>
                <a:ea typeface="Times"/>
                <a:cs typeface="Times"/>
                <a:sym typeface="Times"/>
              </a:rPr>
              <a:t>  Then Joab returned from following Abner; when he had gathered all the people together, nineteen of David’s servants besides Asahel were missing.</a:t>
            </a:r>
            <a:endParaRPr>
              <a:uFill>
                <a:solidFill>
                  <a:srgbClr val="000000"/>
                </a:solidFill>
              </a:uFill>
              <a:latin typeface="Times"/>
              <a:ea typeface="Times"/>
              <a:cs typeface="Times"/>
              <a:sym typeface="Times"/>
            </a:endParaRP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31</a:t>
            </a:r>
            <a:r>
              <a:rPr>
                <a:uFill>
                  <a:solidFill>
                    <a:srgbClr val="000000"/>
                  </a:solidFill>
                </a:uFill>
                <a:latin typeface="Times"/>
                <a:ea typeface="Times"/>
                <a:cs typeface="Times"/>
                <a:sym typeface="Times"/>
              </a:rPr>
              <a:t>  But the servants of David had struck down many of Benjamin and Abner’s men, </a:t>
            </a:r>
            <a:r>
              <a:rPr i="1">
                <a:uFill>
                  <a:solidFill>
                    <a:srgbClr val="000000"/>
                  </a:solidFill>
                </a:uFill>
                <a:latin typeface="Times"/>
                <a:ea typeface="Times"/>
                <a:cs typeface="Times"/>
                <a:sym typeface="Times"/>
              </a:rPr>
              <a:t>so that</a:t>
            </a:r>
            <a:r>
              <a:rPr>
                <a:uFill>
                  <a:solidFill>
                    <a:srgbClr val="000000"/>
                  </a:solidFill>
                </a:uFill>
                <a:latin typeface="Times"/>
                <a:ea typeface="Times"/>
                <a:cs typeface="Times"/>
                <a:sym typeface="Times"/>
              </a:rPr>
              <a:t> three hundred and sixty men died.</a:t>
            </a:r>
            <a:endParaRPr>
              <a:uFill>
                <a:solidFill>
                  <a:srgbClr val="000000"/>
                </a:solidFill>
              </a:uFill>
              <a:latin typeface="Times"/>
              <a:ea typeface="Times"/>
              <a:cs typeface="Times"/>
              <a:sym typeface="Times"/>
            </a:endParaRP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32</a:t>
            </a:r>
            <a:r>
              <a:rPr>
                <a:uFill>
                  <a:solidFill>
                    <a:srgbClr val="000000"/>
                  </a:solidFill>
                </a:uFill>
                <a:latin typeface="Times"/>
                <a:ea typeface="Times"/>
                <a:cs typeface="Times"/>
                <a:sym typeface="Times"/>
              </a:rPr>
              <a:t>  And they took up Asahel and buried him in his father’s tomb which was in Bethlehem. Then Joab and his men went all night until the day dawned at Hebron.</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latin typeface="Helvetica"/>
                <a:ea typeface="Helvetica"/>
                <a:cs typeface="Helvetica"/>
                <a:sym typeface="Helvetica"/>
              </a:defRPr>
            </a:pPr>
            <a:r>
              <a:t>III.	A Period of Two Kings in Israel </a:t>
            </a:r>
            <a:r>
              <a:rPr>
                <a:solidFill>
                  <a:srgbClr val="FF2600"/>
                </a:solidFill>
              </a:rPr>
              <a:t>3:1-39</a:t>
            </a:r>
          </a:p>
        </p:txBody>
      </p:sp>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nvSpPr>
        <p:spPr>
          <a:xfrm>
            <a:off x="431800" y="38100"/>
            <a:ext cx="9296400" cy="201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600">
                <a:solidFill>
                  <a:srgbClr val="011993"/>
                </a:solidFill>
              </a:rPr>
              <a:t>A.	Continued war between Israel and Judah</a:t>
            </a:r>
            <a:r>
              <a:rPr sz="2600">
                <a:solidFill>
                  <a:srgbClr val="FF2600"/>
                </a:solidFill>
              </a:rPr>
              <a:t> 1</a:t>
            </a:r>
            <a:r>
              <a:rPr sz="2400"/>
              <a:t>                          </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t>	David continued to get stronger                       </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t>	The house of Saul grew weaker</a:t>
            </a:r>
            <a:endParaRPr sz="2400"/>
          </a:p>
          <a:p>
            <a:pPr marL="406400" indent="-406400" algn="l">
              <a:spcBef>
                <a:spcPts val="1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600">
                <a:solidFill>
                  <a:srgbClr val="011993"/>
                </a:solidFill>
              </a:rPr>
              <a:t>B.	David’s family</a:t>
            </a:r>
            <a:r>
              <a:rPr sz="2600">
                <a:solidFill>
                  <a:srgbClr val="FF2600"/>
                </a:solidFill>
              </a:rPr>
              <a:t> 2-5</a:t>
            </a:r>
          </a:p>
        </p:txBody>
      </p:sp>
      <p:pic>
        <p:nvPicPr>
          <p:cNvPr id="318" name="droppedImage.pdf"/>
          <p:cNvPicPr>
            <a:picLocks noChangeAspect="1"/>
          </p:cNvPicPr>
          <p:nvPr/>
        </p:nvPicPr>
        <p:blipFill>
          <a:blip r:embed="rId2">
            <a:extLst/>
          </a:blip>
          <a:stretch>
            <a:fillRect/>
          </a:stretch>
        </p:blipFill>
        <p:spPr>
          <a:xfrm>
            <a:off x="1053848" y="2113905"/>
            <a:ext cx="8317417" cy="5385445"/>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droppedImage.pdf"/>
          <p:cNvPicPr>
            <a:picLocks noChangeAspect="1"/>
          </p:cNvPicPr>
          <p:nvPr/>
        </p:nvPicPr>
        <p:blipFill>
          <a:blip r:embed="rId2">
            <a:extLst/>
          </a:blip>
          <a:stretch>
            <a:fillRect/>
          </a:stretch>
        </p:blipFill>
        <p:spPr>
          <a:xfrm>
            <a:off x="825500" y="622300"/>
            <a:ext cx="8496300" cy="6362700"/>
          </a:xfrm>
          <a:prstGeom prst="rect">
            <a:avLst/>
          </a:prstGeom>
          <a:ln w="12700">
            <a:solidFill>
              <a:srgbClr val="FF2600"/>
            </a:solidFill>
            <a:miter lim="400000"/>
          </a:ln>
        </p:spPr>
      </p:pic>
      <p:sp>
        <p:nvSpPr>
          <p:cNvPr id="132" name="Shape 132"/>
          <p:cNvSpPr/>
          <p:nvPr/>
        </p:nvSpPr>
        <p:spPr>
          <a:xfrm>
            <a:off x="951172" y="2235200"/>
            <a:ext cx="1114104"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942193"/>
                </a:solidFill>
                <a:latin typeface="Helvetica CY"/>
                <a:ea typeface="Helvetica CY"/>
                <a:cs typeface="Helvetica CY"/>
                <a:sym typeface="Helvetica CY"/>
              </a:rPr>
              <a:t>Philistine</a:t>
            </a:r>
            <a:endParaRPr sz="2300">
              <a:solidFill>
                <a:srgbClr val="942193"/>
              </a:solidFill>
              <a:latin typeface="Helvetica CY"/>
              <a:ea typeface="Helvetica CY"/>
              <a:cs typeface="Helvetica CY"/>
              <a:sym typeface="Helvetica CY"/>
            </a:endParaRPr>
          </a:p>
          <a:p>
            <a:pPr>
              <a:lnSpc>
                <a:spcPct val="80000"/>
              </a:lnSpc>
            </a:pPr>
            <a:r>
              <a:rPr sz="2300">
                <a:solidFill>
                  <a:srgbClr val="942193"/>
                </a:solidFill>
                <a:latin typeface="Helvetica CY"/>
                <a:ea typeface="Helvetica CY"/>
                <a:cs typeface="Helvetica CY"/>
                <a:sym typeface="Helvetica CY"/>
              </a:rPr>
              <a:t>camp</a:t>
            </a:r>
          </a:p>
        </p:txBody>
      </p:sp>
      <p:sp>
        <p:nvSpPr>
          <p:cNvPr id="133" name="Shape 133"/>
          <p:cNvSpPr/>
          <p:nvPr/>
        </p:nvSpPr>
        <p:spPr>
          <a:xfrm>
            <a:off x="1163476" y="3759200"/>
            <a:ext cx="994297"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lnSpc>
                <a:spcPct val="80000"/>
              </a:lnSpc>
            </a:pPr>
            <a:r>
              <a:rPr sz="2300">
                <a:solidFill>
                  <a:srgbClr val="011993"/>
                </a:solidFill>
                <a:latin typeface="Helvetica CY"/>
                <a:ea typeface="Helvetica CY"/>
                <a:cs typeface="Helvetica CY"/>
                <a:sym typeface="Helvetica CY"/>
              </a:rPr>
              <a:t>Israelite</a:t>
            </a:r>
            <a:endParaRPr sz="2300">
              <a:solidFill>
                <a:srgbClr val="011993"/>
              </a:solidFill>
              <a:latin typeface="Helvetica CY"/>
              <a:ea typeface="Helvetica CY"/>
              <a:cs typeface="Helvetica CY"/>
              <a:sym typeface="Helvetica CY"/>
            </a:endParaRPr>
          </a:p>
          <a:p>
            <a:pPr>
              <a:lnSpc>
                <a:spcPct val="80000"/>
              </a:lnSpc>
            </a:pPr>
            <a:r>
              <a:rPr sz="2300">
                <a:solidFill>
                  <a:srgbClr val="011993"/>
                </a:solidFill>
                <a:latin typeface="Helvetica CY"/>
                <a:ea typeface="Helvetica CY"/>
                <a:cs typeface="Helvetica CY"/>
                <a:sym typeface="Helvetica CY"/>
              </a:rPr>
              <a:t>camp</a:t>
            </a:r>
          </a:p>
        </p:txBody>
      </p:sp>
      <p:sp>
        <p:nvSpPr>
          <p:cNvPr id="134" name="Shape 134"/>
          <p:cNvSpPr/>
          <p:nvPr/>
        </p:nvSpPr>
        <p:spPr>
          <a:xfrm rot="1804114">
            <a:off x="3124774" y="5021117"/>
            <a:ext cx="2095501" cy="40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700">
                <a:solidFill>
                  <a:srgbClr val="008F00"/>
                </a:solidFill>
                <a:latin typeface="Helvetica CY"/>
                <a:ea typeface="Helvetica CY"/>
                <a:cs typeface="Helvetica CY"/>
                <a:sym typeface="Helvetica CY"/>
              </a:defRPr>
            </a:lvl1pPr>
          </a:lstStyle>
          <a:p>
            <a:pPr/>
            <a:r>
              <a:t>Mt. Gilboa</a:t>
            </a:r>
          </a:p>
        </p:txBody>
      </p:sp>
      <p:sp>
        <p:nvSpPr>
          <p:cNvPr id="135" name="Shape 135"/>
          <p:cNvSpPr/>
          <p:nvPr/>
        </p:nvSpPr>
        <p:spPr>
          <a:xfrm rot="5262565">
            <a:off x="7061200" y="2273300"/>
            <a:ext cx="2755900" cy="53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r>
              <a:t>Jordan River</a:t>
            </a:r>
          </a:p>
        </p:txBody>
      </p:sp>
      <p:sp>
        <p:nvSpPr>
          <p:cNvPr id="136" name="Shape 136"/>
          <p:cNvSpPr/>
          <p:nvPr/>
        </p:nvSpPr>
        <p:spPr>
          <a:xfrm>
            <a:off x="5816600" y="5275814"/>
            <a:ext cx="20701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Beth Shean</a:t>
            </a:r>
          </a:p>
        </p:txBody>
      </p:sp>
      <p:sp>
        <p:nvSpPr>
          <p:cNvPr id="137" name="Shape 137"/>
          <p:cNvSpPr/>
          <p:nvPr/>
        </p:nvSpPr>
        <p:spPr>
          <a:xfrm>
            <a:off x="7734300" y="6044164"/>
            <a:ext cx="2070100" cy="6370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200">
                <a:solidFill>
                  <a:srgbClr val="011993"/>
                </a:solidFill>
                <a:latin typeface="Helvetica CY"/>
                <a:ea typeface="Helvetica CY"/>
                <a:cs typeface="Helvetica CY"/>
                <a:sym typeface="Helvetica CY"/>
              </a:defRPr>
            </a:pPr>
            <a:r>
              <a:t>Jabesh-</a:t>
            </a:r>
          </a:p>
          <a:p>
            <a:pPr>
              <a:defRPr sz="2200">
                <a:solidFill>
                  <a:srgbClr val="011993"/>
                </a:solidFill>
                <a:latin typeface="Helvetica CY"/>
                <a:ea typeface="Helvetica CY"/>
                <a:cs typeface="Helvetica CY"/>
                <a:sym typeface="Helvetica CY"/>
              </a:defRPr>
            </a:pPr>
            <a:r>
              <a:t>Gilead</a:t>
            </a:r>
          </a:p>
        </p:txBody>
      </p:sp>
      <p:sp>
        <p:nvSpPr>
          <p:cNvPr id="138" name="Shape 138"/>
          <p:cNvSpPr/>
          <p:nvPr/>
        </p:nvSpPr>
        <p:spPr>
          <a:xfrm>
            <a:off x="3937000" y="767314"/>
            <a:ext cx="914400" cy="34497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200">
                <a:solidFill>
                  <a:srgbClr val="011993"/>
                </a:solidFill>
                <a:latin typeface="Helvetica CY"/>
                <a:ea typeface="Helvetica CY"/>
                <a:cs typeface="Helvetica CY"/>
                <a:sym typeface="Helvetica CY"/>
              </a:defRPr>
            </a:lvl1pPr>
          </a:lstStyle>
          <a:p>
            <a:pPr/>
            <a:r>
              <a:t>Endor</a:t>
            </a:r>
          </a:p>
        </p:txBody>
      </p:sp>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C.	Abner rebels against Ish-bosheth </a:t>
            </a:r>
            <a:r>
              <a:rPr>
                <a:solidFill>
                  <a:srgbClr val="FF2600"/>
                </a:solidFill>
              </a:rPr>
              <a:t>6-11</a:t>
            </a:r>
          </a:p>
        </p:txBody>
      </p:sp>
      <p:sp>
        <p:nvSpPr>
          <p:cNvPr id="321" name="Shape 321"/>
          <p:cNvSpPr/>
          <p:nvPr>
            <p:ph type="body" sz="half" idx="1"/>
          </p:nvPr>
        </p:nvSpPr>
        <p:spPr>
          <a:xfrm>
            <a:off x="190500" y="1244600"/>
            <a:ext cx="5842000" cy="4406900"/>
          </a:xfrm>
          <a:prstGeom prst="rect">
            <a:avLst/>
          </a:prstGeom>
        </p:spPr>
        <p:txBody>
          <a:bodyPr anchor="t"/>
          <a:lstStyle/>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Abner was strong in the house of Saul</a:t>
            </a: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Abner took one of Saul’s concubines &amp; was questioned by Ish-boseth</a:t>
            </a:r>
          </a:p>
          <a:p>
            <a:pPr marL="482600" indent="-393700">
              <a:spcBef>
                <a:spcPts val="4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Abner is offend and swear to fulfill God’s oath to give the kingdom to David.</a:t>
            </a:r>
          </a:p>
        </p:txBody>
      </p:sp>
      <p:pic>
        <p:nvPicPr>
          <p:cNvPr id="322" name="droppedImage.pdf"/>
          <p:cNvPicPr>
            <a:picLocks noChangeAspect="1"/>
          </p:cNvPicPr>
          <p:nvPr/>
        </p:nvPicPr>
        <p:blipFill>
          <a:blip r:embed="rId2">
            <a:extLst/>
          </a:blip>
          <a:stretch>
            <a:fillRect/>
          </a:stretch>
        </p:blipFill>
        <p:spPr>
          <a:xfrm>
            <a:off x="6057900" y="1110982"/>
            <a:ext cx="3944523" cy="4610101"/>
          </a:xfrm>
          <a:prstGeom prst="rect">
            <a:avLst/>
          </a:prstGeom>
          <a:ln w="12700">
            <a:miter lim="400000"/>
          </a:ln>
        </p:spPr>
      </p:pic>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solidFill>
                  <a:srgbClr val="011993"/>
                </a:solidFill>
                <a:latin typeface="Helvetica"/>
                <a:ea typeface="Helvetica"/>
                <a:cs typeface="Helvetica"/>
                <a:sym typeface="Helvetica"/>
              </a:defRPr>
            </a:pPr>
            <a:r>
              <a:t>C.	Abner rebels against Ish-bosheth </a:t>
            </a:r>
            <a:r>
              <a:rPr>
                <a:solidFill>
                  <a:srgbClr val="FF2600"/>
                </a:solidFill>
              </a:rPr>
              <a:t>6-11</a:t>
            </a:r>
          </a:p>
        </p:txBody>
      </p:sp>
      <p:sp>
        <p:nvSpPr>
          <p:cNvPr id="325" name="Shape 325"/>
          <p:cNvSpPr/>
          <p:nvPr>
            <p:ph type="body" idx="1"/>
          </p:nvPr>
        </p:nvSpPr>
        <p:spPr>
          <a:xfrm>
            <a:off x="190500" y="990600"/>
            <a:ext cx="9499600" cy="6629400"/>
          </a:xfrm>
          <a:prstGeom prst="rect">
            <a:avLst/>
          </a:prstGeom>
        </p:spPr>
        <p:txBody>
          <a:bodyPr anchor="t"/>
          <a:lstStyle/>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Abner is offend and swear to fulfill God’s oath to give the kingdom to David</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8</a:t>
            </a:r>
            <a:r>
              <a:t>    Then Abner was very angry over the words of Ish-bosheth and said, "Am I a dog’s head that belongs to Judah? Today I show kindness to the house of Saul your father, to his brothers and to his friends, and have not delivered you into the hands of David; and yet today you charge me with a guilt concerning the woman.</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9</a:t>
            </a:r>
            <a:r>
              <a:t>   "May God do so to Abner, and more also, if as the LORD has sworn to David, I do not accomplish this for him,</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10</a:t>
            </a:r>
            <a:r>
              <a:t>  to transfer the kingdom from the house of Saul, and to establish the throne of David over Israel and over Judah, from Dan even to Beersheba."</a:t>
            </a:r>
          </a:p>
          <a:p>
            <a:pPr marL="482600" indent="-393700">
              <a:spcBef>
                <a:spcPts val="21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Times"/>
                <a:ea typeface="Times"/>
                <a:cs typeface="Times"/>
                <a:sym typeface="Times"/>
              </a:defRPr>
            </a:pPr>
            <a:r>
              <a:rPr>
                <a:solidFill>
                  <a:srgbClr val="FF2600"/>
                </a:solidFill>
              </a:rPr>
              <a:t>11</a:t>
            </a:r>
            <a:r>
              <a:t>  And he could no longer answer Abner a word, because he was afraid of him.</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11993"/>
                </a:solidFill>
                <a:latin typeface="Helvetica"/>
                <a:ea typeface="Helvetica"/>
                <a:cs typeface="Helvetica"/>
                <a:sym typeface="Helvetica"/>
              </a:defRPr>
            </a:pPr>
            <a:r>
              <a:rPr sz="2400"/>
              <a:t>D.	Abner contacts David to make a covenant </a:t>
            </a:r>
            <a:r>
              <a:rPr sz="2400">
                <a:solidFill>
                  <a:srgbClr val="FF2600"/>
                </a:solidFill>
              </a:rPr>
              <a:t>12-16</a:t>
            </a:r>
          </a:p>
        </p:txBody>
      </p:sp>
      <p:sp>
        <p:nvSpPr>
          <p:cNvPr id="328" name="Shape 328"/>
          <p:cNvSpPr/>
          <p:nvPr>
            <p:ph type="body" idx="1"/>
          </p:nvPr>
        </p:nvSpPr>
        <p:spPr>
          <a:xfrm>
            <a:off x="190500" y="990600"/>
            <a:ext cx="9499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Abner will bring Israel to David under a covenant</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David first demands that Abner return Michal to him</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David asked Ish-boseth to send Michal to him</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4.	Paltiel follows Michal to Bahurim, but is then sent home by Abner</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700">
                <a:solidFill>
                  <a:srgbClr val="011993"/>
                </a:solidFill>
                <a:latin typeface="Helvetica"/>
                <a:ea typeface="Helvetica"/>
                <a:cs typeface="Helvetica"/>
                <a:sym typeface="Helvetica"/>
              </a:defRPr>
            </a:pPr>
            <a:r>
              <a:t>E.	 Abner promotes David’s kingship to Israel</a:t>
            </a:r>
            <a:r>
              <a:rPr>
                <a:solidFill>
                  <a:srgbClr val="000000"/>
                </a:solidFill>
              </a:rPr>
              <a:t> </a:t>
            </a:r>
            <a:r>
              <a:rPr>
                <a:solidFill>
                  <a:srgbClr val="FF2600"/>
                </a:solidFill>
              </a:rPr>
              <a:t>17-19</a:t>
            </a:r>
          </a:p>
        </p:txBody>
      </p:sp>
      <p:sp>
        <p:nvSpPr>
          <p:cNvPr id="331" name="Shape 331"/>
          <p:cNvSpPr/>
          <p:nvPr>
            <p:ph type="body" idx="1"/>
          </p:nvPr>
        </p:nvSpPr>
        <p:spPr>
          <a:xfrm>
            <a:off x="190500" y="990600"/>
            <a:ext cx="9499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17</a:t>
            </a:r>
            <a:r>
              <a:rPr>
                <a:uFill>
                  <a:solidFill>
                    <a:srgbClr val="000000"/>
                  </a:solidFill>
                </a:uFill>
                <a:latin typeface="Times"/>
                <a:ea typeface="Times"/>
                <a:cs typeface="Times"/>
                <a:sym typeface="Times"/>
              </a:rPr>
              <a:t>  Now Abner had consultation with the elders of Israel, saying, "In times past you were seeking for David to be king over you.</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18</a:t>
            </a:r>
            <a:r>
              <a:rPr>
                <a:uFill>
                  <a:solidFill>
                    <a:srgbClr val="000000"/>
                  </a:solidFill>
                </a:uFill>
                <a:latin typeface="Times"/>
                <a:ea typeface="Times"/>
                <a:cs typeface="Times"/>
                <a:sym typeface="Times"/>
              </a:rPr>
              <a:t>  "Now then, do </a:t>
            </a:r>
            <a:r>
              <a:rPr i="1">
                <a:uFill>
                  <a:solidFill>
                    <a:srgbClr val="000000"/>
                  </a:solidFill>
                </a:uFill>
                <a:latin typeface="Times"/>
                <a:ea typeface="Times"/>
                <a:cs typeface="Times"/>
                <a:sym typeface="Times"/>
              </a:rPr>
              <a:t>it</a:t>
            </a:r>
            <a:r>
              <a:rPr>
                <a:uFill>
                  <a:solidFill>
                    <a:srgbClr val="000000"/>
                  </a:solidFill>
                </a:uFill>
                <a:latin typeface="Times"/>
                <a:ea typeface="Times"/>
                <a:cs typeface="Times"/>
                <a:sym typeface="Times"/>
              </a:rPr>
              <a:t>! For the LORD has spoken of David, saying, ‘By the hand of My servant David I will save My people Israel from the hand of the Philistines and from the hand of all their enemies.’"</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19 </a:t>
            </a:r>
            <a:r>
              <a:rPr>
                <a:uFill>
                  <a:solidFill>
                    <a:srgbClr val="000000"/>
                  </a:solidFill>
                </a:uFill>
                <a:latin typeface="Times"/>
                <a:ea typeface="Times"/>
                <a:cs typeface="Times"/>
                <a:sym typeface="Times"/>
              </a:rPr>
              <a:t> And Abner also spoke in the hearing of Benjamin; and in addition Abner went to speak in the hearing of David in Hebron all that seemed good to Israel and to the whole house of Benjamin.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xfrm>
            <a:off x="685800" y="203200"/>
            <a:ext cx="8483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600">
                <a:solidFill>
                  <a:srgbClr val="011993"/>
                </a:solidFill>
                <a:latin typeface="Helvetica"/>
                <a:ea typeface="Helvetica"/>
                <a:cs typeface="Helvetica"/>
                <a:sym typeface="Helvetica"/>
              </a:defRPr>
            </a:pPr>
            <a:r>
              <a:t>F.	Abner &amp; David meet &amp; make agreements </a:t>
            </a:r>
            <a:r>
              <a:rPr>
                <a:solidFill>
                  <a:srgbClr val="FF2600"/>
                </a:solidFill>
              </a:rPr>
              <a:t>20, 21</a:t>
            </a:r>
          </a:p>
        </p:txBody>
      </p:sp>
      <p:sp>
        <p:nvSpPr>
          <p:cNvPr id="334" name="Shape 334"/>
          <p:cNvSpPr/>
          <p:nvPr>
            <p:ph type="body" sz="half" idx="1"/>
          </p:nvPr>
        </p:nvSpPr>
        <p:spPr>
          <a:xfrm>
            <a:off x="297358" y="990600"/>
            <a:ext cx="9565284" cy="2747566"/>
          </a:xfrm>
          <a:prstGeom prst="rect">
            <a:avLst/>
          </a:prstGeom>
        </p:spPr>
        <p:txBody>
          <a:bodyPr anchor="t"/>
          <a:lstStyle/>
          <a:p>
            <a:pPr marL="482600" indent="-393700">
              <a:spcBef>
                <a:spcPts val="1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20</a:t>
            </a:r>
            <a:r>
              <a:rPr>
                <a:uFill>
                  <a:solidFill>
                    <a:srgbClr val="000000"/>
                  </a:solidFill>
                </a:uFill>
                <a:latin typeface="Times"/>
                <a:ea typeface="Times"/>
                <a:cs typeface="Times"/>
                <a:sym typeface="Times"/>
              </a:rPr>
              <a:t>  Then Abner and twenty men with him came to David at Hebron. And David made a feast for Abner and the men who were with him.</a:t>
            </a:r>
            <a:endParaRPr>
              <a:uFill>
                <a:solidFill>
                  <a:srgbClr val="000000"/>
                </a:solidFill>
              </a:uFill>
              <a:latin typeface="Times"/>
              <a:ea typeface="Times"/>
              <a:cs typeface="Times"/>
              <a:sym typeface="Times"/>
            </a:endParaRPr>
          </a:p>
          <a:p>
            <a:pPr marL="482600" indent="-393700">
              <a:spcBef>
                <a:spcPts val="1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21</a:t>
            </a:r>
            <a:r>
              <a:rPr>
                <a:uFill>
                  <a:solidFill>
                    <a:srgbClr val="000000"/>
                  </a:solidFill>
                </a:uFill>
                <a:latin typeface="Times"/>
                <a:ea typeface="Times"/>
                <a:cs typeface="Times"/>
                <a:sym typeface="Times"/>
              </a:rPr>
              <a:t>  And Abner said to David, "Let me arise and go, and gather all Israel to my lord the king that they may make a covenant with you, and that you may be king over all that your soul desires." So David sent Abner away, and he went in peace.</a:t>
            </a:r>
          </a:p>
        </p:txBody>
      </p:sp>
      <p:pic>
        <p:nvPicPr>
          <p:cNvPr id="335" name="droppedImage.pdf"/>
          <p:cNvPicPr>
            <a:picLocks noChangeAspect="1"/>
          </p:cNvPicPr>
          <p:nvPr/>
        </p:nvPicPr>
        <p:blipFill>
          <a:blip r:embed="rId2">
            <a:extLst/>
          </a:blip>
          <a:stretch>
            <a:fillRect/>
          </a:stretch>
        </p:blipFill>
        <p:spPr>
          <a:xfrm>
            <a:off x="482600" y="3695903"/>
            <a:ext cx="5778500" cy="3597059"/>
          </a:xfrm>
          <a:prstGeom prst="rect">
            <a:avLst/>
          </a:prstGeom>
          <a:ln w="12700">
            <a:miter lim="400000"/>
          </a:ln>
        </p:spPr>
      </p:pic>
      <p:pic>
        <p:nvPicPr>
          <p:cNvPr id="336" name="droppedImage.pdf"/>
          <p:cNvPicPr>
            <a:picLocks noChangeAspect="1"/>
          </p:cNvPicPr>
          <p:nvPr/>
        </p:nvPicPr>
        <p:blipFill>
          <a:blip r:embed="rId3">
            <a:extLst/>
          </a:blip>
          <a:stretch>
            <a:fillRect/>
          </a:stretch>
        </p:blipFill>
        <p:spPr>
          <a:xfrm>
            <a:off x="6388100" y="3695700"/>
            <a:ext cx="3620093" cy="3632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011993"/>
                </a:solidFill>
                <a:latin typeface="Helvetica"/>
                <a:ea typeface="Helvetica"/>
                <a:cs typeface="Helvetica"/>
                <a:sym typeface="Helvetica"/>
              </a:defRPr>
            </a:pPr>
            <a:r>
              <a:t>G.	Joab returns from a raid and speaks against Abner</a:t>
            </a:r>
            <a:r>
              <a:rPr>
                <a:solidFill>
                  <a:srgbClr val="000000"/>
                </a:solidFill>
              </a:rPr>
              <a:t> </a:t>
            </a:r>
            <a:r>
              <a:rPr>
                <a:solidFill>
                  <a:srgbClr val="FF2600"/>
                </a:solidFill>
              </a:rPr>
              <a:t>22-25</a:t>
            </a:r>
          </a:p>
        </p:txBody>
      </p:sp>
      <p:sp>
        <p:nvSpPr>
          <p:cNvPr id="339" name="Shape 339"/>
          <p:cNvSpPr/>
          <p:nvPr>
            <p:ph type="body" idx="1"/>
          </p:nvPr>
        </p:nvSpPr>
        <p:spPr>
          <a:xfrm>
            <a:off x="190500" y="990600"/>
            <a:ext cx="49149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22</a:t>
            </a:r>
            <a:r>
              <a:rPr>
                <a:uFill>
                  <a:solidFill>
                    <a:srgbClr val="000000"/>
                  </a:solidFill>
                </a:uFill>
                <a:latin typeface="Times"/>
                <a:ea typeface="Times"/>
                <a:cs typeface="Times"/>
                <a:sym typeface="Times"/>
              </a:rPr>
              <a:t>  And behold, the servants of David and Joab came from a raid and brought much spoil with them; but Abner was not with David in Hebron, for he had sent him away, and he had gone in peace.</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23</a:t>
            </a:r>
            <a:r>
              <a:rPr>
                <a:uFill>
                  <a:solidFill>
                    <a:srgbClr val="000000"/>
                  </a:solidFill>
                </a:uFill>
                <a:latin typeface="Times"/>
                <a:ea typeface="Times"/>
                <a:cs typeface="Times"/>
                <a:sym typeface="Times"/>
              </a:rPr>
              <a:t>  When Joab and all the army that was with him arrived, they told Joab, saying, "Abner the son of Ner came to the king, and he has sent him away, and he has gone in peace."</a:t>
            </a:r>
          </a:p>
        </p:txBody>
      </p:sp>
      <p:pic>
        <p:nvPicPr>
          <p:cNvPr id="340" name="droppedImage.pdf"/>
          <p:cNvPicPr>
            <a:picLocks noChangeAspect="1"/>
          </p:cNvPicPr>
          <p:nvPr/>
        </p:nvPicPr>
        <p:blipFill>
          <a:blip r:embed="rId2">
            <a:extLst/>
          </a:blip>
          <a:stretch>
            <a:fillRect/>
          </a:stretch>
        </p:blipFill>
        <p:spPr>
          <a:xfrm>
            <a:off x="5143500" y="1134679"/>
            <a:ext cx="4833938" cy="5334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a:solidFill>
                  <a:srgbClr val="011993"/>
                </a:solidFill>
                <a:latin typeface="Helvetica"/>
                <a:ea typeface="Helvetica"/>
                <a:cs typeface="Helvetica"/>
                <a:sym typeface="Helvetica"/>
              </a:defRPr>
            </a:pPr>
            <a:r>
              <a:t>G.	Joab returns from a raid and speaks against Abner</a:t>
            </a:r>
            <a:r>
              <a:rPr>
                <a:solidFill>
                  <a:srgbClr val="000000"/>
                </a:solidFill>
              </a:rPr>
              <a:t> </a:t>
            </a:r>
            <a:r>
              <a:rPr>
                <a:solidFill>
                  <a:srgbClr val="FF2600"/>
                </a:solidFill>
              </a:rPr>
              <a:t>22-25</a:t>
            </a:r>
          </a:p>
        </p:txBody>
      </p:sp>
      <p:sp>
        <p:nvSpPr>
          <p:cNvPr id="343" name="Shape 343"/>
          <p:cNvSpPr/>
          <p:nvPr>
            <p:ph type="body" idx="1"/>
          </p:nvPr>
        </p:nvSpPr>
        <p:spPr>
          <a:xfrm>
            <a:off x="190500" y="990600"/>
            <a:ext cx="48895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24</a:t>
            </a:r>
            <a:r>
              <a:rPr>
                <a:uFill>
                  <a:solidFill>
                    <a:srgbClr val="000000"/>
                  </a:solidFill>
                </a:uFill>
                <a:latin typeface="Times"/>
                <a:ea typeface="Times"/>
                <a:cs typeface="Times"/>
                <a:sym typeface="Times"/>
              </a:rPr>
              <a:t>  Then Joab came to the king and said, "What have you done? Behold, Abner came to you; why then have you sent him away and he is already gone?</a:t>
            </a:r>
            <a:endParaRPr>
              <a:uFill>
                <a:solidFill>
                  <a:srgbClr val="000000"/>
                </a:solidFill>
              </a:uFill>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25</a:t>
            </a:r>
            <a:r>
              <a:rPr>
                <a:uFill>
                  <a:solidFill>
                    <a:srgbClr val="000000"/>
                  </a:solidFill>
                </a:uFill>
                <a:latin typeface="Times"/>
                <a:ea typeface="Times"/>
                <a:cs typeface="Times"/>
                <a:sym typeface="Times"/>
              </a:rPr>
              <a:t>  "You know Abner the son of Ner, that he came to deceive you and to learn of your going out and coming in, and to find out all that you are doing."</a:t>
            </a:r>
          </a:p>
        </p:txBody>
      </p:sp>
      <p:pic>
        <p:nvPicPr>
          <p:cNvPr id="344" name="droppedImage.pdf"/>
          <p:cNvPicPr>
            <a:picLocks noChangeAspect="1"/>
          </p:cNvPicPr>
          <p:nvPr/>
        </p:nvPicPr>
        <p:blipFill>
          <a:blip r:embed="rId2">
            <a:extLst/>
          </a:blip>
          <a:stretch>
            <a:fillRect/>
          </a:stretch>
        </p:blipFill>
        <p:spPr>
          <a:xfrm>
            <a:off x="5232400" y="1021748"/>
            <a:ext cx="4038600" cy="4973856"/>
          </a:xfrm>
          <a:prstGeom prst="rect">
            <a:avLst/>
          </a:prstGeom>
          <a:ln w="12700">
            <a:miter lim="400000"/>
          </a:ln>
        </p:spPr>
      </p:pic>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47" name="Shape 347"/>
          <p:cNvSpPr/>
          <p:nvPr>
            <p:ph type="body" idx="1"/>
          </p:nvPr>
        </p:nvSpPr>
        <p:spPr>
          <a:xfrm>
            <a:off x="190500" y="990600"/>
            <a:ext cx="57785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26</a:t>
            </a:r>
            <a:r>
              <a:rPr>
                <a:latin typeface="Times"/>
                <a:ea typeface="Times"/>
                <a:cs typeface="Times"/>
                <a:sym typeface="Times"/>
              </a:rPr>
              <a:t>  When Joab came out from David, he sent messengers after Abner, and they brought him back from the well of Sirah; but David did not know </a:t>
            </a:r>
            <a:r>
              <a:rPr i="1">
                <a:latin typeface="Times"/>
                <a:ea typeface="Times"/>
                <a:cs typeface="Times"/>
                <a:sym typeface="Times"/>
              </a:rPr>
              <a:t>it</a:t>
            </a:r>
            <a:r>
              <a:rPr>
                <a:latin typeface="Times"/>
                <a:ea typeface="Times"/>
                <a:cs typeface="Times"/>
                <a:sym typeface="Times"/>
              </a:rPr>
              <a:t>.</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27</a:t>
            </a:r>
            <a:r>
              <a:rPr>
                <a:latin typeface="Times"/>
                <a:ea typeface="Times"/>
                <a:cs typeface="Times"/>
                <a:sym typeface="Times"/>
              </a:rPr>
              <a:t>  So when Abner returned to Hebron, Joab took him aside into the middle of the gate to speak with him privately, and there he struck him in the belly so that he died on account of the blood of Asahel his brother.</a:t>
            </a:r>
          </a:p>
        </p:txBody>
      </p:sp>
      <p:pic>
        <p:nvPicPr>
          <p:cNvPr id="348" name="droppedImage.pdf"/>
          <p:cNvPicPr>
            <a:picLocks noChangeAspect="1"/>
          </p:cNvPicPr>
          <p:nvPr/>
        </p:nvPicPr>
        <p:blipFill>
          <a:blip r:embed="rId2">
            <a:extLst/>
          </a:blip>
          <a:stretch>
            <a:fillRect/>
          </a:stretch>
        </p:blipFill>
        <p:spPr>
          <a:xfrm>
            <a:off x="6211704" y="1193800"/>
            <a:ext cx="3732396" cy="4521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51" name="Shape 351"/>
          <p:cNvSpPr/>
          <p:nvPr>
            <p:ph type="body" sz="quarter" idx="1"/>
          </p:nvPr>
        </p:nvSpPr>
        <p:spPr>
          <a:xfrm>
            <a:off x="190500" y="990600"/>
            <a:ext cx="9359900" cy="16510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27</a:t>
            </a:r>
            <a:r>
              <a:rPr>
                <a:latin typeface="Times"/>
                <a:ea typeface="Times"/>
                <a:cs typeface="Times"/>
                <a:sym typeface="Times"/>
              </a:rPr>
              <a:t>  So when Abner returned to Hebron, Joab took him aside into the middle of the gate to speak with him privately, and there he struck him in the belly so that he died on account of the blood of Asahel his brother.</a:t>
            </a:r>
          </a:p>
        </p:txBody>
      </p:sp>
      <p:pic>
        <p:nvPicPr>
          <p:cNvPr id="352" name="droppedImage.pdf"/>
          <p:cNvPicPr>
            <a:picLocks noChangeAspect="1"/>
          </p:cNvPicPr>
          <p:nvPr/>
        </p:nvPicPr>
        <p:blipFill>
          <a:blip r:embed="rId2">
            <a:extLst/>
          </a:blip>
          <a:stretch>
            <a:fillRect/>
          </a:stretch>
        </p:blipFill>
        <p:spPr>
          <a:xfrm>
            <a:off x="30479" y="2794000"/>
            <a:ext cx="3848101" cy="3926633"/>
          </a:xfrm>
          <a:prstGeom prst="rect">
            <a:avLst/>
          </a:prstGeom>
          <a:ln w="12700">
            <a:miter lim="400000"/>
          </a:ln>
        </p:spPr>
      </p:pic>
      <p:pic>
        <p:nvPicPr>
          <p:cNvPr id="353" name="droppedImage.pdf"/>
          <p:cNvPicPr>
            <a:picLocks noChangeAspect="1"/>
          </p:cNvPicPr>
          <p:nvPr/>
        </p:nvPicPr>
        <p:blipFill>
          <a:blip r:embed="rId3">
            <a:extLst/>
          </a:blip>
          <a:stretch>
            <a:fillRect/>
          </a:stretch>
        </p:blipFill>
        <p:spPr>
          <a:xfrm>
            <a:off x="3924300" y="3302000"/>
            <a:ext cx="3277149" cy="3098800"/>
          </a:xfrm>
          <a:prstGeom prst="rect">
            <a:avLst/>
          </a:prstGeom>
          <a:ln w="12700">
            <a:miter lim="400000"/>
          </a:ln>
        </p:spPr>
      </p:pic>
      <p:pic>
        <p:nvPicPr>
          <p:cNvPr id="354" name="droppedImage.pdf"/>
          <p:cNvPicPr>
            <a:picLocks noChangeAspect="1"/>
          </p:cNvPicPr>
          <p:nvPr/>
        </p:nvPicPr>
        <p:blipFill>
          <a:blip r:embed="rId4">
            <a:extLst/>
          </a:blip>
          <a:stretch>
            <a:fillRect/>
          </a:stretch>
        </p:blipFill>
        <p:spPr>
          <a:xfrm>
            <a:off x="7213600" y="2794000"/>
            <a:ext cx="3025380" cy="3937000"/>
          </a:xfrm>
          <a:prstGeom prst="rect">
            <a:avLst/>
          </a:prstGeom>
          <a:ln w="12700">
            <a:miter lim="400000"/>
          </a:ln>
        </p:spPr>
      </p:pic>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latin typeface="Helvetica"/>
                <a:ea typeface="Helvetica"/>
                <a:cs typeface="Helvetica"/>
                <a:sym typeface="Helvetica"/>
              </a:defRPr>
            </a:pPr>
            <a:r>
              <a:t>H.	Joab murders Abner</a:t>
            </a:r>
            <a:r>
              <a:rPr>
                <a:solidFill>
                  <a:srgbClr val="FF2600"/>
                </a:solidFill>
              </a:rPr>
              <a:t> 26-30</a:t>
            </a:r>
          </a:p>
        </p:txBody>
      </p:sp>
      <p:sp>
        <p:nvSpPr>
          <p:cNvPr id="357" name="Shape 357"/>
          <p:cNvSpPr/>
          <p:nvPr>
            <p:ph type="body" idx="1"/>
          </p:nvPr>
        </p:nvSpPr>
        <p:spPr>
          <a:xfrm>
            <a:off x="190500" y="990600"/>
            <a:ext cx="59436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28</a:t>
            </a:r>
            <a:r>
              <a:rPr>
                <a:latin typeface="Times"/>
                <a:ea typeface="Times"/>
                <a:cs typeface="Times"/>
                <a:sym typeface="Times"/>
              </a:rPr>
              <a:t>  And afterward when David heard it, he said, "I and my kingdom are innocent before the LORD forever of the blood of Abner the son of Ner.</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29</a:t>
            </a:r>
            <a:r>
              <a:rPr>
                <a:latin typeface="Times"/>
                <a:ea typeface="Times"/>
                <a:cs typeface="Times"/>
                <a:sym typeface="Times"/>
              </a:rPr>
              <a:t>  "May it fall on the head of Joab and on all his father’s house; and may there not fail from the house of Joab one who has a discharge, or who is a leper, or who takes hold of a distaff, or who falls by the sword, or who lacks bread."</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solidFill>
                  <a:srgbClr val="FF2600"/>
                </a:solidFill>
                <a:latin typeface="Times"/>
                <a:ea typeface="Times"/>
                <a:cs typeface="Times"/>
                <a:sym typeface="Times"/>
              </a:rPr>
              <a:t>30</a:t>
            </a:r>
            <a:r>
              <a:rPr>
                <a:latin typeface="Times"/>
                <a:ea typeface="Times"/>
                <a:cs typeface="Times"/>
                <a:sym typeface="Times"/>
              </a:rPr>
              <a:t>  So Joab and Abishai his brother killed Abner because he had put their brother Asahel to death in the battle at Gibeon.</a:t>
            </a:r>
          </a:p>
        </p:txBody>
      </p:sp>
      <p:pic>
        <p:nvPicPr>
          <p:cNvPr id="358" name="droppedImage.pdf"/>
          <p:cNvPicPr>
            <a:picLocks noChangeAspect="1"/>
          </p:cNvPicPr>
          <p:nvPr/>
        </p:nvPicPr>
        <p:blipFill>
          <a:blip r:embed="rId2">
            <a:extLst/>
          </a:blip>
          <a:stretch>
            <a:fillRect/>
          </a:stretch>
        </p:blipFill>
        <p:spPr>
          <a:xfrm>
            <a:off x="5988063" y="1168400"/>
            <a:ext cx="4139230" cy="3276600"/>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269775" y="88900"/>
            <a:ext cx="10068025" cy="932806"/>
          </a:xfrm>
          <a:prstGeom prst="rect">
            <a:avLst/>
          </a:prstGeom>
        </p:spPr>
        <p:txBody>
          <a:bodyPr anchor="t"/>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t>1.	Saul, his three sons &amp; his armor bearer die at Gilboa </a:t>
            </a:r>
            <a:r>
              <a:rPr>
                <a:solidFill>
                  <a:srgbClr val="FF2600"/>
                </a:solidFill>
              </a:rPr>
              <a:t>31:1-6;</a:t>
            </a:r>
            <a:endParaRPr>
              <a:solidFill>
                <a:srgbClr val="FF2600"/>
              </a:solidFill>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rPr>
                <a:solidFill>
                  <a:srgbClr val="FF2600"/>
                </a:solidFill>
              </a:rPr>
              <a:t>	1 Chron. 10:1-6</a:t>
            </a:r>
          </a:p>
        </p:txBody>
      </p:sp>
      <p:sp>
        <p:nvSpPr>
          <p:cNvPr id="141" name="Shape 141"/>
          <p:cNvSpPr/>
          <p:nvPr>
            <p:ph type="body" idx="1"/>
          </p:nvPr>
        </p:nvSpPr>
        <p:spPr>
          <a:xfrm>
            <a:off x="50800" y="1193800"/>
            <a:ext cx="6027837" cy="6201024"/>
          </a:xfrm>
          <a:prstGeom prst="rect">
            <a:avLst/>
          </a:prstGeom>
        </p:spPr>
        <p:txBody>
          <a:bodyPr anchor="t"/>
          <a:lstStyle/>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Israel fled before Philistines at Gilboa</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Philistines kill the sons of Saul</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is wounded &amp; asks his armor bearer to kill him</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armor bearer would not</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falls on his sword &amp; dies</a:t>
            </a:r>
            <a:endParaRPr>
              <a:latin typeface="+mn-lt"/>
              <a:ea typeface="+mn-ea"/>
              <a:cs typeface="+mn-cs"/>
              <a:sym typeface="Gill Sans"/>
            </a:endParaRPr>
          </a:p>
          <a:p>
            <a:pPr marL="368300" indent="-304800">
              <a:spcBef>
                <a:spcPts val="35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His armor bearer falls on his sword</a:t>
            </a:r>
          </a:p>
        </p:txBody>
      </p:sp>
      <p:pic>
        <p:nvPicPr>
          <p:cNvPr id="142" name="droppedImage.pdf"/>
          <p:cNvPicPr>
            <a:picLocks noChangeAspect="1"/>
          </p:cNvPicPr>
          <p:nvPr/>
        </p:nvPicPr>
        <p:blipFill>
          <a:blip r:embed="rId2">
            <a:extLst/>
          </a:blip>
          <a:stretch>
            <a:fillRect/>
          </a:stretch>
        </p:blipFill>
        <p:spPr>
          <a:xfrm>
            <a:off x="6121400" y="1257300"/>
            <a:ext cx="4013200" cy="3185080"/>
          </a:xfrm>
          <a:prstGeom prst="rect">
            <a:avLst/>
          </a:prstGeom>
          <a:ln w="12700">
            <a:miter lim="400000"/>
          </a:ln>
        </p:spPr>
      </p:pic>
      <p:pic>
        <p:nvPicPr>
          <p:cNvPr id="143" name="droppedImage.pdf"/>
          <p:cNvPicPr>
            <a:picLocks noChangeAspect="1"/>
          </p:cNvPicPr>
          <p:nvPr/>
        </p:nvPicPr>
        <p:blipFill>
          <a:blip r:embed="rId3">
            <a:extLst/>
          </a:blip>
          <a:stretch>
            <a:fillRect/>
          </a:stretch>
        </p:blipFill>
        <p:spPr>
          <a:xfrm>
            <a:off x="6146800" y="4508500"/>
            <a:ext cx="3962400" cy="2936562"/>
          </a:xfrm>
          <a:prstGeom prst="rect">
            <a:avLst/>
          </a:prstGeom>
          <a:ln w="12700">
            <a:miter lim="400000"/>
          </a:ln>
        </p:spPr>
      </p:pic>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700">
                <a:solidFill>
                  <a:srgbClr val="011993"/>
                </a:solidFill>
                <a:latin typeface="Helvetica"/>
                <a:ea typeface="Helvetica"/>
                <a:cs typeface="Helvetica"/>
                <a:sym typeface="Helvetica"/>
              </a:defRPr>
            </a:pPr>
            <a:r>
              <a:t>I.	 David mourns Abner</a:t>
            </a:r>
            <a:r>
              <a:rPr>
                <a:solidFill>
                  <a:srgbClr val="000000"/>
                </a:solidFill>
              </a:rPr>
              <a:t> </a:t>
            </a:r>
            <a:r>
              <a:rPr>
                <a:solidFill>
                  <a:srgbClr val="FF2600"/>
                </a:solidFill>
              </a:rPr>
              <a:t>31-39</a:t>
            </a:r>
          </a:p>
        </p:txBody>
      </p:sp>
      <p:sp>
        <p:nvSpPr>
          <p:cNvPr id="361" name="Shape 361"/>
          <p:cNvSpPr/>
          <p:nvPr>
            <p:ph type="body" idx="1"/>
          </p:nvPr>
        </p:nvSpPr>
        <p:spPr>
          <a:xfrm>
            <a:off x="292100" y="1193800"/>
            <a:ext cx="9525000" cy="6629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1.	Joab and the people are ordered to mourn in sackcloth</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2.	Walked behind the bier &amp; wept at Abner’s funeral</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3.	Chanted &amp; lamented &amp; refused to eat until sun down</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4.	Pleasing to the people</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5.	Expressed his admiration for Abner to his servants privately</a:t>
            </a: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t>6.	Felt too weak to deal with the sons of Zeruiah &amp; left them to God</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800"/>
            </a:pPr>
            <a:r>
              <a:rPr>
                <a:solidFill>
                  <a:srgbClr val="011993"/>
                </a:solidFill>
              </a:rPr>
              <a:t>IV.	 The King in Gilead Slain </a:t>
            </a:r>
            <a:r>
              <a:rPr>
                <a:solidFill>
                  <a:srgbClr val="FF2600"/>
                </a:solidFill>
              </a:rPr>
              <a:t>2 Sam. 4:1-12</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xfrm>
            <a:off x="685800" y="203200"/>
            <a:ext cx="93726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defRPr>
            </a:pPr>
            <a:r>
              <a:t>A.	 Ish-bosheth loses courage &amp; his murders are introduced</a:t>
            </a:r>
            <a:r>
              <a:rPr>
                <a:solidFill>
                  <a:srgbClr val="000000"/>
                </a:solidFill>
              </a:rPr>
              <a:t> </a:t>
            </a:r>
            <a:r>
              <a:rPr>
                <a:solidFill>
                  <a:srgbClr val="FF2600"/>
                </a:solidFill>
              </a:rPr>
              <a:t>1-3</a:t>
            </a:r>
          </a:p>
        </p:txBody>
      </p:sp>
      <p:sp>
        <p:nvSpPr>
          <p:cNvPr id="366" name="Shape 366"/>
          <p:cNvSpPr/>
          <p:nvPr>
            <p:ph type="body" idx="1"/>
          </p:nvPr>
        </p:nvSpPr>
        <p:spPr>
          <a:xfrm>
            <a:off x="292100" y="1270000"/>
            <a:ext cx="6210300" cy="6248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 death of Abner discouraged Ish-bosheth</a:t>
            </a:r>
            <a:r>
              <a:rPr>
                <a:latin typeface="Times"/>
                <a:ea typeface="Times"/>
                <a:cs typeface="Times"/>
                <a:sym typeface="Times"/>
              </a:rPr>
              <a:t> </a:t>
            </a:r>
            <a:endParaRPr>
              <a:latin typeface="Times"/>
              <a:ea typeface="Times"/>
              <a:cs typeface="Times"/>
              <a:sym typeface="Times"/>
            </a:endParaR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1</a:t>
            </a:r>
            <a:r>
              <a:rPr b="1">
                <a:latin typeface="Times"/>
                <a:ea typeface="Times"/>
                <a:cs typeface="Times"/>
                <a:sym typeface="Times"/>
              </a:rPr>
              <a:t>    Now when Ish-bosheth, Saul’s son, heard that Abner had died in Hebron, he lost courage, and all Israel was disturbed.</a:t>
            </a:r>
            <a:endParaRPr b="1">
              <a:latin typeface="Times"/>
              <a:ea typeface="Times"/>
              <a:cs typeface="Times"/>
              <a:sym typeface="Times"/>
            </a:endParaRPr>
          </a:p>
        </p:txBody>
      </p:sp>
      <p:pic>
        <p:nvPicPr>
          <p:cNvPr id="367" name="droppedImage.pdf"/>
          <p:cNvPicPr>
            <a:picLocks noChangeAspect="1"/>
          </p:cNvPicPr>
          <p:nvPr/>
        </p:nvPicPr>
        <p:blipFill>
          <a:blip r:embed="rId2">
            <a:extLst/>
          </a:blip>
          <a:stretch>
            <a:fillRect/>
          </a:stretch>
        </p:blipFill>
        <p:spPr>
          <a:xfrm>
            <a:off x="6565900" y="1384300"/>
            <a:ext cx="3543300" cy="56348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body" idx="1"/>
          </p:nvPr>
        </p:nvSpPr>
        <p:spPr>
          <a:xfrm>
            <a:off x="241300" y="1003300"/>
            <a:ext cx="9702800" cy="33401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Baanah and Rechab - commanders of bands</a:t>
            </a:r>
            <a:r>
              <a:rPr sz="1000">
                <a:latin typeface="Times"/>
                <a:ea typeface="Times"/>
                <a:cs typeface="Times"/>
                <a:sym typeface="Times"/>
              </a:rPr>
              <a:t> </a:t>
            </a:r>
            <a:endParaRPr sz="1000">
              <a:latin typeface="Times"/>
              <a:ea typeface="Times"/>
              <a:cs typeface="Times"/>
              <a:sym typeface="Time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2</a:t>
            </a:r>
            <a:r>
              <a:rPr>
                <a:latin typeface="Times"/>
                <a:ea typeface="Times"/>
                <a:cs typeface="Times"/>
                <a:sym typeface="Times"/>
              </a:rPr>
              <a:t>    And Saul’s son </a:t>
            </a:r>
            <a:r>
              <a:rPr i="1">
                <a:latin typeface="Times"/>
                <a:ea typeface="Times"/>
                <a:cs typeface="Times"/>
                <a:sym typeface="Times"/>
              </a:rPr>
              <a:t>had</a:t>
            </a:r>
            <a:r>
              <a:rPr>
                <a:latin typeface="Times"/>
                <a:ea typeface="Times"/>
                <a:cs typeface="Times"/>
                <a:sym typeface="Times"/>
              </a:rPr>
              <a:t> two men who were commanders of bands: the name of the one was Baanah and the name of the other Rechab, sons of Rimmon the Beerothite, of the sons of Benjamin (for Beeroth is also considered </a:t>
            </a:r>
            <a:r>
              <a:rPr i="1">
                <a:latin typeface="Times"/>
                <a:ea typeface="Times"/>
                <a:cs typeface="Times"/>
                <a:sym typeface="Times"/>
              </a:rPr>
              <a:t>part</a:t>
            </a:r>
            <a:r>
              <a:rPr>
                <a:latin typeface="Times"/>
                <a:ea typeface="Times"/>
                <a:cs typeface="Times"/>
                <a:sym typeface="Times"/>
              </a:rPr>
              <a:t> of Benjamin,</a:t>
            </a:r>
            <a:endParaRPr>
              <a:latin typeface="Times"/>
              <a:ea typeface="Times"/>
              <a:cs typeface="Times"/>
              <a:sym typeface="Time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3</a:t>
            </a:r>
            <a:r>
              <a:rPr>
                <a:latin typeface="Times"/>
                <a:ea typeface="Times"/>
                <a:cs typeface="Times"/>
                <a:sym typeface="Times"/>
              </a:rPr>
              <a:t>    and the Beerothites fled to Gittaim, and have been aliens there until this day).</a:t>
            </a:r>
            <a:endParaRPr>
              <a:latin typeface="Times"/>
              <a:ea typeface="Times"/>
              <a:cs typeface="Times"/>
              <a:sym typeface="Time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sp>
        <p:nvSpPr>
          <p:cNvPr id="370" name="Shape 370"/>
          <p:cNvSpPr/>
          <p:nvPr/>
        </p:nvSpPr>
        <p:spPr>
          <a:xfrm>
            <a:off x="685800" y="203200"/>
            <a:ext cx="9372600" cy="73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defRPr>
            </a:pPr>
            <a:r>
              <a:t>A.	 Ish-bosheth loses courage &amp; his murders are introduced</a:t>
            </a:r>
            <a:r>
              <a:rPr>
                <a:solidFill>
                  <a:srgbClr val="000000"/>
                </a:solidFill>
              </a:rPr>
              <a:t> </a:t>
            </a:r>
            <a:r>
              <a:rPr>
                <a:solidFill>
                  <a:srgbClr val="FF2600"/>
                </a:solidFill>
              </a:rPr>
              <a:t>1-3</a:t>
            </a:r>
          </a:p>
        </p:txBody>
      </p:sp>
      <p:pic>
        <p:nvPicPr>
          <p:cNvPr id="371" name="droppedImage.pdf"/>
          <p:cNvPicPr>
            <a:picLocks noChangeAspect="1"/>
          </p:cNvPicPr>
          <p:nvPr/>
        </p:nvPicPr>
        <p:blipFill>
          <a:blip r:embed="rId2">
            <a:extLst/>
          </a:blip>
          <a:stretch>
            <a:fillRect/>
          </a:stretch>
        </p:blipFill>
        <p:spPr>
          <a:xfrm>
            <a:off x="3111500" y="4038600"/>
            <a:ext cx="3962400" cy="356080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a:solidFill>
                  <a:srgbClr val="011993"/>
                </a:solidFill>
              </a:defRPr>
            </a:pPr>
            <a:r>
              <a:t>B.	Mephibosheth introduced </a:t>
            </a:r>
            <a:r>
              <a:rPr>
                <a:solidFill>
                  <a:srgbClr val="FF2600"/>
                </a:solidFill>
              </a:rPr>
              <a:t>4</a:t>
            </a:r>
          </a:p>
        </p:txBody>
      </p:sp>
      <p:sp>
        <p:nvSpPr>
          <p:cNvPr id="374" name="Shape 374"/>
          <p:cNvSpPr/>
          <p:nvPr>
            <p:ph type="body" sz="half" idx="1"/>
          </p:nvPr>
        </p:nvSpPr>
        <p:spPr>
          <a:xfrm>
            <a:off x="285750" y="977900"/>
            <a:ext cx="9525000" cy="2186782"/>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Times"/>
                <a:ea typeface="Times"/>
                <a:cs typeface="Times"/>
                <a:sym typeface="Times"/>
              </a:defRPr>
            </a:pPr>
            <a:r>
              <a:rPr>
                <a:solidFill>
                  <a:srgbClr val="FF2600"/>
                </a:solidFill>
              </a:rPr>
              <a:t>4</a:t>
            </a:r>
            <a:r>
              <a:t>    Now Jonathan, Saul’s son, had a son crippled in his feet. He was five years old when the report of Saul and Jonathan came from Jezreel, and his nurse took him up and fled. And it happened that in her hurry to flee, he fell and became lame. And his name was Mephibosheth.</a:t>
            </a:r>
          </a:p>
        </p:txBody>
      </p:sp>
      <p:pic>
        <p:nvPicPr>
          <p:cNvPr id="375" name="droppedImage.pdf"/>
          <p:cNvPicPr>
            <a:picLocks noChangeAspect="1"/>
          </p:cNvPicPr>
          <p:nvPr/>
        </p:nvPicPr>
        <p:blipFill>
          <a:blip r:embed="rId2">
            <a:extLst/>
          </a:blip>
          <a:stretch>
            <a:fillRect/>
          </a:stretch>
        </p:blipFill>
        <p:spPr>
          <a:xfrm>
            <a:off x="3543300" y="3035300"/>
            <a:ext cx="6332415" cy="4267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378" name="Shape 378"/>
          <p:cNvSpPr/>
          <p:nvPr>
            <p:ph type="body" sz="half" idx="1"/>
          </p:nvPr>
        </p:nvSpPr>
        <p:spPr>
          <a:xfrm>
            <a:off x="292100" y="889000"/>
            <a:ext cx="6946900" cy="3106143"/>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Killed while he rested in his house at midday</a:t>
            </a:r>
            <a:endParaRPr>
              <a:latin typeface="+mn-lt"/>
              <a:ea typeface="+mn-ea"/>
              <a:cs typeface="+mn-cs"/>
              <a:sym typeface="Gill San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5</a:t>
            </a:r>
            <a:r>
              <a:rPr>
                <a:latin typeface="Times"/>
                <a:ea typeface="Times"/>
                <a:cs typeface="Times"/>
                <a:sym typeface="Times"/>
              </a:rPr>
              <a:t>    So the sons of Rimmon the Beerothite, Rechab and Baanah, departed and came to the house of Ish-bosheth in the heat of the day while he was taking his midday rest.</a:t>
            </a:r>
            <a:endParaRPr>
              <a:latin typeface="Times"/>
              <a:ea typeface="Times"/>
              <a:cs typeface="Times"/>
              <a:sym typeface="Time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6</a:t>
            </a:r>
            <a:r>
              <a:rPr>
                <a:latin typeface="Times"/>
                <a:ea typeface="Times"/>
                <a:cs typeface="Times"/>
                <a:sym typeface="Times"/>
              </a:rPr>
              <a:t>    And they came to the middle of the house as if to get wheat, and they struck him in the belly; and Rechab and Baanah his brother escaped.</a:t>
            </a:r>
            <a:endParaRPr>
              <a:latin typeface="Times"/>
              <a:ea typeface="Times"/>
              <a:cs typeface="Times"/>
              <a:sym typeface="Time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79" name="droppedImage.pdf"/>
          <p:cNvPicPr>
            <a:picLocks noChangeAspect="1"/>
          </p:cNvPicPr>
          <p:nvPr/>
        </p:nvPicPr>
        <p:blipFill>
          <a:blip r:embed="rId2">
            <a:extLst/>
          </a:blip>
          <a:stretch>
            <a:fillRect/>
          </a:stretch>
        </p:blipFill>
        <p:spPr>
          <a:xfrm>
            <a:off x="876300" y="4009620"/>
            <a:ext cx="3594100" cy="3626263"/>
          </a:xfrm>
          <a:prstGeom prst="rect">
            <a:avLst/>
          </a:prstGeom>
          <a:ln w="12700">
            <a:miter lim="400000"/>
          </a:ln>
        </p:spPr>
      </p:pic>
      <p:pic>
        <p:nvPicPr>
          <p:cNvPr id="380" name="droppedImage.pdf"/>
          <p:cNvPicPr>
            <a:picLocks noChangeAspect="1"/>
          </p:cNvPicPr>
          <p:nvPr/>
        </p:nvPicPr>
        <p:blipFill>
          <a:blip r:embed="rId3">
            <a:extLst/>
          </a:blip>
          <a:stretch>
            <a:fillRect/>
          </a:stretch>
        </p:blipFill>
        <p:spPr>
          <a:xfrm>
            <a:off x="5476081" y="4051300"/>
            <a:ext cx="3778251" cy="3556000"/>
          </a:xfrm>
          <a:prstGeom prst="rect">
            <a:avLst/>
          </a:prstGeom>
          <a:ln w="12700">
            <a:miter lim="400000"/>
          </a:ln>
        </p:spPr>
      </p:pic>
      <p:pic>
        <p:nvPicPr>
          <p:cNvPr id="381" name="droppedImage.pdf"/>
          <p:cNvPicPr>
            <a:picLocks noChangeAspect="1"/>
          </p:cNvPicPr>
          <p:nvPr/>
        </p:nvPicPr>
        <p:blipFill>
          <a:blip r:embed="rId4">
            <a:extLst/>
          </a:blip>
          <a:stretch>
            <a:fillRect/>
          </a:stretch>
        </p:blipFill>
        <p:spPr>
          <a:xfrm>
            <a:off x="7251700" y="952500"/>
            <a:ext cx="2932176" cy="222504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384" name="Shape 384"/>
          <p:cNvSpPr/>
          <p:nvPr>
            <p:ph type="body" sz="half" idx="1"/>
          </p:nvPr>
        </p:nvSpPr>
        <p:spPr>
          <a:xfrm>
            <a:off x="292100" y="1016000"/>
            <a:ext cx="9525000" cy="2349500"/>
          </a:xfrm>
          <a:prstGeom prst="rect">
            <a:avLst/>
          </a:prstGeom>
        </p:spPr>
        <p:txBody>
          <a:bodyPr anchor="t"/>
          <a:lstStyle/>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Rechab and Baanah take his head to David</a:t>
            </a:r>
            <a:endParaRPr>
              <a:latin typeface="+mn-lt"/>
              <a:ea typeface="+mn-ea"/>
              <a:cs typeface="+mn-cs"/>
              <a:sym typeface="Gill Sans"/>
            </a:endParaRPr>
          </a:p>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7</a:t>
            </a:r>
            <a:r>
              <a:rPr>
                <a:latin typeface="Times"/>
                <a:ea typeface="Times"/>
                <a:cs typeface="Times"/>
                <a:sym typeface="Times"/>
              </a:rPr>
              <a:t>    Now when they came into the house, as he was lying on his bed in his bedroom, they struck him and killed him and beheaded him. And they took his head and traveled by way of the Arabah all night.</a:t>
            </a:r>
            <a:endParaRPr>
              <a:latin typeface="Times"/>
              <a:ea typeface="Times"/>
              <a:cs typeface="Times"/>
              <a:sym typeface="Times"/>
            </a:endParaRPr>
          </a:p>
          <a:p>
            <a:pPr marL="482600" indent="-393700">
              <a:spcBef>
                <a:spcPts val="22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2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2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85" name="droppedImage.pdf"/>
          <p:cNvPicPr>
            <a:picLocks noChangeAspect="1"/>
          </p:cNvPicPr>
          <p:nvPr/>
        </p:nvPicPr>
        <p:blipFill>
          <a:blip r:embed="rId2">
            <a:extLst/>
          </a:blip>
          <a:stretch>
            <a:fillRect/>
          </a:stretch>
        </p:blipFill>
        <p:spPr>
          <a:xfrm>
            <a:off x="5257800" y="3340100"/>
            <a:ext cx="5161101" cy="2781301"/>
          </a:xfrm>
          <a:prstGeom prst="rect">
            <a:avLst/>
          </a:prstGeom>
          <a:ln w="12700">
            <a:miter lim="400000"/>
          </a:ln>
        </p:spPr>
      </p:pic>
      <p:pic>
        <p:nvPicPr>
          <p:cNvPr id="386" name="droppedImage.pdf"/>
          <p:cNvPicPr>
            <a:picLocks noChangeAspect="1"/>
          </p:cNvPicPr>
          <p:nvPr/>
        </p:nvPicPr>
        <p:blipFill>
          <a:blip r:embed="rId3">
            <a:extLst/>
          </a:blip>
          <a:stretch>
            <a:fillRect/>
          </a:stretch>
        </p:blipFill>
        <p:spPr>
          <a:xfrm>
            <a:off x="-23879" y="3340100"/>
            <a:ext cx="5989533" cy="279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a:solidFill>
                  <a:srgbClr val="011993"/>
                </a:solidFill>
              </a:defRPr>
            </a:pPr>
            <a:r>
              <a:t>C.	Ish-bosheth slain </a:t>
            </a:r>
            <a:r>
              <a:rPr>
                <a:solidFill>
                  <a:srgbClr val="FF2600"/>
                </a:solidFill>
              </a:rPr>
              <a:t>5-8</a:t>
            </a:r>
          </a:p>
        </p:txBody>
      </p:sp>
      <p:sp>
        <p:nvSpPr>
          <p:cNvPr id="389" name="Shape 389"/>
          <p:cNvSpPr/>
          <p:nvPr>
            <p:ph type="body" sz="half" idx="1"/>
          </p:nvPr>
        </p:nvSpPr>
        <p:spPr>
          <a:xfrm>
            <a:off x="88900" y="1104900"/>
            <a:ext cx="5816600" cy="4876800"/>
          </a:xfrm>
          <a:prstGeom prst="rect">
            <a:avLst/>
          </a:prstGeom>
        </p:spPr>
        <p:txBody>
          <a:bodyPr anchor="t"/>
          <a:lstStyle/>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They claim the murder was in God’s providence</a:t>
            </a:r>
            <a:endParaRPr>
              <a:latin typeface="+mn-lt"/>
              <a:ea typeface="+mn-ea"/>
              <a:cs typeface="+mn-cs"/>
              <a:sym typeface="Gill Sans"/>
            </a:endParaR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8</a:t>
            </a:r>
            <a:r>
              <a:rPr b="1">
                <a:latin typeface="Times"/>
                <a:ea typeface="Times"/>
                <a:cs typeface="Times"/>
                <a:sym typeface="Times"/>
              </a:rPr>
              <a:t>    Then they brought the head of Ish-bosheth to David at Hebron, and said to the king, "Behold, the head of Ish-bosheth, the son of Saul, your enemy, who sought your life; thus the LORD has given my lord the king vengeance this day on Saul and his descendants."</a:t>
            </a:r>
            <a:endParaRPr b="1">
              <a:latin typeface="Times"/>
              <a:ea typeface="Times"/>
              <a:cs typeface="Times"/>
              <a:sym typeface="Times"/>
            </a:endParaR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0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0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90" name="droppedImage.pdf"/>
          <p:cNvPicPr>
            <a:picLocks noChangeAspect="1"/>
          </p:cNvPicPr>
          <p:nvPr/>
        </p:nvPicPr>
        <p:blipFill>
          <a:blip r:embed="rId2">
            <a:extLst/>
          </a:blip>
          <a:stretch>
            <a:fillRect/>
          </a:stretch>
        </p:blipFill>
        <p:spPr>
          <a:xfrm>
            <a:off x="5867400" y="990600"/>
            <a:ext cx="4279900" cy="572109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solidFill>
                  <a:srgbClr val="011993"/>
                </a:solidFill>
              </a:defRPr>
            </a:pPr>
            <a:r>
              <a:t>D.	David executes the murders </a:t>
            </a:r>
            <a:r>
              <a:rPr>
                <a:solidFill>
                  <a:srgbClr val="FF2600"/>
                </a:solidFill>
              </a:rPr>
              <a:t>9-12</a:t>
            </a:r>
          </a:p>
        </p:txBody>
      </p:sp>
      <p:sp>
        <p:nvSpPr>
          <p:cNvPr id="393" name="Shape 393"/>
          <p:cNvSpPr/>
          <p:nvPr>
            <p:ph type="body" idx="1"/>
          </p:nvPr>
        </p:nvSpPr>
        <p:spPr>
          <a:xfrm>
            <a:off x="101600" y="1041400"/>
            <a:ext cx="6083300" cy="6248400"/>
          </a:xfrm>
          <a:prstGeom prst="rect">
            <a:avLst/>
          </a:prstGeom>
        </p:spPr>
        <p:txBody>
          <a:bodyPr anchor="t"/>
          <a:lstStyle/>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They are like the Amalekite he order killed earlier</a:t>
            </a:r>
            <a:endParaRPr>
              <a:latin typeface="+mn-lt"/>
              <a:ea typeface="+mn-ea"/>
              <a:cs typeface="+mn-cs"/>
              <a:sym typeface="Gill San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Killed a righteous man deserve to be destroyed from the earth </a:t>
            </a:r>
            <a:r>
              <a:rPr b="1">
                <a:latin typeface="Times"/>
                <a:ea typeface="Times"/>
                <a:cs typeface="Times"/>
                <a:sym typeface="Times"/>
              </a:rPr>
              <a:t>                  </a:t>
            </a:r>
            <a:endParaRPr b="1">
              <a:latin typeface="Times"/>
              <a:ea typeface="Times"/>
              <a:cs typeface="Times"/>
              <a:sym typeface="Time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b="1">
                <a:solidFill>
                  <a:srgbClr val="FF2600"/>
                </a:solidFill>
                <a:latin typeface="Times"/>
                <a:ea typeface="Times"/>
                <a:cs typeface="Times"/>
                <a:sym typeface="Times"/>
              </a:rPr>
              <a:t>11</a:t>
            </a:r>
            <a:r>
              <a:rPr b="1">
                <a:latin typeface="Times"/>
                <a:ea typeface="Times"/>
                <a:cs typeface="Times"/>
                <a:sym typeface="Times"/>
              </a:rPr>
              <a:t> "How much more, when wicked men have killed a righteous man in his own house on his bed, shall I not now require his blood from your hand, and destroy you from the earth?"</a:t>
            </a:r>
            <a:endParaRPr b="1">
              <a:latin typeface="Times"/>
              <a:ea typeface="Times"/>
              <a:cs typeface="Times"/>
              <a:sym typeface="Time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Young men execute them &amp; cut off their hands &amp; feet and hang them up</a:t>
            </a:r>
            <a:endParaRPr>
              <a:latin typeface="+mn-lt"/>
              <a:ea typeface="+mn-ea"/>
              <a:cs typeface="+mn-cs"/>
              <a:sym typeface="Gill Sans"/>
            </a:endParaR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4.	Head buried in Abner’s tomb</a:t>
            </a:r>
            <a:endParaRPr>
              <a:latin typeface="+mn-lt"/>
              <a:ea typeface="+mn-ea"/>
              <a:cs typeface="+mn-cs"/>
              <a:sym typeface="Gill Sans"/>
            </a:endParaR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2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2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394" name="droppedImage.pdf"/>
          <p:cNvPicPr>
            <a:picLocks noChangeAspect="1"/>
          </p:cNvPicPr>
          <p:nvPr/>
        </p:nvPicPr>
        <p:blipFill>
          <a:blip r:embed="rId2">
            <a:extLst/>
          </a:blip>
          <a:stretch>
            <a:fillRect/>
          </a:stretch>
        </p:blipFill>
        <p:spPr>
          <a:xfrm>
            <a:off x="6270732" y="1231900"/>
            <a:ext cx="3860801" cy="52820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993"/>
                </a:solidFill>
              </a:rPr>
              <a:t>V.	 David Made King over all Israel</a:t>
            </a:r>
            <a:r>
              <a:t> </a:t>
            </a:r>
            <a:r>
              <a:rPr>
                <a:solidFill>
                  <a:srgbClr val="FF2600"/>
                </a:solidFill>
              </a:rPr>
              <a:t>5:1-25</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p:nvPr>
        </p:nvSpPr>
        <p:spPr>
          <a:xfrm>
            <a:off x="647700" y="203200"/>
            <a:ext cx="9271000" cy="812800"/>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solidFill>
                  <a:srgbClr val="FF2600"/>
                </a:solidFill>
              </a:defRPr>
            </a:lvl1pPr>
          </a:lstStyle>
          <a:p>
            <a:pPr/>
            <a:r>
              <a:t>I Chronicles 10:13-14</a:t>
            </a:r>
          </a:p>
        </p:txBody>
      </p:sp>
      <p:sp>
        <p:nvSpPr>
          <p:cNvPr id="146" name="Shape 146"/>
          <p:cNvSpPr/>
          <p:nvPr>
            <p:ph type="body" idx="1"/>
          </p:nvPr>
        </p:nvSpPr>
        <p:spPr>
          <a:xfrm>
            <a:off x="254000" y="1104900"/>
            <a:ext cx="9283700" cy="5930900"/>
          </a:xfrm>
          <a:prstGeom prst="rect">
            <a:avLst/>
          </a:prstGeom>
        </p:spPr>
        <p:txBody>
          <a:bodyPr anchor="t"/>
          <a:lstStyle/>
          <a:p>
            <a:pPr marL="0" indent="63500">
              <a:spcBef>
                <a:spcPts val="1400"/>
              </a:spcBef>
              <a:buSzTx/>
              <a:buFont typeface="Gill Sans"/>
              <a:buNone/>
              <a:tabLst>
                <a:tab pos="419100" algn="l"/>
                <a:tab pos="774700" algn="l"/>
                <a:tab pos="1130300" algn="l"/>
                <a:tab pos="1485900" algn="l"/>
                <a:tab pos="1841500" algn="l"/>
                <a:tab pos="2197100" algn="l"/>
                <a:tab pos="2552700" algn="l"/>
                <a:tab pos="2908300" algn="l"/>
                <a:tab pos="3263900" algn="l"/>
                <a:tab pos="3619500" algn="l"/>
                <a:tab pos="3975100" algn="l"/>
                <a:tab pos="4330700" algn="l"/>
              </a:tabLst>
              <a:defRPr b="1" sz="2800">
                <a:latin typeface="Helvetica"/>
                <a:ea typeface="Helvetica"/>
                <a:cs typeface="Helvetica"/>
                <a:sym typeface="Helvetica"/>
              </a:defRPr>
            </a:pPr>
            <a:r>
              <a:rPr>
                <a:solidFill>
                  <a:srgbClr val="FF2600"/>
                </a:solidFill>
                <a:latin typeface="Times"/>
                <a:ea typeface="Times"/>
                <a:cs typeface="Times"/>
                <a:sym typeface="Times"/>
              </a:rPr>
              <a:t>13</a:t>
            </a:r>
            <a:r>
              <a:rPr>
                <a:latin typeface="Times"/>
                <a:ea typeface="Times"/>
                <a:cs typeface="Times"/>
                <a:sym typeface="Times"/>
              </a:rPr>
              <a:t>  So Saul died for his trespass which he committed against the LORD, because of the word of the LORD which he did not keep; and also because he asked counsel of a medium, making inquiry </a:t>
            </a:r>
            <a:r>
              <a:rPr i="1">
                <a:latin typeface="Times"/>
                <a:ea typeface="Times"/>
                <a:cs typeface="Times"/>
                <a:sym typeface="Times"/>
              </a:rPr>
              <a:t>of it</a:t>
            </a:r>
            <a:r>
              <a:rPr>
                <a:latin typeface="Times"/>
                <a:ea typeface="Times"/>
                <a:cs typeface="Times"/>
                <a:sym typeface="Times"/>
              </a:rPr>
              <a:t>,</a:t>
            </a:r>
            <a:endParaRPr>
              <a:latin typeface="Times"/>
              <a:ea typeface="Times"/>
              <a:cs typeface="Times"/>
              <a:sym typeface="Times"/>
            </a:endParaRPr>
          </a:p>
          <a:p>
            <a:pPr marL="0" indent="63500">
              <a:spcBef>
                <a:spcPts val="1400"/>
              </a:spcBef>
              <a:buSzTx/>
              <a:buFont typeface="Gill Sans"/>
              <a:buNone/>
              <a:defRPr b="1" sz="2800">
                <a:latin typeface="Helvetica"/>
                <a:ea typeface="Helvetica"/>
                <a:cs typeface="Helvetica"/>
                <a:sym typeface="Helvetica"/>
              </a:defRPr>
            </a:pPr>
            <a:r>
              <a:rPr>
                <a:solidFill>
                  <a:srgbClr val="FF2600"/>
                </a:solidFill>
                <a:latin typeface="Times"/>
                <a:ea typeface="Times"/>
                <a:cs typeface="Times"/>
                <a:sym typeface="Times"/>
              </a:rPr>
              <a:t>14</a:t>
            </a:r>
            <a:r>
              <a:rPr>
                <a:latin typeface="Times"/>
                <a:ea typeface="Times"/>
                <a:cs typeface="Times"/>
                <a:sym typeface="Times"/>
              </a:rPr>
              <a:t>  and did not inquire of the LORD. Therefore He killed him, and turned the kingdom to David the son of Jesse.</a:t>
            </a:r>
          </a:p>
        </p:txBody>
      </p:sp>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pPr>
            <a:r>
              <a:t>A.	David king over all Israel</a:t>
            </a:r>
            <a:r>
              <a:rPr>
                <a:solidFill>
                  <a:srgbClr val="FF2600"/>
                </a:solidFill>
              </a:rPr>
              <a:t> 1-5</a:t>
            </a:r>
          </a:p>
        </p:txBody>
      </p:sp>
      <p:sp>
        <p:nvSpPr>
          <p:cNvPr id="399" name="Shape 399"/>
          <p:cNvSpPr/>
          <p:nvPr>
            <p:ph type="body" sz="half" idx="1"/>
          </p:nvPr>
        </p:nvSpPr>
        <p:spPr>
          <a:xfrm>
            <a:off x="292100" y="1104900"/>
            <a:ext cx="9525000" cy="2933700"/>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David is their relative, past general, &amp; will be their shepherd &amp; ruler </a:t>
            </a:r>
            <a:endParaRPr>
              <a:latin typeface="+mn-lt"/>
              <a:ea typeface="+mn-ea"/>
              <a:cs typeface="+mn-cs"/>
              <a:sym typeface="Gill San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Then all the tribes of Israel came to David at Hebron and said, "Behold, we are your bone and your flesh.</a:t>
            </a:r>
            <a:endParaRPr>
              <a:uFill>
                <a:solidFill>
                  <a:srgbClr val="000000"/>
                </a:solidFill>
              </a:uFill>
              <a:latin typeface="Times"/>
              <a:ea typeface="Times"/>
              <a:cs typeface="Times"/>
              <a:sym typeface="Time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"Previously, when Saul was king over us, you were the one who led Israel out and in. And the LORD said to you, ‘You will shepherd My people Israel, and you will be a ruler over Israel.’"</a:t>
            </a:r>
            <a:endParaRPr>
              <a:uFill>
                <a:solidFill>
                  <a:srgbClr val="000000"/>
                </a:solidFill>
              </a:uFill>
              <a:latin typeface="Times"/>
              <a:ea typeface="Times"/>
              <a:cs typeface="Times"/>
              <a:sym typeface="Time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00" name="droppedImage.pdf"/>
          <p:cNvPicPr>
            <a:picLocks noChangeAspect="1"/>
          </p:cNvPicPr>
          <p:nvPr/>
        </p:nvPicPr>
        <p:blipFill>
          <a:blip r:embed="rId2">
            <a:extLst/>
          </a:blip>
          <a:stretch>
            <a:fillRect/>
          </a:stretch>
        </p:blipFill>
        <p:spPr>
          <a:xfrm>
            <a:off x="825500" y="3949700"/>
            <a:ext cx="6883400" cy="3237952"/>
          </a:xfrm>
          <a:prstGeom prst="rect">
            <a:avLst/>
          </a:prstGeom>
          <a:ln w="12700">
            <a:miter lim="400000"/>
          </a:ln>
        </p:spPr>
      </p:pic>
      <p:sp>
        <p:nvSpPr>
          <p:cNvPr id="401" name="Shape 401"/>
          <p:cNvSpPr/>
          <p:nvPr/>
        </p:nvSpPr>
        <p:spPr>
          <a:xfrm>
            <a:off x="7835900" y="4203699"/>
            <a:ext cx="1930400" cy="1498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Elders of Israel decide David should be their king</a:t>
            </a:r>
          </a:p>
        </p:txBody>
      </p:sp>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pPr>
            <a:r>
              <a:t>A.	David king over all Israel</a:t>
            </a:r>
            <a:r>
              <a:rPr>
                <a:solidFill>
                  <a:srgbClr val="FF2600"/>
                </a:solidFill>
              </a:rPr>
              <a:t> 1-5</a:t>
            </a:r>
          </a:p>
        </p:txBody>
      </p:sp>
      <p:sp>
        <p:nvSpPr>
          <p:cNvPr id="404" name="Shape 404"/>
          <p:cNvSpPr/>
          <p:nvPr>
            <p:ph type="body" idx="1"/>
          </p:nvPr>
        </p:nvSpPr>
        <p:spPr>
          <a:xfrm>
            <a:off x="292100" y="914400"/>
            <a:ext cx="9525000" cy="3670300"/>
          </a:xfrm>
          <a:prstGeom prst="rect">
            <a:avLst/>
          </a:prstGeom>
        </p:spPr>
        <p:txBody>
          <a:bodyPr anchor="t"/>
          <a:lstStyle/>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Covenant and anointing at Hebron  </a:t>
            </a:r>
            <a:r>
              <a:rPr>
                <a:latin typeface="Times"/>
                <a:ea typeface="Times"/>
                <a:cs typeface="Times"/>
                <a:sym typeface="Times"/>
              </a:rPr>
              <a:t> </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3</a:t>
            </a:r>
            <a:r>
              <a:rPr>
                <a:latin typeface="Times"/>
                <a:ea typeface="Times"/>
                <a:cs typeface="Times"/>
                <a:sym typeface="Times"/>
              </a:rPr>
              <a:t>    So all the elders of Israel came to the king at Hebron, and King David made a covenant with them before the LORD at Hebron; then they anointed David king over Israel.</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4</a:t>
            </a:r>
            <a:r>
              <a:rPr>
                <a:latin typeface="Times"/>
                <a:ea typeface="Times"/>
                <a:cs typeface="Times"/>
                <a:sym typeface="Times"/>
              </a:rPr>
              <a:t>    David was thirty years old when he became king, </a:t>
            </a:r>
            <a:r>
              <a:rPr i="1">
                <a:latin typeface="Times"/>
                <a:ea typeface="Times"/>
                <a:cs typeface="Times"/>
                <a:sym typeface="Times"/>
              </a:rPr>
              <a:t>and</a:t>
            </a:r>
            <a:r>
              <a:rPr>
                <a:latin typeface="Times"/>
                <a:ea typeface="Times"/>
                <a:cs typeface="Times"/>
                <a:sym typeface="Times"/>
              </a:rPr>
              <a:t> he reigned forty years.</a:t>
            </a:r>
            <a:endParaRPr>
              <a:latin typeface="Times"/>
              <a:ea typeface="Times"/>
              <a:cs typeface="Times"/>
              <a:sym typeface="Times"/>
            </a:endParaRPr>
          </a:p>
          <a:p>
            <a:pPr marL="482600" indent="-393700">
              <a:spcBef>
                <a:spcPts val="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5</a:t>
            </a:r>
            <a:r>
              <a:rPr>
                <a:latin typeface="Times"/>
                <a:ea typeface="Times"/>
                <a:cs typeface="Times"/>
                <a:sym typeface="Times"/>
              </a:rPr>
              <a:t>     At Hebron he reigned over Judah seven years and six months, and in Jerusalem he reigned thirty-three years over all Israel and Judah.</a:t>
            </a:r>
          </a:p>
        </p:txBody>
      </p:sp>
      <p:pic>
        <p:nvPicPr>
          <p:cNvPr id="405" name="droppedImage.pdf"/>
          <p:cNvPicPr>
            <a:picLocks noChangeAspect="1"/>
          </p:cNvPicPr>
          <p:nvPr/>
        </p:nvPicPr>
        <p:blipFill>
          <a:blip r:embed="rId2">
            <a:extLst/>
          </a:blip>
          <a:stretch>
            <a:fillRect/>
          </a:stretch>
        </p:blipFill>
        <p:spPr>
          <a:xfrm>
            <a:off x="2286000" y="4318000"/>
            <a:ext cx="6810376"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08" name="Shape 408"/>
          <p:cNvSpPr/>
          <p:nvPr>
            <p:ph type="body" idx="1"/>
          </p:nvPr>
        </p:nvSpPr>
        <p:spPr>
          <a:xfrm>
            <a:off x="292100" y="889000"/>
            <a:ext cx="9525000" cy="62484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Jebusites express their confidence in their defenses</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09" name="droppedImage.pdf"/>
          <p:cNvPicPr>
            <a:picLocks noChangeAspect="1"/>
          </p:cNvPicPr>
          <p:nvPr/>
        </p:nvPicPr>
        <p:blipFill>
          <a:blip r:embed="rId2">
            <a:extLst/>
          </a:blip>
          <a:stretch>
            <a:fillRect/>
          </a:stretch>
        </p:blipFill>
        <p:spPr>
          <a:xfrm>
            <a:off x="5118955" y="1435100"/>
            <a:ext cx="4952145" cy="6121400"/>
          </a:xfrm>
          <a:prstGeom prst="rect">
            <a:avLst/>
          </a:prstGeom>
          <a:ln w="12700">
            <a:miter lim="400000"/>
          </a:ln>
        </p:spPr>
      </p:pic>
      <p:sp>
        <p:nvSpPr>
          <p:cNvPr id="410" name="Shape 410"/>
          <p:cNvSpPr/>
          <p:nvPr/>
        </p:nvSpPr>
        <p:spPr>
          <a:xfrm>
            <a:off x="139700" y="1473200"/>
            <a:ext cx="4927600" cy="4648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31800" indent="-4318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latin typeface="Times"/>
                <a:ea typeface="Times"/>
                <a:cs typeface="Times"/>
                <a:sym typeface="Times"/>
              </a:rPr>
              <a:t> </a:t>
            </a:r>
            <a:r>
              <a:rPr b="1" sz="2400">
                <a:solidFill>
                  <a:srgbClr val="FF2600"/>
                </a:solidFill>
                <a:latin typeface="Times"/>
                <a:ea typeface="Times"/>
                <a:cs typeface="Times"/>
                <a:sym typeface="Times"/>
              </a:rPr>
              <a:t>6</a:t>
            </a:r>
            <a:r>
              <a:rPr b="1" sz="2400">
                <a:latin typeface="Times"/>
                <a:ea typeface="Times"/>
                <a:cs typeface="Times"/>
                <a:sym typeface="Times"/>
              </a:rPr>
              <a:t>   Now the king and his men went to Jerusalem against the Jebusites, the inhabitants of the land, and they said to David, "You shall not come in here, but the blind and lame shall turn you away"; thinking, "David cannot enter here."</a:t>
            </a:r>
            <a:endParaRPr b="1" sz="2400">
              <a:latin typeface="Times"/>
              <a:ea typeface="Times"/>
              <a:cs typeface="Times"/>
              <a:sym typeface="Times"/>
            </a:endParaRPr>
          </a:p>
          <a:p>
            <a:pPr marL="431800" indent="-431800" algn="l">
              <a:spcBef>
                <a:spcPts val="41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b="1" sz="2400">
                <a:solidFill>
                  <a:srgbClr val="FF2600"/>
                </a:solidFill>
                <a:latin typeface="Times"/>
                <a:ea typeface="Times"/>
                <a:cs typeface="Times"/>
                <a:sym typeface="Times"/>
              </a:rPr>
              <a:t>7 </a:t>
            </a:r>
            <a:r>
              <a:rPr b="1" sz="2400">
                <a:latin typeface="Times"/>
                <a:ea typeface="Times"/>
                <a:cs typeface="Times"/>
                <a:sym typeface="Times"/>
              </a:rPr>
              <a:t>   Nevertheless, David captured the stronghold of Zion, that is the city of David.</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13" name="Shape 413"/>
          <p:cNvSpPr/>
          <p:nvPr>
            <p:ph type="body" sz="half" idx="1"/>
          </p:nvPr>
        </p:nvSpPr>
        <p:spPr>
          <a:xfrm>
            <a:off x="292100" y="889000"/>
            <a:ext cx="6210300" cy="3329236"/>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Joab becomes chief by capturing the city through the water tunnel  (</a:t>
            </a:r>
            <a:r>
              <a:rPr>
                <a:solidFill>
                  <a:srgbClr val="FF2600"/>
                </a:solidFill>
                <a:latin typeface="+mn-lt"/>
                <a:ea typeface="+mn-ea"/>
                <a:cs typeface="+mn-cs"/>
                <a:sym typeface="Gill Sans"/>
              </a:rPr>
              <a:t>I</a:t>
            </a:r>
            <a:r>
              <a:rPr>
                <a:latin typeface="+mn-lt"/>
                <a:ea typeface="+mn-ea"/>
                <a:cs typeface="+mn-cs"/>
                <a:sym typeface="Gill Sans"/>
              </a:rPr>
              <a:t> </a:t>
            </a:r>
            <a:r>
              <a:rPr>
                <a:solidFill>
                  <a:srgbClr val="FF2600"/>
                </a:solidFill>
                <a:latin typeface="+mn-lt"/>
                <a:ea typeface="+mn-ea"/>
                <a:cs typeface="+mn-cs"/>
                <a:sym typeface="Gill Sans"/>
              </a:rPr>
              <a:t>Chron. 11:4-9</a:t>
            </a: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8    </a:t>
            </a:r>
            <a:r>
              <a:rPr>
                <a:uFill>
                  <a:solidFill>
                    <a:srgbClr val="000000"/>
                  </a:solidFill>
                </a:uFill>
                <a:latin typeface="Times"/>
                <a:ea typeface="Times"/>
                <a:cs typeface="Times"/>
                <a:sym typeface="Times"/>
              </a:rPr>
              <a:t>And David said on that day, "Whoever would strike the Jebusites, let him reach the lame and the blind, who are hated by David’s soul, through the water tunnel." Therefore they say, "The blind or the lame shall not come into the house."</a:t>
            </a:r>
            <a:endParaRPr>
              <a:uFill>
                <a:solidFill>
                  <a:srgbClr val="000000"/>
                </a:solidFill>
              </a:uFill>
              <a:latin typeface="Times"/>
              <a:ea typeface="Times"/>
              <a:cs typeface="Times"/>
              <a:sym typeface="Time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9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14" name="droppedImage.pdf"/>
          <p:cNvPicPr>
            <a:picLocks noChangeAspect="1"/>
          </p:cNvPicPr>
          <p:nvPr/>
        </p:nvPicPr>
        <p:blipFill>
          <a:blip r:embed="rId2">
            <a:extLst/>
          </a:blip>
          <a:stretch>
            <a:fillRect/>
          </a:stretch>
        </p:blipFill>
        <p:spPr>
          <a:xfrm>
            <a:off x="304800" y="4246683"/>
            <a:ext cx="6184900" cy="3144717"/>
          </a:xfrm>
          <a:prstGeom prst="rect">
            <a:avLst/>
          </a:prstGeom>
          <a:ln w="12700">
            <a:miter lim="400000"/>
          </a:ln>
        </p:spPr>
      </p:pic>
      <p:pic>
        <p:nvPicPr>
          <p:cNvPr id="415" name="droppedImage.pdf"/>
          <p:cNvPicPr>
            <a:picLocks noChangeAspect="1"/>
          </p:cNvPicPr>
          <p:nvPr/>
        </p:nvPicPr>
        <p:blipFill>
          <a:blip r:embed="rId3">
            <a:extLst/>
          </a:blip>
          <a:stretch>
            <a:fillRect/>
          </a:stretch>
        </p:blipFill>
        <p:spPr>
          <a:xfrm>
            <a:off x="6553293" y="2311400"/>
            <a:ext cx="3555907" cy="50546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B.	David captures Jerusalem </a:t>
            </a:r>
            <a:r>
              <a:rPr>
                <a:solidFill>
                  <a:srgbClr val="FF2600"/>
                </a:solidFill>
              </a:rPr>
              <a:t>6-10</a:t>
            </a:r>
          </a:p>
        </p:txBody>
      </p:sp>
      <p:sp>
        <p:nvSpPr>
          <p:cNvPr id="418" name="Shape 418"/>
          <p:cNvSpPr/>
          <p:nvPr>
            <p:ph type="body" sz="half" idx="1"/>
          </p:nvPr>
        </p:nvSpPr>
        <p:spPr>
          <a:xfrm>
            <a:off x="292100" y="889000"/>
            <a:ext cx="9740900" cy="1776314"/>
          </a:xfrm>
          <a:prstGeom prst="rect">
            <a:avLst/>
          </a:prstGeom>
        </p:spPr>
        <p:txBody>
          <a:bodyPr anchor="t"/>
          <a:lstStyle/>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9</a:t>
            </a:r>
            <a:r>
              <a:rPr>
                <a:latin typeface="Times"/>
                <a:ea typeface="Times"/>
                <a:cs typeface="Times"/>
                <a:sym typeface="Times"/>
              </a:rPr>
              <a:t>    So David lived in the stronghold, and called it the city of David. And David built all around from the Millo and inward.</a:t>
            </a:r>
            <a:endParaRPr>
              <a:latin typeface="Times"/>
              <a:ea typeface="Times"/>
              <a:cs typeface="Times"/>
              <a:sym typeface="Times"/>
            </a:endParaRPr>
          </a:p>
          <a:p>
            <a:pPr marL="482600" indent="-393700">
              <a:spcBef>
                <a:spcPts val="9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10</a:t>
            </a:r>
            <a:r>
              <a:rPr>
                <a:latin typeface="Times"/>
                <a:ea typeface="Times"/>
                <a:cs typeface="Times"/>
                <a:sym typeface="Times"/>
              </a:rPr>
              <a:t>   And David became greater and greater, for the LORD God of hosts was with him.</a:t>
            </a:r>
          </a:p>
        </p:txBody>
      </p:sp>
      <p:pic>
        <p:nvPicPr>
          <p:cNvPr id="419" name="droppedImage.pdf"/>
          <p:cNvPicPr>
            <a:picLocks noChangeAspect="1"/>
          </p:cNvPicPr>
          <p:nvPr/>
        </p:nvPicPr>
        <p:blipFill>
          <a:blip r:embed="rId2">
            <a:extLst/>
          </a:blip>
          <a:stretch>
            <a:fillRect/>
          </a:stretch>
        </p:blipFill>
        <p:spPr>
          <a:xfrm>
            <a:off x="2844800" y="2041577"/>
            <a:ext cx="7315200" cy="60483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p:nvPr>
        </p:nvSpPr>
        <p:spPr>
          <a:xfrm>
            <a:off x="825500" y="76200"/>
            <a:ext cx="8724900" cy="7366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solidFill>
                  <a:srgbClr val="011993"/>
                </a:solidFill>
              </a:defRPr>
            </a:pPr>
            <a:r>
              <a:t>David’s Love For Jerusalem </a:t>
            </a:r>
            <a:r>
              <a:rPr>
                <a:solidFill>
                  <a:srgbClr val="FF2600"/>
                </a:solidFill>
              </a:rPr>
              <a:t>Ps. 48</a:t>
            </a:r>
          </a:p>
        </p:txBody>
      </p:sp>
      <p:sp>
        <p:nvSpPr>
          <p:cNvPr id="422" name="Shape 422"/>
          <p:cNvSpPr/>
          <p:nvPr>
            <p:ph type="body" idx="1"/>
          </p:nvPr>
        </p:nvSpPr>
        <p:spPr>
          <a:xfrm>
            <a:off x="76200" y="889000"/>
            <a:ext cx="5562600" cy="6261100"/>
          </a:xfrm>
          <a:prstGeom prst="rect">
            <a:avLst/>
          </a:prstGeom>
        </p:spPr>
        <p:txBody>
          <a:bodyPr anchor="t"/>
          <a:lstStyle/>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1</a:t>
            </a:r>
            <a:r>
              <a:rPr>
                <a:uFill>
                  <a:solidFill>
                    <a:srgbClr val="000000"/>
                  </a:solidFill>
                </a:uFill>
                <a:latin typeface="Times"/>
                <a:ea typeface="Times"/>
                <a:cs typeface="Times"/>
                <a:sym typeface="Times"/>
              </a:rPr>
              <a:t>    Great is the LORD, and greatly to be praised, In the city of our God, His holy mountain.</a:t>
            </a:r>
            <a:endParaRPr>
              <a:uFill>
                <a:solidFill>
                  <a:srgbClr val="000000"/>
                </a:solidFill>
              </a:uFill>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2</a:t>
            </a:r>
            <a:r>
              <a:rPr>
                <a:uFill>
                  <a:solidFill>
                    <a:srgbClr val="000000"/>
                  </a:solidFill>
                </a:uFill>
                <a:latin typeface="Times"/>
                <a:ea typeface="Times"/>
                <a:cs typeface="Times"/>
                <a:sym typeface="Times"/>
              </a:rPr>
              <a:t>    Beautiful in elevation, the joy of the whole earth, Is Mount Zion </a:t>
            </a:r>
            <a:r>
              <a:rPr i="1">
                <a:uFill>
                  <a:solidFill>
                    <a:srgbClr val="000000"/>
                  </a:solidFill>
                </a:uFill>
                <a:latin typeface="Times"/>
                <a:ea typeface="Times"/>
                <a:cs typeface="Times"/>
                <a:sym typeface="Times"/>
              </a:rPr>
              <a:t>in</a:t>
            </a:r>
            <a:r>
              <a:rPr>
                <a:uFill>
                  <a:solidFill>
                    <a:srgbClr val="000000"/>
                  </a:solidFill>
                </a:uFill>
                <a:latin typeface="Times"/>
                <a:ea typeface="Times"/>
                <a:cs typeface="Times"/>
                <a:sym typeface="Times"/>
              </a:rPr>
              <a:t> the far north, The city of the great King.</a:t>
            </a:r>
            <a:endParaRPr>
              <a:uFill>
                <a:solidFill>
                  <a:srgbClr val="000000"/>
                </a:solidFill>
              </a:uFill>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uFill>
                  <a:solidFill>
                    <a:srgbClr val="000000"/>
                  </a:solidFill>
                </a:uFill>
                <a:latin typeface="Times"/>
                <a:ea typeface="Times"/>
                <a:cs typeface="Times"/>
                <a:sym typeface="Times"/>
              </a:rPr>
              <a:t>3</a:t>
            </a:r>
            <a:r>
              <a:rPr>
                <a:uFill>
                  <a:solidFill>
                    <a:srgbClr val="000000"/>
                  </a:solidFill>
                </a:uFill>
                <a:latin typeface="Times"/>
                <a:ea typeface="Times"/>
                <a:cs typeface="Times"/>
                <a:sym typeface="Times"/>
              </a:rPr>
              <a:t>    God, in her palaces, Has made Himself known as a stronghold. </a:t>
            </a:r>
            <a:r>
              <a:rPr>
                <a:latin typeface="Times"/>
                <a:ea typeface="Times"/>
                <a:cs typeface="Times"/>
                <a:sym typeface="Times"/>
              </a:rPr>
              <a:t> </a:t>
            </a:r>
            <a:endParaRPr>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12</a:t>
            </a:r>
            <a:r>
              <a:rPr>
                <a:latin typeface="Times"/>
                <a:ea typeface="Times"/>
                <a:cs typeface="Times"/>
                <a:sym typeface="Times"/>
              </a:rPr>
              <a:t>  Walk about Zion, and go around her; Count her towers;</a:t>
            </a:r>
            <a:endParaRPr>
              <a:latin typeface="Times"/>
              <a:ea typeface="Times"/>
              <a:cs typeface="Times"/>
              <a:sym typeface="Times"/>
            </a:endParaRPr>
          </a:p>
          <a:p>
            <a:pPr marL="482600" indent="-393700">
              <a:spcBef>
                <a:spcPts val="2500"/>
              </a:spcBef>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13</a:t>
            </a:r>
            <a:r>
              <a:rPr>
                <a:latin typeface="Times"/>
                <a:ea typeface="Times"/>
                <a:cs typeface="Times"/>
                <a:sym typeface="Times"/>
              </a:rPr>
              <a:t>  Consider her ramparts; Go through her palaces; That you may tell </a:t>
            </a:r>
            <a:r>
              <a:rPr i="1">
                <a:latin typeface="Times"/>
                <a:ea typeface="Times"/>
                <a:cs typeface="Times"/>
                <a:sym typeface="Times"/>
              </a:rPr>
              <a:t>it</a:t>
            </a:r>
            <a:r>
              <a:rPr>
                <a:latin typeface="Times"/>
                <a:ea typeface="Times"/>
                <a:cs typeface="Times"/>
                <a:sym typeface="Times"/>
              </a:rPr>
              <a:t> to the next generation.</a:t>
            </a:r>
          </a:p>
        </p:txBody>
      </p:sp>
      <p:pic>
        <p:nvPicPr>
          <p:cNvPr id="423" name="droppedImage.pdf"/>
          <p:cNvPicPr>
            <a:picLocks noChangeAspect="1"/>
          </p:cNvPicPr>
          <p:nvPr/>
        </p:nvPicPr>
        <p:blipFill>
          <a:blip r:embed="rId2">
            <a:extLst/>
          </a:blip>
          <a:stretch>
            <a:fillRect/>
          </a:stretch>
        </p:blipFill>
        <p:spPr>
          <a:xfrm>
            <a:off x="3937000" y="863600"/>
            <a:ext cx="6769100" cy="6438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011993"/>
                </a:solidFill>
              </a:defRPr>
            </a:pPr>
            <a:r>
              <a:t>C.	David house is built by Hiram king of Tyre </a:t>
            </a:r>
            <a:r>
              <a:rPr>
                <a:solidFill>
                  <a:srgbClr val="FF2600"/>
                </a:solidFill>
              </a:rPr>
              <a:t>11, 12</a:t>
            </a:r>
          </a:p>
        </p:txBody>
      </p:sp>
      <p:sp>
        <p:nvSpPr>
          <p:cNvPr id="426" name="Shape 426"/>
          <p:cNvSpPr/>
          <p:nvPr>
            <p:ph type="body" sz="half" idx="1"/>
          </p:nvPr>
        </p:nvSpPr>
        <p:spPr>
          <a:xfrm>
            <a:off x="292100" y="1028700"/>
            <a:ext cx="9525000" cy="2501900"/>
          </a:xfrm>
          <a:prstGeom prst="rect">
            <a:avLst/>
          </a:prstGeom>
        </p:spPr>
        <p:txBody>
          <a:bodyPr anchor="t"/>
          <a:lstStyle/>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11</a:t>
            </a:r>
            <a:r>
              <a:rPr>
                <a:latin typeface="Times"/>
                <a:ea typeface="Times"/>
                <a:cs typeface="Times"/>
                <a:sym typeface="Times"/>
              </a:rPr>
              <a:t>   Then Hiram king of Tyre sent messengers to David with cedar trees and carpenters and stonemasons; and they built a house for David.</a:t>
            </a:r>
            <a:endParaRPr>
              <a:latin typeface="Times"/>
              <a:ea typeface="Times"/>
              <a:cs typeface="Times"/>
              <a:sym typeface="Times"/>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a:solidFill>
                  <a:srgbClr val="FF2600"/>
                </a:solidFill>
                <a:latin typeface="Times"/>
                <a:ea typeface="Times"/>
                <a:cs typeface="Times"/>
                <a:sym typeface="Times"/>
              </a:rPr>
              <a:t>12</a:t>
            </a:r>
            <a:r>
              <a:rPr>
                <a:latin typeface="Times"/>
                <a:ea typeface="Times"/>
                <a:cs typeface="Times"/>
                <a:sym typeface="Times"/>
              </a:rPr>
              <a:t>   And David realized that the LORD had established him as king over Israel, and that He had exalted his kingdom for the sake of His people Israel.</a:t>
            </a:r>
            <a:endParaRPr>
              <a:latin typeface="Times"/>
              <a:ea typeface="Times"/>
              <a:cs typeface="Times"/>
              <a:sym typeface="Times"/>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Gill Sans SemiBold"/>
                <a:ea typeface="Gill Sans SemiBold"/>
                <a:cs typeface="Gill Sans SemiBold"/>
                <a:sym typeface="Gill Sans SemiBold"/>
              </a:defRPr>
            </a:p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b="1" sz="2400">
                <a:latin typeface="Helvetica"/>
                <a:ea typeface="Helvetica"/>
                <a:cs typeface="Helvetica"/>
                <a:sym typeface="Helvetica"/>
              </a:defRPr>
            </a:pPr>
            <a:r>
              <a:rPr b="0">
                <a:latin typeface="Gill Sans SemiBold"/>
                <a:ea typeface="Gill Sans SemiBold"/>
                <a:cs typeface="Gill Sans SemiBold"/>
                <a:sym typeface="Gill Sans SemiBold"/>
              </a:rPr>
              <a:t> </a:t>
            </a:r>
            <a:endParaRPr b="0">
              <a:latin typeface="Gill Sans SemiBold"/>
              <a:ea typeface="Gill Sans SemiBold"/>
              <a:cs typeface="Gill Sans SemiBold"/>
              <a:sym typeface="Gill Sans SemiBold"/>
            </a:endParaRPr>
          </a:p>
          <a:p>
            <a:pPr marL="482600" indent="-393700">
              <a:spcBef>
                <a:spcPts val="17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Gill Sans SemiBold"/>
                <a:ea typeface="Gill Sans SemiBold"/>
                <a:cs typeface="Gill Sans SemiBold"/>
                <a:sym typeface="Gill Sans SemiBold"/>
              </a:defRPr>
            </a:pPr>
          </a:p>
        </p:txBody>
      </p:sp>
      <p:pic>
        <p:nvPicPr>
          <p:cNvPr id="427" name="droppedImage.pdf"/>
          <p:cNvPicPr>
            <a:picLocks noChangeAspect="1"/>
          </p:cNvPicPr>
          <p:nvPr/>
        </p:nvPicPr>
        <p:blipFill>
          <a:blip r:embed="rId2">
            <a:extLst/>
          </a:blip>
          <a:stretch>
            <a:fillRect/>
          </a:stretch>
        </p:blipFill>
        <p:spPr>
          <a:xfrm>
            <a:off x="304800" y="3378200"/>
            <a:ext cx="6096000" cy="3924300"/>
          </a:xfrm>
          <a:prstGeom prst="rect">
            <a:avLst/>
          </a:prstGeom>
          <a:ln w="12700">
            <a:miter lim="400000"/>
          </a:ln>
        </p:spPr>
      </p:pic>
      <p:pic>
        <p:nvPicPr>
          <p:cNvPr id="428" name="droppedImage.pdf"/>
          <p:cNvPicPr>
            <a:picLocks noChangeAspect="1"/>
          </p:cNvPicPr>
          <p:nvPr/>
        </p:nvPicPr>
        <p:blipFill>
          <a:blip r:embed="rId3">
            <a:extLst/>
          </a:blip>
          <a:stretch>
            <a:fillRect/>
          </a:stretch>
        </p:blipFill>
        <p:spPr>
          <a:xfrm>
            <a:off x="6405552" y="3390900"/>
            <a:ext cx="3678248" cy="33147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0" name="Shape 430"/>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011993"/>
                </a:solidFill>
              </a:defRPr>
            </a:pPr>
            <a:r>
              <a:t>D.	David takes more concubines and wives</a:t>
            </a:r>
            <a:r>
              <a:rPr>
                <a:solidFill>
                  <a:srgbClr val="FF2600"/>
                </a:solidFill>
              </a:rPr>
              <a:t> 13-16</a:t>
            </a:r>
          </a:p>
        </p:txBody>
      </p:sp>
      <p:sp>
        <p:nvSpPr>
          <p:cNvPr id="431" name="Shape 431"/>
          <p:cNvSpPr/>
          <p:nvPr>
            <p:ph type="body" sz="quarter" idx="1"/>
          </p:nvPr>
        </p:nvSpPr>
        <p:spPr>
          <a:xfrm>
            <a:off x="254000" y="990600"/>
            <a:ext cx="8661400" cy="939800"/>
          </a:xfrm>
          <a:prstGeom prst="rect">
            <a:avLst/>
          </a:prstGeom>
        </p:spPr>
        <p:txBody>
          <a:bodyPr anchor="t"/>
          <a:lstStyle/>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a:t>
            </a:r>
            <a:r>
              <a:rPr>
                <a:latin typeface="+mn-lt"/>
                <a:ea typeface="+mn-ea"/>
                <a:cs typeface="+mn-cs"/>
                <a:sym typeface="Gill Sans"/>
              </a:rPr>
              <a:t>Sons in Jerusalem: Shammua, Shobab, Nathan, Solomon, Ibhar, Elishua, Nephjeg, Japhia, Elishama, Eliada, Eliphelet</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450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450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32" name="droppedImage.pdf"/>
          <p:cNvPicPr>
            <a:picLocks noChangeAspect="1"/>
          </p:cNvPicPr>
          <p:nvPr/>
        </p:nvPicPr>
        <p:blipFill>
          <a:blip r:embed="rId2">
            <a:extLst/>
          </a:blip>
          <a:stretch>
            <a:fillRect/>
          </a:stretch>
        </p:blipFill>
        <p:spPr>
          <a:xfrm>
            <a:off x="825500" y="2082800"/>
            <a:ext cx="8443913" cy="54673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435" name="Shape 435"/>
          <p:cNvSpPr/>
          <p:nvPr>
            <p:ph type="body" sz="half" idx="1"/>
          </p:nvPr>
        </p:nvSpPr>
        <p:spPr>
          <a:xfrm>
            <a:off x="292100" y="889000"/>
            <a:ext cx="9321800" cy="21209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1.	The Philistine invade when they hear that David has been anointed king of Israel</a:t>
            </a:r>
            <a:endParaRPr>
              <a:latin typeface="+mn-lt"/>
              <a:ea typeface="+mn-ea"/>
              <a:cs typeface="+mn-cs"/>
              <a:sym typeface="Gill Sans"/>
            </a:endParaR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36"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437" name="Shape 437"/>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438" name="Shape 438"/>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39" name="Shape 439"/>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440" name="Shape 440"/>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441" name="Shape 441"/>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442" name="Shape 442"/>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443" name="Shape 443"/>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444" name="Shape 444"/>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445" name="Shape 445"/>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446" name="Shape 446"/>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447" name="Shape 447"/>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448" name="Shape 448"/>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449" name="Shape 449"/>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450" name="Shape 450"/>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451" name="Shape 451"/>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452" name="Shape 452"/>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453" name="Shape 453"/>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454" name="Shape 454"/>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455" name="Shape 455"/>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456" name="Shape 456"/>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457" name="Shape 457"/>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458" name="Shape 458"/>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459" name="Shape 459"/>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460" name="Shape 460"/>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461" name="Shape 461"/>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462" name="Shape 462"/>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463" name="Shape 463"/>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464" name="Shape 464"/>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465" name="Shape 465"/>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466" name="Shape 466"/>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467" name="Shape 467"/>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468" name="Shape 468"/>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469" name="Shape 469"/>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470" name="Shape 470"/>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471" name="Shape 471"/>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472" name="Shape 472"/>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473" name="Shape 473"/>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474" name="Shape 474"/>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475" name="Shape 475"/>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476" name="Shape 476"/>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477" name="Shape 477"/>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478" name="Shape 478"/>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479" name="Shape 479"/>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480" name="Shape 480"/>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481" name="Shape 481"/>
          <p:cNvSpPr/>
          <p:nvPr/>
        </p:nvSpPr>
        <p:spPr>
          <a:xfrm flipH="1">
            <a:off x="2857500" y="5105400"/>
            <a:ext cx="1231900" cy="508000"/>
          </a:xfrm>
          <a:prstGeom prst="line">
            <a:avLst/>
          </a:prstGeom>
          <a:ln w="25400">
            <a:solidFill>
              <a:srgbClr val="011993"/>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482" name="Shape 482"/>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483" name="Shape 483"/>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486" name="Shape 486"/>
          <p:cNvSpPr/>
          <p:nvPr>
            <p:ph type="body" sz="half" idx="1"/>
          </p:nvPr>
        </p:nvSpPr>
        <p:spPr>
          <a:xfrm>
            <a:off x="292100" y="889000"/>
            <a:ext cx="9321800" cy="21209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2.	David goes to the stronghold</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The Philistines spread out in the valley of Rephaim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487"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488" name="Shape 488"/>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489" name="Shape 489"/>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490" name="Shape 490"/>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491" name="Shape 491"/>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492" name="Shape 492"/>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493" name="Shape 493"/>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494" name="Shape 494"/>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495" name="Shape 495"/>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496" name="Shape 496"/>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497" name="Shape 497"/>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498" name="Shape 498"/>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499" name="Shape 499"/>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00" name="Shape 500"/>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01" name="Shape 501"/>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502" name="Shape 502"/>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03" name="Shape 503"/>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04" name="Shape 504"/>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05" name="Shape 505"/>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06" name="Shape 506"/>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07" name="Shape 507"/>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08" name="Shape 508"/>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09" name="Shape 509"/>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10" name="Shape 510"/>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11" name="Shape 511"/>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12" name="Shape 512"/>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13" name="Shape 513"/>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14" name="Shape 514"/>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15" name="Shape 515"/>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16" name="Shape 516"/>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17" name="Shape 517"/>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18" name="Shape 518"/>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19" name="Shape 519"/>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20" name="Shape 520"/>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21" name="Shape 521"/>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22" name="Shape 522"/>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23" name="Shape 523"/>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24" name="Shape 524"/>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25" name="Shape 525"/>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26" name="Shape 526"/>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27" name="Shape 527"/>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28" name="Shape 528"/>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29" name="Shape 529"/>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30" name="Shape 530"/>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31" name="Shape 531"/>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532" name="Shape 532"/>
          <p:cNvSpPr/>
          <p:nvPr/>
        </p:nvSpPr>
        <p:spPr>
          <a:xfrm>
            <a:off x="3860800" y="5486400"/>
            <a:ext cx="330200" cy="6604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33" name="Shape 533"/>
          <p:cNvSpPr/>
          <p:nvPr/>
        </p:nvSpPr>
        <p:spPr>
          <a:xfrm flipH="1">
            <a:off x="3911600" y="5219700"/>
            <a:ext cx="152400" cy="1778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34" name="Shape 534"/>
          <p:cNvSpPr/>
          <p:nvPr/>
        </p:nvSpPr>
        <p:spPr>
          <a:xfrm flipH="1">
            <a:off x="2857500" y="5105400"/>
            <a:ext cx="1231900" cy="508000"/>
          </a:xfrm>
          <a:prstGeom prst="line">
            <a:avLst/>
          </a:prstGeom>
          <a:ln w="25400">
            <a:solidFill>
              <a:srgbClr val="011993"/>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535" name="Shape 535"/>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536" name="Shape 536"/>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32"/>
                                        </p:tgtEl>
                                        <p:attrNameLst>
                                          <p:attrName>style.visibility</p:attrName>
                                        </p:attrNameLst>
                                      </p:cBhvr>
                                      <p:to>
                                        <p:strVal val="visible"/>
                                      </p:to>
                                    </p:set>
                                    <p:animEffect filter="wipe(left)" transition="in">
                                      <p:cBhvr>
                                        <p:cTn id="7" dur="1000"/>
                                        <p:tgtEl>
                                          <p:spTgt spid="53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533"/>
                                        </p:tgtEl>
                                        <p:attrNameLst>
                                          <p:attrName>style.visibility</p:attrName>
                                        </p:attrNameLst>
                                      </p:cBhvr>
                                      <p:to>
                                        <p:strVal val="visible"/>
                                      </p:to>
                                    </p:set>
                                    <p:animEffect filter="wipe(up)" transition="in">
                                      <p:cBhvr>
                                        <p:cTn id="12" dur="1000"/>
                                        <p:tgtEl>
                                          <p:spTgt spid="53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534"/>
                                        </p:tgtEl>
                                        <p:attrNameLst>
                                          <p:attrName>style.visibility</p:attrName>
                                        </p:attrNameLst>
                                      </p:cBhvr>
                                      <p:to>
                                        <p:strVal val="visible"/>
                                      </p:to>
                                    </p:set>
                                    <p:animEffect filter="wipe(left)" transition="in">
                                      <p:cBhvr>
                                        <p:cTn id="17" dur="10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2" grpId="1"/>
      <p:bldP build="whole" bldLvl="1" animBg="1" rev="0" advAuto="0" spid="533" grpId="2"/>
      <p:bldP build="whole" bldLvl="1" animBg="1" rev="0" advAuto="0" spid="534" grpId="3"/>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ph type="title"/>
          </p:nvPr>
        </p:nvSpPr>
        <p:spPr>
          <a:xfrm>
            <a:off x="215900" y="76200"/>
            <a:ext cx="9728200" cy="8128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rPr>
              <a:t>2.	 Saul’s burial</a:t>
            </a:r>
            <a:r>
              <a:t> </a:t>
            </a:r>
            <a:r>
              <a:rPr>
                <a:solidFill>
                  <a:srgbClr val="FF2600"/>
                </a:solidFill>
              </a:rPr>
              <a:t>31:7-13 (1 Chron. 10:7-12)</a:t>
            </a:r>
          </a:p>
        </p:txBody>
      </p:sp>
      <p:sp>
        <p:nvSpPr>
          <p:cNvPr id="149" name="Shape 149"/>
          <p:cNvSpPr/>
          <p:nvPr>
            <p:ph type="body" idx="1"/>
          </p:nvPr>
        </p:nvSpPr>
        <p:spPr>
          <a:xfrm>
            <a:off x="12700" y="939800"/>
            <a:ext cx="6362700" cy="6386513"/>
          </a:xfrm>
          <a:prstGeom prst="rect">
            <a:avLst/>
          </a:prstGeom>
        </p:spPr>
        <p:txBody>
          <a:bodyPr anchor="t"/>
          <a:lstStyle/>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North Israel abandoned cities to the Philistines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The bodies of Saul &amp; his sons are found, stripped, &amp; mutilated</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Word &amp; armor passed throughout Philistia &amp; houses of Idols</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Saul &amp; son’s bodies hung on the wall of Beth-shan</a:t>
            </a:r>
            <a:endParaRPr>
              <a:latin typeface="+mn-lt"/>
              <a:ea typeface="+mn-ea"/>
              <a:cs typeface="+mn-cs"/>
              <a:sym typeface="Gill Sans"/>
            </a:endParaRPr>
          </a:p>
          <a:p>
            <a:pPr marL="342900" indent="-279400">
              <a:spcBef>
                <a:spcPts val="28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800">
                <a:latin typeface="Helvetica"/>
                <a:ea typeface="Helvetica"/>
                <a:cs typeface="Helvetica"/>
                <a:sym typeface="Helvetica"/>
              </a:defRPr>
            </a:pPr>
            <a:r>
              <a:rPr>
                <a:latin typeface="+mn-lt"/>
                <a:ea typeface="+mn-ea"/>
                <a:cs typeface="+mn-cs"/>
                <a:sym typeface="Gill Sans"/>
              </a:rPr>
              <a:t>Men of Jabesh-gilead came &amp; removed the bodies, burned them &amp; burned their bones</a:t>
            </a:r>
          </a:p>
        </p:txBody>
      </p:sp>
      <p:pic>
        <p:nvPicPr>
          <p:cNvPr id="150" name="droppedImage.pdf"/>
          <p:cNvPicPr>
            <a:picLocks noChangeAspect="1"/>
          </p:cNvPicPr>
          <p:nvPr/>
        </p:nvPicPr>
        <p:blipFill>
          <a:blip r:embed="rId2">
            <a:extLst/>
          </a:blip>
          <a:stretch>
            <a:fillRect/>
          </a:stretch>
        </p:blipFill>
        <p:spPr>
          <a:xfrm>
            <a:off x="6464300" y="1270000"/>
            <a:ext cx="3622565" cy="2603500"/>
          </a:xfrm>
          <a:prstGeom prst="rect">
            <a:avLst/>
          </a:prstGeom>
          <a:ln w="12700">
            <a:miter lim="400000"/>
          </a:ln>
        </p:spPr>
      </p:pic>
      <p:pic>
        <p:nvPicPr>
          <p:cNvPr id="151" name="droppedImage.pdf"/>
          <p:cNvPicPr>
            <a:picLocks noChangeAspect="1"/>
          </p:cNvPicPr>
          <p:nvPr/>
        </p:nvPicPr>
        <p:blipFill>
          <a:blip r:embed="rId3">
            <a:extLst/>
          </a:blip>
          <a:stretch>
            <a:fillRect/>
          </a:stretch>
        </p:blipFill>
        <p:spPr>
          <a:xfrm>
            <a:off x="6464300" y="3924300"/>
            <a:ext cx="3632200" cy="2706205"/>
          </a:xfrm>
          <a:prstGeom prst="rect">
            <a:avLst/>
          </a:prstGeom>
          <a:ln w="12700">
            <a:miter lim="400000"/>
          </a:ln>
        </p:spPr>
      </p:pic>
    </p:spTree>
  </p:cSld>
  <p:clrMapOvr>
    <a:masterClrMapping/>
  </p:clrMapOvr>
  <p:transition xmlns:p14="http://schemas.microsoft.com/office/powerpoint/2010/main" spd="med" advClick="1" p14:dur="1000"/>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sp>
        <p:nvSpPr>
          <p:cNvPr id="539" name="Shape 539"/>
          <p:cNvSpPr/>
          <p:nvPr>
            <p:ph type="body" sz="quarter" idx="1"/>
          </p:nvPr>
        </p:nvSpPr>
        <p:spPr>
          <a:xfrm>
            <a:off x="292100" y="889000"/>
            <a:ext cx="9779000" cy="10922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3.	David attacks them after inquiring of the Lord</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Baal-perazim:  breaking through of water, idols destroyed</a:t>
            </a:r>
            <a:r>
              <a:rPr>
                <a:solidFill>
                  <a:srgbClr val="FF2600"/>
                </a:solidFill>
                <a:latin typeface="+mn-lt"/>
                <a:ea typeface="+mn-ea"/>
                <a:cs typeface="+mn-cs"/>
                <a:sym typeface="Gill Sans"/>
              </a:rPr>
              <a:t> I Chron.14:1</a:t>
            </a: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pic>
        <p:nvPicPr>
          <p:cNvPr id="540"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541" name="Shape 541"/>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542" name="Shape 542"/>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543" name="Shape 543"/>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44" name="Shape 544"/>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45" name="Shape 545"/>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46" name="Shape 546"/>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47" name="Shape 547"/>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48" name="Shape 548"/>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49" name="Shape 549"/>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550" name="Shape 550"/>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551" name="Shape 551"/>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552" name="Shape 552"/>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553" name="Shape 553"/>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554" name="Shape 554"/>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555" name="Shape 555"/>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556" name="Shape 556"/>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557" name="Shape 557"/>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558" name="Shape 558"/>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559" name="Shape 559"/>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560" name="Shape 560"/>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561" name="Shape 561"/>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562" name="Shape 562"/>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563" name="Shape 563"/>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564" name="Shape 564"/>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565" name="Shape 565"/>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566" name="Shape 566"/>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567" name="Shape 567"/>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568" name="Shape 568"/>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569" name="Shape 569"/>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570" name="Shape 570"/>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571" name="Shape 571"/>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572" name="Shape 572"/>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573" name="Shape 573"/>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574" name="Shape 574"/>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575" name="Shape 575"/>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576" name="Shape 576"/>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577" name="Shape 577"/>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578" name="Shape 578"/>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579" name="Shape 579"/>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580" name="Shape 580"/>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581" name="Shape 581"/>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582" name="Shape 582"/>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583" name="Shape 583"/>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584" name="Shape 584"/>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585" name="Shape 585"/>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1st Battle with Philistines</a:t>
            </a:r>
          </a:p>
        </p:txBody>
      </p:sp>
      <p:sp>
        <p:nvSpPr>
          <p:cNvPr id="586" name="Shape 586"/>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5:17-21</a:t>
            </a:r>
          </a:p>
        </p:txBody>
      </p:sp>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title"/>
          </p:nvPr>
        </p:nvSpPr>
        <p:spPr>
          <a:xfrm>
            <a:off x="685800" y="203200"/>
            <a:ext cx="8724900" cy="7366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300">
                <a:solidFill>
                  <a:srgbClr val="011993"/>
                </a:solidFill>
              </a:defRPr>
            </a:pPr>
            <a:r>
              <a:t>E.	 David against the Philistines</a:t>
            </a:r>
            <a:r>
              <a:rPr>
                <a:solidFill>
                  <a:srgbClr val="000000"/>
                </a:solidFill>
              </a:rPr>
              <a:t> </a:t>
            </a:r>
            <a:r>
              <a:rPr>
                <a:solidFill>
                  <a:srgbClr val="FF2600"/>
                </a:solidFill>
              </a:rPr>
              <a:t>17-25</a:t>
            </a:r>
          </a:p>
        </p:txBody>
      </p:sp>
      <p:pic>
        <p:nvPicPr>
          <p:cNvPr id="589" name="droppedImage.pdf"/>
          <p:cNvPicPr>
            <a:picLocks noChangeAspect="1"/>
          </p:cNvPicPr>
          <p:nvPr/>
        </p:nvPicPr>
        <p:blipFill>
          <a:blip r:embed="rId2">
            <a:extLst/>
          </a:blip>
          <a:stretch>
            <a:fillRect/>
          </a:stretch>
        </p:blipFill>
        <p:spPr>
          <a:xfrm>
            <a:off x="546100" y="2125388"/>
            <a:ext cx="9058974" cy="5473701"/>
          </a:xfrm>
          <a:prstGeom prst="rect">
            <a:avLst/>
          </a:prstGeom>
          <a:ln w="12700">
            <a:miter lim="400000"/>
          </a:ln>
        </p:spPr>
      </p:pic>
      <p:sp>
        <p:nvSpPr>
          <p:cNvPr id="590" name="Shape 590"/>
          <p:cNvSpPr/>
          <p:nvPr>
            <p:ph type="body" sz="quarter" idx="1"/>
          </p:nvPr>
        </p:nvSpPr>
        <p:spPr>
          <a:xfrm>
            <a:off x="292100" y="889000"/>
            <a:ext cx="9779000" cy="1244600"/>
          </a:xfrm>
          <a:prstGeom prst="rect">
            <a:avLst/>
          </a:prstGeom>
        </p:spPr>
        <p:txBody>
          <a:bodyPr anchor="t"/>
          <a:lstStyle/>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4.	A second battle in the same valley</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Inquired of the Lord - given battle plan </a:t>
            </a:r>
            <a:endParaRPr>
              <a:latin typeface="+mn-lt"/>
              <a:ea typeface="+mn-ea"/>
              <a:cs typeface="+mn-cs"/>
              <a:sym typeface="Gill Sans"/>
            </a:endParaRPr>
          </a:p>
          <a:p>
            <a:pPr lvl="1" marL="482600" indent="114300">
              <a:spcBef>
                <a:spcPts val="0"/>
              </a:spcBef>
              <a:buClr>
                <a:srgbClr val="000000"/>
              </a:buClr>
              <a:buSzTx/>
              <a:buFont typeface="Gill Sans"/>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latin typeface="Helvetica"/>
                <a:ea typeface="Helvetica"/>
                <a:cs typeface="Helvetica"/>
                <a:sym typeface="Helvetica"/>
              </a:defRPr>
            </a:pPr>
            <a:r>
              <a:rPr>
                <a:latin typeface="+mn-lt"/>
                <a:ea typeface="+mn-ea"/>
                <a:cs typeface="+mn-cs"/>
                <a:sym typeface="Gill Sans"/>
              </a:rPr>
              <a:t>Marching in the trees - signal to attack - Geba to Gezer</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a:p>
            <a:pPr marL="482600" indent="-393700">
              <a:spcBef>
                <a:spcPts val="0"/>
              </a:spcBef>
              <a:buClr>
                <a:srgbClr val="000000"/>
              </a:buClr>
              <a:buSzTx/>
              <a:buFont typeface="Gill Sans"/>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latin typeface="Helvetica"/>
                <a:ea typeface="Helvetica"/>
                <a:cs typeface="Helvetica"/>
                <a:sym typeface="Helvetica"/>
              </a:defRPr>
            </a:pPr>
            <a:r>
              <a:rPr>
                <a:latin typeface="+mn-lt"/>
                <a:ea typeface="+mn-ea"/>
                <a:cs typeface="+mn-cs"/>
                <a:sym typeface="Gill Sans"/>
              </a:rPr>
              <a:t> </a:t>
            </a:r>
            <a:endParaRPr>
              <a:latin typeface="+mn-lt"/>
              <a:ea typeface="+mn-ea"/>
              <a:cs typeface="+mn-cs"/>
              <a:sym typeface="Gill Sans"/>
            </a:endParaRPr>
          </a:p>
          <a:p>
            <a:pPr marL="482600" indent="-393700">
              <a:spcBef>
                <a:spcPts val="0"/>
              </a:spcBef>
              <a:buClr>
                <a:srgbClr val="000000"/>
              </a:buClr>
              <a:buSzTx/>
              <a:buNone/>
              <a:tabLst>
                <a:tab pos="800100" algn="l"/>
                <a:tab pos="1155700" algn="l"/>
                <a:tab pos="1511300" algn="l"/>
                <a:tab pos="1866900" algn="l"/>
                <a:tab pos="2222500" algn="l"/>
                <a:tab pos="2578100" algn="l"/>
                <a:tab pos="2933700" algn="l"/>
                <a:tab pos="3289300" algn="l"/>
                <a:tab pos="3644900" algn="l"/>
                <a:tab pos="4000500" algn="l"/>
                <a:tab pos="4356100" algn="l"/>
              </a:tabLst>
              <a:defRPr sz="2400"/>
            </a:pPr>
          </a:p>
        </p:txBody>
      </p:sp>
      <p:sp>
        <p:nvSpPr>
          <p:cNvPr id="591" name="Shape 591"/>
          <p:cNvSpPr/>
          <p:nvPr/>
        </p:nvSpPr>
        <p:spPr>
          <a:xfrm>
            <a:off x="2603500" y="4279900"/>
            <a:ext cx="685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Ekron</a:t>
            </a:r>
          </a:p>
        </p:txBody>
      </p:sp>
      <p:sp>
        <p:nvSpPr>
          <p:cNvPr id="592" name="Shape 592"/>
          <p:cNvSpPr/>
          <p:nvPr/>
        </p:nvSpPr>
        <p:spPr>
          <a:xfrm>
            <a:off x="4737100" y="4356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Gibeah</a:t>
            </a:r>
          </a:p>
        </p:txBody>
      </p:sp>
      <p:sp>
        <p:nvSpPr>
          <p:cNvPr id="593" name="Shape 593"/>
          <p:cNvSpPr/>
          <p:nvPr/>
        </p:nvSpPr>
        <p:spPr>
          <a:xfrm>
            <a:off x="4889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Ramah</a:t>
            </a:r>
          </a:p>
        </p:txBody>
      </p:sp>
      <p:sp>
        <p:nvSpPr>
          <p:cNvPr id="594" name="Shape 594"/>
          <p:cNvSpPr/>
          <p:nvPr/>
        </p:nvSpPr>
        <p:spPr>
          <a:xfrm>
            <a:off x="4508500" y="4660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Jerusalem</a:t>
            </a:r>
          </a:p>
        </p:txBody>
      </p:sp>
      <p:sp>
        <p:nvSpPr>
          <p:cNvPr id="595" name="Shape 595"/>
          <p:cNvSpPr/>
          <p:nvPr/>
        </p:nvSpPr>
        <p:spPr>
          <a:xfrm>
            <a:off x="3213100" y="4889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Azekah</a:t>
            </a:r>
          </a:p>
        </p:txBody>
      </p:sp>
      <p:sp>
        <p:nvSpPr>
          <p:cNvPr id="596" name="Shape 596"/>
          <p:cNvSpPr/>
          <p:nvPr/>
        </p:nvSpPr>
        <p:spPr>
          <a:xfrm>
            <a:off x="3441700" y="5118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Socho</a:t>
            </a:r>
          </a:p>
        </p:txBody>
      </p:sp>
      <p:sp>
        <p:nvSpPr>
          <p:cNvPr id="597" name="Shape 597"/>
          <p:cNvSpPr/>
          <p:nvPr/>
        </p:nvSpPr>
        <p:spPr>
          <a:xfrm>
            <a:off x="2527300" y="55753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Gath</a:t>
            </a:r>
          </a:p>
        </p:txBody>
      </p:sp>
      <p:sp>
        <p:nvSpPr>
          <p:cNvPr id="598" name="Shape 598"/>
          <p:cNvSpPr/>
          <p:nvPr/>
        </p:nvSpPr>
        <p:spPr>
          <a:xfrm>
            <a:off x="4508500" y="50419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Bethlehem</a:t>
            </a:r>
          </a:p>
        </p:txBody>
      </p:sp>
      <p:sp>
        <p:nvSpPr>
          <p:cNvPr id="599" name="Shape 599"/>
          <p:cNvSpPr/>
          <p:nvPr/>
        </p:nvSpPr>
        <p:spPr>
          <a:xfrm rot="21540000">
            <a:off x="2528289" y="3443963"/>
            <a:ext cx="685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DAN</a:t>
            </a:r>
          </a:p>
        </p:txBody>
      </p:sp>
      <p:sp>
        <p:nvSpPr>
          <p:cNvPr id="600" name="Shape 600"/>
          <p:cNvSpPr/>
          <p:nvPr/>
        </p:nvSpPr>
        <p:spPr>
          <a:xfrm>
            <a:off x="5346700" y="4356100"/>
            <a:ext cx="11430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011993"/>
                </a:solidFill>
                <a:uFill>
                  <a:solidFill>
                    <a:srgbClr val="011993"/>
                  </a:solidFill>
                </a:uFill>
                <a:latin typeface="Geneva"/>
                <a:ea typeface="Geneva"/>
                <a:cs typeface="Geneva"/>
                <a:sym typeface="Geneva"/>
              </a:defRPr>
            </a:lvl1pPr>
          </a:lstStyle>
          <a:p>
            <a:pPr/>
            <a:r>
              <a:t>BENJAMIN</a:t>
            </a:r>
          </a:p>
        </p:txBody>
      </p:sp>
      <p:sp>
        <p:nvSpPr>
          <p:cNvPr id="601" name="Shape 601"/>
          <p:cNvSpPr/>
          <p:nvPr/>
        </p:nvSpPr>
        <p:spPr>
          <a:xfrm>
            <a:off x="4660900" y="5575300"/>
            <a:ext cx="838200" cy="33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900"/>
              </a:spcBef>
              <a:defRPr sz="1400">
                <a:solidFill>
                  <a:srgbClr val="011993"/>
                </a:solidFill>
                <a:uFill>
                  <a:solidFill>
                    <a:srgbClr val="011993"/>
                  </a:solidFill>
                </a:uFill>
                <a:latin typeface="Geneva"/>
                <a:ea typeface="Geneva"/>
                <a:cs typeface="Geneva"/>
                <a:sym typeface="Geneva"/>
              </a:defRPr>
            </a:lvl1pPr>
          </a:lstStyle>
          <a:p>
            <a:pPr/>
            <a:r>
              <a:t>JUDAH</a:t>
            </a:r>
          </a:p>
        </p:txBody>
      </p:sp>
      <p:sp>
        <p:nvSpPr>
          <p:cNvPr id="602" name="Shape 602"/>
          <p:cNvSpPr/>
          <p:nvPr/>
        </p:nvSpPr>
        <p:spPr>
          <a:xfrm rot="18240000">
            <a:off x="1193413" y="5380735"/>
            <a:ext cx="1447801" cy="29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PHILISTINES</a:t>
            </a:r>
          </a:p>
        </p:txBody>
      </p:sp>
      <p:sp>
        <p:nvSpPr>
          <p:cNvPr id="603" name="Shape 603"/>
          <p:cNvSpPr/>
          <p:nvPr/>
        </p:nvSpPr>
        <p:spPr>
          <a:xfrm>
            <a:off x="850900" y="4432300"/>
            <a:ext cx="1371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solidFill>
                  <a:srgbClr val="941100"/>
                </a:solidFill>
                <a:uFill>
                  <a:solidFill>
                    <a:srgbClr val="941100"/>
                  </a:solidFill>
                </a:uFill>
                <a:latin typeface="Geneva"/>
                <a:ea typeface="Geneva"/>
                <a:cs typeface="Geneva"/>
                <a:sym typeface="Geneva"/>
              </a:defRPr>
            </a:lvl1pPr>
          </a:lstStyle>
          <a:p>
            <a:pPr/>
            <a:r>
              <a:t>Goliath Slain</a:t>
            </a:r>
          </a:p>
        </p:txBody>
      </p:sp>
      <p:sp>
        <p:nvSpPr>
          <p:cNvPr id="604" name="Shape 604"/>
          <p:cNvSpPr/>
          <p:nvPr/>
        </p:nvSpPr>
        <p:spPr>
          <a:xfrm rot="20057402">
            <a:off x="3743272" y="4709114"/>
            <a:ext cx="12192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700"/>
              </a:spcBef>
              <a:defRPr sz="1200">
                <a:solidFill>
                  <a:srgbClr val="941100"/>
                </a:solidFill>
                <a:uFill>
                  <a:solidFill>
                    <a:srgbClr val="941100"/>
                  </a:solidFill>
                </a:uFill>
                <a:latin typeface="Geneva"/>
                <a:ea typeface="Geneva"/>
                <a:cs typeface="Geneva"/>
                <a:sym typeface="Geneva"/>
              </a:defRPr>
            </a:lvl1pPr>
          </a:lstStyle>
          <a:p>
            <a:pPr/>
            <a:r>
              <a:t>Valley of Rephaim</a:t>
            </a:r>
          </a:p>
        </p:txBody>
      </p:sp>
      <p:sp>
        <p:nvSpPr>
          <p:cNvPr id="605" name="Shape 605"/>
          <p:cNvSpPr/>
          <p:nvPr/>
        </p:nvSpPr>
        <p:spPr>
          <a:xfrm>
            <a:off x="3746500" y="537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Adullam</a:t>
            </a:r>
          </a:p>
        </p:txBody>
      </p:sp>
      <p:sp>
        <p:nvSpPr>
          <p:cNvPr id="606" name="Shape 606"/>
          <p:cNvSpPr/>
          <p:nvPr/>
        </p:nvSpPr>
        <p:spPr>
          <a:xfrm>
            <a:off x="3937000" y="55880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Keilah</a:t>
            </a:r>
          </a:p>
        </p:txBody>
      </p:sp>
      <p:sp>
        <p:nvSpPr>
          <p:cNvPr id="607" name="Shape 607"/>
          <p:cNvSpPr/>
          <p:nvPr/>
        </p:nvSpPr>
        <p:spPr>
          <a:xfrm>
            <a:off x="4127500" y="5956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Hebron</a:t>
            </a:r>
          </a:p>
        </p:txBody>
      </p:sp>
      <p:sp>
        <p:nvSpPr>
          <p:cNvPr id="608" name="Shape 608"/>
          <p:cNvSpPr/>
          <p:nvPr/>
        </p:nvSpPr>
        <p:spPr>
          <a:xfrm>
            <a:off x="4051300" y="6261100"/>
            <a:ext cx="609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Ziph</a:t>
            </a:r>
          </a:p>
        </p:txBody>
      </p:sp>
      <p:sp>
        <p:nvSpPr>
          <p:cNvPr id="609" name="Shape 609"/>
          <p:cNvSpPr/>
          <p:nvPr/>
        </p:nvSpPr>
        <p:spPr>
          <a:xfrm>
            <a:off x="3746500" y="6565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Carmel</a:t>
            </a:r>
          </a:p>
        </p:txBody>
      </p:sp>
      <p:sp>
        <p:nvSpPr>
          <p:cNvPr id="610" name="Shape 610"/>
          <p:cNvSpPr/>
          <p:nvPr/>
        </p:nvSpPr>
        <p:spPr>
          <a:xfrm>
            <a:off x="4432300" y="6718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Maon</a:t>
            </a:r>
          </a:p>
        </p:txBody>
      </p:sp>
      <p:sp>
        <p:nvSpPr>
          <p:cNvPr id="611" name="Shape 611"/>
          <p:cNvSpPr/>
          <p:nvPr/>
        </p:nvSpPr>
        <p:spPr>
          <a:xfrm>
            <a:off x="4813300" y="6337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En-gedi</a:t>
            </a:r>
          </a:p>
        </p:txBody>
      </p:sp>
      <p:sp>
        <p:nvSpPr>
          <p:cNvPr id="612" name="Shape 612"/>
          <p:cNvSpPr/>
          <p:nvPr/>
        </p:nvSpPr>
        <p:spPr>
          <a:xfrm>
            <a:off x="6413500" y="6946900"/>
            <a:ext cx="914400" cy="49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Mizpeh of Moab</a:t>
            </a:r>
          </a:p>
        </p:txBody>
      </p:sp>
      <p:sp>
        <p:nvSpPr>
          <p:cNvPr id="613" name="Shape 613"/>
          <p:cNvSpPr/>
          <p:nvPr/>
        </p:nvSpPr>
        <p:spPr>
          <a:xfrm>
            <a:off x="2527300" y="68707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Ziklag</a:t>
            </a:r>
          </a:p>
        </p:txBody>
      </p:sp>
      <p:sp>
        <p:nvSpPr>
          <p:cNvPr id="614" name="Shape 614"/>
          <p:cNvSpPr/>
          <p:nvPr/>
        </p:nvSpPr>
        <p:spPr>
          <a:xfrm>
            <a:off x="1765300" y="6642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Gerar</a:t>
            </a:r>
          </a:p>
        </p:txBody>
      </p:sp>
      <p:sp>
        <p:nvSpPr>
          <p:cNvPr id="615" name="Shape 615"/>
          <p:cNvSpPr/>
          <p:nvPr/>
        </p:nvSpPr>
        <p:spPr>
          <a:xfrm>
            <a:off x="927100" y="61849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Gaza</a:t>
            </a:r>
          </a:p>
        </p:txBody>
      </p:sp>
      <p:sp>
        <p:nvSpPr>
          <p:cNvPr id="616" name="Shape 616"/>
          <p:cNvSpPr/>
          <p:nvPr/>
        </p:nvSpPr>
        <p:spPr>
          <a:xfrm>
            <a:off x="774700" y="5194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Ashkelon</a:t>
            </a:r>
          </a:p>
        </p:txBody>
      </p:sp>
      <p:sp>
        <p:nvSpPr>
          <p:cNvPr id="617" name="Shape 617"/>
          <p:cNvSpPr/>
          <p:nvPr/>
        </p:nvSpPr>
        <p:spPr>
          <a:xfrm>
            <a:off x="1765300" y="48133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Ashdod</a:t>
            </a:r>
          </a:p>
        </p:txBody>
      </p:sp>
      <p:sp>
        <p:nvSpPr>
          <p:cNvPr id="618" name="Shape 618"/>
          <p:cNvSpPr/>
          <p:nvPr/>
        </p:nvSpPr>
        <p:spPr>
          <a:xfrm>
            <a:off x="2755900" y="39751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Gezer</a:t>
            </a:r>
          </a:p>
        </p:txBody>
      </p:sp>
      <p:sp>
        <p:nvSpPr>
          <p:cNvPr id="619" name="Shape 619"/>
          <p:cNvSpPr/>
          <p:nvPr/>
        </p:nvSpPr>
        <p:spPr>
          <a:xfrm>
            <a:off x="5651500" y="4127500"/>
            <a:ext cx="9906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Jericho</a:t>
            </a:r>
          </a:p>
        </p:txBody>
      </p:sp>
      <p:sp>
        <p:nvSpPr>
          <p:cNvPr id="620" name="Shape 620"/>
          <p:cNvSpPr/>
          <p:nvPr/>
        </p:nvSpPr>
        <p:spPr>
          <a:xfrm>
            <a:off x="4051300" y="38989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Mizpah</a:t>
            </a:r>
          </a:p>
        </p:txBody>
      </p:sp>
      <p:sp>
        <p:nvSpPr>
          <p:cNvPr id="621" name="Shape 621"/>
          <p:cNvSpPr/>
          <p:nvPr/>
        </p:nvSpPr>
        <p:spPr>
          <a:xfrm>
            <a:off x="4356100" y="36703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Bethel</a:t>
            </a:r>
          </a:p>
        </p:txBody>
      </p:sp>
      <p:sp>
        <p:nvSpPr>
          <p:cNvPr id="622" name="Shape 622"/>
          <p:cNvSpPr/>
          <p:nvPr/>
        </p:nvSpPr>
        <p:spPr>
          <a:xfrm>
            <a:off x="5041900" y="3746500"/>
            <a:ext cx="762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uFill>
                  <a:solidFill>
                    <a:srgbClr val="000000"/>
                  </a:solidFill>
                </a:uFill>
                <a:latin typeface="Geneva"/>
                <a:ea typeface="Geneva"/>
                <a:cs typeface="Geneva"/>
                <a:sym typeface="Geneva"/>
              </a:defRPr>
            </a:lvl1pPr>
          </a:lstStyle>
          <a:p>
            <a:pPr/>
            <a:r>
              <a:t>Ai</a:t>
            </a:r>
          </a:p>
        </p:txBody>
      </p:sp>
      <p:sp>
        <p:nvSpPr>
          <p:cNvPr id="623" name="Shape 623"/>
          <p:cNvSpPr/>
          <p:nvPr/>
        </p:nvSpPr>
        <p:spPr>
          <a:xfrm>
            <a:off x="7023100" y="2451100"/>
            <a:ext cx="23622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400"/>
              </a:spcBef>
              <a:defRPr sz="2400">
                <a:solidFill>
                  <a:srgbClr val="011993"/>
                </a:solidFill>
                <a:uFill>
                  <a:solidFill>
                    <a:srgbClr val="011993"/>
                  </a:solidFill>
                </a:uFill>
                <a:latin typeface="Times"/>
                <a:ea typeface="Times"/>
                <a:cs typeface="Times"/>
                <a:sym typeface="Times"/>
              </a:defRPr>
            </a:lvl1pPr>
          </a:lstStyle>
          <a:p>
            <a:pPr/>
            <a:r>
              <a:t>David 2nd Battle with Philistines</a:t>
            </a:r>
          </a:p>
        </p:txBody>
      </p:sp>
      <p:sp>
        <p:nvSpPr>
          <p:cNvPr id="624" name="Shape 624"/>
          <p:cNvSpPr/>
          <p:nvPr/>
        </p:nvSpPr>
        <p:spPr>
          <a:xfrm>
            <a:off x="7137400" y="3238500"/>
            <a:ext cx="21336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100"/>
              </a:spcBef>
              <a:defRPr sz="1800">
                <a:solidFill>
                  <a:srgbClr val="FF2600"/>
                </a:solidFill>
                <a:uFill>
                  <a:solidFill>
                    <a:srgbClr val="FF2600"/>
                  </a:solidFill>
                </a:uFill>
                <a:latin typeface="Times"/>
                <a:ea typeface="Times"/>
                <a:cs typeface="Times"/>
                <a:sym typeface="Times"/>
              </a:defRPr>
            </a:lvl1pPr>
          </a:lstStyle>
          <a:p>
            <a:pPr/>
            <a:r>
              <a:t>2 Samuel 5:22-25</a:t>
            </a:r>
          </a:p>
        </p:txBody>
      </p:sp>
      <p:sp>
        <p:nvSpPr>
          <p:cNvPr id="625" name="Shape 625"/>
          <p:cNvSpPr/>
          <p:nvPr/>
        </p:nvSpPr>
        <p:spPr>
          <a:xfrm>
            <a:off x="7023100" y="3822700"/>
            <a:ext cx="244475"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600"/>
              </a:spcBef>
              <a:defRPr sz="1000">
                <a:uFill>
                  <a:solidFill>
                    <a:srgbClr val="000000"/>
                  </a:solidFill>
                </a:uFill>
                <a:latin typeface="Times"/>
                <a:ea typeface="Times"/>
                <a:cs typeface="Times"/>
                <a:sym typeface="Times"/>
              </a:defRPr>
            </a:lvl1pPr>
          </a:lstStyle>
          <a:p>
            <a:pPr/>
            <a:r>
              <a:t>0</a:t>
            </a:r>
          </a:p>
        </p:txBody>
      </p:sp>
      <p:sp>
        <p:nvSpPr>
          <p:cNvPr id="626" name="Shape 626"/>
          <p:cNvSpPr/>
          <p:nvPr/>
        </p:nvSpPr>
        <p:spPr>
          <a:xfrm>
            <a:off x="8851900" y="38227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Miles</a:t>
            </a:r>
          </a:p>
        </p:txBody>
      </p:sp>
      <p:sp>
        <p:nvSpPr>
          <p:cNvPr id="627" name="Shape 627"/>
          <p:cNvSpPr/>
          <p:nvPr/>
        </p:nvSpPr>
        <p:spPr>
          <a:xfrm>
            <a:off x="5422900" y="5803900"/>
            <a:ext cx="1143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Salt</a:t>
            </a:r>
          </a:p>
          <a:p>
            <a:pPr marL="40639" marR="40639" defTabSz="914400">
              <a:spcBef>
                <a:spcPts val="800"/>
              </a:spcBef>
              <a:defRPr sz="1200">
                <a:solidFill>
                  <a:srgbClr val="011993"/>
                </a:solidFill>
                <a:uFill>
                  <a:solidFill>
                    <a:srgbClr val="011993"/>
                  </a:solidFill>
                </a:uFill>
                <a:latin typeface="Geneva"/>
                <a:ea typeface="Geneva"/>
                <a:cs typeface="Geneva"/>
                <a:sym typeface="Geneva"/>
              </a:defRPr>
            </a:pPr>
            <a:r>
              <a:t>Sea</a:t>
            </a:r>
          </a:p>
        </p:txBody>
      </p:sp>
      <p:sp>
        <p:nvSpPr>
          <p:cNvPr id="628" name="Shape 628"/>
          <p:cNvSpPr/>
          <p:nvPr/>
        </p:nvSpPr>
        <p:spPr>
          <a:xfrm>
            <a:off x="3670300" y="30607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EPHRAIM</a:t>
            </a:r>
          </a:p>
        </p:txBody>
      </p:sp>
      <p:sp>
        <p:nvSpPr>
          <p:cNvPr id="629" name="Shape 629"/>
          <p:cNvSpPr/>
          <p:nvPr/>
        </p:nvSpPr>
        <p:spPr>
          <a:xfrm>
            <a:off x="6184900" y="328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GAD</a:t>
            </a:r>
          </a:p>
        </p:txBody>
      </p:sp>
      <p:sp>
        <p:nvSpPr>
          <p:cNvPr id="630" name="Shape 630"/>
          <p:cNvSpPr/>
          <p:nvPr/>
        </p:nvSpPr>
        <p:spPr>
          <a:xfrm>
            <a:off x="3289300" y="22225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MANASSEH</a:t>
            </a:r>
          </a:p>
        </p:txBody>
      </p:sp>
      <p:sp>
        <p:nvSpPr>
          <p:cNvPr id="631" name="Shape 631"/>
          <p:cNvSpPr/>
          <p:nvPr/>
        </p:nvSpPr>
        <p:spPr>
          <a:xfrm>
            <a:off x="6718300" y="5575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REUBEN</a:t>
            </a:r>
          </a:p>
        </p:txBody>
      </p:sp>
      <p:sp>
        <p:nvSpPr>
          <p:cNvPr id="632" name="Shape 632"/>
          <p:cNvSpPr/>
          <p:nvPr/>
        </p:nvSpPr>
        <p:spPr>
          <a:xfrm>
            <a:off x="7404100" y="70993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MOAB</a:t>
            </a:r>
          </a:p>
        </p:txBody>
      </p:sp>
      <p:sp>
        <p:nvSpPr>
          <p:cNvPr id="633" name="Shape 633"/>
          <p:cNvSpPr/>
          <p:nvPr/>
        </p:nvSpPr>
        <p:spPr>
          <a:xfrm>
            <a:off x="1155700" y="7023100"/>
            <a:ext cx="11430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SIMEON</a:t>
            </a:r>
          </a:p>
        </p:txBody>
      </p:sp>
      <p:sp>
        <p:nvSpPr>
          <p:cNvPr id="634" name="Shape 634"/>
          <p:cNvSpPr/>
          <p:nvPr/>
        </p:nvSpPr>
        <p:spPr>
          <a:xfrm>
            <a:off x="850900" y="3136900"/>
            <a:ext cx="1447800" cy="29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800"/>
              </a:spcBef>
              <a:defRPr sz="1200">
                <a:solidFill>
                  <a:srgbClr val="011993"/>
                </a:solidFill>
                <a:uFill>
                  <a:solidFill>
                    <a:srgbClr val="011993"/>
                  </a:solidFill>
                </a:uFill>
                <a:latin typeface="Geneva"/>
                <a:ea typeface="Geneva"/>
                <a:cs typeface="Geneva"/>
                <a:sym typeface="Geneva"/>
              </a:defRPr>
            </a:lvl1pPr>
          </a:lstStyle>
          <a:p>
            <a:pPr/>
            <a:r>
              <a:t>THE GREAT SEA</a:t>
            </a:r>
          </a:p>
        </p:txBody>
      </p:sp>
      <p:sp>
        <p:nvSpPr>
          <p:cNvPr id="635" name="Shape 635"/>
          <p:cNvSpPr/>
          <p:nvPr/>
        </p:nvSpPr>
        <p:spPr>
          <a:xfrm>
            <a:off x="8089900" y="3517900"/>
            <a:ext cx="622300" cy="241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500"/>
              </a:spcBef>
              <a:defRPr sz="900">
                <a:uFill>
                  <a:solidFill>
                    <a:srgbClr val="000000"/>
                  </a:solidFill>
                </a:uFill>
                <a:latin typeface="Times"/>
                <a:ea typeface="Times"/>
                <a:cs typeface="Times"/>
                <a:sym typeface="Times"/>
              </a:defRPr>
            </a:lvl1pPr>
          </a:lstStyle>
          <a:p>
            <a:pPr/>
            <a:r>
              <a:t>25 km</a:t>
            </a:r>
          </a:p>
        </p:txBody>
      </p:sp>
      <p:sp>
        <p:nvSpPr>
          <p:cNvPr id="636" name="Shape 636"/>
          <p:cNvSpPr/>
          <p:nvPr/>
        </p:nvSpPr>
        <p:spPr>
          <a:xfrm>
            <a:off x="5041900" y="4508500"/>
            <a:ext cx="990600" cy="268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700"/>
              </a:spcBef>
              <a:defRPr sz="1000">
                <a:uFill>
                  <a:solidFill>
                    <a:srgbClr val="000000"/>
                  </a:solidFill>
                </a:uFill>
                <a:latin typeface="Geneva"/>
                <a:ea typeface="Geneva"/>
                <a:cs typeface="Geneva"/>
                <a:sym typeface="Geneva"/>
              </a:defRPr>
            </a:lvl1pPr>
          </a:lstStyle>
          <a:p>
            <a:pPr/>
            <a:r>
              <a:t>Nob</a:t>
            </a:r>
          </a:p>
        </p:txBody>
      </p:sp>
      <p:sp>
        <p:nvSpPr>
          <p:cNvPr id="637" name="Shape 637"/>
          <p:cNvSpPr/>
          <p:nvPr/>
        </p:nvSpPr>
        <p:spPr>
          <a:xfrm flipH="1">
            <a:off x="4699000" y="4559300"/>
            <a:ext cx="88900" cy="3429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
        <p:nvSpPr>
          <p:cNvPr id="638" name="Shape 638"/>
          <p:cNvSpPr/>
          <p:nvPr/>
        </p:nvSpPr>
        <p:spPr>
          <a:xfrm>
            <a:off x="3403600" y="4254500"/>
            <a:ext cx="1320800" cy="266700"/>
          </a:xfrm>
          <a:prstGeom prst="line">
            <a:avLst/>
          </a:prstGeom>
          <a:ln w="25400">
            <a:solidFill>
              <a:srgbClr val="FF2600"/>
            </a:solidFill>
            <a:miter lim="400000"/>
            <a:headEnd type="triangle"/>
          </a:ln>
        </p:spPr>
        <p:txBody>
          <a:bodyPr lIns="0" tIns="0" rIns="0" bIns="0"/>
          <a:lstStyle/>
          <a:p>
            <a:pPr algn="l">
              <a:defRPr sz="1200">
                <a:latin typeface="Helvetica"/>
                <a:ea typeface="Helvetica"/>
                <a:cs typeface="Helvetica"/>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37"/>
                                        </p:tgtEl>
                                        <p:attrNameLst>
                                          <p:attrName>style.visibility</p:attrName>
                                        </p:attrNameLst>
                                      </p:cBhvr>
                                      <p:to>
                                        <p:strVal val="visible"/>
                                      </p:to>
                                    </p:set>
                                    <p:animEffect filter="wipe(up)" transition="in">
                                      <p:cBhvr>
                                        <p:cTn id="7" dur="1000"/>
                                        <p:tgtEl>
                                          <p:spTgt spid="6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638"/>
                                        </p:tgtEl>
                                        <p:attrNameLst>
                                          <p:attrName>style.visibility</p:attrName>
                                        </p:attrNameLst>
                                      </p:cBhvr>
                                      <p:to>
                                        <p:strVal val="visible"/>
                                      </p:to>
                                    </p:set>
                                    <p:animEffect filter="wipe(up)" transition="in">
                                      <p:cBhvr>
                                        <p:cTn id="12"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7" grpId="1"/>
      <p:bldP build="whole" bldLvl="1" animBg="1" rev="0" advAuto="0" spid="638" grpId="2"/>
    </p:bldLst>
  </p:timing>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40" name="droppedImage.pdf"/>
          <p:cNvPicPr>
            <a:picLocks noChangeAspect="1"/>
          </p:cNvPicPr>
          <p:nvPr/>
        </p:nvPicPr>
        <p:blipFill>
          <a:blip r:embed="rId2">
            <a:extLst/>
          </a:blip>
          <a:stretch>
            <a:fillRect/>
          </a:stretch>
        </p:blipFill>
        <p:spPr>
          <a:xfrm>
            <a:off x="38100" y="25400"/>
            <a:ext cx="3200400" cy="2298192"/>
          </a:xfrm>
          <a:prstGeom prst="rect">
            <a:avLst/>
          </a:prstGeom>
          <a:ln w="12700">
            <a:miter lim="400000"/>
          </a:ln>
        </p:spPr>
      </p:pic>
      <p:pic>
        <p:nvPicPr>
          <p:cNvPr id="641" name="droppedImage.pdf"/>
          <p:cNvPicPr>
            <a:picLocks noChangeAspect="1"/>
          </p:cNvPicPr>
          <p:nvPr/>
        </p:nvPicPr>
        <p:blipFill>
          <a:blip r:embed="rId3">
            <a:extLst/>
          </a:blip>
          <a:stretch>
            <a:fillRect/>
          </a:stretch>
        </p:blipFill>
        <p:spPr>
          <a:xfrm>
            <a:off x="3251200" y="12700"/>
            <a:ext cx="3194304" cy="1969008"/>
          </a:xfrm>
          <a:prstGeom prst="rect">
            <a:avLst/>
          </a:prstGeom>
          <a:ln w="12700">
            <a:miter lim="400000"/>
          </a:ln>
        </p:spPr>
      </p:pic>
      <p:pic>
        <p:nvPicPr>
          <p:cNvPr id="642" name="droppedImage.pdf"/>
          <p:cNvPicPr>
            <a:picLocks noChangeAspect="1"/>
          </p:cNvPicPr>
          <p:nvPr/>
        </p:nvPicPr>
        <p:blipFill>
          <a:blip r:embed="rId4">
            <a:extLst/>
          </a:blip>
          <a:stretch>
            <a:fillRect/>
          </a:stretch>
        </p:blipFill>
        <p:spPr>
          <a:xfrm>
            <a:off x="6489700" y="88900"/>
            <a:ext cx="1822705" cy="1828800"/>
          </a:xfrm>
          <a:prstGeom prst="rect">
            <a:avLst/>
          </a:prstGeom>
          <a:ln w="12700">
            <a:miter lim="400000"/>
          </a:ln>
        </p:spPr>
      </p:pic>
      <p:pic>
        <p:nvPicPr>
          <p:cNvPr id="643" name="droppedImage.pdf"/>
          <p:cNvPicPr>
            <a:picLocks noChangeAspect="1"/>
          </p:cNvPicPr>
          <p:nvPr/>
        </p:nvPicPr>
        <p:blipFill>
          <a:blip r:embed="rId5">
            <a:extLst/>
          </a:blip>
          <a:stretch>
            <a:fillRect/>
          </a:stretch>
        </p:blipFill>
        <p:spPr>
          <a:xfrm>
            <a:off x="50800" y="2387600"/>
            <a:ext cx="1853184" cy="1840992"/>
          </a:xfrm>
          <a:prstGeom prst="rect">
            <a:avLst/>
          </a:prstGeom>
          <a:ln w="12700">
            <a:miter lim="400000"/>
          </a:ln>
        </p:spPr>
      </p:pic>
      <p:pic>
        <p:nvPicPr>
          <p:cNvPr id="644" name="droppedImage.pdf"/>
          <p:cNvPicPr>
            <a:picLocks noChangeAspect="1"/>
          </p:cNvPicPr>
          <p:nvPr/>
        </p:nvPicPr>
        <p:blipFill>
          <a:blip r:embed="rId6">
            <a:extLst/>
          </a:blip>
          <a:stretch>
            <a:fillRect/>
          </a:stretch>
        </p:blipFill>
        <p:spPr>
          <a:xfrm>
            <a:off x="1790700" y="4025900"/>
            <a:ext cx="2324100" cy="3548469"/>
          </a:xfrm>
          <a:prstGeom prst="rect">
            <a:avLst/>
          </a:prstGeom>
          <a:ln w="12700">
            <a:miter lim="400000"/>
          </a:ln>
        </p:spPr>
      </p:pic>
      <p:pic>
        <p:nvPicPr>
          <p:cNvPr id="645" name="droppedImage.pdf"/>
          <p:cNvPicPr>
            <a:picLocks noChangeAspect="1"/>
          </p:cNvPicPr>
          <p:nvPr/>
        </p:nvPicPr>
        <p:blipFill>
          <a:blip r:embed="rId7">
            <a:extLst/>
          </a:blip>
          <a:stretch>
            <a:fillRect/>
          </a:stretch>
        </p:blipFill>
        <p:spPr>
          <a:xfrm>
            <a:off x="4267200" y="4445000"/>
            <a:ext cx="2679700" cy="3089537"/>
          </a:xfrm>
          <a:prstGeom prst="rect">
            <a:avLst/>
          </a:prstGeom>
          <a:ln w="12700">
            <a:miter lim="400000"/>
          </a:ln>
        </p:spPr>
      </p:pic>
      <p:pic>
        <p:nvPicPr>
          <p:cNvPr id="646" name="droppedImage.pdf"/>
          <p:cNvPicPr>
            <a:picLocks noChangeAspect="1"/>
          </p:cNvPicPr>
          <p:nvPr/>
        </p:nvPicPr>
        <p:blipFill>
          <a:blip r:embed="rId8">
            <a:extLst/>
          </a:blip>
          <a:stretch>
            <a:fillRect/>
          </a:stretch>
        </p:blipFill>
        <p:spPr>
          <a:xfrm>
            <a:off x="7302500" y="4000500"/>
            <a:ext cx="2752928" cy="3200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xfrm>
            <a:off x="647700" y="2032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54" name="Shape 154"/>
          <p:cNvSpPr/>
          <p:nvPr>
            <p:ph type="body" idx="1"/>
          </p:nvPr>
        </p:nvSpPr>
        <p:spPr>
          <a:xfrm>
            <a:off x="431800" y="1104900"/>
            <a:ext cx="9563745" cy="6179394"/>
          </a:xfrm>
          <a:prstGeom prst="rect">
            <a:avLst/>
          </a:prstGeom>
        </p:spPr>
        <p:txBody>
          <a:bodyPr anchor="t"/>
          <a:lstStyle/>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word of God is sure</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Providential righteous judgment through the outwork of events</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Being self-willed against God is sinning against yourself </a:t>
            </a:r>
            <a:r>
              <a:rPr b="1" sz="2500">
                <a:solidFill>
                  <a:srgbClr val="FF2600"/>
                </a:solidFill>
                <a:latin typeface="Times"/>
                <a:ea typeface="Times"/>
                <a:cs typeface="Times"/>
                <a:sym typeface="Times"/>
              </a:rPr>
              <a:t>Prov. 8:36 </a:t>
            </a:r>
            <a:r>
              <a:rPr sz="2500">
                <a:latin typeface="Times"/>
                <a:ea typeface="Times"/>
                <a:cs typeface="Times"/>
                <a:sym typeface="Times"/>
              </a:rPr>
              <a:t>But he who sins against me injures himself; All those who hate me love death.</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It is a fearful thing to fall into the hands of the living God</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Retribution will surely overtake the impenitent transgressor,    </a:t>
            </a:r>
            <a:r>
              <a:rPr b="1" sz="2500">
                <a:solidFill>
                  <a:srgbClr val="FF2600"/>
                </a:solidFill>
                <a:latin typeface="Times"/>
                <a:ea typeface="Times"/>
                <a:cs typeface="Times"/>
                <a:sym typeface="Times"/>
              </a:rPr>
              <a:t>Prov. 29:1; Rom. 6:23</a:t>
            </a:r>
            <a:endParaRPr>
              <a:latin typeface="+mn-lt"/>
              <a:ea typeface="+mn-ea"/>
              <a:cs typeface="+mn-cs"/>
              <a:sym typeface="Gill Sans"/>
            </a:endParaRPr>
          </a:p>
          <a:p>
            <a:pPr marL="444499" indent="-380999">
              <a:spcBef>
                <a:spcPts val="26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Sins of parent often cut off opportunities for their children</a:t>
            </a:r>
          </a:p>
        </p:txBody>
      </p:sp>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p:nvPr>
        </p:nvSpPr>
        <p:spPr>
          <a:xfrm>
            <a:off x="444500" y="63500"/>
            <a:ext cx="9271000" cy="754361"/>
          </a:xfrm>
          <a:prstGeom prst="rect">
            <a:avLst/>
          </a:prstGeom>
        </p:spPr>
        <p:txBody>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100">
                <a:solidFill>
                  <a:srgbClr val="011993"/>
                </a:solidFill>
              </a:defRPr>
            </a:lvl1pPr>
          </a:lstStyle>
          <a:p>
            <a:pPr/>
            <a:r>
              <a:t>Lessons</a:t>
            </a:r>
          </a:p>
        </p:txBody>
      </p:sp>
      <p:sp>
        <p:nvSpPr>
          <p:cNvPr id="157" name="Shape 157"/>
          <p:cNvSpPr/>
          <p:nvPr>
            <p:ph type="body" idx="1"/>
          </p:nvPr>
        </p:nvSpPr>
        <p:spPr>
          <a:xfrm>
            <a:off x="469900" y="850900"/>
            <a:ext cx="9563745" cy="6810227"/>
          </a:xfrm>
          <a:prstGeom prst="rect">
            <a:avLst/>
          </a:prstGeom>
        </p:spPr>
        <p:txBody>
          <a:bodyPr anchor="t"/>
          <a:lstStyle/>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Sins of parent often cut off opportunities for their children</a:t>
            </a:r>
            <a:endParaRPr>
              <a:latin typeface="+mn-lt"/>
              <a:ea typeface="+mn-ea"/>
              <a:cs typeface="+mn-cs"/>
              <a:sym typeface="Gill Sans"/>
            </a:endParaRPr>
          </a:p>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innocent often suffer along with the guilty. </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God - supreme owner of every human life - a right to dispose of it as He wills</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United men to each other in close relationships - effect each other for good &amp; bad</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Godly often suffer because of these connections		</a:t>
            </a:r>
            <a:endParaRPr>
              <a:latin typeface="+mn-lt"/>
              <a:ea typeface="+mn-ea"/>
              <a:cs typeface="+mn-cs"/>
              <a:sym typeface="Gill Sans"/>
            </a:endParaRPr>
          </a:p>
          <a:p>
            <a:pPr marL="444499" indent="-380999">
              <a:spcBef>
                <a:spcPts val="1400"/>
              </a:spcBef>
              <a:buClr>
                <a:srgbClr val="000000"/>
              </a:buClr>
              <a:buSzPct val="100000"/>
              <a:buFont typeface="Gill Sans"/>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The sufferings &amp; death of the righteous often has beneficial purposes</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Jonathan’s death increased the impression of the severity of God’s judgment on the house of Saul</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David's ascension was clearer &amp; more indisputable</a:t>
            </a:r>
            <a:endParaRPr>
              <a:latin typeface="+mn-lt"/>
              <a:ea typeface="+mn-ea"/>
              <a:cs typeface="+mn-cs"/>
              <a:sym typeface="Gill Sans"/>
            </a:endParaRPr>
          </a:p>
          <a:p>
            <a:pPr lvl="1" marL="977900" indent="-381000">
              <a:spcBef>
                <a:spcPts val="1400"/>
              </a:spcBef>
              <a:buClr>
                <a:srgbClr val="000000"/>
              </a:buClr>
              <a:buSzPct val="100000"/>
              <a:buFont typeface="Gill Sans"/>
              <a:buChar char="-"/>
              <a:tabLst>
                <a:tab pos="596900" algn="l"/>
                <a:tab pos="952500" algn="l"/>
                <a:tab pos="1308100" algn="l"/>
                <a:tab pos="1663700" algn="l"/>
                <a:tab pos="2019300" algn="l"/>
                <a:tab pos="2374900" algn="l"/>
                <a:tab pos="2730500" algn="l"/>
                <a:tab pos="3086100" algn="l"/>
                <a:tab pos="3441700" algn="l"/>
                <a:tab pos="3797300" algn="l"/>
                <a:tab pos="4152900" algn="l"/>
                <a:tab pos="4508500" algn="l"/>
              </a:tabLst>
              <a:defRPr sz="2600">
                <a:latin typeface="Helvetica"/>
                <a:ea typeface="Helvetica"/>
                <a:cs typeface="Helvetica"/>
                <a:sym typeface="Helvetica"/>
              </a:defRPr>
            </a:pPr>
            <a:r>
              <a:rPr>
                <a:latin typeface="+mn-lt"/>
                <a:ea typeface="+mn-ea"/>
                <a:cs typeface="+mn-cs"/>
                <a:sym typeface="Gill Sans"/>
              </a:rPr>
              <a:t>Called a little earlier than others to paradise </a:t>
            </a:r>
            <a:endParaRPr>
              <a:latin typeface="+mn-lt"/>
              <a:ea typeface="+mn-ea"/>
              <a:cs typeface="+mn-cs"/>
              <a:sym typeface="Gill Sans"/>
            </a:endParaRPr>
          </a:p>
        </p:txBody>
      </p:sp>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