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1.jpeg" ContentType="image/jpeg"/>
  <Override PartName="/ppt/theme/theme2.xml" ContentType="application/vnd.openxmlformats-officedocument.them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Lst>
  <p:sldSz cx="10160000" cy="7620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1pPr>
    <a:lvl2pPr marL="0" marR="0" indent="3429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2pPr>
    <a:lvl3pPr marL="0" marR="0" indent="6858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3pPr>
    <a:lvl4pPr marL="0" marR="0" indent="10287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4pPr>
    <a:lvl5pPr marL="0" marR="0" indent="13716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5pPr>
    <a:lvl6pPr marL="0" marR="0" indent="17145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6pPr>
    <a:lvl7pPr marL="0" marR="0" indent="20574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7pPr>
    <a:lvl8pPr marL="0" marR="0" indent="24003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8pPr>
    <a:lvl9pPr marL="0" marR="0" indent="27432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C7B018BB-80A7-4F77-B60F-C8B233D01FF8}" styleName="">
    <a:tblBg/>
    <a:wholeTbl>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def" i="de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def" i="de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def" i="de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def" i="de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Shape 106"/>
          <p:cNvSpPr/>
          <p:nvPr>
            <p:ph type="sldImg"/>
          </p:nvPr>
        </p:nvSpPr>
        <p:spPr>
          <a:xfrm>
            <a:off x="1143000" y="685800"/>
            <a:ext cx="4572000" cy="3429000"/>
          </a:xfrm>
          <a:prstGeom prst="rect">
            <a:avLst/>
          </a:prstGeom>
        </p:spPr>
        <p:txBody>
          <a:bodyPr/>
          <a:lstStyle/>
          <a:p>
            <a:pPr/>
          </a:p>
        </p:txBody>
      </p:sp>
      <p:sp>
        <p:nvSpPr>
          <p:cNvPr id="107" name="Shape 10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1600">
        <a:latin typeface="Lucida Grande"/>
        <a:ea typeface="Lucida Grande"/>
        <a:cs typeface="Lucida Grande"/>
        <a:sym typeface="Lucida Grande"/>
      </a:defRPr>
    </a:lvl1pPr>
    <a:lvl2pPr indent="228600" defTabSz="457200" latinLnBrk="0">
      <a:defRPr sz="1600">
        <a:latin typeface="Lucida Grande"/>
        <a:ea typeface="Lucida Grande"/>
        <a:cs typeface="Lucida Grande"/>
        <a:sym typeface="Lucida Grande"/>
      </a:defRPr>
    </a:lvl2pPr>
    <a:lvl3pPr indent="457200" defTabSz="457200" latinLnBrk="0">
      <a:defRPr sz="1600">
        <a:latin typeface="Lucida Grande"/>
        <a:ea typeface="Lucida Grande"/>
        <a:cs typeface="Lucida Grande"/>
        <a:sym typeface="Lucida Grande"/>
      </a:defRPr>
    </a:lvl3pPr>
    <a:lvl4pPr indent="685800" defTabSz="457200" latinLnBrk="0">
      <a:defRPr sz="1600">
        <a:latin typeface="Lucida Grande"/>
        <a:ea typeface="Lucida Grande"/>
        <a:cs typeface="Lucida Grande"/>
        <a:sym typeface="Lucida Grande"/>
      </a:defRPr>
    </a:lvl4pPr>
    <a:lvl5pPr indent="914400" defTabSz="457200" latinLnBrk="0">
      <a:defRPr sz="1600">
        <a:latin typeface="Lucida Grande"/>
        <a:ea typeface="Lucida Grande"/>
        <a:cs typeface="Lucida Grande"/>
        <a:sym typeface="Lucida Grande"/>
      </a:defRPr>
    </a:lvl5pPr>
    <a:lvl6pPr indent="1143000" defTabSz="457200" latinLnBrk="0">
      <a:defRPr sz="1600">
        <a:latin typeface="Lucida Grande"/>
        <a:ea typeface="Lucida Grande"/>
        <a:cs typeface="Lucida Grande"/>
        <a:sym typeface="Lucida Grande"/>
      </a:defRPr>
    </a:lvl6pPr>
    <a:lvl7pPr indent="1371600" defTabSz="457200" latinLnBrk="0">
      <a:defRPr sz="1600">
        <a:latin typeface="Lucida Grande"/>
        <a:ea typeface="Lucida Grande"/>
        <a:cs typeface="Lucida Grande"/>
        <a:sym typeface="Lucida Grande"/>
      </a:defRPr>
    </a:lvl7pPr>
    <a:lvl8pPr indent="1600200" defTabSz="457200" latinLnBrk="0">
      <a:defRPr sz="1600">
        <a:latin typeface="Lucida Grande"/>
        <a:ea typeface="Lucida Grande"/>
        <a:cs typeface="Lucida Grande"/>
        <a:sym typeface="Lucida Grande"/>
      </a:defRPr>
    </a:lvl8pPr>
    <a:lvl9pPr indent="1828800" defTabSz="457200" latinLnBrk="0">
      <a:defRPr sz="1600">
        <a:latin typeface="Lucida Grande"/>
        <a:ea typeface="Lucida Grande"/>
        <a:cs typeface="Lucida Grande"/>
        <a:sym typeface="Lucida Grand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990600" y="1282700"/>
            <a:ext cx="8178800" cy="2578100"/>
          </a:xfrm>
          <a:prstGeom prst="rect">
            <a:avLst/>
          </a:prstGeom>
        </p:spPr>
        <p:txBody>
          <a:bodyPr lIns="50800" tIns="50800" rIns="50800" bIns="50800" anchor="b"/>
          <a:lstStyle/>
          <a:p>
            <a:pPr/>
            <a:r>
              <a:t>Title Text</a:t>
            </a:r>
          </a:p>
        </p:txBody>
      </p:sp>
      <p:sp>
        <p:nvSpPr>
          <p:cNvPr id="12" name="Shape 12"/>
          <p:cNvSpPr/>
          <p:nvPr>
            <p:ph type="body" sz="quarter" idx="1"/>
          </p:nvPr>
        </p:nvSpPr>
        <p:spPr>
          <a:xfrm>
            <a:off x="990600" y="3924300"/>
            <a:ext cx="8178800" cy="889000"/>
          </a:xfrm>
          <a:prstGeom prst="rect">
            <a:avLst/>
          </a:prstGeom>
        </p:spPr>
        <p:txBody>
          <a:bodyPr anchor="t"/>
          <a:lstStyle>
            <a:lvl1pPr marL="0" indent="0" algn="ctr">
              <a:spcBef>
                <a:spcPts val="0"/>
              </a:spcBef>
              <a:buSzTx/>
              <a:buNone/>
              <a:defRPr sz="2800"/>
            </a:lvl1pPr>
            <a:lvl2pPr marL="0" indent="0" algn="ctr">
              <a:spcBef>
                <a:spcPts val="0"/>
              </a:spcBef>
              <a:buSzTx/>
              <a:buNone/>
              <a:defRPr sz="2800"/>
            </a:lvl2pPr>
            <a:lvl3pPr marL="0" indent="0" algn="ctr">
              <a:spcBef>
                <a:spcPts val="0"/>
              </a:spcBef>
              <a:buSzTx/>
              <a:buNone/>
              <a:defRPr sz="2800"/>
            </a:lvl3pPr>
            <a:lvl4pPr marL="0" indent="0" algn="ctr">
              <a:spcBef>
                <a:spcPts val="0"/>
              </a:spcBef>
              <a:buSzTx/>
              <a:buNone/>
              <a:defRPr sz="2800"/>
            </a:lvl4pPr>
            <a:lvl5pPr marL="0" indent="0" algn="ctr">
              <a:spcBef>
                <a:spcPts val="0"/>
              </a:spcBef>
              <a:buSzTx/>
              <a:buNone/>
              <a:defRPr sz="28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Left">
    <p:spTree>
      <p:nvGrpSpPr>
        <p:cNvPr id="1" name=""/>
        <p:cNvGrpSpPr/>
        <p:nvPr/>
      </p:nvGrpSpPr>
      <p:grpSpPr>
        <a:xfrm>
          <a:off x="0" y="0"/>
          <a:ext cx="0" cy="0"/>
          <a:chOff x="0" y="0"/>
          <a:chExt cx="0" cy="0"/>
        </a:xfrm>
      </p:grpSpPr>
      <p:sp>
        <p:nvSpPr>
          <p:cNvPr id="89" name="Shape 89"/>
          <p:cNvSpPr/>
          <p:nvPr>
            <p:ph type="title"/>
          </p:nvPr>
        </p:nvSpPr>
        <p:spPr>
          <a:prstGeom prst="rect">
            <a:avLst/>
          </a:prstGeom>
        </p:spPr>
        <p:txBody>
          <a:bodyPr/>
          <a:lstStyle/>
          <a:p>
            <a:pPr/>
            <a:r>
              <a:t>Title Text</a:t>
            </a:r>
          </a:p>
        </p:txBody>
      </p:sp>
      <p:sp>
        <p:nvSpPr>
          <p:cNvPr id="90" name="Shape 90"/>
          <p:cNvSpPr/>
          <p:nvPr>
            <p:ph type="body" sz="half" idx="1"/>
          </p:nvPr>
        </p:nvSpPr>
        <p:spPr>
          <a:xfrm>
            <a:off x="990600" y="2159000"/>
            <a:ext cx="3937000" cy="4470400"/>
          </a:xfrm>
          <a:prstGeom prst="rect">
            <a:avLst/>
          </a:prstGeom>
        </p:spPr>
        <p:txBody>
          <a:bodyPr/>
          <a:lstStyle>
            <a:lvl1pPr marL="632734" indent="-378734">
              <a:spcBef>
                <a:spcPts val="2900"/>
              </a:spcBef>
              <a:defRPr sz="2400"/>
            </a:lvl1pPr>
            <a:lvl2pPr marL="975634" indent="-378734">
              <a:spcBef>
                <a:spcPts val="2900"/>
              </a:spcBef>
              <a:defRPr sz="2400"/>
            </a:lvl2pPr>
            <a:lvl3pPr marL="1318534" indent="-378734">
              <a:spcBef>
                <a:spcPts val="2900"/>
              </a:spcBef>
              <a:defRPr sz="2400"/>
            </a:lvl3pPr>
            <a:lvl4pPr marL="1674134" indent="-378734">
              <a:spcBef>
                <a:spcPts val="2900"/>
              </a:spcBef>
              <a:defRPr sz="2400"/>
            </a:lvl4pPr>
            <a:lvl5pPr marL="2017034" indent="-378734">
              <a:spcBef>
                <a:spcPts val="29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91" name="Shape 9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Right">
    <p:spTree>
      <p:nvGrpSpPr>
        <p:cNvPr id="1" name=""/>
        <p:cNvGrpSpPr/>
        <p:nvPr/>
      </p:nvGrpSpPr>
      <p:grpSpPr>
        <a:xfrm>
          <a:off x="0" y="0"/>
          <a:ext cx="0" cy="0"/>
          <a:chOff x="0" y="0"/>
          <a:chExt cx="0" cy="0"/>
        </a:xfrm>
      </p:grpSpPr>
      <p:sp>
        <p:nvSpPr>
          <p:cNvPr id="98" name="Shape 98"/>
          <p:cNvSpPr/>
          <p:nvPr>
            <p:ph type="title"/>
          </p:nvPr>
        </p:nvSpPr>
        <p:spPr>
          <a:prstGeom prst="rect">
            <a:avLst/>
          </a:prstGeom>
        </p:spPr>
        <p:txBody>
          <a:bodyPr/>
          <a:lstStyle/>
          <a:p>
            <a:pPr/>
            <a:r>
              <a:t>Title Text</a:t>
            </a:r>
          </a:p>
        </p:txBody>
      </p:sp>
      <p:sp>
        <p:nvSpPr>
          <p:cNvPr id="99" name="Shape 99"/>
          <p:cNvSpPr/>
          <p:nvPr>
            <p:ph type="body" sz="quarter" idx="1"/>
          </p:nvPr>
        </p:nvSpPr>
        <p:spPr>
          <a:xfrm>
            <a:off x="6057900" y="2159000"/>
            <a:ext cx="3111500" cy="4470400"/>
          </a:xfrm>
          <a:prstGeom prst="rect">
            <a:avLst/>
          </a:prstGeom>
        </p:spPr>
        <p:txBody>
          <a:bodyPr/>
          <a:lstStyle>
            <a:lvl1pPr marL="632734" indent="-378734">
              <a:spcBef>
                <a:spcPts val="2900"/>
              </a:spcBef>
              <a:defRPr sz="2400"/>
            </a:lvl1pPr>
            <a:lvl2pPr marL="975634" indent="-378734">
              <a:spcBef>
                <a:spcPts val="2900"/>
              </a:spcBef>
              <a:defRPr sz="2400"/>
            </a:lvl2pPr>
            <a:lvl3pPr marL="1318534" indent="-378734">
              <a:spcBef>
                <a:spcPts val="2900"/>
              </a:spcBef>
              <a:defRPr sz="2400"/>
            </a:lvl3pPr>
            <a:lvl4pPr marL="1674134" indent="-378734">
              <a:spcBef>
                <a:spcPts val="2900"/>
              </a:spcBef>
              <a:defRPr sz="2400"/>
            </a:lvl4pPr>
            <a:lvl5pPr marL="2017034" indent="-378734">
              <a:spcBef>
                <a:spcPts val="29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100" name="Shape 10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20" name="Shape 20"/>
          <p:cNvSpPr/>
          <p:nvPr>
            <p:ph type="title"/>
          </p:nvPr>
        </p:nvSpPr>
        <p:spPr>
          <a:prstGeom prst="rect">
            <a:avLst/>
          </a:prstGeom>
        </p:spPr>
        <p:txBody>
          <a:bodyPr/>
          <a:lstStyle/>
          <a:p>
            <a:pPr/>
            <a:r>
              <a:t>Title Text</a:t>
            </a:r>
          </a:p>
        </p:txBody>
      </p:sp>
      <p:sp>
        <p:nvSpPr>
          <p:cNvPr id="21" name="Shape 21"/>
          <p:cNvSpPr/>
          <p:nvPr>
            <p:ph type="body" idx="1"/>
          </p:nvPr>
        </p:nvSpPr>
        <p:spPr>
          <a:xfrm>
            <a:off x="990600" y="2159000"/>
            <a:ext cx="8178800" cy="4470400"/>
          </a:xfrm>
          <a:prstGeom prst="rect">
            <a:avLst/>
          </a:prstGeom>
        </p:spPr>
        <p:txBody>
          <a:bodyPr/>
          <a:lstStyle>
            <a:lvl1pPr>
              <a:spcBef>
                <a:spcPts val="1800"/>
              </a:spcBef>
            </a:lvl1pPr>
            <a:lvl2pPr>
              <a:spcBef>
                <a:spcPts val="1800"/>
              </a:spcBef>
            </a:lvl2pPr>
            <a:lvl3pPr>
              <a:spcBef>
                <a:spcPts val="1800"/>
              </a:spcBef>
            </a:lvl3pPr>
            <a:lvl4pPr>
              <a:spcBef>
                <a:spcPts val="1800"/>
              </a:spcBef>
            </a:lvl4pPr>
            <a:lvl5pPr>
              <a:spcBef>
                <a:spcPts val="1800"/>
              </a:spcBef>
            </a:lvl5pPr>
          </a:lstStyle>
          <a:p>
            <a:pPr/>
            <a:r>
              <a:t>Body Level One</a:t>
            </a:r>
          </a:p>
          <a:p>
            <a:pPr lvl="1"/>
            <a:r>
              <a:t>Body Level Two</a:t>
            </a:r>
          </a:p>
          <a:p>
            <a:pPr lvl="2"/>
            <a:r>
              <a:t>Body Level Three</a:t>
            </a:r>
          </a:p>
          <a:p>
            <a:pPr lvl="3"/>
            <a:r>
              <a:t>Body Level Four</a:t>
            </a:r>
          </a:p>
          <a:p>
            <a:pPr lvl="4"/>
            <a:r>
              <a:t>Body Level Five</a:t>
            </a:r>
          </a:p>
        </p:txBody>
      </p:sp>
      <p:sp>
        <p:nvSpPr>
          <p:cNvPr id="22" name="Shape 22"/>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29" name="Shape 29"/>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0" name="Shape 3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37" name="Shape 37"/>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4" name="Shape 44"/>
          <p:cNvSpPr/>
          <p:nvPr>
            <p:ph type="title"/>
          </p:nvPr>
        </p:nvSpPr>
        <p:spPr>
          <a:prstGeom prst="rect">
            <a:avLst/>
          </a:prstGeom>
        </p:spPr>
        <p:txBody>
          <a:bodyPr/>
          <a:lstStyle/>
          <a:p>
            <a:pPr/>
            <a:r>
              <a:t>Title Text</a:t>
            </a:r>
          </a:p>
        </p:txBody>
      </p:sp>
      <p:sp>
        <p:nvSpPr>
          <p:cNvPr id="45" name="Shape 4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52" name="Shape 52"/>
          <p:cNvSpPr/>
          <p:nvPr>
            <p:ph type="title"/>
          </p:nvPr>
        </p:nvSpPr>
        <p:spPr>
          <a:xfrm>
            <a:off x="990600" y="2324100"/>
            <a:ext cx="8178800" cy="2971800"/>
          </a:xfrm>
          <a:prstGeom prst="rect">
            <a:avLst/>
          </a:prstGeom>
        </p:spPr>
        <p:txBody>
          <a:bodyPr/>
          <a:lstStyle/>
          <a:p>
            <a:pPr/>
            <a:r>
              <a:t>Title Text</a:t>
            </a:r>
          </a:p>
        </p:txBody>
      </p:sp>
      <p:sp>
        <p:nvSpPr>
          <p:cNvPr id="53" name="Shape 5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bg>
      <p:bgPr>
        <a:solidFill>
          <a:srgbClr val="EAEAEA"/>
        </a:solidFill>
      </p:bgPr>
    </p:bg>
    <p:spTree>
      <p:nvGrpSpPr>
        <p:cNvPr id="1" name=""/>
        <p:cNvGrpSpPr/>
        <p:nvPr/>
      </p:nvGrpSpPr>
      <p:grpSpPr>
        <a:xfrm>
          <a:off x="0" y="0"/>
          <a:ext cx="0" cy="0"/>
          <a:chOff x="0" y="0"/>
          <a:chExt cx="0" cy="0"/>
        </a:xfrm>
      </p:grpSpPr>
      <p:pic>
        <p:nvPicPr>
          <p:cNvPr id="60" name="white_photo-h.pdf"/>
          <p:cNvPicPr>
            <a:picLocks noChangeAspect="1"/>
          </p:cNvPicPr>
          <p:nvPr/>
        </p:nvPicPr>
        <p:blipFill>
          <a:blip r:embed="rId2">
            <a:extLst/>
          </a:blip>
          <a:stretch>
            <a:fillRect/>
          </a:stretch>
        </p:blipFill>
        <p:spPr>
          <a:xfrm>
            <a:off x="0" y="0"/>
            <a:ext cx="10160000" cy="7620000"/>
          </a:xfrm>
          <a:prstGeom prst="rect">
            <a:avLst/>
          </a:prstGeom>
          <a:ln w="12700">
            <a:miter lim="400000"/>
          </a:ln>
        </p:spPr>
      </p:pic>
      <p:sp>
        <p:nvSpPr>
          <p:cNvPr id="61" name="Shape 61"/>
          <p:cNvSpPr/>
          <p:nvPr>
            <p:ph type="title"/>
          </p:nvPr>
        </p:nvSpPr>
        <p:spPr>
          <a:xfrm>
            <a:off x="990600" y="5753100"/>
            <a:ext cx="8178800" cy="1333500"/>
          </a:xfrm>
          <a:prstGeom prst="rect">
            <a:avLst/>
          </a:prstGeom>
        </p:spPr>
        <p:txBody>
          <a:bodyPr/>
          <a:lstStyle/>
          <a:p>
            <a:pPr/>
            <a:r>
              <a:t>Title Text</a:t>
            </a:r>
          </a:p>
        </p:txBody>
      </p:sp>
      <p:sp>
        <p:nvSpPr>
          <p:cNvPr id="62" name="Shape 62"/>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bg>
      <p:bgPr>
        <a:solidFill>
          <a:srgbClr val="EAEAEA"/>
        </a:solidFill>
      </p:bgPr>
    </p:bg>
    <p:spTree>
      <p:nvGrpSpPr>
        <p:cNvPr id="1" name=""/>
        <p:cNvGrpSpPr/>
        <p:nvPr/>
      </p:nvGrpSpPr>
      <p:grpSpPr>
        <a:xfrm>
          <a:off x="0" y="0"/>
          <a:ext cx="0" cy="0"/>
          <a:chOff x="0" y="0"/>
          <a:chExt cx="0" cy="0"/>
        </a:xfrm>
      </p:grpSpPr>
      <p:pic>
        <p:nvPicPr>
          <p:cNvPr id="69" name="white_photo-v-1.pdf"/>
          <p:cNvPicPr>
            <a:picLocks noChangeAspect="1"/>
          </p:cNvPicPr>
          <p:nvPr/>
        </p:nvPicPr>
        <p:blipFill>
          <a:blip r:embed="rId2">
            <a:extLst/>
          </a:blip>
          <a:stretch>
            <a:fillRect/>
          </a:stretch>
        </p:blipFill>
        <p:spPr>
          <a:xfrm>
            <a:off x="0" y="0"/>
            <a:ext cx="10160000" cy="7620000"/>
          </a:xfrm>
          <a:prstGeom prst="rect">
            <a:avLst/>
          </a:prstGeom>
          <a:ln w="12700">
            <a:miter lim="400000"/>
          </a:ln>
        </p:spPr>
      </p:pic>
      <p:sp>
        <p:nvSpPr>
          <p:cNvPr id="70" name="Shape 70"/>
          <p:cNvSpPr/>
          <p:nvPr>
            <p:ph type="title"/>
          </p:nvPr>
        </p:nvSpPr>
        <p:spPr>
          <a:xfrm>
            <a:off x="444500" y="1104900"/>
            <a:ext cx="4635500" cy="2578100"/>
          </a:xfrm>
          <a:prstGeom prst="rect">
            <a:avLst/>
          </a:prstGeom>
        </p:spPr>
        <p:txBody>
          <a:bodyPr lIns="50800" tIns="50800" rIns="50800" bIns="50800" anchor="b"/>
          <a:lstStyle>
            <a:lvl1pPr>
              <a:defRPr sz="5400"/>
            </a:lvl1pPr>
          </a:lstStyle>
          <a:p>
            <a:pPr/>
            <a:r>
              <a:t>Title Text</a:t>
            </a:r>
          </a:p>
        </p:txBody>
      </p:sp>
      <p:sp>
        <p:nvSpPr>
          <p:cNvPr id="71" name="Shape 71"/>
          <p:cNvSpPr/>
          <p:nvPr>
            <p:ph type="body" sz="quarter" idx="1"/>
          </p:nvPr>
        </p:nvSpPr>
        <p:spPr>
          <a:xfrm>
            <a:off x="444500" y="3746500"/>
            <a:ext cx="4635500" cy="2578100"/>
          </a:xfrm>
          <a:prstGeom prst="rect">
            <a:avLst/>
          </a:prstGeom>
        </p:spPr>
        <p:txBody>
          <a:bodyPr anchor="t"/>
          <a:lstStyle>
            <a:lvl1pPr marL="0" indent="0" algn="ctr">
              <a:spcBef>
                <a:spcPts val="0"/>
              </a:spcBef>
              <a:buSzTx/>
              <a:buNone/>
              <a:defRPr sz="2600"/>
            </a:lvl1pPr>
            <a:lvl2pPr marL="0" indent="0" algn="ctr">
              <a:spcBef>
                <a:spcPts val="0"/>
              </a:spcBef>
              <a:buSzTx/>
              <a:buNone/>
              <a:defRPr sz="2600"/>
            </a:lvl2pPr>
            <a:lvl3pPr marL="0" indent="0" algn="ctr">
              <a:spcBef>
                <a:spcPts val="0"/>
              </a:spcBef>
              <a:buSzTx/>
              <a:buNone/>
              <a:defRPr sz="2600"/>
            </a:lvl3pPr>
            <a:lvl4pPr marL="0" indent="0" algn="ctr">
              <a:spcBef>
                <a:spcPts val="0"/>
              </a:spcBef>
              <a:buSzTx/>
              <a:buNone/>
              <a:defRPr sz="2600"/>
            </a:lvl4pPr>
            <a:lvl5pPr marL="0" indent="0" algn="ctr">
              <a:spcBef>
                <a:spcPts val="0"/>
              </a:spcBef>
              <a:buSzTx/>
              <a:buNone/>
              <a:defRPr sz="2600"/>
            </a:lvl5pPr>
          </a:lstStyle>
          <a:p>
            <a:pPr/>
            <a:r>
              <a:t>Body Level One</a:t>
            </a:r>
          </a:p>
          <a:p>
            <a:pPr lvl="1"/>
            <a:r>
              <a:t>Body Level Two</a:t>
            </a:r>
          </a:p>
          <a:p>
            <a:pPr lvl="2"/>
            <a:r>
              <a:t>Body Level Three</a:t>
            </a:r>
          </a:p>
          <a:p>
            <a:pPr lvl="3"/>
            <a:r>
              <a:t>Body Level Four</a:t>
            </a:r>
          </a:p>
          <a:p>
            <a:pPr lvl="4"/>
            <a:r>
              <a:t>Body Level Five</a:t>
            </a:r>
          </a:p>
        </p:txBody>
      </p:sp>
      <p:sp>
        <p:nvSpPr>
          <p:cNvPr id="72" name="Shape 72"/>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bg>
      <p:bgPr>
        <a:solidFill>
          <a:srgbClr val="EAEAEA"/>
        </a:solidFill>
      </p:bgPr>
    </p:bg>
    <p:spTree>
      <p:nvGrpSpPr>
        <p:cNvPr id="1" name=""/>
        <p:cNvGrpSpPr/>
        <p:nvPr/>
      </p:nvGrpSpPr>
      <p:grpSpPr>
        <a:xfrm>
          <a:off x="0" y="0"/>
          <a:ext cx="0" cy="0"/>
          <a:chOff x="0" y="0"/>
          <a:chExt cx="0" cy="0"/>
        </a:xfrm>
      </p:grpSpPr>
      <p:pic>
        <p:nvPicPr>
          <p:cNvPr id="79" name="white_photo-bullets-1.pdf"/>
          <p:cNvPicPr>
            <a:picLocks noChangeAspect="1"/>
          </p:cNvPicPr>
          <p:nvPr/>
        </p:nvPicPr>
        <p:blipFill>
          <a:blip r:embed="rId2">
            <a:extLst/>
          </a:blip>
          <a:stretch>
            <a:fillRect/>
          </a:stretch>
        </p:blipFill>
        <p:spPr>
          <a:xfrm>
            <a:off x="0" y="0"/>
            <a:ext cx="10160000" cy="7620000"/>
          </a:xfrm>
          <a:prstGeom prst="rect">
            <a:avLst/>
          </a:prstGeom>
          <a:ln w="12700">
            <a:miter lim="400000"/>
          </a:ln>
        </p:spPr>
      </p:pic>
      <p:sp>
        <p:nvSpPr>
          <p:cNvPr id="80" name="Shape 80"/>
          <p:cNvSpPr/>
          <p:nvPr>
            <p:ph type="title"/>
          </p:nvPr>
        </p:nvSpPr>
        <p:spPr>
          <a:prstGeom prst="rect">
            <a:avLst/>
          </a:prstGeom>
        </p:spPr>
        <p:txBody>
          <a:bodyPr/>
          <a:lstStyle/>
          <a:p>
            <a:pPr/>
            <a:r>
              <a:t>Title Text</a:t>
            </a:r>
          </a:p>
        </p:txBody>
      </p:sp>
      <p:sp>
        <p:nvSpPr>
          <p:cNvPr id="81" name="Shape 81"/>
          <p:cNvSpPr/>
          <p:nvPr>
            <p:ph type="body" sz="half" idx="1"/>
          </p:nvPr>
        </p:nvSpPr>
        <p:spPr>
          <a:xfrm>
            <a:off x="990600" y="2159000"/>
            <a:ext cx="3937000" cy="4470400"/>
          </a:xfrm>
          <a:prstGeom prst="rect">
            <a:avLst/>
          </a:prstGeom>
        </p:spPr>
        <p:txBody>
          <a:bodyPr/>
          <a:lstStyle>
            <a:lvl1pPr marL="632734" indent="-378734">
              <a:spcBef>
                <a:spcPts val="2900"/>
              </a:spcBef>
              <a:defRPr sz="2400"/>
            </a:lvl1pPr>
            <a:lvl2pPr marL="975634" indent="-378734">
              <a:spcBef>
                <a:spcPts val="2900"/>
              </a:spcBef>
              <a:defRPr sz="2400"/>
            </a:lvl2pPr>
            <a:lvl3pPr marL="1318534" indent="-378734">
              <a:spcBef>
                <a:spcPts val="2900"/>
              </a:spcBef>
              <a:defRPr sz="2400"/>
            </a:lvl3pPr>
            <a:lvl4pPr marL="1674134" indent="-378734">
              <a:spcBef>
                <a:spcPts val="2900"/>
              </a:spcBef>
              <a:defRPr sz="2400"/>
            </a:lvl4pPr>
            <a:lvl5pPr marL="2017034" indent="-378734">
              <a:spcBef>
                <a:spcPts val="29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82" name="Shape 82"/>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ph type="body" idx="1"/>
          </p:nvPr>
        </p:nvSpPr>
        <p:spPr>
          <a:xfrm>
            <a:off x="990600" y="990600"/>
            <a:ext cx="8178800" cy="5638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Body Level One</a:t>
            </a:r>
          </a:p>
          <a:p>
            <a:pPr lvl="1"/>
            <a:r>
              <a:t>Body Level Two</a:t>
            </a:r>
          </a:p>
          <a:p>
            <a:pPr lvl="2"/>
            <a:r>
              <a:t>Body Level Three</a:t>
            </a:r>
          </a:p>
          <a:p>
            <a:pPr lvl="3"/>
            <a:r>
              <a:t>Body Level Four</a:t>
            </a:r>
          </a:p>
          <a:p>
            <a:pPr lvl="4"/>
            <a:r>
              <a:t>Body Level Five</a:t>
            </a:r>
          </a:p>
        </p:txBody>
      </p:sp>
      <p:sp>
        <p:nvSpPr>
          <p:cNvPr id="3" name="Shape 3"/>
          <p:cNvSpPr/>
          <p:nvPr>
            <p:ph type="title"/>
          </p:nvPr>
        </p:nvSpPr>
        <p:spPr>
          <a:xfrm>
            <a:off x="990600" y="203200"/>
            <a:ext cx="8178800" cy="1905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a:r>
              <a:t>Title Text</a:t>
            </a:r>
          </a:p>
        </p:txBody>
      </p:sp>
      <p:sp>
        <p:nvSpPr>
          <p:cNvPr id="4" name="Shape 4"/>
          <p:cNvSpPr/>
          <p:nvPr>
            <p:ph type="sldNum" sz="quarter" idx="2"/>
          </p:nvPr>
        </p:nvSpPr>
        <p:spPr>
          <a:xfrm>
            <a:off x="4940300" y="7251700"/>
            <a:ext cx="266700" cy="279400"/>
          </a:xfrm>
          <a:prstGeom prst="rect">
            <a:avLst/>
          </a:prstGeom>
          <a:ln w="12700">
            <a:miter lim="400000"/>
          </a:ln>
        </p:spPr>
        <p:txBody>
          <a:bodyPr wrap="none" lIns="38100" tIns="38100" rIns="38100" bIns="38100">
            <a:spAutoFit/>
          </a:bodyPr>
          <a:lstStyle>
            <a:lvl1pPr>
              <a:defRPr sz="1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ransition xmlns:p14="http://schemas.microsoft.com/office/powerpoint/2010/main" spd="med" advClick="1"/>
  <p:txStyles>
    <p:titleStyle>
      <a:lvl1pPr marL="0" marR="0" indent="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1pPr>
      <a:lvl2pPr marL="0" marR="0" indent="2286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2pPr>
      <a:lvl3pPr marL="0" marR="0" indent="4572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3pPr>
      <a:lvl4pPr marL="0" marR="0" indent="6858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4pPr>
      <a:lvl5pPr marL="0" marR="0" indent="9144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5pPr>
      <a:lvl6pPr marL="0" marR="0" indent="11430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6pPr>
      <a:lvl7pPr marL="0" marR="0" indent="13716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7pPr>
      <a:lvl8pPr marL="0" marR="0" indent="16002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8pPr>
      <a:lvl9pPr marL="0" marR="0" indent="18288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9pPr>
    </p:titleStyle>
    <p:bodyStyle>
      <a:lvl1pPr marL="694238" marR="0" indent="-440238"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1pPr>
      <a:lvl2pPr marL="1037138" marR="0" indent="-440238"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2pPr>
      <a:lvl3pPr marL="1380038" marR="0" indent="-440238"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3pPr>
      <a:lvl4pPr marL="1735638" marR="0" indent="-440238"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4pPr>
      <a:lvl5pPr marL="2078538" marR="0" indent="-440238"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5pPr>
      <a:lvl6pPr marL="2434138" marR="0" indent="-440238"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6pPr>
      <a:lvl7pPr marL="2789738" marR="0" indent="-440238"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7pPr>
      <a:lvl8pPr marL="3145338" marR="0" indent="-440238"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8pPr>
      <a:lvl9pPr marL="3500937" marR="0" indent="-440237"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9pPr>
    </p:bodyStyle>
    <p:otherStyle>
      <a:lvl1pPr marL="0" marR="0" indent="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1pPr>
      <a:lvl2pPr marL="0" marR="0" indent="2286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2pPr>
      <a:lvl3pPr marL="0" marR="0" indent="4572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3pPr>
      <a:lvl4pPr marL="0" marR="0" indent="6858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4pPr>
      <a:lvl5pPr marL="0" marR="0" indent="9144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5pPr>
      <a:lvl6pPr marL="0" marR="0" indent="11430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6pPr>
      <a:lvl7pPr marL="0" marR="0" indent="13716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7pPr>
      <a:lvl8pPr marL="0" marR="0" indent="16002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8pPr>
      <a:lvl9pPr marL="0" marR="0" indent="18288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image" Target="../media/image20.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3.tif"/></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4.tif"/></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4.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27.png"/><Relationship Id="rId4" Type="http://schemas.openxmlformats.org/officeDocument/2006/relationships/image" Target="../media/image5.tif"/></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0.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pn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6.pn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pn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 Id="rId3" Type="http://schemas.openxmlformats.org/officeDocument/2006/relationships/image" Target="../media/image38.pn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 Id="rId3" Type="http://schemas.openxmlformats.org/officeDocument/2006/relationships/image" Target="../media/image40.pn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png"/><Relationship Id="rId3" Type="http://schemas.openxmlformats.org/officeDocument/2006/relationships/image" Target="../media/image8.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png"/><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9" name="Shape 109"/>
          <p:cNvSpPr/>
          <p:nvPr/>
        </p:nvSpPr>
        <p:spPr>
          <a:xfrm>
            <a:off x="173382" y="147818"/>
            <a:ext cx="7101066" cy="29337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38570" indent="-438570" algn="l">
              <a:tabLst>
                <a:tab pos="711200" algn="l"/>
                <a:tab pos="1066800" algn="l"/>
                <a:tab pos="1422400" algn="l"/>
                <a:tab pos="1778000" algn="l"/>
                <a:tab pos="2133600" algn="l"/>
                <a:tab pos="2489200" algn="l"/>
                <a:tab pos="2844800" algn="l"/>
                <a:tab pos="3200400" algn="l"/>
                <a:tab pos="3556000" algn="l"/>
                <a:tab pos="3911600" algn="l"/>
                <a:tab pos="4267200" algn="l"/>
              </a:tabLst>
              <a:defRPr b="1" sz="2800">
                <a:solidFill>
                  <a:srgbClr val="011993"/>
                </a:solidFill>
                <a:latin typeface="Helvetica"/>
                <a:ea typeface="Helvetica"/>
                <a:cs typeface="Helvetica"/>
                <a:sym typeface="Helvetica"/>
              </a:defRPr>
            </a:pPr>
            <a:r>
              <a:rPr b="0">
                <a:latin typeface="Gill Sans SemiBold"/>
                <a:ea typeface="Gill Sans SemiBold"/>
                <a:cs typeface="Gill Sans SemiBold"/>
                <a:sym typeface="Gill Sans SemiBold"/>
              </a:rPr>
              <a:t>4.	David addresses Saul </a:t>
            </a:r>
            <a:r>
              <a:rPr b="0">
                <a:solidFill>
                  <a:srgbClr val="FF2600"/>
                </a:solidFill>
                <a:latin typeface="Gill Sans SemiBold"/>
                <a:ea typeface="Gill Sans SemiBold"/>
                <a:cs typeface="Gill Sans SemiBold"/>
                <a:sym typeface="Gill Sans SemiBold"/>
              </a:rPr>
              <a:t>26:17-21</a:t>
            </a:r>
            <a:endParaRPr b="0">
              <a:latin typeface="Gill Sans SemiBold"/>
              <a:ea typeface="Gill Sans SemiBold"/>
              <a:cs typeface="Gill Sans SemiBold"/>
              <a:sym typeface="Gill Sans SemiBold"/>
            </a:endParaRPr>
          </a:p>
          <a:p>
            <a:pPr marL="438570" indent="-438570" algn="l">
              <a:tabLst>
                <a:tab pos="711200" algn="l"/>
                <a:tab pos="1066800" algn="l"/>
                <a:tab pos="1422400" algn="l"/>
                <a:tab pos="1778000" algn="l"/>
                <a:tab pos="2133600" algn="l"/>
                <a:tab pos="2489200" algn="l"/>
                <a:tab pos="2844800" algn="l"/>
                <a:tab pos="3200400" algn="l"/>
                <a:tab pos="3556000" algn="l"/>
                <a:tab pos="3911600" algn="l"/>
                <a:tab pos="4267200" algn="l"/>
              </a:tabLst>
              <a:defRPr sz="2800">
                <a:latin typeface="Helvetica"/>
                <a:ea typeface="Helvetica"/>
                <a:cs typeface="Helvetica"/>
                <a:sym typeface="Helvetica"/>
              </a:defRPr>
            </a:pPr>
            <a:r>
              <a:rPr>
                <a:latin typeface="+mn-lt"/>
                <a:ea typeface="+mn-ea"/>
                <a:cs typeface="+mn-cs"/>
                <a:sym typeface="Gill Sans"/>
              </a:rPr>
              <a:t>	Why is he being pursued?</a:t>
            </a:r>
            <a:endParaRPr>
              <a:latin typeface="+mn-lt"/>
              <a:ea typeface="+mn-ea"/>
              <a:cs typeface="+mn-cs"/>
              <a:sym typeface="Gill Sans"/>
            </a:endParaRPr>
          </a:p>
          <a:p>
            <a:pPr marL="438570" indent="-438570" algn="l">
              <a:tabLst>
                <a:tab pos="711200" algn="l"/>
                <a:tab pos="1066800" algn="l"/>
                <a:tab pos="1422400" algn="l"/>
                <a:tab pos="1778000" algn="l"/>
                <a:tab pos="2133600" algn="l"/>
                <a:tab pos="2489200" algn="l"/>
                <a:tab pos="2844800" algn="l"/>
                <a:tab pos="3200400" algn="l"/>
                <a:tab pos="3556000" algn="l"/>
                <a:tab pos="3911600" algn="l"/>
                <a:tab pos="4267200" algn="l"/>
              </a:tabLst>
              <a:defRPr sz="2800">
                <a:latin typeface="Helvetica"/>
                <a:ea typeface="Helvetica"/>
                <a:cs typeface="Helvetica"/>
                <a:sym typeface="Helvetica"/>
              </a:defRPr>
            </a:pPr>
            <a:r>
              <a:rPr>
                <a:latin typeface="+mn-lt"/>
                <a:ea typeface="+mn-ea"/>
                <a:cs typeface="+mn-cs"/>
                <a:sym typeface="Gill Sans"/>
              </a:rPr>
              <a:t>	David will atone for his sin if God has stirred up Saul against David 		</a:t>
            </a:r>
            <a:endParaRPr>
              <a:latin typeface="+mn-lt"/>
              <a:ea typeface="+mn-ea"/>
              <a:cs typeface="+mn-cs"/>
              <a:sym typeface="Gill Sans"/>
            </a:endParaRPr>
          </a:p>
          <a:p>
            <a:pPr marL="438570" indent="-438570" algn="l">
              <a:tabLst>
                <a:tab pos="711200" algn="l"/>
                <a:tab pos="1066800" algn="l"/>
                <a:tab pos="1422400" algn="l"/>
                <a:tab pos="1778000" algn="l"/>
                <a:tab pos="2133600" algn="l"/>
                <a:tab pos="2489200" algn="l"/>
                <a:tab pos="2844800" algn="l"/>
                <a:tab pos="3200400" algn="l"/>
                <a:tab pos="3556000" algn="l"/>
                <a:tab pos="3911600" algn="l"/>
                <a:tab pos="4267200" algn="l"/>
              </a:tabLst>
              <a:defRPr sz="2800">
                <a:latin typeface="Helvetica"/>
                <a:ea typeface="Helvetica"/>
                <a:cs typeface="Helvetica"/>
                <a:sym typeface="Helvetica"/>
              </a:defRPr>
            </a:pPr>
            <a:r>
              <a:rPr>
                <a:latin typeface="+mn-lt"/>
                <a:ea typeface="+mn-ea"/>
                <a:cs typeface="+mn-cs"/>
                <a:sym typeface="Gill Sans"/>
              </a:rPr>
              <a:t>	Let slanderous men be cursed if they are the cause</a:t>
            </a:r>
            <a:endParaRPr>
              <a:latin typeface="+mn-lt"/>
              <a:ea typeface="+mn-ea"/>
              <a:cs typeface="+mn-cs"/>
              <a:sym typeface="Gill Sans"/>
            </a:endParaRPr>
          </a:p>
          <a:p>
            <a:pPr marL="438570" indent="-438570" algn="l">
              <a:tabLst>
                <a:tab pos="711200" algn="l"/>
                <a:tab pos="1066800" algn="l"/>
                <a:tab pos="1422400" algn="l"/>
                <a:tab pos="1778000" algn="l"/>
                <a:tab pos="2133600" algn="l"/>
                <a:tab pos="2489200" algn="l"/>
                <a:tab pos="2844800" algn="l"/>
                <a:tab pos="3200400" algn="l"/>
                <a:tab pos="3556000" algn="l"/>
                <a:tab pos="3911600" algn="l"/>
                <a:tab pos="4267200" algn="l"/>
              </a:tabLst>
              <a:defRPr sz="2800">
                <a:latin typeface="Helvetica"/>
                <a:ea typeface="Helvetica"/>
                <a:cs typeface="Helvetica"/>
                <a:sym typeface="Helvetica"/>
              </a:defRPr>
            </a:pPr>
            <a:r>
              <a:rPr>
                <a:latin typeface="+mn-lt"/>
                <a:ea typeface="+mn-ea"/>
                <a:cs typeface="+mn-cs"/>
                <a:sym typeface="Gill Sans"/>
              </a:rPr>
              <a:t>	David is a flea or a partridge</a:t>
            </a:r>
          </a:p>
        </p:txBody>
      </p:sp>
      <p:pic>
        <p:nvPicPr>
          <p:cNvPr id="110" name="pasted-image.tiff"/>
          <p:cNvPicPr>
            <a:picLocks noChangeAspect="1"/>
          </p:cNvPicPr>
          <p:nvPr/>
        </p:nvPicPr>
        <p:blipFill>
          <a:blip r:embed="rId2">
            <a:extLst/>
          </a:blip>
          <a:stretch>
            <a:fillRect/>
          </a:stretch>
        </p:blipFill>
        <p:spPr>
          <a:xfrm>
            <a:off x="7385395" y="71873"/>
            <a:ext cx="2838743" cy="4513281"/>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2" name="Shape 192"/>
          <p:cNvSpPr/>
          <p:nvPr/>
        </p:nvSpPr>
        <p:spPr>
          <a:xfrm>
            <a:off x="400248" y="152400"/>
            <a:ext cx="9626601" cy="495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011993"/>
                </a:solidFill>
                <a:latin typeface="Gill Sans SemiBold"/>
                <a:ea typeface="Gill Sans SemiBold"/>
                <a:cs typeface="Gill Sans SemiBold"/>
                <a:sym typeface="Gill Sans SemiBold"/>
              </a:defRPr>
            </a:pPr>
            <a:r>
              <a:t>1.	David again in Gath</a:t>
            </a:r>
            <a:r>
              <a:rPr>
                <a:solidFill>
                  <a:srgbClr val="000000"/>
                </a:solidFill>
              </a:rPr>
              <a:t>  </a:t>
            </a:r>
            <a:r>
              <a:rPr>
                <a:solidFill>
                  <a:srgbClr val="FF2600"/>
                </a:solidFill>
              </a:rPr>
              <a:t>27:1-7</a:t>
            </a:r>
          </a:p>
        </p:txBody>
      </p:sp>
      <p:sp>
        <p:nvSpPr>
          <p:cNvPr id="193" name="Shape 193"/>
          <p:cNvSpPr/>
          <p:nvPr/>
        </p:nvSpPr>
        <p:spPr>
          <a:xfrm>
            <a:off x="72797" y="763794"/>
            <a:ext cx="7347973" cy="33274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latin typeface="Helvetica"/>
                <a:ea typeface="Helvetica"/>
                <a:cs typeface="Helvetica"/>
                <a:sym typeface="Helvetica"/>
              </a:defRPr>
            </a:pPr>
            <a:r>
              <a:rPr>
                <a:solidFill>
                  <a:srgbClr val="011993"/>
                </a:solidFill>
                <a:latin typeface="+mn-lt"/>
                <a:ea typeface="+mn-ea"/>
                <a:cs typeface="+mn-cs"/>
                <a:sym typeface="Gill Sans"/>
              </a:rPr>
              <a:t>c.	David requests and receive a town</a:t>
            </a:r>
            <a:r>
              <a:rPr>
                <a:latin typeface="+mn-lt"/>
                <a:ea typeface="+mn-ea"/>
                <a:cs typeface="+mn-cs"/>
                <a:sym typeface="Gill Sans"/>
              </a:rPr>
              <a:t> </a:t>
            </a:r>
            <a:r>
              <a:rPr>
                <a:solidFill>
                  <a:srgbClr val="FF2600"/>
                </a:solidFill>
                <a:latin typeface="+mn-lt"/>
                <a:ea typeface="+mn-ea"/>
                <a:cs typeface="+mn-cs"/>
                <a:sym typeface="Gill Sans"/>
              </a:rPr>
              <a:t>27:5-7</a:t>
            </a:r>
            <a:endParaRPr>
              <a:solidFill>
                <a:srgbClr val="FF2600"/>
              </a:solidFill>
              <a:latin typeface="+mn-lt"/>
              <a:ea typeface="+mn-ea"/>
              <a:cs typeface="+mn-cs"/>
              <a:sym typeface="Gill Sans"/>
            </a:endParaRPr>
          </a:p>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latin typeface="Helvetica"/>
                <a:ea typeface="Helvetica"/>
                <a:cs typeface="Helvetica"/>
                <a:sym typeface="Helvetica"/>
              </a:defRPr>
            </a:pPr>
            <a:r>
              <a:rPr>
                <a:latin typeface="+mn-lt"/>
                <a:ea typeface="+mn-ea"/>
                <a:cs typeface="+mn-cs"/>
                <a:sym typeface="Gill Sans"/>
              </a:rPr>
              <a:t>	Achish gives David Ziglag</a:t>
            </a:r>
            <a:endParaRPr>
              <a:latin typeface="+mn-lt"/>
              <a:ea typeface="+mn-ea"/>
              <a:cs typeface="+mn-cs"/>
              <a:sym typeface="Gill Sans"/>
            </a:endParaRPr>
          </a:p>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latin typeface="Helvetica"/>
                <a:ea typeface="Helvetica"/>
                <a:cs typeface="Helvetica"/>
                <a:sym typeface="Helvetica"/>
              </a:defRPr>
            </a:pPr>
            <a:r>
              <a:rPr>
                <a:latin typeface="+mn-lt"/>
                <a:ea typeface="+mn-ea"/>
                <a:cs typeface="+mn-cs"/>
                <a:sym typeface="Gill Sans"/>
              </a:rPr>
              <a:t>	Ziglag has belong to Judah’s king ever since</a:t>
            </a:r>
            <a:endParaRPr>
              <a:latin typeface="+mn-lt"/>
              <a:ea typeface="+mn-ea"/>
              <a:cs typeface="+mn-cs"/>
              <a:sym typeface="Gill Sans"/>
            </a:endParaRPr>
          </a:p>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latin typeface="Helvetica"/>
                <a:ea typeface="Helvetica"/>
                <a:cs typeface="Helvetica"/>
                <a:sym typeface="Helvetica"/>
              </a:defRPr>
            </a:pPr>
            <a:r>
              <a:rPr>
                <a:latin typeface="+mn-lt"/>
                <a:ea typeface="+mn-ea"/>
                <a:cs typeface="+mn-cs"/>
                <a:sym typeface="Gill Sans"/>
              </a:rPr>
              <a:t>	Had the people to settle a town</a:t>
            </a:r>
            <a:endParaRPr>
              <a:latin typeface="+mn-lt"/>
              <a:ea typeface="+mn-ea"/>
              <a:cs typeface="+mn-cs"/>
              <a:sym typeface="Gill Sans"/>
            </a:endParaRPr>
          </a:p>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latin typeface="Helvetica"/>
                <a:ea typeface="Helvetica"/>
                <a:cs typeface="Helvetica"/>
                <a:sym typeface="Helvetica"/>
              </a:defRPr>
            </a:pPr>
            <a:r>
              <a:rPr>
                <a:latin typeface="+mn-lt"/>
                <a:ea typeface="+mn-ea"/>
                <a:cs typeface="+mn-cs"/>
                <a:sym typeface="Gill Sans"/>
              </a:rPr>
              <a:t>	Could protect Gath &amp; southern Judah</a:t>
            </a:r>
            <a:endParaRPr>
              <a:latin typeface="+mn-lt"/>
              <a:ea typeface="+mn-ea"/>
              <a:cs typeface="+mn-cs"/>
              <a:sym typeface="Gill Sans"/>
            </a:endParaRPr>
          </a:p>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latin typeface="Helvetica"/>
                <a:ea typeface="Helvetica"/>
                <a:cs typeface="Helvetica"/>
                <a:sym typeface="Helvetica"/>
              </a:defRPr>
            </a:pPr>
            <a:r>
              <a:rPr>
                <a:latin typeface="+mn-lt"/>
                <a:ea typeface="+mn-ea"/>
                <a:cs typeface="+mn-cs"/>
                <a:sym typeface="Gill Sans"/>
              </a:rPr>
              <a:t>	Would not be an embarrassment to the king</a:t>
            </a:r>
            <a:endParaRPr>
              <a:latin typeface="+mn-lt"/>
              <a:ea typeface="+mn-ea"/>
              <a:cs typeface="+mn-cs"/>
              <a:sym typeface="Gill Sans"/>
            </a:endParaRPr>
          </a:p>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latin typeface="Helvetica"/>
                <a:ea typeface="Helvetica"/>
                <a:cs typeface="Helvetica"/>
                <a:sym typeface="Helvetica"/>
              </a:defRPr>
            </a:pPr>
            <a:endParaRPr>
              <a:latin typeface="+mn-lt"/>
              <a:ea typeface="+mn-ea"/>
              <a:cs typeface="+mn-cs"/>
              <a:sym typeface="Gill Sans"/>
            </a:endParaRPr>
          </a:p>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011993"/>
                </a:solidFill>
                <a:latin typeface="Helvetica"/>
                <a:ea typeface="Helvetica"/>
                <a:cs typeface="Helvetica"/>
                <a:sym typeface="Helvetica"/>
              </a:defRPr>
            </a:pPr>
            <a:r>
              <a:rPr>
                <a:latin typeface="+mn-lt"/>
                <a:ea typeface="+mn-ea"/>
                <a:cs typeface="+mn-cs"/>
                <a:sym typeface="Gill Sans"/>
              </a:rPr>
              <a:t>d.	David in Ziklag one year &amp; four months</a:t>
            </a:r>
          </a:p>
        </p:txBody>
      </p:sp>
      <p:pic>
        <p:nvPicPr>
          <p:cNvPr id="194" name="pasted-image.png"/>
          <p:cNvPicPr>
            <a:picLocks noChangeAspect="1"/>
          </p:cNvPicPr>
          <p:nvPr/>
        </p:nvPicPr>
        <p:blipFill>
          <a:blip r:embed="rId2">
            <a:extLst/>
          </a:blip>
          <a:stretch>
            <a:fillRect/>
          </a:stretch>
        </p:blipFill>
        <p:spPr>
          <a:xfrm>
            <a:off x="7078997" y="25525"/>
            <a:ext cx="3083613" cy="2944882"/>
          </a:xfrm>
          <a:prstGeom prst="rect">
            <a:avLst/>
          </a:prstGeom>
          <a:ln w="12700">
            <a:miter lim="400000"/>
          </a:ln>
        </p:spPr>
      </p:pic>
    </p:spTree>
  </p:cSld>
  <p:clrMapOvr>
    <a:masterClrMapping/>
  </p:clrMapOvr>
  <p:transition xmlns:p14="http://schemas.microsoft.com/office/powerpoint/2010/main" spd="med" advClick="1" p14:dur="1000"/>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6" name="Shape 196"/>
          <p:cNvSpPr/>
          <p:nvPr/>
        </p:nvSpPr>
        <p:spPr>
          <a:xfrm>
            <a:off x="400248" y="152400"/>
            <a:ext cx="9626601" cy="495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011993"/>
                </a:solidFill>
                <a:latin typeface="Gill Sans SemiBold"/>
                <a:ea typeface="Gill Sans SemiBold"/>
                <a:cs typeface="Gill Sans SemiBold"/>
                <a:sym typeface="Gill Sans SemiBold"/>
              </a:defRPr>
            </a:pPr>
            <a:r>
              <a:t>2.	David’s pretended campaign against Judah</a:t>
            </a:r>
            <a:r>
              <a:rPr>
                <a:solidFill>
                  <a:srgbClr val="000000"/>
                </a:solidFill>
              </a:rPr>
              <a:t>  </a:t>
            </a:r>
            <a:r>
              <a:rPr>
                <a:solidFill>
                  <a:srgbClr val="FF2600"/>
                </a:solidFill>
              </a:rPr>
              <a:t>27:8-12</a:t>
            </a:r>
          </a:p>
        </p:txBody>
      </p:sp>
      <p:sp>
        <p:nvSpPr>
          <p:cNvPr id="197" name="Shape 197"/>
          <p:cNvSpPr/>
          <p:nvPr/>
        </p:nvSpPr>
        <p:spPr>
          <a:xfrm>
            <a:off x="768548" y="749300"/>
            <a:ext cx="9626601" cy="2641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a:spcBef>
                <a:spcPts val="9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latin typeface="Helvetica"/>
                <a:ea typeface="Helvetica"/>
                <a:cs typeface="Helvetica"/>
                <a:sym typeface="Helvetica"/>
              </a:defRPr>
            </a:pPr>
            <a:r>
              <a:rPr>
                <a:latin typeface="+mn-lt"/>
                <a:ea typeface="+mn-ea"/>
                <a:cs typeface="+mn-cs"/>
                <a:sym typeface="Gill Sans"/>
              </a:rPr>
              <a:t>David raids - Geshurites, Girzites, Amalekites</a:t>
            </a:r>
            <a:endParaRPr>
              <a:latin typeface="+mn-lt"/>
              <a:ea typeface="+mn-ea"/>
              <a:cs typeface="+mn-cs"/>
              <a:sym typeface="Gill Sans"/>
            </a:endParaRPr>
          </a:p>
          <a:p>
            <a:pPr algn="l">
              <a:spcBef>
                <a:spcPts val="9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latin typeface="Helvetica"/>
                <a:ea typeface="Helvetica"/>
                <a:cs typeface="Helvetica"/>
                <a:sym typeface="Helvetica"/>
              </a:defRPr>
            </a:pPr>
            <a:r>
              <a:rPr>
                <a:latin typeface="+mn-lt"/>
                <a:ea typeface="+mn-ea"/>
                <a:cs typeface="+mn-cs"/>
                <a:sym typeface="Gill Sans"/>
              </a:rPr>
              <a:t>He told Achish he was raiding Judah, Jerahmeelites, Kenites</a:t>
            </a:r>
            <a:endParaRPr>
              <a:latin typeface="+mn-lt"/>
              <a:ea typeface="+mn-ea"/>
              <a:cs typeface="+mn-cs"/>
              <a:sym typeface="Gill Sans"/>
            </a:endParaRPr>
          </a:p>
          <a:p>
            <a:pPr algn="l">
              <a:spcBef>
                <a:spcPts val="9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latin typeface="Helvetica"/>
                <a:ea typeface="Helvetica"/>
                <a:cs typeface="Helvetica"/>
                <a:sym typeface="Helvetica"/>
              </a:defRPr>
            </a:pPr>
            <a:r>
              <a:rPr>
                <a:latin typeface="+mn-lt"/>
                <a:ea typeface="+mn-ea"/>
                <a:cs typeface="+mn-cs"/>
                <a:sym typeface="Gill Sans"/>
              </a:rPr>
              <a:t>David left no witnesses alive - Supplies gained - Support built</a:t>
            </a:r>
            <a:endParaRPr>
              <a:latin typeface="+mn-lt"/>
              <a:ea typeface="+mn-ea"/>
              <a:cs typeface="+mn-cs"/>
              <a:sym typeface="Gill Sans"/>
            </a:endParaRPr>
          </a:p>
          <a:p>
            <a:pPr algn="l">
              <a:spcBef>
                <a:spcPts val="9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latin typeface="Helvetica"/>
                <a:ea typeface="Helvetica"/>
                <a:cs typeface="Helvetica"/>
                <a:sym typeface="Helvetica"/>
              </a:defRPr>
            </a:pPr>
            <a:r>
              <a:rPr>
                <a:latin typeface="+mn-lt"/>
                <a:ea typeface="+mn-ea"/>
                <a:cs typeface="+mn-cs"/>
                <a:sym typeface="Gill Sans"/>
              </a:rPr>
              <a:t>Achish believes David has become odious to Israel &amp; will serve him</a:t>
            </a:r>
          </a:p>
        </p:txBody>
      </p:sp>
      <p:pic>
        <p:nvPicPr>
          <p:cNvPr id="198" name="pasted-image.tiff"/>
          <p:cNvPicPr>
            <a:picLocks noChangeAspect="1"/>
          </p:cNvPicPr>
          <p:nvPr/>
        </p:nvPicPr>
        <p:blipFill>
          <a:blip r:embed="rId2">
            <a:extLst/>
          </a:blip>
          <a:stretch>
            <a:fillRect/>
          </a:stretch>
        </p:blipFill>
        <p:spPr>
          <a:xfrm>
            <a:off x="2813568" y="3039674"/>
            <a:ext cx="7232335" cy="4532943"/>
          </a:xfrm>
          <a:prstGeom prst="rect">
            <a:avLst/>
          </a:prstGeom>
          <a:ln w="12700">
            <a:miter lim="400000"/>
          </a:ln>
        </p:spPr>
      </p:pic>
    </p:spTree>
  </p:cSld>
  <p:clrMapOvr>
    <a:masterClrMapping/>
  </p:clrMapOvr>
  <p:transition xmlns:p14="http://schemas.microsoft.com/office/powerpoint/2010/main" spd="med" advClick="1" p14:dur="1000"/>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0" name="Shape 200"/>
          <p:cNvSpPr/>
          <p:nvPr/>
        </p:nvSpPr>
        <p:spPr>
          <a:xfrm>
            <a:off x="400248" y="152400"/>
            <a:ext cx="9626601" cy="596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solidFill>
                  <a:srgbClr val="011993"/>
                </a:solidFill>
              </a:defRPr>
            </a:lvl1pPr>
          </a:lstStyle>
          <a:p>
            <a:pPr/>
            <a:r>
              <a:t>Lessons</a:t>
            </a:r>
          </a:p>
        </p:txBody>
      </p:sp>
      <p:sp>
        <p:nvSpPr>
          <p:cNvPr id="201" name="Shape 201"/>
          <p:cNvSpPr/>
          <p:nvPr/>
        </p:nvSpPr>
        <p:spPr>
          <a:xfrm>
            <a:off x="666948" y="1117600"/>
            <a:ext cx="9626601" cy="5245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a:spcBef>
                <a:spcPts val="43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latin typeface="Helvetica"/>
                <a:ea typeface="Helvetica"/>
                <a:cs typeface="Helvetica"/>
                <a:sym typeface="Helvetica"/>
              </a:defRPr>
            </a:pPr>
            <a:r>
              <a:rPr>
                <a:latin typeface="+mn-lt"/>
                <a:ea typeface="+mn-ea"/>
                <a:cs typeface="+mn-cs"/>
                <a:sym typeface="Gill Sans"/>
              </a:rPr>
              <a:t>1.	The weakness of the flesh.  </a:t>
            </a:r>
            <a:endParaRPr>
              <a:latin typeface="+mn-lt"/>
              <a:ea typeface="+mn-ea"/>
              <a:cs typeface="+mn-cs"/>
              <a:sym typeface="Gill Sans"/>
            </a:endParaRPr>
          </a:p>
          <a:p>
            <a:pPr algn="l">
              <a:spcBef>
                <a:spcPts val="43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latin typeface="Helvetica"/>
                <a:ea typeface="Helvetica"/>
                <a:cs typeface="Helvetica"/>
                <a:sym typeface="Helvetica"/>
              </a:defRPr>
            </a:pPr>
            <a:r>
              <a:rPr>
                <a:latin typeface="+mn-lt"/>
                <a:ea typeface="+mn-ea"/>
                <a:cs typeface="+mn-cs"/>
                <a:sym typeface="Gill Sans"/>
              </a:rPr>
              <a:t>	David gave in to the wisdom of the world</a:t>
            </a:r>
            <a:endParaRPr>
              <a:latin typeface="+mn-lt"/>
              <a:ea typeface="+mn-ea"/>
              <a:cs typeface="+mn-cs"/>
              <a:sym typeface="Gill Sans"/>
            </a:endParaRPr>
          </a:p>
          <a:p>
            <a:pPr algn="l">
              <a:spcBef>
                <a:spcPts val="43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latin typeface="Helvetica"/>
                <a:ea typeface="Helvetica"/>
                <a:cs typeface="Helvetica"/>
                <a:sym typeface="Helvetica"/>
              </a:defRPr>
            </a:pPr>
            <a:r>
              <a:rPr>
                <a:latin typeface="+mn-lt"/>
                <a:ea typeface="+mn-ea"/>
                <a:cs typeface="+mn-cs"/>
                <a:sym typeface="Gill Sans"/>
              </a:rPr>
              <a:t>    Must pray and not lose heart</a:t>
            </a:r>
            <a:endParaRPr>
              <a:latin typeface="+mn-lt"/>
              <a:ea typeface="+mn-ea"/>
              <a:cs typeface="+mn-cs"/>
              <a:sym typeface="Gill Sans"/>
            </a:endParaRPr>
          </a:p>
          <a:p>
            <a:pPr algn="l">
              <a:spcBef>
                <a:spcPts val="43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latin typeface="Helvetica"/>
                <a:ea typeface="Helvetica"/>
                <a:cs typeface="Helvetica"/>
                <a:sym typeface="Helvetica"/>
              </a:defRPr>
            </a:pPr>
            <a:r>
              <a:rPr>
                <a:latin typeface="+mn-lt"/>
                <a:ea typeface="+mn-ea"/>
                <a:cs typeface="+mn-cs"/>
                <a:sym typeface="Gill Sans"/>
              </a:rPr>
              <a:t>    Trust the Lord and not our own understanding</a:t>
            </a:r>
            <a:endParaRPr>
              <a:latin typeface="+mn-lt"/>
              <a:ea typeface="+mn-ea"/>
              <a:cs typeface="+mn-cs"/>
              <a:sym typeface="Gill Sans"/>
            </a:endParaRPr>
          </a:p>
          <a:p>
            <a:pPr algn="l">
              <a:spcBef>
                <a:spcPts val="43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latin typeface="Helvetica"/>
                <a:ea typeface="Helvetica"/>
                <a:cs typeface="Helvetica"/>
                <a:sym typeface="Helvetica"/>
              </a:defRPr>
            </a:pPr>
            <a:r>
              <a:rPr>
                <a:latin typeface="+mn-lt"/>
                <a:ea typeface="+mn-ea"/>
                <a:cs typeface="+mn-cs"/>
                <a:sym typeface="Gill Sans"/>
              </a:rPr>
              <a:t>2.	A lie is never justifiable.  </a:t>
            </a:r>
            <a:endParaRPr>
              <a:latin typeface="+mn-lt"/>
              <a:ea typeface="+mn-ea"/>
              <a:cs typeface="+mn-cs"/>
              <a:sym typeface="Gill Sans"/>
            </a:endParaRPr>
          </a:p>
          <a:p>
            <a:pPr algn="l">
              <a:spcBef>
                <a:spcPts val="43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latin typeface="Helvetica"/>
                <a:ea typeface="Helvetica"/>
                <a:cs typeface="Helvetica"/>
                <a:sym typeface="Helvetica"/>
              </a:defRPr>
            </a:pPr>
            <a:r>
              <a:rPr>
                <a:latin typeface="+mn-lt"/>
                <a:ea typeface="+mn-ea"/>
                <a:cs typeface="+mn-cs"/>
                <a:sym typeface="Gill Sans"/>
              </a:rPr>
              <a:t>	One sin leads to another.</a:t>
            </a:r>
          </a:p>
        </p:txBody>
      </p:sp>
    </p:spTree>
  </p:cSld>
  <p:clrMapOvr>
    <a:masterClrMapping/>
  </p:clrMapOvr>
  <p:transition xmlns:p14="http://schemas.microsoft.com/office/powerpoint/2010/main" spd="med" advClick="1" p14:dur="1000"/>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3" name="Shape 203"/>
          <p:cNvSpPr/>
          <p:nvPr>
            <p:ph type="ctrTitle"/>
          </p:nvPr>
        </p:nvSpPr>
        <p:spPr>
          <a:prstGeom prst="rect">
            <a:avLst/>
          </a:prstGeom>
        </p:spPr>
        <p:txBody>
          <a:bodyPr lIns="0" tIns="0" rIns="0" bIns="0" anchor="ct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4300"/>
            </a:pPr>
            <a:r>
              <a:rPr>
                <a:solidFill>
                  <a:srgbClr val="011993"/>
                </a:solidFill>
              </a:rPr>
              <a:t>IV.	Last Days of Saul’s Reign</a:t>
            </a:r>
            <a:r>
              <a:t> </a:t>
            </a:r>
            <a:r>
              <a:rPr>
                <a:solidFill>
                  <a:srgbClr val="FF2600"/>
                </a:solidFill>
              </a:rPr>
              <a:t>1 Samuel 28—31:13</a:t>
            </a:r>
          </a:p>
        </p:txBody>
      </p:sp>
    </p:spTree>
  </p:cSld>
  <p:clrMapOvr>
    <a:masterClrMapping/>
  </p:clrMapOvr>
  <p:transition xmlns:p14="http://schemas.microsoft.com/office/powerpoint/2010/main" spd="med" advClick="1" p14:dur="1000"/>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5" name="Shape 205"/>
          <p:cNvSpPr/>
          <p:nvPr>
            <p:ph type="title"/>
          </p:nvPr>
        </p:nvSpPr>
        <p:spPr>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500">
                <a:solidFill>
                  <a:srgbClr val="011993"/>
                </a:solidFill>
              </a:defRPr>
            </a:pPr>
            <a:r>
              <a:t>A.	Preparation for Saul’s last Battle </a:t>
            </a:r>
            <a:r>
              <a:rPr>
                <a:solidFill>
                  <a:srgbClr val="FF2600"/>
                </a:solidFill>
              </a:rPr>
              <a:t>28:1—29:11</a:t>
            </a:r>
          </a:p>
        </p:txBody>
      </p:sp>
    </p:spTree>
  </p:cSld>
  <p:clrMapOvr>
    <a:masterClrMapping/>
  </p:clrMapOvr>
  <p:transition xmlns:p14="http://schemas.microsoft.com/office/powerpoint/2010/main" spd="med" advClick="1" p14:dur="1000"/>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7" name="Shape 207"/>
          <p:cNvSpPr/>
          <p:nvPr>
            <p:ph type="title"/>
          </p:nvPr>
        </p:nvSpPr>
        <p:spPr>
          <a:xfrm>
            <a:off x="673100" y="177800"/>
            <a:ext cx="8178800" cy="713036"/>
          </a:xfrm>
          <a:prstGeom prst="rect">
            <a:avLst/>
          </a:prstGeom>
        </p:spPr>
        <p:txBody>
          <a:bodyPr anchor="t"/>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011993"/>
                </a:solidFill>
              </a:defRPr>
            </a:pPr>
            <a:r>
              <a:t>1.	 David with Achish in battle </a:t>
            </a:r>
            <a:r>
              <a:rPr>
                <a:solidFill>
                  <a:srgbClr val="FF2600"/>
                </a:solidFill>
              </a:rPr>
              <a:t>28:1-2</a:t>
            </a:r>
          </a:p>
        </p:txBody>
      </p:sp>
      <p:sp>
        <p:nvSpPr>
          <p:cNvPr id="208" name="Shape 208"/>
          <p:cNvSpPr/>
          <p:nvPr>
            <p:ph type="body" idx="1"/>
          </p:nvPr>
        </p:nvSpPr>
        <p:spPr>
          <a:xfrm>
            <a:off x="279400" y="1041400"/>
            <a:ext cx="8178800" cy="4673600"/>
          </a:xfrm>
          <a:prstGeom prst="rect">
            <a:avLst/>
          </a:prstGeom>
        </p:spPr>
        <p:txBody>
          <a:bodyPr anchor="t"/>
          <a:lstStyle/>
          <a:p>
            <a:pPr marL="597619" indent="-534119">
              <a:spcBef>
                <a:spcPts val="5800"/>
              </a:spcBef>
              <a:buClr>
                <a:srgbClr val="000000"/>
              </a:buClr>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David is now is the position of being expected to fight against Israel in payment for his security</a:t>
            </a:r>
            <a:endParaRPr>
              <a:latin typeface="+mn-lt"/>
              <a:ea typeface="+mn-ea"/>
              <a:cs typeface="+mn-cs"/>
              <a:sym typeface="Gill Sans"/>
            </a:endParaRPr>
          </a:p>
          <a:p>
            <a:pPr marL="590909" indent="-527409">
              <a:spcBef>
                <a:spcPts val="5800"/>
              </a:spcBef>
              <a:buClr>
                <a:srgbClr val="000000"/>
              </a:buClr>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Philistine gathers to battle Israel</a:t>
            </a:r>
            <a:endParaRPr>
              <a:latin typeface="+mn-lt"/>
              <a:ea typeface="+mn-ea"/>
              <a:cs typeface="+mn-cs"/>
              <a:sym typeface="Gill Sans"/>
            </a:endParaRPr>
          </a:p>
          <a:p>
            <a:pPr marL="590909" indent="-527409">
              <a:spcBef>
                <a:spcPts val="5800"/>
              </a:spcBef>
              <a:buClr>
                <a:srgbClr val="000000"/>
              </a:buClr>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David to help Achish - be his body guard</a:t>
            </a:r>
          </a:p>
        </p:txBody>
      </p:sp>
    </p:spTree>
  </p:cSld>
  <p:clrMapOvr>
    <a:masterClrMapping/>
  </p:clrMapOvr>
  <p:transition xmlns:p14="http://schemas.microsoft.com/office/powerpoint/2010/main" spd="med" advClick="1" p14:dur="1000"/>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226" name="Group 226"/>
          <p:cNvGrpSpPr/>
          <p:nvPr/>
        </p:nvGrpSpPr>
        <p:grpSpPr>
          <a:xfrm>
            <a:off x="5227934" y="38100"/>
            <a:ext cx="4868566" cy="7543800"/>
            <a:chOff x="0" y="0"/>
            <a:chExt cx="4868565" cy="7543800"/>
          </a:xfrm>
        </p:grpSpPr>
        <p:pic>
          <p:nvPicPr>
            <p:cNvPr id="210" name="droppedImage.pdf"/>
            <p:cNvPicPr>
              <a:picLocks noChangeAspect="1"/>
            </p:cNvPicPr>
            <p:nvPr/>
          </p:nvPicPr>
          <p:blipFill>
            <a:blip r:embed="rId2">
              <a:extLst/>
            </a:blip>
            <a:stretch>
              <a:fillRect/>
            </a:stretch>
          </p:blipFill>
          <p:spPr>
            <a:xfrm>
              <a:off x="0" y="0"/>
              <a:ext cx="4830466" cy="7543800"/>
            </a:xfrm>
            <a:prstGeom prst="rect">
              <a:avLst/>
            </a:prstGeom>
            <a:ln w="12700" cap="flat">
              <a:noFill/>
              <a:miter lim="400000"/>
            </a:ln>
            <a:effectLst/>
          </p:spPr>
        </p:pic>
        <p:sp>
          <p:nvSpPr>
            <p:cNvPr id="211" name="Shape 211"/>
            <p:cNvSpPr/>
            <p:nvPr/>
          </p:nvSpPr>
          <p:spPr>
            <a:xfrm>
              <a:off x="2176165" y="1479550"/>
              <a:ext cx="1447801"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1800"/>
              </a:lvl1pPr>
            </a:lstStyle>
            <a:p>
              <a:pPr/>
              <a:r>
                <a:t>Shunem</a:t>
              </a:r>
            </a:p>
          </p:txBody>
        </p:sp>
        <p:sp>
          <p:nvSpPr>
            <p:cNvPr id="212" name="Shape 212"/>
            <p:cNvSpPr/>
            <p:nvPr/>
          </p:nvSpPr>
          <p:spPr>
            <a:xfrm>
              <a:off x="2760365" y="1009650"/>
              <a:ext cx="1447801"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1800"/>
              </a:lvl1pPr>
            </a:lstStyle>
            <a:p>
              <a:pPr/>
              <a:r>
                <a:t>Endor</a:t>
              </a:r>
            </a:p>
          </p:txBody>
        </p:sp>
        <p:sp>
          <p:nvSpPr>
            <p:cNvPr id="213" name="Shape 213"/>
            <p:cNvSpPr/>
            <p:nvPr/>
          </p:nvSpPr>
          <p:spPr>
            <a:xfrm>
              <a:off x="2900065" y="1631950"/>
              <a:ext cx="1447801"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1800"/>
              </a:lvl1pPr>
            </a:lstStyle>
            <a:p>
              <a:pPr/>
              <a:r>
                <a:t>Jezreel</a:t>
              </a:r>
            </a:p>
          </p:txBody>
        </p:sp>
        <p:sp>
          <p:nvSpPr>
            <p:cNvPr id="214" name="Shape 214"/>
            <p:cNvSpPr/>
            <p:nvPr/>
          </p:nvSpPr>
          <p:spPr>
            <a:xfrm>
              <a:off x="3319165" y="1987550"/>
              <a:ext cx="1447801"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1800"/>
              </a:lvl1pPr>
            </a:lstStyle>
            <a:p>
              <a:pPr/>
              <a:r>
                <a:t>Beth-shan</a:t>
              </a:r>
            </a:p>
          </p:txBody>
        </p:sp>
        <p:sp>
          <p:nvSpPr>
            <p:cNvPr id="215" name="Shape 215"/>
            <p:cNvSpPr/>
            <p:nvPr/>
          </p:nvSpPr>
          <p:spPr>
            <a:xfrm>
              <a:off x="3420765" y="2432050"/>
              <a:ext cx="1447801"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1800"/>
              </a:lvl1pPr>
            </a:lstStyle>
            <a:p>
              <a:pPr/>
              <a:r>
                <a:t>Jabesh-gilead</a:t>
              </a:r>
            </a:p>
          </p:txBody>
        </p:sp>
        <p:sp>
          <p:nvSpPr>
            <p:cNvPr id="216" name="Shape 216"/>
            <p:cNvSpPr/>
            <p:nvPr/>
          </p:nvSpPr>
          <p:spPr>
            <a:xfrm>
              <a:off x="715665" y="5226050"/>
              <a:ext cx="1447801"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1800"/>
              </a:lvl1pPr>
            </a:lstStyle>
            <a:p>
              <a:pPr/>
              <a:r>
                <a:t>Gath</a:t>
              </a:r>
            </a:p>
          </p:txBody>
        </p:sp>
        <p:sp>
          <p:nvSpPr>
            <p:cNvPr id="217" name="Shape 217"/>
            <p:cNvSpPr/>
            <p:nvPr/>
          </p:nvSpPr>
          <p:spPr>
            <a:xfrm>
              <a:off x="1553865" y="3206750"/>
              <a:ext cx="1447801"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1800"/>
              </a:lvl1pPr>
            </a:lstStyle>
            <a:p>
              <a:pPr/>
              <a:r>
                <a:t>Aphek</a:t>
              </a:r>
            </a:p>
          </p:txBody>
        </p:sp>
        <p:sp>
          <p:nvSpPr>
            <p:cNvPr id="218" name="Shape 218"/>
            <p:cNvSpPr/>
            <p:nvPr/>
          </p:nvSpPr>
          <p:spPr>
            <a:xfrm>
              <a:off x="2328565" y="4502150"/>
              <a:ext cx="1447801"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1800"/>
              </a:lvl1pPr>
            </a:lstStyle>
            <a:p>
              <a:pPr/>
              <a:r>
                <a:t>Gibeah</a:t>
              </a:r>
            </a:p>
          </p:txBody>
        </p:sp>
        <p:sp>
          <p:nvSpPr>
            <p:cNvPr id="219" name="Shape 219"/>
            <p:cNvSpPr/>
            <p:nvPr/>
          </p:nvSpPr>
          <p:spPr>
            <a:xfrm>
              <a:off x="1896765" y="4070350"/>
              <a:ext cx="1447801"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1800"/>
              </a:lvl1pPr>
            </a:lstStyle>
            <a:p>
              <a:pPr/>
              <a:r>
                <a:t>Ramah</a:t>
              </a:r>
            </a:p>
          </p:txBody>
        </p:sp>
        <p:sp>
          <p:nvSpPr>
            <p:cNvPr id="220" name="Shape 220"/>
            <p:cNvSpPr/>
            <p:nvPr/>
          </p:nvSpPr>
          <p:spPr>
            <a:xfrm>
              <a:off x="1363365" y="5861050"/>
              <a:ext cx="1447801"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1800"/>
              </a:lvl1pPr>
            </a:lstStyle>
            <a:p>
              <a:pPr/>
              <a:r>
                <a:t>Ziklag</a:t>
              </a:r>
            </a:p>
          </p:txBody>
        </p:sp>
        <p:sp>
          <p:nvSpPr>
            <p:cNvPr id="221" name="Shape 221"/>
            <p:cNvSpPr/>
            <p:nvPr/>
          </p:nvSpPr>
          <p:spPr>
            <a:xfrm>
              <a:off x="1693565" y="7016750"/>
              <a:ext cx="1447801"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1800"/>
              </a:lvl1pPr>
            </a:lstStyle>
            <a:p>
              <a:pPr/>
              <a:r>
                <a:t>NEGEV</a:t>
              </a:r>
            </a:p>
          </p:txBody>
        </p:sp>
        <p:sp>
          <p:nvSpPr>
            <p:cNvPr id="222" name="Shape 222"/>
            <p:cNvSpPr/>
            <p:nvPr/>
          </p:nvSpPr>
          <p:spPr>
            <a:xfrm rot="17848466">
              <a:off x="207665" y="5232398"/>
              <a:ext cx="1447801" cy="342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1800"/>
              </a:lvl1pPr>
            </a:lstStyle>
            <a:p>
              <a:pPr/>
              <a:r>
                <a:t>PHILISTINES</a:t>
              </a:r>
            </a:p>
          </p:txBody>
        </p:sp>
        <p:sp>
          <p:nvSpPr>
            <p:cNvPr id="223" name="Shape 223"/>
            <p:cNvSpPr/>
            <p:nvPr/>
          </p:nvSpPr>
          <p:spPr>
            <a:xfrm rot="16661763">
              <a:off x="1896765" y="3416300"/>
              <a:ext cx="2311401"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1400">
                  <a:latin typeface="Gill Sans Light"/>
                  <a:ea typeface="Gill Sans Light"/>
                  <a:cs typeface="Gill Sans Light"/>
                  <a:sym typeface="Gill Sans Light"/>
                </a:defRPr>
              </a:lvl1pPr>
            </a:lstStyle>
            <a:p>
              <a:pPr/>
              <a:r>
                <a:t>SAUL’S MARCH</a:t>
              </a:r>
            </a:p>
          </p:txBody>
        </p:sp>
        <p:sp>
          <p:nvSpPr>
            <p:cNvPr id="224" name="Shape 224"/>
            <p:cNvSpPr/>
            <p:nvPr/>
          </p:nvSpPr>
          <p:spPr>
            <a:xfrm rot="17138536">
              <a:off x="550565" y="3632200"/>
              <a:ext cx="1968501"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1400">
                  <a:latin typeface="Gill Sans Light"/>
                  <a:ea typeface="Gill Sans Light"/>
                  <a:cs typeface="Gill Sans Light"/>
                  <a:sym typeface="Gill Sans Light"/>
                </a:defRPr>
              </a:lvl1pPr>
            </a:lstStyle>
            <a:p>
              <a:pPr/>
              <a:r>
                <a:t>PHILISTINE MARCH</a:t>
              </a:r>
            </a:p>
          </p:txBody>
        </p:sp>
        <p:sp>
          <p:nvSpPr>
            <p:cNvPr id="225" name="Shape 225"/>
            <p:cNvSpPr/>
            <p:nvPr/>
          </p:nvSpPr>
          <p:spPr>
            <a:xfrm rot="884615">
              <a:off x="2519065" y="2044700"/>
              <a:ext cx="1384301" cy="254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1200">
                  <a:latin typeface="Gill Sans Light"/>
                  <a:ea typeface="Gill Sans Light"/>
                  <a:cs typeface="Gill Sans Light"/>
                  <a:sym typeface="Gill Sans Light"/>
                </a:defRPr>
              </a:lvl1pPr>
            </a:lstStyle>
            <a:p>
              <a:pPr/>
              <a:r>
                <a:t>MT GILBOA</a:t>
              </a:r>
            </a:p>
          </p:txBody>
        </p:sp>
      </p:grpSp>
      <p:sp>
        <p:nvSpPr>
          <p:cNvPr id="227" name="Shape 227"/>
          <p:cNvSpPr/>
          <p:nvPr/>
        </p:nvSpPr>
        <p:spPr>
          <a:xfrm>
            <a:off x="660400" y="863600"/>
            <a:ext cx="3949700" cy="990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r>
              <a:t>SAUL’S THIRD PHILISTINE WAR</a:t>
            </a:r>
          </a:p>
        </p:txBody>
      </p:sp>
      <p:sp>
        <p:nvSpPr>
          <p:cNvPr id="228" name="Shape 228"/>
          <p:cNvSpPr/>
          <p:nvPr/>
        </p:nvSpPr>
        <p:spPr>
          <a:xfrm>
            <a:off x="1597620" y="1943100"/>
            <a:ext cx="2081809" cy="5334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a:solidFill>
                  <a:srgbClr val="FF2600"/>
                </a:solidFill>
              </a:defRPr>
            </a:lvl1pPr>
          </a:lstStyle>
          <a:p>
            <a:pPr/>
            <a:r>
              <a:t>I Sam. 28-31</a:t>
            </a:r>
          </a:p>
        </p:txBody>
      </p:sp>
    </p:spTree>
  </p:cSld>
  <p:clrMapOvr>
    <a:masterClrMapping/>
  </p:clrMapOvr>
  <p:transition xmlns:p14="http://schemas.microsoft.com/office/powerpoint/2010/main" spd="med" advClick="1" p14:dur="1000"/>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0" name="droppedImage.pdf"/>
          <p:cNvPicPr>
            <a:picLocks noChangeAspect="1"/>
          </p:cNvPicPr>
          <p:nvPr/>
        </p:nvPicPr>
        <p:blipFill>
          <a:blip r:embed="rId2">
            <a:extLst/>
          </a:blip>
          <a:stretch>
            <a:fillRect/>
          </a:stretch>
        </p:blipFill>
        <p:spPr>
          <a:xfrm>
            <a:off x="825500" y="622300"/>
            <a:ext cx="8496300" cy="6362700"/>
          </a:xfrm>
          <a:prstGeom prst="rect">
            <a:avLst/>
          </a:prstGeom>
          <a:ln w="12700">
            <a:solidFill>
              <a:srgbClr val="FF2600"/>
            </a:solidFill>
            <a:miter lim="400000"/>
          </a:ln>
        </p:spPr>
      </p:pic>
      <p:sp>
        <p:nvSpPr>
          <p:cNvPr id="231" name="Shape 231"/>
          <p:cNvSpPr/>
          <p:nvPr/>
        </p:nvSpPr>
        <p:spPr>
          <a:xfrm>
            <a:off x="951172" y="2235200"/>
            <a:ext cx="1114104" cy="6096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lnSpc>
                <a:spcPct val="80000"/>
              </a:lnSpc>
            </a:pPr>
            <a:r>
              <a:rPr sz="2300">
                <a:solidFill>
                  <a:srgbClr val="942193"/>
                </a:solidFill>
                <a:latin typeface="Helvetica CY"/>
                <a:ea typeface="Helvetica CY"/>
                <a:cs typeface="Helvetica CY"/>
                <a:sym typeface="Helvetica CY"/>
              </a:rPr>
              <a:t>Philistine</a:t>
            </a:r>
            <a:endParaRPr sz="2300">
              <a:solidFill>
                <a:srgbClr val="942193"/>
              </a:solidFill>
              <a:latin typeface="Helvetica CY"/>
              <a:ea typeface="Helvetica CY"/>
              <a:cs typeface="Helvetica CY"/>
              <a:sym typeface="Helvetica CY"/>
            </a:endParaRPr>
          </a:p>
          <a:p>
            <a:pPr>
              <a:lnSpc>
                <a:spcPct val="80000"/>
              </a:lnSpc>
            </a:pPr>
            <a:r>
              <a:rPr sz="2300">
                <a:solidFill>
                  <a:srgbClr val="942193"/>
                </a:solidFill>
                <a:latin typeface="Helvetica CY"/>
                <a:ea typeface="Helvetica CY"/>
                <a:cs typeface="Helvetica CY"/>
                <a:sym typeface="Helvetica CY"/>
              </a:rPr>
              <a:t>camp</a:t>
            </a:r>
          </a:p>
        </p:txBody>
      </p:sp>
      <p:sp>
        <p:nvSpPr>
          <p:cNvPr id="232" name="Shape 232"/>
          <p:cNvSpPr/>
          <p:nvPr/>
        </p:nvSpPr>
        <p:spPr>
          <a:xfrm>
            <a:off x="1163476" y="3759200"/>
            <a:ext cx="994297" cy="6096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lnSpc>
                <a:spcPct val="80000"/>
              </a:lnSpc>
            </a:pPr>
            <a:r>
              <a:rPr sz="2300">
                <a:solidFill>
                  <a:srgbClr val="011993"/>
                </a:solidFill>
                <a:latin typeface="Helvetica CY"/>
                <a:ea typeface="Helvetica CY"/>
                <a:cs typeface="Helvetica CY"/>
                <a:sym typeface="Helvetica CY"/>
              </a:rPr>
              <a:t>Israelite</a:t>
            </a:r>
            <a:endParaRPr sz="2300">
              <a:solidFill>
                <a:srgbClr val="011993"/>
              </a:solidFill>
              <a:latin typeface="Helvetica CY"/>
              <a:ea typeface="Helvetica CY"/>
              <a:cs typeface="Helvetica CY"/>
              <a:sym typeface="Helvetica CY"/>
            </a:endParaRPr>
          </a:p>
          <a:p>
            <a:pPr>
              <a:lnSpc>
                <a:spcPct val="80000"/>
              </a:lnSpc>
            </a:pPr>
            <a:r>
              <a:rPr sz="2300">
                <a:solidFill>
                  <a:srgbClr val="011993"/>
                </a:solidFill>
                <a:latin typeface="Helvetica CY"/>
                <a:ea typeface="Helvetica CY"/>
                <a:cs typeface="Helvetica CY"/>
                <a:sym typeface="Helvetica CY"/>
              </a:rPr>
              <a:t>camp</a:t>
            </a:r>
          </a:p>
        </p:txBody>
      </p:sp>
      <p:sp>
        <p:nvSpPr>
          <p:cNvPr id="233" name="Shape 233"/>
          <p:cNvSpPr/>
          <p:nvPr/>
        </p:nvSpPr>
        <p:spPr>
          <a:xfrm rot="1804114">
            <a:off x="3124774" y="5021117"/>
            <a:ext cx="2095501" cy="4064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2700">
                <a:solidFill>
                  <a:srgbClr val="008F00"/>
                </a:solidFill>
                <a:latin typeface="Helvetica CY"/>
                <a:ea typeface="Helvetica CY"/>
                <a:cs typeface="Helvetica CY"/>
                <a:sym typeface="Helvetica CY"/>
              </a:defRPr>
            </a:lvl1pPr>
          </a:lstStyle>
          <a:p>
            <a:pPr/>
            <a:r>
              <a:t>Mt. Gilboa</a:t>
            </a:r>
          </a:p>
        </p:txBody>
      </p:sp>
      <p:sp>
        <p:nvSpPr>
          <p:cNvPr id="234" name="Shape 234"/>
          <p:cNvSpPr/>
          <p:nvPr/>
        </p:nvSpPr>
        <p:spPr>
          <a:xfrm rot="5262565">
            <a:off x="7061200" y="2273300"/>
            <a:ext cx="2755900" cy="533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r>
              <a:t>Jordan River</a:t>
            </a:r>
          </a:p>
        </p:txBody>
      </p:sp>
      <p:sp>
        <p:nvSpPr>
          <p:cNvPr id="235" name="Shape 235"/>
          <p:cNvSpPr/>
          <p:nvPr/>
        </p:nvSpPr>
        <p:spPr>
          <a:xfrm>
            <a:off x="5816600" y="5275814"/>
            <a:ext cx="2070100" cy="344972"/>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2200">
                <a:solidFill>
                  <a:srgbClr val="011993"/>
                </a:solidFill>
                <a:latin typeface="Helvetica CY"/>
                <a:ea typeface="Helvetica CY"/>
                <a:cs typeface="Helvetica CY"/>
                <a:sym typeface="Helvetica CY"/>
              </a:defRPr>
            </a:lvl1pPr>
          </a:lstStyle>
          <a:p>
            <a:pPr/>
            <a:r>
              <a:t>Beth Shean</a:t>
            </a:r>
          </a:p>
        </p:txBody>
      </p:sp>
      <p:sp>
        <p:nvSpPr>
          <p:cNvPr id="236" name="Shape 236"/>
          <p:cNvSpPr/>
          <p:nvPr/>
        </p:nvSpPr>
        <p:spPr>
          <a:xfrm>
            <a:off x="7734300" y="6044164"/>
            <a:ext cx="2070100" cy="637072"/>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defRPr sz="2200">
                <a:solidFill>
                  <a:srgbClr val="011993"/>
                </a:solidFill>
                <a:latin typeface="Helvetica CY"/>
                <a:ea typeface="Helvetica CY"/>
                <a:cs typeface="Helvetica CY"/>
                <a:sym typeface="Helvetica CY"/>
              </a:defRPr>
            </a:pPr>
            <a:r>
              <a:t>Jabesh-</a:t>
            </a:r>
          </a:p>
          <a:p>
            <a:pPr>
              <a:defRPr sz="2200">
                <a:solidFill>
                  <a:srgbClr val="011993"/>
                </a:solidFill>
                <a:latin typeface="Helvetica CY"/>
                <a:ea typeface="Helvetica CY"/>
                <a:cs typeface="Helvetica CY"/>
                <a:sym typeface="Helvetica CY"/>
              </a:defRPr>
            </a:pPr>
            <a:r>
              <a:t>Gilead</a:t>
            </a:r>
          </a:p>
        </p:txBody>
      </p:sp>
      <p:sp>
        <p:nvSpPr>
          <p:cNvPr id="237" name="Shape 237"/>
          <p:cNvSpPr/>
          <p:nvPr/>
        </p:nvSpPr>
        <p:spPr>
          <a:xfrm>
            <a:off x="3937000" y="767314"/>
            <a:ext cx="914400" cy="344972"/>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2200">
                <a:solidFill>
                  <a:srgbClr val="011993"/>
                </a:solidFill>
                <a:latin typeface="Helvetica CY"/>
                <a:ea typeface="Helvetica CY"/>
                <a:cs typeface="Helvetica CY"/>
                <a:sym typeface="Helvetica CY"/>
              </a:defRPr>
            </a:lvl1pPr>
          </a:lstStyle>
          <a:p>
            <a:pPr/>
            <a:r>
              <a:t>Endor</a:t>
            </a:r>
          </a:p>
        </p:txBody>
      </p:sp>
      <p:sp>
        <p:nvSpPr>
          <p:cNvPr id="238" name="Shape 238"/>
          <p:cNvSpPr/>
          <p:nvPr/>
        </p:nvSpPr>
        <p:spPr>
          <a:xfrm>
            <a:off x="3987800" y="1143000"/>
            <a:ext cx="469900" cy="3098800"/>
          </a:xfrm>
          <a:prstGeom prst="line">
            <a:avLst/>
          </a:prstGeom>
          <a:ln w="76200">
            <a:solidFill>
              <a:srgbClr val="FF2600"/>
            </a:solidFill>
            <a:miter lim="400000"/>
            <a:headEnd type="triangle"/>
          </a:ln>
        </p:spPr>
        <p:txBody>
          <a:bodyPr lIns="0" tIns="0" rIns="0" bIns="0"/>
          <a:lstStyle/>
          <a:p>
            <a:pPr algn="l">
              <a:defRPr sz="1200">
                <a:latin typeface="Helvetica"/>
                <a:ea typeface="Helvetica"/>
                <a:cs typeface="Helvetica"/>
                <a:sym typeface="Helvetica"/>
              </a:defRPr>
            </a:pPr>
          </a:p>
        </p:txBody>
      </p:sp>
      <p:sp>
        <p:nvSpPr>
          <p:cNvPr id="239" name="Shape 239"/>
          <p:cNvSpPr/>
          <p:nvPr/>
        </p:nvSpPr>
        <p:spPr>
          <a:xfrm flipV="1">
            <a:off x="3492500" y="4216400"/>
            <a:ext cx="1003300" cy="25400"/>
          </a:xfrm>
          <a:prstGeom prst="line">
            <a:avLst/>
          </a:prstGeom>
          <a:ln w="76200">
            <a:solidFill>
              <a:srgbClr val="FF2600"/>
            </a:solidFill>
            <a:miter lim="400000"/>
          </a:ln>
        </p:spPr>
        <p:txBody>
          <a:bodyPr lIns="0" tIns="0" rIns="0" bIns="0"/>
          <a:lstStyle/>
          <a:p>
            <a:pPr algn="l">
              <a:defRPr sz="1200">
                <a:latin typeface="Helvetica"/>
                <a:ea typeface="Helvetica"/>
                <a:cs typeface="Helvetica"/>
                <a:sym typeface="Helvetica"/>
              </a:defRPr>
            </a:pPr>
          </a:p>
        </p:txBody>
      </p:sp>
    </p:spTree>
  </p:cSld>
  <p:clrMapOvr>
    <a:masterClrMapping/>
  </p:clrMapOvr>
  <p:transition xmlns:p14="http://schemas.microsoft.com/office/powerpoint/2010/main" spd="med" advClick="1" p14:dur="1000"/>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1" name="Shape 241"/>
          <p:cNvSpPr/>
          <p:nvPr>
            <p:ph type="title"/>
          </p:nvPr>
        </p:nvSpPr>
        <p:spPr>
          <a:xfrm>
            <a:off x="990600" y="203200"/>
            <a:ext cx="8178800" cy="965200"/>
          </a:xfrm>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900"/>
            </a:pPr>
            <a:r>
              <a:rPr>
                <a:solidFill>
                  <a:srgbClr val="011993"/>
                </a:solidFill>
              </a:rPr>
              <a:t>2.	Saul forsaken by God</a:t>
            </a:r>
            <a:r>
              <a:t> </a:t>
            </a:r>
            <a:r>
              <a:rPr>
                <a:solidFill>
                  <a:srgbClr val="FF2600"/>
                </a:solidFill>
              </a:rPr>
              <a:t>28:3-7</a:t>
            </a:r>
          </a:p>
        </p:txBody>
      </p:sp>
      <p:sp>
        <p:nvSpPr>
          <p:cNvPr id="242" name="Shape 242"/>
          <p:cNvSpPr/>
          <p:nvPr>
            <p:ph type="body" sz="half" idx="1"/>
          </p:nvPr>
        </p:nvSpPr>
        <p:spPr>
          <a:xfrm>
            <a:off x="292100" y="1739900"/>
            <a:ext cx="5943600" cy="4470400"/>
          </a:xfrm>
          <a:prstGeom prst="rect">
            <a:avLst/>
          </a:prstGeom>
        </p:spPr>
        <p:txBody>
          <a:bodyPr/>
          <a:lstStyle/>
          <a:p>
            <a:pPr marL="590909" indent="-527409">
              <a:spcBef>
                <a:spcPts val="4000"/>
              </a:spcBef>
              <a:buClr>
                <a:srgbClr val="000000"/>
              </a:buClr>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Saul had no prophet to bring him the word of God</a:t>
            </a:r>
            <a:endParaRPr>
              <a:latin typeface="+mn-lt"/>
              <a:ea typeface="+mn-ea"/>
              <a:cs typeface="+mn-cs"/>
              <a:sym typeface="Gill Sans"/>
            </a:endParaRPr>
          </a:p>
          <a:p>
            <a:pPr marL="590909" indent="-527409">
              <a:spcBef>
                <a:spcPts val="4000"/>
              </a:spcBef>
              <a:buClr>
                <a:srgbClr val="000000"/>
              </a:buClr>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Samuel was dead &amp; all the spiritualist had been driven out of the land</a:t>
            </a:r>
            <a:endParaRPr>
              <a:latin typeface="+mn-lt"/>
              <a:ea typeface="+mn-ea"/>
              <a:cs typeface="+mn-cs"/>
              <a:sym typeface="Gill Sans"/>
            </a:endParaRPr>
          </a:p>
          <a:p>
            <a:pPr marL="590909" indent="-527409">
              <a:spcBef>
                <a:spcPts val="4000"/>
              </a:spcBef>
              <a:buClr>
                <a:srgbClr val="000000"/>
              </a:buClr>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Saul feared the Philistine because he felt forsaken</a:t>
            </a:r>
            <a:endParaRPr>
              <a:latin typeface="+mn-lt"/>
              <a:ea typeface="+mn-ea"/>
              <a:cs typeface="+mn-cs"/>
              <a:sym typeface="Gill Sans"/>
            </a:endParaRPr>
          </a:p>
          <a:p>
            <a:pPr marL="590909" indent="-527409">
              <a:spcBef>
                <a:spcPts val="4000"/>
              </a:spcBef>
              <a:buClr>
                <a:srgbClr val="000000"/>
              </a:buClr>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The Lord gives him no answer by Dream, Urim or prophet</a:t>
            </a:r>
            <a:endParaRPr>
              <a:latin typeface="+mn-lt"/>
              <a:ea typeface="+mn-ea"/>
              <a:cs typeface="+mn-cs"/>
              <a:sym typeface="Gill Sans"/>
            </a:endParaRPr>
          </a:p>
          <a:p>
            <a:pPr marL="590909" indent="-527409">
              <a:spcBef>
                <a:spcPts val="4000"/>
              </a:spcBef>
              <a:buClr>
                <a:srgbClr val="000000"/>
              </a:buClr>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Opposing armies gather at Shunem and Gilboa</a:t>
            </a:r>
            <a:endParaRPr>
              <a:latin typeface="+mn-lt"/>
              <a:ea typeface="+mn-ea"/>
              <a:cs typeface="+mn-cs"/>
              <a:sym typeface="Gill Sans"/>
            </a:endParaRPr>
          </a:p>
          <a:p>
            <a:pPr marL="590909" indent="-527409">
              <a:spcBef>
                <a:spcPts val="4000"/>
              </a:spcBef>
              <a:buClr>
                <a:srgbClr val="000000"/>
              </a:buClr>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Saul asks for and is told about a medium at Endor</a:t>
            </a:r>
          </a:p>
        </p:txBody>
      </p:sp>
      <p:pic>
        <p:nvPicPr>
          <p:cNvPr id="243" name="droppedImage.pdf"/>
          <p:cNvPicPr>
            <a:picLocks noChangeAspect="1"/>
          </p:cNvPicPr>
          <p:nvPr/>
        </p:nvPicPr>
        <p:blipFill>
          <a:blip r:embed="rId2">
            <a:extLst/>
          </a:blip>
          <a:stretch>
            <a:fillRect/>
          </a:stretch>
        </p:blipFill>
        <p:spPr>
          <a:xfrm>
            <a:off x="6223000" y="1727200"/>
            <a:ext cx="3814483" cy="2819400"/>
          </a:xfrm>
          <a:prstGeom prst="rect">
            <a:avLst/>
          </a:prstGeom>
          <a:ln w="12700">
            <a:miter lim="400000"/>
          </a:ln>
        </p:spPr>
      </p:pic>
      <p:pic>
        <p:nvPicPr>
          <p:cNvPr id="244" name="droppedImage.pdf"/>
          <p:cNvPicPr>
            <a:picLocks noChangeAspect="1"/>
          </p:cNvPicPr>
          <p:nvPr/>
        </p:nvPicPr>
        <p:blipFill>
          <a:blip r:embed="rId3">
            <a:extLst/>
          </a:blip>
          <a:stretch>
            <a:fillRect/>
          </a:stretch>
        </p:blipFill>
        <p:spPr>
          <a:xfrm>
            <a:off x="6223000" y="4533900"/>
            <a:ext cx="3860800" cy="2783024"/>
          </a:xfrm>
          <a:prstGeom prst="rect">
            <a:avLst/>
          </a:prstGeom>
          <a:ln w="12700">
            <a:miter lim="400000"/>
          </a:ln>
        </p:spPr>
      </p:pic>
    </p:spTree>
  </p:cSld>
  <p:clrMapOvr>
    <a:masterClrMapping/>
  </p:clrMapOvr>
  <p:transition xmlns:p14="http://schemas.microsoft.com/office/powerpoint/2010/main" spd="med" advClick="1" p14:dur="1000"/>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6" name="Shape 246"/>
          <p:cNvSpPr/>
          <p:nvPr>
            <p:ph type="title"/>
          </p:nvPr>
        </p:nvSpPr>
        <p:spPr>
          <a:xfrm>
            <a:off x="990600" y="12700"/>
            <a:ext cx="8178800" cy="812800"/>
          </a:xfrm>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pPr>
            <a:r>
              <a:rPr>
                <a:solidFill>
                  <a:srgbClr val="011993"/>
                </a:solidFill>
              </a:rPr>
              <a:t>3.	 Saul seeks a medium at Endor</a:t>
            </a:r>
            <a:r>
              <a:t> </a:t>
            </a:r>
            <a:r>
              <a:rPr>
                <a:solidFill>
                  <a:srgbClr val="FF2600"/>
                </a:solidFill>
              </a:rPr>
              <a:t>28:8-14</a:t>
            </a:r>
          </a:p>
        </p:txBody>
      </p:sp>
      <p:sp>
        <p:nvSpPr>
          <p:cNvPr id="247" name="Shape 247"/>
          <p:cNvSpPr/>
          <p:nvPr>
            <p:ph type="body" idx="1"/>
          </p:nvPr>
        </p:nvSpPr>
        <p:spPr>
          <a:xfrm>
            <a:off x="330200" y="939800"/>
            <a:ext cx="6917929" cy="6248400"/>
          </a:xfrm>
          <a:prstGeom prst="rect">
            <a:avLst/>
          </a:prstGeom>
        </p:spPr>
        <p:txBody>
          <a:bodyPr anchor="t"/>
          <a:lstStyle/>
          <a:p>
            <a:pPr marL="590909" indent="-527409">
              <a:spcBef>
                <a:spcPts val="2600"/>
              </a:spcBef>
              <a:buClr>
                <a:srgbClr val="000000"/>
              </a:buClr>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Unlawful </a:t>
            </a:r>
            <a:r>
              <a:rPr>
                <a:solidFill>
                  <a:srgbClr val="FF2600"/>
                </a:solidFill>
                <a:latin typeface="+mn-lt"/>
                <a:ea typeface="+mn-ea"/>
                <a:cs typeface="+mn-cs"/>
                <a:sym typeface="Gill Sans"/>
              </a:rPr>
              <a:t>Deut. 18:10, 11</a:t>
            </a:r>
            <a:endParaRPr>
              <a:solidFill>
                <a:srgbClr val="FF2600"/>
              </a:solidFill>
              <a:latin typeface="+mn-lt"/>
              <a:ea typeface="+mn-ea"/>
              <a:cs typeface="+mn-cs"/>
              <a:sym typeface="Gill Sans"/>
            </a:endParaRPr>
          </a:p>
          <a:p>
            <a:pPr marL="590909" indent="-527409">
              <a:spcBef>
                <a:spcPts val="2600"/>
              </a:spcBef>
              <a:buClr>
                <a:srgbClr val="000000"/>
              </a:buClr>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Saul disguised himself and went to the woman by night with two men</a:t>
            </a:r>
            <a:endParaRPr>
              <a:latin typeface="+mn-lt"/>
              <a:ea typeface="+mn-ea"/>
              <a:cs typeface="+mn-cs"/>
              <a:sym typeface="Gill Sans"/>
            </a:endParaRPr>
          </a:p>
          <a:p>
            <a:pPr marL="590909" indent="-527409">
              <a:spcBef>
                <a:spcPts val="2600"/>
              </a:spcBef>
              <a:buClr>
                <a:srgbClr val="000000"/>
              </a:buClr>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She ask why they have come to cause her to be destroyed by Saul</a:t>
            </a:r>
            <a:endParaRPr>
              <a:latin typeface="+mn-lt"/>
              <a:ea typeface="+mn-ea"/>
              <a:cs typeface="+mn-cs"/>
              <a:sym typeface="Gill Sans"/>
            </a:endParaRPr>
          </a:p>
          <a:p>
            <a:pPr marL="597619" indent="-534119">
              <a:spcBef>
                <a:spcPts val="2600"/>
              </a:spcBef>
              <a:buClr>
                <a:srgbClr val="000000"/>
              </a:buClr>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Saul vows no punishment will come to her</a:t>
            </a:r>
          </a:p>
        </p:txBody>
      </p:sp>
      <p:pic>
        <p:nvPicPr>
          <p:cNvPr id="248" name="droppedImage.pdf"/>
          <p:cNvPicPr>
            <a:picLocks noChangeAspect="1"/>
          </p:cNvPicPr>
          <p:nvPr/>
        </p:nvPicPr>
        <p:blipFill>
          <a:blip r:embed="rId2">
            <a:extLst/>
          </a:blip>
          <a:stretch>
            <a:fillRect/>
          </a:stretch>
        </p:blipFill>
        <p:spPr>
          <a:xfrm>
            <a:off x="7231110" y="850900"/>
            <a:ext cx="2890790" cy="2154032"/>
          </a:xfrm>
          <a:prstGeom prst="rect">
            <a:avLst/>
          </a:prstGeom>
          <a:ln w="12700">
            <a:miter lim="400000"/>
          </a:ln>
        </p:spPr>
      </p:pic>
      <p:pic>
        <p:nvPicPr>
          <p:cNvPr id="249" name="droppedImage.pdf"/>
          <p:cNvPicPr>
            <a:picLocks noChangeAspect="1"/>
          </p:cNvPicPr>
          <p:nvPr/>
        </p:nvPicPr>
        <p:blipFill>
          <a:blip r:embed="rId3">
            <a:extLst/>
          </a:blip>
          <a:stretch>
            <a:fillRect/>
          </a:stretch>
        </p:blipFill>
        <p:spPr>
          <a:xfrm>
            <a:off x="7231110" y="3030331"/>
            <a:ext cx="2890790" cy="2078956"/>
          </a:xfrm>
          <a:prstGeom prst="rect">
            <a:avLst/>
          </a:prstGeom>
          <a:ln w="12700">
            <a:miter lim="400000"/>
          </a:ln>
        </p:spPr>
      </p:pic>
      <p:pic>
        <p:nvPicPr>
          <p:cNvPr id="250" name="droppedImage.pdf"/>
          <p:cNvPicPr>
            <a:picLocks noChangeAspect="1"/>
          </p:cNvPicPr>
          <p:nvPr/>
        </p:nvPicPr>
        <p:blipFill>
          <a:blip r:embed="rId4">
            <a:extLst/>
          </a:blip>
          <a:stretch>
            <a:fillRect/>
          </a:stretch>
        </p:blipFill>
        <p:spPr>
          <a:xfrm>
            <a:off x="7208107" y="5134686"/>
            <a:ext cx="2936798" cy="2154032"/>
          </a:xfrm>
          <a:prstGeom prst="rect">
            <a:avLst/>
          </a:prstGeom>
          <a:ln w="12700">
            <a:miter lim="400000"/>
          </a:ln>
        </p:spPr>
      </p:pic>
    </p:spTree>
  </p:cSld>
  <p:clrMapOvr>
    <a:masterClrMapping/>
  </p:clrMapOvr>
  <p:transition xmlns:p14="http://schemas.microsoft.com/office/powerpoint/2010/main" spd="med" advClick="1" p14:dur="1000"/>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2" name="pasted-image.png"/>
          <p:cNvPicPr>
            <a:picLocks noChangeAspect="1"/>
          </p:cNvPicPr>
          <p:nvPr/>
        </p:nvPicPr>
        <p:blipFill>
          <a:blip r:embed="rId2">
            <a:extLst/>
          </a:blip>
          <a:stretch>
            <a:fillRect/>
          </a:stretch>
        </p:blipFill>
        <p:spPr>
          <a:xfrm>
            <a:off x="4595228" y="400050"/>
            <a:ext cx="5549901" cy="6819900"/>
          </a:xfrm>
          <a:prstGeom prst="rect">
            <a:avLst/>
          </a:prstGeom>
          <a:ln w="12700">
            <a:miter lim="400000"/>
          </a:ln>
        </p:spPr>
      </p:pic>
      <p:sp>
        <p:nvSpPr>
          <p:cNvPr id="113" name="Shape 113"/>
          <p:cNvSpPr/>
          <p:nvPr/>
        </p:nvSpPr>
        <p:spPr>
          <a:xfrm>
            <a:off x="173382" y="147818"/>
            <a:ext cx="7101066" cy="17145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38570" indent="-438570" algn="l">
              <a:tabLst>
                <a:tab pos="711200" algn="l"/>
                <a:tab pos="1066800" algn="l"/>
                <a:tab pos="1422400" algn="l"/>
                <a:tab pos="1778000" algn="l"/>
                <a:tab pos="2133600" algn="l"/>
                <a:tab pos="2489200" algn="l"/>
                <a:tab pos="2844800" algn="l"/>
                <a:tab pos="3200400" algn="l"/>
                <a:tab pos="3556000" algn="l"/>
                <a:tab pos="3911600" algn="l"/>
                <a:tab pos="4267200" algn="l"/>
              </a:tabLst>
              <a:defRPr b="1" sz="2800">
                <a:solidFill>
                  <a:srgbClr val="011993"/>
                </a:solidFill>
                <a:latin typeface="Helvetica"/>
                <a:ea typeface="Helvetica"/>
                <a:cs typeface="Helvetica"/>
                <a:sym typeface="Helvetica"/>
              </a:defRPr>
            </a:pPr>
            <a:r>
              <a:rPr b="0">
                <a:latin typeface="Gill Sans SemiBold"/>
                <a:ea typeface="Gill Sans SemiBold"/>
                <a:cs typeface="Gill Sans SemiBold"/>
                <a:sym typeface="Gill Sans SemiBold"/>
              </a:rPr>
              <a:t>5.	Saul again repents </a:t>
            </a:r>
            <a:r>
              <a:rPr b="0">
                <a:solidFill>
                  <a:srgbClr val="FF2600"/>
                </a:solidFill>
                <a:latin typeface="Gill Sans SemiBold"/>
                <a:ea typeface="Gill Sans SemiBold"/>
                <a:cs typeface="Gill Sans SemiBold"/>
                <a:sym typeface="Gill Sans SemiBold"/>
              </a:rPr>
              <a:t>26:21-25</a:t>
            </a:r>
            <a:endParaRPr b="0">
              <a:latin typeface="Gill Sans SemiBold"/>
              <a:ea typeface="Gill Sans SemiBold"/>
              <a:cs typeface="Gill Sans SemiBold"/>
              <a:sym typeface="Gill Sans SemiBold"/>
            </a:endParaRPr>
          </a:p>
          <a:p>
            <a:pPr marL="438570" indent="-438570" algn="l">
              <a:tabLst>
                <a:tab pos="711200" algn="l"/>
                <a:tab pos="1066800" algn="l"/>
                <a:tab pos="1422400" algn="l"/>
                <a:tab pos="1778000" algn="l"/>
                <a:tab pos="2133600" algn="l"/>
                <a:tab pos="2489200" algn="l"/>
                <a:tab pos="2844800" algn="l"/>
                <a:tab pos="3200400" algn="l"/>
                <a:tab pos="3556000" algn="l"/>
                <a:tab pos="3911600" algn="l"/>
                <a:tab pos="4267200" algn="l"/>
              </a:tabLst>
              <a:defRPr sz="2800">
                <a:latin typeface="Helvetica"/>
                <a:ea typeface="Helvetica"/>
                <a:cs typeface="Helvetica"/>
                <a:sym typeface="Helvetica"/>
              </a:defRPr>
            </a:pPr>
            <a:r>
              <a:rPr>
                <a:latin typeface="+mn-lt"/>
                <a:ea typeface="+mn-ea"/>
                <a:cs typeface="+mn-cs"/>
                <a:sym typeface="Gill Sans"/>
              </a:rPr>
              <a:t>	Confesses sin, promises him no harm</a:t>
            </a:r>
            <a:endParaRPr>
              <a:latin typeface="+mn-lt"/>
              <a:ea typeface="+mn-ea"/>
              <a:cs typeface="+mn-cs"/>
              <a:sym typeface="Gill Sans"/>
            </a:endParaRPr>
          </a:p>
          <a:p>
            <a:pPr marL="438570" indent="-438570" algn="l">
              <a:tabLst>
                <a:tab pos="711200" algn="l"/>
                <a:tab pos="1066800" algn="l"/>
                <a:tab pos="1422400" algn="l"/>
                <a:tab pos="1778000" algn="l"/>
                <a:tab pos="2133600" algn="l"/>
                <a:tab pos="2489200" algn="l"/>
                <a:tab pos="2844800" algn="l"/>
                <a:tab pos="3200400" algn="l"/>
                <a:tab pos="3556000" algn="l"/>
                <a:tab pos="3911600" algn="l"/>
                <a:tab pos="4267200" algn="l"/>
              </a:tabLst>
              <a:defRPr sz="2800">
                <a:latin typeface="Helvetica"/>
                <a:ea typeface="Helvetica"/>
                <a:cs typeface="Helvetica"/>
                <a:sym typeface="Helvetica"/>
              </a:defRPr>
            </a:pPr>
            <a:r>
              <a:rPr>
                <a:latin typeface="+mn-lt"/>
                <a:ea typeface="+mn-ea"/>
                <a:cs typeface="+mn-cs"/>
                <a:sym typeface="Gill Sans"/>
              </a:rPr>
              <a:t>	Admits he has acted like a fool, blessed David</a:t>
            </a:r>
            <a:endParaRPr>
              <a:latin typeface="+mn-lt"/>
              <a:ea typeface="+mn-ea"/>
              <a:cs typeface="+mn-cs"/>
              <a:sym typeface="Gill Sans"/>
            </a:endParaRPr>
          </a:p>
          <a:p>
            <a:pPr marL="438570" indent="-438570" algn="l">
              <a:tabLst>
                <a:tab pos="711200" algn="l"/>
                <a:tab pos="1066800" algn="l"/>
                <a:tab pos="1422400" algn="l"/>
                <a:tab pos="1778000" algn="l"/>
                <a:tab pos="2133600" algn="l"/>
                <a:tab pos="2489200" algn="l"/>
                <a:tab pos="2844800" algn="l"/>
                <a:tab pos="3200400" algn="l"/>
                <a:tab pos="3556000" algn="l"/>
                <a:tab pos="3911600" algn="l"/>
                <a:tab pos="4267200" algn="l"/>
              </a:tabLst>
              <a:defRPr sz="2800">
                <a:latin typeface="Helvetica"/>
                <a:ea typeface="Helvetica"/>
                <a:cs typeface="Helvetica"/>
                <a:sym typeface="Helvetica"/>
              </a:defRPr>
            </a:pPr>
            <a:r>
              <a:rPr>
                <a:latin typeface="+mn-lt"/>
                <a:ea typeface="+mn-ea"/>
                <a:cs typeface="+mn-cs"/>
                <a:sym typeface="Gill Sans"/>
              </a:rPr>
              <a:t>	Predicted David would prevail</a:t>
            </a:r>
          </a:p>
        </p:txBody>
      </p:sp>
    </p:spTree>
  </p:cSld>
  <p:clrMapOvr>
    <a:masterClrMapping/>
  </p:clrMapOvr>
  <p:transition xmlns:p14="http://schemas.microsoft.com/office/powerpoint/2010/main" spd="med" advClick="1" p14:dur="1000"/>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2" name="Shape 252"/>
          <p:cNvSpPr/>
          <p:nvPr>
            <p:ph type="title"/>
          </p:nvPr>
        </p:nvSpPr>
        <p:spPr>
          <a:xfrm>
            <a:off x="990600" y="203200"/>
            <a:ext cx="8178800" cy="812800"/>
          </a:xfrm>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pPr>
            <a:r>
              <a:rPr>
                <a:solidFill>
                  <a:srgbClr val="011993"/>
                </a:solidFill>
              </a:rPr>
              <a:t>3.	 Saul seeks a medium at Endor</a:t>
            </a:r>
            <a:r>
              <a:t> </a:t>
            </a:r>
            <a:r>
              <a:rPr>
                <a:solidFill>
                  <a:srgbClr val="FF2600"/>
                </a:solidFill>
              </a:rPr>
              <a:t>28:8-14</a:t>
            </a:r>
          </a:p>
        </p:txBody>
      </p:sp>
      <p:sp>
        <p:nvSpPr>
          <p:cNvPr id="253" name="Shape 253"/>
          <p:cNvSpPr/>
          <p:nvPr>
            <p:ph type="body" idx="1"/>
          </p:nvPr>
        </p:nvSpPr>
        <p:spPr>
          <a:xfrm>
            <a:off x="241300" y="1104900"/>
            <a:ext cx="6425556" cy="6248400"/>
          </a:xfrm>
          <a:prstGeom prst="rect">
            <a:avLst/>
          </a:prstGeom>
        </p:spPr>
        <p:txBody>
          <a:bodyPr anchor="t"/>
          <a:lstStyle/>
          <a:p>
            <a:pPr marL="590909" indent="-527409">
              <a:spcBef>
                <a:spcPts val="2600"/>
              </a:spcBef>
              <a:buClr>
                <a:srgbClr val="000000"/>
              </a:buClr>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She is to bring up Samuel</a:t>
            </a:r>
            <a:endParaRPr>
              <a:latin typeface="+mn-lt"/>
              <a:ea typeface="+mn-ea"/>
              <a:cs typeface="+mn-cs"/>
              <a:sym typeface="Gill Sans"/>
            </a:endParaRPr>
          </a:p>
          <a:p>
            <a:pPr marL="590909" indent="-527409">
              <a:spcBef>
                <a:spcPts val="2600"/>
              </a:spcBef>
              <a:buClr>
                <a:srgbClr val="000000"/>
              </a:buClr>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Samuel appears to the woman she screams and recognizes Saul</a:t>
            </a:r>
            <a:endParaRPr>
              <a:latin typeface="+mn-lt"/>
              <a:ea typeface="+mn-ea"/>
              <a:cs typeface="+mn-cs"/>
              <a:sym typeface="Gill Sans"/>
            </a:endParaRPr>
          </a:p>
          <a:p>
            <a:pPr marL="590909" indent="-527409">
              <a:spcBef>
                <a:spcPts val="2600"/>
              </a:spcBef>
              <a:buClr>
                <a:srgbClr val="000000"/>
              </a:buClr>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She describes Samuel &amp; Saul bows in homage</a:t>
            </a:r>
          </a:p>
        </p:txBody>
      </p:sp>
      <p:pic>
        <p:nvPicPr>
          <p:cNvPr id="254" name="droppedImage.pdf"/>
          <p:cNvPicPr>
            <a:picLocks noChangeAspect="1"/>
          </p:cNvPicPr>
          <p:nvPr/>
        </p:nvPicPr>
        <p:blipFill>
          <a:blip r:embed="rId2">
            <a:extLst/>
          </a:blip>
          <a:stretch>
            <a:fillRect/>
          </a:stretch>
        </p:blipFill>
        <p:spPr>
          <a:xfrm>
            <a:off x="6718120" y="990600"/>
            <a:ext cx="3378380" cy="2673406"/>
          </a:xfrm>
          <a:prstGeom prst="rect">
            <a:avLst/>
          </a:prstGeom>
          <a:ln w="12700">
            <a:miter lim="400000"/>
          </a:ln>
        </p:spPr>
      </p:pic>
      <p:pic>
        <p:nvPicPr>
          <p:cNvPr id="255" name="pasted-image.tiff"/>
          <p:cNvPicPr>
            <a:picLocks noChangeAspect="1"/>
          </p:cNvPicPr>
          <p:nvPr/>
        </p:nvPicPr>
        <p:blipFill>
          <a:blip r:embed="rId3">
            <a:extLst/>
          </a:blip>
          <a:stretch>
            <a:fillRect/>
          </a:stretch>
        </p:blipFill>
        <p:spPr>
          <a:xfrm>
            <a:off x="6718120" y="3696192"/>
            <a:ext cx="3378380" cy="4342412"/>
          </a:xfrm>
          <a:prstGeom prst="rect">
            <a:avLst/>
          </a:prstGeom>
          <a:ln w="12700">
            <a:miter lim="400000"/>
          </a:ln>
        </p:spPr>
      </p:pic>
    </p:spTree>
  </p:cSld>
  <p:clrMapOvr>
    <a:masterClrMapping/>
  </p:clrMapOvr>
  <p:transition xmlns:p14="http://schemas.microsoft.com/office/powerpoint/2010/main" spd="med" advClick="1" p14:dur="1000"/>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7" name="Shape 257"/>
          <p:cNvSpPr/>
          <p:nvPr>
            <p:ph type="title"/>
          </p:nvPr>
        </p:nvSpPr>
        <p:spPr>
          <a:xfrm>
            <a:off x="717550" y="-50800"/>
            <a:ext cx="8724900" cy="10287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900"/>
            </a:pPr>
            <a:r>
              <a:rPr>
                <a:solidFill>
                  <a:srgbClr val="011993"/>
                </a:solidFill>
              </a:rPr>
              <a:t>4.	Samuel’s appearance &amp; word of doom to Saul</a:t>
            </a:r>
            <a:r>
              <a:t> </a:t>
            </a:r>
            <a:r>
              <a:rPr>
                <a:solidFill>
                  <a:srgbClr val="FF2600"/>
                </a:solidFill>
              </a:rPr>
              <a:t>28:15-18</a:t>
            </a:r>
          </a:p>
        </p:txBody>
      </p:sp>
      <p:sp>
        <p:nvSpPr>
          <p:cNvPr id="258" name="Shape 258"/>
          <p:cNvSpPr/>
          <p:nvPr>
            <p:ph type="body" idx="1"/>
          </p:nvPr>
        </p:nvSpPr>
        <p:spPr>
          <a:xfrm>
            <a:off x="82798" y="812800"/>
            <a:ext cx="6929984" cy="6604000"/>
          </a:xfrm>
          <a:prstGeom prst="rect">
            <a:avLst/>
          </a:prstGeom>
        </p:spPr>
        <p:txBody>
          <a:bodyPr anchor="t"/>
          <a:lstStyle/>
          <a:p>
            <a:pPr marL="610319" indent="-546819">
              <a:spcBef>
                <a:spcPts val="1000"/>
              </a:spcBef>
              <a:buClr>
                <a:srgbClr val="000000"/>
              </a:buClr>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600">
                <a:latin typeface="Helvetica"/>
                <a:ea typeface="Helvetica"/>
                <a:cs typeface="Helvetica"/>
                <a:sym typeface="Helvetica"/>
              </a:defRPr>
            </a:pPr>
            <a:r>
              <a:rPr>
                <a:latin typeface="+mn-lt"/>
                <a:ea typeface="+mn-ea"/>
                <a:cs typeface="+mn-cs"/>
                <a:sym typeface="Gill Sans"/>
              </a:rPr>
              <a:t>Samuel wants to know why he was disturbed</a:t>
            </a:r>
            <a:endParaRPr>
              <a:latin typeface="+mn-lt"/>
              <a:ea typeface="+mn-ea"/>
              <a:cs typeface="+mn-cs"/>
              <a:sym typeface="Gill Sans"/>
            </a:endParaRPr>
          </a:p>
          <a:p>
            <a:pPr marL="603609" indent="-540109">
              <a:spcBef>
                <a:spcPts val="1000"/>
              </a:spcBef>
              <a:buClr>
                <a:srgbClr val="000000"/>
              </a:buClr>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600">
                <a:latin typeface="Helvetica"/>
                <a:ea typeface="Helvetica"/>
                <a:cs typeface="Helvetica"/>
                <a:sym typeface="Helvetica"/>
              </a:defRPr>
            </a:pPr>
            <a:r>
              <a:rPr>
                <a:latin typeface="+mn-lt"/>
                <a:ea typeface="+mn-ea"/>
                <a:cs typeface="+mn-cs"/>
                <a:sym typeface="Gill Sans"/>
              </a:rPr>
              <a:t>Saul tells him he could get no answer from God</a:t>
            </a:r>
            <a:endParaRPr>
              <a:latin typeface="+mn-lt"/>
              <a:ea typeface="+mn-ea"/>
              <a:cs typeface="+mn-cs"/>
              <a:sym typeface="Gill Sans"/>
            </a:endParaRPr>
          </a:p>
          <a:p>
            <a:pPr marL="603609" indent="-540109">
              <a:spcBef>
                <a:spcPts val="1000"/>
              </a:spcBef>
              <a:buClr>
                <a:srgbClr val="000000"/>
              </a:buClr>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600">
                <a:latin typeface="Helvetica"/>
                <a:ea typeface="Helvetica"/>
                <a:cs typeface="Helvetica"/>
                <a:sym typeface="Helvetica"/>
              </a:defRPr>
            </a:pPr>
            <a:r>
              <a:rPr>
                <a:latin typeface="+mn-lt"/>
                <a:ea typeface="+mn-ea"/>
                <a:cs typeface="+mn-cs"/>
                <a:sym typeface="Gill Sans"/>
              </a:rPr>
              <a:t>Samuel tells him God’s word has been fulfilled</a:t>
            </a:r>
            <a:endParaRPr>
              <a:latin typeface="+mn-lt"/>
              <a:ea typeface="+mn-ea"/>
              <a:cs typeface="+mn-cs"/>
              <a:sym typeface="Gill Sans"/>
            </a:endParaRPr>
          </a:p>
          <a:p>
            <a:pPr marL="603609" indent="-540109">
              <a:spcBef>
                <a:spcPts val="1000"/>
              </a:spcBef>
              <a:buClr>
                <a:srgbClr val="000000"/>
              </a:buClr>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600">
                <a:latin typeface="Helvetica"/>
                <a:ea typeface="Helvetica"/>
                <a:cs typeface="Helvetica"/>
                <a:sym typeface="Helvetica"/>
              </a:defRPr>
            </a:pPr>
            <a:r>
              <a:rPr>
                <a:latin typeface="+mn-lt"/>
                <a:ea typeface="+mn-ea"/>
                <a:cs typeface="+mn-cs"/>
                <a:sym typeface="Gill Sans"/>
              </a:rPr>
              <a:t>God departed from Saul</a:t>
            </a:r>
            <a:endParaRPr>
              <a:latin typeface="+mn-lt"/>
              <a:ea typeface="+mn-ea"/>
              <a:cs typeface="+mn-cs"/>
              <a:sym typeface="Gill Sans"/>
            </a:endParaRPr>
          </a:p>
          <a:p>
            <a:pPr marL="603609" indent="-540109">
              <a:spcBef>
                <a:spcPts val="1000"/>
              </a:spcBef>
              <a:buClr>
                <a:srgbClr val="000000"/>
              </a:buClr>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600">
                <a:latin typeface="Helvetica"/>
                <a:ea typeface="Helvetica"/>
                <a:cs typeface="Helvetica"/>
                <a:sym typeface="Helvetica"/>
              </a:defRPr>
            </a:pPr>
            <a:r>
              <a:rPr>
                <a:latin typeface="+mn-lt"/>
                <a:ea typeface="+mn-ea"/>
                <a:cs typeface="+mn-cs"/>
                <a:sym typeface="Gill Sans"/>
              </a:rPr>
              <a:t>The kingdom has been torn from him</a:t>
            </a:r>
            <a:endParaRPr>
              <a:latin typeface="+mn-lt"/>
              <a:ea typeface="+mn-ea"/>
              <a:cs typeface="+mn-cs"/>
              <a:sym typeface="Gill Sans"/>
            </a:endParaRPr>
          </a:p>
          <a:p>
            <a:pPr marL="603609" indent="-540109">
              <a:spcBef>
                <a:spcPts val="1000"/>
              </a:spcBef>
              <a:buClr>
                <a:srgbClr val="000000"/>
              </a:buClr>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600">
                <a:latin typeface="Helvetica"/>
                <a:ea typeface="Helvetica"/>
                <a:cs typeface="Helvetica"/>
                <a:sym typeface="Helvetica"/>
              </a:defRPr>
            </a:pPr>
            <a:r>
              <a:rPr>
                <a:latin typeface="+mn-lt"/>
                <a:ea typeface="+mn-ea"/>
                <a:cs typeface="+mn-cs"/>
                <a:sym typeface="Gill Sans"/>
              </a:rPr>
              <a:t>His neighbor David has been given the Kingdom</a:t>
            </a:r>
            <a:endParaRPr>
              <a:latin typeface="+mn-lt"/>
              <a:ea typeface="+mn-ea"/>
              <a:cs typeface="+mn-cs"/>
              <a:sym typeface="Gill Sans"/>
            </a:endParaRPr>
          </a:p>
          <a:p>
            <a:pPr marL="603609" indent="-540109">
              <a:spcBef>
                <a:spcPts val="1000"/>
              </a:spcBef>
              <a:buClr>
                <a:srgbClr val="000000"/>
              </a:buClr>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600">
                <a:latin typeface="Helvetica"/>
                <a:ea typeface="Helvetica"/>
                <a:cs typeface="Helvetica"/>
                <a:sym typeface="Helvetica"/>
              </a:defRPr>
            </a:pPr>
            <a:r>
              <a:rPr>
                <a:latin typeface="+mn-lt"/>
                <a:ea typeface="+mn-ea"/>
                <a:cs typeface="+mn-cs"/>
                <a:sym typeface="Gill Sans"/>
              </a:rPr>
              <a:t>Punished for not exterminating the Amalekites</a:t>
            </a:r>
            <a:endParaRPr>
              <a:latin typeface="+mn-lt"/>
              <a:ea typeface="+mn-ea"/>
              <a:cs typeface="+mn-cs"/>
              <a:sym typeface="Gill Sans"/>
            </a:endParaRPr>
          </a:p>
          <a:p>
            <a:pPr marL="603609" indent="-540109">
              <a:spcBef>
                <a:spcPts val="1000"/>
              </a:spcBef>
              <a:buClr>
                <a:srgbClr val="000000"/>
              </a:buClr>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600">
                <a:latin typeface="Helvetica"/>
                <a:ea typeface="Helvetica"/>
                <a:cs typeface="Helvetica"/>
                <a:sym typeface="Helvetica"/>
              </a:defRPr>
            </a:pPr>
            <a:r>
              <a:rPr>
                <a:latin typeface="+mn-lt"/>
                <a:ea typeface="+mn-ea"/>
                <a:cs typeface="+mn-cs"/>
                <a:sym typeface="Gill Sans"/>
              </a:rPr>
              <a:t>Israel &amp; Saul will be given into the power of the Philistines tomorrow</a:t>
            </a:r>
            <a:endParaRPr>
              <a:latin typeface="+mn-lt"/>
              <a:ea typeface="+mn-ea"/>
              <a:cs typeface="+mn-cs"/>
              <a:sym typeface="Gill Sans"/>
            </a:endParaRPr>
          </a:p>
          <a:p>
            <a:pPr marL="610319" indent="-546819">
              <a:spcBef>
                <a:spcPts val="1000"/>
              </a:spcBef>
              <a:buClr>
                <a:srgbClr val="000000"/>
              </a:buClr>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600">
                <a:latin typeface="Helvetica"/>
                <a:ea typeface="Helvetica"/>
                <a:cs typeface="Helvetica"/>
                <a:sym typeface="Helvetica"/>
              </a:defRPr>
            </a:pPr>
            <a:r>
              <a:rPr>
                <a:latin typeface="+mn-lt"/>
                <a:ea typeface="+mn-ea"/>
                <a:cs typeface="+mn-cs"/>
                <a:sym typeface="Gill Sans"/>
              </a:rPr>
              <a:t>He &amp; his sons will die</a:t>
            </a:r>
          </a:p>
        </p:txBody>
      </p:sp>
      <p:pic>
        <p:nvPicPr>
          <p:cNvPr id="259" name="droppedImage.pdf"/>
          <p:cNvPicPr>
            <a:picLocks noChangeAspect="1"/>
          </p:cNvPicPr>
          <p:nvPr/>
        </p:nvPicPr>
        <p:blipFill>
          <a:blip r:embed="rId2">
            <a:extLst/>
          </a:blip>
          <a:stretch>
            <a:fillRect/>
          </a:stretch>
        </p:blipFill>
        <p:spPr>
          <a:xfrm>
            <a:off x="7024485" y="952500"/>
            <a:ext cx="3059316" cy="2285346"/>
          </a:xfrm>
          <a:prstGeom prst="rect">
            <a:avLst/>
          </a:prstGeom>
          <a:ln w="12700">
            <a:miter lim="400000"/>
          </a:ln>
        </p:spPr>
      </p:pic>
      <p:pic>
        <p:nvPicPr>
          <p:cNvPr id="260" name="pasted-image.tiff"/>
          <p:cNvPicPr>
            <a:picLocks noChangeAspect="1"/>
          </p:cNvPicPr>
          <p:nvPr/>
        </p:nvPicPr>
        <p:blipFill>
          <a:blip r:embed="rId3">
            <a:extLst/>
          </a:blip>
          <a:stretch>
            <a:fillRect/>
          </a:stretch>
        </p:blipFill>
        <p:spPr>
          <a:xfrm>
            <a:off x="6992090" y="3390472"/>
            <a:ext cx="3124106" cy="2239925"/>
          </a:xfrm>
          <a:prstGeom prst="rect">
            <a:avLst/>
          </a:prstGeom>
          <a:ln w="12700">
            <a:miter lim="400000"/>
          </a:ln>
        </p:spPr>
      </p:pic>
    </p:spTree>
  </p:cSld>
  <p:clrMapOvr>
    <a:masterClrMapping/>
  </p:clrMapOvr>
  <p:transition xmlns:p14="http://schemas.microsoft.com/office/powerpoint/2010/main" spd="med" advClick="1" p14:dur="1000"/>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2" name="Shape 262"/>
          <p:cNvSpPr/>
          <p:nvPr>
            <p:ph type="title"/>
          </p:nvPr>
        </p:nvSpPr>
        <p:spPr>
          <a:xfrm>
            <a:off x="419100" y="50800"/>
            <a:ext cx="8724900" cy="886173"/>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000"/>
            </a:pPr>
            <a:r>
              <a:rPr>
                <a:solidFill>
                  <a:srgbClr val="011993"/>
                </a:solidFill>
              </a:rPr>
              <a:t>5.	Saul terror and depression</a:t>
            </a:r>
            <a:r>
              <a:t> </a:t>
            </a:r>
            <a:r>
              <a:rPr>
                <a:solidFill>
                  <a:srgbClr val="FF2600"/>
                </a:solidFill>
              </a:rPr>
              <a:t>28:19-25</a:t>
            </a:r>
          </a:p>
        </p:txBody>
      </p:sp>
      <p:sp>
        <p:nvSpPr>
          <p:cNvPr id="263" name="Shape 263"/>
          <p:cNvSpPr/>
          <p:nvPr>
            <p:ph type="body" idx="1"/>
          </p:nvPr>
        </p:nvSpPr>
        <p:spPr>
          <a:xfrm>
            <a:off x="431800" y="1104900"/>
            <a:ext cx="9296400" cy="6107361"/>
          </a:xfrm>
          <a:prstGeom prst="rect">
            <a:avLst/>
          </a:prstGeom>
        </p:spPr>
        <p:txBody>
          <a:bodyPr anchor="t"/>
          <a:lstStyle/>
          <a:p>
            <a:pPr marL="381000" indent="-317500">
              <a:spcBef>
                <a:spcPts val="26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Saul has no strength because of Samuel’s word &amp; no eating</a:t>
            </a:r>
            <a:endParaRPr>
              <a:latin typeface="+mn-lt"/>
              <a:ea typeface="+mn-ea"/>
              <a:cs typeface="+mn-cs"/>
              <a:sym typeface="Gill Sans"/>
            </a:endParaRPr>
          </a:p>
          <a:p>
            <a:pPr marL="381000" indent="-317500">
              <a:spcBef>
                <a:spcPts val="26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fell full length - falls, fainting with fear, fatigue &amp; lack of food</a:t>
            </a:r>
            <a:endParaRPr>
              <a:latin typeface="+mn-lt"/>
              <a:ea typeface="+mn-ea"/>
              <a:cs typeface="+mn-cs"/>
              <a:sym typeface="Gill Sans"/>
            </a:endParaRPr>
          </a:p>
          <a:p>
            <a:pPr marL="387709" indent="-317500">
              <a:spcBef>
                <a:spcPts val="26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The woman &amp; the men encourage him to eat</a:t>
            </a:r>
            <a:endParaRPr>
              <a:latin typeface="+mn-lt"/>
              <a:ea typeface="+mn-ea"/>
              <a:cs typeface="+mn-cs"/>
              <a:sym typeface="Gill Sans"/>
            </a:endParaRPr>
          </a:p>
          <a:p>
            <a:pPr marL="387709" indent="-317500">
              <a:spcBef>
                <a:spcPts val="26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Women wants to speed his departure</a:t>
            </a:r>
            <a:endParaRPr>
              <a:latin typeface="+mn-lt"/>
              <a:ea typeface="+mn-ea"/>
              <a:cs typeface="+mn-cs"/>
              <a:sym typeface="Gill Sans"/>
            </a:endParaRPr>
          </a:p>
          <a:p>
            <a:pPr marL="381000" indent="-317500">
              <a:spcBef>
                <a:spcPts val="26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they </a:t>
            </a:r>
            <a:r>
              <a:rPr>
                <a:latin typeface="+mn-lt"/>
                <a:ea typeface="+mn-ea"/>
                <a:cs typeface="+mn-cs"/>
                <a:sym typeface="Gill Sans"/>
              </a:rPr>
              <a:t>compelled him to eat - overcame his will</a:t>
            </a:r>
            <a:endParaRPr>
              <a:latin typeface="+mn-lt"/>
              <a:ea typeface="+mn-ea"/>
              <a:cs typeface="+mn-cs"/>
              <a:sym typeface="Gill Sans"/>
            </a:endParaRPr>
          </a:p>
          <a:p>
            <a:pPr marL="381000" indent="-317500">
              <a:spcBef>
                <a:spcPts val="26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He ate a fattened calf &amp; unleavened bread</a:t>
            </a:r>
            <a:endParaRPr>
              <a:latin typeface="+mn-lt"/>
              <a:ea typeface="+mn-ea"/>
              <a:cs typeface="+mn-cs"/>
              <a:sym typeface="Gill Sans"/>
            </a:endParaRPr>
          </a:p>
          <a:p>
            <a:pPr marL="381000" indent="-317500">
              <a:spcBef>
                <a:spcPts val="26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He arose &amp; departed while it was still night</a:t>
            </a:r>
          </a:p>
        </p:txBody>
      </p:sp>
    </p:spTree>
  </p:cSld>
  <p:clrMapOvr>
    <a:masterClrMapping/>
  </p:clrMapOvr>
  <p:transition xmlns:p14="http://schemas.microsoft.com/office/powerpoint/2010/main" spd="med" advClick="1" p14:dur="1000"/>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5" name="Shape 265"/>
          <p:cNvSpPr/>
          <p:nvPr>
            <p:ph type="title"/>
          </p:nvPr>
        </p:nvSpPr>
        <p:spPr>
          <a:xfrm>
            <a:off x="990600" y="203200"/>
            <a:ext cx="8724900" cy="1460500"/>
          </a:xfrm>
          <a:prstGeom prst="rect">
            <a:avLst/>
          </a:prstGeom>
        </p:spPr>
        <p:txBody>
          <a:bodyPr/>
          <a:lstStyle>
            <a:lvl1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900">
                <a:solidFill>
                  <a:srgbClr val="011993"/>
                </a:solidFill>
              </a:defRPr>
            </a:lvl1pPr>
          </a:lstStyle>
          <a:p>
            <a:pPr/>
            <a:r>
              <a:t>Lessons</a:t>
            </a:r>
          </a:p>
        </p:txBody>
      </p:sp>
      <p:sp>
        <p:nvSpPr>
          <p:cNvPr id="266" name="Shape 266"/>
          <p:cNvSpPr/>
          <p:nvPr>
            <p:ph type="body" idx="1"/>
          </p:nvPr>
        </p:nvSpPr>
        <p:spPr>
          <a:xfrm>
            <a:off x="673100" y="1727200"/>
            <a:ext cx="9296400" cy="5410200"/>
          </a:xfrm>
          <a:prstGeom prst="rect">
            <a:avLst/>
          </a:prstGeom>
        </p:spPr>
        <p:txBody>
          <a:bodyPr anchor="t"/>
          <a:lstStyle/>
          <a:p>
            <a:pPr marL="657425" indent="-593925">
              <a:spcBef>
                <a:spcPts val="3000"/>
              </a:spcBef>
              <a:buClr>
                <a:srgbClr val="000000"/>
              </a:buClr>
              <a:buFont typeface="Gill Sans"/>
              <a:tabLst>
                <a:tab pos="647700" algn="l"/>
                <a:tab pos="1003300" algn="l"/>
                <a:tab pos="1358900" algn="l"/>
                <a:tab pos="1714500" algn="l"/>
                <a:tab pos="2070100" algn="l"/>
                <a:tab pos="2425700" algn="l"/>
                <a:tab pos="2781300" algn="l"/>
                <a:tab pos="3136900" algn="l"/>
                <a:tab pos="3492500" algn="l"/>
                <a:tab pos="3848100" algn="l"/>
                <a:tab pos="4203700" algn="l"/>
                <a:tab pos="4559300" algn="l"/>
              </a:tabLst>
              <a:defRPr sz="3100">
                <a:latin typeface="Helvetica"/>
                <a:ea typeface="Helvetica"/>
                <a:cs typeface="Helvetica"/>
                <a:sym typeface="Helvetica"/>
              </a:defRPr>
            </a:pPr>
            <a:r>
              <a:rPr>
                <a:latin typeface="+mn-lt"/>
                <a:ea typeface="+mn-ea"/>
                <a:cs typeface="+mn-cs"/>
                <a:sym typeface="Gill Sans"/>
              </a:rPr>
              <a:t>A man forsaken by God is really all alone</a:t>
            </a:r>
            <a:endParaRPr>
              <a:latin typeface="+mn-lt"/>
              <a:ea typeface="+mn-ea"/>
              <a:cs typeface="+mn-cs"/>
              <a:sym typeface="Gill Sans"/>
            </a:endParaRPr>
          </a:p>
          <a:p>
            <a:pPr marL="657425" indent="-593925">
              <a:spcBef>
                <a:spcPts val="3000"/>
              </a:spcBef>
              <a:buClr>
                <a:srgbClr val="000000"/>
              </a:buClr>
              <a:buFont typeface="Gill Sans"/>
              <a:tabLst>
                <a:tab pos="647700" algn="l"/>
                <a:tab pos="1003300" algn="l"/>
                <a:tab pos="1358900" algn="l"/>
                <a:tab pos="1714500" algn="l"/>
                <a:tab pos="2070100" algn="l"/>
                <a:tab pos="2425700" algn="l"/>
                <a:tab pos="2781300" algn="l"/>
                <a:tab pos="3136900" algn="l"/>
                <a:tab pos="3492500" algn="l"/>
                <a:tab pos="3848100" algn="l"/>
                <a:tab pos="4203700" algn="l"/>
                <a:tab pos="4559300" algn="l"/>
              </a:tabLst>
              <a:defRPr sz="3100">
                <a:latin typeface="Helvetica"/>
                <a:ea typeface="Helvetica"/>
                <a:cs typeface="Helvetica"/>
                <a:sym typeface="Helvetica"/>
              </a:defRPr>
            </a:pPr>
            <a:r>
              <a:rPr>
                <a:latin typeface="+mn-lt"/>
                <a:ea typeface="+mn-ea"/>
                <a:cs typeface="+mn-cs"/>
                <a:sym typeface="Gill Sans"/>
              </a:rPr>
              <a:t>There is life after death.</a:t>
            </a:r>
          </a:p>
        </p:txBody>
      </p:sp>
    </p:spTree>
  </p:cSld>
  <p:clrMapOvr>
    <a:masterClrMapping/>
  </p:clrMapOvr>
  <p:transition xmlns:p14="http://schemas.microsoft.com/office/powerpoint/2010/main" spd="med" advClick="1" p14:dur="1000"/>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8" name="Shape 268"/>
          <p:cNvSpPr/>
          <p:nvPr>
            <p:ph type="title"/>
          </p:nvPr>
        </p:nvSpPr>
        <p:spPr>
          <a:xfrm>
            <a:off x="254000" y="-76200"/>
            <a:ext cx="5598269" cy="1460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pPr>
            <a:r>
              <a:rPr>
                <a:solidFill>
                  <a:srgbClr val="011993"/>
                </a:solidFill>
              </a:rPr>
              <a:t>6.	 The Philistine Lords refused to 	have David fight with them</a:t>
            </a:r>
            <a:r>
              <a:t> </a:t>
            </a:r>
            <a:r>
              <a:rPr>
                <a:solidFill>
                  <a:srgbClr val="FF2600"/>
                </a:solidFill>
              </a:rPr>
              <a:t>29:1-5</a:t>
            </a:r>
          </a:p>
        </p:txBody>
      </p:sp>
      <p:sp>
        <p:nvSpPr>
          <p:cNvPr id="269" name="Shape 269"/>
          <p:cNvSpPr/>
          <p:nvPr>
            <p:ph type="body" sz="half" idx="1"/>
          </p:nvPr>
        </p:nvSpPr>
        <p:spPr>
          <a:xfrm>
            <a:off x="77415" y="1447800"/>
            <a:ext cx="5372299" cy="5410200"/>
          </a:xfrm>
          <a:prstGeom prst="rect">
            <a:avLst/>
          </a:prstGeom>
        </p:spPr>
        <p:txBody>
          <a:bodyPr anchor="t"/>
          <a:lstStyle/>
          <a:p>
            <a:pPr marL="431800" indent="-368300">
              <a:spcBef>
                <a:spcPts val="24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Philistines gather at Aphek               - Israel at spring of Jezreel</a:t>
            </a:r>
            <a:endParaRPr>
              <a:latin typeface="+mn-lt"/>
              <a:ea typeface="+mn-ea"/>
              <a:cs typeface="+mn-cs"/>
              <a:sym typeface="Gill Sans"/>
            </a:endParaRPr>
          </a:p>
          <a:p>
            <a:pPr marL="431800" indent="-368300">
              <a:spcBef>
                <a:spcPts val="24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Philistine command ask about David &amp; the Hebrews with Achish</a:t>
            </a:r>
            <a:endParaRPr>
              <a:latin typeface="+mn-lt"/>
              <a:ea typeface="+mn-ea"/>
              <a:cs typeface="+mn-cs"/>
              <a:sym typeface="Gill Sans"/>
            </a:endParaRPr>
          </a:p>
          <a:p>
            <a:pPr marL="431800" indent="-368300">
              <a:spcBef>
                <a:spcPts val="24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Achish assures them David has proven faithful</a:t>
            </a:r>
            <a:endParaRPr>
              <a:latin typeface="+mn-lt"/>
              <a:ea typeface="+mn-ea"/>
              <a:cs typeface="+mn-cs"/>
              <a:sym typeface="Gill Sans"/>
            </a:endParaRPr>
          </a:p>
          <a:p>
            <a:pPr marL="431800" indent="-368300">
              <a:spcBef>
                <a:spcPts val="24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The Philistines say he could regain Saul’s favor by becoming their enemies &amp; taking their heads</a:t>
            </a:r>
          </a:p>
        </p:txBody>
      </p:sp>
      <p:pic>
        <p:nvPicPr>
          <p:cNvPr id="270" name="droppedImage.pdf"/>
          <p:cNvPicPr>
            <a:picLocks noChangeAspect="1"/>
          </p:cNvPicPr>
          <p:nvPr/>
        </p:nvPicPr>
        <p:blipFill>
          <a:blip r:embed="rId2">
            <a:extLst/>
          </a:blip>
          <a:stretch>
            <a:fillRect/>
          </a:stretch>
        </p:blipFill>
        <p:spPr>
          <a:xfrm>
            <a:off x="5713660" y="62483"/>
            <a:ext cx="4408594" cy="3401555"/>
          </a:xfrm>
          <a:prstGeom prst="rect">
            <a:avLst/>
          </a:prstGeom>
          <a:ln w="12700">
            <a:miter lim="400000"/>
          </a:ln>
        </p:spPr>
      </p:pic>
      <p:pic>
        <p:nvPicPr>
          <p:cNvPr id="271" name="pasted-image.png"/>
          <p:cNvPicPr>
            <a:picLocks noChangeAspect="1"/>
          </p:cNvPicPr>
          <p:nvPr/>
        </p:nvPicPr>
        <p:blipFill>
          <a:blip r:embed="rId3">
            <a:extLst/>
          </a:blip>
          <a:stretch>
            <a:fillRect/>
          </a:stretch>
        </p:blipFill>
        <p:spPr>
          <a:xfrm>
            <a:off x="5414422" y="3511550"/>
            <a:ext cx="4739228" cy="3670300"/>
          </a:xfrm>
          <a:prstGeom prst="rect">
            <a:avLst/>
          </a:prstGeom>
          <a:ln w="12700">
            <a:miter lim="400000"/>
          </a:ln>
        </p:spPr>
      </p:pic>
    </p:spTree>
  </p:cSld>
  <p:clrMapOvr>
    <a:masterClrMapping/>
  </p:clrMapOvr>
  <p:transition xmlns:p14="http://schemas.microsoft.com/office/powerpoint/2010/main" spd="med" advClick="1" p14:dur="1000"/>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3" name="Shape 273"/>
          <p:cNvSpPr/>
          <p:nvPr>
            <p:ph type="title"/>
          </p:nvPr>
        </p:nvSpPr>
        <p:spPr>
          <a:xfrm>
            <a:off x="163115" y="38100"/>
            <a:ext cx="6264127" cy="1460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solidFill>
                  <a:srgbClr val="011993"/>
                </a:solidFill>
              </a:defRPr>
            </a:pPr>
            <a:r>
              <a:t>7.	 David departs from Achish   </a:t>
            </a:r>
          </a:p>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solidFill>
                  <a:srgbClr val="011993"/>
                </a:solidFill>
              </a:defRPr>
            </a:pPr>
            <a:r>
              <a:t>    </a:t>
            </a:r>
            <a:r>
              <a:rPr>
                <a:solidFill>
                  <a:srgbClr val="FF2600"/>
                </a:solidFill>
              </a:rPr>
              <a:t>29:6-11</a:t>
            </a:r>
          </a:p>
        </p:txBody>
      </p:sp>
      <p:sp>
        <p:nvSpPr>
          <p:cNvPr id="274" name="Shape 274"/>
          <p:cNvSpPr/>
          <p:nvPr>
            <p:ph type="body" sz="half" idx="1"/>
          </p:nvPr>
        </p:nvSpPr>
        <p:spPr>
          <a:xfrm>
            <a:off x="88900" y="1549400"/>
            <a:ext cx="5091609" cy="5812632"/>
          </a:xfrm>
          <a:prstGeom prst="rect">
            <a:avLst/>
          </a:prstGeom>
        </p:spPr>
        <p:txBody>
          <a:bodyPr anchor="t"/>
          <a:lstStyle/>
          <a:p>
            <a:pPr marL="368300" indent="-304800">
              <a:spcBef>
                <a:spcPts val="4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Achish tells David he must return to Ziklag</a:t>
            </a:r>
            <a:endParaRPr>
              <a:latin typeface="+mn-lt"/>
              <a:ea typeface="+mn-ea"/>
              <a:cs typeface="+mn-cs"/>
              <a:sym typeface="Gill Sans"/>
            </a:endParaRPr>
          </a:p>
          <a:p>
            <a:pPr marL="368300" indent="-304800">
              <a:spcBef>
                <a:spcPts val="4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David is pleasing to Achish but not the commanders of the Philistines. </a:t>
            </a:r>
            <a:endParaRPr>
              <a:latin typeface="+mn-lt"/>
              <a:ea typeface="+mn-ea"/>
              <a:cs typeface="+mn-cs"/>
              <a:sym typeface="Gill Sans"/>
            </a:endParaRPr>
          </a:p>
          <a:p>
            <a:pPr marL="368300" indent="-304800">
              <a:spcBef>
                <a:spcPts val="4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Could become their adversary - other Israelites had done it before</a:t>
            </a:r>
            <a:endParaRPr>
              <a:latin typeface="+mn-lt"/>
              <a:ea typeface="+mn-ea"/>
              <a:cs typeface="+mn-cs"/>
              <a:sym typeface="Gill Sans"/>
            </a:endParaRPr>
          </a:p>
          <a:p>
            <a:pPr marL="368300" indent="-304800">
              <a:spcBef>
                <a:spcPts val="4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Kill them to reconcile with Saul</a:t>
            </a:r>
            <a:endParaRPr>
              <a:latin typeface="+mn-lt"/>
              <a:ea typeface="+mn-ea"/>
              <a:cs typeface="+mn-cs"/>
              <a:sym typeface="Gill Sans"/>
            </a:endParaRPr>
          </a:p>
          <a:p>
            <a:pPr marL="368300" indent="-304800">
              <a:spcBef>
                <a:spcPts val="4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He killed his 10,000s </a:t>
            </a:r>
            <a:endParaRPr>
              <a:latin typeface="+mn-lt"/>
              <a:ea typeface="+mn-ea"/>
              <a:cs typeface="+mn-cs"/>
              <a:sym typeface="Gill Sans"/>
            </a:endParaRPr>
          </a:p>
          <a:p>
            <a:pPr marL="368300" indent="-304800">
              <a:spcBef>
                <a:spcPts val="4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David protests</a:t>
            </a:r>
            <a:endParaRPr>
              <a:latin typeface="+mn-lt"/>
              <a:ea typeface="+mn-ea"/>
              <a:cs typeface="+mn-cs"/>
              <a:sym typeface="Gill Sans"/>
            </a:endParaRPr>
          </a:p>
          <a:p>
            <a:pPr marL="368300" indent="-304800">
              <a:spcBef>
                <a:spcPts val="4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David returns to the land of  the Philistines</a:t>
            </a:r>
          </a:p>
        </p:txBody>
      </p:sp>
      <p:grpSp>
        <p:nvGrpSpPr>
          <p:cNvPr id="291" name="Group 291"/>
          <p:cNvGrpSpPr/>
          <p:nvPr/>
        </p:nvGrpSpPr>
        <p:grpSpPr>
          <a:xfrm>
            <a:off x="5329534" y="38100"/>
            <a:ext cx="4868566" cy="7543800"/>
            <a:chOff x="0" y="0"/>
            <a:chExt cx="4868565" cy="7543800"/>
          </a:xfrm>
        </p:grpSpPr>
        <p:pic>
          <p:nvPicPr>
            <p:cNvPr id="275" name="droppedImage.pdf"/>
            <p:cNvPicPr>
              <a:picLocks noChangeAspect="1"/>
            </p:cNvPicPr>
            <p:nvPr/>
          </p:nvPicPr>
          <p:blipFill>
            <a:blip r:embed="rId2">
              <a:extLst/>
            </a:blip>
            <a:stretch>
              <a:fillRect/>
            </a:stretch>
          </p:blipFill>
          <p:spPr>
            <a:xfrm>
              <a:off x="0" y="0"/>
              <a:ext cx="4830466" cy="7543800"/>
            </a:xfrm>
            <a:prstGeom prst="rect">
              <a:avLst/>
            </a:prstGeom>
            <a:ln w="12700" cap="flat">
              <a:noFill/>
              <a:miter lim="400000"/>
            </a:ln>
            <a:effectLst/>
          </p:spPr>
        </p:pic>
        <p:sp>
          <p:nvSpPr>
            <p:cNvPr id="276" name="Shape 276"/>
            <p:cNvSpPr/>
            <p:nvPr/>
          </p:nvSpPr>
          <p:spPr>
            <a:xfrm>
              <a:off x="2176165" y="1479550"/>
              <a:ext cx="1447801"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1800"/>
              </a:lvl1pPr>
            </a:lstStyle>
            <a:p>
              <a:pPr/>
              <a:r>
                <a:t>Shunem</a:t>
              </a:r>
            </a:p>
          </p:txBody>
        </p:sp>
        <p:sp>
          <p:nvSpPr>
            <p:cNvPr id="277" name="Shape 277"/>
            <p:cNvSpPr/>
            <p:nvPr/>
          </p:nvSpPr>
          <p:spPr>
            <a:xfrm>
              <a:off x="2760365" y="1009650"/>
              <a:ext cx="1447801"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1800"/>
              </a:lvl1pPr>
            </a:lstStyle>
            <a:p>
              <a:pPr/>
              <a:r>
                <a:t>Endor</a:t>
              </a:r>
            </a:p>
          </p:txBody>
        </p:sp>
        <p:sp>
          <p:nvSpPr>
            <p:cNvPr id="278" name="Shape 278"/>
            <p:cNvSpPr/>
            <p:nvPr/>
          </p:nvSpPr>
          <p:spPr>
            <a:xfrm>
              <a:off x="2900065" y="1631950"/>
              <a:ext cx="1447801"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1800"/>
              </a:lvl1pPr>
            </a:lstStyle>
            <a:p>
              <a:pPr/>
              <a:r>
                <a:t>Jezreel</a:t>
              </a:r>
            </a:p>
          </p:txBody>
        </p:sp>
        <p:sp>
          <p:nvSpPr>
            <p:cNvPr id="279" name="Shape 279"/>
            <p:cNvSpPr/>
            <p:nvPr/>
          </p:nvSpPr>
          <p:spPr>
            <a:xfrm>
              <a:off x="3319165" y="1987550"/>
              <a:ext cx="1447801"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1800"/>
              </a:lvl1pPr>
            </a:lstStyle>
            <a:p>
              <a:pPr/>
              <a:r>
                <a:t>Beth-shan</a:t>
              </a:r>
            </a:p>
          </p:txBody>
        </p:sp>
        <p:sp>
          <p:nvSpPr>
            <p:cNvPr id="280" name="Shape 280"/>
            <p:cNvSpPr/>
            <p:nvPr/>
          </p:nvSpPr>
          <p:spPr>
            <a:xfrm>
              <a:off x="3420765" y="2432050"/>
              <a:ext cx="1447801"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1800"/>
              </a:lvl1pPr>
            </a:lstStyle>
            <a:p>
              <a:pPr/>
              <a:r>
                <a:t>Jabesh-gilead</a:t>
              </a:r>
            </a:p>
          </p:txBody>
        </p:sp>
        <p:sp>
          <p:nvSpPr>
            <p:cNvPr id="281" name="Shape 281"/>
            <p:cNvSpPr/>
            <p:nvPr/>
          </p:nvSpPr>
          <p:spPr>
            <a:xfrm>
              <a:off x="715665" y="5226050"/>
              <a:ext cx="1447801"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1800"/>
              </a:lvl1pPr>
            </a:lstStyle>
            <a:p>
              <a:pPr/>
              <a:r>
                <a:t>Gath</a:t>
              </a:r>
            </a:p>
          </p:txBody>
        </p:sp>
        <p:sp>
          <p:nvSpPr>
            <p:cNvPr id="282" name="Shape 282"/>
            <p:cNvSpPr/>
            <p:nvPr/>
          </p:nvSpPr>
          <p:spPr>
            <a:xfrm>
              <a:off x="1553865" y="3206750"/>
              <a:ext cx="1447801"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1800"/>
              </a:lvl1pPr>
            </a:lstStyle>
            <a:p>
              <a:pPr/>
              <a:r>
                <a:t>Aphek</a:t>
              </a:r>
            </a:p>
          </p:txBody>
        </p:sp>
        <p:sp>
          <p:nvSpPr>
            <p:cNvPr id="283" name="Shape 283"/>
            <p:cNvSpPr/>
            <p:nvPr/>
          </p:nvSpPr>
          <p:spPr>
            <a:xfrm>
              <a:off x="2328565" y="4502150"/>
              <a:ext cx="1447801"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1800"/>
              </a:lvl1pPr>
            </a:lstStyle>
            <a:p>
              <a:pPr/>
              <a:r>
                <a:t>Gibeah</a:t>
              </a:r>
            </a:p>
          </p:txBody>
        </p:sp>
        <p:sp>
          <p:nvSpPr>
            <p:cNvPr id="284" name="Shape 284"/>
            <p:cNvSpPr/>
            <p:nvPr/>
          </p:nvSpPr>
          <p:spPr>
            <a:xfrm>
              <a:off x="1896765" y="4070350"/>
              <a:ext cx="1447801"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1800"/>
              </a:lvl1pPr>
            </a:lstStyle>
            <a:p>
              <a:pPr/>
              <a:r>
                <a:t>Ramah</a:t>
              </a:r>
            </a:p>
          </p:txBody>
        </p:sp>
        <p:sp>
          <p:nvSpPr>
            <p:cNvPr id="285" name="Shape 285"/>
            <p:cNvSpPr/>
            <p:nvPr/>
          </p:nvSpPr>
          <p:spPr>
            <a:xfrm>
              <a:off x="1363365" y="5861050"/>
              <a:ext cx="1447801"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1800"/>
              </a:lvl1pPr>
            </a:lstStyle>
            <a:p>
              <a:pPr/>
              <a:r>
                <a:t>Ziklag</a:t>
              </a:r>
            </a:p>
          </p:txBody>
        </p:sp>
        <p:sp>
          <p:nvSpPr>
            <p:cNvPr id="286" name="Shape 286"/>
            <p:cNvSpPr/>
            <p:nvPr/>
          </p:nvSpPr>
          <p:spPr>
            <a:xfrm>
              <a:off x="1693565" y="7016750"/>
              <a:ext cx="1447801"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1800"/>
              </a:lvl1pPr>
            </a:lstStyle>
            <a:p>
              <a:pPr/>
              <a:r>
                <a:t>NEGEV</a:t>
              </a:r>
            </a:p>
          </p:txBody>
        </p:sp>
        <p:sp>
          <p:nvSpPr>
            <p:cNvPr id="287" name="Shape 287"/>
            <p:cNvSpPr/>
            <p:nvPr/>
          </p:nvSpPr>
          <p:spPr>
            <a:xfrm rot="17848466">
              <a:off x="207665" y="5232398"/>
              <a:ext cx="1447801" cy="342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1800"/>
              </a:lvl1pPr>
            </a:lstStyle>
            <a:p>
              <a:pPr/>
              <a:r>
                <a:t>PHILISTINES</a:t>
              </a:r>
            </a:p>
          </p:txBody>
        </p:sp>
        <p:sp>
          <p:nvSpPr>
            <p:cNvPr id="288" name="Shape 288"/>
            <p:cNvSpPr/>
            <p:nvPr/>
          </p:nvSpPr>
          <p:spPr>
            <a:xfrm rot="16661763">
              <a:off x="1896765" y="3416300"/>
              <a:ext cx="2311401"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1400">
                  <a:latin typeface="Gill Sans Light"/>
                  <a:ea typeface="Gill Sans Light"/>
                  <a:cs typeface="Gill Sans Light"/>
                  <a:sym typeface="Gill Sans Light"/>
                </a:defRPr>
              </a:lvl1pPr>
            </a:lstStyle>
            <a:p>
              <a:pPr/>
              <a:r>
                <a:t>SAUL’S MARCH</a:t>
              </a:r>
            </a:p>
          </p:txBody>
        </p:sp>
        <p:sp>
          <p:nvSpPr>
            <p:cNvPr id="289" name="Shape 289"/>
            <p:cNvSpPr/>
            <p:nvPr/>
          </p:nvSpPr>
          <p:spPr>
            <a:xfrm rot="17138536">
              <a:off x="550565" y="3632200"/>
              <a:ext cx="1968501"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1400">
                  <a:latin typeface="Gill Sans Light"/>
                  <a:ea typeface="Gill Sans Light"/>
                  <a:cs typeface="Gill Sans Light"/>
                  <a:sym typeface="Gill Sans Light"/>
                </a:defRPr>
              </a:lvl1pPr>
            </a:lstStyle>
            <a:p>
              <a:pPr/>
              <a:r>
                <a:t>PHILISTINE MARCH</a:t>
              </a:r>
            </a:p>
          </p:txBody>
        </p:sp>
        <p:sp>
          <p:nvSpPr>
            <p:cNvPr id="290" name="Shape 290"/>
            <p:cNvSpPr/>
            <p:nvPr/>
          </p:nvSpPr>
          <p:spPr>
            <a:xfrm rot="884615">
              <a:off x="2519065" y="2044700"/>
              <a:ext cx="1384301" cy="254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1200">
                  <a:latin typeface="Gill Sans Light"/>
                  <a:ea typeface="Gill Sans Light"/>
                  <a:cs typeface="Gill Sans Light"/>
                  <a:sym typeface="Gill Sans Light"/>
                </a:defRPr>
              </a:lvl1pPr>
            </a:lstStyle>
            <a:p>
              <a:pPr/>
              <a:r>
                <a:t>MT GILBOA</a:t>
              </a:r>
            </a:p>
          </p:txBody>
        </p:sp>
      </p:grpSp>
    </p:spTree>
  </p:cSld>
  <p:clrMapOvr>
    <a:masterClrMapping/>
  </p:clrMapOvr>
  <p:transition xmlns:p14="http://schemas.microsoft.com/office/powerpoint/2010/main" spd="med" advClick="1" p14:dur="1000"/>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3" name="Shape 293"/>
          <p:cNvSpPr/>
          <p:nvPr>
            <p:ph type="title"/>
          </p:nvPr>
        </p:nvSpPr>
        <p:spPr>
          <a:xfrm>
            <a:off x="647700" y="203200"/>
            <a:ext cx="9271000" cy="1460500"/>
          </a:xfrm>
          <a:prstGeom prst="rect">
            <a:avLst/>
          </a:prstGeom>
        </p:spPr>
        <p:txBody>
          <a:bodyPr/>
          <a:lstStyle>
            <a:lvl1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000">
                <a:solidFill>
                  <a:srgbClr val="011993"/>
                </a:solidFill>
              </a:defRPr>
            </a:lvl1pPr>
          </a:lstStyle>
          <a:p>
            <a:pPr/>
            <a:r>
              <a:t>Lessons</a:t>
            </a:r>
          </a:p>
        </p:txBody>
      </p:sp>
      <p:sp>
        <p:nvSpPr>
          <p:cNvPr id="294" name="Shape 294"/>
          <p:cNvSpPr/>
          <p:nvPr>
            <p:ph type="body" idx="1"/>
          </p:nvPr>
        </p:nvSpPr>
        <p:spPr>
          <a:xfrm>
            <a:off x="673100" y="1727200"/>
            <a:ext cx="9296400" cy="5410200"/>
          </a:xfrm>
          <a:prstGeom prst="rect">
            <a:avLst/>
          </a:prstGeom>
        </p:spPr>
        <p:txBody>
          <a:bodyPr anchor="t"/>
          <a:lstStyle/>
          <a:p>
            <a:pPr marL="634361" indent="-570861">
              <a:spcBef>
                <a:spcPts val="3700"/>
              </a:spcBef>
              <a:buClr>
                <a:srgbClr val="000000"/>
              </a:buClr>
              <a:tabLst>
                <a:tab pos="622300" algn="l"/>
                <a:tab pos="977900" algn="l"/>
                <a:tab pos="1333500" algn="l"/>
                <a:tab pos="1689100" algn="l"/>
                <a:tab pos="2044700" algn="l"/>
                <a:tab pos="2400300" algn="l"/>
                <a:tab pos="2755900" algn="l"/>
                <a:tab pos="3111500" algn="l"/>
                <a:tab pos="3467100" algn="l"/>
                <a:tab pos="3822700" algn="l"/>
                <a:tab pos="4178300" algn="l"/>
                <a:tab pos="4533900" algn="l"/>
              </a:tabLst>
              <a:defRPr sz="2800"/>
            </a:pPr>
            <a:r>
              <a:t>All things work together for good to those who love God</a:t>
            </a:r>
          </a:p>
          <a:p>
            <a:pPr marL="634361" indent="-570861">
              <a:spcBef>
                <a:spcPts val="3700"/>
              </a:spcBef>
              <a:buClr>
                <a:srgbClr val="000000"/>
              </a:buClr>
              <a:tabLst>
                <a:tab pos="622300" algn="l"/>
                <a:tab pos="977900" algn="l"/>
                <a:tab pos="1333500" algn="l"/>
                <a:tab pos="1689100" algn="l"/>
                <a:tab pos="2044700" algn="l"/>
                <a:tab pos="2400300" algn="l"/>
                <a:tab pos="2755900" algn="l"/>
                <a:tab pos="3111500" algn="l"/>
                <a:tab pos="3467100" algn="l"/>
                <a:tab pos="3822700" algn="l"/>
                <a:tab pos="4178300" algn="l"/>
                <a:tab pos="4533900" algn="l"/>
              </a:tabLst>
              <a:defRPr sz="2800"/>
            </a:pPr>
            <a:r>
              <a:t>Be careful not to fight against God’s people</a:t>
            </a:r>
          </a:p>
        </p:txBody>
      </p:sp>
    </p:spTree>
  </p:cSld>
  <p:clrMapOvr>
    <a:masterClrMapping/>
  </p:clrMapOvr>
  <p:transition xmlns:p14="http://schemas.microsoft.com/office/powerpoint/2010/main" spd="med" advClick="1" p14:dur="1000"/>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6" name="Shape 296"/>
          <p:cNvSpPr/>
          <p:nvPr>
            <p:ph type="title"/>
          </p:nvPr>
        </p:nvSpPr>
        <p:spPr>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100">
                <a:solidFill>
                  <a:srgbClr val="011993"/>
                </a:solidFill>
              </a:defRPr>
            </a:pPr>
            <a:r>
              <a:t>B.	 David’s return to Ziklag </a:t>
            </a:r>
            <a:r>
              <a:rPr>
                <a:solidFill>
                  <a:srgbClr val="FF2600"/>
                </a:solidFill>
              </a:rPr>
              <a:t>30</a:t>
            </a:r>
          </a:p>
        </p:txBody>
      </p:sp>
    </p:spTree>
  </p:cSld>
  <p:clrMapOvr>
    <a:masterClrMapping/>
  </p:clrMapOvr>
  <p:transition xmlns:p14="http://schemas.microsoft.com/office/powerpoint/2010/main" spd="med" advClick="1" p14:dur="1000"/>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8" name="droppedImage.pdf"/>
          <p:cNvPicPr>
            <a:picLocks noChangeAspect="1"/>
          </p:cNvPicPr>
          <p:nvPr/>
        </p:nvPicPr>
        <p:blipFill>
          <a:blip r:embed="rId2">
            <a:extLst/>
          </a:blip>
          <a:stretch>
            <a:fillRect/>
          </a:stretch>
        </p:blipFill>
        <p:spPr>
          <a:xfrm>
            <a:off x="0" y="-2247900"/>
            <a:ext cx="10160000" cy="9931400"/>
          </a:xfrm>
          <a:prstGeom prst="rect">
            <a:avLst/>
          </a:prstGeom>
          <a:ln w="12700">
            <a:miter lim="400000"/>
          </a:ln>
        </p:spPr>
      </p:pic>
    </p:spTree>
  </p:cSld>
  <p:clrMapOvr>
    <a:masterClrMapping/>
  </p:clrMapOvr>
  <p:transition xmlns:p14="http://schemas.microsoft.com/office/powerpoint/2010/main" spd="med" advClick="1" p14:dur="1000"/>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0" name="Shape 300"/>
          <p:cNvSpPr/>
          <p:nvPr>
            <p:ph type="title"/>
          </p:nvPr>
        </p:nvSpPr>
        <p:spPr>
          <a:xfrm>
            <a:off x="190500" y="304800"/>
            <a:ext cx="6109544" cy="647750"/>
          </a:xfrm>
          <a:prstGeom prst="rect">
            <a:avLst/>
          </a:prstGeom>
        </p:spPr>
        <p:txBody>
          <a:bodyPr anchor="t"/>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pPr>
            <a:r>
              <a:rPr>
                <a:solidFill>
                  <a:srgbClr val="011993"/>
                </a:solidFill>
              </a:rPr>
              <a:t>1.	 David’s camp looted </a:t>
            </a:r>
            <a:r>
              <a:rPr>
                <a:solidFill>
                  <a:srgbClr val="FF2600"/>
                </a:solidFill>
              </a:rPr>
              <a:t>30:1-6</a:t>
            </a:r>
          </a:p>
        </p:txBody>
      </p:sp>
      <p:sp>
        <p:nvSpPr>
          <p:cNvPr id="301" name="Shape 301"/>
          <p:cNvSpPr/>
          <p:nvPr>
            <p:ph type="body" sz="half" idx="1"/>
          </p:nvPr>
        </p:nvSpPr>
        <p:spPr>
          <a:xfrm>
            <a:off x="-76200" y="977900"/>
            <a:ext cx="6185743" cy="4390083"/>
          </a:xfrm>
          <a:prstGeom prst="rect">
            <a:avLst/>
          </a:prstGeom>
        </p:spPr>
        <p:txBody>
          <a:bodyPr anchor="t"/>
          <a:lstStyle/>
          <a:p>
            <a:pPr marL="444500" indent="-381000">
              <a:spcBef>
                <a:spcPts val="4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David finds Ziklag has been destroyed</a:t>
            </a:r>
            <a:endParaRPr>
              <a:latin typeface="+mn-lt"/>
              <a:ea typeface="+mn-ea"/>
              <a:cs typeface="+mn-cs"/>
              <a:sym typeface="Gill Sans"/>
            </a:endParaRPr>
          </a:p>
          <a:p>
            <a:pPr marL="444500" indent="-381000">
              <a:spcBef>
                <a:spcPts val="4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Amalekites overthrew &amp; burned Ziklag</a:t>
            </a:r>
            <a:endParaRPr>
              <a:latin typeface="+mn-lt"/>
              <a:ea typeface="+mn-ea"/>
              <a:cs typeface="+mn-cs"/>
              <a:sym typeface="Gill Sans"/>
            </a:endParaRPr>
          </a:p>
          <a:p>
            <a:pPr marL="444500" indent="-381000">
              <a:spcBef>
                <a:spcPts val="4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All the women, sons &amp; daughter taken captive</a:t>
            </a:r>
            <a:endParaRPr>
              <a:latin typeface="+mn-lt"/>
              <a:ea typeface="+mn-ea"/>
              <a:cs typeface="+mn-cs"/>
              <a:sym typeface="Gill Sans"/>
            </a:endParaRPr>
          </a:p>
          <a:p>
            <a:pPr marL="444500" indent="-381000">
              <a:spcBef>
                <a:spcPts val="4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David’s people weep &amp; speak of stoning him</a:t>
            </a:r>
            <a:endParaRPr>
              <a:latin typeface="+mn-lt"/>
              <a:ea typeface="+mn-ea"/>
              <a:cs typeface="+mn-cs"/>
              <a:sym typeface="Gill Sans"/>
            </a:endParaRPr>
          </a:p>
          <a:p>
            <a:pPr marL="444500" indent="-381000">
              <a:spcBef>
                <a:spcPts val="4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David strengthens himself in the Lord</a:t>
            </a:r>
          </a:p>
        </p:txBody>
      </p:sp>
      <p:pic>
        <p:nvPicPr>
          <p:cNvPr id="302" name="droppedImage.pdf"/>
          <p:cNvPicPr>
            <a:picLocks noChangeAspect="1"/>
          </p:cNvPicPr>
          <p:nvPr/>
        </p:nvPicPr>
        <p:blipFill>
          <a:blip r:embed="rId2">
            <a:extLst/>
          </a:blip>
          <a:stretch>
            <a:fillRect/>
          </a:stretch>
        </p:blipFill>
        <p:spPr>
          <a:xfrm>
            <a:off x="6192911" y="144443"/>
            <a:ext cx="3924301" cy="2395557"/>
          </a:xfrm>
          <a:prstGeom prst="rect">
            <a:avLst/>
          </a:prstGeom>
          <a:ln w="12700">
            <a:miter lim="400000"/>
          </a:ln>
        </p:spPr>
      </p:pic>
      <p:pic>
        <p:nvPicPr>
          <p:cNvPr id="303" name="pasted-image.png"/>
          <p:cNvPicPr>
            <a:picLocks noChangeAspect="1"/>
          </p:cNvPicPr>
          <p:nvPr/>
        </p:nvPicPr>
        <p:blipFill>
          <a:blip r:embed="rId3">
            <a:extLst/>
          </a:blip>
          <a:stretch>
            <a:fillRect/>
          </a:stretch>
        </p:blipFill>
        <p:spPr>
          <a:xfrm>
            <a:off x="6255438" y="2581287"/>
            <a:ext cx="3799248" cy="4971954"/>
          </a:xfrm>
          <a:prstGeom prst="rect">
            <a:avLst/>
          </a:prstGeom>
          <a:ln w="12700">
            <a:miter lim="400000"/>
          </a:ln>
        </p:spPr>
      </p:pic>
      <p:pic>
        <p:nvPicPr>
          <p:cNvPr id="304" name="pasted-image.tiff"/>
          <p:cNvPicPr>
            <a:picLocks noChangeAspect="1"/>
          </p:cNvPicPr>
          <p:nvPr/>
        </p:nvPicPr>
        <p:blipFill>
          <a:blip r:embed="rId4">
            <a:extLst/>
          </a:blip>
          <a:stretch>
            <a:fillRect/>
          </a:stretch>
        </p:blipFill>
        <p:spPr>
          <a:xfrm>
            <a:off x="1294958" y="4274730"/>
            <a:ext cx="4859516" cy="3293079"/>
          </a:xfrm>
          <a:prstGeom prst="rect">
            <a:avLst/>
          </a:prstGeom>
          <a:ln w="12700">
            <a:miter lim="400000"/>
          </a:ln>
        </p:spPr>
      </p:pic>
    </p:spTree>
  </p:cSld>
  <p:clrMapOvr>
    <a:masterClrMapping/>
  </p:clrMapOvr>
  <p:transition xmlns:p14="http://schemas.microsoft.com/office/powerpoint/2010/main" spd="med" advClick="1" p14:dur="1000"/>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5" name="Shape 115"/>
          <p:cNvSpPr/>
          <p:nvPr/>
        </p:nvSpPr>
        <p:spPr>
          <a:xfrm>
            <a:off x="400248" y="152400"/>
            <a:ext cx="9626601" cy="558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pPr>
            <a:r>
              <a:rPr b="1" sz="3300">
                <a:solidFill>
                  <a:srgbClr val="011993"/>
                </a:solidFill>
              </a:rPr>
              <a:t>Lessons</a:t>
            </a:r>
            <a:r>
              <a:t>:</a:t>
            </a:r>
          </a:p>
        </p:txBody>
      </p:sp>
      <p:sp>
        <p:nvSpPr>
          <p:cNvPr id="116" name="Shape 116"/>
          <p:cNvSpPr/>
          <p:nvPr/>
        </p:nvSpPr>
        <p:spPr>
          <a:xfrm>
            <a:off x="400248" y="1117600"/>
            <a:ext cx="9626601" cy="2438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a:spcBef>
                <a:spcPts val="45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latin typeface="Helvetica"/>
                <a:ea typeface="Helvetica"/>
                <a:cs typeface="Helvetica"/>
                <a:sym typeface="Helvetica"/>
              </a:defRPr>
            </a:pPr>
            <a:r>
              <a:rPr>
                <a:latin typeface="+mn-lt"/>
                <a:ea typeface="+mn-ea"/>
                <a:cs typeface="+mn-cs"/>
                <a:sym typeface="Gill Sans"/>
              </a:rPr>
              <a:t>1.	Men should respect the things appointed by God</a:t>
            </a:r>
            <a:endParaRPr>
              <a:latin typeface="+mn-lt"/>
              <a:ea typeface="+mn-ea"/>
              <a:cs typeface="+mn-cs"/>
              <a:sym typeface="Gill Sans"/>
            </a:endParaRPr>
          </a:p>
          <a:p>
            <a:pPr algn="l">
              <a:spcBef>
                <a:spcPts val="45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latin typeface="Helvetica"/>
                <a:ea typeface="Helvetica"/>
                <a:cs typeface="Helvetica"/>
                <a:sym typeface="Helvetica"/>
              </a:defRPr>
            </a:pPr>
            <a:r>
              <a:rPr>
                <a:latin typeface="+mn-lt"/>
                <a:ea typeface="+mn-ea"/>
                <a:cs typeface="+mn-cs"/>
                <a:sym typeface="Gill Sans"/>
              </a:rPr>
              <a:t>2.	Forgive &amp; let God worry about justice</a:t>
            </a:r>
            <a:endParaRPr>
              <a:latin typeface="+mn-lt"/>
              <a:ea typeface="+mn-ea"/>
              <a:cs typeface="+mn-cs"/>
              <a:sym typeface="Gill Sans"/>
            </a:endParaRPr>
          </a:p>
        </p:txBody>
      </p:sp>
      <p:pic>
        <p:nvPicPr>
          <p:cNvPr id="117" name="droppedImage.pdf"/>
          <p:cNvPicPr>
            <a:picLocks noChangeAspect="1"/>
          </p:cNvPicPr>
          <p:nvPr/>
        </p:nvPicPr>
        <p:blipFill>
          <a:blip r:embed="rId2">
            <a:extLst/>
          </a:blip>
          <a:stretch>
            <a:fillRect/>
          </a:stretch>
        </p:blipFill>
        <p:spPr>
          <a:xfrm>
            <a:off x="6065079" y="2739904"/>
            <a:ext cx="3998977" cy="4803649"/>
          </a:xfrm>
          <a:prstGeom prst="rect">
            <a:avLst/>
          </a:prstGeom>
          <a:ln w="12700">
            <a:miter lim="400000"/>
          </a:ln>
        </p:spPr>
      </p:pic>
    </p:spTree>
  </p:cSld>
  <p:clrMapOvr>
    <a:masterClrMapping/>
  </p:clrMapOvr>
  <p:transition xmlns:p14="http://schemas.microsoft.com/office/powerpoint/2010/main" spd="med" advClick="1" p14:dur="1000"/>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6" name="Shape 306"/>
          <p:cNvSpPr/>
          <p:nvPr>
            <p:ph type="title"/>
          </p:nvPr>
        </p:nvSpPr>
        <p:spPr>
          <a:xfrm>
            <a:off x="647700" y="203200"/>
            <a:ext cx="9271000" cy="607418"/>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a:pPr>
            <a:r>
              <a:rPr>
                <a:solidFill>
                  <a:srgbClr val="011993"/>
                </a:solidFill>
              </a:rPr>
              <a:t>2.	David inquires of God and pursues the Amalekites</a:t>
            </a:r>
            <a:r>
              <a:rPr>
                <a:solidFill>
                  <a:srgbClr val="FF2600"/>
                </a:solidFill>
              </a:rPr>
              <a:t> 7-10</a:t>
            </a:r>
          </a:p>
        </p:txBody>
      </p:sp>
      <p:sp>
        <p:nvSpPr>
          <p:cNvPr id="307" name="Shape 307"/>
          <p:cNvSpPr/>
          <p:nvPr>
            <p:ph type="body" idx="1"/>
          </p:nvPr>
        </p:nvSpPr>
        <p:spPr>
          <a:xfrm>
            <a:off x="279400" y="939800"/>
            <a:ext cx="9296400" cy="5410200"/>
          </a:xfrm>
          <a:prstGeom prst="rect">
            <a:avLst/>
          </a:prstGeom>
        </p:spPr>
        <p:txBody>
          <a:bodyPr anchor="t"/>
          <a:lstStyle/>
          <a:p>
            <a:pPr marL="603609" indent="-540109">
              <a:spcBef>
                <a:spcPts val="4300"/>
              </a:spcBef>
              <a:buClr>
                <a:srgbClr val="000000"/>
              </a:buClr>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David inquires of the Lord by the Ephod of Abiathar</a:t>
            </a:r>
            <a:endParaRPr>
              <a:latin typeface="+mn-lt"/>
              <a:ea typeface="+mn-ea"/>
              <a:cs typeface="+mn-cs"/>
              <a:sym typeface="Gill Sans"/>
            </a:endParaRPr>
          </a:p>
          <a:p>
            <a:pPr marL="603609" indent="-540109">
              <a:spcBef>
                <a:spcPts val="4300"/>
              </a:spcBef>
              <a:buClr>
                <a:srgbClr val="000000"/>
              </a:buClr>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David is assure he should pursue, overtake and rescue all</a:t>
            </a:r>
            <a:endParaRPr>
              <a:latin typeface="+mn-lt"/>
              <a:ea typeface="+mn-ea"/>
              <a:cs typeface="+mn-cs"/>
              <a:sym typeface="Gill Sans"/>
            </a:endParaRPr>
          </a:p>
          <a:p>
            <a:pPr marL="603609" indent="-540109">
              <a:spcBef>
                <a:spcPts val="4300"/>
              </a:spcBef>
              <a:buClr>
                <a:srgbClr val="000000"/>
              </a:buClr>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600 men pursue to brook Besor - 200 remain there</a:t>
            </a:r>
          </a:p>
        </p:txBody>
      </p:sp>
      <p:pic>
        <p:nvPicPr>
          <p:cNvPr id="308" name="pasted-image.png"/>
          <p:cNvPicPr>
            <a:picLocks noChangeAspect="1"/>
          </p:cNvPicPr>
          <p:nvPr/>
        </p:nvPicPr>
        <p:blipFill>
          <a:blip r:embed="rId2">
            <a:extLst/>
          </a:blip>
          <a:stretch>
            <a:fillRect/>
          </a:stretch>
        </p:blipFill>
        <p:spPr>
          <a:xfrm>
            <a:off x="6115744" y="3538438"/>
            <a:ext cx="3507490" cy="4138837"/>
          </a:xfrm>
          <a:prstGeom prst="rect">
            <a:avLst/>
          </a:prstGeom>
          <a:ln w="12700">
            <a:miter lim="400000"/>
          </a:ln>
        </p:spPr>
      </p:pic>
    </p:spTree>
  </p:cSld>
  <p:clrMapOvr>
    <a:masterClrMapping/>
  </p:clrMapOvr>
  <p:transition xmlns:p14="http://schemas.microsoft.com/office/powerpoint/2010/main" spd="med" advClick="1" p14:dur="1000"/>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0" name="Shape 310"/>
          <p:cNvSpPr/>
          <p:nvPr>
            <p:ph type="title"/>
          </p:nvPr>
        </p:nvSpPr>
        <p:spPr>
          <a:xfrm>
            <a:off x="152400" y="50800"/>
            <a:ext cx="5029200" cy="1460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solidFill>
                  <a:srgbClr val="011993"/>
                </a:solidFill>
              </a:defRPr>
            </a:pPr>
            <a:r>
              <a:t>3.   A Egyptian slave assists </a:t>
            </a:r>
          </a:p>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solidFill>
                  <a:srgbClr val="011993"/>
                </a:solidFill>
              </a:defRPr>
            </a:pPr>
            <a:r>
              <a:t>     David </a:t>
            </a:r>
            <a:r>
              <a:rPr>
                <a:solidFill>
                  <a:srgbClr val="FF2600"/>
                </a:solidFill>
              </a:rPr>
              <a:t>11-15</a:t>
            </a:r>
          </a:p>
        </p:txBody>
      </p:sp>
      <p:sp>
        <p:nvSpPr>
          <p:cNvPr id="311" name="Shape 311"/>
          <p:cNvSpPr/>
          <p:nvPr>
            <p:ph type="body" sz="half" idx="1"/>
          </p:nvPr>
        </p:nvSpPr>
        <p:spPr>
          <a:xfrm>
            <a:off x="266700" y="1511300"/>
            <a:ext cx="5029200" cy="5410200"/>
          </a:xfrm>
          <a:prstGeom prst="rect">
            <a:avLst/>
          </a:prstGeom>
        </p:spPr>
        <p:txBody>
          <a:bodyPr anchor="t"/>
          <a:lstStyle/>
          <a:p>
            <a:pPr marL="603609" indent="-540109">
              <a:spcBef>
                <a:spcPts val="1900"/>
              </a:spcBef>
              <a:buClr>
                <a:srgbClr val="000000"/>
              </a:buClr>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Egyptian found &amp; fed &amp; restored to life</a:t>
            </a:r>
            <a:endParaRPr>
              <a:latin typeface="+mn-lt"/>
              <a:ea typeface="+mn-ea"/>
              <a:cs typeface="+mn-cs"/>
              <a:sym typeface="Gill Sans"/>
            </a:endParaRPr>
          </a:p>
          <a:p>
            <a:pPr marL="603609" indent="-540109">
              <a:spcBef>
                <a:spcPts val="1900"/>
              </a:spcBef>
              <a:buClr>
                <a:srgbClr val="000000"/>
              </a:buClr>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A servant of an Amalekite</a:t>
            </a:r>
            <a:endParaRPr>
              <a:latin typeface="+mn-lt"/>
              <a:ea typeface="+mn-ea"/>
              <a:cs typeface="+mn-cs"/>
              <a:sym typeface="Gill Sans"/>
            </a:endParaRPr>
          </a:p>
          <a:p>
            <a:pPr marL="603609" indent="-540109">
              <a:spcBef>
                <a:spcPts val="1900"/>
              </a:spcBef>
              <a:buClr>
                <a:srgbClr val="000000"/>
              </a:buClr>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He fell sick 3 days before &amp; was left to die</a:t>
            </a:r>
          </a:p>
        </p:txBody>
      </p:sp>
      <p:pic>
        <p:nvPicPr>
          <p:cNvPr id="312" name="droppedImage.pdf"/>
          <p:cNvPicPr>
            <a:picLocks noChangeAspect="1"/>
          </p:cNvPicPr>
          <p:nvPr/>
        </p:nvPicPr>
        <p:blipFill>
          <a:blip r:embed="rId2">
            <a:extLst/>
          </a:blip>
          <a:stretch>
            <a:fillRect/>
          </a:stretch>
        </p:blipFill>
        <p:spPr>
          <a:xfrm>
            <a:off x="5328775" y="38100"/>
            <a:ext cx="4666125" cy="4381500"/>
          </a:xfrm>
          <a:prstGeom prst="rect">
            <a:avLst/>
          </a:prstGeom>
          <a:ln w="12700">
            <a:miter lim="400000"/>
          </a:ln>
        </p:spPr>
      </p:pic>
      <p:pic>
        <p:nvPicPr>
          <p:cNvPr id="313" name="droppedImage.pdf"/>
          <p:cNvPicPr>
            <a:picLocks noChangeAspect="1"/>
          </p:cNvPicPr>
          <p:nvPr/>
        </p:nvPicPr>
        <p:blipFill>
          <a:blip r:embed="rId3">
            <a:extLst/>
          </a:blip>
          <a:stretch>
            <a:fillRect/>
          </a:stretch>
        </p:blipFill>
        <p:spPr>
          <a:xfrm>
            <a:off x="876300" y="4381500"/>
            <a:ext cx="6959600" cy="3251200"/>
          </a:xfrm>
          <a:prstGeom prst="rect">
            <a:avLst/>
          </a:prstGeom>
          <a:ln w="12700">
            <a:miter lim="400000"/>
          </a:ln>
        </p:spPr>
      </p:pic>
    </p:spTree>
  </p:cSld>
  <p:clrMapOvr>
    <a:masterClrMapping/>
  </p:clrMapOvr>
  <p:transition xmlns:p14="http://schemas.microsoft.com/office/powerpoint/2010/main" spd="med" advClick="1" p14:dur="1000"/>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5" name="Shape 315"/>
          <p:cNvSpPr/>
          <p:nvPr>
            <p:ph type="title"/>
          </p:nvPr>
        </p:nvSpPr>
        <p:spPr>
          <a:xfrm>
            <a:off x="127000" y="-12700"/>
            <a:ext cx="5029200" cy="1460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000">
                <a:solidFill>
                  <a:srgbClr val="011993"/>
                </a:solidFill>
              </a:defRPr>
            </a:pPr>
            <a:r>
              <a:t>3.   A Egyptian slave 	  	     	  assists David </a:t>
            </a:r>
            <a:r>
              <a:rPr>
                <a:solidFill>
                  <a:srgbClr val="FF2600"/>
                </a:solidFill>
              </a:rPr>
              <a:t>11-15</a:t>
            </a:r>
          </a:p>
        </p:txBody>
      </p:sp>
      <p:sp>
        <p:nvSpPr>
          <p:cNvPr id="316" name="Shape 316"/>
          <p:cNvSpPr/>
          <p:nvPr>
            <p:ph type="body" idx="1"/>
          </p:nvPr>
        </p:nvSpPr>
        <p:spPr>
          <a:xfrm>
            <a:off x="241300" y="1447800"/>
            <a:ext cx="6759873" cy="5664200"/>
          </a:xfrm>
          <a:prstGeom prst="rect">
            <a:avLst/>
          </a:prstGeom>
        </p:spPr>
        <p:txBody>
          <a:bodyPr anchor="t"/>
          <a:lstStyle/>
          <a:p>
            <a:pPr marL="0" indent="63500">
              <a:spcBef>
                <a:spcPts val="2900"/>
              </a:spcBef>
              <a:buClr>
                <a:srgbClr val="000000"/>
              </a:buClr>
              <a:buSzTx/>
              <a:buFont typeface="Gill Sans"/>
              <a:buNone/>
              <a:tabLst>
                <a:tab pos="774700" algn="l"/>
                <a:tab pos="1130300" algn="l"/>
                <a:tab pos="1485900" algn="l"/>
                <a:tab pos="1841500" algn="l"/>
                <a:tab pos="2197100" algn="l"/>
                <a:tab pos="2552700" algn="l"/>
                <a:tab pos="2908300" algn="l"/>
                <a:tab pos="3263900" algn="l"/>
                <a:tab pos="3619500" algn="l"/>
                <a:tab pos="3975100" algn="l"/>
                <a:tab pos="4330700" algn="l"/>
              </a:tabLst>
              <a:defRPr b="1">
                <a:latin typeface="Times"/>
                <a:ea typeface="Times"/>
                <a:cs typeface="Times"/>
                <a:sym typeface="Times"/>
              </a:defRPr>
            </a:pPr>
            <a:r>
              <a:rPr>
                <a:solidFill>
                  <a:srgbClr val="FF2600"/>
                </a:solidFill>
              </a:rPr>
              <a:t>15</a:t>
            </a:r>
            <a:r>
              <a:t> Then David said to him, "Will you bring me down to this band?" And he said, "Swear to me by God that you will not kill me or deliver me into the hands of my master, and I will bring you down to this band."</a:t>
            </a:r>
          </a:p>
        </p:txBody>
      </p:sp>
      <p:pic>
        <p:nvPicPr>
          <p:cNvPr id="317" name="droppedImage.pdf"/>
          <p:cNvPicPr>
            <a:picLocks noChangeAspect="1"/>
          </p:cNvPicPr>
          <p:nvPr/>
        </p:nvPicPr>
        <p:blipFill>
          <a:blip r:embed="rId2">
            <a:extLst/>
          </a:blip>
          <a:stretch>
            <a:fillRect/>
          </a:stretch>
        </p:blipFill>
        <p:spPr>
          <a:xfrm>
            <a:off x="7033050" y="0"/>
            <a:ext cx="3101550" cy="5165988"/>
          </a:xfrm>
          <a:prstGeom prst="rect">
            <a:avLst/>
          </a:prstGeom>
          <a:ln w="12700">
            <a:miter lim="400000"/>
          </a:ln>
        </p:spPr>
      </p:pic>
    </p:spTree>
  </p:cSld>
  <p:clrMapOvr>
    <a:masterClrMapping/>
  </p:clrMapOvr>
  <p:transition xmlns:p14="http://schemas.microsoft.com/office/powerpoint/2010/main" spd="med" advClick="1" p14:dur="1000"/>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9" name="Shape 319"/>
          <p:cNvSpPr/>
          <p:nvPr>
            <p:ph type="title"/>
          </p:nvPr>
        </p:nvSpPr>
        <p:spPr>
          <a:xfrm>
            <a:off x="241300" y="177800"/>
            <a:ext cx="9214495" cy="584895"/>
          </a:xfrm>
          <a:prstGeom prst="rect">
            <a:avLst/>
          </a:prstGeom>
        </p:spPr>
        <p:txBody>
          <a:bodyPr anchor="t"/>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900"/>
            </a:pPr>
            <a:r>
              <a:rPr>
                <a:solidFill>
                  <a:srgbClr val="011993"/>
                </a:solidFill>
              </a:rPr>
              <a:t>4.	 David finds the Amalekites and rescues his people</a:t>
            </a:r>
            <a:r>
              <a:t> </a:t>
            </a:r>
            <a:r>
              <a:rPr>
                <a:solidFill>
                  <a:srgbClr val="FF2600"/>
                </a:solidFill>
              </a:rPr>
              <a:t>16-20</a:t>
            </a:r>
          </a:p>
        </p:txBody>
      </p:sp>
      <p:pic>
        <p:nvPicPr>
          <p:cNvPr id="320" name="droppedImage.pdf"/>
          <p:cNvPicPr>
            <a:picLocks noChangeAspect="1"/>
          </p:cNvPicPr>
          <p:nvPr/>
        </p:nvPicPr>
        <p:blipFill>
          <a:blip r:embed="rId2">
            <a:extLst/>
          </a:blip>
          <a:stretch>
            <a:fillRect/>
          </a:stretch>
        </p:blipFill>
        <p:spPr>
          <a:xfrm>
            <a:off x="6195424" y="654050"/>
            <a:ext cx="4002676" cy="4960923"/>
          </a:xfrm>
          <a:prstGeom prst="rect">
            <a:avLst/>
          </a:prstGeom>
          <a:ln w="12700">
            <a:miter lim="400000"/>
          </a:ln>
        </p:spPr>
      </p:pic>
      <p:sp>
        <p:nvSpPr>
          <p:cNvPr id="321" name="Shape 321"/>
          <p:cNvSpPr/>
          <p:nvPr>
            <p:ph type="body" idx="1"/>
          </p:nvPr>
        </p:nvSpPr>
        <p:spPr>
          <a:xfrm>
            <a:off x="101600" y="927100"/>
            <a:ext cx="6099225" cy="5410200"/>
          </a:xfrm>
          <a:prstGeom prst="rect">
            <a:avLst/>
          </a:prstGeom>
        </p:spPr>
        <p:txBody>
          <a:bodyPr anchor="t"/>
          <a:lstStyle/>
          <a:p>
            <a:pPr marL="0" indent="63500">
              <a:spcBef>
                <a:spcPts val="0"/>
              </a:spcBef>
              <a:buClr>
                <a:srgbClr val="000000"/>
              </a:buClr>
              <a:buSzTx/>
              <a:buFont typeface="Gill Sans"/>
              <a:buNone/>
              <a:tabLst>
                <a:tab pos="419100" algn="l"/>
                <a:tab pos="774700" algn="l"/>
                <a:tab pos="1130300" algn="l"/>
                <a:tab pos="1485900" algn="l"/>
                <a:tab pos="1841500" algn="l"/>
                <a:tab pos="2197100" algn="l"/>
                <a:tab pos="2552700" algn="l"/>
                <a:tab pos="2908300" algn="l"/>
                <a:tab pos="3263900" algn="l"/>
                <a:tab pos="3619500" algn="l"/>
                <a:tab pos="3975100" algn="l"/>
                <a:tab pos="4330700" algn="l"/>
              </a:tabLst>
              <a:defRPr b="1" sz="2800">
                <a:latin typeface="Times"/>
                <a:ea typeface="Times"/>
                <a:cs typeface="Times"/>
                <a:sym typeface="Times"/>
              </a:defRPr>
            </a:pPr>
            <a:r>
              <a:rPr>
                <a:solidFill>
                  <a:srgbClr val="FF2600"/>
                </a:solidFill>
              </a:rPr>
              <a:t>16</a:t>
            </a:r>
            <a:r>
              <a:t> And when he had brought him down, behold, they were spread over all the land, eating and drinking and dancing because of all the great spoil that they had taken from the land of the Philistines and from the land of Judah.</a:t>
            </a:r>
          </a:p>
          <a:p>
            <a:pPr marL="0" indent="63500">
              <a:spcBef>
                <a:spcPts val="0"/>
              </a:spcBef>
              <a:buClr>
                <a:srgbClr val="000000"/>
              </a:buClr>
              <a:buSzTx/>
              <a:buFont typeface="Gill Sans"/>
              <a:buNone/>
              <a:tabLst>
                <a:tab pos="419100" algn="l"/>
                <a:tab pos="774700" algn="l"/>
                <a:tab pos="1130300" algn="l"/>
                <a:tab pos="1485900" algn="l"/>
                <a:tab pos="1841500" algn="l"/>
                <a:tab pos="2197100" algn="l"/>
                <a:tab pos="2552700" algn="l"/>
                <a:tab pos="2908300" algn="l"/>
                <a:tab pos="3263900" algn="l"/>
                <a:tab pos="3619500" algn="l"/>
                <a:tab pos="3975100" algn="l"/>
                <a:tab pos="4330700" algn="l"/>
              </a:tabLst>
              <a:defRPr b="1" sz="2800">
                <a:latin typeface="Times"/>
                <a:ea typeface="Times"/>
                <a:cs typeface="Times"/>
                <a:sym typeface="Times"/>
              </a:defRPr>
            </a:pPr>
            <a:r>
              <a:t> </a:t>
            </a:r>
          </a:p>
        </p:txBody>
      </p:sp>
    </p:spTree>
  </p:cSld>
  <p:clrMapOvr>
    <a:masterClrMapping/>
  </p:clrMapOvr>
  <p:transition xmlns:p14="http://schemas.microsoft.com/office/powerpoint/2010/main" spd="med" advClick="1" p14:dur="1000"/>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3" name="Shape 323"/>
          <p:cNvSpPr/>
          <p:nvPr>
            <p:ph type="title"/>
          </p:nvPr>
        </p:nvSpPr>
        <p:spPr>
          <a:xfrm>
            <a:off x="266700" y="127000"/>
            <a:ext cx="9271000" cy="555328"/>
          </a:xfrm>
          <a:prstGeom prst="rect">
            <a:avLst/>
          </a:prstGeom>
        </p:spPr>
        <p:txBody>
          <a:bodyPr anchor="t"/>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900"/>
            </a:pPr>
            <a:r>
              <a:rPr>
                <a:solidFill>
                  <a:srgbClr val="011993"/>
                </a:solidFill>
              </a:rPr>
              <a:t>4.	 David finds the Amalekites and rescues his people</a:t>
            </a:r>
            <a:r>
              <a:t> </a:t>
            </a:r>
            <a:r>
              <a:rPr>
                <a:solidFill>
                  <a:srgbClr val="FF2600"/>
                </a:solidFill>
              </a:rPr>
              <a:t>16-20</a:t>
            </a:r>
          </a:p>
        </p:txBody>
      </p:sp>
      <p:sp>
        <p:nvSpPr>
          <p:cNvPr id="324" name="Shape 324"/>
          <p:cNvSpPr/>
          <p:nvPr>
            <p:ph type="body" sz="half" idx="1"/>
          </p:nvPr>
        </p:nvSpPr>
        <p:spPr>
          <a:xfrm>
            <a:off x="127000" y="635000"/>
            <a:ext cx="9906001" cy="1887637"/>
          </a:xfrm>
          <a:prstGeom prst="rect">
            <a:avLst/>
          </a:prstGeom>
        </p:spPr>
        <p:txBody>
          <a:bodyPr anchor="t"/>
          <a:lstStyle/>
          <a:p>
            <a:pPr marL="0" indent="63500">
              <a:spcBef>
                <a:spcPts val="0"/>
              </a:spcBef>
              <a:buClr>
                <a:srgbClr val="000000"/>
              </a:buClr>
              <a:buSzTx/>
              <a:buFont typeface="Gill Sans"/>
              <a:buNone/>
              <a:tabLst>
                <a:tab pos="419100" algn="l"/>
                <a:tab pos="774700" algn="l"/>
                <a:tab pos="1130300" algn="l"/>
                <a:tab pos="1485900" algn="l"/>
                <a:tab pos="1841500" algn="l"/>
                <a:tab pos="2197100" algn="l"/>
                <a:tab pos="2552700" algn="l"/>
                <a:tab pos="2908300" algn="l"/>
                <a:tab pos="3263900" algn="l"/>
                <a:tab pos="3619500" algn="l"/>
                <a:tab pos="3975100" algn="l"/>
                <a:tab pos="4330700" algn="l"/>
              </a:tabLst>
              <a:defRPr b="1" sz="2800">
                <a:latin typeface="Times"/>
                <a:ea typeface="Times"/>
                <a:cs typeface="Times"/>
                <a:sym typeface="Times"/>
              </a:defRPr>
            </a:pPr>
            <a:r>
              <a:rPr>
                <a:solidFill>
                  <a:srgbClr val="FF2600"/>
                </a:solidFill>
              </a:rPr>
              <a:t>17</a:t>
            </a:r>
            <a:r>
              <a:t> And David slaughtered them from the twilight until the evening of the next day; and not a man of them escaped, except four hundred young men who rode on camels and fled.</a:t>
            </a:r>
          </a:p>
        </p:txBody>
      </p:sp>
      <p:pic>
        <p:nvPicPr>
          <p:cNvPr id="325" name="droppedImage.pdf"/>
          <p:cNvPicPr>
            <a:picLocks noChangeAspect="1"/>
          </p:cNvPicPr>
          <p:nvPr/>
        </p:nvPicPr>
        <p:blipFill>
          <a:blip r:embed="rId2">
            <a:extLst/>
          </a:blip>
          <a:stretch>
            <a:fillRect/>
          </a:stretch>
        </p:blipFill>
        <p:spPr>
          <a:xfrm>
            <a:off x="2297010" y="2484720"/>
            <a:ext cx="7596290" cy="4778985"/>
          </a:xfrm>
          <a:prstGeom prst="rect">
            <a:avLst/>
          </a:prstGeom>
          <a:ln w="12700">
            <a:miter lim="400000"/>
          </a:ln>
        </p:spPr>
      </p:pic>
    </p:spTree>
  </p:cSld>
  <p:clrMapOvr>
    <a:masterClrMapping/>
  </p:clrMapOvr>
  <p:transition xmlns:p14="http://schemas.microsoft.com/office/powerpoint/2010/main" spd="med" advClick="1" p14:dur="1000"/>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7" name="Shape 327"/>
          <p:cNvSpPr/>
          <p:nvPr>
            <p:ph type="title"/>
          </p:nvPr>
        </p:nvSpPr>
        <p:spPr>
          <a:xfrm>
            <a:off x="304800" y="165100"/>
            <a:ext cx="9271000" cy="613569"/>
          </a:xfrm>
          <a:prstGeom prst="rect">
            <a:avLst/>
          </a:prstGeom>
        </p:spPr>
        <p:txBody>
          <a:bodyPr anchor="t"/>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900"/>
            </a:pPr>
            <a:r>
              <a:rPr>
                <a:solidFill>
                  <a:srgbClr val="011993"/>
                </a:solidFill>
              </a:rPr>
              <a:t>4.	 David finds the Amalekites &amp; rescues his people</a:t>
            </a:r>
            <a:r>
              <a:t> </a:t>
            </a:r>
            <a:r>
              <a:rPr>
                <a:solidFill>
                  <a:srgbClr val="FF2600"/>
                </a:solidFill>
              </a:rPr>
              <a:t>16-20</a:t>
            </a:r>
          </a:p>
        </p:txBody>
      </p:sp>
      <p:sp>
        <p:nvSpPr>
          <p:cNvPr id="328" name="Shape 328"/>
          <p:cNvSpPr/>
          <p:nvPr>
            <p:ph type="body" idx="1"/>
          </p:nvPr>
        </p:nvSpPr>
        <p:spPr>
          <a:xfrm>
            <a:off x="139700" y="812800"/>
            <a:ext cx="5519688" cy="6691115"/>
          </a:xfrm>
          <a:prstGeom prst="rect">
            <a:avLst/>
          </a:prstGeom>
        </p:spPr>
        <p:txBody>
          <a:bodyPr anchor="t"/>
          <a:lstStyle/>
          <a:p>
            <a:pPr marL="0" indent="63500">
              <a:spcBef>
                <a:spcPts val="400"/>
              </a:spcBef>
              <a:buClr>
                <a:srgbClr val="000000"/>
              </a:buClr>
              <a:buSzTx/>
              <a:buFont typeface="Gill Sans"/>
              <a:buNone/>
              <a:tabLst>
                <a:tab pos="419100" algn="l"/>
                <a:tab pos="774700" algn="l"/>
                <a:tab pos="1130300" algn="l"/>
                <a:tab pos="1485900" algn="l"/>
                <a:tab pos="1841500" algn="l"/>
                <a:tab pos="2197100" algn="l"/>
                <a:tab pos="2552700" algn="l"/>
                <a:tab pos="2908300" algn="l"/>
                <a:tab pos="3263900" algn="l"/>
                <a:tab pos="3619500" algn="l"/>
                <a:tab pos="3975100" algn="l"/>
                <a:tab pos="4330700" algn="l"/>
              </a:tabLst>
              <a:defRPr b="1" sz="2800">
                <a:latin typeface="Helvetica"/>
                <a:ea typeface="Helvetica"/>
                <a:cs typeface="Helvetica"/>
                <a:sym typeface="Helvetica"/>
              </a:defRPr>
            </a:pPr>
            <a:r>
              <a:rPr>
                <a:solidFill>
                  <a:srgbClr val="FF2600"/>
                </a:solidFill>
                <a:latin typeface="Times"/>
                <a:ea typeface="Times"/>
                <a:cs typeface="Times"/>
                <a:sym typeface="Times"/>
              </a:rPr>
              <a:t>18</a:t>
            </a:r>
            <a:r>
              <a:rPr>
                <a:latin typeface="Times"/>
                <a:ea typeface="Times"/>
                <a:cs typeface="Times"/>
                <a:sym typeface="Times"/>
              </a:rPr>
              <a:t>  So David recovered all that the Amalekites had taken, and rescued his two wives.</a:t>
            </a:r>
            <a:endParaRPr>
              <a:latin typeface="Times"/>
              <a:ea typeface="Times"/>
              <a:cs typeface="Times"/>
              <a:sym typeface="Times"/>
            </a:endParaRPr>
          </a:p>
          <a:p>
            <a:pPr marL="0" indent="63500">
              <a:spcBef>
                <a:spcPts val="400"/>
              </a:spcBef>
              <a:buClr>
                <a:srgbClr val="000000"/>
              </a:buClr>
              <a:buSzTx/>
              <a:buFont typeface="Gill Sans"/>
              <a:buNone/>
              <a:tabLst>
                <a:tab pos="419100" algn="l"/>
                <a:tab pos="774700" algn="l"/>
                <a:tab pos="1130300" algn="l"/>
                <a:tab pos="1485900" algn="l"/>
                <a:tab pos="1841500" algn="l"/>
                <a:tab pos="2197100" algn="l"/>
                <a:tab pos="2552700" algn="l"/>
                <a:tab pos="2908300" algn="l"/>
                <a:tab pos="3263900" algn="l"/>
                <a:tab pos="3619500" algn="l"/>
                <a:tab pos="3975100" algn="l"/>
                <a:tab pos="4330700" algn="l"/>
              </a:tabLst>
              <a:defRPr b="1" sz="2800">
                <a:latin typeface="Helvetica"/>
                <a:ea typeface="Helvetica"/>
                <a:cs typeface="Helvetica"/>
                <a:sym typeface="Helvetica"/>
              </a:defRPr>
            </a:pPr>
            <a:r>
              <a:rPr>
                <a:solidFill>
                  <a:srgbClr val="FF2600"/>
                </a:solidFill>
                <a:latin typeface="Times"/>
                <a:ea typeface="Times"/>
                <a:cs typeface="Times"/>
                <a:sym typeface="Times"/>
              </a:rPr>
              <a:t>19</a:t>
            </a:r>
            <a:r>
              <a:rPr>
                <a:latin typeface="Times"/>
                <a:ea typeface="Times"/>
                <a:cs typeface="Times"/>
                <a:sym typeface="Times"/>
              </a:rPr>
              <a:t>  But nothing of theirs was missing, whether small or great, sons or daughters, spoil or anything that they had taken for themselves; David brought </a:t>
            </a:r>
            <a:r>
              <a:rPr i="1">
                <a:latin typeface="Times"/>
                <a:ea typeface="Times"/>
                <a:cs typeface="Times"/>
                <a:sym typeface="Times"/>
              </a:rPr>
              <a:t>it</a:t>
            </a:r>
            <a:r>
              <a:rPr>
                <a:latin typeface="Times"/>
                <a:ea typeface="Times"/>
                <a:cs typeface="Times"/>
                <a:sym typeface="Times"/>
              </a:rPr>
              <a:t> all back.</a:t>
            </a:r>
            <a:endParaRPr>
              <a:latin typeface="Times"/>
              <a:ea typeface="Times"/>
              <a:cs typeface="Times"/>
              <a:sym typeface="Times"/>
            </a:endParaRPr>
          </a:p>
          <a:p>
            <a:pPr marL="0" indent="63500">
              <a:spcBef>
                <a:spcPts val="400"/>
              </a:spcBef>
              <a:buClr>
                <a:srgbClr val="000000"/>
              </a:buClr>
              <a:buSzTx/>
              <a:buFont typeface="Gill Sans"/>
              <a:buNone/>
              <a:tabLst>
                <a:tab pos="419100" algn="l"/>
                <a:tab pos="774700" algn="l"/>
                <a:tab pos="1130300" algn="l"/>
                <a:tab pos="1485900" algn="l"/>
                <a:tab pos="1841500" algn="l"/>
                <a:tab pos="2197100" algn="l"/>
                <a:tab pos="2552700" algn="l"/>
                <a:tab pos="2908300" algn="l"/>
                <a:tab pos="3263900" algn="l"/>
                <a:tab pos="3619500" algn="l"/>
                <a:tab pos="3975100" algn="l"/>
                <a:tab pos="4330700" algn="l"/>
              </a:tabLst>
              <a:defRPr b="1" sz="2800">
                <a:latin typeface="Helvetica"/>
                <a:ea typeface="Helvetica"/>
                <a:cs typeface="Helvetica"/>
                <a:sym typeface="Helvetica"/>
              </a:defRPr>
            </a:pPr>
            <a:r>
              <a:rPr>
                <a:solidFill>
                  <a:srgbClr val="FF2600"/>
                </a:solidFill>
                <a:latin typeface="Times"/>
                <a:ea typeface="Times"/>
                <a:cs typeface="Times"/>
                <a:sym typeface="Times"/>
              </a:rPr>
              <a:t>20</a:t>
            </a:r>
            <a:r>
              <a:rPr>
                <a:latin typeface="Times"/>
                <a:ea typeface="Times"/>
                <a:cs typeface="Times"/>
                <a:sym typeface="Times"/>
              </a:rPr>
              <a:t>  So David had captured all the sheep and the cattle </a:t>
            </a:r>
            <a:r>
              <a:rPr i="1">
                <a:latin typeface="Times"/>
                <a:ea typeface="Times"/>
                <a:cs typeface="Times"/>
                <a:sym typeface="Times"/>
              </a:rPr>
              <a:t>which the people</a:t>
            </a:r>
            <a:r>
              <a:rPr>
                <a:latin typeface="Times"/>
                <a:ea typeface="Times"/>
                <a:cs typeface="Times"/>
                <a:sym typeface="Times"/>
              </a:rPr>
              <a:t> drove ahead of the </a:t>
            </a:r>
            <a:r>
              <a:rPr i="1">
                <a:latin typeface="Times"/>
                <a:ea typeface="Times"/>
                <a:cs typeface="Times"/>
                <a:sym typeface="Times"/>
              </a:rPr>
              <a:t>other</a:t>
            </a:r>
            <a:r>
              <a:rPr>
                <a:latin typeface="Times"/>
                <a:ea typeface="Times"/>
                <a:cs typeface="Times"/>
                <a:sym typeface="Times"/>
              </a:rPr>
              <a:t> livestock, and they said, "This is David's spoil."</a:t>
            </a:r>
          </a:p>
        </p:txBody>
      </p:sp>
      <p:pic>
        <p:nvPicPr>
          <p:cNvPr id="329" name="droppedImage.pdf"/>
          <p:cNvPicPr>
            <a:picLocks noChangeAspect="1"/>
          </p:cNvPicPr>
          <p:nvPr/>
        </p:nvPicPr>
        <p:blipFill>
          <a:blip r:embed="rId2">
            <a:extLst/>
          </a:blip>
          <a:stretch>
            <a:fillRect/>
          </a:stretch>
        </p:blipFill>
        <p:spPr>
          <a:xfrm>
            <a:off x="5696900" y="914400"/>
            <a:ext cx="4412300" cy="3976800"/>
          </a:xfrm>
          <a:prstGeom prst="rect">
            <a:avLst/>
          </a:prstGeom>
          <a:ln w="12700">
            <a:miter lim="400000"/>
          </a:ln>
        </p:spPr>
      </p:pic>
    </p:spTree>
  </p:cSld>
  <p:clrMapOvr>
    <a:masterClrMapping/>
  </p:clrMapOvr>
  <p:transition xmlns:p14="http://schemas.microsoft.com/office/powerpoint/2010/main" spd="med" advClick="1" p14:dur="1000"/>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1" name="Shape 331"/>
          <p:cNvSpPr/>
          <p:nvPr>
            <p:ph type="title"/>
          </p:nvPr>
        </p:nvSpPr>
        <p:spPr>
          <a:xfrm>
            <a:off x="279400" y="177800"/>
            <a:ext cx="9383961" cy="1043385"/>
          </a:xfrm>
          <a:prstGeom prst="rect">
            <a:avLst/>
          </a:prstGeom>
        </p:spPr>
        <p:txBody>
          <a:bodyPr anchor="t"/>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a:pPr>
            <a:r>
              <a:rPr>
                <a:solidFill>
                  <a:srgbClr val="011993"/>
                </a:solidFill>
              </a:rPr>
              <a:t>5.	 David returns to Ziklag with spoils - they are to be </a:t>
            </a:r>
            <a:endParaRPr>
              <a:solidFill>
                <a:srgbClr val="011993"/>
              </a:solidFill>
            </a:endParaRPr>
          </a:p>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a:pPr>
            <a:r>
              <a:rPr>
                <a:solidFill>
                  <a:srgbClr val="011993"/>
                </a:solidFill>
              </a:rPr>
              <a:t>    shared with all</a:t>
            </a:r>
            <a:r>
              <a:t> </a:t>
            </a:r>
            <a:r>
              <a:rPr>
                <a:solidFill>
                  <a:srgbClr val="FF2600"/>
                </a:solidFill>
              </a:rPr>
              <a:t>21-25</a:t>
            </a:r>
          </a:p>
        </p:txBody>
      </p:sp>
      <p:sp>
        <p:nvSpPr>
          <p:cNvPr id="332" name="Shape 332"/>
          <p:cNvSpPr/>
          <p:nvPr>
            <p:ph type="body" sz="half" idx="1"/>
          </p:nvPr>
        </p:nvSpPr>
        <p:spPr>
          <a:xfrm>
            <a:off x="38100" y="1282700"/>
            <a:ext cx="5426621" cy="5410200"/>
          </a:xfrm>
          <a:prstGeom prst="rect">
            <a:avLst/>
          </a:prstGeom>
        </p:spPr>
        <p:txBody>
          <a:bodyPr anchor="t"/>
          <a:lstStyle/>
          <a:p>
            <a:pPr marL="342900" indent="-279400">
              <a:spcBef>
                <a:spcPts val="50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They return to Ziklag</a:t>
            </a:r>
            <a:endParaRPr>
              <a:latin typeface="+mn-lt"/>
              <a:ea typeface="+mn-ea"/>
              <a:cs typeface="+mn-cs"/>
              <a:sym typeface="Gill Sans"/>
            </a:endParaRPr>
          </a:p>
          <a:p>
            <a:pPr marL="342900" indent="-279400">
              <a:spcBef>
                <a:spcPts val="50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The wicked &amp; worthless do not want to share the spoil</a:t>
            </a:r>
            <a:endParaRPr>
              <a:latin typeface="+mn-lt"/>
              <a:ea typeface="+mn-ea"/>
              <a:cs typeface="+mn-cs"/>
              <a:sym typeface="Gill Sans"/>
            </a:endParaRPr>
          </a:p>
          <a:p>
            <a:pPr marL="342900" indent="-279400">
              <a:spcBef>
                <a:spcPts val="50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David says all shall share alike</a:t>
            </a:r>
            <a:endParaRPr>
              <a:latin typeface="+mn-lt"/>
              <a:ea typeface="+mn-ea"/>
              <a:cs typeface="+mn-cs"/>
              <a:sym typeface="Gill Sans"/>
            </a:endParaRPr>
          </a:p>
          <a:p>
            <a:pPr marL="342900" indent="-279400">
              <a:spcBef>
                <a:spcPts val="50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Made a statute</a:t>
            </a:r>
          </a:p>
        </p:txBody>
      </p:sp>
      <p:pic>
        <p:nvPicPr>
          <p:cNvPr id="333" name="droppedImage.pdf"/>
          <p:cNvPicPr>
            <a:picLocks noChangeAspect="1"/>
          </p:cNvPicPr>
          <p:nvPr/>
        </p:nvPicPr>
        <p:blipFill>
          <a:blip r:embed="rId2">
            <a:extLst/>
          </a:blip>
          <a:stretch>
            <a:fillRect/>
          </a:stretch>
        </p:blipFill>
        <p:spPr>
          <a:xfrm>
            <a:off x="5488034" y="711200"/>
            <a:ext cx="4595766" cy="5613400"/>
          </a:xfrm>
          <a:prstGeom prst="rect">
            <a:avLst/>
          </a:prstGeom>
          <a:ln w="12700">
            <a:miter lim="400000"/>
          </a:ln>
        </p:spPr>
      </p:pic>
    </p:spTree>
  </p:cSld>
  <p:clrMapOvr>
    <a:masterClrMapping/>
  </p:clrMapOvr>
  <p:transition xmlns:p14="http://schemas.microsoft.com/office/powerpoint/2010/main" spd="med" advClick="1" p14:dur="1000"/>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5" name="Shape 335"/>
          <p:cNvSpPr/>
          <p:nvPr>
            <p:ph type="title"/>
          </p:nvPr>
        </p:nvSpPr>
        <p:spPr>
          <a:xfrm>
            <a:off x="178792" y="203200"/>
            <a:ext cx="9802416" cy="1005285"/>
          </a:xfrm>
          <a:prstGeom prst="rect">
            <a:avLst/>
          </a:prstGeom>
        </p:spPr>
        <p:txBody>
          <a:bodyPr anchor="t"/>
          <a:lstStyle/>
          <a:p>
            <a:pPr marL="456207" indent="-456207" algn="l">
              <a:tabLst>
                <a:tab pos="711200" algn="l"/>
                <a:tab pos="1066800" algn="l"/>
                <a:tab pos="1422400" algn="l"/>
                <a:tab pos="1778000" algn="l"/>
                <a:tab pos="2133600" algn="l"/>
                <a:tab pos="2489200" algn="l"/>
                <a:tab pos="2844800" algn="l"/>
                <a:tab pos="3200400" algn="l"/>
                <a:tab pos="3556000" algn="l"/>
                <a:tab pos="3911600" algn="l"/>
                <a:tab pos="4267200" algn="l"/>
              </a:tabLst>
              <a:defRPr sz="3000"/>
            </a:pPr>
            <a:r>
              <a:rPr>
                <a:solidFill>
                  <a:srgbClr val="011993"/>
                </a:solidFill>
              </a:rPr>
              <a:t>6.  Gifts of spoil given to cities of Judah, Jerahmeelites &amp; Kenites</a:t>
            </a:r>
            <a:r>
              <a:t> </a:t>
            </a:r>
            <a:r>
              <a:rPr>
                <a:solidFill>
                  <a:srgbClr val="FF2600"/>
                </a:solidFill>
              </a:rPr>
              <a:t>26-31</a:t>
            </a:r>
          </a:p>
        </p:txBody>
      </p:sp>
      <p:sp>
        <p:nvSpPr>
          <p:cNvPr id="336" name="Shape 336"/>
          <p:cNvSpPr/>
          <p:nvPr>
            <p:ph type="body" idx="1"/>
          </p:nvPr>
        </p:nvSpPr>
        <p:spPr>
          <a:xfrm>
            <a:off x="254000" y="1447800"/>
            <a:ext cx="9296400" cy="5410200"/>
          </a:xfrm>
          <a:prstGeom prst="rect">
            <a:avLst/>
          </a:prstGeom>
        </p:spPr>
        <p:txBody>
          <a:bodyPr anchor="t"/>
          <a:lstStyle/>
          <a:p>
            <a:pPr marL="355600" indent="-292100">
              <a:spcBef>
                <a:spcPts val="49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Some spoil sent to the elders of Judah &amp; to his friends</a:t>
            </a:r>
            <a:endParaRPr>
              <a:latin typeface="+mn-lt"/>
              <a:ea typeface="+mn-ea"/>
              <a:cs typeface="+mn-cs"/>
              <a:sym typeface="Gill Sans"/>
            </a:endParaRPr>
          </a:p>
          <a:p>
            <a:pPr marL="355600" indent="-292100">
              <a:spcBef>
                <a:spcPts val="49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solidFill>
                  <a:srgbClr val="FF2600"/>
                </a:solidFill>
                <a:latin typeface="+mn-lt"/>
                <a:ea typeface="+mn-ea"/>
                <a:cs typeface="+mn-cs"/>
                <a:sym typeface="Gill Sans"/>
              </a:rPr>
              <a:t>26b</a:t>
            </a:r>
            <a:r>
              <a:rPr>
                <a:latin typeface="+mn-lt"/>
                <a:ea typeface="+mn-ea"/>
                <a:cs typeface="+mn-cs"/>
                <a:sym typeface="Gill Sans"/>
              </a:rPr>
              <a:t> “Behold, a gift for you from the spoil of the enemies of the LORD.”</a:t>
            </a:r>
            <a:endParaRPr>
              <a:latin typeface="+mn-lt"/>
              <a:ea typeface="+mn-ea"/>
              <a:cs typeface="+mn-cs"/>
              <a:sym typeface="Gill Sans"/>
            </a:endParaRPr>
          </a:p>
          <a:p>
            <a:pPr marL="355600" indent="-292100">
              <a:spcBef>
                <a:spcPts val="49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All the places where David was accustomed to go</a:t>
            </a:r>
          </a:p>
        </p:txBody>
      </p:sp>
    </p:spTree>
  </p:cSld>
  <p:clrMapOvr>
    <a:masterClrMapping/>
  </p:clrMapOvr>
  <p:transition xmlns:p14="http://schemas.microsoft.com/office/powerpoint/2010/main" spd="med" advClick="1" p14:dur="1000"/>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8" name="Shape 338"/>
          <p:cNvSpPr/>
          <p:nvPr>
            <p:ph type="title"/>
          </p:nvPr>
        </p:nvSpPr>
        <p:spPr>
          <a:xfrm>
            <a:off x="647700" y="203200"/>
            <a:ext cx="9271000" cy="1460500"/>
          </a:xfrm>
          <a:prstGeom prst="rect">
            <a:avLst/>
          </a:prstGeom>
        </p:spPr>
        <p:txBody>
          <a:bodyPr/>
          <a:lstStyle>
            <a:lvl1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000">
                <a:solidFill>
                  <a:srgbClr val="011993"/>
                </a:solidFill>
              </a:defRPr>
            </a:lvl1pPr>
          </a:lstStyle>
          <a:p>
            <a:pPr/>
            <a:r>
              <a:t>Lessons</a:t>
            </a:r>
          </a:p>
        </p:txBody>
      </p:sp>
      <p:sp>
        <p:nvSpPr>
          <p:cNvPr id="339" name="Shape 339"/>
          <p:cNvSpPr/>
          <p:nvPr>
            <p:ph type="body" idx="1"/>
          </p:nvPr>
        </p:nvSpPr>
        <p:spPr>
          <a:xfrm>
            <a:off x="673100" y="1727200"/>
            <a:ext cx="9296400" cy="5410200"/>
          </a:xfrm>
          <a:prstGeom prst="rect">
            <a:avLst/>
          </a:prstGeom>
        </p:spPr>
        <p:txBody>
          <a:bodyPr anchor="t"/>
          <a:lstStyle/>
          <a:p>
            <a:pPr marL="603609" indent="-540109">
              <a:spcBef>
                <a:spcPts val="4500"/>
              </a:spcBef>
              <a:buClr>
                <a:srgbClr val="000000"/>
              </a:buClr>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There is strength in the Lord</a:t>
            </a:r>
            <a:endParaRPr>
              <a:latin typeface="+mn-lt"/>
              <a:ea typeface="+mn-ea"/>
              <a:cs typeface="+mn-cs"/>
              <a:sym typeface="Gill Sans"/>
            </a:endParaRPr>
          </a:p>
          <a:p>
            <a:pPr marL="603609" indent="-540109">
              <a:spcBef>
                <a:spcPts val="4500"/>
              </a:spcBef>
              <a:buClr>
                <a:srgbClr val="000000"/>
              </a:buClr>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Victory belongs to the soldiers of the Lord</a:t>
            </a:r>
            <a:endParaRPr>
              <a:latin typeface="+mn-lt"/>
              <a:ea typeface="+mn-ea"/>
              <a:cs typeface="+mn-cs"/>
              <a:sym typeface="Gill Sans"/>
            </a:endParaRPr>
          </a:p>
          <a:p>
            <a:pPr marL="603609" indent="-540109">
              <a:spcBef>
                <a:spcPts val="4500"/>
              </a:spcBef>
              <a:buClr>
                <a:srgbClr val="000000"/>
              </a:buClr>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Blessings are to be shared</a:t>
            </a:r>
          </a:p>
        </p:txBody>
      </p:sp>
    </p:spTree>
  </p:cSld>
  <p:clrMapOvr>
    <a:masterClrMapping/>
  </p:clrMapOvr>
  <p:transition xmlns:p14="http://schemas.microsoft.com/office/powerpoint/2010/main" spd="med" advClick="1" p14:dur="1000"/>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1" name="Shape 341"/>
          <p:cNvSpPr/>
          <p:nvPr>
            <p:ph type="title"/>
          </p:nvPr>
        </p:nvSpPr>
        <p:spPr>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200">
                <a:solidFill>
                  <a:srgbClr val="011993"/>
                </a:solidFill>
              </a:defRPr>
            </a:pPr>
            <a:r>
              <a:t>C.	Saul’s last battle </a:t>
            </a:r>
            <a:r>
              <a:rPr>
                <a:solidFill>
                  <a:srgbClr val="FF2600"/>
                </a:solidFill>
              </a:rPr>
              <a:t>31</a:t>
            </a:r>
          </a:p>
        </p:txBody>
      </p:sp>
    </p:spTree>
  </p:cSld>
  <p:clrMapOvr>
    <a:masterClrMapping/>
  </p:clrMapOvr>
  <p:transition xmlns:p14="http://schemas.microsoft.com/office/powerpoint/2010/main" spd="med" advClick="1" p14:dur="1000"/>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9" name="Shape 119"/>
          <p:cNvSpPr/>
          <p:nvPr>
            <p:ph type="title"/>
          </p:nvPr>
        </p:nvSpPr>
        <p:spPr>
          <a:xfrm>
            <a:off x="241300" y="2070100"/>
            <a:ext cx="9664700" cy="2971800"/>
          </a:xfrm>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200">
                <a:solidFill>
                  <a:srgbClr val="011993"/>
                </a:solidFill>
              </a:defRPr>
            </a:pPr>
            <a:r>
              <a:t>G.	Lapse of David - 2nd flight to Gath </a:t>
            </a:r>
            <a:r>
              <a:rPr>
                <a:solidFill>
                  <a:srgbClr val="FF2600"/>
                </a:solidFill>
              </a:rPr>
              <a:t>27</a:t>
            </a:r>
          </a:p>
        </p:txBody>
      </p:sp>
    </p:spTree>
  </p:cSld>
  <p:clrMapOvr>
    <a:masterClrMapping/>
  </p:clrMapOvr>
  <p:transition xmlns:p14="http://schemas.microsoft.com/office/powerpoint/2010/main" spd="med" advClick="1" p14:dur="1000"/>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359" name="Group 359"/>
          <p:cNvGrpSpPr/>
          <p:nvPr/>
        </p:nvGrpSpPr>
        <p:grpSpPr>
          <a:xfrm>
            <a:off x="2929234" y="38100"/>
            <a:ext cx="4868566" cy="7543800"/>
            <a:chOff x="0" y="0"/>
            <a:chExt cx="4868565" cy="7543800"/>
          </a:xfrm>
        </p:grpSpPr>
        <p:pic>
          <p:nvPicPr>
            <p:cNvPr id="343" name="droppedImage.pdf"/>
            <p:cNvPicPr>
              <a:picLocks noChangeAspect="1"/>
            </p:cNvPicPr>
            <p:nvPr/>
          </p:nvPicPr>
          <p:blipFill>
            <a:blip r:embed="rId2">
              <a:extLst/>
            </a:blip>
            <a:stretch>
              <a:fillRect/>
            </a:stretch>
          </p:blipFill>
          <p:spPr>
            <a:xfrm>
              <a:off x="0" y="0"/>
              <a:ext cx="4830466" cy="7543800"/>
            </a:xfrm>
            <a:prstGeom prst="rect">
              <a:avLst/>
            </a:prstGeom>
            <a:ln w="12700" cap="flat">
              <a:noFill/>
              <a:miter lim="400000"/>
            </a:ln>
            <a:effectLst/>
          </p:spPr>
        </p:pic>
        <p:sp>
          <p:nvSpPr>
            <p:cNvPr id="344" name="Shape 344"/>
            <p:cNvSpPr/>
            <p:nvPr/>
          </p:nvSpPr>
          <p:spPr>
            <a:xfrm>
              <a:off x="2176165" y="1479550"/>
              <a:ext cx="1447801"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1800"/>
              </a:lvl1pPr>
            </a:lstStyle>
            <a:p>
              <a:pPr/>
              <a:r>
                <a:t>Shunem</a:t>
              </a:r>
            </a:p>
          </p:txBody>
        </p:sp>
        <p:sp>
          <p:nvSpPr>
            <p:cNvPr id="345" name="Shape 345"/>
            <p:cNvSpPr/>
            <p:nvPr/>
          </p:nvSpPr>
          <p:spPr>
            <a:xfrm>
              <a:off x="2760365" y="1009650"/>
              <a:ext cx="1447801"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1800"/>
              </a:lvl1pPr>
            </a:lstStyle>
            <a:p>
              <a:pPr/>
              <a:r>
                <a:t>Endor</a:t>
              </a:r>
            </a:p>
          </p:txBody>
        </p:sp>
        <p:sp>
          <p:nvSpPr>
            <p:cNvPr id="346" name="Shape 346"/>
            <p:cNvSpPr/>
            <p:nvPr/>
          </p:nvSpPr>
          <p:spPr>
            <a:xfrm>
              <a:off x="2900065" y="1631950"/>
              <a:ext cx="1447801"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1800"/>
              </a:lvl1pPr>
            </a:lstStyle>
            <a:p>
              <a:pPr/>
              <a:r>
                <a:t>Jezreel</a:t>
              </a:r>
            </a:p>
          </p:txBody>
        </p:sp>
        <p:sp>
          <p:nvSpPr>
            <p:cNvPr id="347" name="Shape 347"/>
            <p:cNvSpPr/>
            <p:nvPr/>
          </p:nvSpPr>
          <p:spPr>
            <a:xfrm>
              <a:off x="3319165" y="1987550"/>
              <a:ext cx="1447801"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1800"/>
              </a:lvl1pPr>
            </a:lstStyle>
            <a:p>
              <a:pPr/>
              <a:r>
                <a:t>Beth-shan</a:t>
              </a:r>
            </a:p>
          </p:txBody>
        </p:sp>
        <p:sp>
          <p:nvSpPr>
            <p:cNvPr id="348" name="Shape 348"/>
            <p:cNvSpPr/>
            <p:nvPr/>
          </p:nvSpPr>
          <p:spPr>
            <a:xfrm>
              <a:off x="3420765" y="2432050"/>
              <a:ext cx="1447801"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1800"/>
              </a:lvl1pPr>
            </a:lstStyle>
            <a:p>
              <a:pPr/>
              <a:r>
                <a:t>Jabesh-gilead</a:t>
              </a:r>
            </a:p>
          </p:txBody>
        </p:sp>
        <p:sp>
          <p:nvSpPr>
            <p:cNvPr id="349" name="Shape 349"/>
            <p:cNvSpPr/>
            <p:nvPr/>
          </p:nvSpPr>
          <p:spPr>
            <a:xfrm>
              <a:off x="715665" y="5226050"/>
              <a:ext cx="1447801"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1800"/>
              </a:lvl1pPr>
            </a:lstStyle>
            <a:p>
              <a:pPr/>
              <a:r>
                <a:t>Gath</a:t>
              </a:r>
            </a:p>
          </p:txBody>
        </p:sp>
        <p:sp>
          <p:nvSpPr>
            <p:cNvPr id="350" name="Shape 350"/>
            <p:cNvSpPr/>
            <p:nvPr/>
          </p:nvSpPr>
          <p:spPr>
            <a:xfrm>
              <a:off x="1553865" y="3206750"/>
              <a:ext cx="1447801"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1800"/>
              </a:lvl1pPr>
            </a:lstStyle>
            <a:p>
              <a:pPr/>
              <a:r>
                <a:t>Aphek</a:t>
              </a:r>
            </a:p>
          </p:txBody>
        </p:sp>
        <p:sp>
          <p:nvSpPr>
            <p:cNvPr id="351" name="Shape 351"/>
            <p:cNvSpPr/>
            <p:nvPr/>
          </p:nvSpPr>
          <p:spPr>
            <a:xfrm>
              <a:off x="2328565" y="4502150"/>
              <a:ext cx="1447801"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1800"/>
              </a:lvl1pPr>
            </a:lstStyle>
            <a:p>
              <a:pPr/>
              <a:r>
                <a:t>Gibeah</a:t>
              </a:r>
            </a:p>
          </p:txBody>
        </p:sp>
        <p:sp>
          <p:nvSpPr>
            <p:cNvPr id="352" name="Shape 352"/>
            <p:cNvSpPr/>
            <p:nvPr/>
          </p:nvSpPr>
          <p:spPr>
            <a:xfrm>
              <a:off x="1896765" y="4070350"/>
              <a:ext cx="1447801"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1800"/>
              </a:lvl1pPr>
            </a:lstStyle>
            <a:p>
              <a:pPr/>
              <a:r>
                <a:t>Ramah</a:t>
              </a:r>
            </a:p>
          </p:txBody>
        </p:sp>
        <p:sp>
          <p:nvSpPr>
            <p:cNvPr id="353" name="Shape 353"/>
            <p:cNvSpPr/>
            <p:nvPr/>
          </p:nvSpPr>
          <p:spPr>
            <a:xfrm>
              <a:off x="1363365" y="5861050"/>
              <a:ext cx="1447801"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1800"/>
              </a:lvl1pPr>
            </a:lstStyle>
            <a:p>
              <a:pPr/>
              <a:r>
                <a:t>Ziklag</a:t>
              </a:r>
            </a:p>
          </p:txBody>
        </p:sp>
        <p:sp>
          <p:nvSpPr>
            <p:cNvPr id="354" name="Shape 354"/>
            <p:cNvSpPr/>
            <p:nvPr/>
          </p:nvSpPr>
          <p:spPr>
            <a:xfrm>
              <a:off x="1693565" y="7016750"/>
              <a:ext cx="1447801"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1800"/>
              </a:lvl1pPr>
            </a:lstStyle>
            <a:p>
              <a:pPr/>
              <a:r>
                <a:t>NEGEV</a:t>
              </a:r>
            </a:p>
          </p:txBody>
        </p:sp>
        <p:sp>
          <p:nvSpPr>
            <p:cNvPr id="355" name="Shape 355"/>
            <p:cNvSpPr/>
            <p:nvPr/>
          </p:nvSpPr>
          <p:spPr>
            <a:xfrm rot="17848466">
              <a:off x="207665" y="5232398"/>
              <a:ext cx="1447801" cy="342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1800"/>
              </a:lvl1pPr>
            </a:lstStyle>
            <a:p>
              <a:pPr/>
              <a:r>
                <a:t>PHILISTINES</a:t>
              </a:r>
            </a:p>
          </p:txBody>
        </p:sp>
        <p:sp>
          <p:nvSpPr>
            <p:cNvPr id="356" name="Shape 356"/>
            <p:cNvSpPr/>
            <p:nvPr/>
          </p:nvSpPr>
          <p:spPr>
            <a:xfrm rot="16661763">
              <a:off x="1896765" y="3416300"/>
              <a:ext cx="2311401"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1400">
                  <a:latin typeface="Gill Sans Light"/>
                  <a:ea typeface="Gill Sans Light"/>
                  <a:cs typeface="Gill Sans Light"/>
                  <a:sym typeface="Gill Sans Light"/>
                </a:defRPr>
              </a:lvl1pPr>
            </a:lstStyle>
            <a:p>
              <a:pPr/>
              <a:r>
                <a:t>SAUL’S MARCH</a:t>
              </a:r>
            </a:p>
          </p:txBody>
        </p:sp>
        <p:sp>
          <p:nvSpPr>
            <p:cNvPr id="357" name="Shape 357"/>
            <p:cNvSpPr/>
            <p:nvPr/>
          </p:nvSpPr>
          <p:spPr>
            <a:xfrm rot="17138536">
              <a:off x="550565" y="3632200"/>
              <a:ext cx="1968501"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1400">
                  <a:latin typeface="Gill Sans Light"/>
                  <a:ea typeface="Gill Sans Light"/>
                  <a:cs typeface="Gill Sans Light"/>
                  <a:sym typeface="Gill Sans Light"/>
                </a:defRPr>
              </a:lvl1pPr>
            </a:lstStyle>
            <a:p>
              <a:pPr/>
              <a:r>
                <a:t>PHILISTINE MARCH</a:t>
              </a:r>
            </a:p>
          </p:txBody>
        </p:sp>
        <p:sp>
          <p:nvSpPr>
            <p:cNvPr id="358" name="Shape 358"/>
            <p:cNvSpPr/>
            <p:nvPr/>
          </p:nvSpPr>
          <p:spPr>
            <a:xfrm rot="884615">
              <a:off x="2519065" y="2044700"/>
              <a:ext cx="1384301" cy="254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1200">
                  <a:latin typeface="Gill Sans Light"/>
                  <a:ea typeface="Gill Sans Light"/>
                  <a:cs typeface="Gill Sans Light"/>
                  <a:sym typeface="Gill Sans Light"/>
                </a:defRPr>
              </a:lvl1pPr>
            </a:lstStyle>
            <a:p>
              <a:pPr/>
              <a:r>
                <a:t>MT GILBOA</a:t>
              </a:r>
            </a:p>
          </p:txBody>
        </p:sp>
      </p:grpSp>
    </p:spTree>
  </p:cSld>
  <p:clrMapOvr>
    <a:masterClrMapping/>
  </p:clrMapOvr>
  <p:transition xmlns:p14="http://schemas.microsoft.com/office/powerpoint/2010/main" spd="med" advClick="1" p14:dur="1000"/>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61" name="droppedImage.pdf"/>
          <p:cNvPicPr>
            <a:picLocks noChangeAspect="1"/>
          </p:cNvPicPr>
          <p:nvPr/>
        </p:nvPicPr>
        <p:blipFill>
          <a:blip r:embed="rId2">
            <a:extLst/>
          </a:blip>
          <a:stretch>
            <a:fillRect/>
          </a:stretch>
        </p:blipFill>
        <p:spPr>
          <a:xfrm>
            <a:off x="-38100" y="0"/>
            <a:ext cx="11582400" cy="7620000"/>
          </a:xfrm>
          <a:prstGeom prst="rect">
            <a:avLst/>
          </a:prstGeom>
          <a:ln w="12700">
            <a:miter lim="400000"/>
          </a:ln>
        </p:spPr>
      </p:pic>
    </p:spTree>
  </p:cSld>
  <p:clrMapOvr>
    <a:masterClrMapping/>
  </p:clrMapOvr>
  <p:transition xmlns:p14="http://schemas.microsoft.com/office/powerpoint/2010/main" spd="med" advClick="1" p14:dur="1000"/>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63" name="droppedImage.pdf"/>
          <p:cNvPicPr>
            <a:picLocks noChangeAspect="1"/>
          </p:cNvPicPr>
          <p:nvPr/>
        </p:nvPicPr>
        <p:blipFill>
          <a:blip r:embed="rId2">
            <a:extLst/>
          </a:blip>
          <a:stretch>
            <a:fillRect/>
          </a:stretch>
        </p:blipFill>
        <p:spPr>
          <a:xfrm>
            <a:off x="825500" y="622300"/>
            <a:ext cx="8496300" cy="6362700"/>
          </a:xfrm>
          <a:prstGeom prst="rect">
            <a:avLst/>
          </a:prstGeom>
          <a:ln w="12700">
            <a:solidFill>
              <a:srgbClr val="FF2600"/>
            </a:solidFill>
            <a:miter lim="400000"/>
          </a:ln>
        </p:spPr>
      </p:pic>
      <p:sp>
        <p:nvSpPr>
          <p:cNvPr id="364" name="Shape 364"/>
          <p:cNvSpPr/>
          <p:nvPr/>
        </p:nvSpPr>
        <p:spPr>
          <a:xfrm>
            <a:off x="951172" y="2235200"/>
            <a:ext cx="1114104" cy="6096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lnSpc>
                <a:spcPct val="80000"/>
              </a:lnSpc>
            </a:pPr>
            <a:r>
              <a:rPr sz="2300">
                <a:solidFill>
                  <a:srgbClr val="942193"/>
                </a:solidFill>
                <a:latin typeface="Helvetica CY"/>
                <a:ea typeface="Helvetica CY"/>
                <a:cs typeface="Helvetica CY"/>
                <a:sym typeface="Helvetica CY"/>
              </a:rPr>
              <a:t>Philistine</a:t>
            </a:r>
            <a:endParaRPr sz="2300">
              <a:solidFill>
                <a:srgbClr val="942193"/>
              </a:solidFill>
              <a:latin typeface="Helvetica CY"/>
              <a:ea typeface="Helvetica CY"/>
              <a:cs typeface="Helvetica CY"/>
              <a:sym typeface="Helvetica CY"/>
            </a:endParaRPr>
          </a:p>
          <a:p>
            <a:pPr>
              <a:lnSpc>
                <a:spcPct val="80000"/>
              </a:lnSpc>
            </a:pPr>
            <a:r>
              <a:rPr sz="2300">
                <a:solidFill>
                  <a:srgbClr val="942193"/>
                </a:solidFill>
                <a:latin typeface="Helvetica CY"/>
                <a:ea typeface="Helvetica CY"/>
                <a:cs typeface="Helvetica CY"/>
                <a:sym typeface="Helvetica CY"/>
              </a:rPr>
              <a:t>camp</a:t>
            </a:r>
          </a:p>
        </p:txBody>
      </p:sp>
      <p:sp>
        <p:nvSpPr>
          <p:cNvPr id="365" name="Shape 365"/>
          <p:cNvSpPr/>
          <p:nvPr/>
        </p:nvSpPr>
        <p:spPr>
          <a:xfrm>
            <a:off x="1163476" y="3759200"/>
            <a:ext cx="994297" cy="6096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lnSpc>
                <a:spcPct val="80000"/>
              </a:lnSpc>
            </a:pPr>
            <a:r>
              <a:rPr sz="2300">
                <a:solidFill>
                  <a:srgbClr val="011993"/>
                </a:solidFill>
                <a:latin typeface="Helvetica CY"/>
                <a:ea typeface="Helvetica CY"/>
                <a:cs typeface="Helvetica CY"/>
                <a:sym typeface="Helvetica CY"/>
              </a:rPr>
              <a:t>Israelite</a:t>
            </a:r>
            <a:endParaRPr sz="2300">
              <a:solidFill>
                <a:srgbClr val="011993"/>
              </a:solidFill>
              <a:latin typeface="Helvetica CY"/>
              <a:ea typeface="Helvetica CY"/>
              <a:cs typeface="Helvetica CY"/>
              <a:sym typeface="Helvetica CY"/>
            </a:endParaRPr>
          </a:p>
          <a:p>
            <a:pPr>
              <a:lnSpc>
                <a:spcPct val="80000"/>
              </a:lnSpc>
            </a:pPr>
            <a:r>
              <a:rPr sz="2300">
                <a:solidFill>
                  <a:srgbClr val="011993"/>
                </a:solidFill>
                <a:latin typeface="Helvetica CY"/>
                <a:ea typeface="Helvetica CY"/>
                <a:cs typeface="Helvetica CY"/>
                <a:sym typeface="Helvetica CY"/>
              </a:rPr>
              <a:t>camp</a:t>
            </a:r>
          </a:p>
        </p:txBody>
      </p:sp>
      <p:sp>
        <p:nvSpPr>
          <p:cNvPr id="366" name="Shape 366"/>
          <p:cNvSpPr/>
          <p:nvPr/>
        </p:nvSpPr>
        <p:spPr>
          <a:xfrm rot="1804114">
            <a:off x="3124774" y="5021117"/>
            <a:ext cx="2095501" cy="4064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2700">
                <a:solidFill>
                  <a:srgbClr val="008F00"/>
                </a:solidFill>
                <a:latin typeface="Helvetica CY"/>
                <a:ea typeface="Helvetica CY"/>
                <a:cs typeface="Helvetica CY"/>
                <a:sym typeface="Helvetica CY"/>
              </a:defRPr>
            </a:lvl1pPr>
          </a:lstStyle>
          <a:p>
            <a:pPr/>
            <a:r>
              <a:t>Mt. Gilboa</a:t>
            </a:r>
          </a:p>
        </p:txBody>
      </p:sp>
      <p:sp>
        <p:nvSpPr>
          <p:cNvPr id="367" name="Shape 367"/>
          <p:cNvSpPr/>
          <p:nvPr/>
        </p:nvSpPr>
        <p:spPr>
          <a:xfrm rot="5262565">
            <a:off x="7061200" y="2273300"/>
            <a:ext cx="2755900" cy="533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r>
              <a:t>Jordan River</a:t>
            </a:r>
          </a:p>
        </p:txBody>
      </p:sp>
      <p:sp>
        <p:nvSpPr>
          <p:cNvPr id="368" name="Shape 368"/>
          <p:cNvSpPr/>
          <p:nvPr/>
        </p:nvSpPr>
        <p:spPr>
          <a:xfrm>
            <a:off x="5816600" y="5275814"/>
            <a:ext cx="2070100" cy="344972"/>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2200">
                <a:solidFill>
                  <a:srgbClr val="011993"/>
                </a:solidFill>
                <a:latin typeface="Helvetica CY"/>
                <a:ea typeface="Helvetica CY"/>
                <a:cs typeface="Helvetica CY"/>
                <a:sym typeface="Helvetica CY"/>
              </a:defRPr>
            </a:lvl1pPr>
          </a:lstStyle>
          <a:p>
            <a:pPr/>
            <a:r>
              <a:t>Beth Shean</a:t>
            </a:r>
          </a:p>
        </p:txBody>
      </p:sp>
      <p:sp>
        <p:nvSpPr>
          <p:cNvPr id="369" name="Shape 369"/>
          <p:cNvSpPr/>
          <p:nvPr/>
        </p:nvSpPr>
        <p:spPr>
          <a:xfrm>
            <a:off x="7734300" y="6044164"/>
            <a:ext cx="2070100" cy="637072"/>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defRPr sz="2200">
                <a:solidFill>
                  <a:srgbClr val="011993"/>
                </a:solidFill>
                <a:latin typeface="Helvetica CY"/>
                <a:ea typeface="Helvetica CY"/>
                <a:cs typeface="Helvetica CY"/>
                <a:sym typeface="Helvetica CY"/>
              </a:defRPr>
            </a:pPr>
            <a:r>
              <a:t>Jabesh-</a:t>
            </a:r>
          </a:p>
          <a:p>
            <a:pPr>
              <a:defRPr sz="2200">
                <a:solidFill>
                  <a:srgbClr val="011993"/>
                </a:solidFill>
                <a:latin typeface="Helvetica CY"/>
                <a:ea typeface="Helvetica CY"/>
                <a:cs typeface="Helvetica CY"/>
                <a:sym typeface="Helvetica CY"/>
              </a:defRPr>
            </a:pPr>
            <a:r>
              <a:t>Gilead</a:t>
            </a:r>
          </a:p>
        </p:txBody>
      </p:sp>
      <p:sp>
        <p:nvSpPr>
          <p:cNvPr id="370" name="Shape 370"/>
          <p:cNvSpPr/>
          <p:nvPr/>
        </p:nvSpPr>
        <p:spPr>
          <a:xfrm>
            <a:off x="3937000" y="767314"/>
            <a:ext cx="914400" cy="344972"/>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2200">
                <a:solidFill>
                  <a:srgbClr val="011993"/>
                </a:solidFill>
                <a:latin typeface="Helvetica CY"/>
                <a:ea typeface="Helvetica CY"/>
                <a:cs typeface="Helvetica CY"/>
                <a:sym typeface="Helvetica CY"/>
              </a:defRPr>
            </a:lvl1pPr>
          </a:lstStyle>
          <a:p>
            <a:pPr/>
            <a:r>
              <a:t>Endor</a:t>
            </a:r>
          </a:p>
        </p:txBody>
      </p:sp>
    </p:spTree>
  </p:cSld>
  <p:clrMapOvr>
    <a:masterClrMapping/>
  </p:clrMapOvr>
  <p:transition xmlns:p14="http://schemas.microsoft.com/office/powerpoint/2010/main" spd="med" advClick="1" p14:dur="1000"/>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2" name="Shape 372"/>
          <p:cNvSpPr/>
          <p:nvPr>
            <p:ph type="title"/>
          </p:nvPr>
        </p:nvSpPr>
        <p:spPr>
          <a:xfrm>
            <a:off x="269775" y="88900"/>
            <a:ext cx="10068025" cy="932806"/>
          </a:xfrm>
          <a:prstGeom prst="rect">
            <a:avLst/>
          </a:prstGeom>
        </p:spPr>
        <p:txBody>
          <a:bodyPr anchor="t"/>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a:solidFill>
                  <a:srgbClr val="011993"/>
                </a:solidFill>
              </a:defRPr>
            </a:pPr>
            <a:r>
              <a:t>1.	Saul, his three sons &amp; his armor bearer die at Gilboa </a:t>
            </a:r>
            <a:r>
              <a:rPr>
                <a:solidFill>
                  <a:srgbClr val="FF2600"/>
                </a:solidFill>
              </a:rPr>
              <a:t>31:1-6;</a:t>
            </a:r>
            <a:endParaRPr>
              <a:solidFill>
                <a:srgbClr val="FF2600"/>
              </a:solidFill>
            </a:endParaRPr>
          </a:p>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a:solidFill>
                  <a:srgbClr val="011993"/>
                </a:solidFill>
              </a:defRPr>
            </a:pPr>
            <a:r>
              <a:rPr>
                <a:solidFill>
                  <a:srgbClr val="FF2600"/>
                </a:solidFill>
              </a:rPr>
              <a:t>	1 Chron. 10:1-6</a:t>
            </a:r>
          </a:p>
        </p:txBody>
      </p:sp>
      <p:sp>
        <p:nvSpPr>
          <p:cNvPr id="373" name="Shape 373"/>
          <p:cNvSpPr/>
          <p:nvPr>
            <p:ph type="body" idx="1"/>
          </p:nvPr>
        </p:nvSpPr>
        <p:spPr>
          <a:xfrm>
            <a:off x="50800" y="1193800"/>
            <a:ext cx="6027837" cy="6201024"/>
          </a:xfrm>
          <a:prstGeom prst="rect">
            <a:avLst/>
          </a:prstGeom>
        </p:spPr>
        <p:txBody>
          <a:bodyPr anchor="t"/>
          <a:lstStyle/>
          <a:p>
            <a:pPr marL="368300" indent="-304800">
              <a:spcBef>
                <a:spcPts val="35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Israel fled before Philistines at Gilboa</a:t>
            </a:r>
            <a:endParaRPr>
              <a:latin typeface="+mn-lt"/>
              <a:ea typeface="+mn-ea"/>
              <a:cs typeface="+mn-cs"/>
              <a:sym typeface="Gill Sans"/>
            </a:endParaRPr>
          </a:p>
          <a:p>
            <a:pPr marL="368300" indent="-304800">
              <a:spcBef>
                <a:spcPts val="35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Philistines kill the sons of Saul</a:t>
            </a:r>
            <a:endParaRPr>
              <a:latin typeface="+mn-lt"/>
              <a:ea typeface="+mn-ea"/>
              <a:cs typeface="+mn-cs"/>
              <a:sym typeface="Gill Sans"/>
            </a:endParaRPr>
          </a:p>
          <a:p>
            <a:pPr marL="368300" indent="-304800">
              <a:spcBef>
                <a:spcPts val="35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Saul is wounded &amp; asks his armor bearer to kill him</a:t>
            </a:r>
            <a:endParaRPr>
              <a:latin typeface="+mn-lt"/>
              <a:ea typeface="+mn-ea"/>
              <a:cs typeface="+mn-cs"/>
              <a:sym typeface="Gill Sans"/>
            </a:endParaRPr>
          </a:p>
          <a:p>
            <a:pPr marL="368300" indent="-304800">
              <a:spcBef>
                <a:spcPts val="35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The armor bearer would not</a:t>
            </a:r>
            <a:endParaRPr>
              <a:latin typeface="+mn-lt"/>
              <a:ea typeface="+mn-ea"/>
              <a:cs typeface="+mn-cs"/>
              <a:sym typeface="Gill Sans"/>
            </a:endParaRPr>
          </a:p>
          <a:p>
            <a:pPr marL="368300" indent="-304800">
              <a:spcBef>
                <a:spcPts val="35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Saul falls on his sword &amp; dies</a:t>
            </a:r>
            <a:endParaRPr>
              <a:latin typeface="+mn-lt"/>
              <a:ea typeface="+mn-ea"/>
              <a:cs typeface="+mn-cs"/>
              <a:sym typeface="Gill Sans"/>
            </a:endParaRPr>
          </a:p>
          <a:p>
            <a:pPr marL="368300" indent="-304800">
              <a:spcBef>
                <a:spcPts val="35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His armor bearer falls on his sword</a:t>
            </a:r>
          </a:p>
        </p:txBody>
      </p:sp>
      <p:pic>
        <p:nvPicPr>
          <p:cNvPr id="374" name="droppedImage.pdf"/>
          <p:cNvPicPr>
            <a:picLocks noChangeAspect="1"/>
          </p:cNvPicPr>
          <p:nvPr/>
        </p:nvPicPr>
        <p:blipFill>
          <a:blip r:embed="rId2">
            <a:extLst/>
          </a:blip>
          <a:stretch>
            <a:fillRect/>
          </a:stretch>
        </p:blipFill>
        <p:spPr>
          <a:xfrm>
            <a:off x="6121400" y="1257300"/>
            <a:ext cx="4013200" cy="3185080"/>
          </a:xfrm>
          <a:prstGeom prst="rect">
            <a:avLst/>
          </a:prstGeom>
          <a:ln w="12700">
            <a:miter lim="400000"/>
          </a:ln>
        </p:spPr>
      </p:pic>
      <p:pic>
        <p:nvPicPr>
          <p:cNvPr id="375" name="droppedImage.pdf"/>
          <p:cNvPicPr>
            <a:picLocks noChangeAspect="1"/>
          </p:cNvPicPr>
          <p:nvPr/>
        </p:nvPicPr>
        <p:blipFill>
          <a:blip r:embed="rId3">
            <a:extLst/>
          </a:blip>
          <a:stretch>
            <a:fillRect/>
          </a:stretch>
        </p:blipFill>
        <p:spPr>
          <a:xfrm>
            <a:off x="6146800" y="4508500"/>
            <a:ext cx="3962400" cy="2936562"/>
          </a:xfrm>
          <a:prstGeom prst="rect">
            <a:avLst/>
          </a:prstGeom>
          <a:ln w="12700">
            <a:miter lim="400000"/>
          </a:ln>
        </p:spPr>
      </p:pic>
    </p:spTree>
  </p:cSld>
  <p:clrMapOvr>
    <a:masterClrMapping/>
  </p:clrMapOvr>
  <p:transition xmlns:p14="http://schemas.microsoft.com/office/powerpoint/2010/main" spd="med" advClick="1" p14:dur="1000"/>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7" name="Shape 377"/>
          <p:cNvSpPr/>
          <p:nvPr>
            <p:ph type="title"/>
          </p:nvPr>
        </p:nvSpPr>
        <p:spPr>
          <a:xfrm>
            <a:off x="647700" y="203200"/>
            <a:ext cx="9271000" cy="812800"/>
          </a:xfrm>
          <a:prstGeom prst="rect">
            <a:avLst/>
          </a:prstGeom>
        </p:spPr>
        <p:txBody>
          <a:bodyPr/>
          <a:lstStyle>
            <a:lvl1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solidFill>
                  <a:srgbClr val="FF2600"/>
                </a:solidFill>
              </a:defRPr>
            </a:lvl1pPr>
          </a:lstStyle>
          <a:p>
            <a:pPr/>
            <a:r>
              <a:t>I Chronicles 10:13-14</a:t>
            </a:r>
          </a:p>
        </p:txBody>
      </p:sp>
      <p:sp>
        <p:nvSpPr>
          <p:cNvPr id="378" name="Shape 378"/>
          <p:cNvSpPr/>
          <p:nvPr>
            <p:ph type="body" idx="1"/>
          </p:nvPr>
        </p:nvSpPr>
        <p:spPr>
          <a:xfrm>
            <a:off x="254000" y="1104900"/>
            <a:ext cx="9283700" cy="5930900"/>
          </a:xfrm>
          <a:prstGeom prst="rect">
            <a:avLst/>
          </a:prstGeom>
        </p:spPr>
        <p:txBody>
          <a:bodyPr anchor="t"/>
          <a:lstStyle/>
          <a:p>
            <a:pPr marL="0" indent="63500">
              <a:spcBef>
                <a:spcPts val="1400"/>
              </a:spcBef>
              <a:buSzTx/>
              <a:buFont typeface="Gill Sans"/>
              <a:buNone/>
              <a:tabLst>
                <a:tab pos="419100" algn="l"/>
                <a:tab pos="774700" algn="l"/>
                <a:tab pos="1130300" algn="l"/>
                <a:tab pos="1485900" algn="l"/>
                <a:tab pos="1841500" algn="l"/>
                <a:tab pos="2197100" algn="l"/>
                <a:tab pos="2552700" algn="l"/>
                <a:tab pos="2908300" algn="l"/>
                <a:tab pos="3263900" algn="l"/>
                <a:tab pos="3619500" algn="l"/>
                <a:tab pos="3975100" algn="l"/>
                <a:tab pos="4330700" algn="l"/>
              </a:tabLst>
              <a:defRPr b="1" sz="2800">
                <a:latin typeface="Helvetica"/>
                <a:ea typeface="Helvetica"/>
                <a:cs typeface="Helvetica"/>
                <a:sym typeface="Helvetica"/>
              </a:defRPr>
            </a:pPr>
            <a:r>
              <a:rPr>
                <a:solidFill>
                  <a:srgbClr val="FF2600"/>
                </a:solidFill>
                <a:latin typeface="Times"/>
                <a:ea typeface="Times"/>
                <a:cs typeface="Times"/>
                <a:sym typeface="Times"/>
              </a:rPr>
              <a:t>13</a:t>
            </a:r>
            <a:r>
              <a:rPr>
                <a:latin typeface="Times"/>
                <a:ea typeface="Times"/>
                <a:cs typeface="Times"/>
                <a:sym typeface="Times"/>
              </a:rPr>
              <a:t>  So Saul died for his trespass which he committed against the LORD, because of the word of the LORD which he did not keep; and also because he asked counsel of a medium, making inquiry </a:t>
            </a:r>
            <a:r>
              <a:rPr i="1">
                <a:latin typeface="Times"/>
                <a:ea typeface="Times"/>
                <a:cs typeface="Times"/>
                <a:sym typeface="Times"/>
              </a:rPr>
              <a:t>of it</a:t>
            </a:r>
            <a:r>
              <a:rPr>
                <a:latin typeface="Times"/>
                <a:ea typeface="Times"/>
                <a:cs typeface="Times"/>
                <a:sym typeface="Times"/>
              </a:rPr>
              <a:t>,</a:t>
            </a:r>
            <a:endParaRPr>
              <a:latin typeface="Times"/>
              <a:ea typeface="Times"/>
              <a:cs typeface="Times"/>
              <a:sym typeface="Times"/>
            </a:endParaRPr>
          </a:p>
          <a:p>
            <a:pPr marL="0" indent="63500">
              <a:spcBef>
                <a:spcPts val="1400"/>
              </a:spcBef>
              <a:buSzTx/>
              <a:buFont typeface="Gill Sans"/>
              <a:buNone/>
              <a:defRPr b="1" sz="2800">
                <a:latin typeface="Helvetica"/>
                <a:ea typeface="Helvetica"/>
                <a:cs typeface="Helvetica"/>
                <a:sym typeface="Helvetica"/>
              </a:defRPr>
            </a:pPr>
            <a:r>
              <a:rPr>
                <a:solidFill>
                  <a:srgbClr val="FF2600"/>
                </a:solidFill>
                <a:latin typeface="Times"/>
                <a:ea typeface="Times"/>
                <a:cs typeface="Times"/>
                <a:sym typeface="Times"/>
              </a:rPr>
              <a:t>14</a:t>
            </a:r>
            <a:r>
              <a:rPr>
                <a:latin typeface="Times"/>
                <a:ea typeface="Times"/>
                <a:cs typeface="Times"/>
                <a:sym typeface="Times"/>
              </a:rPr>
              <a:t>  and did not inquire of the LORD. Therefore He killed him, and turned the kingdom to David the son of Jesse.</a:t>
            </a:r>
          </a:p>
        </p:txBody>
      </p:sp>
    </p:spTree>
  </p:cSld>
  <p:clrMapOvr>
    <a:masterClrMapping/>
  </p:clrMapOvr>
  <p:transition xmlns:p14="http://schemas.microsoft.com/office/powerpoint/2010/main" spd="med" advClick="1" p14:dur="1000"/>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0" name="Shape 380"/>
          <p:cNvSpPr/>
          <p:nvPr>
            <p:ph type="title"/>
          </p:nvPr>
        </p:nvSpPr>
        <p:spPr>
          <a:xfrm>
            <a:off x="215900" y="76200"/>
            <a:ext cx="9728200" cy="8128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a:pPr>
            <a:r>
              <a:rPr>
                <a:solidFill>
                  <a:srgbClr val="011993"/>
                </a:solidFill>
              </a:rPr>
              <a:t>2.	 Saul’s burial</a:t>
            </a:r>
            <a:r>
              <a:t> </a:t>
            </a:r>
            <a:r>
              <a:rPr>
                <a:solidFill>
                  <a:srgbClr val="FF2600"/>
                </a:solidFill>
              </a:rPr>
              <a:t>31:7-13 (1 Chron. 10:7-12)</a:t>
            </a:r>
          </a:p>
        </p:txBody>
      </p:sp>
      <p:sp>
        <p:nvSpPr>
          <p:cNvPr id="381" name="Shape 381"/>
          <p:cNvSpPr/>
          <p:nvPr>
            <p:ph type="body" idx="1"/>
          </p:nvPr>
        </p:nvSpPr>
        <p:spPr>
          <a:xfrm>
            <a:off x="12700" y="939800"/>
            <a:ext cx="6362700" cy="6386513"/>
          </a:xfrm>
          <a:prstGeom prst="rect">
            <a:avLst/>
          </a:prstGeom>
        </p:spPr>
        <p:txBody>
          <a:bodyPr anchor="t"/>
          <a:lstStyle/>
          <a:p>
            <a:pPr marL="342900" indent="-279400">
              <a:spcBef>
                <a:spcPts val="28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Men of North Israel abandoned cities to the Philistines</a:t>
            </a:r>
            <a:endParaRPr>
              <a:latin typeface="+mn-lt"/>
              <a:ea typeface="+mn-ea"/>
              <a:cs typeface="+mn-cs"/>
              <a:sym typeface="Gill Sans"/>
            </a:endParaRPr>
          </a:p>
          <a:p>
            <a:pPr marL="342900" indent="-279400">
              <a:spcBef>
                <a:spcPts val="28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The bodies of Saul &amp; his sons are found, stripped, &amp; mutilated</a:t>
            </a:r>
            <a:endParaRPr>
              <a:latin typeface="+mn-lt"/>
              <a:ea typeface="+mn-ea"/>
              <a:cs typeface="+mn-cs"/>
              <a:sym typeface="Gill Sans"/>
            </a:endParaRPr>
          </a:p>
          <a:p>
            <a:pPr marL="342900" indent="-279400">
              <a:spcBef>
                <a:spcPts val="28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Word &amp; armor passed throughout Philistia &amp; houses of Idols</a:t>
            </a:r>
            <a:endParaRPr>
              <a:latin typeface="+mn-lt"/>
              <a:ea typeface="+mn-ea"/>
              <a:cs typeface="+mn-cs"/>
              <a:sym typeface="Gill Sans"/>
            </a:endParaRPr>
          </a:p>
          <a:p>
            <a:pPr marL="342900" indent="-279400">
              <a:spcBef>
                <a:spcPts val="28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Saul &amp; son’s bodies hung on the wall of Beth-shan</a:t>
            </a:r>
            <a:endParaRPr>
              <a:latin typeface="+mn-lt"/>
              <a:ea typeface="+mn-ea"/>
              <a:cs typeface="+mn-cs"/>
              <a:sym typeface="Gill Sans"/>
            </a:endParaRPr>
          </a:p>
          <a:p>
            <a:pPr marL="342900" indent="-279400">
              <a:spcBef>
                <a:spcPts val="28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Men of Jabesh-gilead came &amp; removed the bodies, burned them &amp; burned their bones</a:t>
            </a:r>
          </a:p>
        </p:txBody>
      </p:sp>
      <p:pic>
        <p:nvPicPr>
          <p:cNvPr id="382" name="droppedImage.pdf"/>
          <p:cNvPicPr>
            <a:picLocks noChangeAspect="1"/>
          </p:cNvPicPr>
          <p:nvPr/>
        </p:nvPicPr>
        <p:blipFill>
          <a:blip r:embed="rId2">
            <a:extLst/>
          </a:blip>
          <a:stretch>
            <a:fillRect/>
          </a:stretch>
        </p:blipFill>
        <p:spPr>
          <a:xfrm>
            <a:off x="6464300" y="1270000"/>
            <a:ext cx="3622565" cy="2603500"/>
          </a:xfrm>
          <a:prstGeom prst="rect">
            <a:avLst/>
          </a:prstGeom>
          <a:ln w="12700">
            <a:miter lim="400000"/>
          </a:ln>
        </p:spPr>
      </p:pic>
      <p:pic>
        <p:nvPicPr>
          <p:cNvPr id="383" name="droppedImage.pdf"/>
          <p:cNvPicPr>
            <a:picLocks noChangeAspect="1"/>
          </p:cNvPicPr>
          <p:nvPr/>
        </p:nvPicPr>
        <p:blipFill>
          <a:blip r:embed="rId3">
            <a:extLst/>
          </a:blip>
          <a:stretch>
            <a:fillRect/>
          </a:stretch>
        </p:blipFill>
        <p:spPr>
          <a:xfrm>
            <a:off x="6464300" y="3924300"/>
            <a:ext cx="3632200" cy="2706205"/>
          </a:xfrm>
          <a:prstGeom prst="rect">
            <a:avLst/>
          </a:prstGeom>
          <a:ln w="12700">
            <a:miter lim="400000"/>
          </a:ln>
        </p:spPr>
      </p:pic>
    </p:spTree>
  </p:cSld>
  <p:clrMapOvr>
    <a:masterClrMapping/>
  </p:clrMapOvr>
  <p:transition xmlns:p14="http://schemas.microsoft.com/office/powerpoint/2010/main" spd="med" advClick="1" p14:dur="1000"/>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5" name="Shape 385"/>
          <p:cNvSpPr/>
          <p:nvPr>
            <p:ph type="title"/>
          </p:nvPr>
        </p:nvSpPr>
        <p:spPr>
          <a:xfrm>
            <a:off x="647700" y="203200"/>
            <a:ext cx="9271000" cy="1460500"/>
          </a:xfrm>
          <a:prstGeom prst="rect">
            <a:avLst/>
          </a:prstGeom>
        </p:spPr>
        <p:txBody>
          <a:bodyPr/>
          <a:lstStyle>
            <a:lvl1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100">
                <a:solidFill>
                  <a:srgbClr val="011993"/>
                </a:solidFill>
              </a:defRPr>
            </a:lvl1pPr>
          </a:lstStyle>
          <a:p>
            <a:pPr/>
            <a:r>
              <a:t>Lessons</a:t>
            </a:r>
          </a:p>
        </p:txBody>
      </p:sp>
      <p:sp>
        <p:nvSpPr>
          <p:cNvPr id="386" name="Shape 386"/>
          <p:cNvSpPr/>
          <p:nvPr>
            <p:ph type="body" idx="1"/>
          </p:nvPr>
        </p:nvSpPr>
        <p:spPr>
          <a:xfrm>
            <a:off x="673100" y="1727200"/>
            <a:ext cx="9296400" cy="5410200"/>
          </a:xfrm>
          <a:prstGeom prst="rect">
            <a:avLst/>
          </a:prstGeom>
        </p:spPr>
        <p:txBody>
          <a:bodyPr anchor="t"/>
          <a:lstStyle/>
          <a:p>
            <a:pPr marL="444500" indent="-381000">
              <a:spcBef>
                <a:spcPts val="38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The word of God is sure</a:t>
            </a:r>
            <a:endParaRPr>
              <a:latin typeface="+mn-lt"/>
              <a:ea typeface="+mn-ea"/>
              <a:cs typeface="+mn-cs"/>
              <a:sym typeface="Gill Sans"/>
            </a:endParaRPr>
          </a:p>
          <a:p>
            <a:pPr marL="444500" indent="-381000">
              <a:spcBef>
                <a:spcPts val="38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Faithful friends are priceless (Jabesh-gilead rescued Saul’s body)</a:t>
            </a:r>
          </a:p>
        </p:txBody>
      </p:sp>
    </p:spTree>
  </p:cSld>
  <p:clrMapOvr>
    <a:masterClrMapping/>
  </p:clrMapOvr>
  <p:transition xmlns:p14="http://schemas.microsoft.com/office/powerpoint/2010/main" spd="med" advClick="1" p14:dur="1000"/>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168" name="Group 168"/>
          <p:cNvGrpSpPr/>
          <p:nvPr/>
        </p:nvGrpSpPr>
        <p:grpSpPr>
          <a:xfrm>
            <a:off x="647700" y="525188"/>
            <a:ext cx="9058974" cy="5473701"/>
            <a:chOff x="0" y="0"/>
            <a:chExt cx="9058973" cy="5473700"/>
          </a:xfrm>
        </p:grpSpPr>
        <p:pic>
          <p:nvPicPr>
            <p:cNvPr id="121" name="droppedImage.pdf"/>
            <p:cNvPicPr>
              <a:picLocks noChangeAspect="1"/>
            </p:cNvPicPr>
            <p:nvPr/>
          </p:nvPicPr>
          <p:blipFill>
            <a:blip r:embed="rId2">
              <a:extLst/>
            </a:blip>
            <a:stretch>
              <a:fillRect/>
            </a:stretch>
          </p:blipFill>
          <p:spPr>
            <a:xfrm>
              <a:off x="0" y="0"/>
              <a:ext cx="9058974" cy="5473700"/>
            </a:xfrm>
            <a:prstGeom prst="rect">
              <a:avLst/>
            </a:prstGeom>
            <a:ln w="12700" cap="flat">
              <a:noFill/>
              <a:miter lim="400000"/>
            </a:ln>
            <a:effectLst/>
          </p:spPr>
        </p:pic>
        <p:sp>
          <p:nvSpPr>
            <p:cNvPr id="122" name="Shape 122"/>
            <p:cNvSpPr/>
            <p:nvPr/>
          </p:nvSpPr>
          <p:spPr>
            <a:xfrm>
              <a:off x="2057400" y="2154511"/>
              <a:ext cx="6858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Ekron</a:t>
              </a:r>
            </a:p>
          </p:txBody>
        </p:sp>
        <p:sp>
          <p:nvSpPr>
            <p:cNvPr id="123" name="Shape 123"/>
            <p:cNvSpPr/>
            <p:nvPr/>
          </p:nvSpPr>
          <p:spPr>
            <a:xfrm>
              <a:off x="4191000" y="2230711"/>
              <a:ext cx="990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Gibeah</a:t>
              </a:r>
            </a:p>
          </p:txBody>
        </p:sp>
        <p:sp>
          <p:nvSpPr>
            <p:cNvPr id="124" name="Shape 124"/>
            <p:cNvSpPr/>
            <p:nvPr/>
          </p:nvSpPr>
          <p:spPr>
            <a:xfrm>
              <a:off x="4343400" y="2002111"/>
              <a:ext cx="990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Ramah</a:t>
              </a:r>
            </a:p>
          </p:txBody>
        </p:sp>
        <p:sp>
          <p:nvSpPr>
            <p:cNvPr id="125" name="Shape 125"/>
            <p:cNvSpPr/>
            <p:nvPr/>
          </p:nvSpPr>
          <p:spPr>
            <a:xfrm>
              <a:off x="3962400" y="2535511"/>
              <a:ext cx="11430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Jerusalem</a:t>
              </a:r>
            </a:p>
          </p:txBody>
        </p:sp>
        <p:sp>
          <p:nvSpPr>
            <p:cNvPr id="126" name="Shape 126"/>
            <p:cNvSpPr/>
            <p:nvPr/>
          </p:nvSpPr>
          <p:spPr>
            <a:xfrm>
              <a:off x="2667000" y="2764111"/>
              <a:ext cx="990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Azekah</a:t>
              </a:r>
            </a:p>
          </p:txBody>
        </p:sp>
        <p:sp>
          <p:nvSpPr>
            <p:cNvPr id="127" name="Shape 127"/>
            <p:cNvSpPr/>
            <p:nvPr/>
          </p:nvSpPr>
          <p:spPr>
            <a:xfrm>
              <a:off x="2895600" y="2992711"/>
              <a:ext cx="990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Socho</a:t>
              </a:r>
            </a:p>
          </p:txBody>
        </p:sp>
        <p:sp>
          <p:nvSpPr>
            <p:cNvPr id="128" name="Shape 128"/>
            <p:cNvSpPr/>
            <p:nvPr/>
          </p:nvSpPr>
          <p:spPr>
            <a:xfrm>
              <a:off x="1981200" y="3449911"/>
              <a:ext cx="609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Gath</a:t>
              </a:r>
            </a:p>
          </p:txBody>
        </p:sp>
        <p:sp>
          <p:nvSpPr>
            <p:cNvPr id="129" name="Shape 129"/>
            <p:cNvSpPr/>
            <p:nvPr/>
          </p:nvSpPr>
          <p:spPr>
            <a:xfrm>
              <a:off x="3962400" y="2916511"/>
              <a:ext cx="11430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Bethlehem</a:t>
              </a:r>
            </a:p>
          </p:txBody>
        </p:sp>
        <p:sp>
          <p:nvSpPr>
            <p:cNvPr id="130" name="Shape 130"/>
            <p:cNvSpPr/>
            <p:nvPr/>
          </p:nvSpPr>
          <p:spPr>
            <a:xfrm rot="21540000">
              <a:off x="1982189" y="1318574"/>
              <a:ext cx="685801"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DAN</a:t>
              </a:r>
            </a:p>
          </p:txBody>
        </p:sp>
        <p:sp>
          <p:nvSpPr>
            <p:cNvPr id="131" name="Shape 131"/>
            <p:cNvSpPr/>
            <p:nvPr/>
          </p:nvSpPr>
          <p:spPr>
            <a:xfrm>
              <a:off x="4800600" y="2230711"/>
              <a:ext cx="1143000" cy="2687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700"/>
                </a:spcBef>
                <a:defRPr sz="1000">
                  <a:solidFill>
                    <a:srgbClr val="011993"/>
                  </a:solidFill>
                  <a:uFill>
                    <a:solidFill>
                      <a:srgbClr val="011993"/>
                    </a:solidFill>
                  </a:uFill>
                  <a:latin typeface="Geneva"/>
                  <a:ea typeface="Geneva"/>
                  <a:cs typeface="Geneva"/>
                  <a:sym typeface="Geneva"/>
                </a:defRPr>
              </a:lvl1pPr>
            </a:lstStyle>
            <a:p>
              <a:pPr/>
              <a:r>
                <a:t>BENJAMIN</a:t>
              </a:r>
            </a:p>
          </p:txBody>
        </p:sp>
        <p:sp>
          <p:nvSpPr>
            <p:cNvPr id="132" name="Shape 132"/>
            <p:cNvSpPr/>
            <p:nvPr/>
          </p:nvSpPr>
          <p:spPr>
            <a:xfrm>
              <a:off x="4114800" y="3449911"/>
              <a:ext cx="838200" cy="3280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900"/>
                </a:spcBef>
                <a:defRPr sz="1400">
                  <a:solidFill>
                    <a:srgbClr val="011993"/>
                  </a:solidFill>
                  <a:uFill>
                    <a:solidFill>
                      <a:srgbClr val="011993"/>
                    </a:solidFill>
                  </a:uFill>
                  <a:latin typeface="Geneva"/>
                  <a:ea typeface="Geneva"/>
                  <a:cs typeface="Geneva"/>
                  <a:sym typeface="Geneva"/>
                </a:defRPr>
              </a:lvl1pPr>
            </a:lstStyle>
            <a:p>
              <a:pPr/>
              <a:r>
                <a:t>JUDAH</a:t>
              </a:r>
            </a:p>
          </p:txBody>
        </p:sp>
        <p:sp>
          <p:nvSpPr>
            <p:cNvPr id="133" name="Shape 133"/>
            <p:cNvSpPr/>
            <p:nvPr/>
          </p:nvSpPr>
          <p:spPr>
            <a:xfrm rot="18240000">
              <a:off x="647303" y="3255351"/>
              <a:ext cx="1447801"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PHILISTINES</a:t>
              </a:r>
            </a:p>
          </p:txBody>
        </p:sp>
        <p:sp>
          <p:nvSpPr>
            <p:cNvPr id="134" name="Shape 134"/>
            <p:cNvSpPr/>
            <p:nvPr/>
          </p:nvSpPr>
          <p:spPr>
            <a:xfrm>
              <a:off x="304800" y="2306911"/>
              <a:ext cx="1371600" cy="2687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700"/>
                </a:spcBef>
                <a:defRPr sz="1000">
                  <a:solidFill>
                    <a:srgbClr val="941100"/>
                  </a:solidFill>
                  <a:uFill>
                    <a:solidFill>
                      <a:srgbClr val="941100"/>
                    </a:solidFill>
                  </a:uFill>
                  <a:latin typeface="Geneva"/>
                  <a:ea typeface="Geneva"/>
                  <a:cs typeface="Geneva"/>
                  <a:sym typeface="Geneva"/>
                </a:defRPr>
              </a:lvl1pPr>
            </a:lstStyle>
            <a:p>
              <a:pPr/>
              <a:r>
                <a:t>Goliath Slain</a:t>
              </a:r>
            </a:p>
          </p:txBody>
        </p:sp>
        <p:sp>
          <p:nvSpPr>
            <p:cNvPr id="135" name="Shape 135"/>
            <p:cNvSpPr/>
            <p:nvPr/>
          </p:nvSpPr>
          <p:spPr>
            <a:xfrm>
              <a:off x="2133600" y="2611711"/>
              <a:ext cx="609600" cy="4465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defTabSz="914400">
                <a:spcBef>
                  <a:spcPts val="700"/>
                </a:spcBef>
                <a:defRPr sz="1000">
                  <a:solidFill>
                    <a:srgbClr val="941100"/>
                  </a:solidFill>
                  <a:uFill>
                    <a:solidFill>
                      <a:srgbClr val="941100"/>
                    </a:solidFill>
                  </a:uFill>
                  <a:latin typeface="Geneva"/>
                  <a:ea typeface="Geneva"/>
                  <a:cs typeface="Geneva"/>
                  <a:sym typeface="Geneva"/>
                </a:defRPr>
              </a:lvl1pPr>
            </a:lstStyle>
            <a:p>
              <a:pPr/>
              <a:r>
                <a:t>Valley of Elah</a:t>
              </a:r>
            </a:p>
          </p:txBody>
        </p:sp>
        <p:sp>
          <p:nvSpPr>
            <p:cNvPr id="136" name="Shape 136"/>
            <p:cNvSpPr/>
            <p:nvPr/>
          </p:nvSpPr>
          <p:spPr>
            <a:xfrm>
              <a:off x="3200400" y="3145111"/>
              <a:ext cx="990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Adullam</a:t>
              </a:r>
            </a:p>
          </p:txBody>
        </p:sp>
        <p:sp>
          <p:nvSpPr>
            <p:cNvPr id="137" name="Shape 137"/>
            <p:cNvSpPr/>
            <p:nvPr/>
          </p:nvSpPr>
          <p:spPr>
            <a:xfrm>
              <a:off x="3429000" y="3373711"/>
              <a:ext cx="990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Keilah</a:t>
              </a:r>
            </a:p>
          </p:txBody>
        </p:sp>
        <p:sp>
          <p:nvSpPr>
            <p:cNvPr id="138" name="Shape 138"/>
            <p:cNvSpPr/>
            <p:nvPr/>
          </p:nvSpPr>
          <p:spPr>
            <a:xfrm>
              <a:off x="3581400" y="3830911"/>
              <a:ext cx="990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Hebron</a:t>
              </a:r>
            </a:p>
          </p:txBody>
        </p:sp>
        <p:sp>
          <p:nvSpPr>
            <p:cNvPr id="139" name="Shape 139"/>
            <p:cNvSpPr/>
            <p:nvPr/>
          </p:nvSpPr>
          <p:spPr>
            <a:xfrm>
              <a:off x="3505200" y="4135711"/>
              <a:ext cx="609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Ziph</a:t>
              </a:r>
            </a:p>
          </p:txBody>
        </p:sp>
        <p:sp>
          <p:nvSpPr>
            <p:cNvPr id="140" name="Shape 140"/>
            <p:cNvSpPr/>
            <p:nvPr/>
          </p:nvSpPr>
          <p:spPr>
            <a:xfrm>
              <a:off x="3200400" y="4440511"/>
              <a:ext cx="990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Carmel</a:t>
              </a:r>
            </a:p>
          </p:txBody>
        </p:sp>
        <p:sp>
          <p:nvSpPr>
            <p:cNvPr id="141" name="Shape 141"/>
            <p:cNvSpPr/>
            <p:nvPr/>
          </p:nvSpPr>
          <p:spPr>
            <a:xfrm>
              <a:off x="3886200" y="4592911"/>
              <a:ext cx="990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Maon</a:t>
              </a:r>
            </a:p>
          </p:txBody>
        </p:sp>
        <p:sp>
          <p:nvSpPr>
            <p:cNvPr id="142" name="Shape 142"/>
            <p:cNvSpPr/>
            <p:nvPr/>
          </p:nvSpPr>
          <p:spPr>
            <a:xfrm>
              <a:off x="4267200" y="4211911"/>
              <a:ext cx="990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En-gedi</a:t>
              </a:r>
            </a:p>
          </p:txBody>
        </p:sp>
        <p:sp>
          <p:nvSpPr>
            <p:cNvPr id="143" name="Shape 143"/>
            <p:cNvSpPr/>
            <p:nvPr/>
          </p:nvSpPr>
          <p:spPr>
            <a:xfrm>
              <a:off x="5867400" y="4821511"/>
              <a:ext cx="914400" cy="4952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Mizpeh of Moab</a:t>
              </a:r>
            </a:p>
          </p:txBody>
        </p:sp>
        <p:sp>
          <p:nvSpPr>
            <p:cNvPr id="144" name="Shape 144"/>
            <p:cNvSpPr/>
            <p:nvPr/>
          </p:nvSpPr>
          <p:spPr>
            <a:xfrm>
              <a:off x="1981200" y="4745311"/>
              <a:ext cx="990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Ziklag</a:t>
              </a:r>
            </a:p>
          </p:txBody>
        </p:sp>
        <p:sp>
          <p:nvSpPr>
            <p:cNvPr id="145" name="Shape 145"/>
            <p:cNvSpPr/>
            <p:nvPr/>
          </p:nvSpPr>
          <p:spPr>
            <a:xfrm>
              <a:off x="1219200" y="4516711"/>
              <a:ext cx="990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Gerar</a:t>
              </a:r>
            </a:p>
          </p:txBody>
        </p:sp>
        <p:sp>
          <p:nvSpPr>
            <p:cNvPr id="146" name="Shape 146"/>
            <p:cNvSpPr/>
            <p:nvPr/>
          </p:nvSpPr>
          <p:spPr>
            <a:xfrm>
              <a:off x="381000" y="4059511"/>
              <a:ext cx="990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Gaza</a:t>
              </a:r>
            </a:p>
          </p:txBody>
        </p:sp>
        <p:sp>
          <p:nvSpPr>
            <p:cNvPr id="147" name="Shape 147"/>
            <p:cNvSpPr/>
            <p:nvPr/>
          </p:nvSpPr>
          <p:spPr>
            <a:xfrm>
              <a:off x="228600" y="3068911"/>
              <a:ext cx="990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Ashkelon</a:t>
              </a:r>
            </a:p>
          </p:txBody>
        </p:sp>
        <p:sp>
          <p:nvSpPr>
            <p:cNvPr id="148" name="Shape 148"/>
            <p:cNvSpPr/>
            <p:nvPr/>
          </p:nvSpPr>
          <p:spPr>
            <a:xfrm>
              <a:off x="1219200" y="2687911"/>
              <a:ext cx="990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Ashdod</a:t>
              </a:r>
            </a:p>
          </p:txBody>
        </p:sp>
        <p:sp>
          <p:nvSpPr>
            <p:cNvPr id="149" name="Shape 149"/>
            <p:cNvSpPr/>
            <p:nvPr/>
          </p:nvSpPr>
          <p:spPr>
            <a:xfrm>
              <a:off x="2209800" y="1849711"/>
              <a:ext cx="990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Gezer</a:t>
              </a:r>
            </a:p>
          </p:txBody>
        </p:sp>
        <p:sp>
          <p:nvSpPr>
            <p:cNvPr id="150" name="Shape 150"/>
            <p:cNvSpPr/>
            <p:nvPr/>
          </p:nvSpPr>
          <p:spPr>
            <a:xfrm>
              <a:off x="5105400" y="2002111"/>
              <a:ext cx="990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Jericho</a:t>
              </a:r>
            </a:p>
          </p:txBody>
        </p:sp>
        <p:sp>
          <p:nvSpPr>
            <p:cNvPr id="151" name="Shape 151"/>
            <p:cNvSpPr/>
            <p:nvPr/>
          </p:nvSpPr>
          <p:spPr>
            <a:xfrm>
              <a:off x="3505200" y="1773511"/>
              <a:ext cx="7620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Mizpah</a:t>
              </a:r>
            </a:p>
          </p:txBody>
        </p:sp>
        <p:sp>
          <p:nvSpPr>
            <p:cNvPr id="152" name="Shape 152"/>
            <p:cNvSpPr/>
            <p:nvPr/>
          </p:nvSpPr>
          <p:spPr>
            <a:xfrm>
              <a:off x="3810000" y="1544911"/>
              <a:ext cx="7620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Bethel</a:t>
              </a:r>
            </a:p>
          </p:txBody>
        </p:sp>
        <p:sp>
          <p:nvSpPr>
            <p:cNvPr id="153" name="Shape 153"/>
            <p:cNvSpPr/>
            <p:nvPr/>
          </p:nvSpPr>
          <p:spPr>
            <a:xfrm>
              <a:off x="4495800" y="1621111"/>
              <a:ext cx="7620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Ai</a:t>
              </a:r>
            </a:p>
          </p:txBody>
        </p:sp>
        <p:sp>
          <p:nvSpPr>
            <p:cNvPr id="154" name="Shape 154"/>
            <p:cNvSpPr/>
            <p:nvPr/>
          </p:nvSpPr>
          <p:spPr>
            <a:xfrm>
              <a:off x="6477000" y="325711"/>
              <a:ext cx="2362200" cy="469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defTabSz="914400">
                <a:spcBef>
                  <a:spcPts val="1400"/>
                </a:spcBef>
                <a:defRPr sz="2400">
                  <a:solidFill>
                    <a:srgbClr val="011993"/>
                  </a:solidFill>
                  <a:uFill>
                    <a:solidFill>
                      <a:srgbClr val="011993"/>
                    </a:solidFill>
                  </a:uFill>
                  <a:latin typeface="Times"/>
                  <a:ea typeface="Times"/>
                  <a:cs typeface="Times"/>
                  <a:sym typeface="Times"/>
                </a:defRPr>
              </a:lvl1pPr>
            </a:lstStyle>
            <a:p>
              <a:pPr/>
              <a:r>
                <a:t>Saul And David</a:t>
              </a:r>
            </a:p>
          </p:txBody>
        </p:sp>
        <p:sp>
          <p:nvSpPr>
            <p:cNvPr id="155" name="Shape 155"/>
            <p:cNvSpPr/>
            <p:nvPr/>
          </p:nvSpPr>
          <p:spPr>
            <a:xfrm>
              <a:off x="6553200" y="782911"/>
              <a:ext cx="2133600" cy="393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defTabSz="914400">
                <a:spcBef>
                  <a:spcPts val="1100"/>
                </a:spcBef>
                <a:defRPr sz="1800">
                  <a:solidFill>
                    <a:srgbClr val="FF2600"/>
                  </a:solidFill>
                  <a:uFill>
                    <a:solidFill>
                      <a:srgbClr val="FF2600"/>
                    </a:solidFill>
                  </a:uFill>
                  <a:latin typeface="Times"/>
                  <a:ea typeface="Times"/>
                  <a:cs typeface="Times"/>
                  <a:sym typeface="Times"/>
                </a:defRPr>
              </a:lvl1pPr>
            </a:lstStyle>
            <a:p>
              <a:pPr/>
              <a:r>
                <a:t>1 Samuel 16-27</a:t>
              </a:r>
            </a:p>
          </p:txBody>
        </p:sp>
        <p:sp>
          <p:nvSpPr>
            <p:cNvPr id="156" name="Shape 156"/>
            <p:cNvSpPr/>
            <p:nvPr/>
          </p:nvSpPr>
          <p:spPr>
            <a:xfrm>
              <a:off x="6477000" y="1697311"/>
              <a:ext cx="244475" cy="266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600"/>
                </a:spcBef>
                <a:defRPr sz="1000">
                  <a:uFill>
                    <a:solidFill>
                      <a:srgbClr val="000000"/>
                    </a:solidFill>
                  </a:uFill>
                  <a:latin typeface="Times"/>
                  <a:ea typeface="Times"/>
                  <a:cs typeface="Times"/>
                  <a:sym typeface="Times"/>
                </a:defRPr>
              </a:lvl1pPr>
            </a:lstStyle>
            <a:p>
              <a:pPr/>
              <a:r>
                <a:t>0</a:t>
              </a:r>
            </a:p>
          </p:txBody>
        </p:sp>
        <p:sp>
          <p:nvSpPr>
            <p:cNvPr id="157" name="Shape 157"/>
            <p:cNvSpPr/>
            <p:nvPr/>
          </p:nvSpPr>
          <p:spPr>
            <a:xfrm>
              <a:off x="8305800" y="1697311"/>
              <a:ext cx="622300" cy="241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500"/>
                </a:spcBef>
                <a:defRPr sz="900">
                  <a:uFill>
                    <a:solidFill>
                      <a:srgbClr val="000000"/>
                    </a:solidFill>
                  </a:uFill>
                  <a:latin typeface="Times"/>
                  <a:ea typeface="Times"/>
                  <a:cs typeface="Times"/>
                  <a:sym typeface="Times"/>
                </a:defRPr>
              </a:lvl1pPr>
            </a:lstStyle>
            <a:p>
              <a:pPr/>
              <a:r>
                <a:t>25 Miles</a:t>
              </a:r>
            </a:p>
          </p:txBody>
        </p:sp>
        <p:sp>
          <p:nvSpPr>
            <p:cNvPr id="158" name="Shape 158"/>
            <p:cNvSpPr/>
            <p:nvPr/>
          </p:nvSpPr>
          <p:spPr>
            <a:xfrm>
              <a:off x="4876800" y="3678511"/>
              <a:ext cx="1143000" cy="5968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marL="40639" marR="40639" defTabSz="914400">
                <a:spcBef>
                  <a:spcPts val="800"/>
                </a:spcBef>
                <a:defRPr sz="1200">
                  <a:solidFill>
                    <a:srgbClr val="011993"/>
                  </a:solidFill>
                  <a:uFill>
                    <a:solidFill>
                      <a:srgbClr val="011993"/>
                    </a:solidFill>
                  </a:uFill>
                  <a:latin typeface="Geneva"/>
                  <a:ea typeface="Geneva"/>
                  <a:cs typeface="Geneva"/>
                  <a:sym typeface="Geneva"/>
                </a:defRPr>
              </a:pPr>
              <a:r>
                <a:t>Salt</a:t>
              </a:r>
            </a:p>
            <a:p>
              <a:pPr marL="40639" marR="40639" defTabSz="914400">
                <a:spcBef>
                  <a:spcPts val="800"/>
                </a:spcBef>
                <a:defRPr sz="1200">
                  <a:solidFill>
                    <a:srgbClr val="011993"/>
                  </a:solidFill>
                  <a:uFill>
                    <a:solidFill>
                      <a:srgbClr val="011993"/>
                    </a:solidFill>
                  </a:uFill>
                  <a:latin typeface="Geneva"/>
                  <a:ea typeface="Geneva"/>
                  <a:cs typeface="Geneva"/>
                  <a:sym typeface="Geneva"/>
                </a:defRPr>
              </a:pPr>
              <a:r>
                <a:t>Sea</a:t>
              </a:r>
            </a:p>
          </p:txBody>
        </p:sp>
        <p:sp>
          <p:nvSpPr>
            <p:cNvPr id="159" name="Shape 159"/>
            <p:cNvSpPr/>
            <p:nvPr/>
          </p:nvSpPr>
          <p:spPr>
            <a:xfrm>
              <a:off x="3124200" y="935311"/>
              <a:ext cx="11430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EPHRAIM</a:t>
              </a:r>
            </a:p>
          </p:txBody>
        </p:sp>
        <p:sp>
          <p:nvSpPr>
            <p:cNvPr id="160" name="Shape 160"/>
            <p:cNvSpPr/>
            <p:nvPr/>
          </p:nvSpPr>
          <p:spPr>
            <a:xfrm>
              <a:off x="5638800" y="1163911"/>
              <a:ext cx="11430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GAD</a:t>
              </a:r>
            </a:p>
          </p:txBody>
        </p:sp>
        <p:sp>
          <p:nvSpPr>
            <p:cNvPr id="161" name="Shape 161"/>
            <p:cNvSpPr/>
            <p:nvPr/>
          </p:nvSpPr>
          <p:spPr>
            <a:xfrm>
              <a:off x="2743200" y="97111"/>
              <a:ext cx="11430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MANASSEH</a:t>
              </a:r>
            </a:p>
          </p:txBody>
        </p:sp>
        <p:sp>
          <p:nvSpPr>
            <p:cNvPr id="162" name="Shape 162"/>
            <p:cNvSpPr/>
            <p:nvPr/>
          </p:nvSpPr>
          <p:spPr>
            <a:xfrm>
              <a:off x="6172200" y="3449911"/>
              <a:ext cx="11430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REUBEN</a:t>
              </a:r>
            </a:p>
          </p:txBody>
        </p:sp>
        <p:sp>
          <p:nvSpPr>
            <p:cNvPr id="163" name="Shape 163"/>
            <p:cNvSpPr/>
            <p:nvPr/>
          </p:nvSpPr>
          <p:spPr>
            <a:xfrm>
              <a:off x="6858000" y="4973911"/>
              <a:ext cx="11430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MOAB</a:t>
              </a:r>
            </a:p>
          </p:txBody>
        </p:sp>
        <p:sp>
          <p:nvSpPr>
            <p:cNvPr id="164" name="Shape 164"/>
            <p:cNvSpPr/>
            <p:nvPr/>
          </p:nvSpPr>
          <p:spPr>
            <a:xfrm>
              <a:off x="609600" y="4897711"/>
              <a:ext cx="11430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SIMEON</a:t>
              </a:r>
            </a:p>
          </p:txBody>
        </p:sp>
        <p:sp>
          <p:nvSpPr>
            <p:cNvPr id="165" name="Shape 165"/>
            <p:cNvSpPr/>
            <p:nvPr/>
          </p:nvSpPr>
          <p:spPr>
            <a:xfrm>
              <a:off x="304800" y="1011511"/>
              <a:ext cx="14478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THE GREAT SEA</a:t>
              </a:r>
            </a:p>
          </p:txBody>
        </p:sp>
        <p:sp>
          <p:nvSpPr>
            <p:cNvPr id="166" name="Shape 166"/>
            <p:cNvSpPr/>
            <p:nvPr/>
          </p:nvSpPr>
          <p:spPr>
            <a:xfrm>
              <a:off x="7543800" y="1392511"/>
              <a:ext cx="622300" cy="241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500"/>
                </a:spcBef>
                <a:defRPr sz="900">
                  <a:uFill>
                    <a:solidFill>
                      <a:srgbClr val="000000"/>
                    </a:solidFill>
                  </a:uFill>
                  <a:latin typeface="Times"/>
                  <a:ea typeface="Times"/>
                  <a:cs typeface="Times"/>
                  <a:sym typeface="Times"/>
                </a:defRPr>
              </a:lvl1pPr>
            </a:lstStyle>
            <a:p>
              <a:pPr/>
              <a:r>
                <a:t>25 km</a:t>
              </a:r>
            </a:p>
          </p:txBody>
        </p:sp>
        <p:sp>
          <p:nvSpPr>
            <p:cNvPr id="167" name="Shape 167"/>
            <p:cNvSpPr/>
            <p:nvPr/>
          </p:nvSpPr>
          <p:spPr>
            <a:xfrm>
              <a:off x="4495800" y="2383111"/>
              <a:ext cx="990600" cy="2687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700"/>
                </a:spcBef>
                <a:defRPr sz="1000">
                  <a:uFill>
                    <a:solidFill>
                      <a:srgbClr val="000000"/>
                    </a:solidFill>
                  </a:uFill>
                  <a:latin typeface="Geneva"/>
                  <a:ea typeface="Geneva"/>
                  <a:cs typeface="Geneva"/>
                  <a:sym typeface="Geneva"/>
                </a:defRPr>
              </a:lvl1pPr>
            </a:lstStyle>
            <a:p>
              <a:pPr/>
              <a:r>
                <a:t>Nob</a:t>
              </a:r>
            </a:p>
          </p:txBody>
        </p:sp>
      </p:grpSp>
      <p:sp>
        <p:nvSpPr>
          <p:cNvPr id="169" name="Shape 169"/>
          <p:cNvSpPr/>
          <p:nvPr/>
        </p:nvSpPr>
        <p:spPr>
          <a:xfrm>
            <a:off x="3048000" y="4229100"/>
            <a:ext cx="1460501" cy="1016000"/>
          </a:xfrm>
          <a:prstGeom prst="line">
            <a:avLst/>
          </a:prstGeom>
          <a:ln w="25400">
            <a:solidFill>
              <a:srgbClr val="FF2600"/>
            </a:solidFill>
            <a:miter lim="400000"/>
            <a:headEnd type="triangle"/>
          </a:ln>
        </p:spPr>
        <p:txBody>
          <a:bodyPr lIns="50800" tIns="50800" rIns="50800" bIns="50800" anchor="ctr"/>
          <a:lstStyle/>
          <a:p>
            <a:pPr algn="l">
              <a:defRPr sz="1200">
                <a:latin typeface="Helvetica"/>
                <a:ea typeface="Helvetica"/>
                <a:cs typeface="Helvetica"/>
                <a:sym typeface="Helvetica"/>
              </a:defRPr>
            </a:pPr>
          </a:p>
        </p:txBody>
      </p:sp>
      <p:sp>
        <p:nvSpPr>
          <p:cNvPr id="170" name="Shape 170"/>
          <p:cNvSpPr/>
          <p:nvPr/>
        </p:nvSpPr>
        <p:spPr>
          <a:xfrm flipH="1" flipV="1">
            <a:off x="2908300" y="4279900"/>
            <a:ext cx="279400" cy="1054100"/>
          </a:xfrm>
          <a:prstGeom prst="line">
            <a:avLst/>
          </a:prstGeom>
          <a:ln w="25400">
            <a:solidFill>
              <a:srgbClr val="FF2600"/>
            </a:solidFill>
            <a:miter lim="400000"/>
            <a:headEnd type="triangle"/>
          </a:ln>
        </p:spPr>
        <p:txBody>
          <a:bodyPr lIns="50800" tIns="50800" rIns="50800" bIns="50800" anchor="ctr"/>
          <a:lstStyle/>
          <a:p>
            <a:pPr algn="l">
              <a:defRPr sz="1200">
                <a:latin typeface="Helvetica"/>
                <a:ea typeface="Helvetica"/>
                <a:cs typeface="Helvetica"/>
                <a:sym typeface="Helvetica"/>
              </a:defRPr>
            </a:pPr>
          </a:p>
        </p:txBody>
      </p:sp>
    </p:spTree>
  </p:cSld>
  <p:clrMapOvr>
    <a:masterClrMapping/>
  </p:clrMapOvr>
  <p:transition xmlns:p14="http://schemas.microsoft.com/office/powerpoint/2010/main" spd="med" advClick="1" p14:dur="1000"/>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174" name="Group 174"/>
          <p:cNvGrpSpPr/>
          <p:nvPr/>
        </p:nvGrpSpPr>
        <p:grpSpPr>
          <a:xfrm>
            <a:off x="165100" y="63500"/>
            <a:ext cx="9855200" cy="3733800"/>
            <a:chOff x="0" y="0"/>
            <a:chExt cx="9855200" cy="3733800"/>
          </a:xfrm>
        </p:grpSpPr>
        <p:pic>
          <p:nvPicPr>
            <p:cNvPr id="172" name="Gath_with_winepress_from_south3_tb_q100902.png"/>
            <p:cNvPicPr>
              <a:picLocks noChangeAspect="1"/>
            </p:cNvPicPr>
            <p:nvPr/>
          </p:nvPicPr>
          <p:blipFill>
            <a:blip r:embed="rId2">
              <a:extLst/>
            </a:blip>
            <a:stretch>
              <a:fillRect/>
            </a:stretch>
          </p:blipFill>
          <p:spPr>
            <a:xfrm>
              <a:off x="4876800" y="0"/>
              <a:ext cx="4978400" cy="3733800"/>
            </a:xfrm>
            <a:prstGeom prst="rect">
              <a:avLst/>
            </a:prstGeom>
            <a:ln w="12700" cap="flat">
              <a:noFill/>
              <a:miter lim="400000"/>
            </a:ln>
            <a:effectLst/>
          </p:spPr>
        </p:pic>
        <p:sp>
          <p:nvSpPr>
            <p:cNvPr id="173" name="Shape 173"/>
            <p:cNvSpPr/>
            <p:nvPr/>
          </p:nvSpPr>
          <p:spPr>
            <a:xfrm>
              <a:off x="0" y="31750"/>
              <a:ext cx="4711700" cy="3352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p>
              <a:pPr algn="l">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b="1" sz="1800">
                  <a:latin typeface="Verdana"/>
                  <a:ea typeface="Verdana"/>
                  <a:cs typeface="Verdana"/>
                  <a:sym typeface="Verdana"/>
                </a:rPr>
                <a:t>Gat at Gath</a:t>
              </a:r>
              <a:endParaRPr b="1" sz="1800">
                <a:latin typeface="Verdana"/>
                <a:ea typeface="Verdana"/>
                <a:cs typeface="Verdana"/>
                <a:sym typeface="Verdana"/>
              </a:endParaRPr>
            </a:p>
            <a:p>
              <a:pPr algn="l">
                <a:spcBef>
                  <a:spcPts val="13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1800">
                  <a:latin typeface="Verdana"/>
                  <a:ea typeface="Verdana"/>
                  <a:cs typeface="Verdana"/>
                  <a:sym typeface="Verdana"/>
                </a:rPr>
                <a:t>The name of the city in Hebrew is "gat," which means "winepress."  This picture has an ancient winepress in the foreground, with the city behind.  The area around Gath was very fertile and it's likely that the city had a number of winepresses.  Archaeological excavations at Gath's neighbor, Ekron, found an abundance of oil presses on the site.</a:t>
              </a:r>
            </a:p>
          </p:txBody>
        </p:sp>
      </p:grpSp>
      <p:grpSp>
        <p:nvGrpSpPr>
          <p:cNvPr id="177" name="Group 177"/>
          <p:cNvGrpSpPr/>
          <p:nvPr/>
        </p:nvGrpSpPr>
        <p:grpSpPr>
          <a:xfrm>
            <a:off x="114300" y="3829050"/>
            <a:ext cx="9944100" cy="3752850"/>
            <a:chOff x="0" y="0"/>
            <a:chExt cx="9944100" cy="3752850"/>
          </a:xfrm>
        </p:grpSpPr>
        <p:pic>
          <p:nvPicPr>
            <p:cNvPr id="175" name="Gath_Tell_es_Safi_white_cliffs_from_north_tb_n102900.png"/>
            <p:cNvPicPr>
              <a:picLocks noChangeAspect="1"/>
            </p:cNvPicPr>
            <p:nvPr/>
          </p:nvPicPr>
          <p:blipFill>
            <a:blip r:embed="rId3">
              <a:extLst/>
            </a:blip>
            <a:stretch>
              <a:fillRect/>
            </a:stretch>
          </p:blipFill>
          <p:spPr>
            <a:xfrm>
              <a:off x="0" y="0"/>
              <a:ext cx="5003800" cy="3752850"/>
            </a:xfrm>
            <a:prstGeom prst="rect">
              <a:avLst/>
            </a:prstGeom>
            <a:ln w="12700" cap="flat">
              <a:noFill/>
              <a:miter lim="400000"/>
            </a:ln>
            <a:effectLst/>
          </p:spPr>
        </p:pic>
        <p:sp>
          <p:nvSpPr>
            <p:cNvPr id="176" name="Shape 176"/>
            <p:cNvSpPr/>
            <p:nvPr/>
          </p:nvSpPr>
          <p:spPr>
            <a:xfrm>
              <a:off x="5130800" y="57150"/>
              <a:ext cx="4813300" cy="34925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p>
              <a:pPr algn="l">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b="1" sz="1900">
                  <a:latin typeface="Verdana"/>
                  <a:ea typeface="Verdana"/>
                  <a:cs typeface="Verdana"/>
                  <a:sym typeface="Verdana"/>
                </a:rPr>
                <a:t>White Cliffs</a:t>
              </a:r>
              <a:endParaRPr b="1" sz="1900">
                <a:latin typeface="Verdana"/>
                <a:ea typeface="Verdana"/>
                <a:cs typeface="Verdana"/>
                <a:sym typeface="Verdana"/>
              </a:endParaRPr>
            </a:p>
            <a:p>
              <a:pPr algn="l">
                <a:spcBef>
                  <a:spcPts val="13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1900">
                  <a:latin typeface="Verdana"/>
                  <a:ea typeface="Verdana"/>
                  <a:cs typeface="Verdana"/>
                  <a:sym typeface="Verdana"/>
                </a:rPr>
                <a:t>Most scholars agree today that Gath is to be identified with Tell es-Safi.  This Arabic name for the site means "the white mound" and is appropriate because of the white chalky cliffs visible on the sides of the tell.  The biblical site of Libnah (which means "white") is probably not to be identified with Tell es-Safi in spite of the meaning of the names.</a:t>
              </a:r>
            </a:p>
          </p:txBody>
        </p:sp>
      </p:grpSp>
    </p:spTree>
  </p:cSld>
  <p:clrMapOvr>
    <a:masterClrMapping/>
  </p:clrMapOvr>
  <p:transition xmlns:p14="http://schemas.microsoft.com/office/powerpoint/2010/main" spd="med" advClick="1" p14:dur="1000"/>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9" name="Shape 179"/>
          <p:cNvSpPr/>
          <p:nvPr/>
        </p:nvSpPr>
        <p:spPr>
          <a:xfrm>
            <a:off x="400248" y="152400"/>
            <a:ext cx="9626601" cy="495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011993"/>
                </a:solidFill>
                <a:latin typeface="Gill Sans SemiBold"/>
                <a:ea typeface="Gill Sans SemiBold"/>
                <a:cs typeface="Gill Sans SemiBold"/>
                <a:sym typeface="Gill Sans SemiBold"/>
              </a:defRPr>
            </a:pPr>
            <a:r>
              <a:t>1.	David again in Gath</a:t>
            </a:r>
            <a:r>
              <a:rPr>
                <a:solidFill>
                  <a:srgbClr val="000000"/>
                </a:solidFill>
              </a:rPr>
              <a:t>  </a:t>
            </a:r>
            <a:r>
              <a:rPr>
                <a:solidFill>
                  <a:srgbClr val="FF2600"/>
                </a:solidFill>
              </a:rPr>
              <a:t>27:1-7</a:t>
            </a:r>
          </a:p>
        </p:txBody>
      </p:sp>
      <p:sp>
        <p:nvSpPr>
          <p:cNvPr id="180" name="Shape 180"/>
          <p:cNvSpPr/>
          <p:nvPr/>
        </p:nvSpPr>
        <p:spPr>
          <a:xfrm>
            <a:off x="266700" y="806205"/>
            <a:ext cx="9626601" cy="45466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latin typeface="Helvetica"/>
                <a:ea typeface="Helvetica"/>
                <a:cs typeface="Helvetica"/>
                <a:sym typeface="Helvetica"/>
              </a:defRPr>
            </a:pPr>
            <a:r>
              <a:rPr>
                <a:solidFill>
                  <a:srgbClr val="011993"/>
                </a:solidFill>
                <a:latin typeface="+mn-lt"/>
                <a:ea typeface="+mn-ea"/>
                <a:cs typeface="+mn-cs"/>
                <a:sym typeface="Gill Sans"/>
              </a:rPr>
              <a:t>a.	David gave in to fear</a:t>
            </a:r>
            <a:r>
              <a:rPr>
                <a:latin typeface="+mn-lt"/>
                <a:ea typeface="+mn-ea"/>
                <a:cs typeface="+mn-cs"/>
                <a:sym typeface="Gill Sans"/>
              </a:rPr>
              <a:t> </a:t>
            </a:r>
            <a:endParaRPr>
              <a:latin typeface="+mn-lt"/>
              <a:ea typeface="+mn-ea"/>
              <a:cs typeface="+mn-cs"/>
              <a:sym typeface="Gill Sans"/>
            </a:endParaRPr>
          </a:p>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latin typeface="Helvetica"/>
                <a:ea typeface="Helvetica"/>
                <a:cs typeface="Helvetica"/>
                <a:sym typeface="Helvetica"/>
              </a:defRPr>
            </a:pPr>
            <a:r>
              <a:rPr>
                <a:latin typeface="+mn-lt"/>
                <a:ea typeface="+mn-ea"/>
                <a:cs typeface="+mn-cs"/>
                <a:sym typeface="Gill Sans"/>
              </a:rPr>
              <a:t>	David becomes very discouraged</a:t>
            </a:r>
            <a:endParaRPr>
              <a:latin typeface="+mn-lt"/>
              <a:ea typeface="+mn-ea"/>
              <a:cs typeface="+mn-cs"/>
              <a:sym typeface="Gill Sans"/>
            </a:endParaRPr>
          </a:p>
          <a:p>
            <a:pPr lvl="1" indent="228600"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latin typeface="Helvetica"/>
                <a:ea typeface="Helvetica"/>
                <a:cs typeface="Helvetica"/>
                <a:sym typeface="Helvetica"/>
              </a:defRPr>
            </a:pPr>
            <a:r>
              <a:rPr>
                <a:latin typeface="+mn-lt"/>
                <a:ea typeface="+mn-ea"/>
                <a:cs typeface="+mn-cs"/>
                <a:sym typeface="Gill Sans"/>
              </a:rPr>
              <a:t> Believes if he remains in the land Saul will eventually take his life</a:t>
            </a:r>
            <a:endParaRPr>
              <a:latin typeface="+mn-lt"/>
              <a:ea typeface="+mn-ea"/>
              <a:cs typeface="+mn-cs"/>
              <a:sym typeface="Gill Sans"/>
            </a:endParaRPr>
          </a:p>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latin typeface="Helvetica"/>
                <a:ea typeface="Helvetica"/>
                <a:cs typeface="Helvetica"/>
                <a:sym typeface="Helvetica"/>
              </a:defRPr>
            </a:pPr>
            <a:r>
              <a:rPr>
                <a:latin typeface="+mn-lt"/>
                <a:ea typeface="+mn-ea"/>
                <a:cs typeface="+mn-cs"/>
                <a:sym typeface="Gill Sans"/>
              </a:rPr>
              <a:t>   Disobeyed the order of Gad the prophet </a:t>
            </a:r>
            <a:r>
              <a:rPr>
                <a:solidFill>
                  <a:srgbClr val="FF2600"/>
                </a:solidFill>
                <a:latin typeface="+mn-lt"/>
                <a:ea typeface="+mn-ea"/>
                <a:cs typeface="+mn-cs"/>
                <a:sym typeface="Gill Sans"/>
              </a:rPr>
              <a:t>22:5</a:t>
            </a:r>
            <a:endParaRPr>
              <a:latin typeface="+mn-lt"/>
              <a:ea typeface="+mn-ea"/>
              <a:cs typeface="+mn-cs"/>
              <a:sym typeface="Gill Sans"/>
            </a:endParaRPr>
          </a:p>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latin typeface="Helvetica"/>
                <a:ea typeface="Helvetica"/>
                <a:cs typeface="Helvetica"/>
                <a:sym typeface="Helvetica"/>
              </a:defRPr>
            </a:pPr>
            <a:r>
              <a:rPr>
                <a:latin typeface="+mn-lt"/>
                <a:ea typeface="+mn-ea"/>
                <a:cs typeface="+mn-cs"/>
                <a:sym typeface="Gill Sans"/>
              </a:rPr>
              <a:t>	He decides to escape to Philistia </a:t>
            </a:r>
            <a:r>
              <a:rPr>
                <a:solidFill>
                  <a:srgbClr val="FF2600"/>
                </a:solidFill>
                <a:latin typeface="+mn-lt"/>
                <a:ea typeface="+mn-ea"/>
                <a:cs typeface="+mn-cs"/>
                <a:sym typeface="Gill Sans"/>
              </a:rPr>
              <a:t>1</a:t>
            </a:r>
            <a:endParaRPr>
              <a:latin typeface="+mn-lt"/>
              <a:ea typeface="+mn-ea"/>
              <a:cs typeface="+mn-cs"/>
              <a:sym typeface="Gill Sans"/>
            </a:endParaRPr>
          </a:p>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latin typeface="Helvetica"/>
                <a:ea typeface="Helvetica"/>
                <a:cs typeface="Helvetica"/>
                <a:sym typeface="Helvetica"/>
              </a:defRPr>
            </a:pPr>
            <a:r>
              <a:rPr>
                <a:latin typeface="+mn-lt"/>
                <a:ea typeface="+mn-ea"/>
                <a:cs typeface="+mn-cs"/>
                <a:sym typeface="Gill Sans"/>
              </a:rPr>
              <a:t>	Loss of faith - grew weary, suffering, needs for food, family</a:t>
            </a:r>
            <a:endParaRPr>
              <a:latin typeface="+mn-lt"/>
              <a:ea typeface="+mn-ea"/>
              <a:cs typeface="+mn-cs"/>
              <a:sym typeface="Gill Sans"/>
            </a:endParaRPr>
          </a:p>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latin typeface="Helvetica"/>
                <a:ea typeface="Helvetica"/>
                <a:cs typeface="Helvetica"/>
                <a:sym typeface="Helvetica"/>
              </a:defRPr>
            </a:pPr>
            <a:r>
              <a:rPr>
                <a:latin typeface="+mn-lt"/>
                <a:ea typeface="+mn-ea"/>
                <a:cs typeface="+mn-cs"/>
                <a:sym typeface="Gill Sans"/>
              </a:rPr>
              <a:t>    May have lost his constant devotion &amp; prayer</a:t>
            </a:r>
            <a:endParaRPr>
              <a:latin typeface="+mn-lt"/>
              <a:ea typeface="+mn-ea"/>
              <a:cs typeface="+mn-cs"/>
              <a:sym typeface="Gill Sans"/>
            </a:endParaRPr>
          </a:p>
          <a:p>
            <a:pPr lvl="1" indent="228600"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latin typeface="Helvetica"/>
                <a:ea typeface="Helvetica"/>
                <a:cs typeface="Helvetica"/>
                <a:sym typeface="Helvetica"/>
              </a:defRPr>
            </a:pPr>
            <a:r>
              <a:rPr>
                <a:latin typeface="+mn-lt"/>
                <a:ea typeface="+mn-ea"/>
                <a:cs typeface="+mn-cs"/>
                <a:sym typeface="Gill Sans"/>
              </a:rPr>
              <a:t>  Looks for expediences not approved</a:t>
            </a:r>
            <a:endParaRPr>
              <a:latin typeface="+mn-lt"/>
              <a:ea typeface="+mn-ea"/>
              <a:cs typeface="+mn-cs"/>
              <a:sym typeface="Gill Sans"/>
            </a:endParaRPr>
          </a:p>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latin typeface="Helvetica"/>
                <a:ea typeface="Helvetica"/>
                <a:cs typeface="Helvetica"/>
                <a:sym typeface="Helvetica"/>
              </a:defRPr>
            </a:pPr>
            <a:r>
              <a:rPr>
                <a:latin typeface="+mn-lt"/>
                <a:ea typeface="+mn-ea"/>
                <a:cs typeface="+mn-cs"/>
                <a:sym typeface="Gill Sans"/>
              </a:rPr>
              <a:t>    David crosses with 600 men to Achish </a:t>
            </a:r>
            <a:r>
              <a:rPr>
                <a:solidFill>
                  <a:srgbClr val="FF2600"/>
                </a:solidFill>
                <a:latin typeface="+mn-lt"/>
                <a:ea typeface="+mn-ea"/>
                <a:cs typeface="+mn-cs"/>
                <a:sym typeface="Gill Sans"/>
              </a:rPr>
              <a:t>2</a:t>
            </a:r>
            <a:endParaRPr>
              <a:latin typeface="+mn-lt"/>
              <a:ea typeface="+mn-ea"/>
              <a:cs typeface="+mn-cs"/>
              <a:sym typeface="Gill Sans"/>
            </a:endParaRPr>
          </a:p>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latin typeface="Helvetica"/>
                <a:ea typeface="Helvetica"/>
                <a:cs typeface="Helvetica"/>
                <a:sym typeface="Helvetica"/>
              </a:defRPr>
            </a:pPr>
            <a:r>
              <a:rPr>
                <a:latin typeface="+mn-lt"/>
                <a:ea typeface="+mn-ea"/>
                <a:cs typeface="+mn-cs"/>
                <a:sym typeface="Gill Sans"/>
              </a:rPr>
              <a:t>	Lived at Gath &amp; 2 wives (Ahinoam &amp; Abigail) </a:t>
            </a:r>
            <a:r>
              <a:rPr>
                <a:solidFill>
                  <a:srgbClr val="FF2600"/>
                </a:solidFill>
                <a:latin typeface="+mn-lt"/>
                <a:ea typeface="+mn-ea"/>
                <a:cs typeface="+mn-cs"/>
                <a:sym typeface="Gill Sans"/>
              </a:rPr>
              <a:t>3</a:t>
            </a:r>
            <a:endParaRPr>
              <a:latin typeface="+mn-lt"/>
              <a:ea typeface="+mn-ea"/>
              <a:cs typeface="+mn-cs"/>
              <a:sym typeface="Gill Sans"/>
            </a:endParaRPr>
          </a:p>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latin typeface="Helvetica"/>
                <a:ea typeface="Helvetica"/>
                <a:cs typeface="Helvetica"/>
                <a:sym typeface="Helvetica"/>
              </a:defRPr>
            </a:pPr>
            <a:r>
              <a:rPr>
                <a:latin typeface="+mn-lt"/>
                <a:ea typeface="+mn-ea"/>
                <a:cs typeface="+mn-cs"/>
                <a:sym typeface="Gill Sans"/>
              </a:rPr>
              <a:t>	Saul stopped searching </a:t>
            </a:r>
            <a:r>
              <a:rPr>
                <a:solidFill>
                  <a:srgbClr val="FF2600"/>
                </a:solidFill>
                <a:latin typeface="+mn-lt"/>
                <a:ea typeface="+mn-ea"/>
                <a:cs typeface="+mn-cs"/>
                <a:sym typeface="Gill Sans"/>
              </a:rPr>
              <a:t>4</a:t>
            </a:r>
          </a:p>
        </p:txBody>
      </p:sp>
      <p:pic>
        <p:nvPicPr>
          <p:cNvPr id="181" name="pasted-image.png"/>
          <p:cNvPicPr>
            <a:picLocks noChangeAspect="1"/>
          </p:cNvPicPr>
          <p:nvPr/>
        </p:nvPicPr>
        <p:blipFill>
          <a:blip r:embed="rId2">
            <a:extLst/>
          </a:blip>
          <a:stretch>
            <a:fillRect/>
          </a:stretch>
        </p:blipFill>
        <p:spPr>
          <a:xfrm>
            <a:off x="7538704" y="42716"/>
            <a:ext cx="2607585" cy="1548148"/>
          </a:xfrm>
          <a:prstGeom prst="rect">
            <a:avLst/>
          </a:prstGeom>
          <a:ln w="12700">
            <a:miter lim="400000"/>
          </a:ln>
        </p:spPr>
      </p:pic>
    </p:spTree>
  </p:cSld>
  <p:clrMapOvr>
    <a:masterClrMapping/>
  </p:clrMapOvr>
  <p:transition xmlns:p14="http://schemas.microsoft.com/office/powerpoint/2010/main" spd="med" advClick="1" p14:dur="1000"/>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3" name="Shape 183"/>
          <p:cNvSpPr/>
          <p:nvPr/>
        </p:nvSpPr>
        <p:spPr>
          <a:xfrm>
            <a:off x="400248" y="152400"/>
            <a:ext cx="9626601" cy="495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011993"/>
                </a:solidFill>
                <a:latin typeface="Gill Sans SemiBold"/>
                <a:ea typeface="Gill Sans SemiBold"/>
                <a:cs typeface="Gill Sans SemiBold"/>
                <a:sym typeface="Gill Sans SemiBold"/>
              </a:defRPr>
            </a:pPr>
            <a:r>
              <a:t>1.	David again in Gath</a:t>
            </a:r>
            <a:r>
              <a:rPr>
                <a:solidFill>
                  <a:srgbClr val="000000"/>
                </a:solidFill>
              </a:rPr>
              <a:t>  </a:t>
            </a:r>
            <a:r>
              <a:rPr>
                <a:solidFill>
                  <a:srgbClr val="FF2600"/>
                </a:solidFill>
              </a:rPr>
              <a:t>27:1-7</a:t>
            </a:r>
          </a:p>
        </p:txBody>
      </p:sp>
      <p:sp>
        <p:nvSpPr>
          <p:cNvPr id="184" name="Shape 184"/>
          <p:cNvSpPr/>
          <p:nvPr/>
        </p:nvSpPr>
        <p:spPr>
          <a:xfrm>
            <a:off x="266700" y="806205"/>
            <a:ext cx="5729142" cy="53594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330200" indent="-330200" algn="l">
              <a:tabLst>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011993"/>
                </a:solidFill>
                <a:latin typeface="Helvetica"/>
                <a:ea typeface="Helvetica"/>
                <a:cs typeface="Helvetica"/>
                <a:sym typeface="Helvetica"/>
              </a:defRPr>
            </a:pPr>
            <a:r>
              <a:rPr>
                <a:latin typeface="+mn-lt"/>
                <a:ea typeface="+mn-ea"/>
                <a:cs typeface="+mn-cs"/>
                <a:sym typeface="Gill Sans"/>
              </a:rPr>
              <a:t>b.	Philistine are convinced David is                                      considered an enemy by Saul, </a:t>
            </a:r>
            <a:r>
              <a:rPr>
                <a:solidFill>
                  <a:srgbClr val="FF2600"/>
                </a:solidFill>
                <a:latin typeface="+mn-lt"/>
                <a:ea typeface="+mn-ea"/>
                <a:cs typeface="+mn-cs"/>
                <a:sym typeface="Gill Sans"/>
              </a:rPr>
              <a:t>5-7</a:t>
            </a:r>
            <a:endParaRPr>
              <a:solidFill>
                <a:srgbClr val="FF2600"/>
              </a:solidFill>
              <a:latin typeface="+mn-lt"/>
              <a:ea typeface="+mn-ea"/>
              <a:cs typeface="+mn-cs"/>
              <a:sym typeface="Gill Sans"/>
            </a:endParaRPr>
          </a:p>
          <a:p>
            <a:pPr marL="76199"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latin typeface="Helvetica"/>
                <a:ea typeface="Helvetica"/>
                <a:cs typeface="Helvetica"/>
                <a:sym typeface="Helvetica"/>
              </a:defRPr>
            </a:pPr>
            <a:r>
              <a:rPr>
                <a:solidFill>
                  <a:srgbClr val="FF2600"/>
                </a:solidFill>
                <a:latin typeface="+mn-lt"/>
                <a:ea typeface="+mn-ea"/>
                <a:cs typeface="+mn-cs"/>
                <a:sym typeface="Gill Sans"/>
              </a:rPr>
              <a:t>   </a:t>
            </a:r>
            <a:r>
              <a:rPr>
                <a:latin typeface="+mn-lt"/>
                <a:ea typeface="+mn-ea"/>
                <a:cs typeface="+mn-cs"/>
                <a:sym typeface="Gill Sans"/>
              </a:rPr>
              <a:t>David proved his worth to the King</a:t>
            </a:r>
            <a:endParaRPr>
              <a:latin typeface="+mn-lt"/>
              <a:ea typeface="+mn-ea"/>
              <a:cs typeface="+mn-cs"/>
              <a:sym typeface="Gill Sans"/>
            </a:endParaRPr>
          </a:p>
          <a:p>
            <a:pPr marL="76199"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latin typeface="Helvetica"/>
                <a:ea typeface="Helvetica"/>
                <a:cs typeface="Helvetica"/>
                <a:sym typeface="Helvetica"/>
              </a:defRPr>
            </a:pPr>
            <a:r>
              <a:rPr>
                <a:latin typeface="+mn-lt"/>
                <a:ea typeface="+mn-ea"/>
                <a:cs typeface="+mn-cs"/>
                <a:sym typeface="Gill Sans"/>
              </a:rPr>
              <a:t>   Requested his own city</a:t>
            </a:r>
            <a:endParaRPr>
              <a:latin typeface="+mn-lt"/>
              <a:ea typeface="+mn-ea"/>
              <a:cs typeface="+mn-cs"/>
              <a:sym typeface="Gill Sans"/>
            </a:endParaRPr>
          </a:p>
          <a:p>
            <a:pPr marL="330200" indent="-330200" algn="l">
              <a:tabLst>
                <a:tab pos="711200" algn="l"/>
                <a:tab pos="1066800" algn="l"/>
                <a:tab pos="1422400" algn="l"/>
                <a:tab pos="1778000" algn="l"/>
                <a:tab pos="2133600" algn="l"/>
                <a:tab pos="2489200" algn="l"/>
                <a:tab pos="2844800" algn="l"/>
                <a:tab pos="3200400" algn="l"/>
                <a:tab pos="3556000" algn="l"/>
                <a:tab pos="3911600" algn="l"/>
                <a:tab pos="4267200" algn="l"/>
              </a:tabLst>
              <a:defRPr sz="2800">
                <a:latin typeface="Helvetica"/>
                <a:ea typeface="Helvetica"/>
                <a:cs typeface="Helvetica"/>
                <a:sym typeface="Helvetica"/>
              </a:defRPr>
            </a:pPr>
            <a:r>
              <a:rPr>
                <a:latin typeface="+mn-lt"/>
                <a:ea typeface="+mn-ea"/>
                <a:cs typeface="+mn-cs"/>
                <a:sym typeface="Gill Sans"/>
              </a:rPr>
              <a:t>   Removed his followers from the     corrupting influence of a pagan culture</a:t>
            </a:r>
            <a:endParaRPr>
              <a:latin typeface="+mn-lt"/>
              <a:ea typeface="+mn-ea"/>
              <a:cs typeface="+mn-cs"/>
              <a:sym typeface="Gill Sans"/>
            </a:endParaRPr>
          </a:p>
          <a:p>
            <a:pPr marL="330200" indent="-330200" algn="l">
              <a:tabLst>
                <a:tab pos="711200" algn="l"/>
                <a:tab pos="1066800" algn="l"/>
                <a:tab pos="1422400" algn="l"/>
                <a:tab pos="1778000" algn="l"/>
                <a:tab pos="2133600" algn="l"/>
                <a:tab pos="2489200" algn="l"/>
                <a:tab pos="2844800" algn="l"/>
                <a:tab pos="3200400" algn="l"/>
                <a:tab pos="3556000" algn="l"/>
                <a:tab pos="3911600" algn="l"/>
                <a:tab pos="4267200" algn="l"/>
              </a:tabLst>
              <a:defRPr sz="2800">
                <a:latin typeface="Helvetica"/>
                <a:ea typeface="Helvetica"/>
                <a:cs typeface="Helvetica"/>
                <a:sym typeface="Helvetica"/>
              </a:defRPr>
            </a:pPr>
            <a:r>
              <a:rPr>
                <a:latin typeface="+mn-lt"/>
                <a:ea typeface="+mn-ea"/>
                <a:cs typeface="+mn-cs"/>
                <a:sym typeface="Gill Sans"/>
              </a:rPr>
              <a:t>    Achish thinks David will guard the southern border of the Land</a:t>
            </a:r>
            <a:endParaRPr>
              <a:latin typeface="+mn-lt"/>
              <a:ea typeface="+mn-ea"/>
              <a:cs typeface="+mn-cs"/>
              <a:sym typeface="Gill Sans"/>
            </a:endParaRPr>
          </a:p>
          <a:p>
            <a:pPr marL="330200" indent="-330200" algn="l">
              <a:tabLst>
                <a:tab pos="711200" algn="l"/>
                <a:tab pos="1066800" algn="l"/>
                <a:tab pos="1422400" algn="l"/>
                <a:tab pos="1778000" algn="l"/>
                <a:tab pos="2133600" algn="l"/>
                <a:tab pos="2489200" algn="l"/>
                <a:tab pos="2844800" algn="l"/>
                <a:tab pos="3200400" algn="l"/>
                <a:tab pos="3556000" algn="l"/>
                <a:tab pos="3911600" algn="l"/>
                <a:tab pos="4267200" algn="l"/>
              </a:tabLst>
              <a:defRPr sz="2800">
                <a:latin typeface="Helvetica"/>
                <a:ea typeface="Helvetica"/>
                <a:cs typeface="Helvetica"/>
                <a:sym typeface="Helvetica"/>
              </a:defRPr>
            </a:pPr>
            <a:r>
              <a:rPr>
                <a:latin typeface="+mn-lt"/>
                <a:ea typeface="+mn-ea"/>
                <a:cs typeface="+mn-cs"/>
                <a:sym typeface="Gill Sans"/>
              </a:rPr>
              <a:t>   Ziklag give to David - remain a possession of the kings of Judah</a:t>
            </a:r>
            <a:endParaRPr>
              <a:latin typeface="+mn-lt"/>
              <a:ea typeface="+mn-ea"/>
              <a:cs typeface="+mn-cs"/>
              <a:sym typeface="Gill Sans"/>
            </a:endParaRPr>
          </a:p>
          <a:p>
            <a:pPr marL="330200" indent="-330200" algn="l">
              <a:tabLst>
                <a:tab pos="711200" algn="l"/>
                <a:tab pos="1066800" algn="l"/>
                <a:tab pos="1422400" algn="l"/>
                <a:tab pos="1778000" algn="l"/>
                <a:tab pos="2133600" algn="l"/>
                <a:tab pos="2489200" algn="l"/>
                <a:tab pos="2844800" algn="l"/>
                <a:tab pos="3200400" algn="l"/>
                <a:tab pos="3556000" algn="l"/>
                <a:tab pos="3911600" algn="l"/>
                <a:tab pos="4267200" algn="l"/>
              </a:tabLst>
              <a:defRPr sz="2800">
                <a:latin typeface="Helvetica"/>
                <a:ea typeface="Helvetica"/>
                <a:cs typeface="Helvetica"/>
                <a:sym typeface="Helvetica"/>
              </a:defRPr>
            </a:pPr>
            <a:r>
              <a:rPr>
                <a:latin typeface="+mn-lt"/>
                <a:ea typeface="+mn-ea"/>
                <a:cs typeface="+mn-cs"/>
                <a:sym typeface="Gill Sans"/>
              </a:rPr>
              <a:t>   16 months in Philistine territory</a:t>
            </a:r>
            <a:endParaRPr>
              <a:latin typeface="+mn-lt"/>
              <a:ea typeface="+mn-ea"/>
              <a:cs typeface="+mn-cs"/>
              <a:sym typeface="Gill Sans"/>
            </a:endParaRPr>
          </a:p>
        </p:txBody>
      </p:sp>
      <p:pic>
        <p:nvPicPr>
          <p:cNvPr id="185" name="droppedImage.pdf"/>
          <p:cNvPicPr>
            <a:picLocks noChangeAspect="1"/>
          </p:cNvPicPr>
          <p:nvPr/>
        </p:nvPicPr>
        <p:blipFill>
          <a:blip r:embed="rId2">
            <a:extLst/>
          </a:blip>
          <a:stretch>
            <a:fillRect/>
          </a:stretch>
        </p:blipFill>
        <p:spPr>
          <a:xfrm>
            <a:off x="5905259" y="161093"/>
            <a:ext cx="4199632" cy="3327401"/>
          </a:xfrm>
          <a:prstGeom prst="rect">
            <a:avLst/>
          </a:prstGeom>
          <a:ln w="12700">
            <a:miter lim="400000"/>
          </a:ln>
        </p:spPr>
      </p:pic>
      <p:sp>
        <p:nvSpPr>
          <p:cNvPr id="186" name="Shape 186"/>
          <p:cNvSpPr/>
          <p:nvPr/>
        </p:nvSpPr>
        <p:spPr>
          <a:xfrm>
            <a:off x="6046535" y="3623498"/>
            <a:ext cx="3917079" cy="9906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r>
              <a:t>David goes to King Achish, a Philistine</a:t>
            </a:r>
          </a:p>
        </p:txBody>
      </p:sp>
    </p:spTree>
  </p:cSld>
  <p:clrMapOvr>
    <a:masterClrMapping/>
  </p:clrMapOvr>
  <p:transition xmlns:p14="http://schemas.microsoft.com/office/powerpoint/2010/main" spd="med" advClick="1" p14:dur="1000"/>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8" name="Ziklag,_Tell_Sera,_aerial_from_east,_tb_q010703.png"/>
          <p:cNvPicPr>
            <a:picLocks noChangeAspect="1"/>
          </p:cNvPicPr>
          <p:nvPr/>
        </p:nvPicPr>
        <p:blipFill>
          <a:blip r:embed="rId2">
            <a:extLst/>
          </a:blip>
          <a:stretch>
            <a:fillRect/>
          </a:stretch>
        </p:blipFill>
        <p:spPr>
          <a:xfrm>
            <a:off x="4927600" y="76200"/>
            <a:ext cx="5080000" cy="3810000"/>
          </a:xfrm>
          <a:prstGeom prst="rect">
            <a:avLst/>
          </a:prstGeom>
          <a:ln w="12700">
            <a:miter lim="400000"/>
          </a:ln>
        </p:spPr>
      </p:pic>
      <p:pic>
        <p:nvPicPr>
          <p:cNvPr id="189" name="Ziklag,_Tel_Sera,_from_east,_tb_n050701.png"/>
          <p:cNvPicPr>
            <a:picLocks noChangeAspect="1"/>
          </p:cNvPicPr>
          <p:nvPr/>
        </p:nvPicPr>
        <p:blipFill>
          <a:blip r:embed="rId3">
            <a:extLst/>
          </a:blip>
          <a:stretch>
            <a:fillRect/>
          </a:stretch>
        </p:blipFill>
        <p:spPr>
          <a:xfrm>
            <a:off x="4927600" y="3937000"/>
            <a:ext cx="5080000" cy="3810000"/>
          </a:xfrm>
          <a:prstGeom prst="rect">
            <a:avLst/>
          </a:prstGeom>
          <a:ln w="12700">
            <a:miter lim="400000"/>
          </a:ln>
        </p:spPr>
      </p:pic>
      <p:sp>
        <p:nvSpPr>
          <p:cNvPr id="190" name="Shape 190"/>
          <p:cNvSpPr/>
          <p:nvPr/>
        </p:nvSpPr>
        <p:spPr>
          <a:xfrm>
            <a:off x="279400" y="241300"/>
            <a:ext cx="4533900" cy="6108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b="1" sz="2200">
                <a:latin typeface="Verdana"/>
                <a:ea typeface="Verdana"/>
                <a:cs typeface="Verdana"/>
                <a:sym typeface="Verdana"/>
              </a:rPr>
              <a:t>Biblical History</a:t>
            </a:r>
            <a:endParaRPr b="1" sz="2200">
              <a:latin typeface="Verdana"/>
              <a:ea typeface="Verdana"/>
              <a:cs typeface="Verdana"/>
              <a:sym typeface="Verdana"/>
            </a:endParaRPr>
          </a:p>
          <a:p>
            <a:pPr algn="l">
              <a:spcBef>
                <a:spcPts val="13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200">
                <a:latin typeface="Verdana"/>
                <a:ea typeface="Verdana"/>
                <a:cs typeface="Verdana"/>
                <a:sym typeface="Verdana"/>
              </a:rPr>
              <a:t>Ziklag was listed as one of the 29 towns in Negev and was assigned to the tribe of Simeon (Josh 15:31; 19:5). It was apparently controlled by the Philistines during King Saul's rule, and was given by King Achish of Gath to David when he was running from Saul. David used it for a home base for raids against various groups who threatened the southern borders of Judah (1 Sam 27). After being away one time, he returned to find it ransacked by the Amalekites</a:t>
            </a:r>
          </a:p>
        </p:txBody>
      </p:sp>
    </p:spTree>
  </p:cSld>
  <p:clrMapOvr>
    <a:masterClrMapping/>
  </p:clrMapOvr>
  <p:transition xmlns:p14="http://schemas.microsoft.com/office/powerpoint/2010/main" spd="med" advClick="1" p14:dur="1000"/>
</p:sld>
</file>

<file path=ppt/theme/_rels/theme1.xml.rels><?xml version="1.0" encoding="UTF-8" standalone="yes"?><Relationships xmlns="http://schemas.openxmlformats.org/package/2006/relationships"><Relationship Id="rId1" Type="http://schemas.openxmlformats.org/officeDocument/2006/relationships/image" Target="../media/image1.jpeg"/></Relationships>

</file>

<file path=ppt/theme/_rels/theme2.xml.rels><?xml version="1.0" encoding="UTF-8" standalone="yes"?><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25400" cap="flat">
          <a:solidFill>
            <a:srgbClr val="000000"/>
          </a:solidFill>
          <a:prstDash val="solid"/>
          <a:miter lim="400000"/>
        </a:ln>
        <a:effectLst/>
        <a:sp3d/>
      </a:spPr>
      <a:bodyPr rot="0" spcFirstLastPara="1" vertOverflow="overflow" horzOverflow="overflow" vert="horz" wrap="square" lIns="38100" tIns="38100" rIns="38100" bIns="381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25400" cap="flat">
          <a:solidFill>
            <a:srgbClr val="000000"/>
          </a:solidFill>
          <a:prstDash val="solid"/>
          <a:miter lim="400000"/>
        </a:ln>
        <a:effectLst/>
        <a:sp3d/>
      </a:spPr>
      <a:bodyPr rot="0" spcFirstLastPara="1" vertOverflow="overflow" horzOverflow="overflow" vert="horz" wrap="square" lIns="38100" tIns="38100" rIns="38100" bIns="381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