
<file path=[Content_Types].xml><?xml version="1.0" encoding="utf-8"?>
<Types xmlns="http://schemas.openxmlformats.org/package/2006/content-types">
  <Default Extension="xml" ContentType="application/xml"/>
  <Default Extension="jpeg" ContentType="image/jpeg"/>
  <Default Extension="tif" ContentType="image/tif"/>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646464"/>
        </a:fontRef>
        <a:srgbClr val="646464"/>
      </a:tcTxStyle>
      <a:tcStyle>
        <a:tcBdr>
          <a:left>
            <a:ln w="12700" cap="flat">
              <a:solidFill>
                <a:srgbClr val="B6B8B9"/>
              </a:solidFill>
              <a:prstDash val="solid"/>
              <a:miter lim="400000"/>
            </a:ln>
          </a:left>
          <a:right>
            <a:ln w="12700" cap="flat">
              <a:solidFill>
                <a:srgbClr val="B6B8B9"/>
              </a:solidFill>
              <a:prstDash val="solid"/>
              <a:miter lim="400000"/>
            </a:ln>
          </a:right>
          <a:top>
            <a:ln w="12700" cap="flat">
              <a:solidFill>
                <a:srgbClr val="B6B8B9"/>
              </a:solidFill>
              <a:prstDash val="solid"/>
              <a:miter lim="400000"/>
            </a:ln>
          </a:top>
          <a:bottom>
            <a:ln w="12700" cap="flat">
              <a:solidFill>
                <a:srgbClr val="B6B8B9"/>
              </a:solidFill>
              <a:prstDash val="solid"/>
              <a:miter lim="400000"/>
            </a:ln>
          </a:bottom>
          <a:insideH>
            <a:ln w="12700" cap="flat">
              <a:solidFill>
                <a:srgbClr val="B6B8B9"/>
              </a:solidFill>
              <a:prstDash val="solid"/>
              <a:miter lim="400000"/>
            </a:ln>
          </a:insideH>
          <a:insideV>
            <a:ln w="12700" cap="flat">
              <a:solidFill>
                <a:srgbClr val="B6B8B9"/>
              </a:solidFill>
              <a:prstDash val="solid"/>
              <a:miter lim="400000"/>
            </a:ln>
          </a:insideV>
        </a:tcBdr>
        <a:fill>
          <a:noFill/>
        </a:fill>
      </a:tcStyle>
    </a:wholeTbl>
    <a:band2H>
      <a:tcTxStyle/>
      <a:tcStyle>
        <a:tcBdr/>
        <a:fill>
          <a:solidFill>
            <a:srgbClr val="EFF1F3"/>
          </a:solidFill>
        </a:fill>
      </a:tcStyle>
    </a:band2H>
    <a:firstCol>
      <a:tcTxStyle b="off" i="off">
        <a:fontRef idx="minor">
          <a:srgbClr val="FFFFFF"/>
        </a:fontRef>
        <a:srgbClr val="FFFFFF"/>
      </a:tcTxStyle>
      <a:tcStyle>
        <a:tcBdr>
          <a:left>
            <a:ln w="12700" cap="flat">
              <a:solidFill>
                <a:srgbClr val="B6B8B9"/>
              </a:solidFill>
              <a:prstDash val="solid"/>
              <a:miter lim="400000"/>
            </a:ln>
          </a:left>
          <a:right>
            <a:ln w="12700" cap="flat">
              <a:solidFill>
                <a:srgbClr val="B6B8B9"/>
              </a:solidFill>
              <a:prstDash val="solid"/>
              <a:miter lim="400000"/>
            </a:ln>
          </a:right>
          <a:top>
            <a:ln w="12700" cap="flat">
              <a:solidFill>
                <a:srgbClr val="B6B8B9"/>
              </a:solidFill>
              <a:prstDash val="solid"/>
              <a:miter lim="400000"/>
            </a:ln>
          </a:top>
          <a:bottom>
            <a:ln w="12700" cap="flat">
              <a:solidFill>
                <a:srgbClr val="B6B8B9"/>
              </a:solidFill>
              <a:prstDash val="solid"/>
              <a:miter lim="400000"/>
            </a:ln>
          </a:bottom>
          <a:insideH>
            <a:ln w="12700" cap="flat">
              <a:solidFill>
                <a:srgbClr val="B6B8B9"/>
              </a:solidFill>
              <a:prstDash val="solid"/>
              <a:miter lim="400000"/>
            </a:ln>
          </a:insideH>
          <a:insideV>
            <a:ln w="12700" cap="flat">
              <a:solidFill>
                <a:srgbClr val="B6B8B9"/>
              </a:solidFill>
              <a:prstDash val="solid"/>
              <a:miter lim="400000"/>
            </a:ln>
          </a:insideV>
        </a:tcBdr>
        <a:fill>
          <a:noFill/>
        </a:fill>
      </a:tcStyle>
    </a:firstCol>
    <a:lastRow>
      <a:tcTxStyle b="off" i="off">
        <a:fontRef idx="minor">
          <a:srgbClr val="FFFFFF"/>
        </a:fontRef>
        <a:srgbClr val="FFFFFF"/>
      </a:tcTxStyle>
      <a:tcStyle>
        <a:tcBdr>
          <a:left>
            <a:ln w="12700" cap="flat">
              <a:solidFill>
                <a:srgbClr val="B6B8B9"/>
              </a:solidFill>
              <a:prstDash val="solid"/>
              <a:miter lim="400000"/>
            </a:ln>
          </a:left>
          <a:right>
            <a:ln w="12700" cap="flat">
              <a:solidFill>
                <a:srgbClr val="B6B8B9"/>
              </a:solidFill>
              <a:prstDash val="solid"/>
              <a:miter lim="400000"/>
            </a:ln>
          </a:right>
          <a:top>
            <a:ln w="12700" cap="flat">
              <a:solidFill>
                <a:srgbClr val="B6B8B9"/>
              </a:solidFill>
              <a:prstDash val="solid"/>
              <a:miter lim="400000"/>
            </a:ln>
          </a:top>
          <a:bottom>
            <a:ln w="12700" cap="flat">
              <a:solidFill>
                <a:srgbClr val="B6B8B9"/>
              </a:solidFill>
              <a:prstDash val="solid"/>
              <a:miter lim="400000"/>
            </a:ln>
          </a:bottom>
          <a:insideH>
            <a:ln w="12700" cap="flat">
              <a:solidFill>
                <a:srgbClr val="B6B8B9"/>
              </a:solidFill>
              <a:prstDash val="solid"/>
              <a:miter lim="400000"/>
            </a:ln>
          </a:insideH>
          <a:insideV>
            <a:ln w="12700" cap="flat">
              <a:solidFill>
                <a:srgbClr val="B6B8B9"/>
              </a:solidFill>
              <a:prstDash val="solid"/>
              <a:miter lim="400000"/>
            </a:ln>
          </a:insideV>
        </a:tcBdr>
        <a:fill>
          <a:noFill/>
        </a:fill>
      </a:tcStyle>
    </a:lastRow>
    <a:firstRow>
      <a:tcTxStyle b="off" i="off">
        <a:fontRef idx="minor">
          <a:srgbClr val="FFFFFF"/>
        </a:fontRef>
        <a:srgbClr val="FFFFFF"/>
      </a:tcTxStyle>
      <a:tcStyle>
        <a:tcBdr>
          <a:left>
            <a:ln w="12700" cap="flat">
              <a:solidFill>
                <a:srgbClr val="B6B8B9"/>
              </a:solidFill>
              <a:prstDash val="solid"/>
              <a:miter lim="400000"/>
            </a:ln>
          </a:left>
          <a:right>
            <a:ln w="12700" cap="flat">
              <a:solidFill>
                <a:srgbClr val="B6B8B9"/>
              </a:solidFill>
              <a:prstDash val="solid"/>
              <a:miter lim="400000"/>
            </a:ln>
          </a:right>
          <a:top>
            <a:ln w="12700" cap="flat">
              <a:solidFill>
                <a:srgbClr val="B6B8B9"/>
              </a:solidFill>
              <a:prstDash val="solid"/>
              <a:miter lim="400000"/>
            </a:ln>
          </a:top>
          <a:bottom>
            <a:ln w="12700" cap="flat">
              <a:solidFill>
                <a:srgbClr val="B6B8B9"/>
              </a:solidFill>
              <a:prstDash val="solid"/>
              <a:miter lim="400000"/>
            </a:ln>
          </a:bottom>
          <a:insideH>
            <a:ln w="12700" cap="flat">
              <a:solidFill>
                <a:srgbClr val="B6B8B9"/>
              </a:solidFill>
              <a:prstDash val="solid"/>
              <a:miter lim="400000"/>
            </a:ln>
          </a:insideH>
          <a:insideV>
            <a:ln w="12700" cap="flat">
              <a:solidFill>
                <a:srgbClr val="B6B8B9"/>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352" y="-96"/>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3000" y="685800"/>
            <a:ext cx="4572000" cy="3429000"/>
          </a:xfrm>
          <a:prstGeom prst="rect">
            <a:avLst/>
          </a:prstGeom>
        </p:spPr>
        <p:txBody>
          <a:bodyPr/>
          <a:lstStyle/>
          <a:p>
            <a:endParaRPr/>
          </a:p>
        </p:txBody>
      </p:sp>
      <p:sp>
        <p:nvSpPr>
          <p:cNvPr id="224" name="Shape 22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822860906"/>
      </p:ext>
    </p:extLst>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ti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ti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t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5" name="Shape 15"/>
          <p:cNvSpPr/>
          <p:nvPr/>
        </p:nvSpPr>
        <p:spPr>
          <a:xfrm>
            <a:off x="838200" y="3797300"/>
            <a:ext cx="8458200" cy="127"/>
          </a:xfrm>
          <a:prstGeom prst="line">
            <a:avLst/>
          </a:prstGeom>
          <a:ln w="12700">
            <a:solidFill>
              <a:srgbClr val="B6B8B9"/>
            </a:solidFill>
            <a:miter lim="400000"/>
          </a:ln>
        </p:spPr>
        <p:txBody>
          <a:bodyPr lIns="50800" tIns="50800" rIns="50800" bIns="50800" anchor="ctr"/>
          <a:lstStyle/>
          <a:p>
            <a:pPr algn="l">
              <a:defRPr sz="1200">
                <a:latin typeface="Helvetica"/>
                <a:ea typeface="Helvetica"/>
                <a:cs typeface="Helvetica"/>
                <a:sym typeface="Helvetica"/>
              </a:defRPr>
            </a:pPr>
            <a:endParaRPr/>
          </a:p>
        </p:txBody>
      </p:sp>
      <p:sp>
        <p:nvSpPr>
          <p:cNvPr id="16" name="Shape 16"/>
          <p:cNvSpPr/>
          <p:nvPr/>
        </p:nvSpPr>
        <p:spPr>
          <a:xfrm>
            <a:off x="9143999" y="266700"/>
            <a:ext cx="1" cy="306536"/>
          </a:xfrm>
          <a:prstGeom prst="line">
            <a:avLst/>
          </a:prstGeom>
          <a:ln w="25400">
            <a:solidFill>
              <a:srgbClr val="000000">
                <a:alpha val="45000"/>
              </a:srgbClr>
            </a:solidFill>
            <a:miter lim="400000"/>
          </a:ln>
          <a:effectLst>
            <a:outerShdw blurRad="25400" dist="25400" dir="5400000" rotWithShape="0">
              <a:srgbClr val="FFFFFF"/>
            </a:outerShdw>
          </a:effectLst>
        </p:spPr>
        <p:txBody>
          <a:bodyPr lIns="50800" tIns="50800" rIns="50800" bIns="50800" anchor="ctr"/>
          <a:lstStyle/>
          <a:p>
            <a:pPr algn="l">
              <a:defRPr sz="1200">
                <a:latin typeface="Helvetica"/>
                <a:ea typeface="Helvetica"/>
                <a:cs typeface="Helvetica"/>
                <a:sym typeface="Helvetica"/>
              </a:defRPr>
            </a:pPr>
            <a:endParaRPr/>
          </a:p>
        </p:txBody>
      </p:sp>
      <p:sp>
        <p:nvSpPr>
          <p:cNvPr id="17" name="Shape 17">
            <a:hlinkClick r:id="" action="ppaction://hlinkshowjump?jump=nextslide"/>
          </p:cNvPr>
          <p:cNvSpPr/>
          <p:nvPr/>
        </p:nvSpPr>
        <p:spPr>
          <a:xfrm>
            <a:off x="9359900" y="266700"/>
            <a:ext cx="304800" cy="304800"/>
          </a:xfrm>
          <a:prstGeom prst="rightArrow">
            <a:avLst>
              <a:gd name="adj1" fmla="val 40741"/>
              <a:gd name="adj2" fmla="val 59259"/>
            </a:avLst>
          </a:pr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sp>
        <p:nvSpPr>
          <p:cNvPr id="18" name="Shape 18">
            <a:hlinkClick r:id="" action="ppaction://hlinkshowjump?jump=previousslide"/>
          </p:cNvPr>
          <p:cNvSpPr/>
          <p:nvPr/>
        </p:nvSpPr>
        <p:spPr>
          <a:xfrm>
            <a:off x="8585200" y="2667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2800" y="15200"/>
                </a:moveTo>
                <a:lnTo>
                  <a:pt x="12800" y="21600"/>
                </a:lnTo>
                <a:lnTo>
                  <a:pt x="0" y="10800"/>
                </a:lnTo>
                <a:lnTo>
                  <a:pt x="12800" y="0"/>
                </a:lnTo>
                <a:lnTo>
                  <a:pt x="12800" y="6400"/>
                </a:lnTo>
                <a:lnTo>
                  <a:pt x="21600" y="6400"/>
                </a:lnTo>
                <a:lnTo>
                  <a:pt x="21600" y="15200"/>
                </a:lnTo>
                <a:close/>
              </a:path>
            </a:pathLst>
          </a:cu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pic>
        <p:nvPicPr>
          <p:cNvPr id="19" name="nav_home.tiff">
            <a:hlinkClick r:id="" action="ppaction://hlinkshowjump?jump=firstslide"/>
          </p:cNvPr>
          <p:cNvPicPr>
            <a:picLocks noChangeAspect="1"/>
          </p:cNvPicPr>
          <p:nvPr/>
        </p:nvPicPr>
        <p:blipFill>
          <a:blip r:embed="rId2">
            <a:alphaModFix amt="60000"/>
            <a:extLst/>
          </a:blip>
          <a:stretch>
            <a:fillRect/>
          </a:stretch>
        </p:blipFill>
        <p:spPr>
          <a:xfrm>
            <a:off x="533400" y="254000"/>
            <a:ext cx="317500" cy="317500"/>
          </a:xfrm>
          <a:prstGeom prst="rect">
            <a:avLst/>
          </a:prstGeom>
          <a:ln w="12700">
            <a:miter lim="400000"/>
          </a:ln>
          <a:effectLst>
            <a:outerShdw blurRad="25400" dist="12700" dir="16200000" rotWithShape="0">
              <a:srgbClr val="000000">
                <a:alpha val="80000"/>
              </a:srgbClr>
            </a:outerShdw>
          </a:effectLst>
        </p:spPr>
      </p:pic>
      <p:sp>
        <p:nvSpPr>
          <p:cNvPr id="20" name="Shape 20"/>
          <p:cNvSpPr>
            <a:spLocks noGrp="1"/>
          </p:cNvSpPr>
          <p:nvPr>
            <p:ph type="title"/>
          </p:nvPr>
        </p:nvSpPr>
        <p:spPr>
          <a:xfrm>
            <a:off x="990600" y="1282700"/>
            <a:ext cx="8178800" cy="2578100"/>
          </a:xfrm>
          <a:prstGeom prst="rect">
            <a:avLst/>
          </a:prstGeom>
        </p:spPr>
        <p:txBody>
          <a:bodyPr lIns="50800" tIns="50800" rIns="50800" bIns="50800" anchor="b"/>
          <a:lstStyle>
            <a:lvl1pPr>
              <a:defRPr sz="8400">
                <a:solidFill>
                  <a:srgbClr val="848586"/>
                </a:solidFill>
              </a:defRPr>
            </a:lvl1pPr>
          </a:lstStyle>
          <a:p>
            <a:r>
              <a:t>Title Text</a:t>
            </a:r>
          </a:p>
        </p:txBody>
      </p:sp>
      <p:sp>
        <p:nvSpPr>
          <p:cNvPr id="21" name="Shape 21"/>
          <p:cNvSpPr>
            <a:spLocks noGrp="1"/>
          </p:cNvSpPr>
          <p:nvPr>
            <p:ph type="body" sz="quarter" idx="1"/>
          </p:nvPr>
        </p:nvSpPr>
        <p:spPr>
          <a:xfrm>
            <a:off x="990600" y="3924300"/>
            <a:ext cx="8178800" cy="1066800"/>
          </a:xfrm>
          <a:prstGeom prst="rect">
            <a:avLst/>
          </a:prstGeom>
        </p:spPr>
        <p:txBody>
          <a:bodyPr anchor="t"/>
          <a:lstStyle>
            <a:lvl1pPr marL="0" indent="0" algn="ctr">
              <a:spcBef>
                <a:spcPts val="0"/>
              </a:spcBef>
              <a:buSzTx/>
              <a:buNone/>
              <a:defRPr>
                <a:solidFill>
                  <a:srgbClr val="B6B8B9"/>
                </a:solidFill>
              </a:defRPr>
            </a:lvl1pPr>
            <a:lvl2pPr marL="0" indent="0" algn="ctr">
              <a:spcBef>
                <a:spcPts val="0"/>
              </a:spcBef>
              <a:buSzTx/>
              <a:buNone/>
              <a:defRPr>
                <a:solidFill>
                  <a:srgbClr val="B6B8B9"/>
                </a:solidFill>
              </a:defRPr>
            </a:lvl2pPr>
            <a:lvl3pPr marL="0" indent="0" algn="ctr">
              <a:spcBef>
                <a:spcPts val="0"/>
              </a:spcBef>
              <a:buSzTx/>
              <a:buNone/>
              <a:defRPr>
                <a:solidFill>
                  <a:srgbClr val="B6B8B9"/>
                </a:solidFill>
              </a:defRPr>
            </a:lvl3pPr>
            <a:lvl4pPr marL="0" indent="0" algn="ctr">
              <a:spcBef>
                <a:spcPts val="0"/>
              </a:spcBef>
              <a:buSzTx/>
              <a:buNone/>
              <a:defRPr>
                <a:solidFill>
                  <a:srgbClr val="B6B8B9"/>
                </a:solidFill>
              </a:defRPr>
            </a:lvl4pPr>
            <a:lvl5pPr marL="0" indent="0" algn="ctr">
              <a:spcBef>
                <a:spcPts val="0"/>
              </a:spcBef>
              <a:buSzTx/>
              <a:buNone/>
              <a:defRPr>
                <a:solidFill>
                  <a:srgbClr val="B6B8B9"/>
                </a:solidFill>
              </a:defRPr>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p>
            <a:r>
              <a:t>Title Text</a:t>
            </a:r>
          </a:p>
        </p:txBody>
      </p:sp>
      <p:sp>
        <p:nvSpPr>
          <p:cNvPr id="111" name="Shape 111"/>
          <p:cNvSpPr>
            <a:spLocks noGrp="1"/>
          </p:cNvSpPr>
          <p:nvPr>
            <p:ph type="body" sz="half" idx="1"/>
          </p:nvPr>
        </p:nvSpPr>
        <p:spPr>
          <a:xfrm>
            <a:off x="990600" y="2070100"/>
            <a:ext cx="3942292" cy="4470400"/>
          </a:xfrm>
          <a:prstGeom prst="rect">
            <a:avLst/>
          </a:prstGeom>
        </p:spPr>
        <p:txBody>
          <a:bodyPr/>
          <a:lstStyle>
            <a:lvl1pPr marL="632734" indent="-378734">
              <a:spcBef>
                <a:spcPts val="3000"/>
              </a:spcBef>
              <a:defRPr sz="2400"/>
            </a:lvl1pPr>
            <a:lvl2pPr marL="975634" indent="-378734">
              <a:spcBef>
                <a:spcPts val="3000"/>
              </a:spcBef>
              <a:defRPr sz="2400"/>
            </a:lvl2pPr>
            <a:lvl3pPr marL="1318534" indent="-378734">
              <a:spcBef>
                <a:spcPts val="3000"/>
              </a:spcBef>
              <a:defRPr sz="2400"/>
            </a:lvl3pPr>
            <a:lvl4pPr marL="1674134" indent="-378734">
              <a:spcBef>
                <a:spcPts val="3000"/>
              </a:spcBef>
              <a:defRPr sz="2400"/>
            </a:lvl4pPr>
            <a:lvl5pPr marL="2017034" indent="-378734">
              <a:spcBef>
                <a:spcPts val="3000"/>
              </a:spcBef>
              <a:defRPr sz="2400"/>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r>
              <a:t>Title Text</a:t>
            </a:r>
          </a:p>
        </p:txBody>
      </p:sp>
      <p:sp>
        <p:nvSpPr>
          <p:cNvPr id="120" name="Shape 120"/>
          <p:cNvSpPr>
            <a:spLocks noGrp="1"/>
          </p:cNvSpPr>
          <p:nvPr>
            <p:ph type="body" sz="quarter" idx="1"/>
          </p:nvPr>
        </p:nvSpPr>
        <p:spPr>
          <a:xfrm>
            <a:off x="6070600" y="2070100"/>
            <a:ext cx="3098800" cy="4470400"/>
          </a:xfrm>
          <a:prstGeom prst="rect">
            <a:avLst/>
          </a:prstGeom>
        </p:spPr>
        <p:txBody>
          <a:bodyPr/>
          <a:lstStyle>
            <a:lvl1pPr marL="632734" indent="-378734">
              <a:spcBef>
                <a:spcPts val="3000"/>
              </a:spcBef>
              <a:defRPr sz="2400"/>
            </a:lvl1pPr>
            <a:lvl2pPr marL="975634" indent="-378734">
              <a:spcBef>
                <a:spcPts val="3000"/>
              </a:spcBef>
              <a:defRPr sz="2400"/>
            </a:lvl2pPr>
            <a:lvl3pPr marL="1318534" indent="-378734">
              <a:spcBef>
                <a:spcPts val="3000"/>
              </a:spcBef>
              <a:defRPr sz="2400"/>
            </a:lvl3pPr>
            <a:lvl4pPr marL="1674134" indent="-378734">
              <a:spcBef>
                <a:spcPts val="3000"/>
              </a:spcBef>
              <a:defRPr sz="2400"/>
            </a:lvl4pPr>
            <a:lvl5pPr marL="2017034" indent="-378734">
              <a:spcBef>
                <a:spcPts val="3000"/>
              </a:spcBef>
              <a:defRPr sz="2400"/>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37" name="Shape 137"/>
          <p:cNvSpPr>
            <a:spLocks noGrp="1"/>
          </p:cNvSpPr>
          <p:nvPr>
            <p:ph type="title"/>
          </p:nvPr>
        </p:nvSpPr>
        <p:spPr>
          <a:xfrm>
            <a:off x="990600" y="203200"/>
            <a:ext cx="8178800" cy="1905000"/>
          </a:xfrm>
          <a:prstGeom prst="rect">
            <a:avLst/>
          </a:prstGeom>
        </p:spPr>
        <p:txBody>
          <a:bodyPr/>
          <a:lstStyle>
            <a:lvl1pPr>
              <a:defRPr>
                <a:solidFill>
                  <a:srgbClr val="000000"/>
                </a:solidFill>
              </a:defRPr>
            </a:lvl1pPr>
          </a:lstStyle>
          <a:p>
            <a:r>
              <a:t>Title Text</a:t>
            </a:r>
          </a:p>
        </p:txBody>
      </p:sp>
      <p:sp>
        <p:nvSpPr>
          <p:cNvPr id="138" name="Shape 138"/>
          <p:cNvSpPr>
            <a:spLocks noGrp="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r>
              <a:t>Body Level One</a:t>
            </a:r>
          </a:p>
          <a:p>
            <a:pPr lvl="1"/>
            <a:r>
              <a:t>Body Level Two</a:t>
            </a:r>
          </a:p>
          <a:p>
            <a:pPr lvl="2"/>
            <a:r>
              <a:t>Body Level Three</a:t>
            </a:r>
          </a:p>
          <a:p>
            <a:pPr lvl="3"/>
            <a:r>
              <a:t>Body Level Four</a:t>
            </a:r>
          </a:p>
          <a:p>
            <a:pPr lvl="4"/>
            <a:r>
              <a:t>Body Level Five</a:t>
            </a:r>
          </a:p>
        </p:txBody>
      </p:sp>
      <p:sp>
        <p:nvSpPr>
          <p:cNvPr id="139" name="Shape 139"/>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FFFFFF"/>
        </a:solidFill>
        <a:effectLst/>
      </p:bgPr>
    </p:bg>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lstStyle>
            <a:lvl1pPr>
              <a:spcBef>
                <a:spcPts val="3700"/>
              </a:spcBef>
            </a:lvl1pPr>
            <a:lvl2pPr>
              <a:spcBef>
                <a:spcPts val="3700"/>
              </a:spcBef>
            </a:lvl2pPr>
            <a:lvl3pPr>
              <a:spcBef>
                <a:spcPts val="3700"/>
              </a:spcBef>
            </a:lvl3pPr>
            <a:lvl4pPr>
              <a:spcBef>
                <a:spcPts val="3700"/>
              </a:spcBef>
            </a:lvl4pPr>
            <a:lvl5pPr>
              <a:spcBef>
                <a:spcPts val="3700"/>
              </a:spcBef>
            </a:lvl5pPr>
          </a:lstStyle>
          <a:p>
            <a:r>
              <a:t>Body Level One</a:t>
            </a:r>
          </a:p>
          <a:p>
            <a:pPr lvl="1"/>
            <a:r>
              <a:t>Body Level Two</a:t>
            </a:r>
          </a:p>
          <a:p>
            <a:pPr lvl="2"/>
            <a:r>
              <a:t>Body Level Three</a:t>
            </a:r>
          </a:p>
          <a:p>
            <a:pPr lvl="3"/>
            <a:r>
              <a:t>Body Level Four</a:t>
            </a:r>
          </a:p>
          <a:p>
            <a:pPr lvl="4"/>
            <a:r>
              <a:t>Body Level Five</a:t>
            </a:r>
          </a:p>
        </p:txBody>
      </p:sp>
      <p:sp>
        <p:nvSpPr>
          <p:cNvPr id="147" name="Shape 147"/>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54" name="Shape 154"/>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 Top">
    <p:bg>
      <p:bgPr>
        <a:solidFill>
          <a:srgbClr val="FFFFFF"/>
        </a:solidFill>
        <a:effectLst/>
      </p:bgPr>
    </p:bg>
    <p:spTree>
      <p:nvGrpSpPr>
        <p:cNvPr id="1" name=""/>
        <p:cNvGrpSpPr/>
        <p:nvPr/>
      </p:nvGrpSpPr>
      <p:grpSpPr>
        <a:xfrm>
          <a:off x="0" y="0"/>
          <a:ext cx="0" cy="0"/>
          <a:chOff x="0" y="0"/>
          <a:chExt cx="0" cy="0"/>
        </a:xfrm>
      </p:grpSpPr>
      <p:sp>
        <p:nvSpPr>
          <p:cNvPr id="161" name="Shape 161"/>
          <p:cNvSpPr>
            <a:spLocks noGrp="1"/>
          </p:cNvSpPr>
          <p:nvPr>
            <p:ph type="title"/>
          </p:nvPr>
        </p:nvSpPr>
        <p:spPr>
          <a:xfrm>
            <a:off x="990600" y="203200"/>
            <a:ext cx="8178800" cy="1905000"/>
          </a:xfrm>
          <a:prstGeom prst="rect">
            <a:avLst/>
          </a:prstGeom>
        </p:spPr>
        <p:txBody>
          <a:bodyPr/>
          <a:lstStyle>
            <a:lvl1pPr>
              <a:defRPr>
                <a:solidFill>
                  <a:srgbClr val="000000"/>
                </a:solidFill>
              </a:defRPr>
            </a:lvl1pPr>
          </a:lstStyle>
          <a:p>
            <a:r>
              <a:t>Title Text</a:t>
            </a:r>
          </a:p>
        </p:txBody>
      </p:sp>
      <p:sp>
        <p:nvSpPr>
          <p:cNvPr id="162" name="Shape 162"/>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FFFFFF"/>
        </a:solidFill>
        <a:effectLst/>
      </p:bgPr>
    </p:bg>
    <p:spTree>
      <p:nvGrpSpPr>
        <p:cNvPr id="1" name=""/>
        <p:cNvGrpSpPr/>
        <p:nvPr/>
      </p:nvGrpSpPr>
      <p:grpSpPr>
        <a:xfrm>
          <a:off x="0" y="0"/>
          <a:ext cx="0" cy="0"/>
          <a:chOff x="0" y="0"/>
          <a:chExt cx="0" cy="0"/>
        </a:xfrm>
      </p:grpSpPr>
      <p:sp>
        <p:nvSpPr>
          <p:cNvPr id="169" name="Shape 169"/>
          <p:cNvSpPr>
            <a:spLocks noGrp="1"/>
          </p:cNvSpPr>
          <p:nvPr>
            <p:ph type="title"/>
          </p:nvPr>
        </p:nvSpPr>
        <p:spPr>
          <a:xfrm>
            <a:off x="990600" y="2324100"/>
            <a:ext cx="8178800" cy="2971800"/>
          </a:xfrm>
          <a:prstGeom prst="rect">
            <a:avLst/>
          </a:prstGeom>
        </p:spPr>
        <p:txBody>
          <a:bodyPr/>
          <a:lstStyle>
            <a:lvl1pPr>
              <a:defRPr>
                <a:solidFill>
                  <a:srgbClr val="000000"/>
                </a:solidFill>
              </a:defRPr>
            </a:lvl1pPr>
          </a:lstStyle>
          <a:p>
            <a:r>
              <a:t>Title Text</a:t>
            </a:r>
          </a:p>
        </p:txBody>
      </p:sp>
      <p:sp>
        <p:nvSpPr>
          <p:cNvPr id="170" name="Shape 170"/>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EAEAEA"/>
        </a:solidFill>
        <a:effectLst/>
      </p:bgPr>
    </p:bg>
    <p:spTree>
      <p:nvGrpSpPr>
        <p:cNvPr id="1" name=""/>
        <p:cNvGrpSpPr/>
        <p:nvPr/>
      </p:nvGrpSpPr>
      <p:grpSpPr>
        <a:xfrm>
          <a:off x="0" y="0"/>
          <a:ext cx="0" cy="0"/>
          <a:chOff x="0" y="0"/>
          <a:chExt cx="0" cy="0"/>
        </a:xfrm>
      </p:grpSpPr>
      <p:pic>
        <p:nvPicPr>
          <p:cNvPr id="177"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78" name="Shape 178"/>
          <p:cNvSpPr>
            <a:spLocks noGrp="1"/>
          </p:cNvSpPr>
          <p:nvPr>
            <p:ph type="title"/>
          </p:nvPr>
        </p:nvSpPr>
        <p:spPr>
          <a:xfrm>
            <a:off x="990600" y="5753100"/>
            <a:ext cx="8178800" cy="1333500"/>
          </a:xfrm>
          <a:prstGeom prst="rect">
            <a:avLst/>
          </a:prstGeom>
        </p:spPr>
        <p:txBody>
          <a:bodyPr/>
          <a:lstStyle>
            <a:lvl1pPr>
              <a:defRPr>
                <a:solidFill>
                  <a:srgbClr val="000000"/>
                </a:solidFill>
              </a:defRPr>
            </a:lvl1pPr>
          </a:lstStyle>
          <a:p>
            <a:r>
              <a:t>Title Text</a:t>
            </a:r>
          </a:p>
        </p:txBody>
      </p:sp>
      <p:sp>
        <p:nvSpPr>
          <p:cNvPr id="179" name="Shape 179"/>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EAEAEA"/>
        </a:solidFill>
        <a:effectLst/>
      </p:bgPr>
    </p:bg>
    <p:spTree>
      <p:nvGrpSpPr>
        <p:cNvPr id="1" name=""/>
        <p:cNvGrpSpPr/>
        <p:nvPr/>
      </p:nvGrpSpPr>
      <p:grpSpPr>
        <a:xfrm>
          <a:off x="0" y="0"/>
          <a:ext cx="0" cy="0"/>
          <a:chOff x="0" y="0"/>
          <a:chExt cx="0" cy="0"/>
        </a:xfrm>
      </p:grpSpPr>
      <p:pic>
        <p:nvPicPr>
          <p:cNvPr id="186"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87" name="Shape 187"/>
          <p:cNvSpPr>
            <a:spLocks noGrp="1"/>
          </p:cNvSpPr>
          <p:nvPr>
            <p:ph type="title"/>
          </p:nvPr>
        </p:nvSpPr>
        <p:spPr>
          <a:xfrm>
            <a:off x="444500" y="1104900"/>
            <a:ext cx="4635500" cy="2578100"/>
          </a:xfrm>
          <a:prstGeom prst="rect">
            <a:avLst/>
          </a:prstGeom>
        </p:spPr>
        <p:txBody>
          <a:bodyPr lIns="50800" tIns="50800" rIns="50800" bIns="50800" anchor="b"/>
          <a:lstStyle>
            <a:lvl1pPr>
              <a:defRPr sz="5400">
                <a:solidFill>
                  <a:srgbClr val="000000"/>
                </a:solidFill>
              </a:defRPr>
            </a:lvl1pPr>
          </a:lstStyle>
          <a:p>
            <a:r>
              <a:t>Title Text</a:t>
            </a:r>
          </a:p>
        </p:txBody>
      </p:sp>
      <p:sp>
        <p:nvSpPr>
          <p:cNvPr id="188" name="Shape 188"/>
          <p:cNvSpPr>
            <a:spLocks noGrp="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189" name="Shape 189"/>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EAEAEA"/>
        </a:solidFill>
        <a:effectLst/>
      </p:bgPr>
    </p:bg>
    <p:spTree>
      <p:nvGrpSpPr>
        <p:cNvPr id="1" name=""/>
        <p:cNvGrpSpPr/>
        <p:nvPr/>
      </p:nvGrpSpPr>
      <p:grpSpPr>
        <a:xfrm>
          <a:off x="0" y="0"/>
          <a:ext cx="0" cy="0"/>
          <a:chOff x="0" y="0"/>
          <a:chExt cx="0" cy="0"/>
        </a:xfrm>
      </p:grpSpPr>
      <p:pic>
        <p:nvPicPr>
          <p:cNvPr id="196"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197" name="Shape 197"/>
          <p:cNvSpPr>
            <a:spLocks noGrp="1"/>
          </p:cNvSpPr>
          <p:nvPr>
            <p:ph type="title"/>
          </p:nvPr>
        </p:nvSpPr>
        <p:spPr>
          <a:xfrm>
            <a:off x="990600" y="203200"/>
            <a:ext cx="8178800" cy="1905000"/>
          </a:xfrm>
          <a:prstGeom prst="rect">
            <a:avLst/>
          </a:prstGeom>
        </p:spPr>
        <p:txBody>
          <a:bodyPr/>
          <a:lstStyle>
            <a:lvl1pPr>
              <a:defRPr>
                <a:solidFill>
                  <a:srgbClr val="000000"/>
                </a:solidFill>
              </a:defRPr>
            </a:lvl1pPr>
          </a:lstStyle>
          <a:p>
            <a:r>
              <a:t>Title Text</a:t>
            </a:r>
          </a:p>
        </p:txBody>
      </p:sp>
      <p:sp>
        <p:nvSpPr>
          <p:cNvPr id="198" name="Shape 198"/>
          <p:cNvSpPr>
            <a:spLocks noGrp="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r>
              <a:t>Body Level One</a:t>
            </a:r>
          </a:p>
          <a:p>
            <a:pPr lvl="1"/>
            <a:r>
              <a:t>Body Level Two</a:t>
            </a:r>
          </a:p>
          <a:p>
            <a:pPr lvl="2"/>
            <a:r>
              <a:t>Body Level Three</a:t>
            </a:r>
          </a:p>
          <a:p>
            <a:pPr lvl="3"/>
            <a:r>
              <a:t>Body Level Four</a:t>
            </a:r>
          </a:p>
          <a:p>
            <a:pPr lvl="4"/>
            <a:r>
              <a:t>Body Level Five</a:t>
            </a:r>
          </a:p>
        </p:txBody>
      </p:sp>
      <p:sp>
        <p:nvSpPr>
          <p:cNvPr id="199" name="Shape 199"/>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r>
              <a:t>Title Text</a:t>
            </a:r>
          </a:p>
        </p:txBody>
      </p:sp>
      <p:sp>
        <p:nvSpPr>
          <p:cNvPr id="30" name="Shape 30"/>
          <p:cNvSpPr>
            <a:spLocks noGrp="1"/>
          </p:cNvSpPr>
          <p:nvPr>
            <p:ph type="body" idx="1"/>
          </p:nvPr>
        </p:nvSpPr>
        <p:spPr>
          <a:xfrm>
            <a:off x="990600" y="2070100"/>
            <a:ext cx="8178800" cy="4470400"/>
          </a:xfrm>
          <a:prstGeom prst="rect">
            <a:avLst/>
          </a:prstGeom>
        </p:spPr>
        <p:txBody>
          <a:bodyPr/>
          <a:lstStyle>
            <a:lvl1pPr>
              <a:spcBef>
                <a:spcPts val="2200"/>
              </a:spcBef>
            </a:lvl1pPr>
            <a:lvl2pPr>
              <a:spcBef>
                <a:spcPts val="2200"/>
              </a:spcBef>
            </a:lvl2pPr>
            <a:lvl3pPr>
              <a:spcBef>
                <a:spcPts val="2200"/>
              </a:spcBef>
            </a:lvl3pPr>
            <a:lvl4pPr>
              <a:spcBef>
                <a:spcPts val="2200"/>
              </a:spcBef>
            </a:lvl4pPr>
            <a:lvl5pPr>
              <a:spcBef>
                <a:spcPts val="2200"/>
              </a:spcBef>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Bullets - Left">
    <p:bg>
      <p:bgPr>
        <a:solidFill>
          <a:srgbClr val="FFFFFF"/>
        </a:solidFill>
        <a:effectLst/>
      </p:bgPr>
    </p:bg>
    <p:spTree>
      <p:nvGrpSpPr>
        <p:cNvPr id="1" name=""/>
        <p:cNvGrpSpPr/>
        <p:nvPr/>
      </p:nvGrpSpPr>
      <p:grpSpPr>
        <a:xfrm>
          <a:off x="0" y="0"/>
          <a:ext cx="0" cy="0"/>
          <a:chOff x="0" y="0"/>
          <a:chExt cx="0" cy="0"/>
        </a:xfrm>
      </p:grpSpPr>
      <p:sp>
        <p:nvSpPr>
          <p:cNvPr id="206" name="Shape 206"/>
          <p:cNvSpPr>
            <a:spLocks noGrp="1"/>
          </p:cNvSpPr>
          <p:nvPr>
            <p:ph type="title"/>
          </p:nvPr>
        </p:nvSpPr>
        <p:spPr>
          <a:xfrm>
            <a:off x="990600" y="203200"/>
            <a:ext cx="8178800" cy="1905000"/>
          </a:xfrm>
          <a:prstGeom prst="rect">
            <a:avLst/>
          </a:prstGeom>
        </p:spPr>
        <p:txBody>
          <a:bodyPr/>
          <a:lstStyle>
            <a:lvl1pPr>
              <a:defRPr>
                <a:solidFill>
                  <a:srgbClr val="000000"/>
                </a:solidFill>
              </a:defRPr>
            </a:lvl1pPr>
          </a:lstStyle>
          <a:p>
            <a:r>
              <a:t>Title Text</a:t>
            </a:r>
          </a:p>
        </p:txBody>
      </p:sp>
      <p:sp>
        <p:nvSpPr>
          <p:cNvPr id="207" name="Shape 207"/>
          <p:cNvSpPr>
            <a:spLocks noGrp="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r>
              <a:t>Body Level One</a:t>
            </a:r>
          </a:p>
          <a:p>
            <a:pPr lvl="1"/>
            <a:r>
              <a:t>Body Level Two</a:t>
            </a:r>
          </a:p>
          <a:p>
            <a:pPr lvl="2"/>
            <a:r>
              <a:t>Body Level Three</a:t>
            </a:r>
          </a:p>
          <a:p>
            <a:pPr lvl="3"/>
            <a:r>
              <a:t>Body Level Four</a:t>
            </a:r>
          </a:p>
          <a:p>
            <a:pPr lvl="4"/>
            <a:r>
              <a:t>Body Level Five</a:t>
            </a:r>
          </a:p>
        </p:txBody>
      </p:sp>
      <p:sp>
        <p:nvSpPr>
          <p:cNvPr id="208" name="Shape 208"/>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itle &amp; Bullets - Right">
    <p:bg>
      <p:bgPr>
        <a:solidFill>
          <a:srgbClr val="FFFFFF"/>
        </a:solidFill>
        <a:effectLst/>
      </p:bgPr>
    </p:bg>
    <p:spTree>
      <p:nvGrpSpPr>
        <p:cNvPr id="1" name=""/>
        <p:cNvGrpSpPr/>
        <p:nvPr/>
      </p:nvGrpSpPr>
      <p:grpSpPr>
        <a:xfrm>
          <a:off x="0" y="0"/>
          <a:ext cx="0" cy="0"/>
          <a:chOff x="0" y="0"/>
          <a:chExt cx="0" cy="0"/>
        </a:xfrm>
      </p:grpSpPr>
      <p:sp>
        <p:nvSpPr>
          <p:cNvPr id="215" name="Shape 215"/>
          <p:cNvSpPr>
            <a:spLocks noGrp="1"/>
          </p:cNvSpPr>
          <p:nvPr>
            <p:ph type="title"/>
          </p:nvPr>
        </p:nvSpPr>
        <p:spPr>
          <a:xfrm>
            <a:off x="990600" y="203200"/>
            <a:ext cx="8178800" cy="1905000"/>
          </a:xfrm>
          <a:prstGeom prst="rect">
            <a:avLst/>
          </a:prstGeom>
        </p:spPr>
        <p:txBody>
          <a:bodyPr/>
          <a:lstStyle>
            <a:lvl1pPr>
              <a:defRPr>
                <a:solidFill>
                  <a:srgbClr val="000000"/>
                </a:solidFill>
              </a:defRPr>
            </a:lvl1pPr>
          </a:lstStyle>
          <a:p>
            <a:r>
              <a:t>Title Text</a:t>
            </a:r>
          </a:p>
        </p:txBody>
      </p:sp>
      <p:sp>
        <p:nvSpPr>
          <p:cNvPr id="216" name="Shape 216"/>
          <p:cNvSpPr>
            <a:spLocks noGrp="1"/>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r>
              <a:t>Body Level One</a:t>
            </a:r>
          </a:p>
          <a:p>
            <a:pPr lvl="1"/>
            <a:r>
              <a:t>Body Level Two</a:t>
            </a:r>
          </a:p>
          <a:p>
            <a:pPr lvl="2"/>
            <a:r>
              <a:t>Body Level Three</a:t>
            </a:r>
          </a:p>
          <a:p>
            <a:pPr lvl="3"/>
            <a:r>
              <a:t>Body Level Four</a:t>
            </a:r>
          </a:p>
          <a:p>
            <a:pPr lvl="4"/>
            <a:r>
              <a:t>Body Level Five</a:t>
            </a:r>
          </a:p>
        </p:txBody>
      </p:sp>
      <p:sp>
        <p:nvSpPr>
          <p:cNvPr id="217" name="Shape 217"/>
          <p:cNvSpPr>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Title Text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1" name="Shape 61"/>
          <p:cNvSpPr>
            <a:spLocks noGrp="1"/>
          </p:cNvSpPr>
          <p:nvPr>
            <p:ph type="title"/>
          </p:nvPr>
        </p:nvSpPr>
        <p:spPr>
          <a:xfrm>
            <a:off x="990600" y="2324100"/>
            <a:ext cx="8178800" cy="2971800"/>
          </a:xfrm>
          <a:prstGeom prst="rect">
            <a:avLst/>
          </a:prstGeom>
        </p:spPr>
        <p:txBody>
          <a:bodyPr/>
          <a:lstStyle>
            <a:lvl1pPr>
              <a:defRPr>
                <a:solidFill>
                  <a:srgbClr val="939393"/>
                </a:solidFill>
              </a:defRPr>
            </a:lvl1pPr>
          </a:lstStyle>
          <a:p>
            <a:r>
              <a:t>Title Text</a:t>
            </a:r>
          </a:p>
        </p:txBody>
      </p:sp>
      <p:sp>
        <p:nvSpPr>
          <p:cNvPr id="62" name="Shape 6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939393"/>
        </a:solidFill>
        <a:effectLst/>
      </p:bgPr>
    </p:bg>
    <p:spTree>
      <p:nvGrpSpPr>
        <p:cNvPr id="1" name=""/>
        <p:cNvGrpSpPr/>
        <p:nvPr/>
      </p:nvGrpSpPr>
      <p:grpSpPr>
        <a:xfrm>
          <a:off x="0" y="0"/>
          <a:ext cx="0" cy="0"/>
          <a:chOff x="0" y="0"/>
          <a:chExt cx="0" cy="0"/>
        </a:xfrm>
      </p:grpSpPr>
      <p:pic>
        <p:nvPicPr>
          <p:cNvPr id="69" name="showcas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nvSpPr>
        <p:spPr>
          <a:xfrm>
            <a:off x="9143999" y="266700"/>
            <a:ext cx="1" cy="306536"/>
          </a:xfrm>
          <a:prstGeom prst="line">
            <a:avLst/>
          </a:prstGeom>
          <a:ln w="25400">
            <a:solidFill>
              <a:srgbClr val="000000">
                <a:alpha val="45000"/>
              </a:srgbClr>
            </a:solidFill>
            <a:miter lim="400000"/>
          </a:ln>
          <a:effectLst>
            <a:outerShdw blurRad="25400" dist="25400" dir="5400000" rotWithShape="0">
              <a:srgbClr val="FFFFFF"/>
            </a:outerShdw>
          </a:effectLst>
        </p:spPr>
        <p:txBody>
          <a:bodyPr lIns="50800" tIns="50800" rIns="50800" bIns="50800" anchor="ctr"/>
          <a:lstStyle/>
          <a:p>
            <a:pPr algn="l">
              <a:defRPr sz="1200">
                <a:latin typeface="Helvetica"/>
                <a:ea typeface="Helvetica"/>
                <a:cs typeface="Helvetica"/>
                <a:sym typeface="Helvetica"/>
              </a:defRPr>
            </a:pPr>
            <a:endParaRPr/>
          </a:p>
        </p:txBody>
      </p:sp>
      <p:sp>
        <p:nvSpPr>
          <p:cNvPr id="71" name="Shape 71">
            <a:hlinkClick r:id="" action="ppaction://hlinkshowjump?jump=nextslide"/>
          </p:cNvPr>
          <p:cNvSpPr/>
          <p:nvPr/>
        </p:nvSpPr>
        <p:spPr>
          <a:xfrm>
            <a:off x="9359900" y="266700"/>
            <a:ext cx="304800" cy="304800"/>
          </a:xfrm>
          <a:prstGeom prst="rightArrow">
            <a:avLst>
              <a:gd name="adj1" fmla="val 40741"/>
              <a:gd name="adj2" fmla="val 59259"/>
            </a:avLst>
          </a:pr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sp>
        <p:nvSpPr>
          <p:cNvPr id="72" name="Shape 72">
            <a:hlinkClick r:id="" action="ppaction://hlinkshowjump?jump=previousslide"/>
          </p:cNvPr>
          <p:cNvSpPr/>
          <p:nvPr/>
        </p:nvSpPr>
        <p:spPr>
          <a:xfrm>
            <a:off x="8585200" y="2667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2800" y="15200"/>
                </a:moveTo>
                <a:lnTo>
                  <a:pt x="12800" y="21600"/>
                </a:lnTo>
                <a:lnTo>
                  <a:pt x="0" y="10800"/>
                </a:lnTo>
                <a:lnTo>
                  <a:pt x="12800" y="0"/>
                </a:lnTo>
                <a:lnTo>
                  <a:pt x="12800" y="6400"/>
                </a:lnTo>
                <a:lnTo>
                  <a:pt x="21600" y="6400"/>
                </a:lnTo>
                <a:lnTo>
                  <a:pt x="21600" y="15200"/>
                </a:lnTo>
                <a:close/>
              </a:path>
            </a:pathLst>
          </a:cu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pic>
        <p:nvPicPr>
          <p:cNvPr id="73" name="nav_home.tiff">
            <a:hlinkClick r:id="" action="ppaction://hlinkshowjump?jump=firstslide"/>
          </p:cNvPr>
          <p:cNvPicPr>
            <a:picLocks noChangeAspect="1"/>
          </p:cNvPicPr>
          <p:nvPr/>
        </p:nvPicPr>
        <p:blipFill>
          <a:blip r:embed="rId3">
            <a:alphaModFix amt="60000"/>
            <a:extLst/>
          </a:blip>
          <a:stretch>
            <a:fillRect/>
          </a:stretch>
        </p:blipFill>
        <p:spPr>
          <a:xfrm>
            <a:off x="533400" y="254000"/>
            <a:ext cx="317500" cy="317500"/>
          </a:xfrm>
          <a:prstGeom prst="rect">
            <a:avLst/>
          </a:prstGeom>
          <a:ln w="12700">
            <a:miter lim="400000"/>
          </a:ln>
          <a:effectLst>
            <a:outerShdw blurRad="25400" dist="12700" dir="16200000" rotWithShape="0">
              <a:srgbClr val="000000">
                <a:alpha val="80000"/>
              </a:srgbClr>
            </a:outerShdw>
          </a:effectLst>
        </p:spPr>
      </p:pic>
      <p:sp>
        <p:nvSpPr>
          <p:cNvPr id="74" name="Shape 74"/>
          <p:cNvSpPr>
            <a:spLocks noGrp="1"/>
          </p:cNvSpPr>
          <p:nvPr>
            <p:ph type="title"/>
          </p:nvPr>
        </p:nvSpPr>
        <p:spPr>
          <a:xfrm>
            <a:off x="990600" y="5435600"/>
            <a:ext cx="8178800" cy="1219200"/>
          </a:xfrm>
          <a:prstGeom prst="rect">
            <a:avLst/>
          </a:prstGeom>
        </p:spPr>
        <p:txBody>
          <a:bodyPr/>
          <a:lstStyle>
            <a:lvl1pPr>
              <a:defRPr>
                <a:solidFill>
                  <a:srgbClr val="939393"/>
                </a:solidFill>
              </a:defRPr>
            </a:lvl1pPr>
          </a:lstStyle>
          <a:p>
            <a:r>
              <a:t>Title Text</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939393"/>
        </a:solidFill>
        <a:effectLst/>
      </p:bgPr>
    </p:bg>
    <p:spTree>
      <p:nvGrpSpPr>
        <p:cNvPr id="1" name=""/>
        <p:cNvGrpSpPr/>
        <p:nvPr/>
      </p:nvGrpSpPr>
      <p:grpSpPr>
        <a:xfrm>
          <a:off x="0" y="0"/>
          <a:ext cx="0" cy="0"/>
          <a:chOff x="0" y="0"/>
          <a:chExt cx="0" cy="0"/>
        </a:xfrm>
      </p:grpSpPr>
      <p:pic>
        <p:nvPicPr>
          <p:cNvPr id="82" name="showcase_photo-v.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3" name="Shape 83"/>
          <p:cNvSpPr/>
          <p:nvPr/>
        </p:nvSpPr>
        <p:spPr>
          <a:xfrm>
            <a:off x="9143999" y="266700"/>
            <a:ext cx="1" cy="306536"/>
          </a:xfrm>
          <a:prstGeom prst="line">
            <a:avLst/>
          </a:prstGeom>
          <a:ln w="25400">
            <a:solidFill>
              <a:srgbClr val="000000">
                <a:alpha val="45000"/>
              </a:srgbClr>
            </a:solidFill>
            <a:miter lim="400000"/>
          </a:ln>
          <a:effectLst>
            <a:outerShdw blurRad="25400" dist="25400" dir="5400000" rotWithShape="0">
              <a:srgbClr val="FFFFFF"/>
            </a:outerShdw>
          </a:effectLst>
        </p:spPr>
        <p:txBody>
          <a:bodyPr lIns="50800" tIns="50800" rIns="50800" bIns="50800" anchor="ctr"/>
          <a:lstStyle/>
          <a:p>
            <a:pPr algn="l">
              <a:defRPr sz="1200">
                <a:latin typeface="Helvetica"/>
                <a:ea typeface="Helvetica"/>
                <a:cs typeface="Helvetica"/>
                <a:sym typeface="Helvetica"/>
              </a:defRPr>
            </a:pPr>
            <a:endParaRPr/>
          </a:p>
        </p:txBody>
      </p:sp>
      <p:sp>
        <p:nvSpPr>
          <p:cNvPr id="84" name="Shape 84">
            <a:hlinkClick r:id="" action="ppaction://hlinkshowjump?jump=nextslide"/>
          </p:cNvPr>
          <p:cNvSpPr/>
          <p:nvPr/>
        </p:nvSpPr>
        <p:spPr>
          <a:xfrm>
            <a:off x="9359900" y="266700"/>
            <a:ext cx="304800" cy="304800"/>
          </a:xfrm>
          <a:prstGeom prst="rightArrow">
            <a:avLst>
              <a:gd name="adj1" fmla="val 40741"/>
              <a:gd name="adj2" fmla="val 59259"/>
            </a:avLst>
          </a:pr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sp>
        <p:nvSpPr>
          <p:cNvPr id="85" name="Shape 85">
            <a:hlinkClick r:id="" action="ppaction://hlinkshowjump?jump=previousslide"/>
          </p:cNvPr>
          <p:cNvSpPr/>
          <p:nvPr/>
        </p:nvSpPr>
        <p:spPr>
          <a:xfrm>
            <a:off x="8585200" y="2667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2800" y="15200"/>
                </a:moveTo>
                <a:lnTo>
                  <a:pt x="12800" y="21600"/>
                </a:lnTo>
                <a:lnTo>
                  <a:pt x="0" y="10800"/>
                </a:lnTo>
                <a:lnTo>
                  <a:pt x="12800" y="0"/>
                </a:lnTo>
                <a:lnTo>
                  <a:pt x="12800" y="6400"/>
                </a:lnTo>
                <a:lnTo>
                  <a:pt x="21600" y="6400"/>
                </a:lnTo>
                <a:lnTo>
                  <a:pt x="21600" y="15200"/>
                </a:lnTo>
                <a:close/>
              </a:path>
            </a:pathLst>
          </a:cu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pic>
        <p:nvPicPr>
          <p:cNvPr id="86" name="nav_home.tiff">
            <a:hlinkClick r:id="" action="ppaction://hlinkshowjump?jump=firstslide"/>
          </p:cNvPr>
          <p:cNvPicPr>
            <a:picLocks noChangeAspect="1"/>
          </p:cNvPicPr>
          <p:nvPr/>
        </p:nvPicPr>
        <p:blipFill>
          <a:blip r:embed="rId3">
            <a:alphaModFix amt="60000"/>
            <a:extLst/>
          </a:blip>
          <a:stretch>
            <a:fillRect/>
          </a:stretch>
        </p:blipFill>
        <p:spPr>
          <a:xfrm>
            <a:off x="533400" y="254000"/>
            <a:ext cx="317500" cy="317500"/>
          </a:xfrm>
          <a:prstGeom prst="rect">
            <a:avLst/>
          </a:prstGeom>
          <a:ln w="12700">
            <a:miter lim="400000"/>
          </a:ln>
          <a:effectLst>
            <a:outerShdw blurRad="25400" dist="12700" dir="16200000" rotWithShape="0">
              <a:srgbClr val="000000">
                <a:alpha val="80000"/>
              </a:srgbClr>
            </a:outerShdw>
          </a:effectLst>
        </p:spPr>
      </p:pic>
      <p:sp>
        <p:nvSpPr>
          <p:cNvPr id="87" name="Shape 87"/>
          <p:cNvSpPr>
            <a:spLocks noGrp="1"/>
          </p:cNvSpPr>
          <p:nvPr>
            <p:ph type="title"/>
          </p:nvPr>
        </p:nvSpPr>
        <p:spPr>
          <a:xfrm>
            <a:off x="495300" y="1104900"/>
            <a:ext cx="4584700" cy="2578100"/>
          </a:xfrm>
          <a:prstGeom prst="rect">
            <a:avLst/>
          </a:prstGeom>
        </p:spPr>
        <p:txBody>
          <a:bodyPr lIns="50800" tIns="50800" rIns="50800" bIns="50800" anchor="b"/>
          <a:lstStyle>
            <a:lvl1pPr>
              <a:defRPr sz="5400"/>
            </a:lvl1pPr>
          </a:lstStyle>
          <a:p>
            <a:r>
              <a:t>Title Text</a:t>
            </a:r>
          </a:p>
        </p:txBody>
      </p:sp>
      <p:sp>
        <p:nvSpPr>
          <p:cNvPr id="88" name="Shape 88"/>
          <p:cNvSpPr>
            <a:spLocks noGrp="1"/>
          </p:cNvSpPr>
          <p:nvPr>
            <p:ph type="body" sz="quarter" idx="1"/>
          </p:nvPr>
        </p:nvSpPr>
        <p:spPr>
          <a:xfrm>
            <a:off x="495300" y="3746500"/>
            <a:ext cx="45847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89" name="Shape 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939393"/>
        </a:solidFill>
        <a:effectLst/>
      </p:bgPr>
    </p:bg>
    <p:spTree>
      <p:nvGrpSpPr>
        <p:cNvPr id="1" name=""/>
        <p:cNvGrpSpPr/>
        <p:nvPr/>
      </p:nvGrpSpPr>
      <p:grpSpPr>
        <a:xfrm>
          <a:off x="0" y="0"/>
          <a:ext cx="0" cy="0"/>
          <a:chOff x="0" y="0"/>
          <a:chExt cx="0" cy="0"/>
        </a:xfrm>
      </p:grpSpPr>
      <p:pic>
        <p:nvPicPr>
          <p:cNvPr id="96" name="showcase_photo-v.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97" name="Shape 97"/>
          <p:cNvSpPr/>
          <p:nvPr/>
        </p:nvSpPr>
        <p:spPr>
          <a:xfrm>
            <a:off x="9143999" y="266700"/>
            <a:ext cx="1" cy="306536"/>
          </a:xfrm>
          <a:prstGeom prst="line">
            <a:avLst/>
          </a:prstGeom>
          <a:ln w="25400">
            <a:solidFill>
              <a:srgbClr val="000000">
                <a:alpha val="45000"/>
              </a:srgbClr>
            </a:solidFill>
            <a:miter lim="400000"/>
          </a:ln>
          <a:effectLst>
            <a:outerShdw blurRad="25400" dist="25400" dir="5400000" rotWithShape="0">
              <a:srgbClr val="FFFFFF"/>
            </a:outerShdw>
          </a:effectLst>
        </p:spPr>
        <p:txBody>
          <a:bodyPr lIns="50800" tIns="50800" rIns="50800" bIns="50800" anchor="ctr"/>
          <a:lstStyle/>
          <a:p>
            <a:pPr algn="l">
              <a:defRPr sz="1200">
                <a:latin typeface="Helvetica"/>
                <a:ea typeface="Helvetica"/>
                <a:cs typeface="Helvetica"/>
                <a:sym typeface="Helvetica"/>
              </a:defRPr>
            </a:pPr>
            <a:endParaRPr/>
          </a:p>
        </p:txBody>
      </p:sp>
      <p:sp>
        <p:nvSpPr>
          <p:cNvPr id="98" name="Shape 98">
            <a:hlinkClick r:id="" action="ppaction://hlinkshowjump?jump=nextslide"/>
          </p:cNvPr>
          <p:cNvSpPr/>
          <p:nvPr/>
        </p:nvSpPr>
        <p:spPr>
          <a:xfrm>
            <a:off x="9359900" y="266700"/>
            <a:ext cx="304800" cy="304800"/>
          </a:xfrm>
          <a:prstGeom prst="rightArrow">
            <a:avLst>
              <a:gd name="adj1" fmla="val 40741"/>
              <a:gd name="adj2" fmla="val 59259"/>
            </a:avLst>
          </a:pr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sp>
        <p:nvSpPr>
          <p:cNvPr id="99" name="Shape 99">
            <a:hlinkClick r:id="" action="ppaction://hlinkshowjump?jump=previousslide"/>
          </p:cNvPr>
          <p:cNvSpPr/>
          <p:nvPr/>
        </p:nvSpPr>
        <p:spPr>
          <a:xfrm>
            <a:off x="8585200" y="2667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2800" y="15200"/>
                </a:moveTo>
                <a:lnTo>
                  <a:pt x="12800" y="21600"/>
                </a:lnTo>
                <a:lnTo>
                  <a:pt x="0" y="10800"/>
                </a:lnTo>
                <a:lnTo>
                  <a:pt x="12800" y="0"/>
                </a:lnTo>
                <a:lnTo>
                  <a:pt x="12800" y="6400"/>
                </a:lnTo>
                <a:lnTo>
                  <a:pt x="21600" y="6400"/>
                </a:lnTo>
                <a:lnTo>
                  <a:pt x="21600" y="15200"/>
                </a:lnTo>
                <a:close/>
              </a:path>
            </a:pathLst>
          </a:cu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pic>
        <p:nvPicPr>
          <p:cNvPr id="100" name="nav_home.tiff">
            <a:hlinkClick r:id="" action="ppaction://hlinkshowjump?jump=firstslide"/>
          </p:cNvPr>
          <p:cNvPicPr>
            <a:picLocks noChangeAspect="1"/>
          </p:cNvPicPr>
          <p:nvPr/>
        </p:nvPicPr>
        <p:blipFill>
          <a:blip r:embed="rId3">
            <a:alphaModFix amt="60000"/>
            <a:extLst/>
          </a:blip>
          <a:stretch>
            <a:fillRect/>
          </a:stretch>
        </p:blipFill>
        <p:spPr>
          <a:xfrm>
            <a:off x="533400" y="254000"/>
            <a:ext cx="317500" cy="317500"/>
          </a:xfrm>
          <a:prstGeom prst="rect">
            <a:avLst/>
          </a:prstGeom>
          <a:ln w="12700">
            <a:miter lim="400000"/>
          </a:ln>
          <a:effectLst>
            <a:outerShdw blurRad="25400" dist="12700" dir="16200000" rotWithShape="0">
              <a:srgbClr val="000000">
                <a:alpha val="80000"/>
              </a:srgbClr>
            </a:outerShdw>
          </a:effectLst>
        </p:spPr>
      </p:pic>
      <p:sp>
        <p:nvSpPr>
          <p:cNvPr id="101" name="Shape 101"/>
          <p:cNvSpPr>
            <a:spLocks noGrp="1"/>
          </p:cNvSpPr>
          <p:nvPr>
            <p:ph type="title"/>
          </p:nvPr>
        </p:nvSpPr>
        <p:spPr>
          <a:xfrm>
            <a:off x="508000" y="889000"/>
            <a:ext cx="4584700" cy="1219200"/>
          </a:xfrm>
          <a:prstGeom prst="rect">
            <a:avLst/>
          </a:prstGeom>
        </p:spPr>
        <p:txBody>
          <a:bodyPr/>
          <a:lstStyle>
            <a:lvl1pPr>
              <a:defRPr sz="3800"/>
            </a:lvl1pPr>
          </a:lstStyle>
          <a:p>
            <a:r>
              <a:t>Title Text</a:t>
            </a:r>
          </a:p>
        </p:txBody>
      </p:sp>
      <p:sp>
        <p:nvSpPr>
          <p:cNvPr id="102" name="Shape 102"/>
          <p:cNvSpPr>
            <a:spLocks noGrp="1"/>
          </p:cNvSpPr>
          <p:nvPr>
            <p:ph type="body" sz="half" idx="1"/>
          </p:nvPr>
        </p:nvSpPr>
        <p:spPr>
          <a:xfrm>
            <a:off x="508000" y="2070100"/>
            <a:ext cx="4584700" cy="4470400"/>
          </a:xfrm>
          <a:prstGeom prst="rect">
            <a:avLst/>
          </a:prstGeom>
        </p:spPr>
        <p:txBody>
          <a:bodyPr/>
          <a:lstStyle>
            <a:lvl1pPr marL="632734" indent="-378734">
              <a:spcBef>
                <a:spcPts val="3000"/>
              </a:spcBef>
              <a:defRPr sz="2400"/>
            </a:lvl1pPr>
            <a:lvl2pPr marL="975634" indent="-378734">
              <a:spcBef>
                <a:spcPts val="3000"/>
              </a:spcBef>
              <a:defRPr sz="2400"/>
            </a:lvl2pPr>
            <a:lvl3pPr marL="1318534" indent="-378734">
              <a:spcBef>
                <a:spcPts val="3000"/>
              </a:spcBef>
              <a:defRPr sz="2400"/>
            </a:lvl3pPr>
            <a:lvl4pPr marL="1674134" indent="-378734">
              <a:spcBef>
                <a:spcPts val="3000"/>
              </a:spcBef>
              <a:defRPr sz="2400"/>
            </a:lvl4pPr>
            <a:lvl5pPr marL="2017034" indent="-378734">
              <a:spcBef>
                <a:spcPts val="3000"/>
              </a:spcBef>
              <a:defRPr sz="2400"/>
            </a:lvl5p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2.jpeg"/><Relationship Id="rId24" Type="http://schemas.openxmlformats.org/officeDocument/2006/relationships/image" Target="../media/image3.ti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3"/>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9143999" y="266700"/>
            <a:ext cx="1" cy="306536"/>
          </a:xfrm>
          <a:prstGeom prst="line">
            <a:avLst/>
          </a:prstGeom>
          <a:ln w="25400">
            <a:solidFill>
              <a:srgbClr val="000000">
                <a:alpha val="45000"/>
              </a:srgbClr>
            </a:solidFill>
            <a:miter lim="400000"/>
          </a:ln>
          <a:effectLst>
            <a:outerShdw blurRad="25400" dist="25400" dir="5400000" rotWithShape="0">
              <a:srgbClr val="FFFFFF"/>
            </a:outerShdw>
          </a:effectLst>
        </p:spPr>
        <p:txBody>
          <a:bodyPr lIns="50800" tIns="50800" rIns="50800" bIns="50800" anchor="ctr"/>
          <a:lstStyle/>
          <a:p>
            <a:pPr algn="l">
              <a:defRPr sz="1200">
                <a:latin typeface="Helvetica"/>
                <a:ea typeface="Helvetica"/>
                <a:cs typeface="Helvetica"/>
                <a:sym typeface="Helvetica"/>
              </a:defRPr>
            </a:pPr>
            <a:endParaRPr/>
          </a:p>
        </p:txBody>
      </p:sp>
      <p:sp>
        <p:nvSpPr>
          <p:cNvPr id="3" name="Shape 3">
            <a:hlinkClick r:id="" action="ppaction://hlinkshowjump?jump=nextslide"/>
          </p:cNvPr>
          <p:cNvSpPr/>
          <p:nvPr/>
        </p:nvSpPr>
        <p:spPr>
          <a:xfrm>
            <a:off x="9359900" y="266700"/>
            <a:ext cx="304800" cy="304800"/>
          </a:xfrm>
          <a:prstGeom prst="rightArrow">
            <a:avLst>
              <a:gd name="adj1" fmla="val 40741"/>
              <a:gd name="adj2" fmla="val 59259"/>
            </a:avLst>
          </a:pr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sp>
        <p:nvSpPr>
          <p:cNvPr id="4" name="Shape 4">
            <a:hlinkClick r:id="" action="ppaction://hlinkshowjump?jump=previousslide"/>
          </p:cNvPr>
          <p:cNvSpPr/>
          <p:nvPr/>
        </p:nvSpPr>
        <p:spPr>
          <a:xfrm>
            <a:off x="8585200" y="266700"/>
            <a:ext cx="304800" cy="304800"/>
          </a:xfrm>
          <a:custGeom>
            <a:avLst/>
            <a:gdLst/>
            <a:ahLst/>
            <a:cxnLst>
              <a:cxn ang="0">
                <a:pos x="wd2" y="hd2"/>
              </a:cxn>
              <a:cxn ang="5400000">
                <a:pos x="wd2" y="hd2"/>
              </a:cxn>
              <a:cxn ang="10800000">
                <a:pos x="wd2" y="hd2"/>
              </a:cxn>
              <a:cxn ang="16200000">
                <a:pos x="wd2" y="hd2"/>
              </a:cxn>
            </a:cxnLst>
            <a:rect l="0" t="0" r="r" b="b"/>
            <a:pathLst>
              <a:path w="21600" h="21600" extrusionOk="0">
                <a:moveTo>
                  <a:pt x="12800" y="15200"/>
                </a:moveTo>
                <a:lnTo>
                  <a:pt x="12800" y="21600"/>
                </a:lnTo>
                <a:lnTo>
                  <a:pt x="0" y="10800"/>
                </a:lnTo>
                <a:lnTo>
                  <a:pt x="12800" y="0"/>
                </a:lnTo>
                <a:lnTo>
                  <a:pt x="12800" y="6400"/>
                </a:lnTo>
                <a:lnTo>
                  <a:pt x="21600" y="6400"/>
                </a:lnTo>
                <a:lnTo>
                  <a:pt x="21600" y="15200"/>
                </a:lnTo>
                <a:close/>
              </a:path>
            </a:pathLst>
          </a:custGeom>
          <a:solidFill>
            <a:srgbClr val="FFFFFF">
              <a:alpha val="60000"/>
            </a:srgbClr>
          </a:solidFill>
          <a:ln w="25400">
            <a:miter lim="400000"/>
          </a:ln>
          <a:effectLst>
            <a:outerShdw blurRad="25400" dist="12700" dir="16200000" rotWithShape="0">
              <a:srgbClr val="000000">
                <a:alpha val="80000"/>
              </a:srgbClr>
            </a:outerShdw>
          </a:effectLst>
        </p:spPr>
        <p:txBody>
          <a:bodyPr lIns="50800" tIns="50800" rIns="50800" bIns="50800" anchor="ctr"/>
          <a:lstStyle/>
          <a:p>
            <a:pPr defTabSz="584200">
              <a:defRPr>
                <a:solidFill>
                  <a:srgbClr val="FFFFFF"/>
                </a:solidFill>
                <a:effectLst>
                  <a:outerShdw blurRad="38100" dist="12700" dir="5400000" rotWithShape="0">
                    <a:srgbClr val="000000">
                      <a:alpha val="50000"/>
                    </a:srgbClr>
                  </a:outerShdw>
                </a:effectLst>
              </a:defRPr>
            </a:pPr>
            <a:endParaRPr/>
          </a:p>
        </p:txBody>
      </p:sp>
      <p:pic>
        <p:nvPicPr>
          <p:cNvPr id="5" name="nav_home.tiff">
            <a:hlinkClick r:id="" action="ppaction://hlinkshowjump?jump=firstslide"/>
          </p:cNvPr>
          <p:cNvPicPr>
            <a:picLocks noChangeAspect="1"/>
          </p:cNvPicPr>
          <p:nvPr/>
        </p:nvPicPr>
        <p:blipFill>
          <a:blip r:embed="rId24">
            <a:alphaModFix amt="60000"/>
            <a:extLst/>
          </a:blip>
          <a:stretch>
            <a:fillRect/>
          </a:stretch>
        </p:blipFill>
        <p:spPr>
          <a:xfrm>
            <a:off x="533400" y="254000"/>
            <a:ext cx="317500" cy="317500"/>
          </a:xfrm>
          <a:prstGeom prst="rect">
            <a:avLst/>
          </a:prstGeom>
          <a:ln w="12700">
            <a:miter lim="400000"/>
          </a:ln>
          <a:effectLst>
            <a:outerShdw blurRad="25400" dist="12700" dir="16200000" rotWithShape="0">
              <a:srgbClr val="000000">
                <a:alpha val="80000"/>
              </a:srgbClr>
            </a:outerShdw>
          </a:effectLst>
        </p:spPr>
      </p:pic>
      <p:sp>
        <p:nvSpPr>
          <p:cNvPr id="6" name="Shape 6"/>
          <p:cNvSpPr>
            <a:spLocks noGrp="1"/>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title"/>
          </p:nvPr>
        </p:nvSpPr>
        <p:spPr>
          <a:xfrm>
            <a:off x="990600" y="889000"/>
            <a:ext cx="817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r>
              <a:t>Title Text</a:t>
            </a:r>
          </a:p>
        </p:txBody>
      </p:sp>
      <p:sp>
        <p:nvSpPr>
          <p:cNvPr id="8" name="Shape 8"/>
          <p:cNvSpPr>
            <a:spLocks noGrp="1"/>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sz="6400" b="0" i="0" u="none" strike="noStrike" cap="none" spc="0" baseline="0">
          <a:ln>
            <a:noFill/>
          </a:ln>
          <a:solidFill>
            <a:srgbClr val="B6B8B9"/>
          </a:solidFill>
          <a:uFillTx/>
          <a:latin typeface="+mn-lt"/>
          <a:ea typeface="+mn-ea"/>
          <a:cs typeface="+mn-cs"/>
          <a:sym typeface="Gill Sans"/>
        </a:defRPr>
      </a:lvl9pPr>
    </p:titleStyle>
    <p:bodyStyle>
      <a:lvl1pPr marL="6942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4200"/>
        </a:spcBef>
        <a:spcAft>
          <a:spcPts val="0"/>
        </a:spcAft>
        <a:buClrTx/>
        <a:buSzPct val="171000"/>
        <a:buFontTx/>
        <a:buChar char="•"/>
        <a:tabLst/>
        <a:defRPr sz="320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tif"/><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t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t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png"/><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png"/><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t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Relationship Id="rId4" Type="http://schemas.openxmlformats.org/officeDocument/2006/relationships/image" Target="../media/image13.tif"/><Relationship Id="rId1" Type="http://schemas.openxmlformats.org/officeDocument/2006/relationships/slideLayout" Target="../slideLayouts/slideLayout12.xml"/><Relationship Id="rId2" Type="http://schemas.openxmlformats.org/officeDocument/2006/relationships/image" Target="../media/image11.t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tif"/><Relationship Id="rId3" Type="http://schemas.openxmlformats.org/officeDocument/2006/relationships/image" Target="../media/image17.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a:spLocks noGrp="1"/>
          </p:cNvSpPr>
          <p:nvPr>
            <p:ph type="title"/>
          </p:nvPr>
        </p:nvSpPr>
        <p:spPr>
          <a:xfrm>
            <a:off x="241300" y="2070100"/>
            <a:ext cx="9664700" cy="29718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pPr>
            <a:r>
              <a:rPr b="1">
                <a:solidFill>
                  <a:srgbClr val="011993"/>
                </a:solidFill>
              </a:rPr>
              <a:t>E.	Death of Samuel, Nabal &amp; Abigail</a:t>
            </a:r>
            <a:r>
              <a:t> </a:t>
            </a:r>
            <a:r>
              <a:rPr b="1">
                <a:solidFill>
                  <a:srgbClr val="FF2600"/>
                </a:solidFill>
              </a:rPr>
              <a:t>25:1-44</a:t>
            </a:r>
          </a:p>
        </p:txBody>
      </p:sp>
    </p:spTree>
  </p:cSld>
  <p:clrMapOvr>
    <a:masterClrMapping/>
  </p:clrMapOvr>
  <p:transition xmlns:p14="http://schemas.microsoft.com/office/powerpoint/2010/mai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Gill Sans SemiBold"/>
                <a:ea typeface="Gill Sans SemiBold"/>
                <a:cs typeface="Gill Sans SemiBold"/>
                <a:sym typeface="Gill Sans SemiBold"/>
              </a:defRPr>
            </a:pPr>
            <a:r>
              <a:rPr>
                <a:solidFill>
                  <a:srgbClr val="011993"/>
                </a:solidFill>
              </a:rPr>
              <a:t>3.	Abigail appeals to David </a:t>
            </a:r>
            <a:r>
              <a:rPr>
                <a:solidFill>
                  <a:srgbClr val="FF2600"/>
                </a:solidFill>
              </a:rPr>
              <a:t>25:14-38</a:t>
            </a:r>
          </a:p>
        </p:txBody>
      </p:sp>
      <p:sp>
        <p:nvSpPr>
          <p:cNvPr id="637" name="Shape 637"/>
          <p:cNvSpPr/>
          <p:nvPr/>
        </p:nvSpPr>
        <p:spPr>
          <a:xfrm>
            <a:off x="115674" y="796361"/>
            <a:ext cx="5906192" cy="889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solidFill>
                  <a:srgbClr val="011993"/>
                </a:solidFill>
                <a:latin typeface="+mn-lt"/>
                <a:ea typeface="+mn-ea"/>
                <a:cs typeface="+mn-cs"/>
                <a:sym typeface="Gill Sans"/>
              </a:rPr>
              <a:t>d.	Abigail wise approach to David</a:t>
            </a:r>
            <a:r>
              <a:rPr>
                <a:latin typeface="+mn-lt"/>
                <a:ea typeface="+mn-ea"/>
                <a:cs typeface="+mn-cs"/>
                <a:sym typeface="Gill Sans"/>
              </a:rPr>
              <a:t> </a:t>
            </a:r>
            <a:r>
              <a:rPr>
                <a:solidFill>
                  <a:srgbClr val="FF2600"/>
                </a:solidFill>
                <a:latin typeface="+mn-lt"/>
                <a:ea typeface="+mn-ea"/>
                <a:cs typeface="+mn-cs"/>
                <a:sym typeface="Gill Sans"/>
              </a:rPr>
              <a:t>23-31</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p>
        </p:txBody>
      </p:sp>
      <p:pic>
        <p:nvPicPr>
          <p:cNvPr id="638" name="droppedImage.pdf"/>
          <p:cNvPicPr>
            <a:picLocks noChangeAspect="1"/>
          </p:cNvPicPr>
          <p:nvPr/>
        </p:nvPicPr>
        <p:blipFill>
          <a:blip r:embed="rId2">
            <a:extLst/>
          </a:blip>
          <a:stretch>
            <a:fillRect/>
          </a:stretch>
        </p:blipFill>
        <p:spPr>
          <a:xfrm>
            <a:off x="5927070" y="663216"/>
            <a:ext cx="4330370" cy="2583193"/>
          </a:xfrm>
          <a:prstGeom prst="rect">
            <a:avLst/>
          </a:prstGeom>
          <a:ln w="12700">
            <a:miter lim="400000"/>
          </a:ln>
        </p:spPr>
      </p:pic>
      <p:sp>
        <p:nvSpPr>
          <p:cNvPr id="639" name="Shape 639"/>
          <p:cNvSpPr/>
          <p:nvPr/>
        </p:nvSpPr>
        <p:spPr>
          <a:xfrm>
            <a:off x="-81176" y="1390524"/>
            <a:ext cx="5906192" cy="213377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t>    </a:t>
            </a:r>
            <a:r>
              <a:rPr>
                <a:latin typeface="+mn-lt"/>
                <a:ea typeface="+mn-ea"/>
                <a:cs typeface="+mn-cs"/>
                <a:sym typeface="Gill Sans"/>
              </a:rPr>
              <a:t>Fell, bows &amp; confesses blame (fault) for the problem</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Her husband is a Nabal - wicked fool - worthless man - not worth David committing such a sin</a:t>
            </a:r>
          </a:p>
        </p:txBody>
      </p:sp>
      <p:sp>
        <p:nvSpPr>
          <p:cNvPr id="640" name="Shape 640"/>
          <p:cNvSpPr/>
          <p:nvPr/>
        </p:nvSpPr>
        <p:spPr>
          <a:xfrm>
            <a:off x="-81176" y="3590281"/>
            <a:ext cx="10160000" cy="3759374"/>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t>    </a:t>
            </a:r>
            <a:r>
              <a:rPr>
                <a:latin typeface="+mn-lt"/>
                <a:ea typeface="+mn-ea"/>
                <a:cs typeface="+mn-cs"/>
                <a:sym typeface="Gill Sans"/>
              </a:rPr>
              <a:t>Glad David has been stopped from shedding innocent blood - Abigail is the Lord’s intercessor with David to restrain him</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Calls her present a blessing</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Forgive your maidservant</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would have a great family because he fought for God</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has not yet done evil</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He is protected by God - his enemies will be slung out</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He will regret killing Nabal after he becomes king</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Remember her</a:t>
            </a:r>
          </a:p>
        </p:txBody>
      </p:sp>
    </p:spTree>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hape 642"/>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Gill Sans SemiBold"/>
                <a:ea typeface="Gill Sans SemiBold"/>
                <a:cs typeface="Gill Sans SemiBold"/>
                <a:sym typeface="Gill Sans SemiBold"/>
              </a:defRPr>
            </a:pPr>
            <a:r>
              <a:rPr>
                <a:solidFill>
                  <a:srgbClr val="011993"/>
                </a:solidFill>
              </a:rPr>
              <a:t>3.	Abigail appeals to David </a:t>
            </a:r>
            <a:r>
              <a:rPr>
                <a:solidFill>
                  <a:srgbClr val="FF2600"/>
                </a:solidFill>
              </a:rPr>
              <a:t>25:14-38</a:t>
            </a:r>
          </a:p>
        </p:txBody>
      </p:sp>
      <p:sp>
        <p:nvSpPr>
          <p:cNvPr id="643" name="Shape 643"/>
          <p:cNvSpPr/>
          <p:nvPr/>
        </p:nvSpPr>
        <p:spPr>
          <a:xfrm>
            <a:off x="463550" y="810732"/>
            <a:ext cx="9499997" cy="2895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solidFill>
                  <a:srgbClr val="011993"/>
                </a:solidFill>
                <a:latin typeface="+mn-lt"/>
                <a:ea typeface="+mn-ea"/>
                <a:cs typeface="+mn-cs"/>
                <a:sym typeface="Gill Sans"/>
              </a:rPr>
              <a:t>e.	David views her as a messenger of God by providence</a:t>
            </a:r>
            <a:r>
              <a:rPr>
                <a:latin typeface="+mn-lt"/>
                <a:ea typeface="+mn-ea"/>
                <a:cs typeface="+mn-cs"/>
                <a:sym typeface="Gill Sans"/>
              </a:rPr>
              <a:t> </a:t>
            </a:r>
            <a:r>
              <a:rPr>
                <a:solidFill>
                  <a:srgbClr val="FF2600"/>
                </a:solidFill>
                <a:latin typeface="+mn-lt"/>
                <a:ea typeface="+mn-ea"/>
                <a:cs typeface="+mn-cs"/>
                <a:sym typeface="Gill Sans"/>
              </a:rPr>
              <a:t>32-35</a:t>
            </a:r>
          </a:p>
          <a:p>
            <a:pPr algn="l">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1. 	Praised God for sending her</a:t>
            </a:r>
          </a:p>
          <a:p>
            <a:pPr algn="l">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2.	Thanks her for keeping him from shedding innocent blood</a:t>
            </a:r>
          </a:p>
          <a:p>
            <a:pPr algn="l">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3.	Graciously thanked her for the gifts</a:t>
            </a:r>
          </a:p>
          <a:p>
            <a:pPr algn="l">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4.	Dismissed her in peace</a:t>
            </a:r>
          </a:p>
        </p:txBody>
      </p:sp>
      <p:pic>
        <p:nvPicPr>
          <p:cNvPr id="644" name="pasted-image.tiff"/>
          <p:cNvPicPr>
            <a:picLocks noChangeAspect="1"/>
          </p:cNvPicPr>
          <p:nvPr/>
        </p:nvPicPr>
        <p:blipFill>
          <a:blip r:embed="rId2">
            <a:extLst/>
          </a:blip>
          <a:stretch>
            <a:fillRect/>
          </a:stretch>
        </p:blipFill>
        <p:spPr>
          <a:xfrm>
            <a:off x="5520832" y="2964763"/>
            <a:ext cx="4500981" cy="3064129"/>
          </a:xfrm>
          <a:prstGeom prst="rect">
            <a:avLst/>
          </a:prstGeom>
          <a:ln w="12700">
            <a:miter lim="400000"/>
          </a:ln>
        </p:spPr>
      </p:pic>
    </p:spTree>
  </p:cSld>
  <p:clrMapOvr>
    <a:masterClrMapping/>
  </p:clrMapOvr>
  <p:transition xmlns:p14="http://schemas.microsoft.com/office/powerpoint/2010/mai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hape 646"/>
          <p:cNvSpPr/>
          <p:nvPr/>
        </p:nvSpPr>
        <p:spPr>
          <a:xfrm>
            <a:off x="266700" y="137905"/>
            <a:ext cx="9626600" cy="4953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Gill Sans SemiBold"/>
                <a:ea typeface="Gill Sans SemiBold"/>
                <a:cs typeface="Gill Sans SemiBold"/>
                <a:sym typeface="Gill Sans SemiBold"/>
              </a:defRPr>
            </a:pPr>
            <a:r>
              <a:rPr>
                <a:solidFill>
                  <a:srgbClr val="011993"/>
                </a:solidFill>
              </a:rPr>
              <a:t>3.	Abigail appeals to David </a:t>
            </a:r>
            <a:r>
              <a:rPr>
                <a:solidFill>
                  <a:srgbClr val="FF2600"/>
                </a:solidFill>
              </a:rPr>
              <a:t>25:14-38</a:t>
            </a:r>
          </a:p>
        </p:txBody>
      </p:sp>
      <p:sp>
        <p:nvSpPr>
          <p:cNvPr id="647" name="Shape 647"/>
          <p:cNvSpPr/>
          <p:nvPr/>
        </p:nvSpPr>
        <p:spPr>
          <a:xfrm>
            <a:off x="193189" y="886084"/>
            <a:ext cx="9626601" cy="2514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a:solidFill>
                  <a:srgbClr val="011993"/>
                </a:solidFill>
              </a:rPr>
              <a:t>f.	Death of Nabal</a:t>
            </a:r>
            <a:r>
              <a:t> </a:t>
            </a:r>
            <a:r>
              <a:rPr>
                <a:solidFill>
                  <a:srgbClr val="FF2600"/>
                </a:solidFill>
              </a:rPr>
              <a:t>25:36-38</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	Nabal after sobering up was told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    His heart became like a stone</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    Heart attack, stroke, paralyzed, coma?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	10 days later God struck him &amp; he died</a:t>
            </a:r>
          </a:p>
          <a:p>
            <a:pPr lvl="1" indent="22860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  No need for David to take revenge or enforce respect</a:t>
            </a:r>
          </a:p>
        </p:txBody>
      </p:sp>
      <p:pic>
        <p:nvPicPr>
          <p:cNvPr id="648" name="pasted-image.tiff"/>
          <p:cNvPicPr>
            <a:picLocks noChangeAspect="1"/>
          </p:cNvPicPr>
          <p:nvPr/>
        </p:nvPicPr>
        <p:blipFill>
          <a:blip r:embed="rId2">
            <a:extLst/>
          </a:blip>
          <a:stretch>
            <a:fillRect/>
          </a:stretch>
        </p:blipFill>
        <p:spPr>
          <a:xfrm>
            <a:off x="68538" y="3957662"/>
            <a:ext cx="5122514" cy="3073508"/>
          </a:xfrm>
          <a:prstGeom prst="rect">
            <a:avLst/>
          </a:prstGeom>
          <a:ln w="12700">
            <a:miter lim="400000"/>
          </a:ln>
        </p:spPr>
      </p:pic>
      <p:pic>
        <p:nvPicPr>
          <p:cNvPr id="649" name="pasted-image.png"/>
          <p:cNvPicPr>
            <a:picLocks noChangeAspect="1"/>
          </p:cNvPicPr>
          <p:nvPr/>
        </p:nvPicPr>
        <p:blipFill>
          <a:blip r:embed="rId3">
            <a:extLst/>
          </a:blip>
          <a:stretch>
            <a:fillRect/>
          </a:stretch>
        </p:blipFill>
        <p:spPr>
          <a:xfrm>
            <a:off x="5271167" y="3925803"/>
            <a:ext cx="4798111" cy="3137226"/>
          </a:xfrm>
          <a:prstGeom prst="rect">
            <a:avLst/>
          </a:prstGeom>
          <a:ln w="12700">
            <a:miter lim="400000"/>
          </a:ln>
        </p:spPr>
      </p:pic>
    </p:spTree>
  </p:cSld>
  <p:clrMapOvr>
    <a:masterClrMapping/>
  </p:clrMapOvr>
  <p:transition xmlns:p14="http://schemas.microsoft.com/office/powerpoint/2010/mai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Shape 651"/>
          <p:cNvSpPr/>
          <p:nvPr/>
        </p:nvSpPr>
        <p:spPr>
          <a:xfrm>
            <a:off x="266700" y="199294"/>
            <a:ext cx="9626600" cy="787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a:solidFill>
                  <a:srgbClr val="011993"/>
                </a:solidFill>
              </a:rPr>
              <a:t>4.	David blesses God &amp; takes Abigail for his wife </a:t>
            </a:r>
            <a:r>
              <a:rPr>
                <a:solidFill>
                  <a:srgbClr val="FF2600"/>
                </a:solidFill>
              </a:rPr>
              <a:t>25:39-42</a:t>
            </a:r>
          </a:p>
        </p:txBody>
      </p:sp>
      <p:pic>
        <p:nvPicPr>
          <p:cNvPr id="652" name="pasted-image.png"/>
          <p:cNvPicPr>
            <a:picLocks noChangeAspect="1"/>
          </p:cNvPicPr>
          <p:nvPr/>
        </p:nvPicPr>
        <p:blipFill>
          <a:blip r:embed="rId2">
            <a:extLst/>
          </a:blip>
          <a:stretch>
            <a:fillRect/>
          </a:stretch>
        </p:blipFill>
        <p:spPr>
          <a:xfrm>
            <a:off x="6658157" y="1394101"/>
            <a:ext cx="3337357" cy="3730193"/>
          </a:xfrm>
          <a:prstGeom prst="rect">
            <a:avLst/>
          </a:prstGeom>
          <a:ln w="12700">
            <a:miter lim="400000"/>
          </a:ln>
        </p:spPr>
      </p:pic>
      <p:sp>
        <p:nvSpPr>
          <p:cNvPr id="653" name="Shape 653"/>
          <p:cNvSpPr/>
          <p:nvPr/>
        </p:nvSpPr>
        <p:spPr>
          <a:xfrm>
            <a:off x="194225" y="908742"/>
            <a:ext cx="6666640" cy="254017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t>    </a:t>
            </a:r>
            <a:r>
              <a:rPr>
                <a:latin typeface="+mn-lt"/>
                <a:ea typeface="+mn-ea"/>
                <a:cs typeface="+mn-cs"/>
                <a:sym typeface="Gill Sans"/>
              </a:rPr>
              <a:t>God plead David cause in punishing Nabal</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Kept him from sin through Abigail</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sent a proposal - spoke with her</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Abigail a humble women ready to wash                                      his servant’s feet - professes humility</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Brought 5 handmaids &amp; became his wife</a:t>
            </a:r>
          </a:p>
        </p:txBody>
      </p:sp>
    </p:spTree>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hape 655"/>
          <p:cNvSpPr/>
          <p:nvPr/>
        </p:nvSpPr>
        <p:spPr>
          <a:xfrm>
            <a:off x="266700" y="152198"/>
            <a:ext cx="9626600" cy="17145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rPr>
                <a:solidFill>
                  <a:srgbClr val="011993"/>
                </a:solidFill>
                <a:latin typeface="Gill Sans SemiBold"/>
                <a:ea typeface="Gill Sans SemiBold"/>
                <a:cs typeface="Gill Sans SemiBold"/>
                <a:sym typeface="Gill Sans SemiBold"/>
              </a:rPr>
              <a:t>5.	David’s wives </a:t>
            </a:r>
            <a:r>
              <a:rPr>
                <a:solidFill>
                  <a:srgbClr val="FF2600"/>
                </a:solidFill>
              </a:rPr>
              <a:t>25:43-44</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	Michal,  Abigail,  Ahinoam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pPr>
            <a:r>
              <a:t>	Michal given to another man (Palti)</a:t>
            </a:r>
          </a:p>
        </p:txBody>
      </p:sp>
      <p:pic>
        <p:nvPicPr>
          <p:cNvPr id="656" name="pasted-image.tiff"/>
          <p:cNvPicPr>
            <a:picLocks noChangeAspect="1"/>
          </p:cNvPicPr>
          <p:nvPr/>
        </p:nvPicPr>
        <p:blipFill>
          <a:blip r:embed="rId2">
            <a:extLst/>
          </a:blip>
          <a:stretch>
            <a:fillRect/>
          </a:stretch>
        </p:blipFill>
        <p:spPr>
          <a:xfrm>
            <a:off x="6136585" y="229484"/>
            <a:ext cx="3817820" cy="3266356"/>
          </a:xfrm>
          <a:prstGeom prst="rect">
            <a:avLst/>
          </a:prstGeom>
          <a:ln w="12700">
            <a:miter lim="400000"/>
          </a:ln>
        </p:spPr>
      </p:pic>
    </p:spTree>
  </p:cSld>
  <p:clrMapOvr>
    <a:masterClrMapping/>
  </p:clrMapOvr>
  <p:transition xmlns:p14="http://schemas.microsoft.com/office/powerpoint/2010/mai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Shape 658"/>
          <p:cNvSpPr/>
          <p:nvPr/>
        </p:nvSpPr>
        <p:spPr>
          <a:xfrm>
            <a:off x="400248" y="152400"/>
            <a:ext cx="9626601" cy="55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sz="3300" b="1">
                <a:solidFill>
                  <a:srgbClr val="011993"/>
                </a:solidFill>
              </a:rPr>
              <a:t>Lessons</a:t>
            </a:r>
            <a:r>
              <a:t>:</a:t>
            </a:r>
          </a:p>
        </p:txBody>
      </p:sp>
      <p:sp>
        <p:nvSpPr>
          <p:cNvPr id="659" name="Shape 659"/>
          <p:cNvSpPr/>
          <p:nvPr/>
        </p:nvSpPr>
        <p:spPr>
          <a:xfrm>
            <a:off x="400248" y="1117600"/>
            <a:ext cx="9626601" cy="2984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2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1.	The death of God’s people are precious in his sight </a:t>
            </a:r>
            <a:r>
              <a:rPr>
                <a:solidFill>
                  <a:srgbClr val="FF2600"/>
                </a:solidFill>
                <a:latin typeface="+mn-lt"/>
                <a:ea typeface="+mn-ea"/>
                <a:cs typeface="+mn-cs"/>
                <a:sym typeface="Gill Sans"/>
              </a:rPr>
              <a:t>Ps. 116:15</a:t>
            </a:r>
            <a:endParaRPr>
              <a:latin typeface="+mn-lt"/>
              <a:ea typeface="+mn-ea"/>
              <a:cs typeface="+mn-cs"/>
              <a:sym typeface="Gill Sans"/>
            </a:endParaRPr>
          </a:p>
          <a:p>
            <a:pPr algn="l">
              <a:spcBef>
                <a:spcPts val="2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2.	Words spoken with wisdom are apples of gold </a:t>
            </a:r>
            <a:r>
              <a:rPr>
                <a:solidFill>
                  <a:srgbClr val="FF2600"/>
                </a:solidFill>
                <a:latin typeface="+mn-lt"/>
                <a:ea typeface="+mn-ea"/>
                <a:cs typeface="+mn-cs"/>
                <a:sym typeface="Gill Sans"/>
              </a:rPr>
              <a:t>Prov. 25:11</a:t>
            </a:r>
          </a:p>
          <a:p>
            <a:pPr algn="l">
              <a:spcBef>
                <a:spcPts val="2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3.	Abigail - discreet, humble, generous, god-fearing, knowledgeable, affluent</a:t>
            </a:r>
          </a:p>
        </p:txBody>
      </p:sp>
    </p:spTree>
  </p:cSld>
  <p:clrMapOvr>
    <a:masterClrMapping/>
  </p:clrMapOvr>
  <p:transition xmlns:p14="http://schemas.microsoft.com/office/powerpoint/2010/mai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Shape 661"/>
          <p:cNvSpPr>
            <a:spLocks noGrp="1"/>
          </p:cNvSpPr>
          <p:nvPr>
            <p:ph type="title"/>
          </p:nvPr>
        </p:nvSpPr>
        <p:spPr>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pPr>
            <a:r>
              <a:rPr>
                <a:solidFill>
                  <a:srgbClr val="011993"/>
                </a:solidFill>
              </a:rPr>
              <a:t>F.	 Saul’s third pursuit of David</a:t>
            </a:r>
            <a:r>
              <a:t> </a:t>
            </a:r>
            <a:r>
              <a:rPr>
                <a:solidFill>
                  <a:srgbClr val="FF2600"/>
                </a:solidFill>
              </a:rPr>
              <a:t>26:1-25</a:t>
            </a:r>
          </a:p>
        </p:txBody>
      </p:sp>
    </p:spTree>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hape 663"/>
          <p:cNvSpPr/>
          <p:nvPr/>
        </p:nvSpPr>
        <p:spPr>
          <a:xfrm>
            <a:off x="400248" y="152400"/>
            <a:ext cx="9626601" cy="52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a:solidFill>
                  <a:srgbClr val="011993"/>
                </a:solidFill>
              </a:defRPr>
            </a:pPr>
            <a:r>
              <a:t>1.	 Saul’s pursues David again </a:t>
            </a:r>
            <a:r>
              <a:rPr>
                <a:solidFill>
                  <a:srgbClr val="FF2600"/>
                </a:solidFill>
              </a:rPr>
              <a:t>26:1-5</a:t>
            </a:r>
          </a:p>
        </p:txBody>
      </p:sp>
      <p:sp>
        <p:nvSpPr>
          <p:cNvPr id="664" name="Shape 664"/>
          <p:cNvSpPr/>
          <p:nvPr/>
        </p:nvSpPr>
        <p:spPr>
          <a:xfrm>
            <a:off x="266700" y="859737"/>
            <a:ext cx="9626600" cy="3848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a.	Ziphites betray David again</a:t>
            </a:r>
          </a:p>
          <a:p>
            <a:pPr algn="l">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b.	3,000 men with Saul - probably the size of the standing army</a:t>
            </a:r>
          </a:p>
          <a:p>
            <a:pPr algn="l">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c.	David was in the wilderness of Ziph</a:t>
            </a:r>
          </a:p>
          <a:p>
            <a:pPr algn="l">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d.	Scouts sent out to find out the location &amp; size of Saul’s army</a:t>
            </a:r>
          </a:p>
          <a:p>
            <a:pPr algn="l">
              <a:spcBef>
                <a:spcPts val="21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e.	Saul is in the center of the camp with the supplies</a:t>
            </a:r>
          </a:p>
        </p:txBody>
      </p:sp>
    </p:spTree>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 name="droppedImage.pdf"/>
          <p:cNvPicPr>
            <a:picLocks noChangeAspect="1"/>
          </p:cNvPicPr>
          <p:nvPr/>
        </p:nvPicPr>
        <p:blipFill>
          <a:blip r:embed="rId2">
            <a:extLst/>
          </a:blip>
          <a:stretch>
            <a:fillRect/>
          </a:stretch>
        </p:blipFill>
        <p:spPr>
          <a:xfrm>
            <a:off x="5562600" y="-317500"/>
            <a:ext cx="4521200" cy="3784600"/>
          </a:xfrm>
          <a:prstGeom prst="rect">
            <a:avLst/>
          </a:prstGeom>
          <a:ln w="12700">
            <a:miter lim="400000"/>
          </a:ln>
        </p:spPr>
      </p:pic>
      <p:sp>
        <p:nvSpPr>
          <p:cNvPr id="667" name="Shape 667"/>
          <p:cNvSpPr/>
          <p:nvPr/>
        </p:nvSpPr>
        <p:spPr>
          <a:xfrm>
            <a:off x="400248" y="152400"/>
            <a:ext cx="9626601" cy="55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a:solidFill>
                  <a:srgbClr val="011993"/>
                </a:solidFill>
              </a:defRPr>
            </a:pPr>
            <a:r>
              <a:rPr b="0">
                <a:latin typeface="Gill Sans SemiBold"/>
                <a:ea typeface="Gill Sans SemiBold"/>
                <a:cs typeface="Gill Sans SemiBold"/>
                <a:sym typeface="Gill Sans SemiBold"/>
              </a:rPr>
              <a:t>2.	David again spares Saul </a:t>
            </a:r>
            <a:r>
              <a:rPr b="0">
                <a:solidFill>
                  <a:srgbClr val="FF2600"/>
                </a:solidFill>
                <a:latin typeface="Gill Sans SemiBold"/>
                <a:ea typeface="Gill Sans SemiBold"/>
                <a:cs typeface="Gill Sans SemiBold"/>
                <a:sym typeface="Gill Sans SemiBold"/>
              </a:rPr>
              <a:t>26:6-12</a:t>
            </a:r>
          </a:p>
        </p:txBody>
      </p:sp>
      <p:pic>
        <p:nvPicPr>
          <p:cNvPr id="668" name="droppedImage.pdf"/>
          <p:cNvPicPr>
            <a:picLocks noChangeAspect="1"/>
          </p:cNvPicPr>
          <p:nvPr/>
        </p:nvPicPr>
        <p:blipFill>
          <a:blip r:embed="rId3">
            <a:extLst/>
          </a:blip>
          <a:stretch>
            <a:fillRect/>
          </a:stretch>
        </p:blipFill>
        <p:spPr>
          <a:xfrm>
            <a:off x="4011857" y="3786557"/>
            <a:ext cx="6070601" cy="3802848"/>
          </a:xfrm>
          <a:prstGeom prst="rect">
            <a:avLst/>
          </a:prstGeom>
          <a:ln w="12700">
            <a:miter lim="400000"/>
          </a:ln>
        </p:spPr>
      </p:pic>
      <p:sp>
        <p:nvSpPr>
          <p:cNvPr id="669" name="Shape 669"/>
          <p:cNvSpPr/>
          <p:nvPr/>
        </p:nvSpPr>
        <p:spPr>
          <a:xfrm>
            <a:off x="187877" y="1017506"/>
            <a:ext cx="5418710" cy="6172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a.	David goes into Saul’s camp with Abishai, God cause the camp to sleep deeply</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endParaRPr>
              <a:latin typeface="+mn-lt"/>
              <a:ea typeface="+mn-ea"/>
              <a:cs typeface="+mn-cs"/>
              <a:sym typeface="Gill Sans"/>
            </a:endParaRP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b.	Abishai wants to kill with one blow</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endParaRPr>
              <a:latin typeface="+mn-lt"/>
              <a:ea typeface="+mn-ea"/>
              <a:cs typeface="+mn-cs"/>
              <a:sym typeface="Gill Sans"/>
            </a:endParaRP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c.	David will not raise his hand against Saul: he will die in battle </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or in another way of God’s choosing</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endParaRPr>
              <a:latin typeface="+mn-lt"/>
              <a:ea typeface="+mn-ea"/>
              <a:cs typeface="+mn-cs"/>
              <a:sym typeface="Gill Sans"/>
            </a:endParaRP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d.	David takes Sauls spear &amp; drinking cup</a:t>
            </a:r>
          </a:p>
        </p:txBody>
      </p:sp>
    </p:spTree>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hape 671"/>
          <p:cNvSpPr/>
          <p:nvPr/>
        </p:nvSpPr>
        <p:spPr>
          <a:xfrm>
            <a:off x="247848" y="127000"/>
            <a:ext cx="5604174" cy="1727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374451" indent="-374451" algn="l">
              <a:tabLst>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latin typeface="Helvetica"/>
                <a:ea typeface="Helvetica"/>
                <a:cs typeface="Helvetica"/>
                <a:sym typeface="Helvetica"/>
              </a:defRPr>
            </a:pPr>
            <a:r>
              <a:rPr b="0">
                <a:latin typeface="Gill Sans SemiBold"/>
                <a:ea typeface="Gill Sans SemiBold"/>
                <a:cs typeface="Gill Sans SemiBold"/>
                <a:sym typeface="Gill Sans SemiBold"/>
              </a:rPr>
              <a:t>3.	David reveals himself to Saul </a:t>
            </a:r>
            <a:r>
              <a:rPr b="0">
                <a:solidFill>
                  <a:srgbClr val="FF2600"/>
                </a:solidFill>
                <a:latin typeface="Gill Sans SemiBold"/>
                <a:ea typeface="Gill Sans SemiBold"/>
                <a:cs typeface="Gill Sans SemiBold"/>
                <a:sym typeface="Gill Sans SemiBold"/>
              </a:rPr>
              <a:t>26:13-16</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rebukes Abner</a:t>
            </a:r>
          </a:p>
        </p:txBody>
      </p:sp>
      <p:pic>
        <p:nvPicPr>
          <p:cNvPr id="672" name="droppedImage.pdf"/>
          <p:cNvPicPr>
            <a:picLocks noChangeAspect="1"/>
          </p:cNvPicPr>
          <p:nvPr/>
        </p:nvPicPr>
        <p:blipFill>
          <a:blip r:embed="rId2">
            <a:extLst/>
          </a:blip>
          <a:stretch>
            <a:fillRect/>
          </a:stretch>
        </p:blipFill>
        <p:spPr>
          <a:xfrm>
            <a:off x="5811350" y="50800"/>
            <a:ext cx="4221650" cy="3379507"/>
          </a:xfrm>
          <a:prstGeom prst="rect">
            <a:avLst/>
          </a:prstGeom>
          <a:ln w="12700">
            <a:miter lim="400000"/>
          </a:ln>
        </p:spPr>
      </p:pic>
    </p:spTree>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Shape 580"/>
          <p:cNvSpPr/>
          <p:nvPr/>
        </p:nvSpPr>
        <p:spPr>
          <a:xfrm>
            <a:off x="400248" y="152400"/>
            <a:ext cx="9626601" cy="48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t>1.	The death of Samuel </a:t>
            </a:r>
            <a:r>
              <a:rPr>
                <a:solidFill>
                  <a:srgbClr val="FF2600"/>
                </a:solidFill>
              </a:rPr>
              <a:t>25:1</a:t>
            </a:r>
          </a:p>
        </p:txBody>
      </p:sp>
      <p:sp>
        <p:nvSpPr>
          <p:cNvPr id="581" name="Shape 581"/>
          <p:cNvSpPr/>
          <p:nvPr/>
        </p:nvSpPr>
        <p:spPr>
          <a:xfrm>
            <a:off x="819348" y="622300"/>
            <a:ext cx="9207501" cy="1854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a.	Samuel buried on his own property, in his own tomb.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b.	David to wilderness of Paran</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	- extreme southern part Judah to the gulf of Aquaba</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400">
                <a:latin typeface="+mn-lt"/>
                <a:ea typeface="+mn-ea"/>
                <a:cs typeface="+mn-cs"/>
                <a:sym typeface="Gill Sans"/>
              </a:rPr>
              <a:t>c.	LXX - wilderness of Maon</a:t>
            </a:r>
          </a:p>
        </p:txBody>
      </p:sp>
      <p:pic>
        <p:nvPicPr>
          <p:cNvPr id="582" name="droppedImage.pdf"/>
          <p:cNvPicPr>
            <a:picLocks noChangeAspect="1"/>
          </p:cNvPicPr>
          <p:nvPr/>
        </p:nvPicPr>
        <p:blipFill>
          <a:blip r:embed="rId2">
            <a:extLst/>
          </a:blip>
          <a:stretch>
            <a:fillRect/>
          </a:stretch>
        </p:blipFill>
        <p:spPr>
          <a:xfrm>
            <a:off x="1397000" y="2151395"/>
            <a:ext cx="8039100" cy="6662405"/>
          </a:xfrm>
          <a:prstGeom prst="rect">
            <a:avLst/>
          </a:prstGeom>
          <a:ln w="12700">
            <a:miter lim="400000"/>
          </a:ln>
        </p:spPr>
      </p:pic>
    </p:spTree>
  </p:cSld>
  <p:clrMapOvr>
    <a:masterClrMapping/>
  </p:clrMapOvr>
  <p:transition xmlns:p14="http://schemas.microsoft.com/office/powerpoint/2010/mai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p:nvPr/>
        </p:nvSpPr>
        <p:spPr>
          <a:xfrm>
            <a:off x="173382" y="147818"/>
            <a:ext cx="7101066" cy="29337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latin typeface="Helvetica"/>
                <a:ea typeface="Helvetica"/>
                <a:cs typeface="Helvetica"/>
                <a:sym typeface="Helvetica"/>
              </a:defRPr>
            </a:pPr>
            <a:r>
              <a:rPr b="0">
                <a:latin typeface="Gill Sans SemiBold"/>
                <a:ea typeface="Gill Sans SemiBold"/>
                <a:cs typeface="Gill Sans SemiBold"/>
                <a:sym typeface="Gill Sans SemiBold"/>
              </a:rPr>
              <a:t>4.	David addresses Saul </a:t>
            </a:r>
            <a:r>
              <a:rPr b="0">
                <a:solidFill>
                  <a:srgbClr val="FF2600"/>
                </a:solidFill>
                <a:latin typeface="Gill Sans SemiBold"/>
                <a:ea typeface="Gill Sans SemiBold"/>
                <a:cs typeface="Gill Sans SemiBold"/>
                <a:sym typeface="Gill Sans SemiBold"/>
              </a:rPr>
              <a:t>26:17-21</a:t>
            </a:r>
            <a:endParaRPr b="0">
              <a:latin typeface="Gill Sans SemiBold"/>
              <a:ea typeface="Gill Sans SemiBold"/>
              <a:cs typeface="Gill Sans SemiBold"/>
              <a:sym typeface="Gill Sans SemiBold"/>
            </a:endParaRP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Why is he being pursued?</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will atone for his sin if God has stirred up Saul against David 		</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Let slanderous men be cursed if they are the cause</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is a flea or a partridge</a:t>
            </a:r>
          </a:p>
        </p:txBody>
      </p:sp>
      <p:pic>
        <p:nvPicPr>
          <p:cNvPr id="675" name="pasted-image.tiff"/>
          <p:cNvPicPr>
            <a:picLocks noChangeAspect="1"/>
          </p:cNvPicPr>
          <p:nvPr/>
        </p:nvPicPr>
        <p:blipFill>
          <a:blip r:embed="rId2">
            <a:extLst/>
          </a:blip>
          <a:stretch>
            <a:fillRect/>
          </a:stretch>
        </p:blipFill>
        <p:spPr>
          <a:xfrm>
            <a:off x="7385395" y="71873"/>
            <a:ext cx="2838743" cy="4513281"/>
          </a:xfrm>
          <a:prstGeom prst="rect">
            <a:avLst/>
          </a:prstGeom>
          <a:ln w="12700">
            <a:miter lim="400000"/>
          </a:ln>
        </p:spPr>
      </p:pic>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pasted-image.png"/>
          <p:cNvPicPr>
            <a:picLocks noChangeAspect="1"/>
          </p:cNvPicPr>
          <p:nvPr/>
        </p:nvPicPr>
        <p:blipFill>
          <a:blip r:embed="rId2">
            <a:extLst/>
          </a:blip>
          <a:stretch>
            <a:fillRect/>
          </a:stretch>
        </p:blipFill>
        <p:spPr>
          <a:xfrm>
            <a:off x="4595228" y="400050"/>
            <a:ext cx="5549901" cy="6819900"/>
          </a:xfrm>
          <a:prstGeom prst="rect">
            <a:avLst/>
          </a:prstGeom>
          <a:ln w="12700">
            <a:miter lim="400000"/>
          </a:ln>
        </p:spPr>
      </p:pic>
      <p:sp>
        <p:nvSpPr>
          <p:cNvPr id="678" name="Shape 678"/>
          <p:cNvSpPr/>
          <p:nvPr/>
        </p:nvSpPr>
        <p:spPr>
          <a:xfrm>
            <a:off x="173382" y="147818"/>
            <a:ext cx="7101066" cy="17145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latin typeface="Helvetica"/>
                <a:ea typeface="Helvetica"/>
                <a:cs typeface="Helvetica"/>
                <a:sym typeface="Helvetica"/>
              </a:defRPr>
            </a:pPr>
            <a:r>
              <a:rPr b="0">
                <a:latin typeface="Gill Sans SemiBold"/>
                <a:ea typeface="Gill Sans SemiBold"/>
                <a:cs typeface="Gill Sans SemiBold"/>
                <a:sym typeface="Gill Sans SemiBold"/>
              </a:rPr>
              <a:t>5.	Saul again repents </a:t>
            </a:r>
            <a:r>
              <a:rPr b="0">
                <a:solidFill>
                  <a:srgbClr val="FF2600"/>
                </a:solidFill>
                <a:latin typeface="Gill Sans SemiBold"/>
                <a:ea typeface="Gill Sans SemiBold"/>
                <a:cs typeface="Gill Sans SemiBold"/>
                <a:sym typeface="Gill Sans SemiBold"/>
              </a:rPr>
              <a:t>26:21-25</a:t>
            </a:r>
            <a:endParaRPr b="0">
              <a:latin typeface="Gill Sans SemiBold"/>
              <a:ea typeface="Gill Sans SemiBold"/>
              <a:cs typeface="Gill Sans SemiBold"/>
              <a:sym typeface="Gill Sans SemiBold"/>
            </a:endParaRP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Confesses sin, promises him no harm</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Admits he has acted like a fool, blessed David</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Predicted David would prevail</a:t>
            </a:r>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p:nvPr/>
        </p:nvSpPr>
        <p:spPr>
          <a:xfrm>
            <a:off x="400248" y="152400"/>
            <a:ext cx="9626601" cy="558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pPr>
            <a:r>
              <a:rPr sz="3300" b="1">
                <a:solidFill>
                  <a:srgbClr val="011993"/>
                </a:solidFill>
              </a:rPr>
              <a:t>Lessons</a:t>
            </a:r>
            <a:r>
              <a:t>:</a:t>
            </a:r>
          </a:p>
        </p:txBody>
      </p:sp>
      <p:sp>
        <p:nvSpPr>
          <p:cNvPr id="681" name="Shape 681"/>
          <p:cNvSpPr/>
          <p:nvPr/>
        </p:nvSpPr>
        <p:spPr>
          <a:xfrm>
            <a:off x="400248" y="1117600"/>
            <a:ext cx="9626601" cy="2438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4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1.	Men should respect the things appointed by God</a:t>
            </a:r>
          </a:p>
          <a:p>
            <a:pPr algn="l">
              <a:spcBef>
                <a:spcPts val="4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2.	Forgive &amp; let God worry about justice</a:t>
            </a:r>
          </a:p>
        </p:txBody>
      </p:sp>
      <p:pic>
        <p:nvPicPr>
          <p:cNvPr id="682" name="droppedImage.pdf"/>
          <p:cNvPicPr>
            <a:picLocks noChangeAspect="1"/>
          </p:cNvPicPr>
          <p:nvPr/>
        </p:nvPicPr>
        <p:blipFill>
          <a:blip r:embed="rId2">
            <a:extLst/>
          </a:blip>
          <a:stretch>
            <a:fillRect/>
          </a:stretch>
        </p:blipFill>
        <p:spPr>
          <a:xfrm>
            <a:off x="6065079" y="2739904"/>
            <a:ext cx="3998977" cy="4803649"/>
          </a:xfrm>
          <a:prstGeom prst="rect">
            <a:avLst/>
          </a:prstGeom>
          <a:ln w="12700">
            <a:miter lim="400000"/>
          </a:ln>
        </p:spPr>
      </p:pic>
    </p:spTree>
  </p:cSld>
  <p:clrMapOvr>
    <a:masterClrMapping/>
  </p:clrMapOvr>
  <p:transition xmlns:p14="http://schemas.microsoft.com/office/powerpoint/2010/mai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Shape 684"/>
          <p:cNvSpPr>
            <a:spLocks noGrp="1"/>
          </p:cNvSpPr>
          <p:nvPr>
            <p:ph type="title"/>
          </p:nvPr>
        </p:nvSpPr>
        <p:spPr>
          <a:xfrm>
            <a:off x="241300" y="2070100"/>
            <a:ext cx="9664700" cy="29718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200">
                <a:solidFill>
                  <a:srgbClr val="011993"/>
                </a:solidFill>
              </a:defRPr>
            </a:pPr>
            <a:r>
              <a:t>G.	Lapse of David - 2nd flight to Gath </a:t>
            </a:r>
            <a:r>
              <a:rPr>
                <a:solidFill>
                  <a:srgbClr val="FF2600"/>
                </a:solidFill>
              </a:rPr>
              <a:t>27</a:t>
            </a:r>
          </a:p>
        </p:txBody>
      </p:sp>
    </p:spTree>
  </p:cSld>
  <p:clrMapOvr>
    <a:masterClrMapping/>
  </p:clrMapOvr>
  <p:transition xmlns:p14="http://schemas.microsoft.com/office/powerpoint/2010/mai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3" name="Group 733"/>
          <p:cNvGrpSpPr/>
          <p:nvPr/>
        </p:nvGrpSpPr>
        <p:grpSpPr>
          <a:xfrm>
            <a:off x="647700" y="525188"/>
            <a:ext cx="9058974" cy="5473701"/>
            <a:chOff x="0" y="0"/>
            <a:chExt cx="9058973" cy="5473700"/>
          </a:xfrm>
        </p:grpSpPr>
        <p:pic>
          <p:nvPicPr>
            <p:cNvPr id="686" name="droppedImage.pdf"/>
            <p:cNvPicPr>
              <a:picLocks noChangeAspect="1"/>
            </p:cNvPicPr>
            <p:nvPr/>
          </p:nvPicPr>
          <p:blipFill>
            <a:blip r:embed="rId2">
              <a:extLst/>
            </a:blip>
            <a:stretch>
              <a:fillRect/>
            </a:stretch>
          </p:blipFill>
          <p:spPr>
            <a:xfrm>
              <a:off x="0" y="0"/>
              <a:ext cx="9058974" cy="5473700"/>
            </a:xfrm>
            <a:prstGeom prst="rect">
              <a:avLst/>
            </a:prstGeom>
            <a:ln w="12700" cap="flat">
              <a:noFill/>
              <a:miter lim="400000"/>
            </a:ln>
            <a:effectLst/>
          </p:spPr>
        </p:pic>
        <p:sp>
          <p:nvSpPr>
            <p:cNvPr id="687" name="Shape 687"/>
            <p:cNvSpPr/>
            <p:nvPr/>
          </p:nvSpPr>
          <p:spPr>
            <a:xfrm>
              <a:off x="2057400" y="2154511"/>
              <a:ext cx="685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Ekron</a:t>
              </a:r>
            </a:p>
          </p:txBody>
        </p:sp>
        <p:sp>
          <p:nvSpPr>
            <p:cNvPr id="688" name="Shape 688"/>
            <p:cNvSpPr/>
            <p:nvPr/>
          </p:nvSpPr>
          <p:spPr>
            <a:xfrm>
              <a:off x="4191000" y="2230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689" name="Shape 689"/>
            <p:cNvSpPr/>
            <p:nvPr/>
          </p:nvSpPr>
          <p:spPr>
            <a:xfrm>
              <a:off x="4343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Ramah</a:t>
              </a:r>
            </a:p>
          </p:txBody>
        </p:sp>
        <p:sp>
          <p:nvSpPr>
            <p:cNvPr id="690" name="Shape 690"/>
            <p:cNvSpPr/>
            <p:nvPr/>
          </p:nvSpPr>
          <p:spPr>
            <a:xfrm>
              <a:off x="3962400" y="2535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691" name="Shape 691"/>
            <p:cNvSpPr/>
            <p:nvPr/>
          </p:nvSpPr>
          <p:spPr>
            <a:xfrm>
              <a:off x="2667000" y="2764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692" name="Shape 692"/>
            <p:cNvSpPr/>
            <p:nvPr/>
          </p:nvSpPr>
          <p:spPr>
            <a:xfrm>
              <a:off x="2895600" y="2992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693" name="Shape 693"/>
            <p:cNvSpPr/>
            <p:nvPr/>
          </p:nvSpPr>
          <p:spPr>
            <a:xfrm>
              <a:off x="1981200" y="34499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694" name="Shape 694"/>
            <p:cNvSpPr/>
            <p:nvPr/>
          </p:nvSpPr>
          <p:spPr>
            <a:xfrm>
              <a:off x="3962400" y="29165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695" name="Shape 695"/>
            <p:cNvSpPr/>
            <p:nvPr/>
          </p:nvSpPr>
          <p:spPr>
            <a:xfrm rot="21540000">
              <a:off x="1982189" y="1318574"/>
              <a:ext cx="685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DAN</a:t>
              </a:r>
            </a:p>
          </p:txBody>
        </p:sp>
        <p:sp>
          <p:nvSpPr>
            <p:cNvPr id="696" name="Shape 696"/>
            <p:cNvSpPr/>
            <p:nvPr/>
          </p:nvSpPr>
          <p:spPr>
            <a:xfrm>
              <a:off x="4800600" y="2230711"/>
              <a:ext cx="11430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697" name="Shape 697"/>
            <p:cNvSpPr/>
            <p:nvPr/>
          </p:nvSpPr>
          <p:spPr>
            <a:xfrm>
              <a:off x="4114800" y="3449911"/>
              <a:ext cx="838200" cy="328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698" name="Shape 698"/>
            <p:cNvSpPr/>
            <p:nvPr/>
          </p:nvSpPr>
          <p:spPr>
            <a:xfrm rot="18240000">
              <a:off x="647303" y="3255351"/>
              <a:ext cx="1447801"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PHILISTINES</a:t>
              </a:r>
            </a:p>
          </p:txBody>
        </p:sp>
        <p:sp>
          <p:nvSpPr>
            <p:cNvPr id="699" name="Shape 699"/>
            <p:cNvSpPr/>
            <p:nvPr/>
          </p:nvSpPr>
          <p:spPr>
            <a:xfrm>
              <a:off x="304800" y="2306911"/>
              <a:ext cx="1371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r>
                <a:t>Goliath Slain</a:t>
              </a:r>
            </a:p>
          </p:txBody>
        </p:sp>
        <p:sp>
          <p:nvSpPr>
            <p:cNvPr id="700" name="Shape 700"/>
            <p:cNvSpPr/>
            <p:nvPr/>
          </p:nvSpPr>
          <p:spPr>
            <a:xfrm>
              <a:off x="2133600" y="2611711"/>
              <a:ext cx="609600" cy="4465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700"/>
                </a:spcBef>
                <a:defRPr sz="1000">
                  <a:solidFill>
                    <a:srgbClr val="941100"/>
                  </a:solidFill>
                  <a:uFill>
                    <a:solidFill>
                      <a:srgbClr val="941100"/>
                    </a:solidFill>
                  </a:uFill>
                  <a:latin typeface="Geneva"/>
                  <a:ea typeface="Geneva"/>
                  <a:cs typeface="Geneva"/>
                  <a:sym typeface="Geneva"/>
                </a:defRPr>
              </a:lvl1pPr>
            </a:lstStyle>
            <a:p>
              <a:r>
                <a:t>Valley of Elah</a:t>
              </a:r>
            </a:p>
          </p:txBody>
        </p:sp>
        <p:sp>
          <p:nvSpPr>
            <p:cNvPr id="701" name="Shape 701"/>
            <p:cNvSpPr/>
            <p:nvPr/>
          </p:nvSpPr>
          <p:spPr>
            <a:xfrm>
              <a:off x="3200400" y="3145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702" name="Shape 702"/>
            <p:cNvSpPr/>
            <p:nvPr/>
          </p:nvSpPr>
          <p:spPr>
            <a:xfrm>
              <a:off x="3429000" y="3373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703" name="Shape 703"/>
            <p:cNvSpPr/>
            <p:nvPr/>
          </p:nvSpPr>
          <p:spPr>
            <a:xfrm>
              <a:off x="3581400" y="3830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704" name="Shape 704"/>
            <p:cNvSpPr/>
            <p:nvPr/>
          </p:nvSpPr>
          <p:spPr>
            <a:xfrm>
              <a:off x="3505200" y="4135711"/>
              <a:ext cx="609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705" name="Shape 705"/>
            <p:cNvSpPr/>
            <p:nvPr/>
          </p:nvSpPr>
          <p:spPr>
            <a:xfrm>
              <a:off x="3200400" y="4440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706" name="Shape 706"/>
            <p:cNvSpPr/>
            <p:nvPr/>
          </p:nvSpPr>
          <p:spPr>
            <a:xfrm>
              <a:off x="3886200" y="4592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707" name="Shape 707"/>
            <p:cNvSpPr/>
            <p:nvPr/>
          </p:nvSpPr>
          <p:spPr>
            <a:xfrm>
              <a:off x="4267200" y="4211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708" name="Shape 708"/>
            <p:cNvSpPr/>
            <p:nvPr/>
          </p:nvSpPr>
          <p:spPr>
            <a:xfrm>
              <a:off x="5867400" y="4821511"/>
              <a:ext cx="914400" cy="4952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 of Moab</a:t>
              </a:r>
            </a:p>
          </p:txBody>
        </p:sp>
        <p:sp>
          <p:nvSpPr>
            <p:cNvPr id="709" name="Shape 709"/>
            <p:cNvSpPr/>
            <p:nvPr/>
          </p:nvSpPr>
          <p:spPr>
            <a:xfrm>
              <a:off x="1981200" y="47453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710" name="Shape 710"/>
            <p:cNvSpPr/>
            <p:nvPr/>
          </p:nvSpPr>
          <p:spPr>
            <a:xfrm>
              <a:off x="1219200" y="4516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Gerar</a:t>
              </a:r>
            </a:p>
          </p:txBody>
        </p:sp>
        <p:sp>
          <p:nvSpPr>
            <p:cNvPr id="711" name="Shape 711"/>
            <p:cNvSpPr/>
            <p:nvPr/>
          </p:nvSpPr>
          <p:spPr>
            <a:xfrm>
              <a:off x="381000" y="40595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Gaza</a:t>
              </a:r>
            </a:p>
          </p:txBody>
        </p:sp>
        <p:sp>
          <p:nvSpPr>
            <p:cNvPr id="712" name="Shape 712"/>
            <p:cNvSpPr/>
            <p:nvPr/>
          </p:nvSpPr>
          <p:spPr>
            <a:xfrm>
              <a:off x="228600" y="3068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Ashkelon</a:t>
              </a:r>
            </a:p>
          </p:txBody>
        </p:sp>
        <p:sp>
          <p:nvSpPr>
            <p:cNvPr id="713" name="Shape 713"/>
            <p:cNvSpPr/>
            <p:nvPr/>
          </p:nvSpPr>
          <p:spPr>
            <a:xfrm>
              <a:off x="1219200" y="26879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Ashdod</a:t>
              </a:r>
            </a:p>
          </p:txBody>
        </p:sp>
        <p:sp>
          <p:nvSpPr>
            <p:cNvPr id="714" name="Shape 714"/>
            <p:cNvSpPr/>
            <p:nvPr/>
          </p:nvSpPr>
          <p:spPr>
            <a:xfrm>
              <a:off x="2209800" y="18497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Gezer</a:t>
              </a:r>
            </a:p>
          </p:txBody>
        </p:sp>
        <p:sp>
          <p:nvSpPr>
            <p:cNvPr id="715" name="Shape 715"/>
            <p:cNvSpPr/>
            <p:nvPr/>
          </p:nvSpPr>
          <p:spPr>
            <a:xfrm>
              <a:off x="5105400" y="2002111"/>
              <a:ext cx="9906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Jericho</a:t>
              </a:r>
            </a:p>
          </p:txBody>
        </p:sp>
        <p:sp>
          <p:nvSpPr>
            <p:cNvPr id="716" name="Shape 716"/>
            <p:cNvSpPr/>
            <p:nvPr/>
          </p:nvSpPr>
          <p:spPr>
            <a:xfrm>
              <a:off x="3505200" y="17735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Mizpah</a:t>
              </a:r>
            </a:p>
          </p:txBody>
        </p:sp>
        <p:sp>
          <p:nvSpPr>
            <p:cNvPr id="717" name="Shape 717"/>
            <p:cNvSpPr/>
            <p:nvPr/>
          </p:nvSpPr>
          <p:spPr>
            <a:xfrm>
              <a:off x="3810000" y="15449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Bethel</a:t>
              </a:r>
            </a:p>
          </p:txBody>
        </p:sp>
        <p:sp>
          <p:nvSpPr>
            <p:cNvPr id="718" name="Shape 718"/>
            <p:cNvSpPr/>
            <p:nvPr/>
          </p:nvSpPr>
          <p:spPr>
            <a:xfrm>
              <a:off x="4495800" y="1621111"/>
              <a:ext cx="762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Ai</a:t>
              </a:r>
            </a:p>
          </p:txBody>
        </p:sp>
        <p:sp>
          <p:nvSpPr>
            <p:cNvPr id="719" name="Shape 719"/>
            <p:cNvSpPr/>
            <p:nvPr/>
          </p:nvSpPr>
          <p:spPr>
            <a:xfrm>
              <a:off x="6477000" y="325711"/>
              <a:ext cx="2362200"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r>
                <a:t>Saul And David</a:t>
              </a:r>
            </a:p>
          </p:txBody>
        </p:sp>
        <p:sp>
          <p:nvSpPr>
            <p:cNvPr id="720" name="Shape 720"/>
            <p:cNvSpPr/>
            <p:nvPr/>
          </p:nvSpPr>
          <p:spPr>
            <a:xfrm>
              <a:off x="6553200" y="782911"/>
              <a:ext cx="2133600"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r>
                <a:t>1 Samuel 16-27</a:t>
              </a:r>
            </a:p>
          </p:txBody>
        </p:sp>
        <p:sp>
          <p:nvSpPr>
            <p:cNvPr id="721" name="Shape 721"/>
            <p:cNvSpPr/>
            <p:nvPr/>
          </p:nvSpPr>
          <p:spPr>
            <a:xfrm>
              <a:off x="6477000" y="1697311"/>
              <a:ext cx="244475"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r>
                <a:t>0</a:t>
              </a:r>
            </a:p>
          </p:txBody>
        </p:sp>
        <p:sp>
          <p:nvSpPr>
            <p:cNvPr id="722" name="Shape 722"/>
            <p:cNvSpPr/>
            <p:nvPr/>
          </p:nvSpPr>
          <p:spPr>
            <a:xfrm>
              <a:off x="8305800" y="16973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Miles</a:t>
              </a:r>
            </a:p>
          </p:txBody>
        </p:sp>
        <p:sp>
          <p:nvSpPr>
            <p:cNvPr id="723" name="Shape 723"/>
            <p:cNvSpPr/>
            <p:nvPr/>
          </p:nvSpPr>
          <p:spPr>
            <a:xfrm>
              <a:off x="4876800" y="3678511"/>
              <a:ext cx="1143000" cy="5968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724" name="Shape 724"/>
            <p:cNvSpPr/>
            <p:nvPr/>
          </p:nvSpPr>
          <p:spPr>
            <a:xfrm>
              <a:off x="3124200" y="9353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EPHRAIM</a:t>
              </a:r>
            </a:p>
          </p:txBody>
        </p:sp>
        <p:sp>
          <p:nvSpPr>
            <p:cNvPr id="725" name="Shape 725"/>
            <p:cNvSpPr/>
            <p:nvPr/>
          </p:nvSpPr>
          <p:spPr>
            <a:xfrm>
              <a:off x="5638800" y="116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GAD</a:t>
              </a:r>
            </a:p>
          </p:txBody>
        </p:sp>
        <p:sp>
          <p:nvSpPr>
            <p:cNvPr id="726" name="Shape 726"/>
            <p:cNvSpPr/>
            <p:nvPr/>
          </p:nvSpPr>
          <p:spPr>
            <a:xfrm>
              <a:off x="2743200" y="971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MANASSEH</a:t>
              </a:r>
            </a:p>
          </p:txBody>
        </p:sp>
        <p:sp>
          <p:nvSpPr>
            <p:cNvPr id="727" name="Shape 727"/>
            <p:cNvSpPr/>
            <p:nvPr/>
          </p:nvSpPr>
          <p:spPr>
            <a:xfrm>
              <a:off x="6172200" y="3449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REUBEN</a:t>
              </a:r>
            </a:p>
          </p:txBody>
        </p:sp>
        <p:sp>
          <p:nvSpPr>
            <p:cNvPr id="728" name="Shape 728"/>
            <p:cNvSpPr/>
            <p:nvPr/>
          </p:nvSpPr>
          <p:spPr>
            <a:xfrm>
              <a:off x="6858000" y="49739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sp>
          <p:nvSpPr>
            <p:cNvPr id="729" name="Shape 729"/>
            <p:cNvSpPr/>
            <p:nvPr/>
          </p:nvSpPr>
          <p:spPr>
            <a:xfrm>
              <a:off x="609600" y="4897711"/>
              <a:ext cx="11430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SIMEON</a:t>
              </a:r>
            </a:p>
          </p:txBody>
        </p:sp>
        <p:sp>
          <p:nvSpPr>
            <p:cNvPr id="730" name="Shape 730"/>
            <p:cNvSpPr/>
            <p:nvPr/>
          </p:nvSpPr>
          <p:spPr>
            <a:xfrm>
              <a:off x="304800" y="1011511"/>
              <a:ext cx="1447800" cy="292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THE GREAT SEA</a:t>
              </a:r>
            </a:p>
          </p:txBody>
        </p:sp>
        <p:sp>
          <p:nvSpPr>
            <p:cNvPr id="731" name="Shape 731"/>
            <p:cNvSpPr/>
            <p:nvPr/>
          </p:nvSpPr>
          <p:spPr>
            <a:xfrm>
              <a:off x="7543800" y="1392511"/>
              <a:ext cx="622300" cy="241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r>
                <a:t>25 km</a:t>
              </a:r>
            </a:p>
          </p:txBody>
        </p:sp>
        <p:sp>
          <p:nvSpPr>
            <p:cNvPr id="732" name="Shape 732"/>
            <p:cNvSpPr/>
            <p:nvPr/>
          </p:nvSpPr>
          <p:spPr>
            <a:xfrm>
              <a:off x="4495800" y="2383111"/>
              <a:ext cx="990600" cy="2687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grpSp>
      <p:sp>
        <p:nvSpPr>
          <p:cNvPr id="734" name="Shape 734"/>
          <p:cNvSpPr/>
          <p:nvPr/>
        </p:nvSpPr>
        <p:spPr>
          <a:xfrm>
            <a:off x="3048000" y="4229100"/>
            <a:ext cx="1460501" cy="1016000"/>
          </a:xfrm>
          <a:prstGeom prst="line">
            <a:avLst/>
          </a:prstGeom>
          <a:ln w="254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sp>
        <p:nvSpPr>
          <p:cNvPr id="735" name="Shape 735"/>
          <p:cNvSpPr/>
          <p:nvPr/>
        </p:nvSpPr>
        <p:spPr>
          <a:xfrm flipH="1" flipV="1">
            <a:off x="2908300" y="4279900"/>
            <a:ext cx="279400" cy="1054100"/>
          </a:xfrm>
          <a:prstGeom prst="line">
            <a:avLst/>
          </a:prstGeom>
          <a:ln w="25400">
            <a:solidFill>
              <a:srgbClr val="FF2600"/>
            </a:solidFill>
            <a:miter lim="400000"/>
            <a:headEnd type="triangle"/>
          </a:ln>
        </p:spPr>
        <p:txBody>
          <a:bodyPr lIns="50800" tIns="50800" rIns="50800" bIns="50800" anchor="ctr"/>
          <a:lstStyle/>
          <a:p>
            <a:pPr algn="l">
              <a:defRPr sz="1200">
                <a:latin typeface="Helvetica"/>
                <a:ea typeface="Helvetica"/>
                <a:cs typeface="Helvetica"/>
                <a:sym typeface="Helvetica"/>
              </a:defRPr>
            </a:pPr>
            <a:endParaRPr/>
          </a:p>
        </p:txBody>
      </p:sp>
    </p:spTree>
  </p:cSld>
  <p:clrMapOvr>
    <a:masterClrMapping/>
  </p:clrMapOvr>
  <p:transition xmlns:p14="http://schemas.microsoft.com/office/powerpoint/2010/mai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9" name="Group 739"/>
          <p:cNvGrpSpPr/>
          <p:nvPr/>
        </p:nvGrpSpPr>
        <p:grpSpPr>
          <a:xfrm>
            <a:off x="165100" y="63500"/>
            <a:ext cx="9855200" cy="3733800"/>
            <a:chOff x="0" y="0"/>
            <a:chExt cx="9855200" cy="3733800"/>
          </a:xfrm>
        </p:grpSpPr>
        <p:pic>
          <p:nvPicPr>
            <p:cNvPr id="737" name="Gath_with_winepress_from_south3_tb_q100902.png"/>
            <p:cNvPicPr>
              <a:picLocks noChangeAspect="1"/>
            </p:cNvPicPr>
            <p:nvPr/>
          </p:nvPicPr>
          <p:blipFill>
            <a:blip r:embed="rId2">
              <a:extLst/>
            </a:blip>
            <a:stretch>
              <a:fillRect/>
            </a:stretch>
          </p:blipFill>
          <p:spPr>
            <a:xfrm>
              <a:off x="4876800" y="0"/>
              <a:ext cx="4978400" cy="3733800"/>
            </a:xfrm>
            <a:prstGeom prst="rect">
              <a:avLst/>
            </a:prstGeom>
            <a:ln w="12700" cap="flat">
              <a:noFill/>
              <a:miter lim="400000"/>
            </a:ln>
            <a:effectLst/>
          </p:spPr>
        </p:pic>
        <p:sp>
          <p:nvSpPr>
            <p:cNvPr id="738" name="Shape 738"/>
            <p:cNvSpPr/>
            <p:nvPr/>
          </p:nvSpPr>
          <p:spPr>
            <a:xfrm>
              <a:off x="0" y="31750"/>
              <a:ext cx="4711700" cy="3352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algn="l">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1800" b="1">
                  <a:latin typeface="Verdana"/>
                  <a:ea typeface="Verdana"/>
                  <a:cs typeface="Verdana"/>
                  <a:sym typeface="Verdana"/>
                </a:rPr>
                <a:t>Gat at Gath</a:t>
              </a:r>
            </a:p>
            <a:p>
              <a:pPr algn="l">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1800">
                  <a:latin typeface="Verdana"/>
                  <a:ea typeface="Verdana"/>
                  <a:cs typeface="Verdana"/>
                  <a:sym typeface="Verdana"/>
                </a:rPr>
                <a:t>The name of the city in Hebrew is "gat," which means "winepress."  This picture has an ancient winepress in the foreground, with the city behind.  The area around Gath was very fertile and it's likely that the city had a number of winepresses.  Archaeological excavations at Gath's neighbor, Ekron, found an abundance of oil presses on the site.</a:t>
              </a:r>
            </a:p>
          </p:txBody>
        </p:sp>
      </p:grpSp>
      <p:grpSp>
        <p:nvGrpSpPr>
          <p:cNvPr id="742" name="Group 742"/>
          <p:cNvGrpSpPr/>
          <p:nvPr/>
        </p:nvGrpSpPr>
        <p:grpSpPr>
          <a:xfrm>
            <a:off x="114300" y="3829050"/>
            <a:ext cx="9944100" cy="3752850"/>
            <a:chOff x="0" y="0"/>
            <a:chExt cx="9944100" cy="3752850"/>
          </a:xfrm>
        </p:grpSpPr>
        <p:pic>
          <p:nvPicPr>
            <p:cNvPr id="740" name="Gath_Tell_es_Safi_white_cliffs_from_north_tb_n102900.png"/>
            <p:cNvPicPr>
              <a:picLocks noChangeAspect="1"/>
            </p:cNvPicPr>
            <p:nvPr/>
          </p:nvPicPr>
          <p:blipFill>
            <a:blip r:embed="rId3">
              <a:extLst/>
            </a:blip>
            <a:stretch>
              <a:fillRect/>
            </a:stretch>
          </p:blipFill>
          <p:spPr>
            <a:xfrm>
              <a:off x="0" y="0"/>
              <a:ext cx="5003800" cy="3752850"/>
            </a:xfrm>
            <a:prstGeom prst="rect">
              <a:avLst/>
            </a:prstGeom>
            <a:ln w="12700" cap="flat">
              <a:noFill/>
              <a:miter lim="400000"/>
            </a:ln>
            <a:effectLst/>
          </p:spPr>
        </p:pic>
        <p:sp>
          <p:nvSpPr>
            <p:cNvPr id="741" name="Shape 741"/>
            <p:cNvSpPr/>
            <p:nvPr/>
          </p:nvSpPr>
          <p:spPr>
            <a:xfrm>
              <a:off x="5130800" y="57150"/>
              <a:ext cx="4813300" cy="34925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algn="l">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1900" b="1">
                  <a:latin typeface="Verdana"/>
                  <a:ea typeface="Verdana"/>
                  <a:cs typeface="Verdana"/>
                  <a:sym typeface="Verdana"/>
                </a:rPr>
                <a:t>White Cliffs</a:t>
              </a:r>
            </a:p>
            <a:p>
              <a:pPr algn="l">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1900">
                  <a:latin typeface="Verdana"/>
                  <a:ea typeface="Verdana"/>
                  <a:cs typeface="Verdana"/>
                  <a:sym typeface="Verdana"/>
                </a:rPr>
                <a:t>Most scholars agree today that Gath is to be identified with Tell es-Safi.  This Arabic name for the site means "the white mound" and is appropriate because of the white chalky cliffs visible on the sides of the tell.  The biblical site of Libnah (which means "white") is probably not to be identified with Tell es-Safi in spite of the meaning of the names.</a:t>
              </a:r>
            </a:p>
          </p:txBody>
        </p:sp>
      </p:grpSp>
    </p:spTree>
  </p:cSld>
  <p:clrMapOvr>
    <a:masterClrMapping/>
  </p:clrMapOvr>
  <p:transition xmlns:p14="http://schemas.microsoft.com/office/powerpoint/2010/mai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744"/>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1.	David again in Gath</a:t>
            </a:r>
            <a:r>
              <a:rPr>
                <a:solidFill>
                  <a:srgbClr val="000000"/>
                </a:solidFill>
              </a:rPr>
              <a:t>  </a:t>
            </a:r>
            <a:r>
              <a:rPr>
                <a:solidFill>
                  <a:srgbClr val="FF2600"/>
                </a:solidFill>
              </a:rPr>
              <a:t>27:1-7</a:t>
            </a:r>
          </a:p>
        </p:txBody>
      </p:sp>
      <p:sp>
        <p:nvSpPr>
          <p:cNvPr id="745" name="Shape 745"/>
          <p:cNvSpPr/>
          <p:nvPr/>
        </p:nvSpPr>
        <p:spPr>
          <a:xfrm>
            <a:off x="266700" y="806205"/>
            <a:ext cx="9626601" cy="3327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solidFill>
                  <a:srgbClr val="011993"/>
                </a:solidFill>
                <a:latin typeface="+mn-lt"/>
                <a:ea typeface="+mn-ea"/>
                <a:cs typeface="+mn-cs"/>
                <a:sym typeface="Gill Sans"/>
              </a:rPr>
              <a:t>a.	David gave in to fear</a:t>
            </a:r>
            <a:r>
              <a:rPr>
                <a:latin typeface="+mn-lt"/>
                <a:ea typeface="+mn-ea"/>
                <a:cs typeface="+mn-cs"/>
                <a:sym typeface="Gill Sans"/>
              </a:rPr>
              <a:t>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Disobeyed the order of Gad the prophet </a:t>
            </a:r>
            <a:r>
              <a:rPr>
                <a:solidFill>
                  <a:srgbClr val="FF2600"/>
                </a:solidFill>
                <a:latin typeface="+mn-lt"/>
                <a:ea typeface="+mn-ea"/>
                <a:cs typeface="+mn-cs"/>
                <a:sym typeface="Gill Sans"/>
              </a:rPr>
              <a:t>22:5</a:t>
            </a:r>
            <a:endParaRPr>
              <a:latin typeface="+mn-lt"/>
              <a:ea typeface="+mn-ea"/>
              <a:cs typeface="+mn-cs"/>
              <a:sym typeface="Gill Sans"/>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He decides to escape to Philistia </a:t>
            </a:r>
            <a:r>
              <a:rPr>
                <a:solidFill>
                  <a:srgbClr val="FF2600"/>
                </a:solidFill>
                <a:latin typeface="+mn-lt"/>
                <a:ea typeface="+mn-ea"/>
                <a:cs typeface="+mn-cs"/>
                <a:sym typeface="Gill Sans"/>
              </a:rPr>
              <a:t>1</a:t>
            </a:r>
            <a:endParaRPr>
              <a:latin typeface="+mn-lt"/>
              <a:ea typeface="+mn-ea"/>
              <a:cs typeface="+mn-cs"/>
              <a:sym typeface="Gill Sans"/>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crosses with 600 men to Achish </a:t>
            </a:r>
            <a:r>
              <a:rPr>
                <a:solidFill>
                  <a:srgbClr val="FF2600"/>
                </a:solidFill>
                <a:latin typeface="+mn-lt"/>
                <a:ea typeface="+mn-ea"/>
                <a:cs typeface="+mn-cs"/>
                <a:sym typeface="Gill Sans"/>
              </a:rPr>
              <a:t>2</a:t>
            </a:r>
            <a:endParaRPr>
              <a:latin typeface="+mn-lt"/>
              <a:ea typeface="+mn-ea"/>
              <a:cs typeface="+mn-cs"/>
              <a:sym typeface="Gill Sans"/>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Lived at Gath &amp; 2 wives (Ahinoam &amp; Abigail) </a:t>
            </a:r>
            <a:r>
              <a:rPr>
                <a:solidFill>
                  <a:srgbClr val="FF2600"/>
                </a:solidFill>
                <a:latin typeface="+mn-lt"/>
                <a:ea typeface="+mn-ea"/>
                <a:cs typeface="+mn-cs"/>
                <a:sym typeface="Gill Sans"/>
              </a:rPr>
              <a:t>3</a:t>
            </a:r>
            <a:endParaRPr>
              <a:latin typeface="+mn-lt"/>
              <a:ea typeface="+mn-ea"/>
              <a:cs typeface="+mn-cs"/>
              <a:sym typeface="Gill Sans"/>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Saul stopped searching </a:t>
            </a:r>
            <a:r>
              <a:rPr>
                <a:solidFill>
                  <a:srgbClr val="FF2600"/>
                </a:solidFill>
                <a:latin typeface="+mn-lt"/>
                <a:ea typeface="+mn-ea"/>
                <a:cs typeface="+mn-cs"/>
                <a:sym typeface="Gill Sans"/>
              </a:rPr>
              <a:t>4</a:t>
            </a:r>
            <a:endParaRPr>
              <a:latin typeface="+mn-lt"/>
              <a:ea typeface="+mn-ea"/>
              <a:cs typeface="+mn-cs"/>
              <a:sym typeface="Gill Sans"/>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endParaRPr>
              <a:latin typeface="+mn-lt"/>
              <a:ea typeface="+mn-ea"/>
              <a:cs typeface="+mn-cs"/>
              <a:sym typeface="Gill Sans"/>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Helvetica"/>
                <a:ea typeface="Helvetica"/>
                <a:cs typeface="Helvetica"/>
                <a:sym typeface="Helvetica"/>
              </a:defRPr>
            </a:pPr>
            <a:r>
              <a:rPr>
                <a:latin typeface="+mn-lt"/>
                <a:ea typeface="+mn-ea"/>
                <a:cs typeface="+mn-cs"/>
                <a:sym typeface="Gill Sans"/>
              </a:rPr>
              <a:t>b.	Philistine are convinced David is considered an enemy by Saul</a:t>
            </a:r>
          </a:p>
        </p:txBody>
      </p:sp>
      <p:pic>
        <p:nvPicPr>
          <p:cNvPr id="746" name="droppedImage.pdf"/>
          <p:cNvPicPr>
            <a:picLocks noChangeAspect="1"/>
          </p:cNvPicPr>
          <p:nvPr/>
        </p:nvPicPr>
        <p:blipFill>
          <a:blip r:embed="rId2">
            <a:extLst/>
          </a:blip>
          <a:stretch>
            <a:fillRect/>
          </a:stretch>
        </p:blipFill>
        <p:spPr>
          <a:xfrm>
            <a:off x="1513334" y="4292111"/>
            <a:ext cx="4199632" cy="3327401"/>
          </a:xfrm>
          <a:prstGeom prst="rect">
            <a:avLst/>
          </a:prstGeom>
          <a:ln w="12700">
            <a:miter lim="400000"/>
          </a:ln>
        </p:spPr>
      </p:pic>
      <p:sp>
        <p:nvSpPr>
          <p:cNvPr id="747" name="Shape 747"/>
          <p:cNvSpPr/>
          <p:nvPr/>
        </p:nvSpPr>
        <p:spPr>
          <a:xfrm>
            <a:off x="6197600" y="4572000"/>
            <a:ext cx="3098800" cy="1447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3200"/>
            </a:lvl1pPr>
          </a:lstStyle>
          <a:p>
            <a:r>
              <a:t>David goes to King Achish,           a Philistine</a:t>
            </a:r>
          </a:p>
        </p:txBody>
      </p:sp>
      <p:pic>
        <p:nvPicPr>
          <p:cNvPr id="748" name="pasted-image.png"/>
          <p:cNvPicPr>
            <a:picLocks noChangeAspect="1"/>
          </p:cNvPicPr>
          <p:nvPr/>
        </p:nvPicPr>
        <p:blipFill>
          <a:blip r:embed="rId3">
            <a:extLst/>
          </a:blip>
          <a:stretch>
            <a:fillRect/>
          </a:stretch>
        </p:blipFill>
        <p:spPr>
          <a:xfrm>
            <a:off x="7538704" y="42716"/>
            <a:ext cx="2607585" cy="1548148"/>
          </a:xfrm>
          <a:prstGeom prst="rect">
            <a:avLst/>
          </a:prstGeom>
          <a:ln w="12700">
            <a:miter lim="400000"/>
          </a:ln>
        </p:spPr>
      </p:pic>
    </p:spTree>
  </p:cSld>
  <p:clrMapOvr>
    <a:masterClrMapping/>
  </p:clrMapOvr>
  <p:transition xmlns:p14="http://schemas.microsoft.com/office/powerpoint/2010/mai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 name="Ziklag,_Tell_Sera,_aerial_from_east,_tb_q010703.png"/>
          <p:cNvPicPr>
            <a:picLocks noChangeAspect="1"/>
          </p:cNvPicPr>
          <p:nvPr/>
        </p:nvPicPr>
        <p:blipFill>
          <a:blip r:embed="rId2">
            <a:extLst/>
          </a:blip>
          <a:stretch>
            <a:fillRect/>
          </a:stretch>
        </p:blipFill>
        <p:spPr>
          <a:xfrm>
            <a:off x="4927600" y="76200"/>
            <a:ext cx="5080000" cy="3810000"/>
          </a:xfrm>
          <a:prstGeom prst="rect">
            <a:avLst/>
          </a:prstGeom>
          <a:ln w="12700">
            <a:miter lim="400000"/>
          </a:ln>
        </p:spPr>
      </p:pic>
      <p:pic>
        <p:nvPicPr>
          <p:cNvPr id="751" name="Ziklag,_Tel_Sera,_from_east,_tb_n050701.png"/>
          <p:cNvPicPr>
            <a:picLocks noChangeAspect="1"/>
          </p:cNvPicPr>
          <p:nvPr/>
        </p:nvPicPr>
        <p:blipFill>
          <a:blip r:embed="rId3">
            <a:extLst/>
          </a:blip>
          <a:stretch>
            <a:fillRect/>
          </a:stretch>
        </p:blipFill>
        <p:spPr>
          <a:xfrm>
            <a:off x="4927600" y="3937000"/>
            <a:ext cx="5080000" cy="3810000"/>
          </a:xfrm>
          <a:prstGeom prst="rect">
            <a:avLst/>
          </a:prstGeom>
          <a:ln w="12700">
            <a:miter lim="400000"/>
          </a:ln>
        </p:spPr>
      </p:pic>
      <p:sp>
        <p:nvSpPr>
          <p:cNvPr id="752" name="Shape 752"/>
          <p:cNvSpPr/>
          <p:nvPr/>
        </p:nvSpPr>
        <p:spPr>
          <a:xfrm>
            <a:off x="279400" y="241300"/>
            <a:ext cx="4533900" cy="6108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200" b="1">
                <a:latin typeface="Verdana"/>
                <a:ea typeface="Verdana"/>
                <a:cs typeface="Verdana"/>
                <a:sym typeface="Verdana"/>
              </a:rPr>
              <a:t>Biblical History</a:t>
            </a:r>
          </a:p>
          <a:p>
            <a:pPr algn="l">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00">
                <a:latin typeface="Helvetica"/>
                <a:ea typeface="Helvetica"/>
                <a:cs typeface="Helvetica"/>
                <a:sym typeface="Helvetica"/>
              </a:defRPr>
            </a:pPr>
            <a:r>
              <a:rPr sz="2200">
                <a:latin typeface="Verdana"/>
                <a:ea typeface="Verdana"/>
                <a:cs typeface="Verdana"/>
                <a:sym typeface="Verdana"/>
              </a:rPr>
              <a:t>Ziklag was listed as one of the 29 towns in Negev and was assigned to the tribe of Simeon (Josh 15:31; 19:5). It was apparently controlled by the Philistines during King Saul's rule, and was given by King Achish of Gath to David when he was running from Saul. David used it for a home base for raids against various groups who threatened the southern borders of Judah (1 Sam 27). After being away one time, he returned to find it ransacked by the Amalekites</a:t>
            </a:r>
          </a:p>
        </p:txBody>
      </p:sp>
    </p:spTree>
  </p:cSld>
  <p:clrMapOvr>
    <a:masterClrMapping/>
  </p:clrMapOvr>
  <p:transition xmlns:p14="http://schemas.microsoft.com/office/powerpoint/2010/mai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Shape 754"/>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1.	David again in Gath</a:t>
            </a:r>
            <a:r>
              <a:rPr>
                <a:solidFill>
                  <a:srgbClr val="000000"/>
                </a:solidFill>
              </a:rPr>
              <a:t>  </a:t>
            </a:r>
            <a:r>
              <a:rPr>
                <a:solidFill>
                  <a:srgbClr val="FF2600"/>
                </a:solidFill>
              </a:rPr>
              <a:t>27:1-7</a:t>
            </a:r>
          </a:p>
        </p:txBody>
      </p:sp>
      <p:sp>
        <p:nvSpPr>
          <p:cNvPr id="755" name="Shape 755"/>
          <p:cNvSpPr/>
          <p:nvPr/>
        </p:nvSpPr>
        <p:spPr>
          <a:xfrm>
            <a:off x="72797" y="763794"/>
            <a:ext cx="7347973" cy="3327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solidFill>
                  <a:srgbClr val="011993"/>
                </a:solidFill>
                <a:latin typeface="+mn-lt"/>
                <a:ea typeface="+mn-ea"/>
                <a:cs typeface="+mn-cs"/>
                <a:sym typeface="Gill Sans"/>
              </a:rPr>
              <a:t>c.	David requests and receive a town</a:t>
            </a:r>
            <a:r>
              <a:rPr>
                <a:latin typeface="+mn-lt"/>
                <a:ea typeface="+mn-ea"/>
                <a:cs typeface="+mn-cs"/>
                <a:sym typeface="Gill Sans"/>
              </a:rPr>
              <a:t> </a:t>
            </a:r>
            <a:r>
              <a:rPr>
                <a:solidFill>
                  <a:srgbClr val="FF2600"/>
                </a:solidFill>
                <a:latin typeface="+mn-lt"/>
                <a:ea typeface="+mn-ea"/>
                <a:cs typeface="+mn-cs"/>
                <a:sym typeface="Gill Sans"/>
              </a:rPr>
              <a:t>27:5-7</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Achish gives David Ziglag</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Ziglag has belong to Judah’s king ever since</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Had the people to settle a town</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Could protect Gath &amp; southern Judah</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Would not be an embarrassment to the king</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endParaRPr>
              <a:latin typeface="+mn-lt"/>
              <a:ea typeface="+mn-ea"/>
              <a:cs typeface="+mn-cs"/>
              <a:sym typeface="Gill Sans"/>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Helvetica"/>
                <a:ea typeface="Helvetica"/>
                <a:cs typeface="Helvetica"/>
                <a:sym typeface="Helvetica"/>
              </a:defRPr>
            </a:pPr>
            <a:r>
              <a:rPr>
                <a:latin typeface="+mn-lt"/>
                <a:ea typeface="+mn-ea"/>
                <a:cs typeface="+mn-cs"/>
                <a:sym typeface="Gill Sans"/>
              </a:rPr>
              <a:t>d.	David in Ziklag one year &amp; four months</a:t>
            </a:r>
          </a:p>
        </p:txBody>
      </p:sp>
      <p:pic>
        <p:nvPicPr>
          <p:cNvPr id="756" name="pasted-image.png"/>
          <p:cNvPicPr>
            <a:picLocks noChangeAspect="1"/>
          </p:cNvPicPr>
          <p:nvPr/>
        </p:nvPicPr>
        <p:blipFill>
          <a:blip r:embed="rId2">
            <a:extLst/>
          </a:blip>
          <a:stretch>
            <a:fillRect/>
          </a:stretch>
        </p:blipFill>
        <p:spPr>
          <a:xfrm>
            <a:off x="7078997" y="25525"/>
            <a:ext cx="3083613" cy="2944882"/>
          </a:xfrm>
          <a:prstGeom prst="rect">
            <a:avLst/>
          </a:prstGeom>
          <a:ln w="12700">
            <a:miter lim="400000"/>
          </a:ln>
        </p:spPr>
      </p:pic>
    </p:spTree>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latin typeface="Gill Sans SemiBold"/>
                <a:ea typeface="Gill Sans SemiBold"/>
                <a:cs typeface="Gill Sans SemiBold"/>
                <a:sym typeface="Gill Sans SemiBold"/>
              </a:defRPr>
            </a:pPr>
            <a:r>
              <a:t>2.	David’s pretended campaign against Judah</a:t>
            </a:r>
            <a:r>
              <a:rPr>
                <a:solidFill>
                  <a:srgbClr val="000000"/>
                </a:solidFill>
              </a:rPr>
              <a:t>  </a:t>
            </a:r>
            <a:r>
              <a:rPr>
                <a:solidFill>
                  <a:srgbClr val="FF2600"/>
                </a:solidFill>
              </a:rPr>
              <a:t>27:8-12</a:t>
            </a:r>
          </a:p>
        </p:txBody>
      </p:sp>
      <p:sp>
        <p:nvSpPr>
          <p:cNvPr id="759" name="Shape 759"/>
          <p:cNvSpPr/>
          <p:nvPr/>
        </p:nvSpPr>
        <p:spPr>
          <a:xfrm>
            <a:off x="768548" y="749300"/>
            <a:ext cx="9626601" cy="2641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David raids - Geshurites, Girzites, Amalekites</a:t>
            </a:r>
          </a:p>
          <a:p>
            <a:pPr algn="l">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He told Achish he was raiding Judah, Jerahmeelites, Kenites</a:t>
            </a:r>
          </a:p>
          <a:p>
            <a:pPr algn="l">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David left no witnesses alive?</a:t>
            </a:r>
          </a:p>
          <a:p>
            <a:pPr algn="l">
              <a:spcBef>
                <a:spcPts val="9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Achish believes David has become odious to Israel &amp; will serve him</a:t>
            </a:r>
          </a:p>
        </p:txBody>
      </p:sp>
      <p:pic>
        <p:nvPicPr>
          <p:cNvPr id="760" name="pasted-image.tiff"/>
          <p:cNvPicPr>
            <a:picLocks noChangeAspect="1"/>
          </p:cNvPicPr>
          <p:nvPr/>
        </p:nvPicPr>
        <p:blipFill>
          <a:blip r:embed="rId2">
            <a:extLst/>
          </a:blip>
          <a:stretch>
            <a:fillRect/>
          </a:stretch>
        </p:blipFill>
        <p:spPr>
          <a:xfrm>
            <a:off x="2813568" y="3039674"/>
            <a:ext cx="7232335" cy="4532943"/>
          </a:xfrm>
          <a:prstGeom prst="rect">
            <a:avLst/>
          </a:prstGeom>
          <a:ln w="12700">
            <a:miter lim="400000"/>
          </a:ln>
        </p:spPr>
      </p:pic>
    </p:spTree>
  </p:cSld>
  <p:clrMapOvr>
    <a:masterClrMapping/>
  </p:clrMapOvr>
  <p:transition xmlns:p14="http://schemas.microsoft.com/office/powerpoint/2010/mai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8" name="Group 608"/>
          <p:cNvGrpSpPr/>
          <p:nvPr/>
        </p:nvGrpSpPr>
        <p:grpSpPr>
          <a:xfrm>
            <a:off x="152812" y="-5357"/>
            <a:ext cx="10399500" cy="7492943"/>
            <a:chOff x="0" y="0"/>
            <a:chExt cx="10399499" cy="7492942"/>
          </a:xfrm>
        </p:grpSpPr>
        <p:grpSp>
          <p:nvGrpSpPr>
            <p:cNvPr id="605" name="Group 605"/>
            <p:cNvGrpSpPr/>
            <p:nvPr/>
          </p:nvGrpSpPr>
          <p:grpSpPr>
            <a:xfrm>
              <a:off x="0" y="0"/>
              <a:ext cx="10399500" cy="7452873"/>
              <a:chOff x="0" y="0"/>
              <a:chExt cx="10399499" cy="7452872"/>
            </a:xfrm>
          </p:grpSpPr>
          <p:pic>
            <p:nvPicPr>
              <p:cNvPr id="584" name="droppedImage.pdf"/>
              <p:cNvPicPr>
                <a:picLocks noChangeAspect="1"/>
              </p:cNvPicPr>
              <p:nvPr/>
            </p:nvPicPr>
            <p:blipFill>
              <a:blip r:embed="rId2">
                <a:extLst/>
              </a:blip>
              <a:stretch>
                <a:fillRect/>
              </a:stretch>
            </p:blipFill>
            <p:spPr>
              <a:xfrm>
                <a:off x="0" y="60103"/>
                <a:ext cx="9477908" cy="7392770"/>
              </a:xfrm>
              <a:prstGeom prst="rect">
                <a:avLst/>
              </a:prstGeom>
              <a:ln w="12700" cap="flat">
                <a:noFill/>
                <a:miter lim="400000"/>
              </a:ln>
              <a:effectLst/>
            </p:spPr>
          </p:pic>
          <p:sp>
            <p:nvSpPr>
              <p:cNvPr id="585" name="Shape 585"/>
              <p:cNvSpPr/>
              <p:nvPr/>
            </p:nvSpPr>
            <p:spPr>
              <a:xfrm>
                <a:off x="4248876" y="0"/>
                <a:ext cx="1562700" cy="460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Gibeah</a:t>
                </a:r>
              </a:p>
            </p:txBody>
          </p:sp>
          <p:sp>
            <p:nvSpPr>
              <p:cNvPr id="586" name="Shape 586"/>
              <p:cNvSpPr/>
              <p:nvPr/>
            </p:nvSpPr>
            <p:spPr>
              <a:xfrm>
                <a:off x="4128668" y="721245"/>
                <a:ext cx="1803116"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Jerusalem</a:t>
                </a:r>
              </a:p>
            </p:txBody>
          </p:sp>
          <p:sp>
            <p:nvSpPr>
              <p:cNvPr id="587" name="Shape 587"/>
              <p:cNvSpPr/>
              <p:nvPr/>
            </p:nvSpPr>
            <p:spPr>
              <a:xfrm>
                <a:off x="702751" y="1362353"/>
                <a:ext cx="1562700" cy="460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Azekah</a:t>
                </a:r>
              </a:p>
            </p:txBody>
          </p:sp>
          <p:sp>
            <p:nvSpPr>
              <p:cNvPr id="588" name="Shape 588"/>
              <p:cNvSpPr/>
              <p:nvPr/>
            </p:nvSpPr>
            <p:spPr>
              <a:xfrm>
                <a:off x="2065104" y="1642837"/>
                <a:ext cx="1562700"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Socho</a:t>
                </a:r>
              </a:p>
            </p:txBody>
          </p:sp>
          <p:sp>
            <p:nvSpPr>
              <p:cNvPr id="589" name="Shape 589"/>
              <p:cNvSpPr/>
              <p:nvPr/>
            </p:nvSpPr>
            <p:spPr>
              <a:xfrm>
                <a:off x="241955" y="2464256"/>
                <a:ext cx="961662" cy="460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Gath</a:t>
                </a:r>
              </a:p>
            </p:txBody>
          </p:sp>
          <p:sp>
            <p:nvSpPr>
              <p:cNvPr id="590" name="Shape 590"/>
              <p:cNvSpPr/>
              <p:nvPr/>
            </p:nvSpPr>
            <p:spPr>
              <a:xfrm>
                <a:off x="4990156" y="1642837"/>
                <a:ext cx="1803115"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Bethlehem</a:t>
                </a:r>
              </a:p>
            </p:txBody>
          </p:sp>
          <p:sp>
            <p:nvSpPr>
              <p:cNvPr id="591" name="Shape 591"/>
              <p:cNvSpPr/>
              <p:nvPr/>
            </p:nvSpPr>
            <p:spPr>
              <a:xfrm>
                <a:off x="5470986" y="2965121"/>
                <a:ext cx="1322285" cy="5175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r>
                  <a:t>JUDAH</a:t>
                </a:r>
              </a:p>
            </p:txBody>
          </p:sp>
          <p:sp>
            <p:nvSpPr>
              <p:cNvPr id="592" name="Shape 592"/>
              <p:cNvSpPr/>
              <p:nvPr/>
            </p:nvSpPr>
            <p:spPr>
              <a:xfrm>
                <a:off x="2766315" y="1983425"/>
                <a:ext cx="1562700"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Adullam</a:t>
                </a:r>
              </a:p>
            </p:txBody>
          </p:sp>
          <p:sp>
            <p:nvSpPr>
              <p:cNvPr id="593" name="Shape 593"/>
              <p:cNvSpPr/>
              <p:nvPr/>
            </p:nvSpPr>
            <p:spPr>
              <a:xfrm>
                <a:off x="3347319" y="2624533"/>
                <a:ext cx="1562700" cy="460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Keilah</a:t>
                </a:r>
              </a:p>
            </p:txBody>
          </p:sp>
          <p:sp>
            <p:nvSpPr>
              <p:cNvPr id="594" name="Shape 594"/>
              <p:cNvSpPr/>
              <p:nvPr/>
            </p:nvSpPr>
            <p:spPr>
              <a:xfrm>
                <a:off x="3748011" y="3686367"/>
                <a:ext cx="1562700" cy="460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Hebron</a:t>
                </a:r>
              </a:p>
            </p:txBody>
          </p:sp>
          <p:sp>
            <p:nvSpPr>
              <p:cNvPr id="595" name="Shape 595"/>
              <p:cNvSpPr/>
              <p:nvPr/>
            </p:nvSpPr>
            <p:spPr>
              <a:xfrm>
                <a:off x="4268911" y="4247336"/>
                <a:ext cx="961662" cy="460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Ziph</a:t>
                </a:r>
              </a:p>
            </p:txBody>
          </p:sp>
          <p:sp>
            <p:nvSpPr>
              <p:cNvPr id="596" name="Shape 596"/>
              <p:cNvSpPr/>
              <p:nvPr/>
            </p:nvSpPr>
            <p:spPr>
              <a:xfrm>
                <a:off x="3347319" y="5088789"/>
                <a:ext cx="1562700"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Carmel</a:t>
                </a:r>
              </a:p>
            </p:txBody>
          </p:sp>
          <p:sp>
            <p:nvSpPr>
              <p:cNvPr id="597" name="Shape 597"/>
              <p:cNvSpPr/>
              <p:nvPr/>
            </p:nvSpPr>
            <p:spPr>
              <a:xfrm>
                <a:off x="3587734" y="5669792"/>
                <a:ext cx="1562700"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Maon</a:t>
                </a:r>
              </a:p>
            </p:txBody>
          </p:sp>
          <p:sp>
            <p:nvSpPr>
              <p:cNvPr id="598" name="Shape 598"/>
              <p:cNvSpPr/>
              <p:nvPr/>
            </p:nvSpPr>
            <p:spPr>
              <a:xfrm>
                <a:off x="5911748" y="4407612"/>
                <a:ext cx="1562700"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En-gedi</a:t>
                </a:r>
              </a:p>
            </p:txBody>
          </p:sp>
          <p:sp>
            <p:nvSpPr>
              <p:cNvPr id="599" name="Shape 599"/>
              <p:cNvSpPr/>
              <p:nvPr/>
            </p:nvSpPr>
            <p:spPr>
              <a:xfrm>
                <a:off x="402232" y="5509516"/>
                <a:ext cx="1562700" cy="46075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Ziklag</a:t>
                </a:r>
              </a:p>
            </p:txBody>
          </p:sp>
          <p:sp>
            <p:nvSpPr>
              <p:cNvPr id="600" name="Shape 600"/>
              <p:cNvSpPr/>
              <p:nvPr/>
            </p:nvSpPr>
            <p:spPr>
              <a:xfrm>
                <a:off x="7133859" y="3626263"/>
                <a:ext cx="1803115" cy="9415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601" name="Shape 601"/>
              <p:cNvSpPr/>
              <p:nvPr/>
            </p:nvSpPr>
            <p:spPr>
              <a:xfrm>
                <a:off x="5691367" y="220380"/>
                <a:ext cx="1562700" cy="424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r>
                  <a:t>Nob</a:t>
                </a:r>
              </a:p>
            </p:txBody>
          </p:sp>
          <p:sp>
            <p:nvSpPr>
              <p:cNvPr id="602" name="Shape 602"/>
              <p:cNvSpPr/>
              <p:nvPr/>
            </p:nvSpPr>
            <p:spPr>
              <a:xfrm>
                <a:off x="6532821" y="20034"/>
                <a:ext cx="1803115" cy="42403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r>
                  <a:t>BENJAMIN</a:t>
                </a:r>
              </a:p>
            </p:txBody>
          </p:sp>
          <p:sp>
            <p:nvSpPr>
              <p:cNvPr id="603" name="Shape 603"/>
              <p:cNvSpPr/>
              <p:nvPr/>
            </p:nvSpPr>
            <p:spPr>
              <a:xfrm>
                <a:off x="8576350" y="6270830"/>
                <a:ext cx="1442492"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r>
                  <a:t>Mizpeh</a:t>
                </a:r>
              </a:p>
            </p:txBody>
          </p:sp>
          <p:sp>
            <p:nvSpPr>
              <p:cNvPr id="604" name="Shape 604"/>
              <p:cNvSpPr/>
              <p:nvPr/>
            </p:nvSpPr>
            <p:spPr>
              <a:xfrm>
                <a:off x="8596385" y="6911938"/>
                <a:ext cx="1803115" cy="4607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r>
                  <a:t>MOAB</a:t>
                </a:r>
              </a:p>
            </p:txBody>
          </p:sp>
        </p:grpSp>
        <p:sp>
          <p:nvSpPr>
            <p:cNvPr id="606" name="Shape 606"/>
            <p:cNvSpPr/>
            <p:nvPr/>
          </p:nvSpPr>
          <p:spPr>
            <a:xfrm flipV="1">
              <a:off x="6112094" y="4988616"/>
              <a:ext cx="741281" cy="2504327"/>
            </a:xfrm>
            <a:prstGeom prst="line">
              <a:avLst/>
            </a:prstGeom>
            <a:noFill/>
            <a:ln w="25400" cap="flat">
              <a:solidFill>
                <a:srgbClr val="FF2600"/>
              </a:solidFill>
              <a:prstDash val="solid"/>
              <a:miter lim="400000"/>
              <a:headEnd type="triangle" w="med" len="med"/>
            </a:ln>
            <a:effectLst/>
          </p:spPr>
          <p:txBody>
            <a:bodyPr wrap="square" lIns="50800" tIns="50800" rIns="50800" bIns="50800" numCol="1" anchor="ctr">
              <a:noAutofit/>
            </a:bodyPr>
            <a:lstStyle/>
            <a:p>
              <a:pPr algn="l">
                <a:defRPr sz="1200">
                  <a:latin typeface="Helvetica"/>
                  <a:ea typeface="Helvetica"/>
                  <a:cs typeface="Helvetica"/>
                  <a:sym typeface="Helvetica"/>
                </a:defRPr>
              </a:pPr>
              <a:endParaRPr/>
            </a:p>
          </p:txBody>
        </p:sp>
        <p:sp>
          <p:nvSpPr>
            <p:cNvPr id="607" name="Shape 607"/>
            <p:cNvSpPr/>
            <p:nvPr/>
          </p:nvSpPr>
          <p:spPr>
            <a:xfrm>
              <a:off x="4809845" y="5910207"/>
              <a:ext cx="821419" cy="1562700"/>
            </a:xfrm>
            <a:prstGeom prst="line">
              <a:avLst/>
            </a:prstGeom>
            <a:noFill/>
            <a:ln w="25400" cap="flat">
              <a:solidFill>
                <a:srgbClr val="FF2600"/>
              </a:solidFill>
              <a:prstDash val="solid"/>
              <a:miter lim="400000"/>
              <a:headEnd type="triangle" w="med" len="med"/>
            </a:ln>
            <a:effectLst/>
          </p:spPr>
          <p:txBody>
            <a:bodyPr wrap="square" lIns="50800" tIns="50800" rIns="50800" bIns="50800" numCol="1" anchor="ctr">
              <a:noAutofit/>
            </a:bodyPr>
            <a:lstStyle/>
            <a:p>
              <a:pPr algn="l">
                <a:defRPr sz="1200">
                  <a:latin typeface="Helvetica"/>
                  <a:ea typeface="Helvetica"/>
                  <a:cs typeface="Helvetica"/>
                  <a:sym typeface="Helvetica"/>
                </a:defRPr>
              </a:pPr>
              <a:endParaRPr/>
            </a:p>
          </p:txBody>
        </p:sp>
      </p:grpSp>
    </p:spTree>
  </p:cSld>
  <p:clrMapOvr>
    <a:masterClrMapping/>
  </p:clrMapOvr>
  <p:transition xmlns:p14="http://schemas.microsoft.com/office/powerpoint/2010/mai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Shape 762"/>
          <p:cNvSpPr/>
          <p:nvPr/>
        </p:nvSpPr>
        <p:spPr>
          <a:xfrm>
            <a:off x="400248" y="152400"/>
            <a:ext cx="9626601" cy="596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lvl1pPr>
          </a:lstStyle>
          <a:p>
            <a:r>
              <a:t>Lessons</a:t>
            </a:r>
          </a:p>
        </p:txBody>
      </p:sp>
      <p:sp>
        <p:nvSpPr>
          <p:cNvPr id="763" name="Shape 763"/>
          <p:cNvSpPr/>
          <p:nvPr/>
        </p:nvSpPr>
        <p:spPr>
          <a:xfrm>
            <a:off x="666948" y="1117600"/>
            <a:ext cx="9626601" cy="3340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spcBef>
                <a:spcPts val="4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1.	The weakness of the flesh.  </a:t>
            </a:r>
          </a:p>
          <a:p>
            <a:pPr algn="l">
              <a:spcBef>
                <a:spcPts val="4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gave in to the wisdom of the world.</a:t>
            </a:r>
          </a:p>
          <a:p>
            <a:pPr algn="l">
              <a:spcBef>
                <a:spcPts val="4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2.	A lie is never justifiable.  </a:t>
            </a:r>
          </a:p>
          <a:p>
            <a:pPr algn="l">
              <a:spcBef>
                <a:spcPts val="4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One sin leads to another.</a:t>
            </a:r>
          </a:p>
        </p:txBody>
      </p:sp>
    </p:spTree>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Shape 610"/>
          <p:cNvSpPr/>
          <p:nvPr/>
        </p:nvSpPr>
        <p:spPr>
          <a:xfrm>
            <a:off x="374848" y="1651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2.	Nabal’s shameful treatment of David </a:t>
            </a:r>
            <a:r>
              <a:rPr>
                <a:solidFill>
                  <a:srgbClr val="FF2600"/>
                </a:solidFill>
              </a:rPr>
              <a:t>25:2-13</a:t>
            </a:r>
          </a:p>
        </p:txBody>
      </p:sp>
      <p:sp>
        <p:nvSpPr>
          <p:cNvPr id="611" name="Shape 611"/>
          <p:cNvSpPr/>
          <p:nvPr/>
        </p:nvSpPr>
        <p:spPr>
          <a:xfrm>
            <a:off x="55962" y="849241"/>
            <a:ext cx="9908741" cy="1308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r>
              <a:rPr>
                <a:solidFill>
                  <a:srgbClr val="011993"/>
                </a:solidFill>
                <a:latin typeface="+mn-lt"/>
                <a:ea typeface="+mn-ea"/>
                <a:cs typeface="+mn-cs"/>
                <a:sym typeface="Gill Sans"/>
              </a:rPr>
              <a:t>a.	Nabal, Abigail and the sheep shearing</a:t>
            </a:r>
            <a:r>
              <a:rPr>
                <a:latin typeface="+mn-lt"/>
                <a:ea typeface="+mn-ea"/>
                <a:cs typeface="+mn-cs"/>
                <a:sym typeface="Gill Sans"/>
              </a:rPr>
              <a:t> </a:t>
            </a:r>
            <a:r>
              <a:rPr>
                <a:solidFill>
                  <a:srgbClr val="FF2600"/>
                </a:solidFill>
                <a:latin typeface="Gill Sans SemiBold"/>
                <a:ea typeface="Gill Sans SemiBold"/>
                <a:cs typeface="Gill Sans SemiBold"/>
                <a:sym typeface="Gill Sans SemiBold"/>
              </a:rPr>
              <a:t>25:2-8</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had protected Nabal’s sheep &amp; herdsmen</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David’s instruction to 10 young men - give to David</a:t>
            </a:r>
          </a:p>
        </p:txBody>
      </p:sp>
    </p:spTree>
  </p:cSld>
  <p:clrMapOvr>
    <a:masterClrMapping/>
  </p:clrMapOvr>
  <p:transition xmlns:p14="http://schemas.microsoft.com/office/powerpoint/2010/mai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p:nvPr/>
        </p:nvSpPr>
        <p:spPr>
          <a:xfrm>
            <a:off x="374848" y="1651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2.	Nabal’s shameful treatment of David </a:t>
            </a:r>
            <a:r>
              <a:rPr>
                <a:solidFill>
                  <a:srgbClr val="FF2600"/>
                </a:solidFill>
              </a:rPr>
              <a:t>25:2-13</a:t>
            </a:r>
          </a:p>
        </p:txBody>
      </p:sp>
      <p:sp>
        <p:nvSpPr>
          <p:cNvPr id="614" name="Shape 614"/>
          <p:cNvSpPr/>
          <p:nvPr/>
        </p:nvSpPr>
        <p:spPr>
          <a:xfrm>
            <a:off x="84952" y="907220"/>
            <a:ext cx="9990097" cy="254712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r>
              <a:rPr>
                <a:solidFill>
                  <a:srgbClr val="011993"/>
                </a:solidFill>
                <a:latin typeface="+mn-lt"/>
                <a:ea typeface="+mn-ea"/>
                <a:cs typeface="+mn-cs"/>
                <a:sym typeface="Gill Sans"/>
              </a:rPr>
              <a:t>b.	The young men appeal to Nabal &amp; David is rejected</a:t>
            </a:r>
            <a:r>
              <a:rPr>
                <a:latin typeface="Gill Sans SemiBold"/>
                <a:ea typeface="Gill Sans SemiBold"/>
                <a:cs typeface="Gill Sans SemiBold"/>
                <a:sym typeface="Gill Sans SemiBold"/>
              </a:rPr>
              <a:t> </a:t>
            </a:r>
            <a:r>
              <a:rPr b="1">
                <a:solidFill>
                  <a:srgbClr val="FF2600"/>
                </a:solidFill>
              </a:rPr>
              <a:t>25:</a:t>
            </a:r>
            <a:r>
              <a:rPr>
                <a:solidFill>
                  <a:srgbClr val="FF2600"/>
                </a:solidFill>
                <a:latin typeface="Gill Sans SemiBold"/>
                <a:ea typeface="Gill Sans SemiBold"/>
                <a:cs typeface="Gill Sans SemiBold"/>
                <a:sym typeface="Gill Sans SemiBold"/>
              </a:rPr>
              <a:t>9-13</a:t>
            </a:r>
            <a:endParaRPr>
              <a:solidFill>
                <a:srgbClr val="011993"/>
              </a:solidFill>
              <a:latin typeface="Gill Sans SemiBold"/>
              <a:ea typeface="Gill Sans SemiBold"/>
              <a:cs typeface="Gill Sans SemiBold"/>
              <a:sym typeface="Gill Sans SemiBold"/>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Nabal was told to ask his young men about the matter</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Nabal at a joyful time of prosperity when the request was made</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Nabal rejects David</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Insults his family, calls David a deserter from Saul’s army.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Does not give bread to men he does not know</a:t>
            </a:r>
          </a:p>
        </p:txBody>
      </p:sp>
      <p:pic>
        <p:nvPicPr>
          <p:cNvPr id="615" name="pasted-image.tiff"/>
          <p:cNvPicPr>
            <a:picLocks noChangeAspect="1"/>
          </p:cNvPicPr>
          <p:nvPr/>
        </p:nvPicPr>
        <p:blipFill>
          <a:blip r:embed="rId2">
            <a:extLst/>
          </a:blip>
          <a:stretch>
            <a:fillRect/>
          </a:stretch>
        </p:blipFill>
        <p:spPr>
          <a:xfrm>
            <a:off x="7292084" y="4138722"/>
            <a:ext cx="2768601" cy="2946401"/>
          </a:xfrm>
          <a:prstGeom prst="rect">
            <a:avLst/>
          </a:prstGeom>
          <a:ln w="12700">
            <a:miter lim="400000"/>
          </a:ln>
        </p:spPr>
      </p:pic>
      <p:pic>
        <p:nvPicPr>
          <p:cNvPr id="616" name="pasted-image.tiff"/>
          <p:cNvPicPr>
            <a:picLocks noChangeAspect="1"/>
          </p:cNvPicPr>
          <p:nvPr/>
        </p:nvPicPr>
        <p:blipFill>
          <a:blip r:embed="rId3">
            <a:extLst/>
          </a:blip>
          <a:stretch>
            <a:fillRect/>
          </a:stretch>
        </p:blipFill>
        <p:spPr>
          <a:xfrm>
            <a:off x="4197818" y="4059319"/>
            <a:ext cx="3041895" cy="2714892"/>
          </a:xfrm>
          <a:prstGeom prst="rect">
            <a:avLst/>
          </a:prstGeom>
          <a:ln w="12700">
            <a:miter lim="400000"/>
          </a:ln>
        </p:spPr>
      </p:pic>
      <p:pic>
        <p:nvPicPr>
          <p:cNvPr id="617" name="pasted-image.tiff"/>
          <p:cNvPicPr>
            <a:picLocks noChangeAspect="1"/>
          </p:cNvPicPr>
          <p:nvPr/>
        </p:nvPicPr>
        <p:blipFill>
          <a:blip r:embed="rId4">
            <a:extLst/>
          </a:blip>
          <a:stretch>
            <a:fillRect/>
          </a:stretch>
        </p:blipFill>
        <p:spPr>
          <a:xfrm>
            <a:off x="2062647" y="4087922"/>
            <a:ext cx="2082801" cy="3048001"/>
          </a:xfrm>
          <a:prstGeom prst="rect">
            <a:avLst/>
          </a:prstGeom>
          <a:ln w="12700">
            <a:miter lim="400000"/>
          </a:ln>
        </p:spPr>
      </p:pic>
    </p:spTree>
  </p:cSld>
  <p:clrMapOvr>
    <a:masterClrMapping/>
  </p:clrMapOvr>
  <p:transition xmlns:p14="http://schemas.microsoft.com/office/powerpoint/2010/mai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Shape 619"/>
          <p:cNvSpPr/>
          <p:nvPr/>
        </p:nvSpPr>
        <p:spPr>
          <a:xfrm>
            <a:off x="374848" y="1651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2.	Nabal’s shameful treatment of David </a:t>
            </a:r>
            <a:r>
              <a:rPr>
                <a:solidFill>
                  <a:srgbClr val="FF2600"/>
                </a:solidFill>
              </a:rPr>
              <a:t>25:2-13</a:t>
            </a:r>
          </a:p>
        </p:txBody>
      </p:sp>
      <p:sp>
        <p:nvSpPr>
          <p:cNvPr id="620" name="Shape 620"/>
          <p:cNvSpPr/>
          <p:nvPr/>
        </p:nvSpPr>
        <p:spPr>
          <a:xfrm>
            <a:off x="374848" y="965200"/>
            <a:ext cx="9626601" cy="506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r>
              <a:rPr>
                <a:solidFill>
                  <a:srgbClr val="011993"/>
                </a:solidFill>
                <a:latin typeface="+mn-lt"/>
                <a:ea typeface="+mn-ea"/>
                <a:cs typeface="+mn-cs"/>
                <a:sym typeface="Gill Sans"/>
              </a:rPr>
              <a:t>c.	David is ready to kill Nabal </a:t>
            </a:r>
            <a:r>
              <a:rPr b="1">
                <a:solidFill>
                  <a:srgbClr val="FF2600"/>
                </a:solidFill>
                <a:latin typeface="+mn-lt"/>
                <a:ea typeface="+mn-ea"/>
                <a:cs typeface="+mn-cs"/>
                <a:sym typeface="Gill Sans"/>
              </a:rPr>
              <a:t>25:13</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b="1">
                <a:latin typeface="+mn-lt"/>
                <a:ea typeface="+mn-ea"/>
                <a:cs typeface="+mn-cs"/>
                <a:sym typeface="Gill Sans"/>
              </a:rPr>
              <a:t>		</a:t>
            </a:r>
            <a:r>
              <a:rPr>
                <a:latin typeface="+mn-lt"/>
                <a:ea typeface="+mn-ea"/>
                <a:cs typeface="+mn-cs"/>
                <a:sym typeface="Gill Sans"/>
              </a:rPr>
              <a:t>200 men left with women &amp; children, 400 readied for battle.</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has allowed a quick temper to get the better of him</a:t>
            </a:r>
          </a:p>
        </p:txBody>
      </p:sp>
      <p:pic>
        <p:nvPicPr>
          <p:cNvPr id="621" name="pasted-image.tiff"/>
          <p:cNvPicPr>
            <a:picLocks noChangeAspect="1"/>
          </p:cNvPicPr>
          <p:nvPr/>
        </p:nvPicPr>
        <p:blipFill>
          <a:blip r:embed="rId2">
            <a:extLst/>
          </a:blip>
          <a:stretch>
            <a:fillRect/>
          </a:stretch>
        </p:blipFill>
        <p:spPr>
          <a:xfrm>
            <a:off x="6805726" y="2428996"/>
            <a:ext cx="3175001" cy="2552701"/>
          </a:xfrm>
          <a:prstGeom prst="rect">
            <a:avLst/>
          </a:prstGeom>
          <a:ln w="12700">
            <a:miter lim="400000"/>
          </a:ln>
        </p:spPr>
      </p:pic>
    </p:spTree>
  </p:cSld>
  <p:clrMapOvr>
    <a:masterClrMapping/>
  </p:clrMapOvr>
  <p:transition xmlns:p14="http://schemas.microsoft.com/office/powerpoint/2010/mai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3.	Abigail appeals to David </a:t>
            </a:r>
            <a:r>
              <a:rPr>
                <a:solidFill>
                  <a:srgbClr val="FF2600"/>
                </a:solidFill>
              </a:rPr>
              <a:t>25:14-38</a:t>
            </a:r>
          </a:p>
        </p:txBody>
      </p:sp>
      <p:sp>
        <p:nvSpPr>
          <p:cNvPr id="624" name="Shape 624"/>
          <p:cNvSpPr/>
          <p:nvPr/>
        </p:nvSpPr>
        <p:spPr>
          <a:xfrm>
            <a:off x="110352" y="883206"/>
            <a:ext cx="9939296" cy="2108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r>
              <a:rPr>
                <a:solidFill>
                  <a:srgbClr val="011993"/>
                </a:solidFill>
                <a:latin typeface="+mn-lt"/>
                <a:ea typeface="+mn-ea"/>
                <a:cs typeface="+mn-cs"/>
                <a:sym typeface="Gill Sans"/>
              </a:rPr>
              <a:t>a.	A servant tells Abigail about the situation </a:t>
            </a:r>
            <a:r>
              <a:rPr>
                <a:solidFill>
                  <a:srgbClr val="FF2600"/>
                </a:solidFill>
                <a:latin typeface="+mn-lt"/>
                <a:ea typeface="+mn-ea"/>
                <a:cs typeface="+mn-cs"/>
                <a:sym typeface="Gill Sans"/>
              </a:rPr>
              <a:t>25:14-17</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saved their sheep, equipment - a wall to the servants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Evil is planned</a:t>
            </a:r>
          </a:p>
          <a:p>
            <a:pPr lvl="3" indent="685800"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Calls his master a son of Belial - worthless, bestial in character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He will not listen</a:t>
            </a:r>
          </a:p>
        </p:txBody>
      </p:sp>
      <p:pic>
        <p:nvPicPr>
          <p:cNvPr id="625" name="pasted-image.png"/>
          <p:cNvPicPr>
            <a:picLocks noChangeAspect="1"/>
          </p:cNvPicPr>
          <p:nvPr/>
        </p:nvPicPr>
        <p:blipFill>
          <a:blip r:embed="rId2">
            <a:extLst/>
          </a:blip>
          <a:stretch>
            <a:fillRect/>
          </a:stretch>
        </p:blipFill>
        <p:spPr>
          <a:xfrm>
            <a:off x="3793996" y="2978236"/>
            <a:ext cx="6226635" cy="3652959"/>
          </a:xfrm>
          <a:prstGeom prst="rect">
            <a:avLst/>
          </a:prstGeom>
          <a:ln w="12700">
            <a:miter lim="400000"/>
          </a:ln>
        </p:spPr>
      </p:pic>
    </p:spTree>
  </p:cSld>
  <p:clrMapOvr>
    <a:masterClrMapping/>
  </p:clrMapOvr>
  <p:transition xmlns:p14="http://schemas.microsoft.com/office/powerpoint/2010/mai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Shape 627"/>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3.	Abigail appeals to David </a:t>
            </a:r>
            <a:r>
              <a:rPr>
                <a:solidFill>
                  <a:srgbClr val="FF2600"/>
                </a:solidFill>
              </a:rPr>
              <a:t>25:14-38</a:t>
            </a:r>
          </a:p>
        </p:txBody>
      </p:sp>
      <p:sp>
        <p:nvSpPr>
          <p:cNvPr id="628" name="Shape 628"/>
          <p:cNvSpPr/>
          <p:nvPr/>
        </p:nvSpPr>
        <p:spPr>
          <a:xfrm>
            <a:off x="208720" y="941185"/>
            <a:ext cx="6457807" cy="33401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solidFill>
                  <a:srgbClr val="011993"/>
                </a:solidFill>
                <a:latin typeface="+mn-lt"/>
                <a:ea typeface="+mn-ea"/>
                <a:cs typeface="+mn-cs"/>
                <a:sym typeface="Gill Sans"/>
              </a:rPr>
              <a:t>b.	 Abigail’s gift</a:t>
            </a:r>
            <a:r>
              <a:rPr>
                <a:latin typeface="+mn-lt"/>
                <a:ea typeface="+mn-ea"/>
                <a:cs typeface="+mn-cs"/>
                <a:sym typeface="Gill Sans"/>
              </a:rPr>
              <a:t> </a:t>
            </a:r>
            <a:r>
              <a:rPr>
                <a:solidFill>
                  <a:srgbClr val="FF2600"/>
                </a:solidFill>
                <a:latin typeface="+mn-lt"/>
                <a:ea typeface="+mn-ea"/>
                <a:cs typeface="+mn-cs"/>
                <a:sym typeface="Gill Sans"/>
              </a:rPr>
              <a:t>25:18-20</a:t>
            </a:r>
            <a:r>
              <a:rPr>
                <a:latin typeface="+mn-lt"/>
                <a:ea typeface="+mn-ea"/>
                <a:cs typeface="+mn-cs"/>
                <a:sym typeface="Gill Sans"/>
              </a:rPr>
              <a:t>  </a:t>
            </a:r>
            <a:endParaRPr b="1">
              <a:latin typeface="+mn-lt"/>
              <a:ea typeface="+mn-ea"/>
              <a:cs typeface="+mn-cs"/>
              <a:sym typeface="Gill Sans"/>
            </a:endParaRP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b="1">
                <a:latin typeface="+mn-lt"/>
                <a:ea typeface="+mn-ea"/>
                <a:cs typeface="+mn-cs"/>
                <a:sym typeface="Gill Sans"/>
              </a:rPr>
              <a:t>     </a:t>
            </a:r>
            <a:r>
              <a:rPr>
                <a:latin typeface="+mn-lt"/>
                <a:ea typeface="+mn-ea"/>
                <a:cs typeface="+mn-cs"/>
                <a:sym typeface="Gill Sans"/>
              </a:rPr>
              <a:t>200 loaves of bread, 2 full wineskins, </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5 sheep already dressed,  measures of parched wheat, </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100 clusters of raisins, 200 fig cakes</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The gifts are sent before her</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David did not intent to leave one male of Nabal alive </a:t>
            </a:r>
            <a:r>
              <a:rPr>
                <a:solidFill>
                  <a:srgbClr val="FF2600"/>
                </a:solidFill>
                <a:latin typeface="+mn-lt"/>
                <a:ea typeface="+mn-ea"/>
                <a:cs typeface="+mn-cs"/>
                <a:sym typeface="Gill Sans"/>
              </a:rPr>
              <a:t>25:21-22</a:t>
            </a:r>
          </a:p>
        </p:txBody>
      </p:sp>
      <p:pic>
        <p:nvPicPr>
          <p:cNvPr id="629" name="pasted-image.tiff"/>
          <p:cNvPicPr>
            <a:picLocks noChangeAspect="1"/>
          </p:cNvPicPr>
          <p:nvPr/>
        </p:nvPicPr>
        <p:blipFill>
          <a:blip r:embed="rId2">
            <a:extLst/>
          </a:blip>
          <a:stretch>
            <a:fillRect/>
          </a:stretch>
        </p:blipFill>
        <p:spPr>
          <a:xfrm>
            <a:off x="6503557" y="5040876"/>
            <a:ext cx="3492501" cy="2324101"/>
          </a:xfrm>
          <a:prstGeom prst="rect">
            <a:avLst/>
          </a:prstGeom>
          <a:ln w="12700">
            <a:miter lim="400000"/>
          </a:ln>
        </p:spPr>
      </p:pic>
      <p:pic>
        <p:nvPicPr>
          <p:cNvPr id="630" name="pasted-image.tiff"/>
          <p:cNvPicPr>
            <a:picLocks noChangeAspect="1"/>
          </p:cNvPicPr>
          <p:nvPr/>
        </p:nvPicPr>
        <p:blipFill>
          <a:blip r:embed="rId3">
            <a:extLst/>
          </a:blip>
          <a:stretch>
            <a:fillRect/>
          </a:stretch>
        </p:blipFill>
        <p:spPr>
          <a:xfrm>
            <a:off x="6623891" y="950935"/>
            <a:ext cx="3492501" cy="3021014"/>
          </a:xfrm>
          <a:prstGeom prst="rect">
            <a:avLst/>
          </a:prstGeom>
          <a:ln w="12700">
            <a:miter lim="400000"/>
          </a:ln>
        </p:spPr>
      </p:pic>
    </p:spTree>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Shape 632"/>
          <p:cNvSpPr/>
          <p:nvPr/>
        </p:nvSpPr>
        <p:spPr>
          <a:xfrm>
            <a:off x="400248" y="152400"/>
            <a:ext cx="9626601" cy="495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b="1">
                <a:solidFill>
                  <a:srgbClr val="011993"/>
                </a:solidFill>
              </a:defRPr>
            </a:pPr>
            <a:r>
              <a:t>3.	Abigail appeals to David </a:t>
            </a:r>
            <a:r>
              <a:rPr>
                <a:solidFill>
                  <a:srgbClr val="FF2600"/>
                </a:solidFill>
              </a:rPr>
              <a:t>25:14-38</a:t>
            </a:r>
          </a:p>
        </p:txBody>
      </p:sp>
      <p:sp>
        <p:nvSpPr>
          <p:cNvPr id="633" name="Shape 633"/>
          <p:cNvSpPr/>
          <p:nvPr/>
        </p:nvSpPr>
        <p:spPr>
          <a:xfrm>
            <a:off x="208720" y="941185"/>
            <a:ext cx="6595678" cy="6172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solidFill>
                  <a:srgbClr val="011993"/>
                </a:solidFill>
                <a:latin typeface="+mn-lt"/>
                <a:ea typeface="+mn-ea"/>
                <a:cs typeface="+mn-cs"/>
                <a:sym typeface="Gill Sans"/>
              </a:rPr>
              <a:t>c.	David did not intent to leave one male of Nabal alive</a:t>
            </a:r>
            <a:r>
              <a:rPr>
                <a:latin typeface="+mn-lt"/>
                <a:ea typeface="+mn-ea"/>
                <a:cs typeface="+mn-cs"/>
                <a:sym typeface="Gill Sans"/>
              </a:rPr>
              <a:t> </a:t>
            </a:r>
            <a:r>
              <a:rPr>
                <a:solidFill>
                  <a:srgbClr val="FF2600"/>
                </a:solidFill>
                <a:latin typeface="+mn-lt"/>
                <a:ea typeface="+mn-ea"/>
                <a:cs typeface="+mn-cs"/>
                <a:sym typeface="Gill Sans"/>
              </a:rPr>
              <a:t>25:21-22</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solidFill>
                  <a:srgbClr val="FF2600"/>
                </a:solidFill>
                <a:latin typeface="+mn-lt"/>
                <a:ea typeface="+mn-ea"/>
                <a:cs typeface="+mn-cs"/>
                <a:sym typeface="Gill Sans"/>
              </a:rPr>
              <a:t>    </a:t>
            </a:r>
            <a:r>
              <a:rPr>
                <a:latin typeface="+mn-lt"/>
                <a:ea typeface="+mn-ea"/>
                <a:cs typeface="+mn-cs"/>
                <a:sym typeface="Gill Sans"/>
              </a:rPr>
              <a:t>Felt Nabal did not appreciate his protection</a:t>
            </a:r>
          </a:p>
          <a:p>
            <a:pPr marL="438570" indent="-4385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r>
              <a:rPr u="sng">
                <a:latin typeface="+mn-lt"/>
                <a:ea typeface="+mn-ea"/>
                <a:cs typeface="+mn-cs"/>
                <a:sym typeface="Gill Sans"/>
              </a:rPr>
              <a:t>in vain</a:t>
            </a:r>
            <a:r>
              <a:rPr>
                <a:latin typeface="+mn-lt"/>
                <a:ea typeface="+mn-ea"/>
                <a:cs typeface="+mn-cs"/>
                <a:sym typeface="Gill Sans"/>
              </a:rPr>
              <a:t> - </a:t>
            </a:r>
            <a:r>
              <a:rPr i="1">
                <a:latin typeface="+mn-lt"/>
                <a:ea typeface="+mn-ea"/>
                <a:cs typeface="+mn-cs"/>
                <a:sym typeface="Gill Sans"/>
              </a:rPr>
              <a:t>sheqer</a:t>
            </a:r>
            <a:r>
              <a:rPr>
                <a:latin typeface="+mn-lt"/>
                <a:ea typeface="+mn-ea"/>
                <a:cs typeface="+mn-cs"/>
                <a:sym typeface="Gill Sans"/>
              </a:rPr>
              <a:t> - deception, disappointment, falsehood; in vain (without success or result)</a:t>
            </a:r>
          </a:p>
          <a:p>
            <a:pPr marL="438570" lvl="1" indent="-2099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r>
              <a:rPr u="sng">
                <a:latin typeface="+mn-lt"/>
                <a:ea typeface="+mn-ea"/>
                <a:cs typeface="+mn-cs"/>
                <a:sym typeface="Gill Sans"/>
              </a:rPr>
              <a:t>guarded</a:t>
            </a:r>
            <a:r>
              <a:rPr>
                <a:latin typeface="+mn-lt"/>
                <a:ea typeface="+mn-ea"/>
                <a:cs typeface="+mn-cs"/>
                <a:sym typeface="Gill Sans"/>
              </a:rPr>
              <a:t> - </a:t>
            </a:r>
            <a:r>
              <a:rPr i="1">
                <a:latin typeface="+mn-lt"/>
                <a:ea typeface="+mn-ea"/>
                <a:cs typeface="+mn-cs"/>
                <a:sym typeface="Gill Sans"/>
              </a:rPr>
              <a:t>shamar</a:t>
            </a:r>
            <a:r>
              <a:rPr>
                <a:latin typeface="+mn-lt"/>
                <a:ea typeface="+mn-ea"/>
                <a:cs typeface="+mn-cs"/>
                <a:sym typeface="Gill Sans"/>
              </a:rPr>
              <a:t> - to keep, watch, preserve</a:t>
            </a:r>
          </a:p>
          <a:p>
            <a:pPr marL="438570" lvl="1" indent="-2099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returned evil for good</a:t>
            </a:r>
          </a:p>
          <a:p>
            <a:pPr marL="438570" lvl="1" indent="-2099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Does not justify personal revenge</a:t>
            </a:r>
          </a:p>
          <a:p>
            <a:pPr marL="438570" lvl="1" indent="-2099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Does not justify killing the innocent children and servants</a:t>
            </a:r>
          </a:p>
          <a:p>
            <a:pPr marL="438570" lvl="1" indent="-20997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latin typeface="Helvetica"/>
                <a:ea typeface="Helvetica"/>
                <a:cs typeface="Helvetica"/>
                <a:sym typeface="Helvetica"/>
              </a:defRPr>
            </a:pPr>
            <a:r>
              <a:rPr>
                <a:latin typeface="+mn-lt"/>
                <a:ea typeface="+mn-ea"/>
                <a:cs typeface="+mn-cs"/>
                <a:sym typeface="Gill Sans"/>
              </a:rPr>
              <a:t>  </a:t>
            </a:r>
          </a:p>
        </p:txBody>
      </p:sp>
      <p:pic>
        <p:nvPicPr>
          <p:cNvPr id="634" name="pasted-image.tiff"/>
          <p:cNvPicPr>
            <a:picLocks noChangeAspect="1"/>
          </p:cNvPicPr>
          <p:nvPr/>
        </p:nvPicPr>
        <p:blipFill>
          <a:blip r:embed="rId2">
            <a:extLst/>
          </a:blip>
          <a:stretch>
            <a:fillRect/>
          </a:stretch>
        </p:blipFill>
        <p:spPr>
          <a:xfrm>
            <a:off x="6776711" y="1473200"/>
            <a:ext cx="3360993" cy="3360993"/>
          </a:xfrm>
          <a:prstGeom prst="rect">
            <a:avLst/>
          </a:prstGeom>
          <a:ln w="12700">
            <a:miter lim="400000"/>
          </a:ln>
        </p:spPr>
      </p:pic>
    </p:spTree>
  </p:cSld>
  <p:clrMapOvr>
    <a:masterClrMapping/>
  </p:clrMapOvr>
  <p:transition xmlns:p14="http://schemas.microsoft.com/office/powerpoint/2010/main" spd="slow"/>
</p:sld>
</file>

<file path=ppt/theme/_rels/theme1.xml.rels><?xml version="1.0" encoding="UTF-8" standalone="yes"?>
<Relationships xmlns="http://schemas.openxmlformats.org/package/2006/relationships"><Relationship Id="rId1" Type="http://schemas.openxmlformats.org/officeDocument/2006/relationships/image" Target="../media/image1.tif"/></Relationships>
</file>

<file path=ppt/theme/_rels/theme2.xml.rels><?xml version="1.0" encoding="UTF-8" standalone="yes"?>
<Relationships xmlns="http://schemas.openxmlformats.org/package/2006/relationships"><Relationship Id="rId1" Type="http://schemas.openxmlformats.org/officeDocument/2006/relationships/image" Target="../media/image1.tif"/></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428</Words>
  <Application>Microsoft Macintosh PowerPoint</Application>
  <PresentationFormat>Custom</PresentationFormat>
  <Paragraphs>216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White</vt:lpstr>
      <vt:lpstr>E. Death of Samuel, Nabal &amp; Abigail 25:1-44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  Saul’s third pursuit of David 26:1-25</vt:lpstr>
      <vt:lpstr>PowerPoint Presentation</vt:lpstr>
      <vt:lpstr>PowerPoint Presentation</vt:lpstr>
      <vt:lpstr>PowerPoint Presentation</vt:lpstr>
      <vt:lpstr>PowerPoint Presentation</vt:lpstr>
      <vt:lpstr>PowerPoint Presentation</vt:lpstr>
      <vt:lpstr>PowerPoint Presentation</vt:lpstr>
      <vt:lpstr>G. Lapse of David - 2nd flight to Gath 27</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Death of Samuel, Nabal &amp; Abigail 25:1-44</dc:title>
  <cp:lastModifiedBy>Microsoft Office User</cp:lastModifiedBy>
  <cp:revision>1</cp:revision>
  <dcterms:modified xsi:type="dcterms:W3CDTF">2016-08-24T23:55:00Z</dcterms:modified>
</cp:coreProperties>
</file>