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89"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352" y="-96"/>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50916931"/>
      </p:ext>
    </p:extLst>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990600" y="1282700"/>
            <a:ext cx="8178800" cy="2578100"/>
          </a:xfrm>
          <a:prstGeom prst="rect">
            <a:avLst/>
          </a:prstGeom>
        </p:spPr>
        <p:txBody>
          <a:bodyPr lIns="50800" tIns="50800" rIns="50800" bIns="50800" anchor="b"/>
          <a:lstStyle/>
          <a:p>
            <a:r>
              <a:t>Title Text</a:t>
            </a:r>
          </a:p>
        </p:txBody>
      </p:sp>
      <p:sp>
        <p:nvSpPr>
          <p:cNvPr id="12" name="Shape 12"/>
          <p:cNvSpPr>
            <a:spLocks noGrp="1"/>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r>
              <a:t>Body Level One</a:t>
            </a:r>
          </a:p>
          <a:p>
            <a:pPr lvl="1"/>
            <a:r>
              <a:t>Body Level Two</a:t>
            </a:r>
          </a:p>
          <a:p>
            <a:pPr lvl="2"/>
            <a:r>
              <a:t>Body Level Three</a:t>
            </a:r>
          </a:p>
          <a:p>
            <a:pPr lvl="3"/>
            <a:r>
              <a:t>Body Level Four</a:t>
            </a:r>
          </a:p>
          <a:p>
            <a:pPr lvl="4"/>
            <a:r>
              <a:t>Body Level Five</a:t>
            </a:r>
          </a:p>
        </p:txBody>
      </p:sp>
      <p:sp>
        <p:nvSpPr>
          <p:cNvPr id="91" name="Shape 9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98" name="Shape 98"/>
          <p:cNvSpPr>
            <a:spLocks noGrp="1"/>
          </p:cNvSpPr>
          <p:nvPr>
            <p:ph type="title"/>
          </p:nvPr>
        </p:nvSpPr>
        <p:spPr>
          <a:prstGeom prst="rect">
            <a:avLst/>
          </a:prstGeom>
        </p:spPr>
        <p:txBody>
          <a:bodyPr/>
          <a:lstStyle/>
          <a:p>
            <a:r>
              <a:t>Title Text</a:t>
            </a:r>
          </a:p>
        </p:txBody>
      </p:sp>
      <p:sp>
        <p:nvSpPr>
          <p:cNvPr id="99" name="Shape 99"/>
          <p:cNvSpPr>
            <a:spLocks noGrp="1"/>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r>
              <a:t>Body Level One</a:t>
            </a:r>
          </a:p>
          <a:p>
            <a:pPr lvl="1"/>
            <a:r>
              <a:t>Body Level Two</a:t>
            </a:r>
          </a:p>
          <a:p>
            <a:pPr lvl="2"/>
            <a:r>
              <a:t>Body Level Three</a:t>
            </a:r>
          </a:p>
          <a:p>
            <a:pPr lvl="3"/>
            <a:r>
              <a:t>Body Level Four</a:t>
            </a:r>
          </a:p>
          <a:p>
            <a:pPr lvl="4"/>
            <a:r>
              <a:t>Body Level Five</a:t>
            </a: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9" name="Shape 2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r>
              <a:t>Title Text</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52" name="Shape 52"/>
          <p:cNvSpPr>
            <a:spLocks noGrp="1"/>
          </p:cNvSpPr>
          <p:nvPr>
            <p:ph type="title"/>
          </p:nvPr>
        </p:nvSpPr>
        <p:spPr>
          <a:xfrm>
            <a:off x="990600" y="2324100"/>
            <a:ext cx="8178800" cy="2971800"/>
          </a:xfrm>
          <a:prstGeom prst="rect">
            <a:avLst/>
          </a:prstGeom>
        </p:spPr>
        <p:txBody>
          <a:bodyPr/>
          <a:lstStyle/>
          <a:p>
            <a:r>
              <a:t>Title Text</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Horizontal">
    <p:bg>
      <p:bgPr>
        <a:solidFill>
          <a:srgbClr val="EAEAEA"/>
        </a:solidFill>
        <a:effectLst/>
      </p:bgPr>
    </p:bg>
    <p:spTree>
      <p:nvGrpSpPr>
        <p:cNvPr id="1" name=""/>
        <p:cNvGrpSpPr/>
        <p:nvPr/>
      </p:nvGrpSpPr>
      <p:grpSpPr>
        <a:xfrm>
          <a:off x="0" y="0"/>
          <a:ext cx="0" cy="0"/>
          <a:chOff x="0" y="0"/>
          <a:chExt cx="0" cy="0"/>
        </a:xfrm>
      </p:grpSpPr>
      <p:pic>
        <p:nvPicPr>
          <p:cNvPr id="60" name="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Shape 61"/>
          <p:cNvSpPr>
            <a:spLocks noGrp="1"/>
          </p:cNvSpPr>
          <p:nvPr>
            <p:ph type="title"/>
          </p:nvPr>
        </p:nvSpPr>
        <p:spPr>
          <a:xfrm>
            <a:off x="990600" y="5753100"/>
            <a:ext cx="8178800" cy="1333500"/>
          </a:xfrm>
          <a:prstGeom prst="rect">
            <a:avLst/>
          </a:prstGeom>
        </p:spPr>
        <p:txBody>
          <a:body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Vertical">
    <p:bg>
      <p:bgPr>
        <a:solidFill>
          <a:srgbClr val="EAEAEA"/>
        </a:solidFill>
        <a:effectLst/>
      </p:bgPr>
    </p:bg>
    <p:spTree>
      <p:nvGrpSpPr>
        <p:cNvPr id="1" name=""/>
        <p:cNvGrpSpPr/>
        <p:nvPr/>
      </p:nvGrpSpPr>
      <p:grpSpPr>
        <a:xfrm>
          <a:off x="0" y="0"/>
          <a:ext cx="0" cy="0"/>
          <a:chOff x="0" y="0"/>
          <a:chExt cx="0" cy="0"/>
        </a:xfrm>
      </p:grpSpPr>
      <p:pic>
        <p:nvPicPr>
          <p:cNvPr id="69" name="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Shape 70"/>
          <p:cNvSpPr>
            <a:spLocks noGrp="1"/>
          </p:cNvSpPr>
          <p:nvPr>
            <p:ph type="title"/>
          </p:nvPr>
        </p:nvSpPr>
        <p:spPr>
          <a:xfrm>
            <a:off x="444500" y="1104900"/>
            <a:ext cx="4635500" cy="2578100"/>
          </a:xfrm>
          <a:prstGeom prst="rect">
            <a:avLst/>
          </a:prstGeom>
        </p:spPr>
        <p:txBody>
          <a:bodyPr lIns="50800" tIns="50800" rIns="50800" bIns="50800" anchor="b"/>
          <a:lstStyle>
            <a:lvl1pPr>
              <a:defRPr sz="5400"/>
            </a:lvl1pPr>
          </a:lstStyle>
          <a:p>
            <a:r>
              <a:t>Title Text</a:t>
            </a:r>
          </a:p>
        </p:txBody>
      </p:sp>
      <p:sp>
        <p:nvSpPr>
          <p:cNvPr id="71" name="Shape 71"/>
          <p:cNvSpPr>
            <a:spLocks noGrp="1"/>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EAEAEA"/>
        </a:solidFill>
        <a:effectLst/>
      </p:bgPr>
    </p:bg>
    <p:spTree>
      <p:nvGrpSpPr>
        <p:cNvPr id="1" name=""/>
        <p:cNvGrpSpPr/>
        <p:nvPr/>
      </p:nvGrpSpPr>
      <p:grpSpPr>
        <a:xfrm>
          <a:off x="0" y="0"/>
          <a:ext cx="0" cy="0"/>
          <a:chOff x="0" y="0"/>
          <a:chExt cx="0" cy="0"/>
        </a:xfrm>
      </p:grpSpPr>
      <p:pic>
        <p:nvPicPr>
          <p:cNvPr id="79" name="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r>
              <a:t>Body Level One</a:t>
            </a:r>
          </a:p>
          <a:p>
            <a:pPr lvl="1"/>
            <a:r>
              <a:t>Body Level Two</a:t>
            </a:r>
          </a:p>
          <a:p>
            <a:pPr lvl="2"/>
            <a:r>
              <a:t>Body Level Three</a:t>
            </a:r>
          </a:p>
          <a:p>
            <a:pPr lvl="3"/>
            <a:r>
              <a:t>Body Level Four</a:t>
            </a:r>
          </a:p>
          <a:p>
            <a:pPr lvl="4"/>
            <a:r>
              <a:t>Body Level Five</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r>
              <a:t>Title Text</a:t>
            </a:r>
          </a:p>
        </p:txBody>
      </p:sp>
      <p:sp>
        <p:nvSpPr>
          <p:cNvPr id="4" name="Shape 4"/>
          <p:cNvSpPr>
            <a:spLocks noGrp="1"/>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5pPr>
      <a:lvl6pPr marL="2434138" marR="0" indent="-440238"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6pPr>
      <a:lvl7pPr marL="2789738" marR="0" indent="-440238"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7pPr>
      <a:lvl8pPr marL="3145338" marR="0" indent="-440238"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8pPr>
      <a:lvl9pPr marL="3500937" marR="0" indent="-440237" algn="l" defTabSz="457200" rtl="0" latinLnBrk="0">
        <a:lnSpc>
          <a:spcPct val="100000"/>
        </a:lnSpc>
        <a:spcBef>
          <a:spcPts val="37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tif"/><Relationship Id="rId4" Type="http://schemas.openxmlformats.org/officeDocument/2006/relationships/image" Target="../media/image17.tif"/><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tif"/><Relationship Id="rId4" Type="http://schemas.openxmlformats.org/officeDocument/2006/relationships/image" Target="../media/image22.tif"/><Relationship Id="rId5" Type="http://schemas.openxmlformats.org/officeDocument/2006/relationships/image" Target="../media/image23.tif"/><Relationship Id="rId1" Type="http://schemas.openxmlformats.org/officeDocument/2006/relationships/slideLayout" Target="../slideLayouts/slideLayout4.xml"/><Relationship Id="rId2" Type="http://schemas.openxmlformats.org/officeDocument/2006/relationships/image" Target="../media/image20.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Relationship Id="rId3" Type="http://schemas.openxmlformats.org/officeDocument/2006/relationships/image" Target="../media/image29.t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 Id="rId3" Type="http://schemas.openxmlformats.org/officeDocument/2006/relationships/image" Target="../media/image9.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6" name="Group 386"/>
          <p:cNvGrpSpPr/>
          <p:nvPr/>
        </p:nvGrpSpPr>
        <p:grpSpPr>
          <a:xfrm>
            <a:off x="508000" y="635000"/>
            <a:ext cx="9144000" cy="5592763"/>
            <a:chOff x="0" y="0"/>
            <a:chExt cx="9144000" cy="5592762"/>
          </a:xfrm>
        </p:grpSpPr>
        <p:pic>
          <p:nvPicPr>
            <p:cNvPr id="335" name="image.pdf"/>
            <p:cNvPicPr>
              <a:picLocks/>
            </p:cNvPicPr>
            <p:nvPr/>
          </p:nvPicPr>
          <p:blipFill>
            <a:blip r:embed="rId2">
              <a:extLst/>
            </a:blip>
            <a:stretch>
              <a:fillRect/>
            </a:stretch>
          </p:blipFill>
          <p:spPr>
            <a:xfrm>
              <a:off x="0" y="0"/>
              <a:ext cx="9144000" cy="5592763"/>
            </a:xfrm>
            <a:prstGeom prst="rect">
              <a:avLst/>
            </a:prstGeom>
            <a:ln w="12700" cap="flat">
              <a:noFill/>
              <a:miter lim="400000"/>
            </a:ln>
            <a:effectLst/>
          </p:spPr>
        </p:pic>
        <p:sp>
          <p:nvSpPr>
            <p:cNvPr id="336" name="Shape 336"/>
            <p:cNvSpPr/>
            <p:nvPr/>
          </p:nvSpPr>
          <p:spPr>
            <a:xfrm>
              <a:off x="2133600" y="2209800"/>
              <a:ext cx="685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Ekron</a:t>
              </a:r>
            </a:p>
          </p:txBody>
        </p:sp>
        <p:sp>
          <p:nvSpPr>
            <p:cNvPr id="337" name="Shape 337"/>
            <p:cNvSpPr/>
            <p:nvPr/>
          </p:nvSpPr>
          <p:spPr>
            <a:xfrm>
              <a:off x="4267200" y="2286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Gibeah</a:t>
              </a:r>
            </a:p>
          </p:txBody>
        </p:sp>
        <p:sp>
          <p:nvSpPr>
            <p:cNvPr id="338" name="Shape 338"/>
            <p:cNvSpPr/>
            <p:nvPr/>
          </p:nvSpPr>
          <p:spPr>
            <a:xfrm>
              <a:off x="4419600" y="20574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Ramah</a:t>
              </a:r>
            </a:p>
          </p:txBody>
        </p:sp>
        <p:sp>
          <p:nvSpPr>
            <p:cNvPr id="339" name="Shape 339"/>
            <p:cNvSpPr/>
            <p:nvPr/>
          </p:nvSpPr>
          <p:spPr>
            <a:xfrm>
              <a:off x="4038600" y="25908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Jerusalem</a:t>
              </a:r>
            </a:p>
          </p:txBody>
        </p:sp>
        <p:sp>
          <p:nvSpPr>
            <p:cNvPr id="340" name="Shape 340"/>
            <p:cNvSpPr/>
            <p:nvPr/>
          </p:nvSpPr>
          <p:spPr>
            <a:xfrm>
              <a:off x="2743200" y="28194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Azekah</a:t>
              </a:r>
            </a:p>
          </p:txBody>
        </p:sp>
        <p:sp>
          <p:nvSpPr>
            <p:cNvPr id="341" name="Shape 341"/>
            <p:cNvSpPr/>
            <p:nvPr/>
          </p:nvSpPr>
          <p:spPr>
            <a:xfrm>
              <a:off x="2971800" y="3048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Socho</a:t>
              </a:r>
            </a:p>
          </p:txBody>
        </p:sp>
        <p:sp>
          <p:nvSpPr>
            <p:cNvPr id="342" name="Shape 342"/>
            <p:cNvSpPr/>
            <p:nvPr/>
          </p:nvSpPr>
          <p:spPr>
            <a:xfrm>
              <a:off x="2057400" y="3505200"/>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Gath</a:t>
              </a:r>
            </a:p>
          </p:txBody>
        </p:sp>
        <p:sp>
          <p:nvSpPr>
            <p:cNvPr id="343" name="Shape 343"/>
            <p:cNvSpPr/>
            <p:nvPr/>
          </p:nvSpPr>
          <p:spPr>
            <a:xfrm>
              <a:off x="4038600" y="29718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Bethlehem</a:t>
              </a:r>
            </a:p>
          </p:txBody>
        </p:sp>
        <p:sp>
          <p:nvSpPr>
            <p:cNvPr id="344" name="Shape 344"/>
            <p:cNvSpPr/>
            <p:nvPr/>
          </p:nvSpPr>
          <p:spPr>
            <a:xfrm rot="21540000">
              <a:off x="2058389" y="1373863"/>
              <a:ext cx="685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DAN</a:t>
              </a:r>
            </a:p>
          </p:txBody>
        </p:sp>
        <p:sp>
          <p:nvSpPr>
            <p:cNvPr id="345" name="Shape 345"/>
            <p:cNvSpPr/>
            <p:nvPr/>
          </p:nvSpPr>
          <p:spPr>
            <a:xfrm>
              <a:off x="4876800" y="2286000"/>
              <a:ext cx="11430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r>
                <a:t>BENJAMIN</a:t>
              </a:r>
            </a:p>
          </p:txBody>
        </p:sp>
        <p:sp>
          <p:nvSpPr>
            <p:cNvPr id="346" name="Shape 346"/>
            <p:cNvSpPr/>
            <p:nvPr/>
          </p:nvSpPr>
          <p:spPr>
            <a:xfrm>
              <a:off x="4191000" y="3505200"/>
              <a:ext cx="838200"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r>
                <a:t>JUDAH</a:t>
              </a:r>
            </a:p>
          </p:txBody>
        </p:sp>
        <p:sp>
          <p:nvSpPr>
            <p:cNvPr id="347" name="Shape 347"/>
            <p:cNvSpPr/>
            <p:nvPr/>
          </p:nvSpPr>
          <p:spPr>
            <a:xfrm rot="18240000">
              <a:off x="723503" y="3310640"/>
              <a:ext cx="1447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PHILISTINES</a:t>
              </a:r>
            </a:p>
          </p:txBody>
        </p:sp>
        <p:sp>
          <p:nvSpPr>
            <p:cNvPr id="348" name="Shape 348"/>
            <p:cNvSpPr/>
            <p:nvPr/>
          </p:nvSpPr>
          <p:spPr>
            <a:xfrm>
              <a:off x="4343400" y="12192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r>
                <a:t>Samuel’s home</a:t>
              </a:r>
            </a:p>
          </p:txBody>
        </p:sp>
        <p:sp>
          <p:nvSpPr>
            <p:cNvPr id="349" name="Shape 349"/>
            <p:cNvSpPr/>
            <p:nvPr/>
          </p:nvSpPr>
          <p:spPr>
            <a:xfrm>
              <a:off x="3352800" y="14478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r>
                <a:t>Saul’s capital</a:t>
              </a:r>
            </a:p>
          </p:txBody>
        </p:sp>
        <p:sp>
          <p:nvSpPr>
            <p:cNvPr id="350" name="Shape 350"/>
            <p:cNvSpPr/>
            <p:nvPr/>
          </p:nvSpPr>
          <p:spPr>
            <a:xfrm>
              <a:off x="6096000" y="29718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r>
                <a:t>David anointed</a:t>
              </a:r>
            </a:p>
          </p:txBody>
        </p:sp>
        <p:sp>
          <p:nvSpPr>
            <p:cNvPr id="351" name="Shape 351"/>
            <p:cNvSpPr/>
            <p:nvPr/>
          </p:nvSpPr>
          <p:spPr>
            <a:xfrm>
              <a:off x="381000" y="23622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r>
                <a:t>Goliath Slain</a:t>
              </a:r>
            </a:p>
          </p:txBody>
        </p:sp>
        <p:sp>
          <p:nvSpPr>
            <p:cNvPr id="352" name="Shape 352"/>
            <p:cNvSpPr/>
            <p:nvPr/>
          </p:nvSpPr>
          <p:spPr>
            <a:xfrm>
              <a:off x="2209800" y="2667000"/>
              <a:ext cx="609600" cy="4465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700"/>
                </a:spcBef>
                <a:defRPr sz="1000">
                  <a:solidFill>
                    <a:srgbClr val="941100"/>
                  </a:solidFill>
                  <a:uFill>
                    <a:solidFill>
                      <a:srgbClr val="941100"/>
                    </a:solidFill>
                  </a:uFill>
                  <a:latin typeface="Geneva"/>
                  <a:ea typeface="Geneva"/>
                  <a:cs typeface="Geneva"/>
                  <a:sym typeface="Geneva"/>
                </a:defRPr>
              </a:lvl1pPr>
            </a:lstStyle>
            <a:p>
              <a:r>
                <a:t>Valley of Elah</a:t>
              </a:r>
            </a:p>
          </p:txBody>
        </p:sp>
        <p:sp>
          <p:nvSpPr>
            <p:cNvPr id="353" name="Shape 353"/>
            <p:cNvSpPr/>
            <p:nvPr/>
          </p:nvSpPr>
          <p:spPr>
            <a:xfrm>
              <a:off x="1219200" y="3962400"/>
              <a:ext cx="1371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r>
                <a:t>City of Goliath</a:t>
              </a:r>
            </a:p>
          </p:txBody>
        </p:sp>
        <p:sp>
          <p:nvSpPr>
            <p:cNvPr id="354" name="Shape 354"/>
            <p:cNvSpPr/>
            <p:nvPr/>
          </p:nvSpPr>
          <p:spPr>
            <a:xfrm>
              <a:off x="3276600" y="32004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Adullam</a:t>
              </a:r>
            </a:p>
          </p:txBody>
        </p:sp>
        <p:sp>
          <p:nvSpPr>
            <p:cNvPr id="355" name="Shape 355"/>
            <p:cNvSpPr/>
            <p:nvPr/>
          </p:nvSpPr>
          <p:spPr>
            <a:xfrm>
              <a:off x="3505200" y="3429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Keilah</a:t>
              </a:r>
            </a:p>
          </p:txBody>
        </p:sp>
        <p:sp>
          <p:nvSpPr>
            <p:cNvPr id="356" name="Shape 356"/>
            <p:cNvSpPr/>
            <p:nvPr/>
          </p:nvSpPr>
          <p:spPr>
            <a:xfrm>
              <a:off x="3657600" y="3886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Hebron</a:t>
              </a:r>
            </a:p>
          </p:txBody>
        </p:sp>
        <p:sp>
          <p:nvSpPr>
            <p:cNvPr id="357" name="Shape 357"/>
            <p:cNvSpPr/>
            <p:nvPr/>
          </p:nvSpPr>
          <p:spPr>
            <a:xfrm>
              <a:off x="3581400" y="4191000"/>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Ziph</a:t>
              </a:r>
            </a:p>
          </p:txBody>
        </p:sp>
        <p:sp>
          <p:nvSpPr>
            <p:cNvPr id="358" name="Shape 358"/>
            <p:cNvSpPr/>
            <p:nvPr/>
          </p:nvSpPr>
          <p:spPr>
            <a:xfrm>
              <a:off x="3276600" y="44958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Carmel</a:t>
              </a:r>
            </a:p>
          </p:txBody>
        </p:sp>
        <p:sp>
          <p:nvSpPr>
            <p:cNvPr id="359" name="Shape 359"/>
            <p:cNvSpPr/>
            <p:nvPr/>
          </p:nvSpPr>
          <p:spPr>
            <a:xfrm>
              <a:off x="3962400" y="4648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Maon</a:t>
              </a:r>
            </a:p>
          </p:txBody>
        </p:sp>
        <p:sp>
          <p:nvSpPr>
            <p:cNvPr id="360" name="Shape 360"/>
            <p:cNvSpPr/>
            <p:nvPr/>
          </p:nvSpPr>
          <p:spPr>
            <a:xfrm>
              <a:off x="4343400" y="4267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En-gedi</a:t>
              </a:r>
            </a:p>
          </p:txBody>
        </p:sp>
        <p:sp>
          <p:nvSpPr>
            <p:cNvPr id="361" name="Shape 361"/>
            <p:cNvSpPr/>
            <p:nvPr/>
          </p:nvSpPr>
          <p:spPr>
            <a:xfrm>
              <a:off x="5943600" y="4876800"/>
              <a:ext cx="914400" cy="495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Mizpeh of Moab</a:t>
              </a:r>
            </a:p>
          </p:txBody>
        </p:sp>
        <p:sp>
          <p:nvSpPr>
            <p:cNvPr id="362" name="Shape 362"/>
            <p:cNvSpPr/>
            <p:nvPr/>
          </p:nvSpPr>
          <p:spPr>
            <a:xfrm>
              <a:off x="2057400" y="48006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Ziklag</a:t>
              </a:r>
            </a:p>
          </p:txBody>
        </p:sp>
        <p:sp>
          <p:nvSpPr>
            <p:cNvPr id="363" name="Shape 363"/>
            <p:cNvSpPr/>
            <p:nvPr/>
          </p:nvSpPr>
          <p:spPr>
            <a:xfrm>
              <a:off x="1295400" y="4572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Gerar</a:t>
              </a:r>
            </a:p>
          </p:txBody>
        </p:sp>
        <p:sp>
          <p:nvSpPr>
            <p:cNvPr id="364" name="Shape 364"/>
            <p:cNvSpPr/>
            <p:nvPr/>
          </p:nvSpPr>
          <p:spPr>
            <a:xfrm>
              <a:off x="457200" y="41148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Gaza</a:t>
              </a:r>
            </a:p>
          </p:txBody>
        </p:sp>
        <p:sp>
          <p:nvSpPr>
            <p:cNvPr id="365" name="Shape 365"/>
            <p:cNvSpPr/>
            <p:nvPr/>
          </p:nvSpPr>
          <p:spPr>
            <a:xfrm>
              <a:off x="304800" y="3124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Ashkelon</a:t>
              </a:r>
            </a:p>
          </p:txBody>
        </p:sp>
        <p:sp>
          <p:nvSpPr>
            <p:cNvPr id="366" name="Shape 366"/>
            <p:cNvSpPr/>
            <p:nvPr/>
          </p:nvSpPr>
          <p:spPr>
            <a:xfrm>
              <a:off x="1295400" y="27432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Ashdod</a:t>
              </a:r>
            </a:p>
          </p:txBody>
        </p:sp>
        <p:sp>
          <p:nvSpPr>
            <p:cNvPr id="367" name="Shape 367"/>
            <p:cNvSpPr/>
            <p:nvPr/>
          </p:nvSpPr>
          <p:spPr>
            <a:xfrm>
              <a:off x="2286000" y="19050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Gezer</a:t>
              </a:r>
            </a:p>
          </p:txBody>
        </p:sp>
        <p:sp>
          <p:nvSpPr>
            <p:cNvPr id="368" name="Shape 368"/>
            <p:cNvSpPr/>
            <p:nvPr/>
          </p:nvSpPr>
          <p:spPr>
            <a:xfrm>
              <a:off x="5181600" y="2057400"/>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Jericho</a:t>
              </a:r>
            </a:p>
          </p:txBody>
        </p:sp>
        <p:sp>
          <p:nvSpPr>
            <p:cNvPr id="369" name="Shape 369"/>
            <p:cNvSpPr/>
            <p:nvPr/>
          </p:nvSpPr>
          <p:spPr>
            <a:xfrm>
              <a:off x="3581400" y="1828800"/>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Mizpah</a:t>
              </a:r>
            </a:p>
          </p:txBody>
        </p:sp>
        <p:sp>
          <p:nvSpPr>
            <p:cNvPr id="370" name="Shape 370"/>
            <p:cNvSpPr/>
            <p:nvPr/>
          </p:nvSpPr>
          <p:spPr>
            <a:xfrm>
              <a:off x="3886200" y="1600200"/>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Bethel</a:t>
              </a:r>
            </a:p>
          </p:txBody>
        </p:sp>
        <p:sp>
          <p:nvSpPr>
            <p:cNvPr id="371" name="Shape 371"/>
            <p:cNvSpPr/>
            <p:nvPr/>
          </p:nvSpPr>
          <p:spPr>
            <a:xfrm>
              <a:off x="4572000" y="1676400"/>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Ai</a:t>
              </a:r>
            </a:p>
          </p:txBody>
        </p:sp>
        <p:sp>
          <p:nvSpPr>
            <p:cNvPr id="372" name="Shape 372"/>
            <p:cNvSpPr/>
            <p:nvPr/>
          </p:nvSpPr>
          <p:spPr>
            <a:xfrm>
              <a:off x="6553200" y="381000"/>
              <a:ext cx="2362200" cy="469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r>
                <a:t>Saul And David</a:t>
              </a:r>
            </a:p>
          </p:txBody>
        </p:sp>
        <p:sp>
          <p:nvSpPr>
            <p:cNvPr id="373" name="Shape 373"/>
            <p:cNvSpPr/>
            <p:nvPr/>
          </p:nvSpPr>
          <p:spPr>
            <a:xfrm>
              <a:off x="6629400" y="838200"/>
              <a:ext cx="2133600" cy="393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r>
                <a:t>1 Samuel 16-27</a:t>
              </a:r>
            </a:p>
          </p:txBody>
        </p:sp>
        <p:sp>
          <p:nvSpPr>
            <p:cNvPr id="374" name="Shape 374"/>
            <p:cNvSpPr/>
            <p:nvPr/>
          </p:nvSpPr>
          <p:spPr>
            <a:xfrm>
              <a:off x="6553200" y="1752600"/>
              <a:ext cx="244475" cy="266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r>
                <a:t>0</a:t>
              </a:r>
            </a:p>
          </p:txBody>
        </p:sp>
        <p:sp>
          <p:nvSpPr>
            <p:cNvPr id="375" name="Shape 375"/>
            <p:cNvSpPr/>
            <p:nvPr/>
          </p:nvSpPr>
          <p:spPr>
            <a:xfrm>
              <a:off x="8382000" y="1752600"/>
              <a:ext cx="622300"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Miles</a:t>
              </a:r>
            </a:p>
          </p:txBody>
        </p:sp>
        <p:sp>
          <p:nvSpPr>
            <p:cNvPr id="376" name="Shape 376"/>
            <p:cNvSpPr/>
            <p:nvPr/>
          </p:nvSpPr>
          <p:spPr>
            <a:xfrm>
              <a:off x="4953000" y="3733800"/>
              <a:ext cx="1143000" cy="596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377" name="Shape 377"/>
            <p:cNvSpPr/>
            <p:nvPr/>
          </p:nvSpPr>
          <p:spPr>
            <a:xfrm>
              <a:off x="3200400" y="9906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EPHRAIM</a:t>
              </a:r>
            </a:p>
          </p:txBody>
        </p:sp>
        <p:sp>
          <p:nvSpPr>
            <p:cNvPr id="378" name="Shape 378"/>
            <p:cNvSpPr/>
            <p:nvPr/>
          </p:nvSpPr>
          <p:spPr>
            <a:xfrm>
              <a:off x="5715000" y="12192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GAD</a:t>
              </a:r>
            </a:p>
          </p:txBody>
        </p:sp>
        <p:sp>
          <p:nvSpPr>
            <p:cNvPr id="379" name="Shape 379"/>
            <p:cNvSpPr/>
            <p:nvPr/>
          </p:nvSpPr>
          <p:spPr>
            <a:xfrm>
              <a:off x="2819400" y="1524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MANASSEH</a:t>
              </a:r>
            </a:p>
          </p:txBody>
        </p:sp>
        <p:sp>
          <p:nvSpPr>
            <p:cNvPr id="380" name="Shape 380"/>
            <p:cNvSpPr/>
            <p:nvPr/>
          </p:nvSpPr>
          <p:spPr>
            <a:xfrm>
              <a:off x="6248400" y="35052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REUBEN</a:t>
              </a:r>
            </a:p>
          </p:txBody>
        </p:sp>
        <p:sp>
          <p:nvSpPr>
            <p:cNvPr id="381" name="Shape 381"/>
            <p:cNvSpPr/>
            <p:nvPr/>
          </p:nvSpPr>
          <p:spPr>
            <a:xfrm>
              <a:off x="6934200" y="50292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MOAB</a:t>
              </a:r>
            </a:p>
          </p:txBody>
        </p:sp>
        <p:sp>
          <p:nvSpPr>
            <p:cNvPr id="382" name="Shape 382"/>
            <p:cNvSpPr/>
            <p:nvPr/>
          </p:nvSpPr>
          <p:spPr>
            <a:xfrm>
              <a:off x="685800" y="4953000"/>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SIMEON</a:t>
              </a:r>
            </a:p>
          </p:txBody>
        </p:sp>
        <p:sp>
          <p:nvSpPr>
            <p:cNvPr id="383" name="Shape 383"/>
            <p:cNvSpPr/>
            <p:nvPr/>
          </p:nvSpPr>
          <p:spPr>
            <a:xfrm>
              <a:off x="381000" y="1066800"/>
              <a:ext cx="1447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THE GREAT SEA</a:t>
              </a:r>
            </a:p>
          </p:txBody>
        </p:sp>
        <p:sp>
          <p:nvSpPr>
            <p:cNvPr id="384" name="Shape 384"/>
            <p:cNvSpPr/>
            <p:nvPr/>
          </p:nvSpPr>
          <p:spPr>
            <a:xfrm>
              <a:off x="7620000" y="1447800"/>
              <a:ext cx="622300" cy="241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km</a:t>
              </a:r>
            </a:p>
          </p:txBody>
        </p:sp>
        <p:sp>
          <p:nvSpPr>
            <p:cNvPr id="385" name="Shape 385"/>
            <p:cNvSpPr/>
            <p:nvPr/>
          </p:nvSpPr>
          <p:spPr>
            <a:xfrm>
              <a:off x="4572000" y="2438400"/>
              <a:ext cx="990600"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r>
                <a:t>Nob</a:t>
              </a:r>
            </a:p>
          </p:txBody>
        </p:sp>
      </p:gr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p:nvPr/>
        </p:nvSpPr>
        <p:spPr>
          <a:xfrm>
            <a:off x="476448" y="330200"/>
            <a:ext cx="9194801"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b="1">
                <a:solidFill>
                  <a:srgbClr val="011993"/>
                </a:solidFill>
                <a:latin typeface="+mn-lt"/>
                <a:ea typeface="+mn-ea"/>
                <a:cs typeface="+mn-cs"/>
                <a:sym typeface="Gill Sans"/>
              </a:rPr>
              <a:t>A.	David seeks refuge among Philistines (rejected)</a:t>
            </a:r>
            <a:r>
              <a:rPr b="1">
                <a:latin typeface="+mn-lt"/>
                <a:ea typeface="+mn-ea"/>
                <a:cs typeface="+mn-cs"/>
                <a:sym typeface="Gill Sans"/>
              </a:rPr>
              <a:t> 	</a:t>
            </a:r>
            <a:r>
              <a:rPr b="1">
                <a:solidFill>
                  <a:srgbClr val="FF2600"/>
                </a:solidFill>
                <a:latin typeface="+mn-lt"/>
                <a:ea typeface="+mn-ea"/>
                <a:cs typeface="+mn-cs"/>
                <a:sym typeface="Gill Sans"/>
              </a:rPr>
              <a:t>21:10-15</a:t>
            </a:r>
            <a:r>
              <a:rPr>
                <a:latin typeface="+mn-lt"/>
                <a:ea typeface="+mn-ea"/>
                <a:cs typeface="+mn-cs"/>
                <a:sym typeface="Gill Sans"/>
              </a:rPr>
              <a:t>  Flight to Gath and faking madness</a:t>
            </a:r>
          </a:p>
        </p:txBody>
      </p:sp>
      <p:pic>
        <p:nvPicPr>
          <p:cNvPr id="467" name="pasted-image.png"/>
          <p:cNvPicPr>
            <a:picLocks noChangeAspect="1"/>
          </p:cNvPicPr>
          <p:nvPr/>
        </p:nvPicPr>
        <p:blipFill>
          <a:blip r:embed="rId2">
            <a:extLst/>
          </a:blip>
          <a:stretch>
            <a:fillRect/>
          </a:stretch>
        </p:blipFill>
        <p:spPr>
          <a:xfrm>
            <a:off x="7540131" y="1403433"/>
            <a:ext cx="2456062" cy="3720934"/>
          </a:xfrm>
          <a:prstGeom prst="rect">
            <a:avLst/>
          </a:prstGeom>
          <a:ln w="12700">
            <a:miter lim="400000"/>
          </a:ln>
        </p:spPr>
      </p:pic>
      <p:sp>
        <p:nvSpPr>
          <p:cNvPr id="468" name="Shape 468"/>
          <p:cNvSpPr/>
          <p:nvPr/>
        </p:nvSpPr>
        <p:spPr>
          <a:xfrm>
            <a:off x="342900" y="1425702"/>
            <a:ext cx="7157393" cy="5936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solidFill>
                  <a:srgbClr val="FF2600"/>
                </a:solidFill>
              </a:rPr>
              <a:t>Ps. 34 </a:t>
            </a:r>
            <a:r>
              <a:rPr b="0"/>
              <a:t>God delivered him in answer to prayer</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God should be our refuge</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God will deliver the righteous</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They have many afflictions - God delivers</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Achish king of Gath - title Abimelech “my father is king”</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Gath - city of Goliath</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David though he would not be recognize or that he would be given security because he was Saul’s enemy</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He was seized by the Philistines </a:t>
            </a:r>
            <a:r>
              <a:rPr b="0">
                <a:solidFill>
                  <a:srgbClr val="FF2600"/>
                </a:solidFill>
              </a:rPr>
              <a:t>Ps. 56</a:t>
            </a:r>
            <a:endParaRPr b="0"/>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Philistines remember David’s victories &amp; fame &amp; songs sung in his honor</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p:nvPr/>
        </p:nvSpPr>
        <p:spPr>
          <a:xfrm>
            <a:off x="482600" y="76200"/>
            <a:ext cx="9194800"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b="1">
                <a:solidFill>
                  <a:srgbClr val="011993"/>
                </a:solidFill>
                <a:latin typeface="+mn-lt"/>
                <a:ea typeface="+mn-ea"/>
                <a:cs typeface="+mn-cs"/>
                <a:sym typeface="Gill Sans"/>
              </a:rPr>
              <a:t>A.	David seeks refuge among Philistines (rejected)</a:t>
            </a:r>
            <a:r>
              <a:rPr b="1">
                <a:latin typeface="+mn-lt"/>
                <a:ea typeface="+mn-ea"/>
                <a:cs typeface="+mn-cs"/>
                <a:sym typeface="Gill Sans"/>
              </a:rPr>
              <a:t> 	</a:t>
            </a:r>
            <a:r>
              <a:rPr b="1">
                <a:solidFill>
                  <a:srgbClr val="FF2600"/>
                </a:solidFill>
                <a:latin typeface="+mn-lt"/>
                <a:ea typeface="+mn-ea"/>
                <a:cs typeface="+mn-cs"/>
                <a:sym typeface="Gill Sans"/>
              </a:rPr>
              <a:t>21:10-15</a:t>
            </a:r>
            <a:r>
              <a:rPr>
                <a:latin typeface="+mn-lt"/>
                <a:ea typeface="+mn-ea"/>
                <a:cs typeface="+mn-cs"/>
                <a:sym typeface="Gill Sans"/>
              </a:rPr>
              <a:t>  Flight to Gath and faking madness</a:t>
            </a:r>
          </a:p>
        </p:txBody>
      </p:sp>
      <p:sp>
        <p:nvSpPr>
          <p:cNvPr id="471" name="Shape 471"/>
          <p:cNvSpPr/>
          <p:nvPr/>
        </p:nvSpPr>
        <p:spPr>
          <a:xfrm>
            <a:off x="317500" y="1108202"/>
            <a:ext cx="9713070" cy="60070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David knew the danger he was in - extremely afraid</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Disguised his sanity - disfigured his face</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Acted insane - acted like a madman</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Wrote non-sense on the door</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Drooled spittle down his beard</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His stratagem worked</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Outwitted them w/ God’s help</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Achish sees him as insane</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No interest in David</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Insane were touched by the                                                                           gods - sacrosanct</a:t>
            </a:r>
          </a:p>
        </p:txBody>
      </p:sp>
      <p:pic>
        <p:nvPicPr>
          <p:cNvPr id="472" name="David acts mad BBL22-472d copy 1.jpg"/>
          <p:cNvPicPr>
            <a:picLocks noChangeAspect="1"/>
          </p:cNvPicPr>
          <p:nvPr/>
        </p:nvPicPr>
        <p:blipFill>
          <a:blip r:embed="rId2">
            <a:extLst/>
          </a:blip>
          <a:stretch>
            <a:fillRect/>
          </a:stretch>
        </p:blipFill>
        <p:spPr>
          <a:xfrm>
            <a:off x="5036206" y="3926311"/>
            <a:ext cx="5046002" cy="3619105"/>
          </a:xfrm>
          <a:prstGeom prst="rect">
            <a:avLst/>
          </a:prstGeom>
          <a:ln w="12700">
            <a:miter lim="400000"/>
          </a:ln>
        </p:spPr>
      </p:pic>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Shape 474"/>
          <p:cNvSpPr/>
          <p:nvPr/>
        </p:nvSpPr>
        <p:spPr>
          <a:xfrm>
            <a:off x="108148" y="88900"/>
            <a:ext cx="91948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rPr b="0">
                <a:latin typeface="Gill Sans SemiBold"/>
                <a:ea typeface="Gill Sans SemiBold"/>
                <a:cs typeface="Gill Sans SemiBold"/>
                <a:sym typeface="Gill Sans SemiBold"/>
              </a:rPr>
              <a:t>B.	No refuge in Philistia or Judah </a:t>
            </a:r>
            <a:r>
              <a:rPr b="0">
                <a:solidFill>
                  <a:srgbClr val="FF2600"/>
                </a:solidFill>
                <a:latin typeface="Gill Sans SemiBold"/>
                <a:ea typeface="Gill Sans SemiBold"/>
                <a:cs typeface="Gill Sans SemiBold"/>
                <a:sym typeface="Gill Sans SemiBold"/>
              </a:rPr>
              <a:t>22:1-5</a:t>
            </a:r>
          </a:p>
        </p:txBody>
      </p:sp>
      <p:sp>
        <p:nvSpPr>
          <p:cNvPr id="475" name="Shape 475"/>
          <p:cNvSpPr/>
          <p:nvPr/>
        </p:nvSpPr>
        <p:spPr>
          <a:xfrm>
            <a:off x="596900" y="546100"/>
            <a:ext cx="8966200" cy="889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1.	David flees to the cave of Adullam, where he is joined by 	400 men of various descriptions </a:t>
            </a:r>
            <a:r>
              <a:rPr>
                <a:solidFill>
                  <a:srgbClr val="FF2600"/>
                </a:solidFill>
                <a:latin typeface="+mn-lt"/>
                <a:ea typeface="+mn-ea"/>
                <a:cs typeface="+mn-cs"/>
                <a:sym typeface="Gill Sans"/>
              </a:rPr>
              <a:t>1, 2</a:t>
            </a:r>
          </a:p>
        </p:txBody>
      </p:sp>
      <p:grpSp>
        <p:nvGrpSpPr>
          <p:cNvPr id="497" name="Group 497"/>
          <p:cNvGrpSpPr/>
          <p:nvPr/>
        </p:nvGrpSpPr>
        <p:grpSpPr>
          <a:xfrm>
            <a:off x="11723" y="2235200"/>
            <a:ext cx="6592277" cy="4724400"/>
            <a:chOff x="0" y="0"/>
            <a:chExt cx="6592276" cy="4724400"/>
          </a:xfrm>
        </p:grpSpPr>
        <p:pic>
          <p:nvPicPr>
            <p:cNvPr id="476" name="droppedImage.pdf"/>
            <p:cNvPicPr>
              <a:picLocks noChangeAspect="1"/>
            </p:cNvPicPr>
            <p:nvPr/>
          </p:nvPicPr>
          <p:blipFill>
            <a:blip r:embed="rId2">
              <a:extLst/>
            </a:blip>
            <a:stretch>
              <a:fillRect/>
            </a:stretch>
          </p:blipFill>
          <p:spPr>
            <a:xfrm>
              <a:off x="0" y="38100"/>
              <a:ext cx="6008077" cy="4686300"/>
            </a:xfrm>
            <a:prstGeom prst="rect">
              <a:avLst/>
            </a:prstGeom>
            <a:ln w="12700" cap="flat">
              <a:noFill/>
              <a:miter lim="400000"/>
            </a:ln>
            <a:effectLst/>
          </p:spPr>
        </p:pic>
        <p:sp>
          <p:nvSpPr>
            <p:cNvPr id="477" name="Shape 477"/>
            <p:cNvSpPr/>
            <p:nvPr/>
          </p:nvSpPr>
          <p:spPr>
            <a:xfrm>
              <a:off x="2693376" y="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Gibeah</a:t>
              </a:r>
            </a:p>
          </p:txBody>
        </p:sp>
        <p:sp>
          <p:nvSpPr>
            <p:cNvPr id="478" name="Shape 478"/>
            <p:cNvSpPr/>
            <p:nvPr/>
          </p:nvSpPr>
          <p:spPr>
            <a:xfrm>
              <a:off x="2617176" y="457200"/>
              <a:ext cx="11430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Jerusalem</a:t>
              </a:r>
            </a:p>
          </p:txBody>
        </p:sp>
        <p:sp>
          <p:nvSpPr>
            <p:cNvPr id="479" name="Shape 479"/>
            <p:cNvSpPr/>
            <p:nvPr/>
          </p:nvSpPr>
          <p:spPr>
            <a:xfrm>
              <a:off x="445476" y="8636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Azekah</a:t>
              </a:r>
            </a:p>
          </p:txBody>
        </p:sp>
        <p:sp>
          <p:nvSpPr>
            <p:cNvPr id="480" name="Shape 480"/>
            <p:cNvSpPr/>
            <p:nvPr/>
          </p:nvSpPr>
          <p:spPr>
            <a:xfrm>
              <a:off x="1309076" y="10414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Socho</a:t>
              </a:r>
            </a:p>
          </p:txBody>
        </p:sp>
        <p:sp>
          <p:nvSpPr>
            <p:cNvPr id="481" name="Shape 481"/>
            <p:cNvSpPr/>
            <p:nvPr/>
          </p:nvSpPr>
          <p:spPr>
            <a:xfrm>
              <a:off x="153376" y="1562100"/>
              <a:ext cx="609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Gath</a:t>
              </a:r>
            </a:p>
          </p:txBody>
        </p:sp>
        <p:sp>
          <p:nvSpPr>
            <p:cNvPr id="482" name="Shape 482"/>
            <p:cNvSpPr/>
            <p:nvPr/>
          </p:nvSpPr>
          <p:spPr>
            <a:xfrm>
              <a:off x="3163276" y="1041400"/>
              <a:ext cx="11430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Bethlehem</a:t>
              </a:r>
            </a:p>
          </p:txBody>
        </p:sp>
        <p:sp>
          <p:nvSpPr>
            <p:cNvPr id="483" name="Shape 483"/>
            <p:cNvSpPr/>
            <p:nvPr/>
          </p:nvSpPr>
          <p:spPr>
            <a:xfrm>
              <a:off x="3468076" y="1879600"/>
              <a:ext cx="8382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r>
                <a:t>JUDAH</a:t>
              </a:r>
            </a:p>
          </p:txBody>
        </p:sp>
        <p:sp>
          <p:nvSpPr>
            <p:cNvPr id="484" name="Shape 484"/>
            <p:cNvSpPr/>
            <p:nvPr/>
          </p:nvSpPr>
          <p:spPr>
            <a:xfrm>
              <a:off x="1753576" y="12573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Adullam</a:t>
              </a:r>
            </a:p>
          </p:txBody>
        </p:sp>
        <p:sp>
          <p:nvSpPr>
            <p:cNvPr id="485" name="Shape 485"/>
            <p:cNvSpPr/>
            <p:nvPr/>
          </p:nvSpPr>
          <p:spPr>
            <a:xfrm>
              <a:off x="2121876" y="16637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Keilah</a:t>
              </a:r>
            </a:p>
          </p:txBody>
        </p:sp>
        <p:sp>
          <p:nvSpPr>
            <p:cNvPr id="486" name="Shape 486"/>
            <p:cNvSpPr/>
            <p:nvPr/>
          </p:nvSpPr>
          <p:spPr>
            <a:xfrm>
              <a:off x="2375876" y="23368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Hebron</a:t>
              </a:r>
            </a:p>
          </p:txBody>
        </p:sp>
        <p:sp>
          <p:nvSpPr>
            <p:cNvPr id="487" name="Shape 487"/>
            <p:cNvSpPr/>
            <p:nvPr/>
          </p:nvSpPr>
          <p:spPr>
            <a:xfrm>
              <a:off x="2706076" y="2692400"/>
              <a:ext cx="609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Ziph</a:t>
              </a:r>
            </a:p>
          </p:txBody>
        </p:sp>
        <p:sp>
          <p:nvSpPr>
            <p:cNvPr id="488" name="Shape 488"/>
            <p:cNvSpPr/>
            <p:nvPr/>
          </p:nvSpPr>
          <p:spPr>
            <a:xfrm>
              <a:off x="2121876" y="32258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Carmel</a:t>
              </a:r>
            </a:p>
          </p:txBody>
        </p:sp>
        <p:sp>
          <p:nvSpPr>
            <p:cNvPr id="489" name="Shape 489"/>
            <p:cNvSpPr/>
            <p:nvPr/>
          </p:nvSpPr>
          <p:spPr>
            <a:xfrm>
              <a:off x="2274276" y="35941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Maon</a:t>
              </a:r>
            </a:p>
          </p:txBody>
        </p:sp>
        <p:sp>
          <p:nvSpPr>
            <p:cNvPr id="490" name="Shape 490"/>
            <p:cNvSpPr/>
            <p:nvPr/>
          </p:nvSpPr>
          <p:spPr>
            <a:xfrm>
              <a:off x="3747476" y="27940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En-gedi</a:t>
              </a:r>
            </a:p>
          </p:txBody>
        </p:sp>
        <p:sp>
          <p:nvSpPr>
            <p:cNvPr id="491" name="Shape 491"/>
            <p:cNvSpPr/>
            <p:nvPr/>
          </p:nvSpPr>
          <p:spPr>
            <a:xfrm>
              <a:off x="254976" y="34925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Ziklag</a:t>
              </a:r>
            </a:p>
          </p:txBody>
        </p:sp>
        <p:sp>
          <p:nvSpPr>
            <p:cNvPr id="492" name="Shape 492"/>
            <p:cNvSpPr/>
            <p:nvPr/>
          </p:nvSpPr>
          <p:spPr>
            <a:xfrm>
              <a:off x="4522176" y="2298700"/>
              <a:ext cx="1143001" cy="596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493" name="Shape 493"/>
            <p:cNvSpPr/>
            <p:nvPr/>
          </p:nvSpPr>
          <p:spPr>
            <a:xfrm>
              <a:off x="3607776" y="139700"/>
              <a:ext cx="990601"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r>
                <a:t>Nob</a:t>
              </a:r>
            </a:p>
          </p:txBody>
        </p:sp>
        <p:sp>
          <p:nvSpPr>
            <p:cNvPr id="494" name="Shape 494"/>
            <p:cNvSpPr/>
            <p:nvPr/>
          </p:nvSpPr>
          <p:spPr>
            <a:xfrm>
              <a:off x="4141176" y="12700"/>
              <a:ext cx="1143001"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r>
                <a:t>BENJAMIN</a:t>
              </a:r>
            </a:p>
          </p:txBody>
        </p:sp>
        <p:sp>
          <p:nvSpPr>
            <p:cNvPr id="495" name="Shape 495"/>
            <p:cNvSpPr/>
            <p:nvPr/>
          </p:nvSpPr>
          <p:spPr>
            <a:xfrm>
              <a:off x="5436576" y="3975100"/>
              <a:ext cx="9144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Mizpeh</a:t>
              </a:r>
            </a:p>
          </p:txBody>
        </p:sp>
        <p:sp>
          <p:nvSpPr>
            <p:cNvPr id="496" name="Shape 496"/>
            <p:cNvSpPr/>
            <p:nvPr/>
          </p:nvSpPr>
          <p:spPr>
            <a:xfrm>
              <a:off x="5449276" y="4381500"/>
              <a:ext cx="11430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MOAB</a:t>
              </a:r>
            </a:p>
          </p:txBody>
        </p:sp>
      </p:grpSp>
      <p:sp>
        <p:nvSpPr>
          <p:cNvPr id="498" name="Shape 498"/>
          <p:cNvSpPr/>
          <p:nvPr/>
        </p:nvSpPr>
        <p:spPr>
          <a:xfrm flipH="1">
            <a:off x="342900" y="3784600"/>
            <a:ext cx="1447800" cy="304800"/>
          </a:xfrm>
          <a:prstGeom prst="line">
            <a:avLst/>
          </a:prstGeom>
          <a:ln w="25400">
            <a:solidFill>
              <a:srgbClr val="FF2600"/>
            </a:solidFill>
            <a:miter lim="400000"/>
            <a:headEnd type="triangle"/>
          </a:ln>
        </p:spPr>
        <p:txBody>
          <a:bodyPr lIns="50800" tIns="50800" rIns="50800" bIns="50800" anchor="ctr"/>
          <a:lstStyle/>
          <a:p>
            <a:pPr algn="l">
              <a:defRPr sz="1200">
                <a:latin typeface="Helvetica"/>
                <a:ea typeface="Helvetica"/>
                <a:cs typeface="Helvetica"/>
                <a:sym typeface="Helvetica"/>
              </a:defRPr>
            </a:pPr>
            <a:endParaRPr/>
          </a:p>
        </p:txBody>
      </p:sp>
      <p:pic>
        <p:nvPicPr>
          <p:cNvPr id="499" name="pasted-image.tiff"/>
          <p:cNvPicPr>
            <a:picLocks noChangeAspect="1"/>
          </p:cNvPicPr>
          <p:nvPr/>
        </p:nvPicPr>
        <p:blipFill>
          <a:blip r:embed="rId3">
            <a:extLst/>
          </a:blip>
          <a:stretch>
            <a:fillRect/>
          </a:stretch>
        </p:blipFill>
        <p:spPr>
          <a:xfrm>
            <a:off x="6668392" y="1419125"/>
            <a:ext cx="3289301" cy="2463801"/>
          </a:xfrm>
          <a:prstGeom prst="rect">
            <a:avLst/>
          </a:prstGeom>
          <a:ln w="12700">
            <a:miter lim="400000"/>
          </a:ln>
        </p:spPr>
      </p:pic>
      <p:pic>
        <p:nvPicPr>
          <p:cNvPr id="500" name="pasted-image.tiff"/>
          <p:cNvPicPr>
            <a:picLocks noChangeAspect="1"/>
          </p:cNvPicPr>
          <p:nvPr/>
        </p:nvPicPr>
        <p:blipFill>
          <a:blip r:embed="rId4">
            <a:extLst/>
          </a:blip>
          <a:stretch>
            <a:fillRect/>
          </a:stretch>
        </p:blipFill>
        <p:spPr>
          <a:xfrm>
            <a:off x="6554092" y="4066976"/>
            <a:ext cx="3517901" cy="2311401"/>
          </a:xfrm>
          <a:prstGeom prst="rect">
            <a:avLst/>
          </a:prstGeom>
          <a:ln w="12700">
            <a:miter lim="400000"/>
          </a:ln>
        </p:spPr>
      </p:pic>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 name="Adullam_from_north_panorama_df_051002.png"/>
          <p:cNvPicPr>
            <a:picLocks noChangeAspect="1"/>
          </p:cNvPicPr>
          <p:nvPr/>
        </p:nvPicPr>
        <p:blipFill>
          <a:blip r:embed="rId2">
            <a:extLst/>
          </a:blip>
          <a:stretch>
            <a:fillRect/>
          </a:stretch>
        </p:blipFill>
        <p:spPr>
          <a:xfrm>
            <a:off x="4648200" y="330200"/>
            <a:ext cx="5080000" cy="2705100"/>
          </a:xfrm>
          <a:prstGeom prst="rect">
            <a:avLst/>
          </a:prstGeom>
          <a:ln w="12700">
            <a:miter lim="400000"/>
          </a:ln>
        </p:spPr>
      </p:pic>
      <p:sp>
        <p:nvSpPr>
          <p:cNvPr id="503" name="Shape 503"/>
          <p:cNvSpPr/>
          <p:nvPr/>
        </p:nvSpPr>
        <p:spPr>
          <a:xfrm>
            <a:off x="58042" y="177800"/>
            <a:ext cx="4528593" cy="30099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pPr>
            <a:r>
              <a:rPr b="1">
                <a:latin typeface="Verdana"/>
                <a:ea typeface="Verdana"/>
                <a:cs typeface="Verdana"/>
                <a:sym typeface="Verdana"/>
              </a:rPr>
              <a:t>Adullam</a:t>
            </a:r>
            <a:endParaRPr>
              <a:latin typeface="Verdana"/>
              <a:ea typeface="Verdana"/>
              <a:cs typeface="Verdana"/>
              <a:sym typeface="Verdana"/>
            </a:endParaRPr>
          </a:p>
          <a:p>
            <a:pPr algn="l">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pPr>
            <a:r>
              <a:rPr>
                <a:latin typeface="Verdana"/>
                <a:ea typeface="Verdana"/>
                <a:cs typeface="Verdana"/>
                <a:sym typeface="Verdana"/>
              </a:rPr>
              <a:t>Located on the east end of the valley is the site of Adullam.  This place proved to be the perfect place for David to hide in his initial flight from Saul.  As it today rests on the border between pre-'67 Israel and the West Bank, so in David's day, this site was apparently in "no-man's land" where he could stay safely out of the path of Saul or the Philistines. </a:t>
            </a:r>
          </a:p>
        </p:txBody>
      </p:sp>
      <p:pic>
        <p:nvPicPr>
          <p:cNvPr id="504" name="Cave_of_Adullam_tb_n021900.png"/>
          <p:cNvPicPr>
            <a:picLocks noChangeAspect="1"/>
          </p:cNvPicPr>
          <p:nvPr/>
        </p:nvPicPr>
        <p:blipFill>
          <a:blip r:embed="rId3">
            <a:extLst/>
          </a:blip>
          <a:stretch>
            <a:fillRect/>
          </a:stretch>
        </p:blipFill>
        <p:spPr>
          <a:xfrm>
            <a:off x="4648200" y="3327400"/>
            <a:ext cx="5080000" cy="3810000"/>
          </a:xfrm>
          <a:prstGeom prst="rect">
            <a:avLst/>
          </a:prstGeom>
          <a:ln w="12700">
            <a:miter lim="400000"/>
          </a:ln>
        </p:spPr>
      </p:pic>
      <p:sp>
        <p:nvSpPr>
          <p:cNvPr id="505" name="Shape 505"/>
          <p:cNvSpPr/>
          <p:nvPr/>
        </p:nvSpPr>
        <p:spPr>
          <a:xfrm>
            <a:off x="50800" y="3689350"/>
            <a:ext cx="4543078" cy="24765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defRPr sz="1700"/>
            </a:pPr>
            <a:r>
              <a:rPr b="1">
                <a:latin typeface="Verdana"/>
                <a:ea typeface="Verdana"/>
                <a:cs typeface="Verdana"/>
                <a:sym typeface="Verdana"/>
              </a:rPr>
              <a:t>Cave of Adullam</a:t>
            </a:r>
            <a:endParaRPr>
              <a:latin typeface="Verdana"/>
              <a:ea typeface="Verdana"/>
              <a:cs typeface="Verdana"/>
              <a:sym typeface="Verdana"/>
            </a:endParaRPr>
          </a:p>
          <a:p>
            <a:pPr>
              <a:defRPr sz="1700"/>
            </a:pPr>
            <a:r>
              <a:rPr>
                <a:latin typeface="Verdana"/>
                <a:ea typeface="Verdana"/>
                <a:cs typeface="Verdana"/>
                <a:sym typeface="Verdana"/>
              </a:rPr>
              <a:t>1 Samuel 22 says that David hid in the "cave of Adullam."  Today there are many caves at the site and it's not clear which one or ones David used, as many have been used and modified in the years since.  While he was here, 400 men who were in debt, distress or discontent, gathered around David.</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p:nvPr/>
        </p:nvSpPr>
        <p:spPr>
          <a:xfrm>
            <a:off x="120848" y="50800"/>
            <a:ext cx="91948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rPr b="0">
                <a:latin typeface="Gill Sans SemiBold"/>
                <a:ea typeface="Gill Sans SemiBold"/>
                <a:cs typeface="Gill Sans SemiBold"/>
                <a:sym typeface="Gill Sans SemiBold"/>
              </a:rPr>
              <a:t>B.	No refuge in Philistia or Judah </a:t>
            </a:r>
            <a:r>
              <a:rPr b="0">
                <a:solidFill>
                  <a:srgbClr val="FF2600"/>
                </a:solidFill>
                <a:latin typeface="Gill Sans SemiBold"/>
                <a:ea typeface="Gill Sans SemiBold"/>
                <a:cs typeface="Gill Sans SemiBold"/>
                <a:sym typeface="Gill Sans SemiBold"/>
              </a:rPr>
              <a:t>22:1-5</a:t>
            </a:r>
          </a:p>
        </p:txBody>
      </p:sp>
      <p:sp>
        <p:nvSpPr>
          <p:cNvPr id="508" name="Shape 508"/>
          <p:cNvSpPr/>
          <p:nvPr/>
        </p:nvSpPr>
        <p:spPr>
          <a:xfrm>
            <a:off x="596900" y="546100"/>
            <a:ext cx="8966200" cy="889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1.	David flees to the cave of Adullam, where he is joined by 	400 men of various descriptions </a:t>
            </a:r>
            <a:r>
              <a:rPr>
                <a:solidFill>
                  <a:srgbClr val="FF2600"/>
                </a:solidFill>
                <a:latin typeface="+mn-lt"/>
                <a:ea typeface="+mn-ea"/>
                <a:cs typeface="+mn-cs"/>
                <a:sym typeface="Gill Sans"/>
              </a:rPr>
              <a:t>1, 2</a:t>
            </a:r>
          </a:p>
        </p:txBody>
      </p:sp>
      <p:sp>
        <p:nvSpPr>
          <p:cNvPr id="509" name="Shape 509"/>
          <p:cNvSpPr/>
          <p:nvPr/>
        </p:nvSpPr>
        <p:spPr>
          <a:xfrm>
            <a:off x="223465" y="1590802"/>
            <a:ext cx="5695653" cy="60070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Adullam - uh-duhl’uhm</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Cave 10 miles ESE. of Gath</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500 feet high</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Brothers &amp; relatives come</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Many in distress, debt, discontent came to him</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400 men</a:t>
            </a:r>
          </a:p>
          <a:p>
            <a:pPr marL="269240" marR="91439" indent="-228600" algn="l" defTabSz="914400">
              <a:lnSpc>
                <a:spcPct val="90000"/>
              </a:lnSpc>
              <a:spcBef>
                <a:spcPts val="600"/>
              </a:spcBef>
              <a:buSzPct val="100000"/>
              <a:buChar char="-"/>
              <a:tabLst>
                <a:tab pos="952500" algn="l"/>
                <a:tab pos="1854200" algn="l"/>
              </a:tabLst>
              <a:defRPr sz="2800" b="1">
                <a:solidFill>
                  <a:srgbClr val="FF2600"/>
                </a:solidFill>
                <a:uFill>
                  <a:solidFill>
                    <a:srgbClr val="011993"/>
                  </a:solidFill>
                </a:uFill>
                <a:latin typeface="Times"/>
                <a:ea typeface="Times"/>
                <a:cs typeface="Times"/>
                <a:sym typeface="Times"/>
              </a:defRPr>
            </a:pPr>
            <a:r>
              <a:rPr b="0"/>
              <a:t>Ps. 57, 142</a:t>
            </a:r>
          </a:p>
        </p:txBody>
      </p:sp>
      <p:pic>
        <p:nvPicPr>
          <p:cNvPr id="510" name="pasted-image.tiff"/>
          <p:cNvPicPr>
            <a:picLocks noChangeAspect="1"/>
          </p:cNvPicPr>
          <p:nvPr/>
        </p:nvPicPr>
        <p:blipFill>
          <a:blip r:embed="rId2">
            <a:extLst/>
          </a:blip>
          <a:stretch>
            <a:fillRect/>
          </a:stretch>
        </p:blipFill>
        <p:spPr>
          <a:xfrm>
            <a:off x="6611689" y="1051222"/>
            <a:ext cx="3505201" cy="2324101"/>
          </a:xfrm>
          <a:prstGeom prst="rect">
            <a:avLst/>
          </a:prstGeom>
          <a:ln w="12700">
            <a:miter lim="400000"/>
          </a:ln>
        </p:spPr>
      </p:pic>
      <p:pic>
        <p:nvPicPr>
          <p:cNvPr id="511" name="pasted-image.tiff"/>
          <p:cNvPicPr>
            <a:picLocks noChangeAspect="1"/>
          </p:cNvPicPr>
          <p:nvPr/>
        </p:nvPicPr>
        <p:blipFill>
          <a:blip r:embed="rId3">
            <a:extLst/>
          </a:blip>
          <a:stretch>
            <a:fillRect/>
          </a:stretch>
        </p:blipFill>
        <p:spPr>
          <a:xfrm>
            <a:off x="6143972" y="3255069"/>
            <a:ext cx="3962401" cy="2044701"/>
          </a:xfrm>
          <a:prstGeom prst="rect">
            <a:avLst/>
          </a:prstGeom>
          <a:ln w="12700">
            <a:miter lim="400000"/>
          </a:ln>
        </p:spPr>
      </p:pic>
      <p:pic>
        <p:nvPicPr>
          <p:cNvPr id="512" name="pasted-image.tiff"/>
          <p:cNvPicPr>
            <a:picLocks noChangeAspect="1"/>
          </p:cNvPicPr>
          <p:nvPr/>
        </p:nvPicPr>
        <p:blipFill>
          <a:blip r:embed="rId4">
            <a:extLst/>
          </a:blip>
          <a:stretch>
            <a:fillRect/>
          </a:stretch>
        </p:blipFill>
        <p:spPr>
          <a:xfrm>
            <a:off x="6624389" y="5160416"/>
            <a:ext cx="3479801" cy="2336801"/>
          </a:xfrm>
          <a:prstGeom prst="rect">
            <a:avLst/>
          </a:prstGeom>
          <a:ln w="12700">
            <a:miter lim="400000"/>
          </a:ln>
        </p:spPr>
      </p:pic>
      <p:pic>
        <p:nvPicPr>
          <p:cNvPr id="513" name="pasted-image.tiff"/>
          <p:cNvPicPr>
            <a:picLocks noChangeAspect="1"/>
          </p:cNvPicPr>
          <p:nvPr/>
        </p:nvPicPr>
        <p:blipFill>
          <a:blip r:embed="rId5">
            <a:extLst/>
          </a:blip>
          <a:stretch>
            <a:fillRect/>
          </a:stretch>
        </p:blipFill>
        <p:spPr>
          <a:xfrm>
            <a:off x="2908498" y="5204866"/>
            <a:ext cx="3619501" cy="2247901"/>
          </a:xfrm>
          <a:prstGeom prst="rect">
            <a:avLst/>
          </a:prstGeom>
          <a:ln w="12700">
            <a:miter lim="400000"/>
          </a:ln>
        </p:spPr>
      </p:pic>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Shape 515"/>
          <p:cNvSpPr/>
          <p:nvPr/>
        </p:nvSpPr>
        <p:spPr>
          <a:xfrm>
            <a:off x="482600" y="76200"/>
            <a:ext cx="9194800"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rPr b="0">
                <a:latin typeface="Gill Sans SemiBold"/>
                <a:ea typeface="Gill Sans SemiBold"/>
                <a:cs typeface="Gill Sans SemiBold"/>
                <a:sym typeface="Gill Sans SemiBold"/>
              </a:rPr>
              <a:t>B.	No refuge in Philistia or Judah </a:t>
            </a:r>
            <a:r>
              <a:rPr b="0">
                <a:solidFill>
                  <a:srgbClr val="FF2600"/>
                </a:solidFill>
                <a:latin typeface="Gill Sans SemiBold"/>
                <a:ea typeface="Gill Sans SemiBold"/>
                <a:cs typeface="Gill Sans SemiBold"/>
                <a:sym typeface="Gill Sans SemiBold"/>
              </a:rPr>
              <a:t>22:1-5</a:t>
            </a:r>
          </a:p>
        </p:txBody>
      </p:sp>
      <p:sp>
        <p:nvSpPr>
          <p:cNvPr id="516" name="Shape 516"/>
          <p:cNvSpPr/>
          <p:nvPr/>
        </p:nvSpPr>
        <p:spPr>
          <a:xfrm>
            <a:off x="990600" y="622300"/>
            <a:ext cx="86868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2.	Shelter in Moab </a:t>
            </a:r>
            <a:r>
              <a:rPr>
                <a:solidFill>
                  <a:srgbClr val="FF2600"/>
                </a:solidFill>
                <a:latin typeface="+mn-lt"/>
                <a:ea typeface="+mn-ea"/>
                <a:cs typeface="+mn-cs"/>
                <a:sym typeface="Gill Sans"/>
              </a:rPr>
              <a:t>3-4</a:t>
            </a:r>
          </a:p>
        </p:txBody>
      </p:sp>
      <p:grpSp>
        <p:nvGrpSpPr>
          <p:cNvPr id="567" name="Group 567"/>
          <p:cNvGrpSpPr/>
          <p:nvPr/>
        </p:nvGrpSpPr>
        <p:grpSpPr>
          <a:xfrm>
            <a:off x="550513" y="1261788"/>
            <a:ext cx="9058974" cy="5473701"/>
            <a:chOff x="0" y="0"/>
            <a:chExt cx="9058973" cy="5473700"/>
          </a:xfrm>
        </p:grpSpPr>
        <p:grpSp>
          <p:nvGrpSpPr>
            <p:cNvPr id="564" name="Group 564"/>
            <p:cNvGrpSpPr/>
            <p:nvPr/>
          </p:nvGrpSpPr>
          <p:grpSpPr>
            <a:xfrm>
              <a:off x="0" y="0"/>
              <a:ext cx="9058974" cy="5473700"/>
              <a:chOff x="0" y="0"/>
              <a:chExt cx="9058973" cy="5473700"/>
            </a:xfrm>
          </p:grpSpPr>
          <p:pic>
            <p:nvPicPr>
              <p:cNvPr id="517" name="droppedImage.pdf"/>
              <p:cNvPicPr>
                <a:picLocks noChangeAspect="1"/>
              </p:cNvPicPr>
              <p:nvPr/>
            </p:nvPicPr>
            <p:blipFill>
              <a:blip r:embed="rId2">
                <a:extLst/>
              </a:blip>
              <a:stretch>
                <a:fillRect/>
              </a:stretch>
            </p:blipFill>
            <p:spPr>
              <a:xfrm>
                <a:off x="0" y="0"/>
                <a:ext cx="9058974" cy="5473700"/>
              </a:xfrm>
              <a:prstGeom prst="rect">
                <a:avLst/>
              </a:prstGeom>
              <a:ln w="12700" cap="flat">
                <a:noFill/>
                <a:miter lim="400000"/>
              </a:ln>
              <a:effectLst/>
            </p:spPr>
          </p:pic>
          <p:sp>
            <p:nvSpPr>
              <p:cNvPr id="518" name="Shape 518"/>
              <p:cNvSpPr/>
              <p:nvPr/>
            </p:nvSpPr>
            <p:spPr>
              <a:xfrm>
                <a:off x="2057400" y="2154511"/>
                <a:ext cx="685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Ekron</a:t>
                </a:r>
              </a:p>
            </p:txBody>
          </p:sp>
          <p:sp>
            <p:nvSpPr>
              <p:cNvPr id="519" name="Shape 519"/>
              <p:cNvSpPr/>
              <p:nvPr/>
            </p:nvSpPr>
            <p:spPr>
              <a:xfrm>
                <a:off x="4191000" y="2230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Gibeah</a:t>
                </a:r>
              </a:p>
            </p:txBody>
          </p:sp>
          <p:sp>
            <p:nvSpPr>
              <p:cNvPr id="520" name="Shape 520"/>
              <p:cNvSpPr/>
              <p:nvPr/>
            </p:nvSpPr>
            <p:spPr>
              <a:xfrm>
                <a:off x="4343400" y="2002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Ramah</a:t>
                </a:r>
              </a:p>
            </p:txBody>
          </p:sp>
          <p:sp>
            <p:nvSpPr>
              <p:cNvPr id="521" name="Shape 521"/>
              <p:cNvSpPr/>
              <p:nvPr/>
            </p:nvSpPr>
            <p:spPr>
              <a:xfrm>
                <a:off x="3962400" y="25355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Jerusalem</a:t>
                </a:r>
              </a:p>
            </p:txBody>
          </p:sp>
          <p:sp>
            <p:nvSpPr>
              <p:cNvPr id="522" name="Shape 522"/>
              <p:cNvSpPr/>
              <p:nvPr/>
            </p:nvSpPr>
            <p:spPr>
              <a:xfrm>
                <a:off x="2667000" y="2764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Azekah</a:t>
                </a:r>
              </a:p>
            </p:txBody>
          </p:sp>
          <p:sp>
            <p:nvSpPr>
              <p:cNvPr id="523" name="Shape 523"/>
              <p:cNvSpPr/>
              <p:nvPr/>
            </p:nvSpPr>
            <p:spPr>
              <a:xfrm>
                <a:off x="2895600" y="2992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Socho</a:t>
                </a:r>
              </a:p>
            </p:txBody>
          </p:sp>
          <p:sp>
            <p:nvSpPr>
              <p:cNvPr id="524" name="Shape 524"/>
              <p:cNvSpPr/>
              <p:nvPr/>
            </p:nvSpPr>
            <p:spPr>
              <a:xfrm>
                <a:off x="1981200" y="3449911"/>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Gath</a:t>
                </a:r>
              </a:p>
            </p:txBody>
          </p:sp>
          <p:sp>
            <p:nvSpPr>
              <p:cNvPr id="525" name="Shape 525"/>
              <p:cNvSpPr/>
              <p:nvPr/>
            </p:nvSpPr>
            <p:spPr>
              <a:xfrm>
                <a:off x="3962400" y="29165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Bethlehem</a:t>
                </a:r>
              </a:p>
            </p:txBody>
          </p:sp>
          <p:sp>
            <p:nvSpPr>
              <p:cNvPr id="526" name="Shape 526"/>
              <p:cNvSpPr/>
              <p:nvPr/>
            </p:nvSpPr>
            <p:spPr>
              <a:xfrm rot="21540000">
                <a:off x="1982189" y="1318574"/>
                <a:ext cx="685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DAN</a:t>
                </a:r>
              </a:p>
            </p:txBody>
          </p:sp>
          <p:sp>
            <p:nvSpPr>
              <p:cNvPr id="527" name="Shape 527"/>
              <p:cNvSpPr/>
              <p:nvPr/>
            </p:nvSpPr>
            <p:spPr>
              <a:xfrm>
                <a:off x="4800600" y="2230711"/>
                <a:ext cx="11430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r>
                  <a:t>BENJAMIN</a:t>
                </a:r>
              </a:p>
            </p:txBody>
          </p:sp>
          <p:sp>
            <p:nvSpPr>
              <p:cNvPr id="528" name="Shape 528"/>
              <p:cNvSpPr/>
              <p:nvPr/>
            </p:nvSpPr>
            <p:spPr>
              <a:xfrm>
                <a:off x="4114800" y="3449911"/>
                <a:ext cx="838200"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r>
                  <a:t>JUDAH</a:t>
                </a:r>
              </a:p>
            </p:txBody>
          </p:sp>
          <p:sp>
            <p:nvSpPr>
              <p:cNvPr id="529" name="Shape 529"/>
              <p:cNvSpPr/>
              <p:nvPr/>
            </p:nvSpPr>
            <p:spPr>
              <a:xfrm rot="18240000">
                <a:off x="647303" y="3255351"/>
                <a:ext cx="1447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PHILISTINES</a:t>
                </a:r>
              </a:p>
            </p:txBody>
          </p:sp>
          <p:sp>
            <p:nvSpPr>
              <p:cNvPr id="530" name="Shape 530"/>
              <p:cNvSpPr/>
              <p:nvPr/>
            </p:nvSpPr>
            <p:spPr>
              <a:xfrm>
                <a:off x="304800" y="2306911"/>
                <a:ext cx="13716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r>
                  <a:t>Goliath Slain</a:t>
                </a:r>
              </a:p>
            </p:txBody>
          </p:sp>
          <p:sp>
            <p:nvSpPr>
              <p:cNvPr id="531" name="Shape 531"/>
              <p:cNvSpPr/>
              <p:nvPr/>
            </p:nvSpPr>
            <p:spPr>
              <a:xfrm>
                <a:off x="2133600" y="2611711"/>
                <a:ext cx="609600" cy="446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700"/>
                  </a:spcBef>
                  <a:defRPr sz="1000">
                    <a:solidFill>
                      <a:srgbClr val="941100"/>
                    </a:solidFill>
                    <a:uFill>
                      <a:solidFill>
                        <a:srgbClr val="941100"/>
                      </a:solidFill>
                    </a:uFill>
                    <a:latin typeface="Geneva"/>
                    <a:ea typeface="Geneva"/>
                    <a:cs typeface="Geneva"/>
                    <a:sym typeface="Geneva"/>
                  </a:defRPr>
                </a:lvl1pPr>
              </a:lstStyle>
              <a:p>
                <a:r>
                  <a:t>Valley of Elah</a:t>
                </a:r>
              </a:p>
            </p:txBody>
          </p:sp>
          <p:sp>
            <p:nvSpPr>
              <p:cNvPr id="532" name="Shape 532"/>
              <p:cNvSpPr/>
              <p:nvPr/>
            </p:nvSpPr>
            <p:spPr>
              <a:xfrm>
                <a:off x="3200400" y="3145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Adullam</a:t>
                </a:r>
              </a:p>
            </p:txBody>
          </p:sp>
          <p:sp>
            <p:nvSpPr>
              <p:cNvPr id="533" name="Shape 533"/>
              <p:cNvSpPr/>
              <p:nvPr/>
            </p:nvSpPr>
            <p:spPr>
              <a:xfrm>
                <a:off x="3429000" y="3373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Keilah</a:t>
                </a:r>
              </a:p>
            </p:txBody>
          </p:sp>
          <p:sp>
            <p:nvSpPr>
              <p:cNvPr id="534" name="Shape 534"/>
              <p:cNvSpPr/>
              <p:nvPr/>
            </p:nvSpPr>
            <p:spPr>
              <a:xfrm>
                <a:off x="3581400" y="3830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Hebron</a:t>
                </a:r>
              </a:p>
            </p:txBody>
          </p:sp>
          <p:sp>
            <p:nvSpPr>
              <p:cNvPr id="535" name="Shape 535"/>
              <p:cNvSpPr/>
              <p:nvPr/>
            </p:nvSpPr>
            <p:spPr>
              <a:xfrm>
                <a:off x="3505200" y="4135711"/>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Ziph</a:t>
                </a:r>
              </a:p>
            </p:txBody>
          </p:sp>
          <p:sp>
            <p:nvSpPr>
              <p:cNvPr id="536" name="Shape 536"/>
              <p:cNvSpPr/>
              <p:nvPr/>
            </p:nvSpPr>
            <p:spPr>
              <a:xfrm>
                <a:off x="3200400" y="44405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Carmel</a:t>
                </a:r>
              </a:p>
            </p:txBody>
          </p:sp>
          <p:sp>
            <p:nvSpPr>
              <p:cNvPr id="537" name="Shape 537"/>
              <p:cNvSpPr/>
              <p:nvPr/>
            </p:nvSpPr>
            <p:spPr>
              <a:xfrm>
                <a:off x="3886200" y="4592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Maon</a:t>
                </a:r>
              </a:p>
            </p:txBody>
          </p:sp>
          <p:sp>
            <p:nvSpPr>
              <p:cNvPr id="538" name="Shape 538"/>
              <p:cNvSpPr/>
              <p:nvPr/>
            </p:nvSpPr>
            <p:spPr>
              <a:xfrm>
                <a:off x="4267200" y="4211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En-gedi</a:t>
                </a:r>
              </a:p>
            </p:txBody>
          </p:sp>
          <p:sp>
            <p:nvSpPr>
              <p:cNvPr id="539" name="Shape 539"/>
              <p:cNvSpPr/>
              <p:nvPr/>
            </p:nvSpPr>
            <p:spPr>
              <a:xfrm>
                <a:off x="5867400" y="4821511"/>
                <a:ext cx="914400" cy="495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Mizpeh of Moab</a:t>
                </a:r>
              </a:p>
            </p:txBody>
          </p:sp>
          <p:sp>
            <p:nvSpPr>
              <p:cNvPr id="540" name="Shape 540"/>
              <p:cNvSpPr/>
              <p:nvPr/>
            </p:nvSpPr>
            <p:spPr>
              <a:xfrm>
                <a:off x="1981200" y="47453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Ziklag</a:t>
                </a:r>
              </a:p>
            </p:txBody>
          </p:sp>
          <p:sp>
            <p:nvSpPr>
              <p:cNvPr id="541" name="Shape 541"/>
              <p:cNvSpPr/>
              <p:nvPr/>
            </p:nvSpPr>
            <p:spPr>
              <a:xfrm>
                <a:off x="1219200" y="4516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Gerar</a:t>
                </a:r>
              </a:p>
            </p:txBody>
          </p:sp>
          <p:sp>
            <p:nvSpPr>
              <p:cNvPr id="542" name="Shape 542"/>
              <p:cNvSpPr/>
              <p:nvPr/>
            </p:nvSpPr>
            <p:spPr>
              <a:xfrm>
                <a:off x="381000" y="40595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Gaza</a:t>
                </a:r>
              </a:p>
            </p:txBody>
          </p:sp>
          <p:sp>
            <p:nvSpPr>
              <p:cNvPr id="543" name="Shape 543"/>
              <p:cNvSpPr/>
              <p:nvPr/>
            </p:nvSpPr>
            <p:spPr>
              <a:xfrm>
                <a:off x="228600" y="3068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Ashkelon</a:t>
                </a:r>
              </a:p>
            </p:txBody>
          </p:sp>
          <p:sp>
            <p:nvSpPr>
              <p:cNvPr id="544" name="Shape 544"/>
              <p:cNvSpPr/>
              <p:nvPr/>
            </p:nvSpPr>
            <p:spPr>
              <a:xfrm>
                <a:off x="1219200" y="2687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Ashdod</a:t>
                </a:r>
              </a:p>
            </p:txBody>
          </p:sp>
          <p:sp>
            <p:nvSpPr>
              <p:cNvPr id="545" name="Shape 545"/>
              <p:cNvSpPr/>
              <p:nvPr/>
            </p:nvSpPr>
            <p:spPr>
              <a:xfrm>
                <a:off x="2209800" y="1849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Gezer</a:t>
                </a:r>
              </a:p>
            </p:txBody>
          </p:sp>
          <p:sp>
            <p:nvSpPr>
              <p:cNvPr id="546" name="Shape 546"/>
              <p:cNvSpPr/>
              <p:nvPr/>
            </p:nvSpPr>
            <p:spPr>
              <a:xfrm>
                <a:off x="5105400" y="2002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Jericho</a:t>
                </a:r>
              </a:p>
            </p:txBody>
          </p:sp>
          <p:sp>
            <p:nvSpPr>
              <p:cNvPr id="547" name="Shape 547"/>
              <p:cNvSpPr/>
              <p:nvPr/>
            </p:nvSpPr>
            <p:spPr>
              <a:xfrm>
                <a:off x="3505200" y="17735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Mizpah</a:t>
                </a:r>
              </a:p>
            </p:txBody>
          </p:sp>
          <p:sp>
            <p:nvSpPr>
              <p:cNvPr id="548" name="Shape 548"/>
              <p:cNvSpPr/>
              <p:nvPr/>
            </p:nvSpPr>
            <p:spPr>
              <a:xfrm>
                <a:off x="3810000" y="15449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Bethel</a:t>
                </a:r>
              </a:p>
            </p:txBody>
          </p:sp>
          <p:sp>
            <p:nvSpPr>
              <p:cNvPr id="549" name="Shape 549"/>
              <p:cNvSpPr/>
              <p:nvPr/>
            </p:nvSpPr>
            <p:spPr>
              <a:xfrm>
                <a:off x="4495800" y="16211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Ai</a:t>
                </a:r>
              </a:p>
            </p:txBody>
          </p:sp>
          <p:sp>
            <p:nvSpPr>
              <p:cNvPr id="550" name="Shape 550"/>
              <p:cNvSpPr/>
              <p:nvPr/>
            </p:nvSpPr>
            <p:spPr>
              <a:xfrm>
                <a:off x="6477000" y="325711"/>
                <a:ext cx="236220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r>
                  <a:t>Saul And David</a:t>
                </a:r>
              </a:p>
            </p:txBody>
          </p:sp>
          <p:sp>
            <p:nvSpPr>
              <p:cNvPr id="551" name="Shape 551"/>
              <p:cNvSpPr/>
              <p:nvPr/>
            </p:nvSpPr>
            <p:spPr>
              <a:xfrm>
                <a:off x="6553200" y="782911"/>
                <a:ext cx="2133600"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r>
                  <a:t>1 Samuel 16-27</a:t>
                </a:r>
              </a:p>
            </p:txBody>
          </p:sp>
          <p:sp>
            <p:nvSpPr>
              <p:cNvPr id="552" name="Shape 552"/>
              <p:cNvSpPr/>
              <p:nvPr/>
            </p:nvSpPr>
            <p:spPr>
              <a:xfrm>
                <a:off x="6477000" y="1697311"/>
                <a:ext cx="244475"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r>
                  <a:t>0</a:t>
                </a:r>
              </a:p>
            </p:txBody>
          </p:sp>
          <p:sp>
            <p:nvSpPr>
              <p:cNvPr id="553" name="Shape 553"/>
              <p:cNvSpPr/>
              <p:nvPr/>
            </p:nvSpPr>
            <p:spPr>
              <a:xfrm>
                <a:off x="8305800" y="1697311"/>
                <a:ext cx="62230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Miles</a:t>
                </a:r>
              </a:p>
            </p:txBody>
          </p:sp>
          <p:sp>
            <p:nvSpPr>
              <p:cNvPr id="554" name="Shape 554"/>
              <p:cNvSpPr/>
              <p:nvPr/>
            </p:nvSpPr>
            <p:spPr>
              <a:xfrm>
                <a:off x="4876800" y="3678511"/>
                <a:ext cx="1143000" cy="596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555" name="Shape 555"/>
              <p:cNvSpPr/>
              <p:nvPr/>
            </p:nvSpPr>
            <p:spPr>
              <a:xfrm>
                <a:off x="3124200" y="9353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EPHRAIM</a:t>
                </a:r>
              </a:p>
            </p:txBody>
          </p:sp>
          <p:sp>
            <p:nvSpPr>
              <p:cNvPr id="556" name="Shape 556"/>
              <p:cNvSpPr/>
              <p:nvPr/>
            </p:nvSpPr>
            <p:spPr>
              <a:xfrm>
                <a:off x="5638800" y="1163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GAD</a:t>
                </a:r>
              </a:p>
            </p:txBody>
          </p:sp>
          <p:sp>
            <p:nvSpPr>
              <p:cNvPr id="557" name="Shape 557"/>
              <p:cNvSpPr/>
              <p:nvPr/>
            </p:nvSpPr>
            <p:spPr>
              <a:xfrm>
                <a:off x="2743200" y="971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MANASSEH</a:t>
                </a:r>
              </a:p>
            </p:txBody>
          </p:sp>
          <p:sp>
            <p:nvSpPr>
              <p:cNvPr id="558" name="Shape 558"/>
              <p:cNvSpPr/>
              <p:nvPr/>
            </p:nvSpPr>
            <p:spPr>
              <a:xfrm>
                <a:off x="6172200" y="3449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REUBEN</a:t>
                </a:r>
              </a:p>
            </p:txBody>
          </p:sp>
          <p:sp>
            <p:nvSpPr>
              <p:cNvPr id="559" name="Shape 559"/>
              <p:cNvSpPr/>
              <p:nvPr/>
            </p:nvSpPr>
            <p:spPr>
              <a:xfrm>
                <a:off x="6858000" y="4973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MOAB</a:t>
                </a:r>
              </a:p>
            </p:txBody>
          </p:sp>
          <p:sp>
            <p:nvSpPr>
              <p:cNvPr id="560" name="Shape 560"/>
              <p:cNvSpPr/>
              <p:nvPr/>
            </p:nvSpPr>
            <p:spPr>
              <a:xfrm>
                <a:off x="609600" y="48977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SIMEON</a:t>
                </a:r>
              </a:p>
            </p:txBody>
          </p:sp>
          <p:sp>
            <p:nvSpPr>
              <p:cNvPr id="561" name="Shape 561"/>
              <p:cNvSpPr/>
              <p:nvPr/>
            </p:nvSpPr>
            <p:spPr>
              <a:xfrm>
                <a:off x="304800" y="1011511"/>
                <a:ext cx="1447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THE GREAT SEA</a:t>
                </a:r>
              </a:p>
            </p:txBody>
          </p:sp>
          <p:sp>
            <p:nvSpPr>
              <p:cNvPr id="562" name="Shape 562"/>
              <p:cNvSpPr/>
              <p:nvPr/>
            </p:nvSpPr>
            <p:spPr>
              <a:xfrm>
                <a:off x="7543800" y="1392511"/>
                <a:ext cx="62230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km</a:t>
                </a:r>
              </a:p>
            </p:txBody>
          </p:sp>
          <p:sp>
            <p:nvSpPr>
              <p:cNvPr id="563" name="Shape 563"/>
              <p:cNvSpPr/>
              <p:nvPr/>
            </p:nvSpPr>
            <p:spPr>
              <a:xfrm>
                <a:off x="4495800" y="2383111"/>
                <a:ext cx="9906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r>
                  <a:t>Nob</a:t>
                </a:r>
              </a:p>
            </p:txBody>
          </p:sp>
        </p:grpSp>
        <p:sp>
          <p:nvSpPr>
            <p:cNvPr id="565" name="Shape 565"/>
            <p:cNvSpPr/>
            <p:nvPr/>
          </p:nvSpPr>
          <p:spPr>
            <a:xfrm>
              <a:off x="3276600" y="3322911"/>
              <a:ext cx="1485900" cy="2133601"/>
            </a:xfrm>
            <a:prstGeom prst="line">
              <a:avLst/>
            </a:prstGeom>
            <a:noFill/>
            <a:ln w="25400" cap="flat">
              <a:solidFill>
                <a:srgbClr val="FF2600"/>
              </a:solidFill>
              <a:prstDash val="solid"/>
              <a:miter lim="400000"/>
            </a:ln>
            <a:effectLst/>
          </p:spPr>
          <p:txBody>
            <a:bodyPr wrap="square" lIns="50800" tIns="50800" rIns="50800" bIns="50800" numCol="1" anchor="ctr">
              <a:noAutofit/>
            </a:bodyPr>
            <a:lstStyle/>
            <a:p>
              <a:pPr algn="l">
                <a:defRPr sz="1200">
                  <a:latin typeface="Helvetica"/>
                  <a:ea typeface="Helvetica"/>
                  <a:cs typeface="Helvetica"/>
                  <a:sym typeface="Helvetica"/>
                </a:defRPr>
              </a:pPr>
              <a:endParaRPr/>
            </a:p>
          </p:txBody>
        </p:sp>
        <p:sp>
          <p:nvSpPr>
            <p:cNvPr id="566" name="Shape 566"/>
            <p:cNvSpPr/>
            <p:nvPr/>
          </p:nvSpPr>
          <p:spPr>
            <a:xfrm flipH="1">
              <a:off x="5549900" y="4973911"/>
              <a:ext cx="330200" cy="469901"/>
            </a:xfrm>
            <a:prstGeom prst="line">
              <a:avLst/>
            </a:prstGeom>
            <a:noFill/>
            <a:ln w="25400" cap="flat">
              <a:solidFill>
                <a:srgbClr val="FF2600"/>
              </a:solidFill>
              <a:prstDash val="solid"/>
              <a:miter lim="400000"/>
              <a:headEnd type="triangle" w="med" len="med"/>
            </a:ln>
            <a:effectLst/>
          </p:spPr>
          <p:txBody>
            <a:bodyPr wrap="square" lIns="50800" tIns="50800" rIns="50800" bIns="50800" numCol="1" anchor="ctr">
              <a:noAutofit/>
            </a:bodyPr>
            <a:lstStyle/>
            <a:p>
              <a:pPr algn="l">
                <a:defRPr sz="1200">
                  <a:latin typeface="Helvetica"/>
                  <a:ea typeface="Helvetica"/>
                  <a:cs typeface="Helvetica"/>
                  <a:sym typeface="Helvetica"/>
                </a:defRPr>
              </a:pPr>
              <a:endParaRPr/>
            </a:p>
          </p:txBody>
        </p:sp>
      </p:gr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p:nvPr/>
        </p:nvSpPr>
        <p:spPr>
          <a:xfrm>
            <a:off x="482600" y="76200"/>
            <a:ext cx="9194800"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rPr b="0">
                <a:latin typeface="Gill Sans SemiBold"/>
                <a:ea typeface="Gill Sans SemiBold"/>
                <a:cs typeface="Gill Sans SemiBold"/>
                <a:sym typeface="Gill Sans SemiBold"/>
              </a:rPr>
              <a:t>B.	No refuge in Philistia or Judah </a:t>
            </a:r>
            <a:r>
              <a:rPr b="0">
                <a:solidFill>
                  <a:srgbClr val="FF2600"/>
                </a:solidFill>
                <a:latin typeface="Gill Sans SemiBold"/>
                <a:ea typeface="Gill Sans SemiBold"/>
                <a:cs typeface="Gill Sans SemiBold"/>
                <a:sym typeface="Gill Sans SemiBold"/>
              </a:rPr>
              <a:t>22:1-5</a:t>
            </a:r>
          </a:p>
        </p:txBody>
      </p:sp>
      <p:sp>
        <p:nvSpPr>
          <p:cNvPr id="570" name="Shape 570"/>
          <p:cNvSpPr/>
          <p:nvPr/>
        </p:nvSpPr>
        <p:spPr>
          <a:xfrm>
            <a:off x="990600" y="622300"/>
            <a:ext cx="8686800"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2.	Shelter in Moab </a:t>
            </a:r>
            <a:r>
              <a:rPr>
                <a:solidFill>
                  <a:srgbClr val="FF2600"/>
                </a:solidFill>
                <a:latin typeface="+mn-lt"/>
                <a:ea typeface="+mn-ea"/>
                <a:cs typeface="+mn-cs"/>
                <a:sym typeface="Gill Sans"/>
              </a:rPr>
              <a:t>3-4</a:t>
            </a:r>
          </a:p>
        </p:txBody>
      </p:sp>
      <p:pic>
        <p:nvPicPr>
          <p:cNvPr id="571" name="pasted-image.png"/>
          <p:cNvPicPr>
            <a:picLocks noChangeAspect="1"/>
          </p:cNvPicPr>
          <p:nvPr/>
        </p:nvPicPr>
        <p:blipFill>
          <a:blip r:embed="rId2">
            <a:extLst/>
          </a:blip>
          <a:stretch>
            <a:fillRect/>
          </a:stretch>
        </p:blipFill>
        <p:spPr>
          <a:xfrm>
            <a:off x="6259155" y="800100"/>
            <a:ext cx="3888145" cy="2916109"/>
          </a:xfrm>
          <a:prstGeom prst="rect">
            <a:avLst/>
          </a:prstGeom>
          <a:ln w="12700">
            <a:miter lim="400000"/>
          </a:ln>
        </p:spPr>
      </p:pic>
      <p:sp>
        <p:nvSpPr>
          <p:cNvPr id="572" name="Shape 572"/>
          <p:cNvSpPr/>
          <p:nvPr/>
        </p:nvSpPr>
        <p:spPr>
          <a:xfrm>
            <a:off x="223465" y="1476502"/>
            <a:ext cx="6326486" cy="60070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To Mizpeh in Moab</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David descendant of Ruth the Moabite</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King protected his father &amp; mother</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Eliminating a vulnerability - possible ransom situation</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At some point God will make David king</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stronghold - in or near Adullum -               </a:t>
            </a:r>
            <a:r>
              <a:rPr b="0">
                <a:solidFill>
                  <a:srgbClr val="FF2600"/>
                </a:solidFill>
              </a:rPr>
              <a:t>1 Chron. 11:15-16</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rugged, rocky formation for natural defense &amp; a hideout</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Shape 574"/>
          <p:cNvSpPr/>
          <p:nvPr/>
        </p:nvSpPr>
        <p:spPr>
          <a:xfrm>
            <a:off x="222448" y="38100"/>
            <a:ext cx="91948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rPr b="0">
                <a:latin typeface="Gill Sans SemiBold"/>
                <a:ea typeface="Gill Sans SemiBold"/>
                <a:cs typeface="Gill Sans SemiBold"/>
                <a:sym typeface="Gill Sans SemiBold"/>
              </a:rPr>
              <a:t>B.	No refuge in Philistia or Judah </a:t>
            </a:r>
            <a:r>
              <a:rPr b="0">
                <a:solidFill>
                  <a:srgbClr val="FF2600"/>
                </a:solidFill>
                <a:latin typeface="Gill Sans SemiBold"/>
                <a:ea typeface="Gill Sans SemiBold"/>
                <a:cs typeface="Gill Sans SemiBold"/>
                <a:sym typeface="Gill Sans SemiBold"/>
              </a:rPr>
              <a:t>22:1-5</a:t>
            </a:r>
          </a:p>
        </p:txBody>
      </p:sp>
      <p:sp>
        <p:nvSpPr>
          <p:cNvPr id="575" name="Shape 575"/>
          <p:cNvSpPr/>
          <p:nvPr/>
        </p:nvSpPr>
        <p:spPr>
          <a:xfrm>
            <a:off x="496790" y="596900"/>
            <a:ext cx="9386194" cy="889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3.	Prophet Gad &amp; the forest of Hereth  </a:t>
            </a:r>
            <a:r>
              <a:rPr>
                <a:solidFill>
                  <a:srgbClr val="FF2600"/>
                </a:solidFill>
                <a:latin typeface="+mn-lt"/>
                <a:ea typeface="+mn-ea"/>
                <a:cs typeface="+mn-cs"/>
                <a:sym typeface="Gill Sans"/>
              </a:rPr>
              <a:t>5</a:t>
            </a:r>
          </a:p>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goes by the advice of prophet Gad, to forest of Hereth</a:t>
            </a:r>
          </a:p>
        </p:txBody>
      </p:sp>
      <p:grpSp>
        <p:nvGrpSpPr>
          <p:cNvPr id="626" name="Group 626"/>
          <p:cNvGrpSpPr/>
          <p:nvPr/>
        </p:nvGrpSpPr>
        <p:grpSpPr>
          <a:xfrm>
            <a:off x="550513" y="1549400"/>
            <a:ext cx="9058974" cy="5473700"/>
            <a:chOff x="0" y="0"/>
            <a:chExt cx="9058973" cy="5473700"/>
          </a:xfrm>
        </p:grpSpPr>
        <p:grpSp>
          <p:nvGrpSpPr>
            <p:cNvPr id="623" name="Group 623"/>
            <p:cNvGrpSpPr/>
            <p:nvPr/>
          </p:nvGrpSpPr>
          <p:grpSpPr>
            <a:xfrm>
              <a:off x="0" y="0"/>
              <a:ext cx="9058974" cy="5473700"/>
              <a:chOff x="0" y="0"/>
              <a:chExt cx="9058973" cy="5473700"/>
            </a:xfrm>
          </p:grpSpPr>
          <p:pic>
            <p:nvPicPr>
              <p:cNvPr id="576" name="droppedImage.pdf"/>
              <p:cNvPicPr>
                <a:picLocks noChangeAspect="1"/>
              </p:cNvPicPr>
              <p:nvPr/>
            </p:nvPicPr>
            <p:blipFill>
              <a:blip r:embed="rId2">
                <a:extLst/>
              </a:blip>
              <a:stretch>
                <a:fillRect/>
              </a:stretch>
            </p:blipFill>
            <p:spPr>
              <a:xfrm>
                <a:off x="0" y="0"/>
                <a:ext cx="9058974" cy="5473700"/>
              </a:xfrm>
              <a:prstGeom prst="rect">
                <a:avLst/>
              </a:prstGeom>
              <a:ln w="12700" cap="flat">
                <a:noFill/>
                <a:miter lim="400000"/>
              </a:ln>
              <a:effectLst/>
            </p:spPr>
          </p:pic>
          <p:sp>
            <p:nvSpPr>
              <p:cNvPr id="577" name="Shape 577"/>
              <p:cNvSpPr/>
              <p:nvPr/>
            </p:nvSpPr>
            <p:spPr>
              <a:xfrm>
                <a:off x="2057400" y="2154511"/>
                <a:ext cx="685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Ekron</a:t>
                </a:r>
              </a:p>
            </p:txBody>
          </p:sp>
          <p:sp>
            <p:nvSpPr>
              <p:cNvPr id="578" name="Shape 578"/>
              <p:cNvSpPr/>
              <p:nvPr/>
            </p:nvSpPr>
            <p:spPr>
              <a:xfrm>
                <a:off x="4191000" y="2230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Gibeah</a:t>
                </a:r>
              </a:p>
            </p:txBody>
          </p:sp>
          <p:sp>
            <p:nvSpPr>
              <p:cNvPr id="579" name="Shape 579"/>
              <p:cNvSpPr/>
              <p:nvPr/>
            </p:nvSpPr>
            <p:spPr>
              <a:xfrm>
                <a:off x="4343400" y="2002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Ramah</a:t>
                </a:r>
              </a:p>
            </p:txBody>
          </p:sp>
          <p:sp>
            <p:nvSpPr>
              <p:cNvPr id="580" name="Shape 580"/>
              <p:cNvSpPr/>
              <p:nvPr/>
            </p:nvSpPr>
            <p:spPr>
              <a:xfrm>
                <a:off x="3962400" y="25355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Jerusalem</a:t>
                </a:r>
              </a:p>
            </p:txBody>
          </p:sp>
          <p:sp>
            <p:nvSpPr>
              <p:cNvPr id="581" name="Shape 581"/>
              <p:cNvSpPr/>
              <p:nvPr/>
            </p:nvSpPr>
            <p:spPr>
              <a:xfrm>
                <a:off x="2667000" y="2764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Azekah</a:t>
                </a:r>
              </a:p>
            </p:txBody>
          </p:sp>
          <p:sp>
            <p:nvSpPr>
              <p:cNvPr id="582" name="Shape 582"/>
              <p:cNvSpPr/>
              <p:nvPr/>
            </p:nvSpPr>
            <p:spPr>
              <a:xfrm>
                <a:off x="2895600" y="2992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Socho</a:t>
                </a:r>
              </a:p>
            </p:txBody>
          </p:sp>
          <p:sp>
            <p:nvSpPr>
              <p:cNvPr id="583" name="Shape 583"/>
              <p:cNvSpPr/>
              <p:nvPr/>
            </p:nvSpPr>
            <p:spPr>
              <a:xfrm>
                <a:off x="1981200" y="3449911"/>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Gath</a:t>
                </a:r>
              </a:p>
            </p:txBody>
          </p:sp>
          <p:sp>
            <p:nvSpPr>
              <p:cNvPr id="584" name="Shape 584"/>
              <p:cNvSpPr/>
              <p:nvPr/>
            </p:nvSpPr>
            <p:spPr>
              <a:xfrm>
                <a:off x="3962400" y="29165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Bethlehem</a:t>
                </a:r>
              </a:p>
            </p:txBody>
          </p:sp>
          <p:sp>
            <p:nvSpPr>
              <p:cNvPr id="585" name="Shape 585"/>
              <p:cNvSpPr/>
              <p:nvPr/>
            </p:nvSpPr>
            <p:spPr>
              <a:xfrm rot="21540000">
                <a:off x="1982189" y="1318574"/>
                <a:ext cx="685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DAN</a:t>
                </a:r>
              </a:p>
            </p:txBody>
          </p:sp>
          <p:sp>
            <p:nvSpPr>
              <p:cNvPr id="586" name="Shape 586"/>
              <p:cNvSpPr/>
              <p:nvPr/>
            </p:nvSpPr>
            <p:spPr>
              <a:xfrm>
                <a:off x="4800600" y="2230711"/>
                <a:ext cx="11430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r>
                  <a:t>BENJAMIN</a:t>
                </a:r>
              </a:p>
            </p:txBody>
          </p:sp>
          <p:sp>
            <p:nvSpPr>
              <p:cNvPr id="587" name="Shape 587"/>
              <p:cNvSpPr/>
              <p:nvPr/>
            </p:nvSpPr>
            <p:spPr>
              <a:xfrm>
                <a:off x="4114800" y="3449911"/>
                <a:ext cx="838200"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r>
                  <a:t>JUDAH</a:t>
                </a:r>
              </a:p>
            </p:txBody>
          </p:sp>
          <p:sp>
            <p:nvSpPr>
              <p:cNvPr id="588" name="Shape 588"/>
              <p:cNvSpPr/>
              <p:nvPr/>
            </p:nvSpPr>
            <p:spPr>
              <a:xfrm rot="18240000">
                <a:off x="647303" y="3255351"/>
                <a:ext cx="1447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PHILISTINES</a:t>
                </a:r>
              </a:p>
            </p:txBody>
          </p:sp>
          <p:sp>
            <p:nvSpPr>
              <p:cNvPr id="589" name="Shape 589"/>
              <p:cNvSpPr/>
              <p:nvPr/>
            </p:nvSpPr>
            <p:spPr>
              <a:xfrm>
                <a:off x="304800" y="2306911"/>
                <a:ext cx="13716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r>
                  <a:t>Goliath Slain</a:t>
                </a:r>
              </a:p>
            </p:txBody>
          </p:sp>
          <p:sp>
            <p:nvSpPr>
              <p:cNvPr id="590" name="Shape 590"/>
              <p:cNvSpPr/>
              <p:nvPr/>
            </p:nvSpPr>
            <p:spPr>
              <a:xfrm>
                <a:off x="2133600" y="2611711"/>
                <a:ext cx="609600" cy="446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700"/>
                  </a:spcBef>
                  <a:defRPr sz="1000">
                    <a:solidFill>
                      <a:srgbClr val="941100"/>
                    </a:solidFill>
                    <a:uFill>
                      <a:solidFill>
                        <a:srgbClr val="941100"/>
                      </a:solidFill>
                    </a:uFill>
                    <a:latin typeface="Geneva"/>
                    <a:ea typeface="Geneva"/>
                    <a:cs typeface="Geneva"/>
                    <a:sym typeface="Geneva"/>
                  </a:defRPr>
                </a:lvl1pPr>
              </a:lstStyle>
              <a:p>
                <a:r>
                  <a:t>Valley of Elah</a:t>
                </a:r>
              </a:p>
            </p:txBody>
          </p:sp>
          <p:sp>
            <p:nvSpPr>
              <p:cNvPr id="591" name="Shape 591"/>
              <p:cNvSpPr/>
              <p:nvPr/>
            </p:nvSpPr>
            <p:spPr>
              <a:xfrm>
                <a:off x="3200400" y="3145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Adullam</a:t>
                </a:r>
              </a:p>
            </p:txBody>
          </p:sp>
          <p:sp>
            <p:nvSpPr>
              <p:cNvPr id="592" name="Shape 592"/>
              <p:cNvSpPr/>
              <p:nvPr/>
            </p:nvSpPr>
            <p:spPr>
              <a:xfrm>
                <a:off x="3429000" y="3373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Keilah</a:t>
                </a:r>
              </a:p>
            </p:txBody>
          </p:sp>
          <p:sp>
            <p:nvSpPr>
              <p:cNvPr id="593" name="Shape 593"/>
              <p:cNvSpPr/>
              <p:nvPr/>
            </p:nvSpPr>
            <p:spPr>
              <a:xfrm>
                <a:off x="3581400" y="3830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Hebron</a:t>
                </a:r>
              </a:p>
            </p:txBody>
          </p:sp>
          <p:sp>
            <p:nvSpPr>
              <p:cNvPr id="594" name="Shape 594"/>
              <p:cNvSpPr/>
              <p:nvPr/>
            </p:nvSpPr>
            <p:spPr>
              <a:xfrm>
                <a:off x="3505200" y="4135711"/>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Ziph</a:t>
                </a:r>
              </a:p>
            </p:txBody>
          </p:sp>
          <p:sp>
            <p:nvSpPr>
              <p:cNvPr id="595" name="Shape 595"/>
              <p:cNvSpPr/>
              <p:nvPr/>
            </p:nvSpPr>
            <p:spPr>
              <a:xfrm>
                <a:off x="3200400" y="44405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Carmel</a:t>
                </a:r>
              </a:p>
            </p:txBody>
          </p:sp>
          <p:sp>
            <p:nvSpPr>
              <p:cNvPr id="596" name="Shape 596"/>
              <p:cNvSpPr/>
              <p:nvPr/>
            </p:nvSpPr>
            <p:spPr>
              <a:xfrm>
                <a:off x="3886200" y="4592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Maon</a:t>
                </a:r>
              </a:p>
            </p:txBody>
          </p:sp>
          <p:sp>
            <p:nvSpPr>
              <p:cNvPr id="597" name="Shape 597"/>
              <p:cNvSpPr/>
              <p:nvPr/>
            </p:nvSpPr>
            <p:spPr>
              <a:xfrm>
                <a:off x="4267200" y="4211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En-gedi</a:t>
                </a:r>
              </a:p>
            </p:txBody>
          </p:sp>
          <p:sp>
            <p:nvSpPr>
              <p:cNvPr id="598" name="Shape 598"/>
              <p:cNvSpPr/>
              <p:nvPr/>
            </p:nvSpPr>
            <p:spPr>
              <a:xfrm>
                <a:off x="5867400" y="4821511"/>
                <a:ext cx="914400" cy="495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Mizpeh of Moab</a:t>
                </a:r>
              </a:p>
            </p:txBody>
          </p:sp>
          <p:sp>
            <p:nvSpPr>
              <p:cNvPr id="599" name="Shape 599"/>
              <p:cNvSpPr/>
              <p:nvPr/>
            </p:nvSpPr>
            <p:spPr>
              <a:xfrm>
                <a:off x="1981200" y="47453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Ziklag</a:t>
                </a:r>
              </a:p>
            </p:txBody>
          </p:sp>
          <p:sp>
            <p:nvSpPr>
              <p:cNvPr id="600" name="Shape 600"/>
              <p:cNvSpPr/>
              <p:nvPr/>
            </p:nvSpPr>
            <p:spPr>
              <a:xfrm>
                <a:off x="1219200" y="4516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Gerar</a:t>
                </a:r>
              </a:p>
            </p:txBody>
          </p:sp>
          <p:sp>
            <p:nvSpPr>
              <p:cNvPr id="601" name="Shape 601"/>
              <p:cNvSpPr/>
              <p:nvPr/>
            </p:nvSpPr>
            <p:spPr>
              <a:xfrm>
                <a:off x="381000" y="40595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Gaza</a:t>
                </a:r>
              </a:p>
            </p:txBody>
          </p:sp>
          <p:sp>
            <p:nvSpPr>
              <p:cNvPr id="602" name="Shape 602"/>
              <p:cNvSpPr/>
              <p:nvPr/>
            </p:nvSpPr>
            <p:spPr>
              <a:xfrm>
                <a:off x="228600" y="3068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Ashkelon</a:t>
                </a:r>
              </a:p>
            </p:txBody>
          </p:sp>
          <p:sp>
            <p:nvSpPr>
              <p:cNvPr id="603" name="Shape 603"/>
              <p:cNvSpPr/>
              <p:nvPr/>
            </p:nvSpPr>
            <p:spPr>
              <a:xfrm>
                <a:off x="1219200" y="2687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Ashdod</a:t>
                </a:r>
              </a:p>
            </p:txBody>
          </p:sp>
          <p:sp>
            <p:nvSpPr>
              <p:cNvPr id="604" name="Shape 604"/>
              <p:cNvSpPr/>
              <p:nvPr/>
            </p:nvSpPr>
            <p:spPr>
              <a:xfrm>
                <a:off x="2209800" y="1849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Gezer</a:t>
                </a:r>
              </a:p>
            </p:txBody>
          </p:sp>
          <p:sp>
            <p:nvSpPr>
              <p:cNvPr id="605" name="Shape 605"/>
              <p:cNvSpPr/>
              <p:nvPr/>
            </p:nvSpPr>
            <p:spPr>
              <a:xfrm>
                <a:off x="5105400" y="2002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Jericho</a:t>
                </a:r>
              </a:p>
            </p:txBody>
          </p:sp>
          <p:sp>
            <p:nvSpPr>
              <p:cNvPr id="606" name="Shape 606"/>
              <p:cNvSpPr/>
              <p:nvPr/>
            </p:nvSpPr>
            <p:spPr>
              <a:xfrm>
                <a:off x="3505200" y="17735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Mizpah</a:t>
                </a:r>
              </a:p>
            </p:txBody>
          </p:sp>
          <p:sp>
            <p:nvSpPr>
              <p:cNvPr id="607" name="Shape 607"/>
              <p:cNvSpPr/>
              <p:nvPr/>
            </p:nvSpPr>
            <p:spPr>
              <a:xfrm>
                <a:off x="3810000" y="15449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Bethel</a:t>
                </a:r>
              </a:p>
            </p:txBody>
          </p:sp>
          <p:sp>
            <p:nvSpPr>
              <p:cNvPr id="608" name="Shape 608"/>
              <p:cNvSpPr/>
              <p:nvPr/>
            </p:nvSpPr>
            <p:spPr>
              <a:xfrm>
                <a:off x="4495800" y="16211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Ai</a:t>
                </a:r>
              </a:p>
            </p:txBody>
          </p:sp>
          <p:sp>
            <p:nvSpPr>
              <p:cNvPr id="609" name="Shape 609"/>
              <p:cNvSpPr/>
              <p:nvPr/>
            </p:nvSpPr>
            <p:spPr>
              <a:xfrm>
                <a:off x="6477000" y="325711"/>
                <a:ext cx="236220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r>
                  <a:t>Saul And David</a:t>
                </a:r>
              </a:p>
            </p:txBody>
          </p:sp>
          <p:sp>
            <p:nvSpPr>
              <p:cNvPr id="610" name="Shape 610"/>
              <p:cNvSpPr/>
              <p:nvPr/>
            </p:nvSpPr>
            <p:spPr>
              <a:xfrm>
                <a:off x="6553200" y="782911"/>
                <a:ext cx="2133600"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r>
                  <a:t>1 Samuel 16-27</a:t>
                </a:r>
              </a:p>
            </p:txBody>
          </p:sp>
          <p:sp>
            <p:nvSpPr>
              <p:cNvPr id="611" name="Shape 611"/>
              <p:cNvSpPr/>
              <p:nvPr/>
            </p:nvSpPr>
            <p:spPr>
              <a:xfrm>
                <a:off x="6477000" y="1697311"/>
                <a:ext cx="244475"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r>
                  <a:t>0</a:t>
                </a:r>
              </a:p>
            </p:txBody>
          </p:sp>
          <p:sp>
            <p:nvSpPr>
              <p:cNvPr id="612" name="Shape 612"/>
              <p:cNvSpPr/>
              <p:nvPr/>
            </p:nvSpPr>
            <p:spPr>
              <a:xfrm>
                <a:off x="8305800" y="1697311"/>
                <a:ext cx="62230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Miles</a:t>
                </a:r>
              </a:p>
            </p:txBody>
          </p:sp>
          <p:sp>
            <p:nvSpPr>
              <p:cNvPr id="613" name="Shape 613"/>
              <p:cNvSpPr/>
              <p:nvPr/>
            </p:nvSpPr>
            <p:spPr>
              <a:xfrm>
                <a:off x="4876800" y="3678511"/>
                <a:ext cx="1143000" cy="596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614" name="Shape 614"/>
              <p:cNvSpPr/>
              <p:nvPr/>
            </p:nvSpPr>
            <p:spPr>
              <a:xfrm>
                <a:off x="3124200" y="9353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EPHRAIM</a:t>
                </a:r>
              </a:p>
            </p:txBody>
          </p:sp>
          <p:sp>
            <p:nvSpPr>
              <p:cNvPr id="615" name="Shape 615"/>
              <p:cNvSpPr/>
              <p:nvPr/>
            </p:nvSpPr>
            <p:spPr>
              <a:xfrm>
                <a:off x="5638800" y="1163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GAD</a:t>
                </a:r>
              </a:p>
            </p:txBody>
          </p:sp>
          <p:sp>
            <p:nvSpPr>
              <p:cNvPr id="616" name="Shape 616"/>
              <p:cNvSpPr/>
              <p:nvPr/>
            </p:nvSpPr>
            <p:spPr>
              <a:xfrm>
                <a:off x="2743200" y="971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MANASSEH</a:t>
                </a:r>
              </a:p>
            </p:txBody>
          </p:sp>
          <p:sp>
            <p:nvSpPr>
              <p:cNvPr id="617" name="Shape 617"/>
              <p:cNvSpPr/>
              <p:nvPr/>
            </p:nvSpPr>
            <p:spPr>
              <a:xfrm>
                <a:off x="6172200" y="3449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REUBEN</a:t>
                </a:r>
              </a:p>
            </p:txBody>
          </p:sp>
          <p:sp>
            <p:nvSpPr>
              <p:cNvPr id="618" name="Shape 618"/>
              <p:cNvSpPr/>
              <p:nvPr/>
            </p:nvSpPr>
            <p:spPr>
              <a:xfrm>
                <a:off x="6858000" y="4973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MOAB</a:t>
                </a:r>
              </a:p>
            </p:txBody>
          </p:sp>
          <p:sp>
            <p:nvSpPr>
              <p:cNvPr id="619" name="Shape 619"/>
              <p:cNvSpPr/>
              <p:nvPr/>
            </p:nvSpPr>
            <p:spPr>
              <a:xfrm>
                <a:off x="609600" y="48977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SIMEON</a:t>
                </a:r>
              </a:p>
            </p:txBody>
          </p:sp>
          <p:sp>
            <p:nvSpPr>
              <p:cNvPr id="620" name="Shape 620"/>
              <p:cNvSpPr/>
              <p:nvPr/>
            </p:nvSpPr>
            <p:spPr>
              <a:xfrm>
                <a:off x="304800" y="1011511"/>
                <a:ext cx="1447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THE GREAT SEA</a:t>
                </a:r>
              </a:p>
            </p:txBody>
          </p:sp>
          <p:sp>
            <p:nvSpPr>
              <p:cNvPr id="621" name="Shape 621"/>
              <p:cNvSpPr/>
              <p:nvPr/>
            </p:nvSpPr>
            <p:spPr>
              <a:xfrm>
                <a:off x="7543800" y="1392511"/>
                <a:ext cx="62230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km</a:t>
                </a:r>
              </a:p>
            </p:txBody>
          </p:sp>
          <p:sp>
            <p:nvSpPr>
              <p:cNvPr id="622" name="Shape 622"/>
              <p:cNvSpPr/>
              <p:nvPr/>
            </p:nvSpPr>
            <p:spPr>
              <a:xfrm>
                <a:off x="4495800" y="2383111"/>
                <a:ext cx="9906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r>
                  <a:t>Nob</a:t>
                </a:r>
              </a:p>
            </p:txBody>
          </p:sp>
        </p:grpSp>
        <p:sp>
          <p:nvSpPr>
            <p:cNvPr id="624" name="Shape 624"/>
            <p:cNvSpPr/>
            <p:nvPr/>
          </p:nvSpPr>
          <p:spPr>
            <a:xfrm flipV="1">
              <a:off x="5575300" y="4961211"/>
              <a:ext cx="304800" cy="469901"/>
            </a:xfrm>
            <a:prstGeom prst="line">
              <a:avLst/>
            </a:prstGeom>
            <a:noFill/>
            <a:ln w="25400" cap="flat">
              <a:solidFill>
                <a:srgbClr val="FF2600"/>
              </a:solidFill>
              <a:prstDash val="solid"/>
              <a:miter lim="400000"/>
            </a:ln>
            <a:effectLst/>
          </p:spPr>
          <p:txBody>
            <a:bodyPr wrap="square" lIns="50800" tIns="50800" rIns="50800" bIns="50800" numCol="1" anchor="ctr">
              <a:noAutofit/>
            </a:bodyPr>
            <a:lstStyle/>
            <a:p>
              <a:pPr algn="l">
                <a:defRPr sz="1200">
                  <a:latin typeface="Helvetica"/>
                  <a:ea typeface="Helvetica"/>
                  <a:cs typeface="Helvetica"/>
                  <a:sym typeface="Helvetica"/>
                </a:defRPr>
              </a:pPr>
              <a:endParaRPr/>
            </a:p>
          </p:txBody>
        </p:sp>
        <p:sp>
          <p:nvSpPr>
            <p:cNvPr id="625" name="Shape 625"/>
            <p:cNvSpPr/>
            <p:nvPr/>
          </p:nvSpPr>
          <p:spPr>
            <a:xfrm>
              <a:off x="3644900" y="3640411"/>
              <a:ext cx="1193801" cy="1803401"/>
            </a:xfrm>
            <a:prstGeom prst="line">
              <a:avLst/>
            </a:prstGeom>
            <a:noFill/>
            <a:ln w="25400" cap="flat">
              <a:solidFill>
                <a:srgbClr val="FF2600"/>
              </a:solidFill>
              <a:prstDash val="solid"/>
              <a:miter lim="400000"/>
              <a:headEnd type="triangle" w="med" len="med"/>
            </a:ln>
            <a:effectLst/>
          </p:spPr>
          <p:txBody>
            <a:bodyPr wrap="square" lIns="50800" tIns="50800" rIns="50800" bIns="50800" numCol="1" anchor="ctr">
              <a:noAutofit/>
            </a:bodyPr>
            <a:lstStyle/>
            <a:p>
              <a:pPr algn="l">
                <a:defRPr sz="1200">
                  <a:latin typeface="Helvetica"/>
                  <a:ea typeface="Helvetica"/>
                  <a:cs typeface="Helvetica"/>
                  <a:sym typeface="Helvetica"/>
                </a:defRPr>
              </a:pPr>
              <a:endParaRPr/>
            </a:p>
          </p:txBody>
        </p:sp>
      </p:gr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hape 628"/>
          <p:cNvSpPr/>
          <p:nvPr/>
        </p:nvSpPr>
        <p:spPr>
          <a:xfrm>
            <a:off x="222448" y="38100"/>
            <a:ext cx="91948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rPr b="0">
                <a:latin typeface="Gill Sans SemiBold"/>
                <a:ea typeface="Gill Sans SemiBold"/>
                <a:cs typeface="Gill Sans SemiBold"/>
                <a:sym typeface="Gill Sans SemiBold"/>
              </a:rPr>
              <a:t>B.	No refuge in Philistia or Judah </a:t>
            </a:r>
            <a:r>
              <a:rPr b="0">
                <a:solidFill>
                  <a:srgbClr val="FF2600"/>
                </a:solidFill>
                <a:latin typeface="Gill Sans SemiBold"/>
                <a:ea typeface="Gill Sans SemiBold"/>
                <a:cs typeface="Gill Sans SemiBold"/>
                <a:sym typeface="Gill Sans SemiBold"/>
              </a:rPr>
              <a:t>22:1-5</a:t>
            </a:r>
          </a:p>
        </p:txBody>
      </p:sp>
      <p:sp>
        <p:nvSpPr>
          <p:cNvPr id="629" name="Shape 629"/>
          <p:cNvSpPr/>
          <p:nvPr/>
        </p:nvSpPr>
        <p:spPr>
          <a:xfrm>
            <a:off x="496790" y="596900"/>
            <a:ext cx="9386194" cy="889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3.	Prophet Gad &amp; the forest of Hereth  </a:t>
            </a:r>
            <a:r>
              <a:rPr>
                <a:solidFill>
                  <a:srgbClr val="FF2600"/>
                </a:solidFill>
                <a:latin typeface="+mn-lt"/>
                <a:ea typeface="+mn-ea"/>
                <a:cs typeface="+mn-cs"/>
                <a:sym typeface="Gill Sans"/>
              </a:rPr>
              <a:t>5</a:t>
            </a:r>
          </a:p>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goes by the advice of prophet Gad, to forest of Hereth</a:t>
            </a:r>
          </a:p>
        </p:txBody>
      </p:sp>
      <p:sp>
        <p:nvSpPr>
          <p:cNvPr id="630" name="Shape 630"/>
          <p:cNvSpPr/>
          <p:nvPr/>
        </p:nvSpPr>
        <p:spPr>
          <a:xfrm>
            <a:off x="261565" y="1705102"/>
            <a:ext cx="9485164" cy="60070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Prophet Gad first mention</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A writer with Samuel &amp; Nathan of the acts of David,                   </a:t>
            </a:r>
            <a:r>
              <a:rPr b="0">
                <a:solidFill>
                  <a:srgbClr val="FF2600"/>
                </a:solidFill>
              </a:rPr>
              <a:t>1 Chron. 29:29</a:t>
            </a:r>
            <a:endParaRPr b="0"/>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forest of Hereth - hihr’ith - large thicket composed of desert shrubs &amp; bushes</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Possibly in the wilderness of Ziph</a:t>
            </a: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a:spLocks noGrp="1"/>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pPr>
            <a:r>
              <a:t>C.	Saul’s first pursuit of David </a:t>
            </a:r>
            <a:r>
              <a:rPr>
                <a:solidFill>
                  <a:srgbClr val="FF2600"/>
                </a:solidFill>
              </a:rPr>
              <a:t>22:6—23:29</a:t>
            </a:r>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a:spLocks noGrp="1"/>
          </p:cNvSpPr>
          <p:nvPr>
            <p:ph type="title"/>
          </p:nvPr>
        </p:nvSpPr>
        <p:spPr>
          <a:xfrm>
            <a:off x="622300" y="203200"/>
            <a:ext cx="8547100" cy="10541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Gill Sans SemiBold"/>
                <a:ea typeface="Gill Sans SemiBold"/>
                <a:cs typeface="Gill Sans SemiBold"/>
                <a:sym typeface="Gill Sans SemiBold"/>
              </a:defRPr>
            </a:pPr>
            <a:r>
              <a:t>D.	  David at Nob </a:t>
            </a:r>
            <a:r>
              <a:rPr>
                <a:solidFill>
                  <a:srgbClr val="FF2600"/>
                </a:solidFill>
              </a:rPr>
              <a:t>21</a:t>
            </a:r>
          </a:p>
        </p:txBody>
      </p:sp>
      <p:sp>
        <p:nvSpPr>
          <p:cNvPr id="389" name="Shape 389"/>
          <p:cNvSpPr>
            <a:spLocks noGrp="1"/>
          </p:cNvSpPr>
          <p:nvPr>
            <p:ph type="body" idx="1"/>
          </p:nvPr>
        </p:nvSpPr>
        <p:spPr>
          <a:xfrm>
            <a:off x="1104900" y="1181100"/>
            <a:ext cx="8521700" cy="5537200"/>
          </a:xfrm>
          <a:prstGeom prst="rect">
            <a:avLst/>
          </a:prstGeom>
        </p:spPr>
        <p:txBody>
          <a:bodyPr anchor="t"/>
          <a:lstStyle/>
          <a:p>
            <a:pPr marL="667448" indent="-413448">
              <a:buSzPct val="100000"/>
              <a:buAutoNum type="arabicPeriod"/>
              <a:tabLst>
                <a:tab pos="825500" algn="l"/>
                <a:tab pos="1181100" algn="l"/>
                <a:tab pos="1536700" algn="l"/>
                <a:tab pos="1892300" algn="l"/>
                <a:tab pos="2247900" algn="l"/>
                <a:tab pos="2603500" algn="l"/>
                <a:tab pos="2959100" algn="l"/>
                <a:tab pos="3314700" algn="l"/>
                <a:tab pos="3670300" algn="l"/>
                <a:tab pos="4025900" algn="l"/>
                <a:tab pos="4381500" algn="l"/>
                <a:tab pos="4737100" algn="l"/>
              </a:tabLst>
              <a:defRPr sz="2800"/>
            </a:pPr>
            <a:r>
              <a:t>Ahimelech gives David consecrated bread</a:t>
            </a:r>
            <a:r>
              <a:rPr>
                <a:solidFill>
                  <a:srgbClr val="FF2600"/>
                </a:solidFill>
              </a:rPr>
              <a:t> 1-6</a:t>
            </a:r>
          </a:p>
          <a:p>
            <a:pPr marL="667448" indent="-413448">
              <a:buSzPct val="100000"/>
              <a:buAutoNum type="arabicPeriod"/>
              <a:tabLst>
                <a:tab pos="825500" algn="l"/>
                <a:tab pos="1181100" algn="l"/>
                <a:tab pos="1536700" algn="l"/>
                <a:tab pos="1892300" algn="l"/>
                <a:tab pos="2247900" algn="l"/>
                <a:tab pos="2603500" algn="l"/>
                <a:tab pos="2959100" algn="l"/>
                <a:tab pos="3314700" algn="l"/>
                <a:tab pos="3670300" algn="l"/>
                <a:tab pos="4025900" algn="l"/>
                <a:tab pos="4381500" algn="l"/>
                <a:tab pos="4737100" algn="l"/>
              </a:tabLst>
              <a:defRPr sz="2800"/>
            </a:pPr>
            <a:r>
              <a:t>Observed by Doeg Saul’s servant</a:t>
            </a:r>
            <a:r>
              <a:rPr>
                <a:solidFill>
                  <a:srgbClr val="FF2600"/>
                </a:solidFill>
              </a:rPr>
              <a:t> 7</a:t>
            </a:r>
          </a:p>
          <a:p>
            <a:pPr marL="667448" indent="-413448">
              <a:buSzPct val="100000"/>
              <a:buAutoNum type="arabicPeriod"/>
              <a:tabLst>
                <a:tab pos="825500" algn="l"/>
                <a:tab pos="1181100" algn="l"/>
                <a:tab pos="1536700" algn="l"/>
                <a:tab pos="1892300" algn="l"/>
                <a:tab pos="2247900" algn="l"/>
                <a:tab pos="2603500" algn="l"/>
                <a:tab pos="2959100" algn="l"/>
                <a:tab pos="3314700" algn="l"/>
                <a:tab pos="3670300" algn="l"/>
                <a:tab pos="4025900" algn="l"/>
                <a:tab pos="4381500" algn="l"/>
                <a:tab pos="4737100" algn="l"/>
              </a:tabLst>
              <a:defRPr sz="2800"/>
            </a:pPr>
            <a:r>
              <a:t>David is given Goliath’s sword</a:t>
            </a:r>
            <a:r>
              <a:rPr>
                <a:solidFill>
                  <a:srgbClr val="FF2600"/>
                </a:solidFill>
              </a:rPr>
              <a:t> 8, 9</a:t>
            </a:r>
          </a:p>
        </p:txBody>
      </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Shape 634"/>
          <p:cNvSpPr>
            <a:spLocks noGrp="1"/>
          </p:cNvSpPr>
          <p:nvPr>
            <p:ph type="title"/>
          </p:nvPr>
        </p:nvSpPr>
        <p:spPr>
          <a:xfrm>
            <a:off x="305891" y="50800"/>
            <a:ext cx="8546009" cy="5207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t>1.	 Saul’s increasing Jealousy </a:t>
            </a:r>
            <a:r>
              <a:rPr>
                <a:solidFill>
                  <a:srgbClr val="FF2600"/>
                </a:solidFill>
              </a:rPr>
              <a:t>22:6-10</a:t>
            </a:r>
          </a:p>
        </p:txBody>
      </p:sp>
      <p:sp>
        <p:nvSpPr>
          <p:cNvPr id="635" name="Shape 635"/>
          <p:cNvSpPr/>
          <p:nvPr/>
        </p:nvSpPr>
        <p:spPr>
          <a:xfrm>
            <a:off x="648096" y="622300"/>
            <a:ext cx="9645453"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520700" indent="-5207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pPr>
            <a:r>
              <a:t>a.	Accuses family &amp; officers of conspiracy </a:t>
            </a:r>
            <a:r>
              <a:rPr>
                <a:solidFill>
                  <a:srgbClr val="FF2600"/>
                </a:solidFill>
              </a:rPr>
              <a:t>6-8</a:t>
            </a:r>
          </a:p>
        </p:txBody>
      </p:sp>
      <p:sp>
        <p:nvSpPr>
          <p:cNvPr id="636" name="Shape 636"/>
          <p:cNvSpPr/>
          <p:nvPr/>
        </p:nvSpPr>
        <p:spPr>
          <a:xfrm>
            <a:off x="337418" y="1396999"/>
            <a:ext cx="6409681" cy="61319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Saul in Gibeah under a tamarisk tree</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spear for septer </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Psycotic paranoia &amp; suspicion </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holding an inquiry</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accuses them of conspiring with David</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David will not give Benjamites fields, vineyards, or make them commanders</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None tell him of Jonathan’s covenant</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none sorry for him</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Jonathan stirred David to rebel</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David want to ambush him</a:t>
            </a:r>
          </a:p>
        </p:txBody>
      </p:sp>
      <p:pic>
        <p:nvPicPr>
          <p:cNvPr id="637" name="pasted-image.tiff"/>
          <p:cNvPicPr>
            <a:picLocks noChangeAspect="1"/>
          </p:cNvPicPr>
          <p:nvPr/>
        </p:nvPicPr>
        <p:blipFill>
          <a:blip r:embed="rId2">
            <a:extLst/>
          </a:blip>
          <a:srcRect l="58040" t="4771" r="5820" b="15827"/>
          <a:stretch>
            <a:fillRect/>
          </a:stretch>
        </p:blipFill>
        <p:spPr>
          <a:xfrm>
            <a:off x="6789191" y="1084659"/>
            <a:ext cx="3307756" cy="5450583"/>
          </a:xfrm>
          <a:prstGeom prst="rect">
            <a:avLst/>
          </a:prstGeom>
          <a:ln w="12700">
            <a:miter lim="400000"/>
          </a:ln>
        </p:spPr>
      </p:pic>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p:cNvSpPr>
          <p:nvPr>
            <p:ph type="title"/>
          </p:nvPr>
        </p:nvSpPr>
        <p:spPr>
          <a:xfrm>
            <a:off x="305891" y="50800"/>
            <a:ext cx="8546009" cy="5207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t>1.	 Saul’s increasing Jealousy </a:t>
            </a:r>
            <a:r>
              <a:rPr>
                <a:solidFill>
                  <a:srgbClr val="FF2600"/>
                </a:solidFill>
              </a:rPr>
              <a:t>22:6-10</a:t>
            </a:r>
          </a:p>
        </p:txBody>
      </p:sp>
      <p:sp>
        <p:nvSpPr>
          <p:cNvPr id="640" name="Shape 640"/>
          <p:cNvSpPr/>
          <p:nvPr/>
        </p:nvSpPr>
        <p:spPr>
          <a:xfrm>
            <a:off x="425648" y="622300"/>
            <a:ext cx="9613901"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520700" indent="-520700"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b.		Doeg reveals that the priests helped David </a:t>
            </a:r>
            <a:r>
              <a:rPr>
                <a:solidFill>
                  <a:srgbClr val="FF2600"/>
                </a:solidFill>
              </a:rPr>
              <a:t>9, 10</a:t>
            </a:r>
          </a:p>
        </p:txBody>
      </p:sp>
      <p:sp>
        <p:nvSpPr>
          <p:cNvPr id="641" name="Shape 641"/>
          <p:cNvSpPr/>
          <p:nvPr/>
        </p:nvSpPr>
        <p:spPr>
          <a:xfrm>
            <a:off x="490016" y="1384300"/>
            <a:ext cx="7259886" cy="6141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Doeg tells of Ahimelech helping David</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Inquired of the Lord for him</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Gave him provisions</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Gave him the sword of Goliath</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Evil implication that the H.P. was rebelling in helping David</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Ps. 52:2-4 lying &amp; devouring tongue</a:t>
            </a:r>
          </a:p>
        </p:txBody>
      </p:sp>
      <p:pic>
        <p:nvPicPr>
          <p:cNvPr id="642" name="pasted-image.tiff"/>
          <p:cNvPicPr>
            <a:picLocks noChangeAspect="1"/>
          </p:cNvPicPr>
          <p:nvPr/>
        </p:nvPicPr>
        <p:blipFill>
          <a:blip r:embed="rId2">
            <a:extLst/>
          </a:blip>
          <a:stretch>
            <a:fillRect/>
          </a:stretch>
        </p:blipFill>
        <p:spPr>
          <a:xfrm>
            <a:off x="7570489" y="1204363"/>
            <a:ext cx="2349501" cy="3454401"/>
          </a:xfrm>
          <a:prstGeom prst="rect">
            <a:avLst/>
          </a:prstGeom>
          <a:ln w="12700">
            <a:miter lim="400000"/>
          </a:ln>
        </p:spPr>
      </p:pic>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Shape 644"/>
          <p:cNvSpPr>
            <a:spLocks noGrp="1"/>
          </p:cNvSpPr>
          <p:nvPr>
            <p:ph type="title"/>
          </p:nvPr>
        </p:nvSpPr>
        <p:spPr>
          <a:xfrm>
            <a:off x="241300" y="139700"/>
            <a:ext cx="9917113" cy="633711"/>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t>2.	 Saul sends for &amp; then executes the Priests</a:t>
            </a:r>
            <a:r>
              <a:rPr>
                <a:solidFill>
                  <a:srgbClr val="000000"/>
                </a:solidFill>
              </a:rPr>
              <a:t> </a:t>
            </a:r>
            <a:r>
              <a:rPr>
                <a:solidFill>
                  <a:srgbClr val="FF2600"/>
                </a:solidFill>
              </a:rPr>
              <a:t>22:11-19</a:t>
            </a:r>
          </a:p>
        </p:txBody>
      </p:sp>
      <p:sp>
        <p:nvSpPr>
          <p:cNvPr id="645" name="Shape 645"/>
          <p:cNvSpPr/>
          <p:nvPr/>
        </p:nvSpPr>
        <p:spPr>
          <a:xfrm>
            <a:off x="361751" y="723900"/>
            <a:ext cx="9436498" cy="1727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1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a.	All priests summoned from Nob </a:t>
            </a:r>
            <a:r>
              <a:rPr>
                <a:solidFill>
                  <a:srgbClr val="FF2600"/>
                </a:solidFill>
                <a:latin typeface="+mn-lt"/>
                <a:ea typeface="+mn-ea"/>
                <a:cs typeface="+mn-cs"/>
                <a:sym typeface="Gill Sans"/>
              </a:rPr>
              <a:t>11</a:t>
            </a:r>
            <a:endParaRPr>
              <a:latin typeface="+mn-lt"/>
              <a:ea typeface="+mn-ea"/>
              <a:cs typeface="+mn-cs"/>
              <a:sym typeface="Gill Sans"/>
            </a:endParaRPr>
          </a:p>
          <a:p>
            <a:pPr algn="l">
              <a:spcBef>
                <a:spcPts val="1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b.	Saul asks why they conspired with David? </a:t>
            </a:r>
            <a:r>
              <a:rPr>
                <a:solidFill>
                  <a:srgbClr val="FF2600"/>
                </a:solidFill>
                <a:latin typeface="+mn-lt"/>
                <a:ea typeface="+mn-ea"/>
                <a:cs typeface="+mn-cs"/>
                <a:sym typeface="Gill Sans"/>
              </a:rPr>
              <a:t>12, 13</a:t>
            </a:r>
            <a:endParaRPr>
              <a:latin typeface="+mn-lt"/>
              <a:ea typeface="+mn-ea"/>
              <a:cs typeface="+mn-cs"/>
              <a:sym typeface="Gill Sans"/>
            </a:endParaRPr>
          </a:p>
          <a:p>
            <a:pPr algn="l">
              <a:spcBef>
                <a:spcPts val="1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c.	Ahimelech’s defense </a:t>
            </a:r>
            <a:r>
              <a:rPr>
                <a:solidFill>
                  <a:srgbClr val="FF2600"/>
                </a:solidFill>
                <a:latin typeface="+mn-lt"/>
                <a:ea typeface="+mn-ea"/>
                <a:cs typeface="+mn-cs"/>
                <a:sym typeface="Gill Sans"/>
              </a:rPr>
              <a:t>14-15</a:t>
            </a:r>
          </a:p>
        </p:txBody>
      </p:sp>
      <p:pic>
        <p:nvPicPr>
          <p:cNvPr id="646" name="pasted-image.tiff"/>
          <p:cNvPicPr>
            <a:picLocks noChangeAspect="1"/>
          </p:cNvPicPr>
          <p:nvPr/>
        </p:nvPicPr>
        <p:blipFill>
          <a:blip r:embed="rId2">
            <a:extLst/>
          </a:blip>
          <a:stretch>
            <a:fillRect/>
          </a:stretch>
        </p:blipFill>
        <p:spPr>
          <a:xfrm>
            <a:off x="7307113" y="1906477"/>
            <a:ext cx="2727557" cy="4010246"/>
          </a:xfrm>
          <a:prstGeom prst="rect">
            <a:avLst/>
          </a:prstGeom>
          <a:ln w="12700">
            <a:miter lim="400000"/>
          </a:ln>
        </p:spPr>
      </p:pic>
      <p:sp>
        <p:nvSpPr>
          <p:cNvPr id="647" name="Shape 647"/>
          <p:cNvSpPr/>
          <p:nvPr/>
        </p:nvSpPr>
        <p:spPr>
          <a:xfrm>
            <a:off x="236016" y="2631433"/>
            <a:ext cx="7259886" cy="6141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David the most faithful servant</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Son-in-law </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Captain over king’s guard</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Honored in Saul’s house</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Inquired many times for David</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Don’t attribute guilt on his servant or house </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Knows nothing of any plot</a:t>
            </a: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Shape 649"/>
          <p:cNvSpPr/>
          <p:nvPr/>
        </p:nvSpPr>
        <p:spPr>
          <a:xfrm>
            <a:off x="692348" y="622300"/>
            <a:ext cx="9613901"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1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d.	Saul’s slaughter of the priests </a:t>
            </a:r>
            <a:r>
              <a:rPr>
                <a:solidFill>
                  <a:srgbClr val="FF2600"/>
                </a:solidFill>
                <a:latin typeface="+mn-lt"/>
                <a:ea typeface="+mn-ea"/>
                <a:cs typeface="+mn-cs"/>
                <a:sym typeface="Gill Sans"/>
              </a:rPr>
              <a:t>16-19</a:t>
            </a:r>
          </a:p>
        </p:txBody>
      </p:sp>
      <p:pic>
        <p:nvPicPr>
          <p:cNvPr id="650" name="pasted-image.tiff"/>
          <p:cNvPicPr>
            <a:picLocks noChangeAspect="1"/>
          </p:cNvPicPr>
          <p:nvPr/>
        </p:nvPicPr>
        <p:blipFill>
          <a:blip r:embed="rId2">
            <a:extLst/>
          </a:blip>
          <a:stretch>
            <a:fillRect/>
          </a:stretch>
        </p:blipFill>
        <p:spPr>
          <a:xfrm>
            <a:off x="5860990" y="1158974"/>
            <a:ext cx="4225467" cy="2873939"/>
          </a:xfrm>
          <a:prstGeom prst="rect">
            <a:avLst/>
          </a:prstGeom>
          <a:ln w="12700">
            <a:miter lim="400000"/>
          </a:ln>
        </p:spPr>
      </p:pic>
      <p:pic>
        <p:nvPicPr>
          <p:cNvPr id="651" name="pasted-image.tiff"/>
          <p:cNvPicPr>
            <a:picLocks noChangeAspect="1"/>
          </p:cNvPicPr>
          <p:nvPr/>
        </p:nvPicPr>
        <p:blipFill>
          <a:blip r:embed="rId3">
            <a:extLst/>
          </a:blip>
          <a:stretch>
            <a:fillRect/>
          </a:stretch>
        </p:blipFill>
        <p:spPr>
          <a:xfrm>
            <a:off x="5804826" y="4163387"/>
            <a:ext cx="4337796" cy="3098426"/>
          </a:xfrm>
          <a:prstGeom prst="rect">
            <a:avLst/>
          </a:prstGeom>
          <a:ln w="12700">
            <a:miter lim="400000"/>
          </a:ln>
        </p:spPr>
      </p:pic>
      <p:sp>
        <p:nvSpPr>
          <p:cNvPr id="652" name="Shape 652"/>
          <p:cNvSpPr>
            <a:spLocks noGrp="1"/>
          </p:cNvSpPr>
          <p:nvPr>
            <p:ph type="title"/>
          </p:nvPr>
        </p:nvSpPr>
        <p:spPr>
          <a:xfrm>
            <a:off x="241300" y="139700"/>
            <a:ext cx="9917113" cy="633711"/>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1">
                <a:solidFill>
                  <a:srgbClr val="011993"/>
                </a:solidFill>
              </a:defRPr>
            </a:pPr>
            <a:r>
              <a:t>2.	 Saul sends for &amp; then executes the Priests</a:t>
            </a:r>
            <a:r>
              <a:rPr>
                <a:solidFill>
                  <a:srgbClr val="000000"/>
                </a:solidFill>
              </a:rPr>
              <a:t> </a:t>
            </a:r>
            <a:r>
              <a:rPr>
                <a:solidFill>
                  <a:srgbClr val="FF2600"/>
                </a:solidFill>
              </a:rPr>
              <a:t>22:11-19</a:t>
            </a:r>
          </a:p>
        </p:txBody>
      </p:sp>
      <p:sp>
        <p:nvSpPr>
          <p:cNvPr id="653" name="Shape 653"/>
          <p:cNvSpPr/>
          <p:nvPr/>
        </p:nvSpPr>
        <p:spPr>
          <a:xfrm>
            <a:off x="223316" y="1323333"/>
            <a:ext cx="5574870" cy="6141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Death sentence pronounced </a:t>
            </a:r>
            <a:r>
              <a:rPr b="0">
                <a:solidFill>
                  <a:srgbClr val="FF2600"/>
                </a:solidFill>
              </a:rPr>
              <a:t>16</a:t>
            </a:r>
            <a:endParaRPr b="0"/>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Servants of king will not strike the priests </a:t>
            </a:r>
            <a:r>
              <a:rPr b="0">
                <a:solidFill>
                  <a:srgbClr val="FF2600"/>
                </a:solidFill>
              </a:rPr>
              <a:t>17</a:t>
            </a:r>
            <a:endParaRPr b="0"/>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Respect for priesthood by men</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Doeg slays 85 priest &amp; their women, children, infants, animals 18, 19</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Murder of innocent priests and families</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Prophesy concerning Eli’s house fufilled</a:t>
            </a: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p:nvPr/>
        </p:nvSpPr>
        <p:spPr>
          <a:xfrm>
            <a:off x="293836" y="152400"/>
            <a:ext cx="9733013" cy="1739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30063" indent="-430063"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b="1">
                <a:solidFill>
                  <a:srgbClr val="011993"/>
                </a:solidFill>
                <a:latin typeface="+mn-lt"/>
                <a:ea typeface="+mn-ea"/>
                <a:cs typeface="+mn-cs"/>
                <a:sym typeface="Gill Sans"/>
              </a:rPr>
              <a:t>3.	Abiathar, the son of Ahimelech, alone escapes; 			he joins with David &amp; is assured of protection                                                        </a:t>
            </a:r>
            <a:r>
              <a:rPr b="1">
                <a:solidFill>
                  <a:srgbClr val="FF2600"/>
                </a:solidFill>
                <a:latin typeface="+mn-lt"/>
                <a:ea typeface="+mn-ea"/>
                <a:cs typeface="+mn-cs"/>
                <a:sym typeface="Gill Sans"/>
              </a:rPr>
              <a:t>22:20-23</a:t>
            </a:r>
            <a:endParaRPr>
              <a:solidFill>
                <a:srgbClr val="FF2600"/>
              </a:solidFill>
              <a:latin typeface="+mn-lt"/>
              <a:ea typeface="+mn-ea"/>
              <a:cs typeface="+mn-cs"/>
              <a:sym typeface="Gill Sans"/>
            </a:endParaRPr>
          </a:p>
          <a:p>
            <a:pPr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confesses responsibility for the death of his family.</a:t>
            </a: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p:nvPr/>
        </p:nvSpPr>
        <p:spPr>
          <a:xfrm>
            <a:off x="274538" y="152400"/>
            <a:ext cx="9752311" cy="2527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b="1">
                <a:solidFill>
                  <a:srgbClr val="011993"/>
                </a:solidFill>
                <a:latin typeface="+mn-lt"/>
                <a:ea typeface="+mn-ea"/>
                <a:cs typeface="+mn-cs"/>
                <a:sym typeface="Gill Sans"/>
              </a:rPr>
              <a:t>4.	David saves Keilah from the Philistines </a:t>
            </a:r>
            <a:r>
              <a:rPr b="1">
                <a:solidFill>
                  <a:srgbClr val="FF2600"/>
                </a:solidFill>
                <a:latin typeface="+mn-lt"/>
                <a:ea typeface="+mn-ea"/>
                <a:cs typeface="+mn-cs"/>
                <a:sym typeface="Gill Sans"/>
              </a:rPr>
              <a:t>23:1-6</a:t>
            </a:r>
            <a:endParaRPr>
              <a:latin typeface="+mn-lt"/>
              <a:ea typeface="+mn-ea"/>
              <a:cs typeface="+mn-cs"/>
              <a:sym typeface="Gill Sans"/>
            </a:endParaRPr>
          </a:p>
          <a:p>
            <a:pPr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	Keilah attacked</a:t>
            </a:r>
          </a:p>
          <a:p>
            <a:pPr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b.	David inquires of God - He should deliver them</a:t>
            </a:r>
          </a:p>
          <a:p>
            <a:pPr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c.	Servant afraid - inquires again - promised victory</a:t>
            </a:r>
          </a:p>
          <a:p>
            <a:pPr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	Struck Philistines with great slaughter and saved Keilah</a:t>
            </a:r>
          </a:p>
        </p:txBody>
      </p:sp>
      <p:pic>
        <p:nvPicPr>
          <p:cNvPr id="658" name="droppedImage.pdf"/>
          <p:cNvPicPr>
            <a:picLocks noChangeAspect="1"/>
          </p:cNvPicPr>
          <p:nvPr/>
        </p:nvPicPr>
        <p:blipFill>
          <a:blip r:embed="rId2">
            <a:extLst/>
          </a:blip>
          <a:stretch>
            <a:fillRect/>
          </a:stretch>
        </p:blipFill>
        <p:spPr>
          <a:xfrm>
            <a:off x="5016500" y="2615968"/>
            <a:ext cx="4914900" cy="3556464"/>
          </a:xfrm>
          <a:prstGeom prst="rect">
            <a:avLst/>
          </a:prstGeom>
          <a:ln w="12700">
            <a:miter lim="400000"/>
          </a:ln>
        </p:spPr>
      </p:pic>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hape 660"/>
          <p:cNvSpPr/>
          <p:nvPr/>
        </p:nvSpPr>
        <p:spPr>
          <a:xfrm>
            <a:off x="400248" y="152400"/>
            <a:ext cx="9626601" cy="2933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b="1">
                <a:latin typeface="Helvetica"/>
                <a:ea typeface="Helvetica"/>
                <a:cs typeface="Helvetica"/>
                <a:sym typeface="Helvetica"/>
              </a:defRPr>
            </a:pPr>
            <a:r>
              <a:rPr sz="2400" b="0">
                <a:solidFill>
                  <a:srgbClr val="011993"/>
                </a:solidFill>
                <a:latin typeface="Gill Sans SemiBold"/>
                <a:ea typeface="Gill Sans SemiBold"/>
                <a:cs typeface="Gill Sans SemiBold"/>
                <a:sym typeface="Gill Sans SemiBold"/>
              </a:rPr>
              <a:t>5.	David escapes Keilah after inquires of the Lord</a:t>
            </a:r>
            <a:r>
              <a:rPr sz="2400" b="0">
                <a:latin typeface="Gill Sans SemiBold"/>
                <a:ea typeface="Gill Sans SemiBold"/>
                <a:cs typeface="Gill Sans SemiBold"/>
                <a:sym typeface="Gill Sans SemiBold"/>
              </a:rPr>
              <a:t> </a:t>
            </a:r>
            <a:r>
              <a:rPr sz="2400" b="0">
                <a:solidFill>
                  <a:srgbClr val="FF2600"/>
                </a:solidFill>
                <a:latin typeface="Gill Sans SemiBold"/>
                <a:ea typeface="Gill Sans SemiBold"/>
                <a:cs typeface="Gill Sans SemiBold"/>
                <a:sym typeface="Gill Sans SemiBold"/>
              </a:rPr>
              <a:t>23:6-14</a:t>
            </a:r>
            <a:endParaRPr sz="2400" b="0">
              <a:latin typeface="Gill Sans SemiBold"/>
              <a:ea typeface="Gill Sans SemiBold"/>
              <a:cs typeface="Gill Sans SemiBold"/>
              <a:sym typeface="Gill Sans SemiBold"/>
            </a:endParaRP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a.	Abiathar, the priest &amp; the ephod with David</a:t>
            </a: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b.	Saul thinks David will be trapped in the city</a:t>
            </a: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c.	David inquires about the people of the city &amp; Saul’s plans</a:t>
            </a: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Saul will come down - the people will surrender him</a:t>
            </a: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d.	David flees with 600 men to wilderness of Ziph and Stronghold</a:t>
            </a: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e.	Saul can not capture him.	</a:t>
            </a:r>
          </a:p>
        </p:txBody>
      </p:sp>
      <p:grpSp>
        <p:nvGrpSpPr>
          <p:cNvPr id="682" name="Group 682"/>
          <p:cNvGrpSpPr/>
          <p:nvPr/>
        </p:nvGrpSpPr>
        <p:grpSpPr>
          <a:xfrm>
            <a:off x="1916723" y="2819400"/>
            <a:ext cx="6592277" cy="4724400"/>
            <a:chOff x="0" y="0"/>
            <a:chExt cx="6592276" cy="4724400"/>
          </a:xfrm>
        </p:grpSpPr>
        <p:pic>
          <p:nvPicPr>
            <p:cNvPr id="661" name="droppedImage.pdf"/>
            <p:cNvPicPr>
              <a:picLocks noChangeAspect="1"/>
            </p:cNvPicPr>
            <p:nvPr/>
          </p:nvPicPr>
          <p:blipFill>
            <a:blip r:embed="rId2">
              <a:extLst/>
            </a:blip>
            <a:stretch>
              <a:fillRect/>
            </a:stretch>
          </p:blipFill>
          <p:spPr>
            <a:xfrm>
              <a:off x="0" y="38100"/>
              <a:ext cx="6008077" cy="4686300"/>
            </a:xfrm>
            <a:prstGeom prst="rect">
              <a:avLst/>
            </a:prstGeom>
            <a:ln w="12700" cap="flat">
              <a:noFill/>
              <a:miter lim="400000"/>
            </a:ln>
            <a:effectLst/>
          </p:spPr>
        </p:pic>
        <p:sp>
          <p:nvSpPr>
            <p:cNvPr id="662" name="Shape 662"/>
            <p:cNvSpPr/>
            <p:nvPr/>
          </p:nvSpPr>
          <p:spPr>
            <a:xfrm>
              <a:off x="2693376" y="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Gibeah</a:t>
              </a:r>
            </a:p>
          </p:txBody>
        </p:sp>
        <p:sp>
          <p:nvSpPr>
            <p:cNvPr id="663" name="Shape 663"/>
            <p:cNvSpPr/>
            <p:nvPr/>
          </p:nvSpPr>
          <p:spPr>
            <a:xfrm>
              <a:off x="2617176" y="457200"/>
              <a:ext cx="11430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Jerusalem</a:t>
              </a:r>
            </a:p>
          </p:txBody>
        </p:sp>
        <p:sp>
          <p:nvSpPr>
            <p:cNvPr id="664" name="Shape 664"/>
            <p:cNvSpPr/>
            <p:nvPr/>
          </p:nvSpPr>
          <p:spPr>
            <a:xfrm>
              <a:off x="445476" y="8636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Azekah</a:t>
              </a:r>
            </a:p>
          </p:txBody>
        </p:sp>
        <p:sp>
          <p:nvSpPr>
            <p:cNvPr id="665" name="Shape 665"/>
            <p:cNvSpPr/>
            <p:nvPr/>
          </p:nvSpPr>
          <p:spPr>
            <a:xfrm>
              <a:off x="1309076" y="10414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Socho</a:t>
              </a:r>
            </a:p>
          </p:txBody>
        </p:sp>
        <p:sp>
          <p:nvSpPr>
            <p:cNvPr id="666" name="Shape 666"/>
            <p:cNvSpPr/>
            <p:nvPr/>
          </p:nvSpPr>
          <p:spPr>
            <a:xfrm>
              <a:off x="153376" y="1562100"/>
              <a:ext cx="609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Gath</a:t>
              </a:r>
            </a:p>
          </p:txBody>
        </p:sp>
        <p:sp>
          <p:nvSpPr>
            <p:cNvPr id="667" name="Shape 667"/>
            <p:cNvSpPr/>
            <p:nvPr/>
          </p:nvSpPr>
          <p:spPr>
            <a:xfrm>
              <a:off x="3163276" y="1041400"/>
              <a:ext cx="11430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Bethlehem</a:t>
              </a:r>
            </a:p>
          </p:txBody>
        </p:sp>
        <p:sp>
          <p:nvSpPr>
            <p:cNvPr id="668" name="Shape 668"/>
            <p:cNvSpPr/>
            <p:nvPr/>
          </p:nvSpPr>
          <p:spPr>
            <a:xfrm>
              <a:off x="3468076" y="1879600"/>
              <a:ext cx="8382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r>
                <a:t>JUDAH</a:t>
              </a:r>
            </a:p>
          </p:txBody>
        </p:sp>
        <p:sp>
          <p:nvSpPr>
            <p:cNvPr id="669" name="Shape 669"/>
            <p:cNvSpPr/>
            <p:nvPr/>
          </p:nvSpPr>
          <p:spPr>
            <a:xfrm>
              <a:off x="1753576" y="12573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Adullam</a:t>
              </a:r>
            </a:p>
          </p:txBody>
        </p:sp>
        <p:sp>
          <p:nvSpPr>
            <p:cNvPr id="670" name="Shape 670"/>
            <p:cNvSpPr/>
            <p:nvPr/>
          </p:nvSpPr>
          <p:spPr>
            <a:xfrm>
              <a:off x="2121876" y="16637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Keilah</a:t>
              </a:r>
            </a:p>
          </p:txBody>
        </p:sp>
        <p:sp>
          <p:nvSpPr>
            <p:cNvPr id="671" name="Shape 671"/>
            <p:cNvSpPr/>
            <p:nvPr/>
          </p:nvSpPr>
          <p:spPr>
            <a:xfrm>
              <a:off x="2375876" y="23368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Hebron</a:t>
              </a:r>
            </a:p>
          </p:txBody>
        </p:sp>
        <p:sp>
          <p:nvSpPr>
            <p:cNvPr id="672" name="Shape 672"/>
            <p:cNvSpPr/>
            <p:nvPr/>
          </p:nvSpPr>
          <p:spPr>
            <a:xfrm>
              <a:off x="2706076" y="2692400"/>
              <a:ext cx="609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Ziph</a:t>
              </a:r>
            </a:p>
          </p:txBody>
        </p:sp>
        <p:sp>
          <p:nvSpPr>
            <p:cNvPr id="673" name="Shape 673"/>
            <p:cNvSpPr/>
            <p:nvPr/>
          </p:nvSpPr>
          <p:spPr>
            <a:xfrm>
              <a:off x="2121876" y="32258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Carmel</a:t>
              </a:r>
            </a:p>
          </p:txBody>
        </p:sp>
        <p:sp>
          <p:nvSpPr>
            <p:cNvPr id="674" name="Shape 674"/>
            <p:cNvSpPr/>
            <p:nvPr/>
          </p:nvSpPr>
          <p:spPr>
            <a:xfrm>
              <a:off x="2274276" y="35941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Maon</a:t>
              </a:r>
            </a:p>
          </p:txBody>
        </p:sp>
        <p:sp>
          <p:nvSpPr>
            <p:cNvPr id="675" name="Shape 675"/>
            <p:cNvSpPr/>
            <p:nvPr/>
          </p:nvSpPr>
          <p:spPr>
            <a:xfrm>
              <a:off x="3747476" y="27940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En-gedi</a:t>
              </a:r>
            </a:p>
          </p:txBody>
        </p:sp>
        <p:sp>
          <p:nvSpPr>
            <p:cNvPr id="676" name="Shape 676"/>
            <p:cNvSpPr/>
            <p:nvPr/>
          </p:nvSpPr>
          <p:spPr>
            <a:xfrm>
              <a:off x="254976" y="34925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Ziklag</a:t>
              </a:r>
            </a:p>
          </p:txBody>
        </p:sp>
        <p:sp>
          <p:nvSpPr>
            <p:cNvPr id="677" name="Shape 677"/>
            <p:cNvSpPr/>
            <p:nvPr/>
          </p:nvSpPr>
          <p:spPr>
            <a:xfrm>
              <a:off x="4522176" y="2298700"/>
              <a:ext cx="1143001" cy="596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678" name="Shape 678"/>
            <p:cNvSpPr/>
            <p:nvPr/>
          </p:nvSpPr>
          <p:spPr>
            <a:xfrm>
              <a:off x="3607776" y="139700"/>
              <a:ext cx="990601"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r>
                <a:t>Nob</a:t>
              </a:r>
            </a:p>
          </p:txBody>
        </p:sp>
        <p:sp>
          <p:nvSpPr>
            <p:cNvPr id="679" name="Shape 679"/>
            <p:cNvSpPr/>
            <p:nvPr/>
          </p:nvSpPr>
          <p:spPr>
            <a:xfrm>
              <a:off x="4141176" y="12700"/>
              <a:ext cx="1143001"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r>
                <a:t>BENJAMIN</a:t>
              </a:r>
            </a:p>
          </p:txBody>
        </p:sp>
        <p:sp>
          <p:nvSpPr>
            <p:cNvPr id="680" name="Shape 680"/>
            <p:cNvSpPr/>
            <p:nvPr/>
          </p:nvSpPr>
          <p:spPr>
            <a:xfrm>
              <a:off x="5436576" y="3975100"/>
              <a:ext cx="9144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Mizpeh</a:t>
              </a:r>
            </a:p>
          </p:txBody>
        </p:sp>
        <p:sp>
          <p:nvSpPr>
            <p:cNvPr id="681" name="Shape 681"/>
            <p:cNvSpPr/>
            <p:nvPr/>
          </p:nvSpPr>
          <p:spPr>
            <a:xfrm>
              <a:off x="5449276" y="4381500"/>
              <a:ext cx="11430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MOAB</a:t>
              </a:r>
            </a:p>
          </p:txBody>
        </p:sp>
      </p:grpSp>
      <p:sp>
        <p:nvSpPr>
          <p:cNvPr id="683" name="Shape 683"/>
          <p:cNvSpPr/>
          <p:nvPr/>
        </p:nvSpPr>
        <p:spPr>
          <a:xfrm flipH="1" flipV="1">
            <a:off x="4102100" y="4864100"/>
            <a:ext cx="584200" cy="838200"/>
          </a:xfrm>
          <a:prstGeom prst="line">
            <a:avLst/>
          </a:prstGeom>
          <a:ln w="38100">
            <a:solidFill>
              <a:srgbClr val="FF2600"/>
            </a:solidFill>
            <a:miter lim="400000"/>
            <a:headEnd type="triangle"/>
          </a:ln>
        </p:spPr>
        <p:txBody>
          <a:bodyPr lIns="50800" tIns="50800" rIns="50800" bIns="50800" anchor="ctr"/>
          <a:lstStyle/>
          <a:p>
            <a:pPr algn="l">
              <a:defRPr sz="1200">
                <a:latin typeface="Helvetica"/>
                <a:ea typeface="Helvetica"/>
                <a:cs typeface="Helvetica"/>
                <a:sym typeface="Helvetica"/>
              </a:defRPr>
            </a:pPr>
            <a:endParaRPr/>
          </a:p>
        </p:txBody>
      </p:sp>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Shape 685"/>
          <p:cNvSpPr/>
          <p:nvPr/>
        </p:nvSpPr>
        <p:spPr>
          <a:xfrm>
            <a:off x="400248" y="152400"/>
            <a:ext cx="9626601" cy="1155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b="1">
                <a:latin typeface="Helvetica"/>
                <a:ea typeface="Helvetica"/>
                <a:cs typeface="Helvetica"/>
                <a:sym typeface="Helvetica"/>
              </a:defRPr>
            </a:pPr>
            <a:r>
              <a:rPr sz="2400" b="0">
                <a:solidFill>
                  <a:srgbClr val="011993"/>
                </a:solidFill>
                <a:latin typeface="Gill Sans SemiBold"/>
                <a:ea typeface="Gill Sans SemiBold"/>
                <a:cs typeface="Gill Sans SemiBold"/>
                <a:sym typeface="Gill Sans SemiBold"/>
              </a:rPr>
              <a:t>6.	David’s and Jonathan’s meeting</a:t>
            </a:r>
            <a:r>
              <a:rPr sz="2400" b="0">
                <a:latin typeface="Gill Sans SemiBold"/>
                <a:ea typeface="Gill Sans SemiBold"/>
                <a:cs typeface="Gill Sans SemiBold"/>
                <a:sym typeface="Gill Sans SemiBold"/>
              </a:rPr>
              <a:t> </a:t>
            </a:r>
            <a:r>
              <a:rPr sz="2400" b="0">
                <a:solidFill>
                  <a:srgbClr val="FF2600"/>
                </a:solidFill>
                <a:latin typeface="Gill Sans SemiBold"/>
                <a:ea typeface="Gill Sans SemiBold"/>
                <a:cs typeface="Gill Sans SemiBold"/>
                <a:sym typeface="Gill Sans SemiBold"/>
              </a:rPr>
              <a:t>23:15-18</a:t>
            </a:r>
            <a:endParaRPr sz="2400" b="0">
              <a:latin typeface="Gill Sans SemiBold"/>
              <a:ea typeface="Gill Sans SemiBold"/>
              <a:cs typeface="Gill Sans SemiBold"/>
              <a:sym typeface="Gill Sans SemiBold"/>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a.	Horesh (wood) - aware of Saul’s new pursuit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b.	Jonathan encourages David - he will be king - covenant renewed</a:t>
            </a:r>
          </a:p>
        </p:txBody>
      </p:sp>
      <p:pic>
        <p:nvPicPr>
          <p:cNvPr id="686" name="TissWild.png"/>
          <p:cNvPicPr>
            <a:picLocks noChangeAspect="1"/>
          </p:cNvPicPr>
          <p:nvPr/>
        </p:nvPicPr>
        <p:blipFill>
          <a:blip r:embed="rId2">
            <a:extLst/>
          </a:blip>
          <a:stretch>
            <a:fillRect/>
          </a:stretch>
        </p:blipFill>
        <p:spPr>
          <a:xfrm>
            <a:off x="1066800" y="1612899"/>
            <a:ext cx="7384044" cy="5067301"/>
          </a:xfrm>
          <a:prstGeom prst="rect">
            <a:avLst/>
          </a:prstGeom>
          <a:ln w="12700">
            <a:miter lim="400000"/>
          </a:ln>
        </p:spPr>
      </p:pic>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p:nvPr/>
        </p:nvSpPr>
        <p:spPr>
          <a:xfrm>
            <a:off x="400248" y="152400"/>
            <a:ext cx="9626601" cy="1511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solidFill>
                  <a:srgbClr val="011993"/>
                </a:solidFill>
                <a:latin typeface="Gill Sans SemiBold"/>
                <a:ea typeface="Gill Sans SemiBold"/>
                <a:cs typeface="Gill Sans SemiBold"/>
                <a:sym typeface="Gill Sans SemiBold"/>
              </a:rPr>
              <a:t>7.	 Ziphites help Saul </a:t>
            </a:r>
            <a:r>
              <a:rPr sz="2400">
                <a:solidFill>
                  <a:srgbClr val="FF2600"/>
                </a:solidFill>
                <a:latin typeface="Gill Sans SemiBold"/>
                <a:ea typeface="Gill Sans SemiBold"/>
                <a:cs typeface="Gill Sans SemiBold"/>
                <a:sym typeface="Gill Sans SemiBold"/>
              </a:rPr>
              <a:t>23:19-23</a:t>
            </a:r>
            <a:endParaRPr sz="2400">
              <a:solidFill>
                <a:srgbClr val="FF2600"/>
              </a:solidFill>
              <a:latin typeface="+mn-lt"/>
              <a:ea typeface="+mn-ea"/>
              <a:cs typeface="+mn-cs"/>
              <a:sym typeface="Gill Sans"/>
            </a:endParaRPr>
          </a:p>
          <a:p>
            <a:pPr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a.	They tell Saul that David is in their area</a:t>
            </a:r>
          </a:p>
          <a:p>
            <a:pPr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b.	They promise to surrender him</a:t>
            </a:r>
          </a:p>
          <a:p>
            <a:pPr algn="l">
              <a:tabLst>
                <a:tab pos="482600" algn="l"/>
                <a:tab pos="9906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c.	Saul sends them back to spy out David’s places of refuge </a:t>
            </a:r>
          </a:p>
        </p:txBody>
      </p:sp>
      <p:pic>
        <p:nvPicPr>
          <p:cNvPr id="689" name="droppedImage.pdf"/>
          <p:cNvPicPr>
            <a:picLocks noChangeAspect="1"/>
          </p:cNvPicPr>
          <p:nvPr/>
        </p:nvPicPr>
        <p:blipFill>
          <a:blip r:embed="rId2">
            <a:extLst/>
          </a:blip>
          <a:stretch>
            <a:fillRect/>
          </a:stretch>
        </p:blipFill>
        <p:spPr>
          <a:xfrm>
            <a:off x="1536700" y="1917700"/>
            <a:ext cx="4428301" cy="3314700"/>
          </a:xfrm>
          <a:prstGeom prst="rect">
            <a:avLst/>
          </a:prstGeom>
          <a:ln w="12700">
            <a:miter lim="400000"/>
          </a:ln>
        </p:spPr>
      </p:pic>
    </p:spTree>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hape 691"/>
          <p:cNvSpPr/>
          <p:nvPr/>
        </p:nvSpPr>
        <p:spPr>
          <a:xfrm>
            <a:off x="400248" y="152400"/>
            <a:ext cx="9626601" cy="2222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b="1">
                <a:latin typeface="Helvetica"/>
                <a:ea typeface="Helvetica"/>
                <a:cs typeface="Helvetica"/>
                <a:sym typeface="Helvetica"/>
              </a:defRPr>
            </a:pPr>
            <a:r>
              <a:rPr sz="2400" b="0">
                <a:solidFill>
                  <a:srgbClr val="011993"/>
                </a:solidFill>
                <a:latin typeface="Gill Sans SemiBold"/>
                <a:ea typeface="Gill Sans SemiBold"/>
                <a:cs typeface="Gill Sans SemiBold"/>
                <a:sym typeface="Gill Sans SemiBold"/>
              </a:rPr>
              <a:t>8.	Saul pursues David in the Wilderness of Maon</a:t>
            </a:r>
            <a:r>
              <a:rPr sz="2400" b="0">
                <a:latin typeface="Gill Sans SemiBold"/>
                <a:ea typeface="Gill Sans SemiBold"/>
                <a:cs typeface="Gill Sans SemiBold"/>
                <a:sym typeface="Gill Sans SemiBold"/>
              </a:rPr>
              <a:t> </a:t>
            </a:r>
            <a:r>
              <a:rPr sz="2400" b="0">
                <a:solidFill>
                  <a:srgbClr val="FF2600"/>
                </a:solidFill>
                <a:latin typeface="Gill Sans SemiBold"/>
                <a:ea typeface="Gill Sans SemiBold"/>
                <a:cs typeface="Gill Sans SemiBold"/>
                <a:sym typeface="Gill Sans SemiBold"/>
              </a:rPr>
              <a:t>23:24-28</a:t>
            </a:r>
            <a:endParaRPr sz="2400" b="0">
              <a:latin typeface="Gill Sans SemiBold"/>
              <a:ea typeface="Gill Sans SemiBold"/>
              <a:cs typeface="Gill Sans SemiBold"/>
              <a:sym typeface="Gill Sans SemiBold"/>
            </a:endParaRP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a.	Saul and his men on one side of the mountain and David on the other.</a:t>
            </a: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b.	A messenger tells Saul that the Philistines have invaded</a:t>
            </a: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c.	David’s rock of escape</a:t>
            </a:r>
          </a:p>
          <a:p>
            <a:pPr algn="l">
              <a:tabLst>
                <a:tab pos="482600" algn="l"/>
                <a:tab pos="8890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d.	David moves to strongholds of Engedi</a:t>
            </a:r>
          </a:p>
        </p:txBody>
      </p:sp>
      <p:grpSp>
        <p:nvGrpSpPr>
          <p:cNvPr id="713" name="Group 713"/>
          <p:cNvGrpSpPr/>
          <p:nvPr/>
        </p:nvGrpSpPr>
        <p:grpSpPr>
          <a:xfrm>
            <a:off x="126023" y="2336800"/>
            <a:ext cx="6592277" cy="4724400"/>
            <a:chOff x="0" y="0"/>
            <a:chExt cx="6592276" cy="4724400"/>
          </a:xfrm>
        </p:grpSpPr>
        <p:pic>
          <p:nvPicPr>
            <p:cNvPr id="692" name="droppedImage.pdf"/>
            <p:cNvPicPr>
              <a:picLocks noChangeAspect="1"/>
            </p:cNvPicPr>
            <p:nvPr/>
          </p:nvPicPr>
          <p:blipFill>
            <a:blip r:embed="rId2">
              <a:extLst/>
            </a:blip>
            <a:stretch>
              <a:fillRect/>
            </a:stretch>
          </p:blipFill>
          <p:spPr>
            <a:xfrm>
              <a:off x="0" y="38100"/>
              <a:ext cx="6008077" cy="4686300"/>
            </a:xfrm>
            <a:prstGeom prst="rect">
              <a:avLst/>
            </a:prstGeom>
            <a:ln w="12700" cap="flat">
              <a:noFill/>
              <a:miter lim="400000"/>
            </a:ln>
            <a:effectLst/>
          </p:spPr>
        </p:pic>
        <p:sp>
          <p:nvSpPr>
            <p:cNvPr id="693" name="Shape 693"/>
            <p:cNvSpPr/>
            <p:nvPr/>
          </p:nvSpPr>
          <p:spPr>
            <a:xfrm>
              <a:off x="2693376" y="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Gibeah</a:t>
              </a:r>
            </a:p>
          </p:txBody>
        </p:sp>
        <p:sp>
          <p:nvSpPr>
            <p:cNvPr id="694" name="Shape 694"/>
            <p:cNvSpPr/>
            <p:nvPr/>
          </p:nvSpPr>
          <p:spPr>
            <a:xfrm>
              <a:off x="2617176" y="457200"/>
              <a:ext cx="11430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Jerusalem</a:t>
              </a:r>
            </a:p>
          </p:txBody>
        </p:sp>
        <p:sp>
          <p:nvSpPr>
            <p:cNvPr id="695" name="Shape 695"/>
            <p:cNvSpPr/>
            <p:nvPr/>
          </p:nvSpPr>
          <p:spPr>
            <a:xfrm>
              <a:off x="445476" y="8636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Azekah</a:t>
              </a:r>
            </a:p>
          </p:txBody>
        </p:sp>
        <p:sp>
          <p:nvSpPr>
            <p:cNvPr id="696" name="Shape 696"/>
            <p:cNvSpPr/>
            <p:nvPr/>
          </p:nvSpPr>
          <p:spPr>
            <a:xfrm>
              <a:off x="1309076" y="10414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Socho</a:t>
              </a:r>
            </a:p>
          </p:txBody>
        </p:sp>
        <p:sp>
          <p:nvSpPr>
            <p:cNvPr id="697" name="Shape 697"/>
            <p:cNvSpPr/>
            <p:nvPr/>
          </p:nvSpPr>
          <p:spPr>
            <a:xfrm>
              <a:off x="153376" y="1562100"/>
              <a:ext cx="609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Gath</a:t>
              </a:r>
            </a:p>
          </p:txBody>
        </p:sp>
        <p:sp>
          <p:nvSpPr>
            <p:cNvPr id="698" name="Shape 698"/>
            <p:cNvSpPr/>
            <p:nvPr/>
          </p:nvSpPr>
          <p:spPr>
            <a:xfrm>
              <a:off x="3163276" y="1041400"/>
              <a:ext cx="11430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Bethlehem</a:t>
              </a:r>
            </a:p>
          </p:txBody>
        </p:sp>
        <p:sp>
          <p:nvSpPr>
            <p:cNvPr id="699" name="Shape 699"/>
            <p:cNvSpPr/>
            <p:nvPr/>
          </p:nvSpPr>
          <p:spPr>
            <a:xfrm>
              <a:off x="3468076" y="1879600"/>
              <a:ext cx="838201"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r>
                <a:t>JUDAH</a:t>
              </a:r>
            </a:p>
          </p:txBody>
        </p:sp>
        <p:sp>
          <p:nvSpPr>
            <p:cNvPr id="700" name="Shape 700"/>
            <p:cNvSpPr/>
            <p:nvPr/>
          </p:nvSpPr>
          <p:spPr>
            <a:xfrm>
              <a:off x="1753576" y="12573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Adullam</a:t>
              </a:r>
            </a:p>
          </p:txBody>
        </p:sp>
        <p:sp>
          <p:nvSpPr>
            <p:cNvPr id="701" name="Shape 701"/>
            <p:cNvSpPr/>
            <p:nvPr/>
          </p:nvSpPr>
          <p:spPr>
            <a:xfrm>
              <a:off x="2121876" y="16637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Keilah</a:t>
              </a:r>
            </a:p>
          </p:txBody>
        </p:sp>
        <p:sp>
          <p:nvSpPr>
            <p:cNvPr id="702" name="Shape 702"/>
            <p:cNvSpPr/>
            <p:nvPr/>
          </p:nvSpPr>
          <p:spPr>
            <a:xfrm>
              <a:off x="2375876" y="23368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Hebron</a:t>
              </a:r>
            </a:p>
          </p:txBody>
        </p:sp>
        <p:sp>
          <p:nvSpPr>
            <p:cNvPr id="703" name="Shape 703"/>
            <p:cNvSpPr/>
            <p:nvPr/>
          </p:nvSpPr>
          <p:spPr>
            <a:xfrm>
              <a:off x="2706076" y="2692400"/>
              <a:ext cx="609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Ziph</a:t>
              </a:r>
            </a:p>
          </p:txBody>
        </p:sp>
        <p:sp>
          <p:nvSpPr>
            <p:cNvPr id="704" name="Shape 704"/>
            <p:cNvSpPr/>
            <p:nvPr/>
          </p:nvSpPr>
          <p:spPr>
            <a:xfrm>
              <a:off x="2121876" y="32258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Carmel</a:t>
              </a:r>
            </a:p>
          </p:txBody>
        </p:sp>
        <p:sp>
          <p:nvSpPr>
            <p:cNvPr id="705" name="Shape 705"/>
            <p:cNvSpPr/>
            <p:nvPr/>
          </p:nvSpPr>
          <p:spPr>
            <a:xfrm>
              <a:off x="2274276" y="35941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Maon</a:t>
              </a:r>
            </a:p>
          </p:txBody>
        </p:sp>
        <p:sp>
          <p:nvSpPr>
            <p:cNvPr id="706" name="Shape 706"/>
            <p:cNvSpPr/>
            <p:nvPr/>
          </p:nvSpPr>
          <p:spPr>
            <a:xfrm>
              <a:off x="3747476" y="27940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En-gedi</a:t>
              </a:r>
            </a:p>
          </p:txBody>
        </p:sp>
        <p:sp>
          <p:nvSpPr>
            <p:cNvPr id="707" name="Shape 707"/>
            <p:cNvSpPr/>
            <p:nvPr/>
          </p:nvSpPr>
          <p:spPr>
            <a:xfrm>
              <a:off x="254976" y="3492500"/>
              <a:ext cx="9906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Ziklag</a:t>
              </a:r>
            </a:p>
          </p:txBody>
        </p:sp>
        <p:sp>
          <p:nvSpPr>
            <p:cNvPr id="708" name="Shape 708"/>
            <p:cNvSpPr/>
            <p:nvPr/>
          </p:nvSpPr>
          <p:spPr>
            <a:xfrm>
              <a:off x="4522176" y="2298700"/>
              <a:ext cx="1143001" cy="596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709" name="Shape 709"/>
            <p:cNvSpPr/>
            <p:nvPr/>
          </p:nvSpPr>
          <p:spPr>
            <a:xfrm>
              <a:off x="3607776" y="139700"/>
              <a:ext cx="990601"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r>
                <a:t>Nob</a:t>
              </a:r>
            </a:p>
          </p:txBody>
        </p:sp>
        <p:sp>
          <p:nvSpPr>
            <p:cNvPr id="710" name="Shape 710"/>
            <p:cNvSpPr/>
            <p:nvPr/>
          </p:nvSpPr>
          <p:spPr>
            <a:xfrm>
              <a:off x="4141176" y="12700"/>
              <a:ext cx="1143001" cy="2687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r>
                <a:t>BENJAMIN</a:t>
              </a:r>
            </a:p>
          </p:txBody>
        </p:sp>
        <p:sp>
          <p:nvSpPr>
            <p:cNvPr id="711" name="Shape 711"/>
            <p:cNvSpPr/>
            <p:nvPr/>
          </p:nvSpPr>
          <p:spPr>
            <a:xfrm>
              <a:off x="5436576" y="3975100"/>
              <a:ext cx="9144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Mizpeh</a:t>
              </a:r>
            </a:p>
          </p:txBody>
        </p:sp>
        <p:sp>
          <p:nvSpPr>
            <p:cNvPr id="712" name="Shape 712"/>
            <p:cNvSpPr/>
            <p:nvPr/>
          </p:nvSpPr>
          <p:spPr>
            <a:xfrm>
              <a:off x="5449276" y="4381500"/>
              <a:ext cx="11430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MOAB</a:t>
              </a:r>
            </a:p>
          </p:txBody>
        </p:sp>
      </p:grpSp>
      <p:sp>
        <p:nvSpPr>
          <p:cNvPr id="714" name="Shape 714"/>
          <p:cNvSpPr/>
          <p:nvPr/>
        </p:nvSpPr>
        <p:spPr>
          <a:xfrm flipV="1">
            <a:off x="2882900" y="5384800"/>
            <a:ext cx="101600" cy="355600"/>
          </a:xfrm>
          <a:prstGeom prst="line">
            <a:avLst/>
          </a:prstGeom>
          <a:ln w="38100">
            <a:solidFill>
              <a:srgbClr val="FF2600"/>
            </a:solidFill>
            <a:miter lim="400000"/>
            <a:headEnd type="triangle"/>
          </a:ln>
        </p:spPr>
        <p:txBody>
          <a:bodyPr lIns="50800" tIns="50800" rIns="50800" bIns="50800" anchor="ctr"/>
          <a:lstStyle/>
          <a:p>
            <a:pPr algn="l">
              <a:defRPr sz="1200">
                <a:latin typeface="Helvetica"/>
                <a:ea typeface="Helvetica"/>
                <a:cs typeface="Helvetica"/>
                <a:sym typeface="Helvetica"/>
              </a:defRPr>
            </a:pPr>
            <a:endParaRPr/>
          </a:p>
        </p:txBody>
      </p:sp>
      <p:sp>
        <p:nvSpPr>
          <p:cNvPr id="715" name="Shape 715"/>
          <p:cNvSpPr/>
          <p:nvPr/>
        </p:nvSpPr>
        <p:spPr>
          <a:xfrm flipH="1" flipV="1">
            <a:off x="2857500" y="5842000"/>
            <a:ext cx="50800" cy="177800"/>
          </a:xfrm>
          <a:prstGeom prst="line">
            <a:avLst/>
          </a:prstGeom>
          <a:ln w="38100">
            <a:solidFill>
              <a:srgbClr val="FF2600"/>
            </a:solidFill>
            <a:miter lim="400000"/>
            <a:headEnd type="triangle"/>
          </a:ln>
        </p:spPr>
        <p:txBody>
          <a:bodyPr lIns="50800" tIns="50800" rIns="50800" bIns="50800" anchor="ctr"/>
          <a:lstStyle/>
          <a:p>
            <a:pPr algn="l">
              <a:defRPr sz="1200">
                <a:latin typeface="Helvetica"/>
                <a:ea typeface="Helvetica"/>
                <a:cs typeface="Helvetica"/>
                <a:sym typeface="Helvetica"/>
              </a:defRPr>
            </a:pPr>
            <a:endParaRPr/>
          </a:p>
        </p:txBody>
      </p:sp>
      <p:sp>
        <p:nvSpPr>
          <p:cNvPr id="716" name="Shape 716"/>
          <p:cNvSpPr/>
          <p:nvPr/>
        </p:nvSpPr>
        <p:spPr>
          <a:xfrm flipH="1">
            <a:off x="2959100" y="5511800"/>
            <a:ext cx="1460500" cy="520700"/>
          </a:xfrm>
          <a:prstGeom prst="line">
            <a:avLst/>
          </a:prstGeom>
          <a:ln w="38100">
            <a:solidFill>
              <a:srgbClr val="FF2600"/>
            </a:solidFill>
            <a:miter lim="400000"/>
            <a:headEnd type="triangle"/>
          </a:ln>
        </p:spPr>
        <p:txBody>
          <a:bodyPr lIns="50800" tIns="50800" rIns="50800" bIns="50800" anchor="ctr"/>
          <a:lstStyle/>
          <a:p>
            <a:pPr algn="l">
              <a:defRPr sz="1200">
                <a:latin typeface="Helvetica"/>
                <a:ea typeface="Helvetica"/>
                <a:cs typeface="Helvetica"/>
                <a:sym typeface="Helvetica"/>
              </a:defRPr>
            </a:pPr>
            <a:endParaRPr/>
          </a:p>
        </p:txBody>
      </p:sp>
      <p:pic>
        <p:nvPicPr>
          <p:cNvPr id="717" name="droppedImage.pdf"/>
          <p:cNvPicPr>
            <a:picLocks noChangeAspect="1"/>
          </p:cNvPicPr>
          <p:nvPr/>
        </p:nvPicPr>
        <p:blipFill>
          <a:blip r:embed="rId3">
            <a:extLst/>
          </a:blip>
          <a:stretch>
            <a:fillRect/>
          </a:stretch>
        </p:blipFill>
        <p:spPr>
          <a:xfrm>
            <a:off x="6146800" y="1308100"/>
            <a:ext cx="3987800" cy="2859322"/>
          </a:xfrm>
          <a:prstGeom prst="rect">
            <a:avLst/>
          </a:prstGeom>
          <a:ln w="12700">
            <a:miter lim="400000"/>
          </a:ln>
        </p:spPr>
      </p:pic>
      <p:pic>
        <p:nvPicPr>
          <p:cNvPr id="718" name="droppedImage.pdf"/>
          <p:cNvPicPr>
            <a:picLocks noChangeAspect="1"/>
          </p:cNvPicPr>
          <p:nvPr/>
        </p:nvPicPr>
        <p:blipFill>
          <a:blip r:embed="rId4">
            <a:extLst/>
          </a:blip>
          <a:stretch>
            <a:fillRect/>
          </a:stretch>
        </p:blipFill>
        <p:spPr>
          <a:xfrm>
            <a:off x="6146800" y="4191000"/>
            <a:ext cx="3962400" cy="2926684"/>
          </a:xfrm>
          <a:prstGeom prst="rect">
            <a:avLst/>
          </a:prstGeom>
          <a:ln w="12700">
            <a:miter lim="400000"/>
          </a:ln>
        </p:spPr>
      </p:pic>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pasted-image.png"/>
          <p:cNvPicPr>
            <a:picLocks noChangeAspect="1"/>
          </p:cNvPicPr>
          <p:nvPr/>
        </p:nvPicPr>
        <p:blipFill>
          <a:blip r:embed="rId2">
            <a:extLst/>
          </a:blip>
          <a:stretch>
            <a:fillRect/>
          </a:stretch>
        </p:blipFill>
        <p:spPr>
          <a:xfrm>
            <a:off x="0" y="23773"/>
            <a:ext cx="10160000" cy="6937057"/>
          </a:xfrm>
          <a:prstGeom prst="rect">
            <a:avLst/>
          </a:prstGeom>
          <a:ln w="12700">
            <a:miter lim="400000"/>
          </a:ln>
        </p:spPr>
      </p:pic>
      <p:sp>
        <p:nvSpPr>
          <p:cNvPr id="392" name="Shape 392"/>
          <p:cNvSpPr/>
          <p:nvPr/>
        </p:nvSpPr>
        <p:spPr>
          <a:xfrm>
            <a:off x="228600" y="6489700"/>
            <a:ext cx="7000925" cy="362447"/>
          </a:xfrm>
          <a:prstGeom prst="rect">
            <a:avLst/>
          </a:pr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en_gedi.png"/>
          <p:cNvPicPr>
            <a:picLocks noChangeAspect="1"/>
          </p:cNvPicPr>
          <p:nvPr/>
        </p:nvPicPr>
        <p:blipFill>
          <a:blip r:embed="rId2">
            <a:extLst/>
          </a:blip>
          <a:stretch>
            <a:fillRect/>
          </a:stretch>
        </p:blipFill>
        <p:spPr>
          <a:xfrm>
            <a:off x="63500" y="279400"/>
            <a:ext cx="4898572" cy="3302000"/>
          </a:xfrm>
          <a:prstGeom prst="rect">
            <a:avLst/>
          </a:prstGeom>
          <a:ln w="12700">
            <a:miter lim="400000"/>
          </a:ln>
        </p:spPr>
      </p:pic>
      <p:pic>
        <p:nvPicPr>
          <p:cNvPr id="721" name="En_Gedi_with_wilderness_aerial_from_east,_tb_q010703.png"/>
          <p:cNvPicPr>
            <a:picLocks noChangeAspect="1"/>
          </p:cNvPicPr>
          <p:nvPr/>
        </p:nvPicPr>
        <p:blipFill>
          <a:blip r:embed="rId3">
            <a:extLst/>
          </a:blip>
          <a:stretch>
            <a:fillRect/>
          </a:stretch>
        </p:blipFill>
        <p:spPr>
          <a:xfrm>
            <a:off x="5016500" y="25400"/>
            <a:ext cx="5080000" cy="3810000"/>
          </a:xfrm>
          <a:prstGeom prst="rect">
            <a:avLst/>
          </a:prstGeom>
          <a:ln w="12700">
            <a:miter lim="400000"/>
          </a:ln>
        </p:spPr>
      </p:pic>
      <p:pic>
        <p:nvPicPr>
          <p:cNvPr id="722" name="En_Gedi_Nahal_David_waterfall_tb_n040900.png"/>
          <p:cNvPicPr>
            <a:picLocks noChangeAspect="1"/>
          </p:cNvPicPr>
          <p:nvPr/>
        </p:nvPicPr>
        <p:blipFill>
          <a:blip r:embed="rId4">
            <a:extLst/>
          </a:blip>
          <a:stretch>
            <a:fillRect/>
          </a:stretch>
        </p:blipFill>
        <p:spPr>
          <a:xfrm>
            <a:off x="203200" y="3810000"/>
            <a:ext cx="5080000" cy="3810000"/>
          </a:xfrm>
          <a:prstGeom prst="rect">
            <a:avLst/>
          </a:prstGeom>
          <a:ln w="12700">
            <a:miter lim="400000"/>
          </a:ln>
        </p:spPr>
      </p:pic>
      <p:pic>
        <p:nvPicPr>
          <p:cNvPr id="723" name="Ibex_kids_at_En_Gedi_tb_n040900.png"/>
          <p:cNvPicPr>
            <a:picLocks noChangeAspect="1"/>
          </p:cNvPicPr>
          <p:nvPr/>
        </p:nvPicPr>
        <p:blipFill>
          <a:blip r:embed="rId5">
            <a:extLst/>
          </a:blip>
          <a:stretch>
            <a:fillRect/>
          </a:stretch>
        </p:blipFill>
        <p:spPr>
          <a:xfrm>
            <a:off x="5016500" y="3810000"/>
            <a:ext cx="5080000" cy="3810000"/>
          </a:xfrm>
          <a:prstGeom prst="rect">
            <a:avLst/>
          </a:prstGeom>
          <a:ln w="12700">
            <a:miter lim="400000"/>
          </a:ln>
        </p:spPr>
      </p:pic>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body" sz="quarter" idx="1"/>
          </p:nvPr>
        </p:nvSpPr>
        <p:spPr>
          <a:xfrm>
            <a:off x="165100" y="127000"/>
            <a:ext cx="9465420" cy="815876"/>
          </a:xfrm>
          <a:prstGeom prst="rect">
            <a:avLst/>
          </a:prstGeom>
        </p:spPr>
        <p:txBody>
          <a:bodyPr anchor="t"/>
          <a:lstStyle/>
          <a:p>
            <a:pPr marL="482600" indent="-482600">
              <a:buClr>
                <a:srgbClr val="000000"/>
              </a:buClr>
              <a:buSzPct val="100000"/>
              <a:buAutoNum type="arabicPeriod"/>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Ahimelech gives David consecrated bread </a:t>
            </a:r>
            <a:r>
              <a:rPr>
                <a:solidFill>
                  <a:srgbClr val="FF2600"/>
                </a:solidFill>
              </a:rPr>
              <a:t>21:1-6</a:t>
            </a:r>
          </a:p>
        </p:txBody>
      </p:sp>
      <p:sp>
        <p:nvSpPr>
          <p:cNvPr id="395" name="Shape 395"/>
          <p:cNvSpPr/>
          <p:nvPr/>
        </p:nvSpPr>
        <p:spPr>
          <a:xfrm>
            <a:off x="190500" y="841502"/>
            <a:ext cx="9894987" cy="68167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1500"/>
              </a:spcBef>
              <a:buSzPct val="100000"/>
              <a:buChar char="-"/>
              <a:tabLst>
                <a:tab pos="952500" algn="l"/>
                <a:tab pos="1854200" algn="l"/>
              </a:tabLst>
              <a:defRPr sz="2400" b="1">
                <a:uFill>
                  <a:solidFill>
                    <a:srgbClr val="011993"/>
                  </a:solidFill>
                </a:uFill>
                <a:latin typeface="Times"/>
                <a:ea typeface="Times"/>
                <a:cs typeface="Times"/>
                <a:sym typeface="Times"/>
              </a:defRPr>
            </a:pPr>
            <a:r>
              <a:rPr b="0"/>
              <a:t>David c</a:t>
            </a:r>
            <a:r>
              <a:rPr sz="2600" b="0"/>
              <a:t>ame to Nob from Gibeah</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Nob - to be high - priestly city, N of Jerusalem</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Ahimelech - high priest - father of Abiathar </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Trouble with Saul seems to be known</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David alone - priest afraid</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He did not know Saul was seeking to kill David</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Secret mission - going to unspecific place</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Flee for his life - a lie - weakness</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Mitigated by war &amp; strategy</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Some suggest a mission was give before he fled</a:t>
            </a:r>
          </a:p>
          <a:p>
            <a:pPr marL="269240" marR="91439" indent="-228600" algn="l" defTabSz="914400">
              <a:lnSpc>
                <a:spcPct val="90000"/>
              </a:lnSpc>
              <a:spcBef>
                <a:spcPts val="1500"/>
              </a:spcBef>
              <a:buSzPct val="100000"/>
              <a:buChar char="-"/>
              <a:tabLst>
                <a:tab pos="952500" algn="l"/>
                <a:tab pos="1854200" algn="l"/>
              </a:tabLst>
              <a:defRPr sz="2600" b="1">
                <a:uFill>
                  <a:solidFill>
                    <a:srgbClr val="011993"/>
                  </a:solidFill>
                </a:uFill>
                <a:latin typeface="Times"/>
                <a:ea typeface="Times"/>
                <a:cs typeface="Times"/>
                <a:sym typeface="Times"/>
              </a:defRPr>
            </a:pPr>
            <a:r>
              <a:rPr b="0"/>
              <a:t>Did have men he was meeting </a:t>
            </a:r>
            <a:r>
              <a:rPr b="0">
                <a:solidFill>
                  <a:srgbClr val="FF2600"/>
                </a:solidFill>
              </a:rPr>
              <a:t>Matt. 12:3, 4</a:t>
            </a:r>
          </a:p>
        </p:txBody>
      </p:sp>
      <p:pic>
        <p:nvPicPr>
          <p:cNvPr id="396" name="pasted-image.tiff"/>
          <p:cNvPicPr>
            <a:picLocks noChangeAspect="1"/>
          </p:cNvPicPr>
          <p:nvPr/>
        </p:nvPicPr>
        <p:blipFill>
          <a:blip r:embed="rId2">
            <a:extLst/>
          </a:blip>
          <a:stretch>
            <a:fillRect/>
          </a:stretch>
        </p:blipFill>
        <p:spPr>
          <a:xfrm>
            <a:off x="6909444" y="1001563"/>
            <a:ext cx="3197771" cy="3549525"/>
          </a:xfrm>
          <a:prstGeom prst="rect">
            <a:avLst/>
          </a:prstGeom>
          <a:ln w="12700">
            <a:miter lim="400000"/>
          </a:ln>
        </p:spPr>
      </p:pic>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hape 398"/>
          <p:cNvSpPr>
            <a:spLocks noGrp="1"/>
          </p:cNvSpPr>
          <p:nvPr>
            <p:ph type="body" sz="quarter" idx="1"/>
          </p:nvPr>
        </p:nvSpPr>
        <p:spPr>
          <a:xfrm>
            <a:off x="165100" y="127000"/>
            <a:ext cx="9465420" cy="815876"/>
          </a:xfrm>
          <a:prstGeom prst="rect">
            <a:avLst/>
          </a:prstGeom>
        </p:spPr>
        <p:txBody>
          <a:bodyPr anchor="t"/>
          <a:lstStyle/>
          <a:p>
            <a:pPr marL="482600" indent="-482600">
              <a:buClr>
                <a:srgbClr val="000000"/>
              </a:buClr>
              <a:buSzPct val="100000"/>
              <a:buAutoNum type="arabicPeriod"/>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Ahimelech gives David consecrated bread </a:t>
            </a:r>
            <a:r>
              <a:rPr>
                <a:solidFill>
                  <a:srgbClr val="FF2600"/>
                </a:solidFill>
              </a:rPr>
              <a:t>21:1-6</a:t>
            </a:r>
          </a:p>
        </p:txBody>
      </p:sp>
      <p:sp>
        <p:nvSpPr>
          <p:cNvPr id="399" name="Shape 399"/>
          <p:cNvSpPr/>
          <p:nvPr/>
        </p:nvSpPr>
        <p:spPr>
          <a:xfrm>
            <a:off x="190500" y="841502"/>
            <a:ext cx="6672610" cy="681676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2200"/>
              </a:spcBef>
              <a:buSzPct val="100000"/>
              <a:buChar char="-"/>
              <a:tabLst>
                <a:tab pos="952500" algn="l"/>
                <a:tab pos="1854200" algn="l"/>
              </a:tabLst>
              <a:defRPr sz="2800" b="1">
                <a:uFill>
                  <a:solidFill>
                    <a:srgbClr val="011993"/>
                  </a:solidFill>
                </a:uFill>
                <a:latin typeface="Times"/>
                <a:ea typeface="Times"/>
                <a:cs typeface="Times"/>
                <a:sym typeface="Times"/>
              </a:defRPr>
            </a:pPr>
            <a:r>
              <a:rPr b="0"/>
              <a:t>5 loaves or whatever may be found</a:t>
            </a:r>
          </a:p>
          <a:p>
            <a:pPr marL="269240" marR="91439" indent="-228600" algn="l" defTabSz="914400">
              <a:lnSpc>
                <a:spcPct val="90000"/>
              </a:lnSpc>
              <a:spcBef>
                <a:spcPts val="2200"/>
              </a:spcBef>
              <a:buSzPct val="100000"/>
              <a:buChar char="-"/>
              <a:tabLst>
                <a:tab pos="952500" algn="l"/>
                <a:tab pos="1854200" algn="l"/>
              </a:tabLst>
              <a:defRPr sz="2800" b="1">
                <a:uFill>
                  <a:solidFill>
                    <a:srgbClr val="011993"/>
                  </a:solidFill>
                </a:uFill>
                <a:latin typeface="Times"/>
                <a:ea typeface="Times"/>
                <a:cs typeface="Times"/>
                <a:sym typeface="Times"/>
              </a:defRPr>
            </a:pPr>
            <a:r>
              <a:rPr b="0"/>
              <a:t>Showbread given for an emergency</a:t>
            </a:r>
          </a:p>
          <a:p>
            <a:pPr marL="269240" marR="91439" indent="-228600" algn="l" defTabSz="914400">
              <a:lnSpc>
                <a:spcPct val="90000"/>
              </a:lnSpc>
              <a:spcBef>
                <a:spcPts val="2200"/>
              </a:spcBef>
              <a:buSzPct val="100000"/>
              <a:buChar char="-"/>
              <a:tabLst>
                <a:tab pos="952500" algn="l"/>
                <a:tab pos="1854200" algn="l"/>
              </a:tabLst>
              <a:defRPr sz="2800" b="1">
                <a:uFill>
                  <a:solidFill>
                    <a:srgbClr val="011993"/>
                  </a:solidFill>
                </a:uFill>
                <a:latin typeface="Times"/>
                <a:ea typeface="Times"/>
                <a:cs typeface="Times"/>
                <a:sym typeface="Times"/>
              </a:defRPr>
            </a:pPr>
            <a:r>
              <a:rPr b="0"/>
              <a:t>The men were not ceremonially unclean</a:t>
            </a:r>
          </a:p>
          <a:p>
            <a:pPr marL="269240" marR="91439" indent="-228600" algn="l" defTabSz="914400">
              <a:lnSpc>
                <a:spcPct val="90000"/>
              </a:lnSpc>
              <a:spcBef>
                <a:spcPts val="2200"/>
              </a:spcBef>
              <a:buSzPct val="100000"/>
              <a:buChar char="-"/>
              <a:tabLst>
                <a:tab pos="952500" algn="l"/>
                <a:tab pos="1854200" algn="l"/>
              </a:tabLst>
              <a:defRPr sz="2800" b="1">
                <a:uFill>
                  <a:solidFill>
                    <a:srgbClr val="011993"/>
                  </a:solidFill>
                </a:uFill>
                <a:latin typeface="Times"/>
                <a:ea typeface="Times"/>
                <a:cs typeface="Times"/>
                <a:sym typeface="Times"/>
              </a:defRPr>
            </a:pPr>
            <a:r>
              <a:rPr b="0"/>
              <a:t>Mercy extended though the ceremonial law was broken</a:t>
            </a:r>
          </a:p>
          <a:p>
            <a:pPr marL="269240" marR="91439" indent="-228600" algn="l" defTabSz="914400">
              <a:lnSpc>
                <a:spcPct val="90000"/>
              </a:lnSpc>
              <a:spcBef>
                <a:spcPts val="2200"/>
              </a:spcBef>
              <a:buSzPct val="100000"/>
              <a:buChar char="-"/>
              <a:tabLst>
                <a:tab pos="952500" algn="l"/>
                <a:tab pos="1854200" algn="l"/>
              </a:tabLst>
              <a:defRPr sz="2800" b="1">
                <a:uFill>
                  <a:solidFill>
                    <a:srgbClr val="011993"/>
                  </a:solidFill>
                </a:uFill>
                <a:latin typeface="Times"/>
                <a:ea typeface="Times"/>
                <a:cs typeface="Times"/>
                <a:sym typeface="Times"/>
              </a:defRPr>
            </a:pPr>
            <a:r>
              <a:rPr b="0"/>
              <a:t>Mercy in emergencies before ceremony or tradition </a:t>
            </a:r>
            <a:r>
              <a:rPr b="0">
                <a:solidFill>
                  <a:srgbClr val="FF2600"/>
                </a:solidFill>
              </a:rPr>
              <a:t>Matt. 12:1-8; Mk. 2:23-28; Lk 6:1-5</a:t>
            </a:r>
          </a:p>
          <a:p>
            <a:pPr marL="269240" marR="91439" indent="-228600" algn="l" defTabSz="914400">
              <a:lnSpc>
                <a:spcPct val="90000"/>
              </a:lnSpc>
              <a:spcBef>
                <a:spcPts val="2200"/>
              </a:spcBef>
              <a:buSzPct val="100000"/>
              <a:buChar char="-"/>
              <a:tabLst>
                <a:tab pos="952500" algn="l"/>
                <a:tab pos="1854200" algn="l"/>
              </a:tabLst>
              <a:defRPr sz="2800" b="1">
                <a:uFill>
                  <a:solidFill>
                    <a:srgbClr val="011993"/>
                  </a:solidFill>
                </a:uFill>
                <a:latin typeface="Times"/>
                <a:ea typeface="Times"/>
                <a:cs typeface="Times"/>
                <a:sym typeface="Times"/>
              </a:defRPr>
            </a:pPr>
            <a:r>
              <a:rPr b="0"/>
              <a:t>The high priest inquire of God for David   </a:t>
            </a:r>
            <a:r>
              <a:rPr b="0">
                <a:solidFill>
                  <a:srgbClr val="FF2600"/>
                </a:solidFill>
              </a:rPr>
              <a:t>1 Sam. 22:10</a:t>
            </a:r>
          </a:p>
        </p:txBody>
      </p:sp>
      <p:pic>
        <p:nvPicPr>
          <p:cNvPr id="400" name="pasted-image.tiff"/>
          <p:cNvPicPr>
            <a:picLocks noChangeAspect="1"/>
          </p:cNvPicPr>
          <p:nvPr/>
        </p:nvPicPr>
        <p:blipFill>
          <a:blip r:embed="rId2">
            <a:extLst/>
          </a:blip>
          <a:stretch>
            <a:fillRect/>
          </a:stretch>
        </p:blipFill>
        <p:spPr>
          <a:xfrm>
            <a:off x="6960641" y="917575"/>
            <a:ext cx="3175001" cy="3619500"/>
          </a:xfrm>
          <a:prstGeom prst="rect">
            <a:avLst/>
          </a:prstGeom>
          <a:ln w="12700">
            <a:miter lim="400000"/>
          </a:ln>
        </p:spPr>
      </p:pic>
      <p:pic>
        <p:nvPicPr>
          <p:cNvPr id="401" name="pasted-image.tiff"/>
          <p:cNvPicPr>
            <a:picLocks noChangeAspect="1"/>
          </p:cNvPicPr>
          <p:nvPr/>
        </p:nvPicPr>
        <p:blipFill>
          <a:blip r:embed="rId3">
            <a:extLst/>
          </a:blip>
          <a:srcRect l="13813" t="3460" r="13813" b="3460"/>
          <a:stretch>
            <a:fillRect/>
          </a:stretch>
        </p:blipFill>
        <p:spPr>
          <a:xfrm>
            <a:off x="6925319" y="4391386"/>
            <a:ext cx="3245493" cy="312645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p:cNvSpPr>
          <p:nvPr>
            <p:ph type="body" sz="quarter" idx="1"/>
          </p:nvPr>
        </p:nvSpPr>
        <p:spPr>
          <a:xfrm>
            <a:off x="165100" y="127000"/>
            <a:ext cx="9465420" cy="815876"/>
          </a:xfrm>
          <a:prstGeom prst="rect">
            <a:avLst/>
          </a:prstGeom>
        </p:spPr>
        <p:txBody>
          <a:bodyPr anchor="t"/>
          <a:lstStyle/>
          <a:p>
            <a:pPr marL="482600" indent="-482600">
              <a:buClr>
                <a:srgbClr val="000000"/>
              </a:buClr>
              <a:buSzPct val="100000"/>
              <a:buAutoNum type="arabicPeriod" startAt="2"/>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Observed by Doeg Saul’s servant </a:t>
            </a:r>
            <a:r>
              <a:rPr>
                <a:solidFill>
                  <a:srgbClr val="FF2600"/>
                </a:solidFill>
              </a:rPr>
              <a:t>21:7</a:t>
            </a:r>
          </a:p>
        </p:txBody>
      </p:sp>
      <p:sp>
        <p:nvSpPr>
          <p:cNvPr id="404" name="Shape 404"/>
          <p:cNvSpPr/>
          <p:nvPr/>
        </p:nvSpPr>
        <p:spPr>
          <a:xfrm>
            <a:off x="190500" y="841502"/>
            <a:ext cx="9465420" cy="5936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Doeg - Saul’s servant, chief shepherd, Edomite</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u="sng"/>
              <a:t>detained</a:t>
            </a:r>
            <a:r>
              <a:rPr b="0"/>
              <a:t> - </a:t>
            </a:r>
            <a:r>
              <a:rPr b="0" i="1"/>
              <a:t>atsar</a:t>
            </a:r>
            <a:r>
              <a:rPr b="0"/>
              <a:t> - restrained, stayed, under restraint, keep in custody</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unclean, waiting for trespass offering?</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r>
              <a:rPr b="0"/>
              <a:t>an unfortunate witness</a:t>
            </a:r>
          </a:p>
          <a:p>
            <a:pPr marL="269240" marR="91439" indent="-228600" algn="l" defTabSz="914400">
              <a:lnSpc>
                <a:spcPct val="90000"/>
              </a:lnSpc>
              <a:spcBef>
                <a:spcPts val="600"/>
              </a:spcBef>
              <a:buSzPct val="100000"/>
              <a:buChar char="-"/>
              <a:tabLst>
                <a:tab pos="952500" algn="l"/>
                <a:tab pos="1854200" algn="l"/>
              </a:tabLst>
              <a:defRPr sz="2800" b="1">
                <a:uFill>
                  <a:solidFill>
                    <a:srgbClr val="011993"/>
                  </a:solidFill>
                </a:uFill>
                <a:latin typeface="Times"/>
                <a:ea typeface="Times"/>
                <a:cs typeface="Times"/>
                <a:sym typeface="Times"/>
              </a:defRPr>
            </a:pPr>
            <a:endParaRPr b="0"/>
          </a:p>
          <a:p>
            <a:pPr marR="91439" algn="l" defTabSz="914400">
              <a:lnSpc>
                <a:spcPct val="90000"/>
              </a:lnSpc>
              <a:spcBef>
                <a:spcPts val="600"/>
              </a:spcBef>
              <a:tabLst>
                <a:tab pos="952500" algn="l"/>
                <a:tab pos="1854200" algn="l"/>
              </a:tabLst>
              <a:defRPr sz="2800" b="1">
                <a:uFill>
                  <a:solidFill>
                    <a:srgbClr val="011993"/>
                  </a:solidFill>
                </a:uFill>
                <a:latin typeface="Times"/>
                <a:ea typeface="Times"/>
                <a:cs typeface="Times"/>
                <a:sym typeface="Times"/>
              </a:defRPr>
            </a:pPr>
            <a:endParaRPr b="0"/>
          </a:p>
        </p:txBody>
      </p:sp>
      <p:pic>
        <p:nvPicPr>
          <p:cNvPr id="405" name="pasted-image.tiff"/>
          <p:cNvPicPr>
            <a:picLocks noChangeAspect="1"/>
          </p:cNvPicPr>
          <p:nvPr/>
        </p:nvPicPr>
        <p:blipFill>
          <a:blip r:embed="rId2">
            <a:extLst/>
          </a:blip>
          <a:stretch>
            <a:fillRect/>
          </a:stretch>
        </p:blipFill>
        <p:spPr>
          <a:xfrm>
            <a:off x="4195086" y="2892810"/>
            <a:ext cx="5921973" cy="394080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p:cNvSpPr>
          <p:nvPr>
            <p:ph type="body" sz="quarter" idx="1"/>
          </p:nvPr>
        </p:nvSpPr>
        <p:spPr>
          <a:xfrm>
            <a:off x="165100" y="127000"/>
            <a:ext cx="9465420" cy="815876"/>
          </a:xfrm>
          <a:prstGeom prst="rect">
            <a:avLst/>
          </a:prstGeom>
        </p:spPr>
        <p:txBody>
          <a:bodyPr anchor="t"/>
          <a:lstStyle/>
          <a:p>
            <a:pPr marL="482600" indent="-482600">
              <a:buClr>
                <a:srgbClr val="000000"/>
              </a:buClr>
              <a:buSzPct val="100000"/>
              <a:buAutoNum type="arabicPeriod" startAt="3"/>
              <a:tabLst>
                <a:tab pos="571500" algn="l"/>
                <a:tab pos="927100" algn="l"/>
                <a:tab pos="1282700" algn="l"/>
                <a:tab pos="1638300" algn="l"/>
                <a:tab pos="1993900" algn="l"/>
                <a:tab pos="2349500" algn="l"/>
                <a:tab pos="2705100" algn="l"/>
                <a:tab pos="3060700" algn="l"/>
                <a:tab pos="3416300" algn="l"/>
                <a:tab pos="3771900" algn="l"/>
                <a:tab pos="4127500" algn="l"/>
                <a:tab pos="4483100" algn="l"/>
              </a:tabLst>
              <a:defRPr sz="2800"/>
            </a:pPr>
            <a:r>
              <a:t>David is given Goliath’s sword </a:t>
            </a:r>
            <a:r>
              <a:rPr>
                <a:solidFill>
                  <a:srgbClr val="FF2600"/>
                </a:solidFill>
              </a:rPr>
              <a:t>21:8, 9</a:t>
            </a:r>
          </a:p>
        </p:txBody>
      </p:sp>
      <p:sp>
        <p:nvSpPr>
          <p:cNvPr id="408" name="Shape 408"/>
          <p:cNvSpPr/>
          <p:nvPr/>
        </p:nvSpPr>
        <p:spPr>
          <a:xfrm>
            <a:off x="190500" y="841502"/>
            <a:ext cx="7157393" cy="59369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269240" marR="91439" indent="-228600" algn="l" defTabSz="914400">
              <a:lnSpc>
                <a:spcPct val="90000"/>
              </a:lnSpc>
              <a:spcBef>
                <a:spcPts val="600"/>
              </a:spcBef>
              <a:buSzPct val="100000"/>
              <a:buChar char="-"/>
              <a:tabLst>
                <a:tab pos="952500" algn="l"/>
                <a:tab pos="1854200" algn="l"/>
              </a:tabLst>
              <a:defRPr sz="2600" b="1">
                <a:uFill>
                  <a:solidFill>
                    <a:srgbClr val="011993"/>
                  </a:solidFill>
                </a:uFill>
                <a:latin typeface="Times"/>
                <a:ea typeface="Times"/>
                <a:cs typeface="Times"/>
                <a:sym typeface="Times"/>
              </a:defRPr>
            </a:pPr>
            <a:r>
              <a:rPr b="0"/>
              <a:t>Asked for sword or spear</a:t>
            </a:r>
          </a:p>
          <a:p>
            <a:pPr marL="269240" marR="91439" indent="-228600" algn="l" defTabSz="914400">
              <a:lnSpc>
                <a:spcPct val="90000"/>
              </a:lnSpc>
              <a:spcBef>
                <a:spcPts val="600"/>
              </a:spcBef>
              <a:buSzPct val="100000"/>
              <a:buChar char="-"/>
              <a:tabLst>
                <a:tab pos="952500" algn="l"/>
                <a:tab pos="1854200" algn="l"/>
              </a:tabLst>
              <a:defRPr sz="2600" b="1">
                <a:uFill>
                  <a:solidFill>
                    <a:srgbClr val="011993"/>
                  </a:solidFill>
                </a:uFill>
                <a:latin typeface="Times"/>
                <a:ea typeface="Times"/>
                <a:cs typeface="Times"/>
                <a:sym typeface="Times"/>
              </a:defRPr>
            </a:pPr>
            <a:r>
              <a:rPr b="0"/>
              <a:t>On secret mission, urgency needed</a:t>
            </a:r>
          </a:p>
          <a:p>
            <a:pPr marL="269240" marR="91439" indent="-228600" algn="l" defTabSz="914400">
              <a:lnSpc>
                <a:spcPct val="90000"/>
              </a:lnSpc>
              <a:spcBef>
                <a:spcPts val="600"/>
              </a:spcBef>
              <a:buSzPct val="100000"/>
              <a:buChar char="-"/>
              <a:tabLst>
                <a:tab pos="952500" algn="l"/>
                <a:tab pos="1854200" algn="l"/>
              </a:tabLst>
              <a:defRPr sz="2600" b="1">
                <a:uFill>
                  <a:solidFill>
                    <a:srgbClr val="011993"/>
                  </a:solidFill>
                </a:uFill>
                <a:latin typeface="Times"/>
                <a:ea typeface="Times"/>
                <a:cs typeface="Times"/>
                <a:sym typeface="Times"/>
              </a:defRPr>
            </a:pPr>
            <a:r>
              <a:rPr b="0"/>
              <a:t>Goliath’s sword had been left there as a trophy</a:t>
            </a:r>
          </a:p>
          <a:p>
            <a:pPr marL="269240" marR="91439" indent="-228600" algn="l" defTabSz="914400">
              <a:lnSpc>
                <a:spcPct val="90000"/>
              </a:lnSpc>
              <a:spcBef>
                <a:spcPts val="600"/>
              </a:spcBef>
              <a:buSzPct val="100000"/>
              <a:buChar char="-"/>
              <a:tabLst>
                <a:tab pos="952500" algn="l"/>
                <a:tab pos="1854200" algn="l"/>
              </a:tabLst>
              <a:defRPr sz="2600" b="1">
                <a:uFill>
                  <a:solidFill>
                    <a:srgbClr val="011993"/>
                  </a:solidFill>
                </a:uFill>
                <a:latin typeface="Times"/>
                <a:ea typeface="Times"/>
                <a:cs typeface="Times"/>
                <a:sym typeface="Times"/>
              </a:defRPr>
            </a:pPr>
            <a:r>
              <a:rPr b="0"/>
              <a:t>The feat was know of far and near</a:t>
            </a:r>
          </a:p>
          <a:p>
            <a:pPr marL="269240" marR="91439" indent="-228600" algn="l" defTabSz="914400">
              <a:lnSpc>
                <a:spcPct val="90000"/>
              </a:lnSpc>
              <a:spcBef>
                <a:spcPts val="600"/>
              </a:spcBef>
              <a:buSzPct val="100000"/>
              <a:buChar char="-"/>
              <a:tabLst>
                <a:tab pos="952500" algn="l"/>
                <a:tab pos="1854200" algn="l"/>
              </a:tabLst>
              <a:defRPr sz="2600" b="1">
                <a:uFill>
                  <a:solidFill>
                    <a:srgbClr val="011993"/>
                  </a:solidFill>
                </a:uFill>
                <a:latin typeface="Times"/>
                <a:ea typeface="Times"/>
                <a:cs typeface="Times"/>
                <a:sym typeface="Times"/>
              </a:defRPr>
            </a:pPr>
            <a:r>
              <a:rPr b="0"/>
              <a:t>Normal size sword - very excellently made</a:t>
            </a:r>
          </a:p>
          <a:p>
            <a:pPr marL="269240" marR="91439" indent="-228600" algn="l" defTabSz="914400">
              <a:lnSpc>
                <a:spcPct val="90000"/>
              </a:lnSpc>
              <a:spcBef>
                <a:spcPts val="600"/>
              </a:spcBef>
              <a:buSzPct val="100000"/>
              <a:buChar char="-"/>
              <a:tabLst>
                <a:tab pos="952500" algn="l"/>
                <a:tab pos="1854200" algn="l"/>
              </a:tabLst>
              <a:defRPr sz="2600" b="1">
                <a:uFill>
                  <a:solidFill>
                    <a:srgbClr val="011993"/>
                  </a:solidFill>
                </a:uFill>
                <a:latin typeface="Times"/>
                <a:ea typeface="Times"/>
                <a:cs typeface="Times"/>
                <a:sym typeface="Times"/>
              </a:defRPr>
            </a:pPr>
            <a:r>
              <a:rPr b="0"/>
              <a:t>behind the ephod - should piece of H.P.</a:t>
            </a:r>
          </a:p>
          <a:p>
            <a:pPr marL="269240" marR="91439" indent="-228600" algn="l" defTabSz="914400">
              <a:lnSpc>
                <a:spcPct val="90000"/>
              </a:lnSpc>
              <a:spcBef>
                <a:spcPts val="600"/>
              </a:spcBef>
              <a:buSzPct val="100000"/>
              <a:buChar char="-"/>
              <a:tabLst>
                <a:tab pos="952500" algn="l"/>
                <a:tab pos="1854200" algn="l"/>
              </a:tabLst>
              <a:defRPr sz="2600" b="1">
                <a:uFill>
                  <a:solidFill>
                    <a:srgbClr val="011993"/>
                  </a:solidFill>
                </a:uFill>
                <a:latin typeface="Times"/>
                <a:ea typeface="Times"/>
                <a:cs typeface="Times"/>
                <a:sym typeface="Times"/>
              </a:defRPr>
            </a:pPr>
            <a:r>
              <a:rPr b="0"/>
              <a:t>David was glad to have the sword</a:t>
            </a:r>
          </a:p>
        </p:txBody>
      </p:sp>
      <p:pic>
        <p:nvPicPr>
          <p:cNvPr id="409" name="pasted-image.tiff"/>
          <p:cNvPicPr>
            <a:picLocks noChangeAspect="1"/>
          </p:cNvPicPr>
          <p:nvPr/>
        </p:nvPicPr>
        <p:blipFill>
          <a:blip r:embed="rId2">
            <a:extLst/>
          </a:blip>
          <a:stretch>
            <a:fillRect/>
          </a:stretch>
        </p:blipFill>
        <p:spPr>
          <a:xfrm>
            <a:off x="6867673" y="942925"/>
            <a:ext cx="3193382" cy="319338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p:cNvSpPr>
          <p:nvPr>
            <p:ph type="ctrTitle"/>
          </p:nvPr>
        </p:nvSpPr>
        <p:spPr>
          <a:prstGeom prst="rect">
            <a:avLst/>
          </a:prstGeom>
        </p:spPr>
        <p:txBody>
          <a:bodyPr lIns="0" tIns="0" rIns="0" bIns="0" anchor="ct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100"/>
            </a:pPr>
            <a:r>
              <a:t>III.	David in Exile </a:t>
            </a:r>
            <a:r>
              <a:rPr>
                <a:solidFill>
                  <a:srgbClr val="FF2600"/>
                </a:solidFill>
              </a:rPr>
              <a:t>21:10—28:2</a:t>
            </a:r>
          </a:p>
        </p:txBody>
      </p:sp>
      <p:sp>
        <p:nvSpPr>
          <p:cNvPr id="412" name="Shape 412"/>
          <p:cNvSpPr>
            <a:spLocks noGrp="1"/>
          </p:cNvSpPr>
          <p:nvPr>
            <p:ph type="subTitle" sz="quarter" idx="1"/>
          </p:nvPr>
        </p:nvSpPr>
        <p:spPr>
          <a:prstGeom prst="rect">
            <a:avLst/>
          </a:prstGeom>
        </p:spPr>
        <p:txBody>
          <a:bodyPr/>
          <a:lstStyle/>
          <a:p>
            <a:endParaRPr/>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hape 414"/>
          <p:cNvSpPr/>
          <p:nvPr/>
        </p:nvSpPr>
        <p:spPr>
          <a:xfrm>
            <a:off x="476448" y="330200"/>
            <a:ext cx="9194801" cy="914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508000" algn="l"/>
                <a:tab pos="9144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b="1">
                <a:solidFill>
                  <a:srgbClr val="011993"/>
                </a:solidFill>
                <a:latin typeface="+mn-lt"/>
                <a:ea typeface="+mn-ea"/>
                <a:cs typeface="+mn-cs"/>
                <a:sym typeface="Gill Sans"/>
              </a:rPr>
              <a:t>A.	David seeks refuge among Philistines (rejected)</a:t>
            </a:r>
            <a:r>
              <a:rPr b="1">
                <a:latin typeface="+mn-lt"/>
                <a:ea typeface="+mn-ea"/>
                <a:cs typeface="+mn-cs"/>
                <a:sym typeface="Gill Sans"/>
              </a:rPr>
              <a:t> 	</a:t>
            </a:r>
            <a:r>
              <a:rPr b="1">
                <a:solidFill>
                  <a:srgbClr val="FF2600"/>
                </a:solidFill>
                <a:latin typeface="+mn-lt"/>
                <a:ea typeface="+mn-ea"/>
                <a:cs typeface="+mn-cs"/>
                <a:sym typeface="Gill Sans"/>
              </a:rPr>
              <a:t>21:10-15</a:t>
            </a:r>
            <a:r>
              <a:rPr>
                <a:latin typeface="+mn-lt"/>
                <a:ea typeface="+mn-ea"/>
                <a:cs typeface="+mn-cs"/>
                <a:sym typeface="Gill Sans"/>
              </a:rPr>
              <a:t>  Flight to Gath and faking madness</a:t>
            </a:r>
          </a:p>
        </p:txBody>
      </p:sp>
      <p:grpSp>
        <p:nvGrpSpPr>
          <p:cNvPr id="462" name="Group 462"/>
          <p:cNvGrpSpPr/>
          <p:nvPr/>
        </p:nvGrpSpPr>
        <p:grpSpPr>
          <a:xfrm>
            <a:off x="584200" y="1566588"/>
            <a:ext cx="9058974" cy="5473701"/>
            <a:chOff x="0" y="0"/>
            <a:chExt cx="9058973" cy="5473700"/>
          </a:xfrm>
        </p:grpSpPr>
        <p:pic>
          <p:nvPicPr>
            <p:cNvPr id="415" name="droppedImage.pdf"/>
            <p:cNvPicPr>
              <a:picLocks noChangeAspect="1"/>
            </p:cNvPicPr>
            <p:nvPr/>
          </p:nvPicPr>
          <p:blipFill>
            <a:blip r:embed="rId2">
              <a:extLst/>
            </a:blip>
            <a:stretch>
              <a:fillRect/>
            </a:stretch>
          </p:blipFill>
          <p:spPr>
            <a:xfrm>
              <a:off x="0" y="0"/>
              <a:ext cx="9058974" cy="5473700"/>
            </a:xfrm>
            <a:prstGeom prst="rect">
              <a:avLst/>
            </a:prstGeom>
            <a:ln w="12700" cap="flat">
              <a:noFill/>
              <a:miter lim="400000"/>
            </a:ln>
            <a:effectLst/>
          </p:spPr>
        </p:pic>
        <p:sp>
          <p:nvSpPr>
            <p:cNvPr id="416" name="Shape 416"/>
            <p:cNvSpPr/>
            <p:nvPr/>
          </p:nvSpPr>
          <p:spPr>
            <a:xfrm>
              <a:off x="2057400" y="2154511"/>
              <a:ext cx="685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Ekron</a:t>
              </a:r>
            </a:p>
          </p:txBody>
        </p:sp>
        <p:sp>
          <p:nvSpPr>
            <p:cNvPr id="417" name="Shape 417"/>
            <p:cNvSpPr/>
            <p:nvPr/>
          </p:nvSpPr>
          <p:spPr>
            <a:xfrm>
              <a:off x="4191000" y="2230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Gibeah</a:t>
              </a:r>
            </a:p>
          </p:txBody>
        </p:sp>
        <p:sp>
          <p:nvSpPr>
            <p:cNvPr id="418" name="Shape 418"/>
            <p:cNvSpPr/>
            <p:nvPr/>
          </p:nvSpPr>
          <p:spPr>
            <a:xfrm>
              <a:off x="4343400" y="2002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Ramah</a:t>
              </a:r>
            </a:p>
          </p:txBody>
        </p:sp>
        <p:sp>
          <p:nvSpPr>
            <p:cNvPr id="419" name="Shape 419"/>
            <p:cNvSpPr/>
            <p:nvPr/>
          </p:nvSpPr>
          <p:spPr>
            <a:xfrm>
              <a:off x="3962400" y="25355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Jerusalem</a:t>
              </a:r>
            </a:p>
          </p:txBody>
        </p:sp>
        <p:sp>
          <p:nvSpPr>
            <p:cNvPr id="420" name="Shape 420"/>
            <p:cNvSpPr/>
            <p:nvPr/>
          </p:nvSpPr>
          <p:spPr>
            <a:xfrm>
              <a:off x="2667000" y="2764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Azekah</a:t>
              </a:r>
            </a:p>
          </p:txBody>
        </p:sp>
        <p:sp>
          <p:nvSpPr>
            <p:cNvPr id="421" name="Shape 421"/>
            <p:cNvSpPr/>
            <p:nvPr/>
          </p:nvSpPr>
          <p:spPr>
            <a:xfrm>
              <a:off x="2895600" y="2992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Socho</a:t>
              </a:r>
            </a:p>
          </p:txBody>
        </p:sp>
        <p:sp>
          <p:nvSpPr>
            <p:cNvPr id="422" name="Shape 422"/>
            <p:cNvSpPr/>
            <p:nvPr/>
          </p:nvSpPr>
          <p:spPr>
            <a:xfrm>
              <a:off x="1981200" y="3449911"/>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Gath</a:t>
              </a:r>
            </a:p>
          </p:txBody>
        </p:sp>
        <p:sp>
          <p:nvSpPr>
            <p:cNvPr id="423" name="Shape 423"/>
            <p:cNvSpPr/>
            <p:nvPr/>
          </p:nvSpPr>
          <p:spPr>
            <a:xfrm>
              <a:off x="3962400" y="29165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Bethlehem</a:t>
              </a:r>
            </a:p>
          </p:txBody>
        </p:sp>
        <p:sp>
          <p:nvSpPr>
            <p:cNvPr id="424" name="Shape 424"/>
            <p:cNvSpPr/>
            <p:nvPr/>
          </p:nvSpPr>
          <p:spPr>
            <a:xfrm rot="21540000">
              <a:off x="1982189" y="1318574"/>
              <a:ext cx="685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DAN</a:t>
              </a:r>
            </a:p>
          </p:txBody>
        </p:sp>
        <p:sp>
          <p:nvSpPr>
            <p:cNvPr id="425" name="Shape 425"/>
            <p:cNvSpPr/>
            <p:nvPr/>
          </p:nvSpPr>
          <p:spPr>
            <a:xfrm>
              <a:off x="4800600" y="2230711"/>
              <a:ext cx="11430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r>
                <a:t>BENJAMIN</a:t>
              </a:r>
            </a:p>
          </p:txBody>
        </p:sp>
        <p:sp>
          <p:nvSpPr>
            <p:cNvPr id="426" name="Shape 426"/>
            <p:cNvSpPr/>
            <p:nvPr/>
          </p:nvSpPr>
          <p:spPr>
            <a:xfrm>
              <a:off x="4114800" y="3449911"/>
              <a:ext cx="838200"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r>
                <a:t>JUDAH</a:t>
              </a:r>
            </a:p>
          </p:txBody>
        </p:sp>
        <p:sp>
          <p:nvSpPr>
            <p:cNvPr id="427" name="Shape 427"/>
            <p:cNvSpPr/>
            <p:nvPr/>
          </p:nvSpPr>
          <p:spPr>
            <a:xfrm rot="18240000">
              <a:off x="647303" y="3255351"/>
              <a:ext cx="1447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PHILISTINES</a:t>
              </a:r>
            </a:p>
          </p:txBody>
        </p:sp>
        <p:sp>
          <p:nvSpPr>
            <p:cNvPr id="428" name="Shape 428"/>
            <p:cNvSpPr/>
            <p:nvPr/>
          </p:nvSpPr>
          <p:spPr>
            <a:xfrm>
              <a:off x="304800" y="2306911"/>
              <a:ext cx="13716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r>
                <a:t>Goliath Slain</a:t>
              </a:r>
            </a:p>
          </p:txBody>
        </p:sp>
        <p:sp>
          <p:nvSpPr>
            <p:cNvPr id="429" name="Shape 429"/>
            <p:cNvSpPr/>
            <p:nvPr/>
          </p:nvSpPr>
          <p:spPr>
            <a:xfrm>
              <a:off x="2133600" y="2611711"/>
              <a:ext cx="609600" cy="446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700"/>
                </a:spcBef>
                <a:defRPr sz="1000">
                  <a:solidFill>
                    <a:srgbClr val="941100"/>
                  </a:solidFill>
                  <a:uFill>
                    <a:solidFill>
                      <a:srgbClr val="941100"/>
                    </a:solidFill>
                  </a:uFill>
                  <a:latin typeface="Geneva"/>
                  <a:ea typeface="Geneva"/>
                  <a:cs typeface="Geneva"/>
                  <a:sym typeface="Geneva"/>
                </a:defRPr>
              </a:lvl1pPr>
            </a:lstStyle>
            <a:p>
              <a:r>
                <a:t>Valley of Elah</a:t>
              </a:r>
            </a:p>
          </p:txBody>
        </p:sp>
        <p:sp>
          <p:nvSpPr>
            <p:cNvPr id="430" name="Shape 430"/>
            <p:cNvSpPr/>
            <p:nvPr/>
          </p:nvSpPr>
          <p:spPr>
            <a:xfrm>
              <a:off x="3200400" y="3145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Adullam</a:t>
              </a:r>
            </a:p>
          </p:txBody>
        </p:sp>
        <p:sp>
          <p:nvSpPr>
            <p:cNvPr id="431" name="Shape 431"/>
            <p:cNvSpPr/>
            <p:nvPr/>
          </p:nvSpPr>
          <p:spPr>
            <a:xfrm>
              <a:off x="3429000" y="3373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Keilah</a:t>
              </a:r>
            </a:p>
          </p:txBody>
        </p:sp>
        <p:sp>
          <p:nvSpPr>
            <p:cNvPr id="432" name="Shape 432"/>
            <p:cNvSpPr/>
            <p:nvPr/>
          </p:nvSpPr>
          <p:spPr>
            <a:xfrm>
              <a:off x="3581400" y="3830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Hebron</a:t>
              </a:r>
            </a:p>
          </p:txBody>
        </p:sp>
        <p:sp>
          <p:nvSpPr>
            <p:cNvPr id="433" name="Shape 433"/>
            <p:cNvSpPr/>
            <p:nvPr/>
          </p:nvSpPr>
          <p:spPr>
            <a:xfrm>
              <a:off x="3505200" y="4135711"/>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Ziph</a:t>
              </a:r>
            </a:p>
          </p:txBody>
        </p:sp>
        <p:sp>
          <p:nvSpPr>
            <p:cNvPr id="434" name="Shape 434"/>
            <p:cNvSpPr/>
            <p:nvPr/>
          </p:nvSpPr>
          <p:spPr>
            <a:xfrm>
              <a:off x="3200400" y="44405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Carmel</a:t>
              </a:r>
            </a:p>
          </p:txBody>
        </p:sp>
        <p:sp>
          <p:nvSpPr>
            <p:cNvPr id="435" name="Shape 435"/>
            <p:cNvSpPr/>
            <p:nvPr/>
          </p:nvSpPr>
          <p:spPr>
            <a:xfrm>
              <a:off x="3886200" y="4592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Maon</a:t>
              </a:r>
            </a:p>
          </p:txBody>
        </p:sp>
        <p:sp>
          <p:nvSpPr>
            <p:cNvPr id="436" name="Shape 436"/>
            <p:cNvSpPr/>
            <p:nvPr/>
          </p:nvSpPr>
          <p:spPr>
            <a:xfrm>
              <a:off x="4267200" y="4211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En-gedi</a:t>
              </a:r>
            </a:p>
          </p:txBody>
        </p:sp>
        <p:sp>
          <p:nvSpPr>
            <p:cNvPr id="437" name="Shape 437"/>
            <p:cNvSpPr/>
            <p:nvPr/>
          </p:nvSpPr>
          <p:spPr>
            <a:xfrm>
              <a:off x="5867400" y="4821511"/>
              <a:ext cx="914400" cy="495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Mizpeh of Moab</a:t>
              </a:r>
            </a:p>
          </p:txBody>
        </p:sp>
        <p:sp>
          <p:nvSpPr>
            <p:cNvPr id="438" name="Shape 438"/>
            <p:cNvSpPr/>
            <p:nvPr/>
          </p:nvSpPr>
          <p:spPr>
            <a:xfrm>
              <a:off x="1981200" y="47453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Ziklag</a:t>
              </a:r>
            </a:p>
          </p:txBody>
        </p:sp>
        <p:sp>
          <p:nvSpPr>
            <p:cNvPr id="439" name="Shape 439"/>
            <p:cNvSpPr/>
            <p:nvPr/>
          </p:nvSpPr>
          <p:spPr>
            <a:xfrm>
              <a:off x="1219200" y="4516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Gerar</a:t>
              </a:r>
            </a:p>
          </p:txBody>
        </p:sp>
        <p:sp>
          <p:nvSpPr>
            <p:cNvPr id="440" name="Shape 440"/>
            <p:cNvSpPr/>
            <p:nvPr/>
          </p:nvSpPr>
          <p:spPr>
            <a:xfrm>
              <a:off x="381000" y="40595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Gaza</a:t>
              </a:r>
            </a:p>
          </p:txBody>
        </p:sp>
        <p:sp>
          <p:nvSpPr>
            <p:cNvPr id="441" name="Shape 441"/>
            <p:cNvSpPr/>
            <p:nvPr/>
          </p:nvSpPr>
          <p:spPr>
            <a:xfrm>
              <a:off x="228600" y="3068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Ashkelon</a:t>
              </a:r>
            </a:p>
          </p:txBody>
        </p:sp>
        <p:sp>
          <p:nvSpPr>
            <p:cNvPr id="442" name="Shape 442"/>
            <p:cNvSpPr/>
            <p:nvPr/>
          </p:nvSpPr>
          <p:spPr>
            <a:xfrm>
              <a:off x="1219200" y="2687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Ashdod</a:t>
              </a:r>
            </a:p>
          </p:txBody>
        </p:sp>
        <p:sp>
          <p:nvSpPr>
            <p:cNvPr id="443" name="Shape 443"/>
            <p:cNvSpPr/>
            <p:nvPr/>
          </p:nvSpPr>
          <p:spPr>
            <a:xfrm>
              <a:off x="2209800" y="1849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Gezer</a:t>
              </a:r>
            </a:p>
          </p:txBody>
        </p:sp>
        <p:sp>
          <p:nvSpPr>
            <p:cNvPr id="444" name="Shape 444"/>
            <p:cNvSpPr/>
            <p:nvPr/>
          </p:nvSpPr>
          <p:spPr>
            <a:xfrm>
              <a:off x="5105400" y="2002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Jericho</a:t>
              </a:r>
            </a:p>
          </p:txBody>
        </p:sp>
        <p:sp>
          <p:nvSpPr>
            <p:cNvPr id="445" name="Shape 445"/>
            <p:cNvSpPr/>
            <p:nvPr/>
          </p:nvSpPr>
          <p:spPr>
            <a:xfrm>
              <a:off x="3505200" y="17735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Mizpah</a:t>
              </a:r>
            </a:p>
          </p:txBody>
        </p:sp>
        <p:sp>
          <p:nvSpPr>
            <p:cNvPr id="446" name="Shape 446"/>
            <p:cNvSpPr/>
            <p:nvPr/>
          </p:nvSpPr>
          <p:spPr>
            <a:xfrm>
              <a:off x="3810000" y="15449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Bethel</a:t>
              </a:r>
            </a:p>
          </p:txBody>
        </p:sp>
        <p:sp>
          <p:nvSpPr>
            <p:cNvPr id="447" name="Shape 447"/>
            <p:cNvSpPr/>
            <p:nvPr/>
          </p:nvSpPr>
          <p:spPr>
            <a:xfrm>
              <a:off x="4495800" y="16211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Ai</a:t>
              </a:r>
            </a:p>
          </p:txBody>
        </p:sp>
        <p:sp>
          <p:nvSpPr>
            <p:cNvPr id="448" name="Shape 448"/>
            <p:cNvSpPr/>
            <p:nvPr/>
          </p:nvSpPr>
          <p:spPr>
            <a:xfrm>
              <a:off x="6477000" y="325711"/>
              <a:ext cx="236220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r>
                <a:t>Saul And David</a:t>
              </a:r>
            </a:p>
          </p:txBody>
        </p:sp>
        <p:sp>
          <p:nvSpPr>
            <p:cNvPr id="449" name="Shape 449"/>
            <p:cNvSpPr/>
            <p:nvPr/>
          </p:nvSpPr>
          <p:spPr>
            <a:xfrm>
              <a:off x="6553200" y="782911"/>
              <a:ext cx="2133600"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r>
                <a:t>1 Samuel 16-27</a:t>
              </a:r>
            </a:p>
          </p:txBody>
        </p:sp>
        <p:sp>
          <p:nvSpPr>
            <p:cNvPr id="450" name="Shape 450"/>
            <p:cNvSpPr/>
            <p:nvPr/>
          </p:nvSpPr>
          <p:spPr>
            <a:xfrm>
              <a:off x="6477000" y="1697311"/>
              <a:ext cx="244475"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r>
                <a:t>0</a:t>
              </a:r>
            </a:p>
          </p:txBody>
        </p:sp>
        <p:sp>
          <p:nvSpPr>
            <p:cNvPr id="451" name="Shape 451"/>
            <p:cNvSpPr/>
            <p:nvPr/>
          </p:nvSpPr>
          <p:spPr>
            <a:xfrm>
              <a:off x="8305800" y="1697311"/>
              <a:ext cx="62230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Miles</a:t>
              </a:r>
            </a:p>
          </p:txBody>
        </p:sp>
        <p:sp>
          <p:nvSpPr>
            <p:cNvPr id="452" name="Shape 452"/>
            <p:cNvSpPr/>
            <p:nvPr/>
          </p:nvSpPr>
          <p:spPr>
            <a:xfrm>
              <a:off x="4876800" y="3678511"/>
              <a:ext cx="1143000" cy="596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453" name="Shape 453"/>
            <p:cNvSpPr/>
            <p:nvPr/>
          </p:nvSpPr>
          <p:spPr>
            <a:xfrm>
              <a:off x="3124200" y="9353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EPHRAIM</a:t>
              </a:r>
            </a:p>
          </p:txBody>
        </p:sp>
        <p:sp>
          <p:nvSpPr>
            <p:cNvPr id="454" name="Shape 454"/>
            <p:cNvSpPr/>
            <p:nvPr/>
          </p:nvSpPr>
          <p:spPr>
            <a:xfrm>
              <a:off x="5638800" y="1163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GAD</a:t>
              </a:r>
            </a:p>
          </p:txBody>
        </p:sp>
        <p:sp>
          <p:nvSpPr>
            <p:cNvPr id="455" name="Shape 455"/>
            <p:cNvSpPr/>
            <p:nvPr/>
          </p:nvSpPr>
          <p:spPr>
            <a:xfrm>
              <a:off x="2743200" y="971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MANASSEH</a:t>
              </a:r>
            </a:p>
          </p:txBody>
        </p:sp>
        <p:sp>
          <p:nvSpPr>
            <p:cNvPr id="456" name="Shape 456"/>
            <p:cNvSpPr/>
            <p:nvPr/>
          </p:nvSpPr>
          <p:spPr>
            <a:xfrm>
              <a:off x="6172200" y="3449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REUBEN</a:t>
              </a:r>
            </a:p>
          </p:txBody>
        </p:sp>
        <p:sp>
          <p:nvSpPr>
            <p:cNvPr id="457" name="Shape 457"/>
            <p:cNvSpPr/>
            <p:nvPr/>
          </p:nvSpPr>
          <p:spPr>
            <a:xfrm>
              <a:off x="6858000" y="4973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MOAB</a:t>
              </a:r>
            </a:p>
          </p:txBody>
        </p:sp>
        <p:sp>
          <p:nvSpPr>
            <p:cNvPr id="458" name="Shape 458"/>
            <p:cNvSpPr/>
            <p:nvPr/>
          </p:nvSpPr>
          <p:spPr>
            <a:xfrm>
              <a:off x="609600" y="48977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SIMEON</a:t>
              </a:r>
            </a:p>
          </p:txBody>
        </p:sp>
        <p:sp>
          <p:nvSpPr>
            <p:cNvPr id="459" name="Shape 459"/>
            <p:cNvSpPr/>
            <p:nvPr/>
          </p:nvSpPr>
          <p:spPr>
            <a:xfrm>
              <a:off x="304800" y="1011511"/>
              <a:ext cx="1447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THE GREAT SEA</a:t>
              </a:r>
            </a:p>
          </p:txBody>
        </p:sp>
        <p:sp>
          <p:nvSpPr>
            <p:cNvPr id="460" name="Shape 460"/>
            <p:cNvSpPr/>
            <p:nvPr/>
          </p:nvSpPr>
          <p:spPr>
            <a:xfrm>
              <a:off x="7543800" y="1392511"/>
              <a:ext cx="62230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km</a:t>
              </a:r>
            </a:p>
          </p:txBody>
        </p:sp>
        <p:sp>
          <p:nvSpPr>
            <p:cNvPr id="461" name="Shape 461"/>
            <p:cNvSpPr/>
            <p:nvPr/>
          </p:nvSpPr>
          <p:spPr>
            <a:xfrm>
              <a:off x="4495800" y="2383111"/>
              <a:ext cx="9906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r>
                <a:t>Nob</a:t>
              </a:r>
            </a:p>
          </p:txBody>
        </p:sp>
      </p:grpSp>
      <p:sp>
        <p:nvSpPr>
          <p:cNvPr id="463" name="Shape 463"/>
          <p:cNvSpPr/>
          <p:nvPr/>
        </p:nvSpPr>
        <p:spPr>
          <a:xfrm flipH="1" flipV="1">
            <a:off x="4851400" y="3975100"/>
            <a:ext cx="254000" cy="101600"/>
          </a:xfrm>
          <a:prstGeom prst="line">
            <a:avLst/>
          </a:prstGeom>
          <a:ln w="25400">
            <a:solidFill>
              <a:srgbClr val="FF2600"/>
            </a:solidFill>
            <a:miter lim="400000"/>
            <a:headEnd type="triangle"/>
          </a:ln>
        </p:spPr>
        <p:txBody>
          <a:bodyPr lIns="50800" tIns="50800" rIns="50800" bIns="50800" anchor="ctr"/>
          <a:lstStyle/>
          <a:p>
            <a:pPr algn="l">
              <a:defRPr sz="1200">
                <a:latin typeface="Helvetica"/>
                <a:ea typeface="Helvetica"/>
                <a:cs typeface="Helvetica"/>
                <a:sym typeface="Helvetica"/>
              </a:defRPr>
            </a:pPr>
            <a:endParaRPr/>
          </a:p>
        </p:txBody>
      </p:sp>
      <p:sp>
        <p:nvSpPr>
          <p:cNvPr id="464" name="Shape 464"/>
          <p:cNvSpPr/>
          <p:nvPr/>
        </p:nvSpPr>
        <p:spPr>
          <a:xfrm flipV="1">
            <a:off x="2832100" y="4114800"/>
            <a:ext cx="2260600" cy="939800"/>
          </a:xfrm>
          <a:prstGeom prst="line">
            <a:avLst/>
          </a:prstGeom>
          <a:ln w="25400">
            <a:solidFill>
              <a:srgbClr val="FF2600"/>
            </a:solidFill>
            <a:miter lim="400000"/>
            <a:headEnd type="triangle"/>
          </a:ln>
        </p:spPr>
        <p:txBody>
          <a:bodyPr lIns="50800" tIns="50800" rIns="50800" bIns="50800" anchor="ctr"/>
          <a:lstStyle/>
          <a:p>
            <a:pPr algn="l">
              <a:defRPr sz="1200">
                <a:latin typeface="Helvetica"/>
                <a:ea typeface="Helvetica"/>
                <a:cs typeface="Helvetica"/>
                <a:sym typeface="Helvetica"/>
              </a:defRPr>
            </a:pPr>
            <a:endParaRPr/>
          </a:p>
        </p:txBody>
      </p:sp>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1196</Words>
  <Application>Microsoft Macintosh PowerPoint</Application>
  <PresentationFormat>Custom</PresentationFormat>
  <Paragraphs>416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White</vt:lpstr>
      <vt:lpstr>PowerPoint Presentation</vt:lpstr>
      <vt:lpstr>D.   David at Nob 21</vt:lpstr>
      <vt:lpstr>PowerPoint Presentation</vt:lpstr>
      <vt:lpstr>PowerPoint Presentation</vt:lpstr>
      <vt:lpstr>PowerPoint Presentation</vt:lpstr>
      <vt:lpstr>PowerPoint Presentation</vt:lpstr>
      <vt:lpstr>PowerPoint Presentation</vt:lpstr>
      <vt:lpstr>III. David in Exile 21:10—28:2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Saul’s first pursuit of David 22:6—23:29</vt:lpstr>
      <vt:lpstr>1.  Saul’s increasing Jealousy 22:6-10</vt:lpstr>
      <vt:lpstr>1.  Saul’s increasing Jealousy 22:6-10</vt:lpstr>
      <vt:lpstr>2.  Saul sends for &amp; then executes the Priests 22:11-19</vt:lpstr>
      <vt:lpstr>2.  Saul sends for &amp; then executes the Priests 22:11-19</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2016-08-03T23:55:04Z</dcterms:modified>
</cp:coreProperties>
</file>