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a:p>
        </p:txBody>
      </p:sp>
      <p:sp>
        <p:nvSpPr>
          <p:cNvPr id="125" name="Shape 1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Shape 89"/>
          <p:cNvSpPr/>
          <p:nvPr>
            <p:ph type="title"/>
          </p:nvPr>
        </p:nvSpPr>
        <p:spPr>
          <a:prstGeom prst="rect">
            <a:avLst/>
          </a:prstGeom>
        </p:spPr>
        <p:txBody>
          <a:bodyPr/>
          <a:lstStyle/>
          <a:p>
            <a:pPr/>
            <a:r>
              <a:t>Title Text</a:t>
            </a:r>
          </a:p>
        </p:txBody>
      </p:sp>
      <p:sp>
        <p:nvSpPr>
          <p:cNvPr id="90" name="Shape 90"/>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hape 9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Shape 98"/>
          <p:cNvSpPr/>
          <p:nvPr>
            <p:ph type="title"/>
          </p:nvPr>
        </p:nvSpPr>
        <p:spPr>
          <a:prstGeom prst="rect">
            <a:avLst/>
          </a:prstGeom>
        </p:spPr>
        <p:txBody>
          <a:bodyPr/>
          <a:lstStyle/>
          <a:p>
            <a:pPr/>
            <a:r>
              <a:t>Title Text</a:t>
            </a:r>
          </a:p>
        </p:txBody>
      </p:sp>
      <p:sp>
        <p:nvSpPr>
          <p:cNvPr id="99" name="Shape 99"/>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07" name="Shape 107"/>
          <p:cNvSpPr/>
          <p:nvPr>
            <p:ph type="title"/>
          </p:nvPr>
        </p:nvSpPr>
        <p:spPr>
          <a:xfrm>
            <a:off x="761999" y="423333"/>
            <a:ext cx="8636002" cy="1778001"/>
          </a:xfrm>
          <a:prstGeom prst="rect">
            <a:avLst/>
          </a:prstGeom>
        </p:spPr>
        <p:txBody>
          <a:bodyPr/>
          <a:lstStyle>
            <a:lvl1pPr marR="45155" defTabSz="1016000">
              <a:defRPr sz="4800">
                <a:uFill>
                  <a:solidFill>
                    <a:srgbClr val="000000"/>
                  </a:solidFill>
                </a:uFill>
                <a:latin typeface="Times"/>
                <a:ea typeface="Times"/>
                <a:cs typeface="Times"/>
                <a:sym typeface="Times"/>
              </a:defRPr>
            </a:lvl1pPr>
          </a:lstStyle>
          <a:p>
            <a:pPr/>
            <a:r>
              <a:t>Title Text</a:t>
            </a:r>
          </a:p>
        </p:txBody>
      </p:sp>
      <p:sp>
        <p:nvSpPr>
          <p:cNvPr id="108" name="Shape 108"/>
          <p:cNvSpPr/>
          <p:nvPr>
            <p:ph type="body" idx="1"/>
          </p:nvPr>
        </p:nvSpPr>
        <p:spPr>
          <a:xfrm>
            <a:off x="761999" y="2201333"/>
            <a:ext cx="8636002" cy="5418668"/>
          </a:xfrm>
          <a:prstGeom prst="rect">
            <a:avLst/>
          </a:prstGeom>
        </p:spPr>
        <p:txBody>
          <a:bodyPr lIns="56444" tIns="56444" rIns="56444" bIns="56444" anchor="t"/>
          <a:lstStyle>
            <a:lvl1pPr marL="404971" marR="101600" indent="-364331" defTabSz="1016000">
              <a:spcBef>
                <a:spcPts val="800"/>
              </a:spcBef>
              <a:buSzPct val="100000"/>
              <a:defRPr sz="3400">
                <a:uFill>
                  <a:solidFill>
                    <a:srgbClr val="000000"/>
                  </a:solidFill>
                </a:uFill>
                <a:latin typeface="Times"/>
                <a:ea typeface="Times"/>
                <a:cs typeface="Times"/>
                <a:sym typeface="Times"/>
              </a:defRPr>
            </a:lvl1pPr>
            <a:lvl2pPr marL="804000" marR="101600" indent="-306160" defTabSz="1016000">
              <a:spcBef>
                <a:spcPts val="700"/>
              </a:spcBef>
              <a:buSzPct val="100000"/>
              <a:buChar char="–"/>
              <a:defRPr sz="3000">
                <a:uFill>
                  <a:solidFill>
                    <a:srgbClr val="000000"/>
                  </a:solidFill>
                </a:uFill>
                <a:latin typeface="Times"/>
                <a:ea typeface="Times"/>
                <a:cs typeface="Times"/>
                <a:sym typeface="Times"/>
              </a:defRPr>
            </a:lvl2pPr>
            <a:lvl3pPr marL="1202689" marR="101600" indent="-247650" defTabSz="1016000">
              <a:spcBef>
                <a:spcPts val="600"/>
              </a:spcBef>
              <a:buSzPct val="100000"/>
              <a:defRPr sz="2600">
                <a:uFill>
                  <a:solidFill>
                    <a:srgbClr val="000000"/>
                  </a:solidFill>
                </a:uFill>
                <a:latin typeface="Times"/>
                <a:ea typeface="Times"/>
                <a:cs typeface="Times"/>
                <a:sym typeface="Times"/>
              </a:defRPr>
            </a:lvl3pPr>
            <a:lvl4pPr marL="1663700" marR="101600" indent="-251460" defTabSz="1016000">
              <a:spcBef>
                <a:spcPts val="500"/>
              </a:spcBef>
              <a:buSzPct val="100000"/>
              <a:buChar char="–"/>
              <a:defRPr sz="2200">
                <a:uFill>
                  <a:solidFill>
                    <a:srgbClr val="000000"/>
                  </a:solidFill>
                </a:uFill>
                <a:latin typeface="Times"/>
                <a:ea typeface="Times"/>
                <a:cs typeface="Times"/>
                <a:sym typeface="Times"/>
              </a:defRPr>
            </a:lvl4pPr>
            <a:lvl5pPr marL="2120900" marR="101600" indent="-251460" defTabSz="1016000">
              <a:spcBef>
                <a:spcPts val="500"/>
              </a:spcBef>
              <a:buSzPct val="100000"/>
              <a:buChar char="»"/>
              <a:defRPr sz="2200">
                <a:uFill>
                  <a:solidFill>
                    <a:srgbClr val="000000"/>
                  </a:solidFill>
                </a:uFill>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09" name="Shape 109"/>
          <p:cNvSpPr/>
          <p:nvPr>
            <p:ph type="sldNum" sz="quarter" idx="2"/>
          </p:nvPr>
        </p:nvSpPr>
        <p:spPr>
          <a:xfrm>
            <a:off x="8187972" y="6942666"/>
            <a:ext cx="303390" cy="341490"/>
          </a:xfrm>
          <a:prstGeom prst="rect">
            <a:avLst/>
          </a:prstGeom>
        </p:spPr>
        <p:txBody>
          <a:bodyPr lIns="56444" tIns="56444" rIns="56444" bIns="56444"/>
          <a:lstStyle>
            <a:lvl1pPr defTabSz="508000">
              <a:defRPr>
                <a:uFill>
                  <a:solidFill>
                    <a:srgbClr val="000000"/>
                  </a:solidFill>
                </a:u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6" name="Shape 116"/>
          <p:cNvSpPr/>
          <p:nvPr>
            <p:ph type="title"/>
          </p:nvPr>
        </p:nvSpPr>
        <p:spPr>
          <a:xfrm>
            <a:off x="761999" y="677333"/>
            <a:ext cx="8636002" cy="1270001"/>
          </a:xfrm>
          <a:prstGeom prst="rect">
            <a:avLst/>
          </a:prstGeom>
        </p:spPr>
        <p:txBody>
          <a:bodyPr lIns="50800" tIns="50800" rIns="50800" bIns="50800">
            <a:normAutofit fontScale="100000" lnSpcReduction="0"/>
          </a:bodyPr>
          <a:lstStyle>
            <a:lvl1pPr defTabSz="1016000">
              <a:defRPr sz="4800">
                <a:latin typeface="Times"/>
                <a:ea typeface="Times"/>
                <a:cs typeface="Times"/>
                <a:sym typeface="Times"/>
              </a:defRPr>
            </a:lvl1pPr>
          </a:lstStyle>
          <a:p>
            <a:pPr/>
            <a:r>
              <a:t>Title Text</a:t>
            </a:r>
          </a:p>
        </p:txBody>
      </p:sp>
      <p:sp>
        <p:nvSpPr>
          <p:cNvPr id="117" name="Shape 117"/>
          <p:cNvSpPr/>
          <p:nvPr>
            <p:ph type="body" idx="1"/>
          </p:nvPr>
        </p:nvSpPr>
        <p:spPr>
          <a:xfrm>
            <a:off x="761999" y="2201333"/>
            <a:ext cx="8636002" cy="4572001"/>
          </a:xfrm>
          <a:prstGeom prst="rect">
            <a:avLst/>
          </a:prstGeom>
        </p:spPr>
        <p:txBody>
          <a:bodyPr anchor="t">
            <a:normAutofit fontScale="100000" lnSpcReduction="0"/>
          </a:bodyPr>
          <a:lstStyle>
            <a:lvl1pPr marL="364331" indent="-364331" defTabSz="1016000">
              <a:spcBef>
                <a:spcPts val="800"/>
              </a:spcBef>
              <a:buSzPct val="100000"/>
              <a:buChar char="»"/>
              <a:defRPr sz="3400">
                <a:latin typeface="Times"/>
                <a:ea typeface="Times"/>
                <a:cs typeface="Times"/>
                <a:sym typeface="Times"/>
              </a:defRPr>
            </a:lvl1pPr>
            <a:lvl2pPr marL="804182" indent="-346982" defTabSz="1016000">
              <a:spcBef>
                <a:spcPts val="800"/>
              </a:spcBef>
              <a:buSzPct val="100000"/>
              <a:buChar char="–"/>
              <a:defRPr sz="3400">
                <a:latin typeface="Times"/>
                <a:ea typeface="Times"/>
                <a:cs typeface="Times"/>
                <a:sym typeface="Times"/>
              </a:defRPr>
            </a:lvl2pPr>
            <a:lvl3pPr marL="1238250" indent="-323850" defTabSz="1016000">
              <a:spcBef>
                <a:spcPts val="800"/>
              </a:spcBef>
              <a:buSzPct val="100000"/>
              <a:defRPr sz="3400">
                <a:latin typeface="Times"/>
                <a:ea typeface="Times"/>
                <a:cs typeface="Times"/>
                <a:sym typeface="Times"/>
              </a:defRPr>
            </a:lvl3pPr>
            <a:lvl4pPr marL="1760220" indent="-388620" defTabSz="1016000">
              <a:spcBef>
                <a:spcPts val="800"/>
              </a:spcBef>
              <a:buSzPct val="100000"/>
              <a:buChar char="–"/>
              <a:defRPr sz="3400">
                <a:latin typeface="Times"/>
                <a:ea typeface="Times"/>
                <a:cs typeface="Times"/>
                <a:sym typeface="Times"/>
              </a:defRPr>
            </a:lvl4pPr>
            <a:lvl5pPr marL="2260600" indent="-431800" defTabSz="1016000">
              <a:spcBef>
                <a:spcPts val="800"/>
              </a:spcBef>
              <a:buSzPct val="100000"/>
              <a:buChar char="»"/>
              <a:defRPr sz="34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118" name="Shape 118"/>
          <p:cNvSpPr/>
          <p:nvPr>
            <p:ph type="sldNum" sz="quarter" idx="2"/>
          </p:nvPr>
        </p:nvSpPr>
        <p:spPr>
          <a:xfrm>
            <a:off x="9105899" y="6942666"/>
            <a:ext cx="292101" cy="330201"/>
          </a:xfrm>
          <a:prstGeom prst="rect">
            <a:avLst/>
          </a:prstGeom>
        </p:spPr>
        <p:txBody>
          <a:bodyPr lIns="50800" tIns="50800" rIns="50800" bIns="50800"/>
          <a:lstStyle>
            <a:lvl1pPr algn="r" defTabSz="1016000">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Shape 2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a:r>
              <a:t>Title Text</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Shape 52"/>
          <p:cNvSpPr/>
          <p:nvPr>
            <p:ph type="title"/>
          </p:nvPr>
        </p:nvSpPr>
        <p:spPr>
          <a:xfrm>
            <a:off x="990600" y="2324100"/>
            <a:ext cx="8178800" cy="2971800"/>
          </a:xfrm>
          <a:prstGeom prst="rect">
            <a:avLst/>
          </a:prstGeom>
        </p:spPr>
        <p:txBody>
          <a:bodyPr/>
          <a:lstStyle/>
          <a:p>
            <a:pPr/>
            <a:r>
              <a:t>Title Text</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Shape 61"/>
          <p:cNvSpPr/>
          <p:nvPr>
            <p:ph type="title"/>
          </p:nvPr>
        </p:nvSpPr>
        <p:spPr>
          <a:xfrm>
            <a:off x="990600" y="5753100"/>
            <a:ext cx="8178800" cy="13335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Shape 70"/>
          <p:cNvSpPr/>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Shape 71"/>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hape 7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Shape 80"/>
          <p:cNvSpPr/>
          <p:nvPr>
            <p:ph type="title"/>
          </p:nvPr>
        </p:nvSpPr>
        <p:spPr>
          <a:prstGeom prst="rect">
            <a:avLst/>
          </a:prstGeom>
        </p:spPr>
        <p:txBody>
          <a:bodyPr/>
          <a:lstStyle/>
          <a:p>
            <a:pPr/>
            <a:r>
              <a:t>Title Text</a:t>
            </a:r>
          </a:p>
        </p:txBody>
      </p:sp>
      <p:sp>
        <p:nvSpPr>
          <p:cNvPr id="81" name="Shape 8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Relationship Id="rId3" Type="http://schemas.openxmlformats.org/officeDocument/2006/relationships/image" Target="../media/image8.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15.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3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Relationship Id="rId3" Type="http://schemas.openxmlformats.org/officeDocument/2006/relationships/image" Target="../media/image18.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7.png"/><Relationship Id="rId4" Type="http://schemas.openxmlformats.org/officeDocument/2006/relationships/image" Target="../media/image38.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 Id="rId3" Type="http://schemas.openxmlformats.org/officeDocument/2006/relationships/image" Target="../media/image7.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body" idx="1"/>
          </p:nvPr>
        </p:nvSpPr>
        <p:spPr>
          <a:xfrm>
            <a:off x="169333" y="73121"/>
            <a:ext cx="9821334" cy="7027334"/>
          </a:xfrm>
          <a:prstGeom prst="rect">
            <a:avLst/>
          </a:prstGeom>
        </p:spPr>
        <p:txBody>
          <a:bodyPr/>
          <a:lstStyle/>
          <a:p>
            <a:pPr marL="592666" indent="-552026">
              <a:lnSpc>
                <a:spcPct val="90000"/>
              </a:lnSpc>
              <a:buSzTx/>
              <a:buNone/>
              <a:tabLst>
                <a:tab pos="635000" algn="l"/>
                <a:tab pos="1054100" algn="l"/>
              </a:tabLst>
              <a:defRPr sz="3000"/>
            </a:pPr>
            <a:r>
              <a:rPr b="1">
                <a:solidFill>
                  <a:srgbClr val="011993"/>
                </a:solidFill>
              </a:rPr>
              <a:t>9.	David retorts his defiance</a:t>
            </a:r>
            <a:r>
              <a:rPr b="1"/>
              <a:t> </a:t>
            </a:r>
            <a:r>
              <a:rPr b="1">
                <a:solidFill>
                  <a:srgbClr val="FF2600"/>
                </a:solidFill>
                <a:uFill>
                  <a:solidFill>
                    <a:srgbClr val="FF2600"/>
                  </a:solidFill>
                </a:uFill>
              </a:rPr>
              <a:t>45-47</a:t>
            </a:r>
            <a:endParaRPr b="1" sz="2600">
              <a:solidFill>
                <a:srgbClr val="FF2600"/>
              </a:solidFill>
              <a:uFill>
                <a:solidFill>
                  <a:srgbClr val="FF2600"/>
                </a:solidFill>
              </a:uFill>
            </a:endParaRPr>
          </a:p>
          <a:p>
            <a:pPr lvl="1" marL="0" marR="0" indent="497840" defTabSz="508000">
              <a:spcBef>
                <a:spcPts val="0"/>
              </a:spcBef>
              <a:buSzTx/>
              <a:buNone/>
              <a:tabLst>
                <a:tab pos="939800" algn="l"/>
                <a:tab pos="1333500" algn="l"/>
                <a:tab pos="1727200" algn="l"/>
                <a:tab pos="2133600" algn="l"/>
                <a:tab pos="2527300" algn="l"/>
                <a:tab pos="2921000" algn="l"/>
                <a:tab pos="3314700" algn="l"/>
                <a:tab pos="3708400" algn="l"/>
                <a:tab pos="4102100" algn="l"/>
                <a:tab pos="4495800" algn="l"/>
                <a:tab pos="4889500" algn="l"/>
                <a:tab pos="5283200" algn="l"/>
              </a:tabLst>
              <a:defRPr b="1" sz="2600">
                <a:uFillTx/>
              </a:defRPr>
            </a:pPr>
            <a:r>
              <a:rPr>
                <a:solidFill>
                  <a:srgbClr val="FF2600"/>
                </a:solidFill>
              </a:rPr>
              <a:t>45</a:t>
            </a:r>
            <a:r>
              <a:t>  Then David said to the Philistine, "You come to me with a sword, a spear, and a javelin, but I come to you in the name of the LORD of hosts, the God of the armies of Israel, whom you have taunted.</a:t>
            </a:r>
          </a:p>
          <a:p>
            <a:pPr lvl="1" marL="0" marR="0" indent="497840" defTabSz="508000">
              <a:spcBef>
                <a:spcPts val="0"/>
              </a:spcBef>
              <a:buSzTx/>
              <a:buNone/>
              <a:tabLst>
                <a:tab pos="939800" algn="l"/>
                <a:tab pos="1333500" algn="l"/>
                <a:tab pos="1727200" algn="l"/>
                <a:tab pos="2133600" algn="l"/>
                <a:tab pos="2527300" algn="l"/>
                <a:tab pos="2921000" algn="l"/>
                <a:tab pos="3314700" algn="l"/>
                <a:tab pos="3708400" algn="l"/>
                <a:tab pos="4102100" algn="l"/>
                <a:tab pos="4495800" algn="l"/>
                <a:tab pos="4889500" algn="l"/>
                <a:tab pos="5283200" algn="l"/>
              </a:tabLst>
              <a:defRPr b="1" sz="2600">
                <a:uFillTx/>
              </a:defRPr>
            </a:pPr>
            <a:r>
              <a:rPr>
                <a:solidFill>
                  <a:srgbClr val="FF2600"/>
                </a:solidFill>
              </a:rPr>
              <a:t>46</a:t>
            </a:r>
            <a:r>
              <a:t> "This day the LORD will deliver you up into my hands, and I will strike you down and remove your head from you. And I will give the dead bodies of the army of the Philistines this day to the birds of the sky and the wild beasts of the earth, that all the earth may know that there is a God in Israel,</a:t>
            </a:r>
          </a:p>
          <a:p>
            <a:pPr lvl="1" marL="0" marR="0" indent="497840" defTabSz="508000">
              <a:spcBef>
                <a:spcPts val="0"/>
              </a:spcBef>
              <a:buSzTx/>
              <a:buNone/>
              <a:tabLst>
                <a:tab pos="939800" algn="l"/>
                <a:tab pos="1333500" algn="l"/>
                <a:tab pos="1727200" algn="l"/>
                <a:tab pos="2133600" algn="l"/>
                <a:tab pos="2527300" algn="l"/>
                <a:tab pos="2921000" algn="l"/>
                <a:tab pos="3314700" algn="l"/>
                <a:tab pos="3708400" algn="l"/>
                <a:tab pos="4102100" algn="l"/>
                <a:tab pos="4495800" algn="l"/>
                <a:tab pos="4889500" algn="l"/>
                <a:tab pos="5283200" algn="l"/>
              </a:tabLst>
              <a:defRPr b="1" sz="2600">
                <a:uFillTx/>
              </a:defRPr>
            </a:pPr>
            <a:r>
              <a:rPr>
                <a:solidFill>
                  <a:srgbClr val="FF2600"/>
                </a:solidFill>
              </a:rPr>
              <a:t>47</a:t>
            </a:r>
            <a:r>
              <a:t> and that all this assembly may know that the LORD does not deliver by sword or by spear; for the battle is the LORD'S and He will give you into our hands."</a:t>
            </a:r>
          </a:p>
        </p:txBody>
      </p:sp>
      <p:pic>
        <p:nvPicPr>
          <p:cNvPr id="128" name="David &amp; Goliath C-136.jpg"/>
          <p:cNvPicPr>
            <a:picLocks noChangeAspect="1"/>
          </p:cNvPicPr>
          <p:nvPr/>
        </p:nvPicPr>
        <p:blipFill>
          <a:blip r:embed="rId2">
            <a:extLst/>
          </a:blip>
          <a:stretch>
            <a:fillRect/>
          </a:stretch>
        </p:blipFill>
        <p:spPr>
          <a:xfrm>
            <a:off x="7879609" y="5102178"/>
            <a:ext cx="2229884" cy="2517823"/>
          </a:xfrm>
          <a:prstGeom prst="rect">
            <a:avLst/>
          </a:prstGeom>
          <a:ln w="12700"/>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body" idx="1"/>
          </p:nvPr>
        </p:nvSpPr>
        <p:spPr>
          <a:xfrm>
            <a:off x="254000" y="165100"/>
            <a:ext cx="9652000" cy="7194898"/>
          </a:xfrm>
          <a:prstGeom prst="rect">
            <a:avLst/>
          </a:prstGeom>
        </p:spPr>
        <p:txBody>
          <a:bodyPr anchor="t"/>
          <a:lstStyle/>
          <a:p>
            <a:pPr marL="409723" indent="-409723">
              <a:buSzPct val="100000"/>
              <a:buAutoNum type="arabicPeriod" startAt="1"/>
              <a:tabLst>
                <a:tab pos="6223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Jonathan &amp; David commence a lasting friendship </a:t>
            </a:r>
            <a:r>
              <a:rPr>
                <a:solidFill>
                  <a:srgbClr val="FF2600"/>
                </a:solidFill>
              </a:rPr>
              <a:t>18:</a:t>
            </a:r>
            <a:r>
              <a:rPr>
                <a:solidFill>
                  <a:srgbClr val="FF2600"/>
                </a:solidFill>
              </a:rPr>
              <a:t>1-4             </a:t>
            </a:r>
            <a:endParaRPr>
              <a:solidFill>
                <a:srgbClr val="FF2600"/>
              </a:solidFill>
            </a:endParaRPr>
          </a:p>
          <a:p>
            <a:pPr lvl="1" marL="857609" indent="-375009">
              <a:buClr>
                <a:srgbClr val="000000"/>
              </a:buClr>
              <a:tabLst>
                <a:tab pos="1066800" algn="l"/>
                <a:tab pos="1371600" algn="l"/>
                <a:tab pos="1727200" algn="l"/>
                <a:tab pos="2082800" algn="l"/>
                <a:tab pos="2438400" algn="l"/>
                <a:tab pos="2794000" algn="l"/>
                <a:tab pos="3149600" algn="l"/>
                <a:tab pos="3505200" algn="l"/>
                <a:tab pos="3860800" algn="l"/>
                <a:tab pos="4216400" algn="l"/>
                <a:tab pos="4572000" algn="l"/>
                <a:tab pos="4927600" algn="l"/>
              </a:tabLst>
              <a:defRPr sz="2800">
                <a:solidFill>
                  <a:srgbClr val="011993"/>
                </a:solidFill>
              </a:defRPr>
            </a:pPr>
            <a:r>
              <a:t>Soul knit, covenant, armor given</a:t>
            </a:r>
          </a:p>
          <a:p>
            <a:pPr lvl="1" marL="857609" indent="-375009">
              <a:buClr>
                <a:srgbClr val="000000"/>
              </a:buClr>
              <a:tabLst>
                <a:tab pos="1066800" algn="l"/>
                <a:tab pos="1371600" algn="l"/>
                <a:tab pos="1727200" algn="l"/>
                <a:tab pos="2082800" algn="l"/>
                <a:tab pos="2438400" algn="l"/>
                <a:tab pos="2794000" algn="l"/>
                <a:tab pos="3149600" algn="l"/>
                <a:tab pos="3505200" algn="l"/>
                <a:tab pos="3860800" algn="l"/>
                <a:tab pos="4216400" algn="l"/>
                <a:tab pos="4572000" algn="l"/>
                <a:tab pos="4927600" algn="l"/>
              </a:tabLst>
              <a:defRPr sz="2800">
                <a:solidFill>
                  <a:srgbClr val="011993"/>
                </a:solidFill>
              </a:defRPr>
            </a:pPr>
            <a:r>
              <a:t>Male bonding</a:t>
            </a: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Infer Jonathan was at the battle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Loves David - same faith &amp; courage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knit - </a:t>
            </a:r>
            <a:r>
              <a:rPr b="0" i="1"/>
              <a:t>qashar</a:t>
            </a:r>
            <a:r>
              <a:rPr b="0"/>
              <a:t> -to bind, league together, to be                                            bound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Deep affection, admiration, devotion, loyalty</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attached David to permanent service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&amp; David made covenant of friendship &amp; helpfulness</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Gives David His </a:t>
            </a:r>
            <a:r>
              <a:rPr b="0" u="sng"/>
              <a:t>robe</a:t>
            </a:r>
            <a:r>
              <a:rPr b="0"/>
              <a:t> - </a:t>
            </a:r>
            <a:r>
              <a:rPr b="0" i="1"/>
              <a:t>meheel</a:t>
            </a:r>
            <a:r>
              <a:rPr b="0"/>
              <a:t> - mantle, outer garment, armor</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Sword &amp; bow &amp; belt</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Gesture of friendship, admiration of his valor</a:t>
            </a:r>
          </a:p>
        </p:txBody>
      </p:sp>
      <p:pic>
        <p:nvPicPr>
          <p:cNvPr id="184" name="pasted-image.tiff"/>
          <p:cNvPicPr>
            <a:picLocks noChangeAspect="1"/>
          </p:cNvPicPr>
          <p:nvPr/>
        </p:nvPicPr>
        <p:blipFill>
          <a:blip r:embed="rId2">
            <a:extLst/>
          </a:blip>
          <a:stretch>
            <a:fillRect/>
          </a:stretch>
        </p:blipFill>
        <p:spPr>
          <a:xfrm>
            <a:off x="6874569" y="727883"/>
            <a:ext cx="3190628" cy="3852834"/>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body" idx="1"/>
          </p:nvPr>
        </p:nvSpPr>
        <p:spPr>
          <a:xfrm>
            <a:off x="254000" y="165100"/>
            <a:ext cx="9652000" cy="5676900"/>
          </a:xfrm>
          <a:prstGeom prst="rect">
            <a:avLst/>
          </a:prstGeom>
        </p:spPr>
        <p:txBody>
          <a:bodyPr anchor="t"/>
          <a:lstStyle/>
          <a:p>
            <a:pPr marL="409723" indent="-409723">
              <a:buSzPct val="100000"/>
              <a:buAutoNum type="arabicPeriod" startAt="1"/>
              <a:tabLst>
                <a:tab pos="6223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acts obediently &amp; wisely &amp; is placed over the men of war </a:t>
            </a:r>
            <a:r>
              <a:rPr>
                <a:solidFill>
                  <a:srgbClr val="FF2600"/>
                </a:solidFill>
              </a:rPr>
              <a:t>18:5</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prospered - </a:t>
            </a:r>
            <a:r>
              <a:rPr b="0" i="1"/>
              <a:t>sakal</a:t>
            </a:r>
            <a:r>
              <a:rPr b="0"/>
              <a:t> - to be prudent, circumspect, have success</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pleasing - </a:t>
            </a:r>
            <a:r>
              <a:rPr b="0" i="1"/>
              <a:t>yatab</a:t>
            </a:r>
            <a:r>
              <a:rPr b="0"/>
              <a:t> - good, pleasing to</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Good decision to promote David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Approved by civil &amp; military officials</a:t>
            </a:r>
          </a:p>
        </p:txBody>
      </p:sp>
      <p:pic>
        <p:nvPicPr>
          <p:cNvPr id="187" name="pasted-image.tiff"/>
          <p:cNvPicPr>
            <a:picLocks noChangeAspect="1"/>
          </p:cNvPicPr>
          <p:nvPr/>
        </p:nvPicPr>
        <p:blipFill>
          <a:blip r:embed="rId2">
            <a:extLst/>
          </a:blip>
          <a:stretch>
            <a:fillRect/>
          </a:stretch>
        </p:blipFill>
        <p:spPr>
          <a:xfrm>
            <a:off x="6185048" y="2381250"/>
            <a:ext cx="3810001" cy="2857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body" idx="1"/>
          </p:nvPr>
        </p:nvSpPr>
        <p:spPr>
          <a:xfrm>
            <a:off x="101600" y="101600"/>
            <a:ext cx="9537700" cy="7416800"/>
          </a:xfrm>
          <a:prstGeom prst="rect">
            <a:avLst/>
          </a:prstGeom>
        </p:spPr>
        <p:txBody>
          <a:bodyPr anchor="t"/>
          <a:lstStyle/>
          <a:p>
            <a:pPr marL="397023" indent="-397023">
              <a:buClr>
                <a:srgbClr val="000000"/>
              </a:buClr>
              <a:buSzPct val="100000"/>
              <a:buChar char="3."/>
              <a:tabLst>
                <a:tab pos="6223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Saul becomes jealous of David, on account of the esteem in which he is held in Israel </a:t>
            </a:r>
            <a:r>
              <a:rPr>
                <a:solidFill>
                  <a:srgbClr val="FF2600"/>
                </a:solidFill>
              </a:rPr>
              <a:t>18:6-9</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Women of cities &amp; villages</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Singing &amp; dancing &amp; playing</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has slain 10,000s</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Sang alternately to one another</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a:t>
            </a:r>
            <a:r>
              <a:rPr b="0" u="sng"/>
              <a:t>very angry</a:t>
            </a:r>
            <a:r>
              <a:rPr b="0"/>
              <a:t> - </a:t>
            </a:r>
            <a:r>
              <a:rPr b="0" i="1"/>
              <a:t>charah</a:t>
            </a:r>
            <a:r>
              <a:rPr b="0"/>
              <a:t> - hot, furious, to burn                                             or be kindled with anger</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u="sng"/>
              <a:t>displeased</a:t>
            </a:r>
            <a:r>
              <a:rPr b="0"/>
              <a:t> - </a:t>
            </a:r>
            <a:r>
              <a:rPr b="0" i="1"/>
              <a:t>raa</a:t>
            </a:r>
            <a:r>
              <a:rPr b="0"/>
              <a:t> - to be evil, bad, to be displeased, annoyed, dissatisfied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u="sng"/>
              <a:t>looked with suspicion</a:t>
            </a:r>
            <a:r>
              <a:rPr b="0"/>
              <a:t> - </a:t>
            </a:r>
            <a:r>
              <a:rPr b="0" i="1"/>
              <a:t>in</a:t>
            </a:r>
            <a:r>
              <a:rPr b="0"/>
              <a:t> - to eye (enviously), look (askance)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from that day saw David as a threat </a:t>
            </a:r>
          </a:p>
        </p:txBody>
      </p:sp>
      <p:pic>
        <p:nvPicPr>
          <p:cNvPr id="190" name="droppedImage.pdf"/>
          <p:cNvPicPr>
            <a:picLocks noChangeAspect="1"/>
          </p:cNvPicPr>
          <p:nvPr/>
        </p:nvPicPr>
        <p:blipFill>
          <a:blip r:embed="rId2">
            <a:extLst/>
          </a:blip>
          <a:stretch>
            <a:fillRect/>
          </a:stretch>
        </p:blipFill>
        <p:spPr>
          <a:xfrm>
            <a:off x="6830127" y="933450"/>
            <a:ext cx="3252299" cy="23944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body" idx="1"/>
          </p:nvPr>
        </p:nvSpPr>
        <p:spPr>
          <a:xfrm>
            <a:off x="127000" y="165100"/>
            <a:ext cx="5969000" cy="7289800"/>
          </a:xfrm>
          <a:prstGeom prst="rect">
            <a:avLst/>
          </a:prstGeom>
        </p:spPr>
        <p:txBody>
          <a:bodyPr anchor="t"/>
          <a:lstStyle/>
          <a:p>
            <a:pPr marL="460523" indent="-460523">
              <a:buClr>
                <a:srgbClr val="000000"/>
              </a:buClr>
              <a:buSzPct val="100000"/>
              <a:buChar char="4."/>
              <a:tabLst>
                <a:tab pos="6223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driven out of Saul’s court </a:t>
            </a:r>
            <a:r>
              <a:rPr>
                <a:solidFill>
                  <a:srgbClr val="FF2600"/>
                </a:solidFill>
              </a:rPr>
              <a:t>18:10-16</a:t>
            </a:r>
            <a:endParaRPr>
              <a:solidFill>
                <a:srgbClr val="FF2600"/>
              </a:solidFill>
            </a:endParaRPr>
          </a:p>
          <a:p>
            <a:pPr lvl="1" marL="1022399" indent="-539799">
              <a:buClr>
                <a:srgbClr val="011993"/>
              </a:buClr>
              <a:buSzPct val="100000"/>
              <a:buAutoNum type="alphaLcPeriod" startAt="1"/>
              <a:tabLst>
                <a:tab pos="1079500" algn="l"/>
                <a:tab pos="1384300" algn="l"/>
                <a:tab pos="1739900" algn="l"/>
                <a:tab pos="2095500" algn="l"/>
                <a:tab pos="2451100" algn="l"/>
                <a:tab pos="2806700" algn="l"/>
                <a:tab pos="3162300" algn="l"/>
                <a:tab pos="3517900" algn="l"/>
                <a:tab pos="3873500" algn="l"/>
                <a:tab pos="4229100" algn="l"/>
                <a:tab pos="4584700" algn="l"/>
                <a:tab pos="4940300" algn="l"/>
              </a:tabLst>
              <a:defRPr sz="2800"/>
            </a:pPr>
            <a:r>
              <a:rPr>
                <a:solidFill>
                  <a:srgbClr val="011993"/>
                </a:solidFill>
              </a:rPr>
              <a:t>Saul in fury endeavors to destroy David</a:t>
            </a:r>
            <a:r>
              <a:t> </a:t>
            </a:r>
            <a:r>
              <a:rPr>
                <a:solidFill>
                  <a:srgbClr val="FF2600"/>
                </a:solidFill>
              </a:rPr>
              <a:t>10-12</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next day</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an evil spirit fell upon him</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u="sng"/>
              <a:t>raved</a:t>
            </a:r>
            <a:r>
              <a:rPr b="0"/>
              <a:t> - </a:t>
            </a:r>
            <a:r>
              <a:rPr b="0" i="1"/>
              <a:t>naba</a:t>
            </a:r>
            <a:r>
              <a:rPr b="0"/>
              <a:t> - prophesy, excited to violence, talk wildly or incoherently</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played the harp to try and soothe him</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tried to kill him with a spear</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escaped twice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escaped - </a:t>
            </a:r>
            <a:r>
              <a:rPr b="0" i="1"/>
              <a:t>sabab</a:t>
            </a:r>
            <a:r>
              <a:rPr b="0"/>
              <a:t> - to turn about, go around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Aware God was with Him</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Afraid</a:t>
            </a:r>
          </a:p>
        </p:txBody>
      </p:sp>
      <p:pic>
        <p:nvPicPr>
          <p:cNvPr id="193" name="droppedImage.pdf"/>
          <p:cNvPicPr>
            <a:picLocks noChangeAspect="1"/>
          </p:cNvPicPr>
          <p:nvPr/>
        </p:nvPicPr>
        <p:blipFill>
          <a:blip r:embed="rId2">
            <a:extLst/>
          </a:blip>
          <a:stretch>
            <a:fillRect/>
          </a:stretch>
        </p:blipFill>
        <p:spPr>
          <a:xfrm>
            <a:off x="5981700" y="165100"/>
            <a:ext cx="3949701" cy="2904644"/>
          </a:xfrm>
          <a:prstGeom prst="rect">
            <a:avLst/>
          </a:prstGeom>
          <a:ln w="12700">
            <a:miter lim="400000"/>
          </a:ln>
        </p:spPr>
      </p:pic>
      <p:pic>
        <p:nvPicPr>
          <p:cNvPr id="194" name="1487028.jpg"/>
          <p:cNvPicPr>
            <a:picLocks noChangeAspect="1"/>
          </p:cNvPicPr>
          <p:nvPr/>
        </p:nvPicPr>
        <p:blipFill>
          <a:blip r:embed="rId3">
            <a:extLst/>
          </a:blip>
          <a:stretch>
            <a:fillRect/>
          </a:stretch>
        </p:blipFill>
        <p:spPr>
          <a:xfrm>
            <a:off x="6156821" y="3043762"/>
            <a:ext cx="3817492" cy="27008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body" sz="quarter" idx="1"/>
          </p:nvPr>
        </p:nvSpPr>
        <p:spPr>
          <a:xfrm>
            <a:off x="127000" y="165100"/>
            <a:ext cx="5969000" cy="939404"/>
          </a:xfrm>
          <a:prstGeom prst="rect">
            <a:avLst/>
          </a:prstGeom>
        </p:spPr>
        <p:txBody>
          <a:bodyPr anchor="t"/>
          <a:lstStyle/>
          <a:p>
            <a:pPr marL="460523" indent="-460523">
              <a:buClr>
                <a:srgbClr val="000000"/>
              </a:buClr>
              <a:buSzPct val="100000"/>
              <a:buChar char="4."/>
              <a:tabLst>
                <a:tab pos="6223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driven out of Saul’s court </a:t>
            </a:r>
            <a:r>
              <a:rPr>
                <a:solidFill>
                  <a:srgbClr val="FF2600"/>
                </a:solidFill>
              </a:rPr>
              <a:t>18:10-16</a:t>
            </a:r>
          </a:p>
        </p:txBody>
      </p:sp>
      <p:sp>
        <p:nvSpPr>
          <p:cNvPr id="197" name="Shape 197"/>
          <p:cNvSpPr/>
          <p:nvPr/>
        </p:nvSpPr>
        <p:spPr>
          <a:xfrm>
            <a:off x="584200" y="1130300"/>
            <a:ext cx="9342587" cy="50177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08012" indent="-508012" algn="l">
              <a:defRPr sz="2800"/>
            </a:pPr>
            <a:r>
              <a:rPr>
                <a:solidFill>
                  <a:srgbClr val="011993"/>
                </a:solidFill>
              </a:rPr>
              <a:t>b. 	David is made captain over a thousand; &amp; the people love &amp; respect him</a:t>
            </a:r>
            <a:r>
              <a:t> </a:t>
            </a:r>
            <a:r>
              <a:rPr>
                <a:solidFill>
                  <a:srgbClr val="FF2600"/>
                </a:solidFill>
              </a:rPr>
              <a:t>13-16</a:t>
            </a:r>
            <a:endParaRPr>
              <a:solidFill>
                <a:srgbClr val="FF2600"/>
              </a:solidFill>
            </a:endParaRPr>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Sent away from Saul’s presence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Commander of a thousand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In the view of the people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Standing army now</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u="sng"/>
              <a:t>Prospering</a:t>
            </a:r>
            <a:r>
              <a:rPr b="0"/>
              <a:t> - valor, courage, faith, intelligence - adept a warfare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Providential help</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a:t>
            </a:r>
            <a:r>
              <a:rPr b="0" u="sng"/>
              <a:t>dreaded</a:t>
            </a:r>
            <a:r>
              <a:rPr b="0"/>
              <a:t> - </a:t>
            </a:r>
            <a:r>
              <a:rPr b="0" i="1"/>
              <a:t>gur</a:t>
            </a:r>
            <a:r>
              <a:rPr b="0"/>
              <a:t> - to dread (anticipated with great apprehension or fear), be afraid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Israel and Judah loved David </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u="sng"/>
              <a:t>out and in</a:t>
            </a:r>
            <a:r>
              <a:rPr b="0"/>
              <a:t> - carried out military enterprises </a:t>
            </a:r>
          </a:p>
        </p:txBody>
      </p:sp>
      <p:pic>
        <p:nvPicPr>
          <p:cNvPr id="198" name="pasted-image.tiff"/>
          <p:cNvPicPr>
            <a:picLocks noChangeAspect="1"/>
          </p:cNvPicPr>
          <p:nvPr/>
        </p:nvPicPr>
        <p:blipFill>
          <a:blip r:embed="rId2">
            <a:extLst/>
          </a:blip>
          <a:stretch>
            <a:fillRect/>
          </a:stretch>
        </p:blipFill>
        <p:spPr>
          <a:xfrm>
            <a:off x="6969869" y="1745456"/>
            <a:ext cx="2032001" cy="177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body" idx="1"/>
          </p:nvPr>
        </p:nvSpPr>
        <p:spPr>
          <a:xfrm>
            <a:off x="419100" y="1047750"/>
            <a:ext cx="6060580" cy="6446739"/>
          </a:xfrm>
          <a:prstGeom prst="rect">
            <a:avLst/>
          </a:prstGeom>
        </p:spPr>
        <p:txBody>
          <a:bodyPr anchor="t"/>
          <a:lstStyle/>
          <a:p>
            <a:pPr marL="391124" indent="-391124">
              <a:buSzPct val="100000"/>
              <a:buAutoNum type="alphaLcPeriod" startAt="1"/>
              <a:tabLst>
                <a:tab pos="546100" algn="l"/>
                <a:tab pos="901700" algn="l"/>
                <a:tab pos="1257300" algn="l"/>
                <a:tab pos="1612900" algn="l"/>
                <a:tab pos="1968500" algn="l"/>
                <a:tab pos="2324100" algn="l"/>
                <a:tab pos="2679700" algn="l"/>
                <a:tab pos="3035300" algn="l"/>
                <a:tab pos="3390900" algn="l"/>
                <a:tab pos="3746500" algn="l"/>
                <a:tab pos="4102100" algn="l"/>
                <a:tab pos="4457700" algn="l"/>
              </a:tabLst>
              <a:defRPr sz="2800"/>
            </a:pPr>
            <a:r>
              <a:t>Merab offered to David then given to another </a:t>
            </a:r>
            <a:r>
              <a:rPr>
                <a:solidFill>
                  <a:srgbClr val="FF2600"/>
                </a:solidFill>
              </a:rPr>
              <a:t>17-19</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Merab offered as wife for victories</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Laying a trap</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Planned for David to be killed by Philistines</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humbly refuses</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Merab given to Adriel</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insult to David?</a:t>
            </a:r>
          </a:p>
        </p:txBody>
      </p:sp>
      <p:sp>
        <p:nvSpPr>
          <p:cNvPr id="201" name="Shape 201"/>
          <p:cNvSpPr/>
          <p:nvPr>
            <p:ph type="title"/>
          </p:nvPr>
        </p:nvSpPr>
        <p:spPr>
          <a:xfrm>
            <a:off x="114300" y="101600"/>
            <a:ext cx="9532789" cy="838200"/>
          </a:xfrm>
          <a:prstGeom prst="rect">
            <a:avLst/>
          </a:prstGeom>
        </p:spPr>
        <p:txBody>
          <a:bodyPr/>
          <a:lstStyle/>
          <a:p>
            <a:pPr marL="584200" indent="-5842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5.	Saul, in order to ensnare David, offers him his daughters in marriage </a:t>
            </a:r>
            <a:r>
              <a:rPr>
                <a:solidFill>
                  <a:srgbClr val="FF2600"/>
                </a:solidFill>
              </a:rPr>
              <a:t>18:17-29</a:t>
            </a:r>
          </a:p>
        </p:txBody>
      </p:sp>
      <p:pic>
        <p:nvPicPr>
          <p:cNvPr id="202" name="droppedImage.pdf"/>
          <p:cNvPicPr>
            <a:picLocks noChangeAspect="1"/>
          </p:cNvPicPr>
          <p:nvPr/>
        </p:nvPicPr>
        <p:blipFill>
          <a:blip r:embed="rId2">
            <a:extLst/>
          </a:blip>
          <a:stretch>
            <a:fillRect/>
          </a:stretch>
        </p:blipFill>
        <p:spPr>
          <a:xfrm>
            <a:off x="6528514" y="1155700"/>
            <a:ext cx="3583272" cy="26583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xfrm>
            <a:off x="114300" y="101600"/>
            <a:ext cx="6670179" cy="838200"/>
          </a:xfrm>
          <a:prstGeom prst="rect">
            <a:avLst/>
          </a:prstGeom>
        </p:spPr>
        <p:txBody>
          <a:bodyPr/>
          <a:lstStyle/>
          <a:p>
            <a:pPr marL="584200" indent="-5842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5.	Saul, in order to ensnare David, offers him his daughters in marriage </a:t>
            </a:r>
            <a:r>
              <a:rPr>
                <a:solidFill>
                  <a:srgbClr val="FF2600"/>
                </a:solidFill>
              </a:rPr>
              <a:t>18:17-29</a:t>
            </a:r>
          </a:p>
        </p:txBody>
      </p:sp>
      <p:sp>
        <p:nvSpPr>
          <p:cNvPr id="205" name="Shape 205"/>
          <p:cNvSpPr/>
          <p:nvPr/>
        </p:nvSpPr>
        <p:spPr>
          <a:xfrm>
            <a:off x="482600" y="1092200"/>
            <a:ext cx="6300242" cy="621792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13" indent="-457213" algn="l">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t>b.		Michal is offered to David </a:t>
            </a:r>
            <a:r>
              <a:rPr>
                <a:solidFill>
                  <a:srgbClr val="FF2600"/>
                </a:solidFill>
              </a:rPr>
              <a:t>20-29</a:t>
            </a:r>
            <a:endParaRPr>
              <a:solidFill>
                <a:srgbClr val="FF2600"/>
              </a:solidFill>
            </a:endParaRPr>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Michal love David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New opportunity to destroy David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Servant find out David reasons for refusing</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no wealth, lightly esteemed</a:t>
            </a:r>
          </a:p>
          <a:p>
            <a:pPr marL="457213" indent="-457213"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t>   1) </a:t>
            </a:r>
            <a:r>
              <a:rPr>
                <a:solidFill>
                  <a:srgbClr val="011993"/>
                </a:solidFill>
              </a:rPr>
              <a:t>Saul requires a hundred Philistine foreskins for dowry; hoping David would be killed in procuring them </a:t>
            </a:r>
            <a:r>
              <a:rPr>
                <a:solidFill>
                  <a:srgbClr val="FF2600"/>
                </a:solidFill>
              </a:rPr>
              <a:t>25</a:t>
            </a:r>
          </a:p>
          <a:p>
            <a:pPr marL="355612" indent="-355612" algn="l">
              <a:spcBef>
                <a:spcPts val="1800"/>
              </a:spcBef>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t>	2) </a:t>
            </a:r>
            <a:r>
              <a:rPr>
                <a:solidFill>
                  <a:srgbClr val="011993"/>
                </a:solidFill>
              </a:rPr>
              <a:t>David agrees to the conditions, fulfills them, &amp; has Michal for his wife</a:t>
            </a:r>
            <a:r>
              <a:t> </a:t>
            </a:r>
            <a:r>
              <a:rPr>
                <a:solidFill>
                  <a:srgbClr val="FF2600"/>
                </a:solidFill>
              </a:rPr>
              <a:t>26-29</a:t>
            </a:r>
            <a:endParaRPr>
              <a:solidFill>
                <a:srgbClr val="FF2600"/>
              </a:solidFill>
            </a:endParaRPr>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Killed 200 - counted them out </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Michal given - Saul more afraid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Enemy of God’s man</a:t>
            </a:r>
          </a:p>
        </p:txBody>
      </p:sp>
      <p:pic>
        <p:nvPicPr>
          <p:cNvPr id="206" name="pasted-image.tiff"/>
          <p:cNvPicPr>
            <a:picLocks noChangeAspect="1"/>
          </p:cNvPicPr>
          <p:nvPr/>
        </p:nvPicPr>
        <p:blipFill>
          <a:blip r:embed="rId2">
            <a:extLst/>
          </a:blip>
          <a:stretch>
            <a:fillRect/>
          </a:stretch>
        </p:blipFill>
        <p:spPr>
          <a:xfrm>
            <a:off x="6817976" y="177800"/>
            <a:ext cx="3289301" cy="2463800"/>
          </a:xfrm>
          <a:prstGeom prst="rect">
            <a:avLst/>
          </a:prstGeom>
          <a:ln w="12700">
            <a:miter lim="400000"/>
          </a:ln>
        </p:spPr>
      </p:pic>
      <p:pic>
        <p:nvPicPr>
          <p:cNvPr id="207" name="pasted-image.tiff"/>
          <p:cNvPicPr>
            <a:picLocks noChangeAspect="1"/>
          </p:cNvPicPr>
          <p:nvPr/>
        </p:nvPicPr>
        <p:blipFill>
          <a:blip r:embed="rId3">
            <a:extLst/>
          </a:blip>
          <a:stretch>
            <a:fillRect/>
          </a:stretch>
        </p:blipFill>
        <p:spPr>
          <a:xfrm>
            <a:off x="6908723" y="2817862"/>
            <a:ext cx="3107807" cy="4279336"/>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nvSpPr>
        <p:spPr>
          <a:xfrm>
            <a:off x="165100" y="165100"/>
            <a:ext cx="8648700" cy="220472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647700" indent="-647700" algn="l">
              <a:defRPr sz="2800">
                <a:latin typeface="Gill Sans SemiBold"/>
                <a:ea typeface="Gill Sans SemiBold"/>
                <a:cs typeface="Gill Sans SemiBold"/>
                <a:sym typeface="Gill Sans SemiBold"/>
              </a:defRPr>
            </a:pPr>
            <a:r>
              <a:rPr>
                <a:solidFill>
                  <a:srgbClr val="011993"/>
                </a:solidFill>
              </a:rPr>
              <a:t>6.	David behaves more wisely against the Philistine than all the servants of Saul</a:t>
            </a:r>
            <a:r>
              <a:t> </a:t>
            </a:r>
            <a:r>
              <a:rPr>
                <a:solidFill>
                  <a:srgbClr val="FF2600"/>
                </a:solidFill>
              </a:rPr>
              <a:t>18:30</a:t>
            </a:r>
            <a:endParaRPr>
              <a:solidFill>
                <a:srgbClr val="FF2600"/>
              </a:solidFill>
            </a:endParaRPr>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Philistines continue to invade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outstanding and wiser than others</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Name highly esteemed</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p:nvPr>
        </p:nvSpPr>
        <p:spPr>
          <a:xfrm>
            <a:off x="342900" y="63500"/>
            <a:ext cx="8750300" cy="762000"/>
          </a:xfrm>
          <a:prstGeom prst="rect">
            <a:avLst/>
          </a:prstGeom>
        </p:spPr>
        <p:txBody>
          <a:bodyPr/>
          <a:lstStyle/>
          <a:p>
            <a:pPr marL="647700" indent="-6477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B.	David’s final flight from Saul’s court </a:t>
            </a:r>
            <a:r>
              <a:rPr>
                <a:solidFill>
                  <a:srgbClr val="FF2600"/>
                </a:solidFill>
              </a:rPr>
              <a:t>19</a:t>
            </a:r>
          </a:p>
        </p:txBody>
      </p:sp>
      <p:sp>
        <p:nvSpPr>
          <p:cNvPr id="212" name="Shape 212"/>
          <p:cNvSpPr/>
          <p:nvPr>
            <p:ph type="body" idx="1"/>
          </p:nvPr>
        </p:nvSpPr>
        <p:spPr>
          <a:xfrm>
            <a:off x="63500" y="838200"/>
            <a:ext cx="9796562" cy="6388100"/>
          </a:xfrm>
          <a:prstGeom prst="rect">
            <a:avLst/>
          </a:prstGeom>
        </p:spPr>
        <p:txBody>
          <a:bodyPr anchor="t"/>
          <a:lstStyle/>
          <a:p>
            <a:pPr marL="413448" indent="-413448">
              <a:buSzPct val="100000"/>
              <a:buAutoNum type="arabicPeriod" startAt="1"/>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Jonathan pleads for David before Saul, who is for the present reconciled </a:t>
            </a:r>
            <a:r>
              <a:rPr>
                <a:solidFill>
                  <a:srgbClr val="FF2600"/>
                </a:solidFill>
              </a:rPr>
              <a:t>19:1-7</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Jealousy &amp; madness cause Saul to plot against David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warned David to hide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Delights in David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Intercedes for David in field where David hid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had done good for the king and the kingdom</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risked his life to fight the Philistine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Gave great deliverance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Why shed innocent blood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Logic worked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brought to Saul  - reconciled</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xfrm>
            <a:off x="342900" y="63500"/>
            <a:ext cx="8750300" cy="762000"/>
          </a:xfrm>
          <a:prstGeom prst="rect">
            <a:avLst/>
          </a:prstGeom>
        </p:spPr>
        <p:txBody>
          <a:bodyPr/>
          <a:lstStyle/>
          <a:p>
            <a:pPr marL="647700" indent="-647700" algn="l">
              <a:tabLst>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B.	David’s final flight from Saul’s court </a:t>
            </a:r>
            <a:r>
              <a:rPr>
                <a:solidFill>
                  <a:srgbClr val="FF2600"/>
                </a:solidFill>
              </a:rPr>
              <a:t>19</a:t>
            </a:r>
          </a:p>
        </p:txBody>
      </p:sp>
      <p:sp>
        <p:nvSpPr>
          <p:cNvPr id="215" name="Shape 215"/>
          <p:cNvSpPr/>
          <p:nvPr>
            <p:ph type="body" idx="1"/>
          </p:nvPr>
        </p:nvSpPr>
        <p:spPr>
          <a:xfrm>
            <a:off x="228600" y="914400"/>
            <a:ext cx="6286252" cy="6388100"/>
          </a:xfrm>
          <a:prstGeom prst="rect">
            <a:avLst/>
          </a:prstGeom>
        </p:spPr>
        <p:txBody>
          <a:bodyPr anchor="t"/>
          <a:lstStyle/>
          <a:p>
            <a:pPr marL="413448" indent="-413448">
              <a:buSzPct val="100000"/>
              <a:buAutoNum type="arabicPeriod" startAt="2"/>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defeats the Philistines &amp; Saul becomes envious, &amp; endeavors to slay him, but he escapes</a:t>
            </a:r>
            <a:r>
              <a:rPr>
                <a:solidFill>
                  <a:srgbClr val="FF2600"/>
                </a:solidFill>
              </a:rPr>
              <a:t> 19:8-10</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Philistine invade - David puts them to flight</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Evil spirit upon Saul</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Tries to kill David with his spear</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fled &amp; escaped that night</a:t>
            </a:r>
          </a:p>
        </p:txBody>
      </p:sp>
      <p:pic>
        <p:nvPicPr>
          <p:cNvPr id="216" name="droppedImage.pdf"/>
          <p:cNvPicPr>
            <a:picLocks noChangeAspect="1"/>
          </p:cNvPicPr>
          <p:nvPr/>
        </p:nvPicPr>
        <p:blipFill>
          <a:blip r:embed="rId2">
            <a:extLst/>
          </a:blip>
          <a:stretch>
            <a:fillRect/>
          </a:stretch>
        </p:blipFill>
        <p:spPr>
          <a:xfrm>
            <a:off x="6515831" y="901700"/>
            <a:ext cx="3499625" cy="25571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body" sz="quarter" idx="1"/>
          </p:nvPr>
        </p:nvSpPr>
        <p:spPr>
          <a:xfrm>
            <a:off x="169333" y="100701"/>
            <a:ext cx="9821334" cy="635001"/>
          </a:xfrm>
          <a:prstGeom prst="rect">
            <a:avLst/>
          </a:prstGeom>
        </p:spPr>
        <p:txBody>
          <a:bodyPr/>
          <a:lstStyle/>
          <a:p>
            <a:pPr marL="592666" indent="-552026">
              <a:lnSpc>
                <a:spcPct val="90000"/>
              </a:lnSpc>
              <a:buSzTx/>
              <a:buNone/>
              <a:tabLst>
                <a:tab pos="635000" algn="l"/>
                <a:tab pos="1054100" algn="l"/>
              </a:tabLst>
              <a:defRPr sz="3000"/>
            </a:pPr>
            <a:r>
              <a:rPr b="1">
                <a:solidFill>
                  <a:srgbClr val="011993"/>
                </a:solidFill>
              </a:rPr>
              <a:t>9.	David retorts his defiance</a:t>
            </a:r>
            <a:r>
              <a:rPr b="1"/>
              <a:t> </a:t>
            </a:r>
            <a:r>
              <a:rPr b="1">
                <a:solidFill>
                  <a:srgbClr val="FF2600"/>
                </a:solidFill>
                <a:uFill>
                  <a:solidFill>
                    <a:srgbClr val="FF2600"/>
                  </a:solidFill>
                </a:uFill>
              </a:rPr>
              <a:t>45-47</a:t>
            </a:r>
            <a:endParaRPr b="1">
              <a:solidFill>
                <a:srgbClr val="FF2600"/>
              </a:solidFill>
              <a:uFill>
                <a:solidFill>
                  <a:srgbClr val="FF2600"/>
                </a:solidFill>
              </a:uFill>
            </a:endParaRPr>
          </a:p>
        </p:txBody>
      </p:sp>
      <p:sp>
        <p:nvSpPr>
          <p:cNvPr id="131" name="Shape 131"/>
          <p:cNvSpPr/>
          <p:nvPr/>
        </p:nvSpPr>
        <p:spPr>
          <a:xfrm>
            <a:off x="644621" y="734419"/>
            <a:ext cx="9323557" cy="2090421"/>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marR="45155" algn="l" defTabSz="1016000">
              <a:tabLst>
                <a:tab pos="533400" algn="l"/>
              </a:tabLst>
              <a:defRPr sz="3000">
                <a:uFill>
                  <a:solidFill>
                    <a:srgbClr val="000000"/>
                  </a:solidFill>
                </a:uFill>
                <a:latin typeface="Times"/>
                <a:ea typeface="Times"/>
                <a:cs typeface="Times"/>
                <a:sym typeface="Times"/>
              </a:defRPr>
            </a:pPr>
            <a:r>
              <a:rPr>
                <a:uFill>
                  <a:solidFill>
                    <a:srgbClr val="011993"/>
                  </a:solidFill>
                </a:uFill>
              </a:rPr>
              <a:t>a.	He comes in the Name of the LORD</a:t>
            </a:r>
          </a:p>
          <a:p>
            <a:pPr marL="507999" marR="101600" indent="-507999" algn="l" defTabSz="1016000">
              <a:lnSpc>
                <a:spcPct val="90000"/>
              </a:lnSpc>
              <a:spcBef>
                <a:spcPts val="700"/>
              </a:spcBef>
              <a:tabLst>
                <a:tab pos="508000" algn="l"/>
                <a:tab pos="508000" algn="l"/>
              </a:tabLst>
              <a:defRPr sz="3000">
                <a:solidFill>
                  <a:srgbClr val="011993"/>
                </a:solidFill>
                <a:uFill>
                  <a:solidFill>
                    <a:srgbClr val="011993"/>
                  </a:solidFill>
                </a:uFill>
                <a:latin typeface="Times"/>
                <a:ea typeface="Times"/>
                <a:cs typeface="Times"/>
                <a:sym typeface="Times"/>
              </a:defRPr>
            </a:pPr>
            <a:r>
              <a:rPr>
                <a:solidFill>
                  <a:srgbClr val="000000"/>
                </a:solidFill>
              </a:rPr>
              <a:t>b.	Goliath will be killed, beheaded &amp; the Philistines will be destroyed to show there is a God in Israel</a:t>
            </a:r>
            <a:endParaRPr>
              <a:solidFill>
                <a:srgbClr val="000000"/>
              </a:solidFill>
            </a:endParaRPr>
          </a:p>
          <a:p>
            <a:pPr marL="507999" marR="101600" indent="-507999" algn="l" defTabSz="1016000">
              <a:lnSpc>
                <a:spcPct val="90000"/>
              </a:lnSpc>
              <a:spcBef>
                <a:spcPts val="700"/>
              </a:spcBef>
              <a:tabLst>
                <a:tab pos="508000" algn="l"/>
                <a:tab pos="533400" algn="l"/>
              </a:tabLst>
              <a:defRPr sz="3000">
                <a:solidFill>
                  <a:srgbClr val="011993"/>
                </a:solidFill>
                <a:uFill>
                  <a:solidFill>
                    <a:srgbClr val="011993"/>
                  </a:solidFill>
                </a:uFill>
                <a:latin typeface="Times"/>
                <a:ea typeface="Times"/>
                <a:cs typeface="Times"/>
                <a:sym typeface="Times"/>
              </a:defRPr>
            </a:pPr>
            <a:r>
              <a:rPr>
                <a:solidFill>
                  <a:srgbClr val="000000"/>
                </a:solidFill>
              </a:rPr>
              <a:t>c.	Israel will know the battle is the Lord’s</a:t>
            </a:r>
          </a:p>
        </p:txBody>
      </p:sp>
      <p:pic>
        <p:nvPicPr>
          <p:cNvPr id="132" name="Dav&amp;Gol 52c.jpg"/>
          <p:cNvPicPr>
            <a:picLocks noChangeAspect="1"/>
          </p:cNvPicPr>
          <p:nvPr/>
        </p:nvPicPr>
        <p:blipFill>
          <a:blip r:embed="rId2">
            <a:extLst/>
          </a:blip>
          <a:stretch>
            <a:fillRect/>
          </a:stretch>
        </p:blipFill>
        <p:spPr>
          <a:xfrm>
            <a:off x="7681401" y="2435342"/>
            <a:ext cx="2363698" cy="3087111"/>
          </a:xfrm>
          <a:prstGeom prst="rect">
            <a:avLst/>
          </a:prstGeom>
          <a:ln w="12700"/>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body" idx="1"/>
          </p:nvPr>
        </p:nvSpPr>
        <p:spPr>
          <a:xfrm>
            <a:off x="171450" y="76200"/>
            <a:ext cx="7264698" cy="7329786"/>
          </a:xfrm>
          <a:prstGeom prst="rect">
            <a:avLst/>
          </a:prstGeom>
        </p:spPr>
        <p:txBody>
          <a:bodyPr anchor="t"/>
          <a:lstStyle/>
          <a:p>
            <a:pPr marL="413448" indent="-413448">
              <a:buClr>
                <a:srgbClr val="000000"/>
              </a:buClr>
              <a:buSzPct val="100000"/>
              <a:buChar char="3."/>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Saul sends men to David’s house, to lie in wait for him; but Michal saves him by stratagem </a:t>
            </a:r>
            <a:r>
              <a:rPr>
                <a:solidFill>
                  <a:srgbClr val="FF2600"/>
                </a:solidFill>
              </a:rPr>
              <a:t>19:1-17 (Ps. 59)</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Servant send to David’s house to slay him in the morning</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Michal warns David to flee that night</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solidFill>
                  <a:srgbClr val="FF2600"/>
                </a:solidFill>
              </a:rPr>
              <a:t>Ps. 59</a:t>
            </a:r>
            <a:r>
              <a:rPr b="0"/>
              <a:t> written</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calls God’s wrath down on the wicked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Appealing for justice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Let down from window by Michal</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Image placed in bed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Teraphim was Michal’s - for fertility</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goat’s hair at the head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covered with cloth</a:t>
            </a:r>
          </a:p>
        </p:txBody>
      </p:sp>
      <p:grpSp>
        <p:nvGrpSpPr>
          <p:cNvPr id="221" name="Group 221"/>
          <p:cNvGrpSpPr/>
          <p:nvPr/>
        </p:nvGrpSpPr>
        <p:grpSpPr>
          <a:xfrm>
            <a:off x="7474320" y="63629"/>
            <a:ext cx="2580188" cy="2235071"/>
            <a:chOff x="7398120" y="-2196970"/>
            <a:chExt cx="2580187" cy="2235070"/>
          </a:xfrm>
        </p:grpSpPr>
        <p:pic>
          <p:nvPicPr>
            <p:cNvPr id="219" name="droppedImage.pdf"/>
            <p:cNvPicPr>
              <a:picLocks noChangeAspect="1"/>
            </p:cNvPicPr>
            <p:nvPr/>
          </p:nvPicPr>
          <p:blipFill>
            <a:blip r:embed="rId2">
              <a:extLst/>
            </a:blip>
            <a:stretch>
              <a:fillRect/>
            </a:stretch>
          </p:blipFill>
          <p:spPr>
            <a:xfrm>
              <a:off x="7398120" y="-2196971"/>
              <a:ext cx="2580188" cy="1930142"/>
            </a:xfrm>
            <a:prstGeom prst="rect">
              <a:avLst/>
            </a:prstGeom>
            <a:ln w="12700" cap="flat">
              <a:noFill/>
              <a:miter lim="400000"/>
            </a:ln>
            <a:effectLst/>
          </p:spPr>
        </p:pic>
        <p:sp>
          <p:nvSpPr>
            <p:cNvPr id="220" name="Shape 220"/>
            <p:cNvSpPr/>
            <p:nvPr/>
          </p:nvSpPr>
          <p:spPr>
            <a:xfrm>
              <a:off x="7419627" y="-215901"/>
              <a:ext cx="2537173" cy="25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sz="1200"/>
              </a:pPr>
              <a:r>
                <a:t>Saul’s messengers sent to kill David </a:t>
              </a:r>
              <a:r>
                <a:rPr>
                  <a:solidFill>
                    <a:srgbClr val="FF2600"/>
                  </a:solidFill>
                </a:rPr>
                <a:t>11</a:t>
              </a:r>
            </a:p>
          </p:txBody>
        </p:sp>
      </p:grpSp>
      <p:grpSp>
        <p:nvGrpSpPr>
          <p:cNvPr id="224" name="Group 224"/>
          <p:cNvGrpSpPr/>
          <p:nvPr/>
        </p:nvGrpSpPr>
        <p:grpSpPr>
          <a:xfrm>
            <a:off x="7457981" y="2419026"/>
            <a:ext cx="2663666" cy="2537727"/>
            <a:chOff x="0" y="0"/>
            <a:chExt cx="2663664" cy="2537725"/>
          </a:xfrm>
        </p:grpSpPr>
        <p:pic>
          <p:nvPicPr>
            <p:cNvPr id="222" name="droppedImage.pdf"/>
            <p:cNvPicPr>
              <a:picLocks noChangeAspect="1"/>
            </p:cNvPicPr>
            <p:nvPr/>
          </p:nvPicPr>
          <p:blipFill>
            <a:blip r:embed="rId3">
              <a:extLst/>
            </a:blip>
            <a:stretch>
              <a:fillRect/>
            </a:stretch>
          </p:blipFill>
          <p:spPr>
            <a:xfrm>
              <a:off x="0" y="0"/>
              <a:ext cx="2663665" cy="1925723"/>
            </a:xfrm>
            <a:prstGeom prst="rect">
              <a:avLst/>
            </a:prstGeom>
            <a:ln w="12700" cap="flat">
              <a:noFill/>
              <a:miter lim="400000"/>
            </a:ln>
            <a:effectLst/>
          </p:spPr>
        </p:pic>
        <p:sp>
          <p:nvSpPr>
            <p:cNvPr id="223" name="Shape 223"/>
            <p:cNvSpPr/>
            <p:nvPr/>
          </p:nvSpPr>
          <p:spPr>
            <a:xfrm>
              <a:off x="42119" y="2032286"/>
              <a:ext cx="2590377" cy="50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1400"/>
              </a:pPr>
              <a:r>
                <a:t>Michal warns David &amp; lets him down through a window </a:t>
              </a:r>
              <a:r>
                <a:rPr>
                  <a:solidFill>
                    <a:srgbClr val="FF2600"/>
                  </a:solidFill>
                </a:rPr>
                <a:t>11b, 12</a:t>
              </a:r>
            </a:p>
          </p:txBody>
        </p:sp>
      </p:grpSp>
      <p:grpSp>
        <p:nvGrpSpPr>
          <p:cNvPr id="227" name="Group 227"/>
          <p:cNvGrpSpPr/>
          <p:nvPr/>
        </p:nvGrpSpPr>
        <p:grpSpPr>
          <a:xfrm>
            <a:off x="7449660" y="5077078"/>
            <a:ext cx="2451708" cy="2129373"/>
            <a:chOff x="0" y="0"/>
            <a:chExt cx="2451707" cy="2129371"/>
          </a:xfrm>
        </p:grpSpPr>
        <p:pic>
          <p:nvPicPr>
            <p:cNvPr id="225" name="droppedImage.pdf"/>
            <p:cNvPicPr>
              <a:picLocks noChangeAspect="1"/>
            </p:cNvPicPr>
            <p:nvPr/>
          </p:nvPicPr>
          <p:blipFill>
            <a:blip r:embed="rId4">
              <a:extLst/>
            </a:blip>
            <a:stretch>
              <a:fillRect/>
            </a:stretch>
          </p:blipFill>
          <p:spPr>
            <a:xfrm>
              <a:off x="0" y="0"/>
              <a:ext cx="2372393" cy="1776951"/>
            </a:xfrm>
            <a:prstGeom prst="rect">
              <a:avLst/>
            </a:prstGeom>
            <a:ln w="12700" cap="flat">
              <a:noFill/>
              <a:miter lim="400000"/>
            </a:ln>
            <a:effectLst/>
          </p:spPr>
        </p:pic>
        <p:sp>
          <p:nvSpPr>
            <p:cNvPr id="226" name="Shape 226"/>
            <p:cNvSpPr/>
            <p:nvPr/>
          </p:nvSpPr>
          <p:spPr>
            <a:xfrm>
              <a:off x="48838" y="1875409"/>
              <a:ext cx="2402870" cy="2539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1300"/>
              </a:pPr>
              <a:r>
                <a:t>Michal buys time for David </a:t>
              </a:r>
              <a:r>
                <a:rPr>
                  <a:solidFill>
                    <a:srgbClr val="FF2600"/>
                  </a:solidFill>
                </a:rPr>
                <a:t>13-17</a:t>
              </a:r>
            </a:p>
          </p:txBody>
        </p:sp>
      </p:gr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image.pdf"/>
          <p:cNvPicPr>
            <a:picLocks noChangeAspect="0"/>
          </p:cNvPicPr>
          <p:nvPr/>
        </p:nvPicPr>
        <p:blipFill>
          <a:blip r:embed="rId2">
            <a:extLst/>
          </a:blip>
          <a:stretch>
            <a:fillRect/>
          </a:stretch>
        </p:blipFill>
        <p:spPr>
          <a:xfrm>
            <a:off x="508000" y="635000"/>
            <a:ext cx="9144000" cy="5592763"/>
          </a:xfrm>
          <a:prstGeom prst="rect">
            <a:avLst/>
          </a:prstGeom>
          <a:ln w="12700">
            <a:miter lim="400000"/>
          </a:ln>
        </p:spPr>
      </p:pic>
      <p:sp>
        <p:nvSpPr>
          <p:cNvPr id="230" name="Shape 230"/>
          <p:cNvSpPr/>
          <p:nvPr/>
        </p:nvSpPr>
        <p:spPr>
          <a:xfrm>
            <a:off x="2641600" y="28448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231" name="Shape 231"/>
          <p:cNvSpPr/>
          <p:nvPr/>
        </p:nvSpPr>
        <p:spPr>
          <a:xfrm>
            <a:off x="4775200" y="2921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232" name="Shape 232"/>
          <p:cNvSpPr/>
          <p:nvPr/>
        </p:nvSpPr>
        <p:spPr>
          <a:xfrm>
            <a:off x="4927600" y="26924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233" name="Shape 233"/>
          <p:cNvSpPr/>
          <p:nvPr/>
        </p:nvSpPr>
        <p:spPr>
          <a:xfrm>
            <a:off x="4546600" y="32258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234" name="Shape 234"/>
          <p:cNvSpPr/>
          <p:nvPr/>
        </p:nvSpPr>
        <p:spPr>
          <a:xfrm>
            <a:off x="3251200" y="34544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235" name="Shape 235"/>
          <p:cNvSpPr/>
          <p:nvPr/>
        </p:nvSpPr>
        <p:spPr>
          <a:xfrm>
            <a:off x="3479800" y="3683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236" name="Shape 236"/>
          <p:cNvSpPr/>
          <p:nvPr/>
        </p:nvSpPr>
        <p:spPr>
          <a:xfrm>
            <a:off x="2565400" y="41402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237" name="Shape 237"/>
          <p:cNvSpPr/>
          <p:nvPr/>
        </p:nvSpPr>
        <p:spPr>
          <a:xfrm>
            <a:off x="4546600" y="36068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238" name="Shape 238"/>
          <p:cNvSpPr/>
          <p:nvPr/>
        </p:nvSpPr>
        <p:spPr>
          <a:xfrm rot="21540000">
            <a:off x="2566389" y="20088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239" name="Shape 239"/>
          <p:cNvSpPr/>
          <p:nvPr/>
        </p:nvSpPr>
        <p:spPr>
          <a:xfrm>
            <a:off x="5384800" y="29210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240" name="Shape 240"/>
          <p:cNvSpPr/>
          <p:nvPr/>
        </p:nvSpPr>
        <p:spPr>
          <a:xfrm>
            <a:off x="4699000" y="41402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241" name="Shape 241"/>
          <p:cNvSpPr/>
          <p:nvPr/>
        </p:nvSpPr>
        <p:spPr>
          <a:xfrm rot="18240000">
            <a:off x="1231513" y="39456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242" name="Shape 242"/>
          <p:cNvSpPr/>
          <p:nvPr/>
        </p:nvSpPr>
        <p:spPr>
          <a:xfrm>
            <a:off x="4851400" y="18542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Samuel’s home</a:t>
            </a:r>
          </a:p>
        </p:txBody>
      </p:sp>
      <p:sp>
        <p:nvSpPr>
          <p:cNvPr id="243" name="Shape 243"/>
          <p:cNvSpPr/>
          <p:nvPr/>
        </p:nvSpPr>
        <p:spPr>
          <a:xfrm>
            <a:off x="3860800" y="20828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Saul’s capital</a:t>
            </a:r>
          </a:p>
        </p:txBody>
      </p:sp>
      <p:sp>
        <p:nvSpPr>
          <p:cNvPr id="244" name="Shape 244"/>
          <p:cNvSpPr/>
          <p:nvPr/>
        </p:nvSpPr>
        <p:spPr>
          <a:xfrm>
            <a:off x="6604000" y="36068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David anointed</a:t>
            </a:r>
          </a:p>
        </p:txBody>
      </p:sp>
      <p:sp>
        <p:nvSpPr>
          <p:cNvPr id="245" name="Shape 245"/>
          <p:cNvSpPr/>
          <p:nvPr/>
        </p:nvSpPr>
        <p:spPr>
          <a:xfrm>
            <a:off x="889000" y="29972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246" name="Shape 246"/>
          <p:cNvSpPr/>
          <p:nvPr/>
        </p:nvSpPr>
        <p:spPr>
          <a:xfrm>
            <a:off x="2717800" y="3302000"/>
            <a:ext cx="609600" cy="446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000">
                <a:solidFill>
                  <a:srgbClr val="941100"/>
                </a:solidFill>
                <a:uFill>
                  <a:solidFill>
                    <a:srgbClr val="941100"/>
                  </a:solidFill>
                </a:uFill>
                <a:latin typeface="Geneva"/>
                <a:ea typeface="Geneva"/>
                <a:cs typeface="Geneva"/>
                <a:sym typeface="Geneva"/>
              </a:defRPr>
            </a:lvl1pPr>
          </a:lstStyle>
          <a:p>
            <a:pPr/>
            <a:r>
              <a:t>Valley of Elah</a:t>
            </a:r>
          </a:p>
        </p:txBody>
      </p:sp>
      <p:sp>
        <p:nvSpPr>
          <p:cNvPr id="247" name="Shape 247"/>
          <p:cNvSpPr/>
          <p:nvPr/>
        </p:nvSpPr>
        <p:spPr>
          <a:xfrm>
            <a:off x="1727200" y="45974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City of Goliath</a:t>
            </a:r>
          </a:p>
        </p:txBody>
      </p:sp>
      <p:sp>
        <p:nvSpPr>
          <p:cNvPr id="248" name="Shape 248"/>
          <p:cNvSpPr/>
          <p:nvPr/>
        </p:nvSpPr>
        <p:spPr>
          <a:xfrm>
            <a:off x="3784600" y="38354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249" name="Shape 249"/>
          <p:cNvSpPr/>
          <p:nvPr/>
        </p:nvSpPr>
        <p:spPr>
          <a:xfrm>
            <a:off x="4013200" y="4064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250" name="Shape 250"/>
          <p:cNvSpPr/>
          <p:nvPr/>
        </p:nvSpPr>
        <p:spPr>
          <a:xfrm>
            <a:off x="4165600" y="45212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251" name="Shape 251"/>
          <p:cNvSpPr/>
          <p:nvPr/>
        </p:nvSpPr>
        <p:spPr>
          <a:xfrm>
            <a:off x="4089400" y="48260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252" name="Shape 252"/>
          <p:cNvSpPr/>
          <p:nvPr/>
        </p:nvSpPr>
        <p:spPr>
          <a:xfrm>
            <a:off x="3784600" y="51308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253" name="Shape 253"/>
          <p:cNvSpPr/>
          <p:nvPr/>
        </p:nvSpPr>
        <p:spPr>
          <a:xfrm>
            <a:off x="4470400" y="52832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254" name="Shape 254"/>
          <p:cNvSpPr/>
          <p:nvPr/>
        </p:nvSpPr>
        <p:spPr>
          <a:xfrm>
            <a:off x="4851400" y="49022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255" name="Shape 255"/>
          <p:cNvSpPr/>
          <p:nvPr/>
        </p:nvSpPr>
        <p:spPr>
          <a:xfrm>
            <a:off x="6451600" y="55118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256" name="Shape 256"/>
          <p:cNvSpPr/>
          <p:nvPr/>
        </p:nvSpPr>
        <p:spPr>
          <a:xfrm>
            <a:off x="2565400" y="54356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257" name="Shape 257"/>
          <p:cNvSpPr/>
          <p:nvPr/>
        </p:nvSpPr>
        <p:spPr>
          <a:xfrm>
            <a:off x="1803400" y="5207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258" name="Shape 258"/>
          <p:cNvSpPr/>
          <p:nvPr/>
        </p:nvSpPr>
        <p:spPr>
          <a:xfrm>
            <a:off x="965200" y="47498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259" name="Shape 259"/>
          <p:cNvSpPr/>
          <p:nvPr/>
        </p:nvSpPr>
        <p:spPr>
          <a:xfrm>
            <a:off x="812800" y="37592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260" name="Shape 260"/>
          <p:cNvSpPr/>
          <p:nvPr/>
        </p:nvSpPr>
        <p:spPr>
          <a:xfrm>
            <a:off x="1803400" y="33782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261" name="Shape 261"/>
          <p:cNvSpPr/>
          <p:nvPr/>
        </p:nvSpPr>
        <p:spPr>
          <a:xfrm>
            <a:off x="2794000" y="2540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262" name="Shape 262"/>
          <p:cNvSpPr/>
          <p:nvPr/>
        </p:nvSpPr>
        <p:spPr>
          <a:xfrm>
            <a:off x="5689600" y="26924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263" name="Shape 263"/>
          <p:cNvSpPr/>
          <p:nvPr/>
        </p:nvSpPr>
        <p:spPr>
          <a:xfrm>
            <a:off x="4089400" y="24638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264" name="Shape 264"/>
          <p:cNvSpPr/>
          <p:nvPr/>
        </p:nvSpPr>
        <p:spPr>
          <a:xfrm>
            <a:off x="4394200" y="22352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265" name="Shape 265"/>
          <p:cNvSpPr/>
          <p:nvPr/>
        </p:nvSpPr>
        <p:spPr>
          <a:xfrm>
            <a:off x="5080000" y="23114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266" name="Shape 266"/>
          <p:cNvSpPr/>
          <p:nvPr/>
        </p:nvSpPr>
        <p:spPr>
          <a:xfrm>
            <a:off x="7061200" y="1016000"/>
            <a:ext cx="23622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Saul And David</a:t>
            </a:r>
          </a:p>
        </p:txBody>
      </p:sp>
      <p:sp>
        <p:nvSpPr>
          <p:cNvPr id="267" name="Shape 267"/>
          <p:cNvSpPr/>
          <p:nvPr/>
        </p:nvSpPr>
        <p:spPr>
          <a:xfrm>
            <a:off x="7137400" y="14732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1 Samuel 16-27</a:t>
            </a:r>
          </a:p>
        </p:txBody>
      </p:sp>
      <p:sp>
        <p:nvSpPr>
          <p:cNvPr id="268" name="Shape 268"/>
          <p:cNvSpPr/>
          <p:nvPr/>
        </p:nvSpPr>
        <p:spPr>
          <a:xfrm>
            <a:off x="7061200" y="23876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269" name="Shape 269"/>
          <p:cNvSpPr/>
          <p:nvPr/>
        </p:nvSpPr>
        <p:spPr>
          <a:xfrm>
            <a:off x="8890000" y="23876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270" name="Shape 270"/>
          <p:cNvSpPr/>
          <p:nvPr/>
        </p:nvSpPr>
        <p:spPr>
          <a:xfrm>
            <a:off x="5461000" y="43688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271" name="Shape 271"/>
          <p:cNvSpPr/>
          <p:nvPr/>
        </p:nvSpPr>
        <p:spPr>
          <a:xfrm>
            <a:off x="3708400" y="16256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272" name="Shape 272"/>
          <p:cNvSpPr/>
          <p:nvPr/>
        </p:nvSpPr>
        <p:spPr>
          <a:xfrm>
            <a:off x="6223000" y="18542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273" name="Shape 273"/>
          <p:cNvSpPr/>
          <p:nvPr/>
        </p:nvSpPr>
        <p:spPr>
          <a:xfrm>
            <a:off x="3327400" y="7874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274" name="Shape 274"/>
          <p:cNvSpPr/>
          <p:nvPr/>
        </p:nvSpPr>
        <p:spPr>
          <a:xfrm>
            <a:off x="6756400" y="41402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275" name="Shape 275"/>
          <p:cNvSpPr/>
          <p:nvPr/>
        </p:nvSpPr>
        <p:spPr>
          <a:xfrm>
            <a:off x="7442200" y="56642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276" name="Shape 276"/>
          <p:cNvSpPr/>
          <p:nvPr/>
        </p:nvSpPr>
        <p:spPr>
          <a:xfrm>
            <a:off x="1193800" y="55880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277" name="Shape 277"/>
          <p:cNvSpPr/>
          <p:nvPr/>
        </p:nvSpPr>
        <p:spPr>
          <a:xfrm>
            <a:off x="889000" y="17018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278" name="Shape 278"/>
          <p:cNvSpPr/>
          <p:nvPr/>
        </p:nvSpPr>
        <p:spPr>
          <a:xfrm>
            <a:off x="8128000" y="20828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279" name="Shape 279"/>
          <p:cNvSpPr/>
          <p:nvPr/>
        </p:nvSpPr>
        <p:spPr>
          <a:xfrm>
            <a:off x="5080000" y="30734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body" idx="1"/>
          </p:nvPr>
        </p:nvSpPr>
        <p:spPr>
          <a:xfrm>
            <a:off x="228600" y="266700"/>
            <a:ext cx="5829300" cy="6616700"/>
          </a:xfrm>
          <a:prstGeom prst="rect">
            <a:avLst/>
          </a:prstGeom>
        </p:spPr>
        <p:txBody>
          <a:bodyPr anchor="t"/>
          <a:lstStyle/>
          <a:p>
            <a:pPr marL="413448" indent="-413448">
              <a:spcBef>
                <a:spcPts val="0"/>
              </a:spcBef>
              <a:buClr>
                <a:srgbClr val="000000"/>
              </a:buClr>
              <a:buSzPct val="100000"/>
              <a:buChar char="4."/>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flees to Samuel, at Ramah </a:t>
            </a:r>
            <a:r>
              <a:rPr>
                <a:solidFill>
                  <a:srgbClr val="FF2600"/>
                </a:solidFill>
              </a:rPr>
              <a:t>19:18</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Made good escape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Came to Samuel</a:t>
            </a:r>
            <a:endParaRPr b="0"/>
          </a:p>
          <a:p>
            <a:pPr lvl="1" marL="698500" marR="91439" indent="-215900" defTabSz="914400">
              <a:lnSpc>
                <a:spcPct val="90000"/>
              </a:lnSpc>
              <a:spcBef>
                <a:spcPts val="600"/>
              </a:spcBef>
              <a:buSzPct val="100000"/>
              <a:buChar char="-"/>
              <a:tabLst>
                <a:tab pos="736600" algn="l"/>
                <a:tab pos="1854200" algn="l"/>
              </a:tabLst>
              <a:defRPr b="1" sz="2400">
                <a:uFill>
                  <a:solidFill>
                    <a:srgbClr val="011993"/>
                  </a:solidFill>
                </a:uFill>
                <a:latin typeface="Times"/>
                <a:ea typeface="Times"/>
                <a:cs typeface="Times"/>
                <a:sym typeface="Times"/>
              </a:defRPr>
            </a:pPr>
            <a:r>
              <a:rPr b="0"/>
              <a:t>Both went to </a:t>
            </a:r>
            <a:r>
              <a:rPr b="0" u="sng"/>
              <a:t>Naioth</a:t>
            </a:r>
            <a:r>
              <a:rPr b="0"/>
              <a:t> </a:t>
            </a:r>
            <a:r>
              <a:rPr b="0" i="1"/>
              <a:t>nay’yoth</a:t>
            </a:r>
            <a:r>
              <a:rPr b="0"/>
              <a:t> - a dwelling place of prophets in the time of Samuel</a:t>
            </a:r>
            <a:endParaRPr b="0"/>
          </a:p>
          <a:p>
            <a:pPr lvl="1" marL="698500" marR="91439" indent="-215900" defTabSz="914400">
              <a:lnSpc>
                <a:spcPct val="90000"/>
              </a:lnSpc>
              <a:spcBef>
                <a:spcPts val="600"/>
              </a:spcBef>
              <a:buSzPct val="100000"/>
              <a:buChar char="-"/>
              <a:tabLst>
                <a:tab pos="736600" algn="l"/>
                <a:tab pos="1854200" algn="l"/>
              </a:tabLst>
              <a:defRPr b="1" sz="2400">
                <a:uFill>
                  <a:solidFill>
                    <a:srgbClr val="011993"/>
                  </a:solidFill>
                </a:uFill>
                <a:latin typeface="Times"/>
                <a:ea typeface="Times"/>
                <a:cs typeface="Times"/>
                <a:sym typeface="Times"/>
              </a:defRPr>
            </a:pPr>
            <a:r>
              <a:rPr b="0"/>
              <a:t>ISBE - a school of prophets under Samuel - dwelling or compound in Ramah</a:t>
            </a:r>
          </a:p>
        </p:txBody>
      </p:sp>
      <p:pic>
        <p:nvPicPr>
          <p:cNvPr id="282" name="droppedImage.pdf"/>
          <p:cNvPicPr>
            <a:picLocks noChangeAspect="1"/>
          </p:cNvPicPr>
          <p:nvPr/>
        </p:nvPicPr>
        <p:blipFill>
          <a:blip r:embed="rId2">
            <a:extLst/>
          </a:blip>
          <a:stretch>
            <a:fillRect/>
          </a:stretch>
        </p:blipFill>
        <p:spPr>
          <a:xfrm>
            <a:off x="6271182" y="177800"/>
            <a:ext cx="3666440" cy="2628900"/>
          </a:xfrm>
          <a:prstGeom prst="rect">
            <a:avLst/>
          </a:prstGeom>
          <a:ln w="12700">
            <a:miter lim="400000"/>
          </a:ln>
        </p:spPr>
      </p:pic>
      <p:pic>
        <p:nvPicPr>
          <p:cNvPr id="283" name="pasted-image.png"/>
          <p:cNvPicPr>
            <a:picLocks noChangeAspect="1"/>
          </p:cNvPicPr>
          <p:nvPr/>
        </p:nvPicPr>
        <p:blipFill>
          <a:blip r:embed="rId3">
            <a:extLst/>
          </a:blip>
          <a:stretch>
            <a:fillRect/>
          </a:stretch>
        </p:blipFill>
        <p:spPr>
          <a:xfrm>
            <a:off x="6324600" y="2863850"/>
            <a:ext cx="3559605" cy="3739585"/>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body" idx="1"/>
          </p:nvPr>
        </p:nvSpPr>
        <p:spPr>
          <a:xfrm>
            <a:off x="228600" y="266700"/>
            <a:ext cx="9354245" cy="6616700"/>
          </a:xfrm>
          <a:prstGeom prst="rect">
            <a:avLst/>
          </a:prstGeom>
        </p:spPr>
        <p:txBody>
          <a:bodyPr anchor="t"/>
          <a:lstStyle/>
          <a:p>
            <a:pPr marL="413448" indent="-413448">
              <a:spcBef>
                <a:spcPts val="0"/>
              </a:spcBef>
              <a:buClr>
                <a:srgbClr val="000000"/>
              </a:buClr>
              <a:buSzPct val="100000"/>
              <a:buChar char="5."/>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Saul, hearing of it, sends messengers three times to take him; but God’s Spirit makes them prophesy</a:t>
            </a:r>
            <a:r>
              <a:rPr>
                <a:solidFill>
                  <a:srgbClr val="FF2600"/>
                </a:solidFill>
              </a:rPr>
              <a:t> 19:19-21</a:t>
            </a:r>
            <a:endParaRPr>
              <a:solidFill>
                <a:srgbClr val="FF2600"/>
              </a:solidFill>
            </a:endParaRPr>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hears David is a Ramah</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Messenger sent to arrest David</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Company - </a:t>
            </a:r>
            <a:r>
              <a:rPr b="0" i="1"/>
              <a:t>lahaqah</a:t>
            </a:r>
            <a:r>
              <a:rPr b="0"/>
              <a:t> - band, group</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of prophets prophesying </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with Samuel </a:t>
            </a:r>
            <a:r>
              <a:rPr b="0" u="sng"/>
              <a:t>presiding</a:t>
            </a:r>
            <a:r>
              <a:rPr b="0"/>
              <a:t> - </a:t>
            </a:r>
            <a:r>
              <a:rPr b="0" i="1"/>
              <a:t>natsab</a:t>
            </a:r>
            <a:r>
              <a:rPr b="0"/>
              <a:t> - standing over, stationed, appointed over</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Samuel was the leader over the prophets</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Spirit came upon the messengers and they prophesied</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2nd&amp; 3rd group of messengers sent - same result</a:t>
            </a:r>
            <a:endParaRPr b="0"/>
          </a:p>
          <a:p>
            <a:pPr lvl="1" marL="812800" marR="91439" indent="-3302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God will not allow them to arrest David</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body" idx="1"/>
          </p:nvPr>
        </p:nvSpPr>
        <p:spPr>
          <a:xfrm>
            <a:off x="228600" y="266700"/>
            <a:ext cx="6194078" cy="6616700"/>
          </a:xfrm>
          <a:prstGeom prst="rect">
            <a:avLst/>
          </a:prstGeom>
        </p:spPr>
        <p:txBody>
          <a:bodyPr anchor="t"/>
          <a:lstStyle/>
          <a:p>
            <a:pPr marL="413448" indent="-413448">
              <a:spcBef>
                <a:spcPts val="0"/>
              </a:spcBef>
              <a:buClr>
                <a:srgbClr val="000000"/>
              </a:buClr>
              <a:buSzPct val="100000"/>
              <a:buChar char="6."/>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Saul, hearing of this, goes after David himself, and falls under the same influence </a:t>
            </a:r>
            <a:r>
              <a:rPr>
                <a:solidFill>
                  <a:srgbClr val="FF2600"/>
                </a:solidFill>
              </a:rPr>
              <a:t>19:22-24</a:t>
            </a:r>
            <a:endParaRPr>
              <a:solidFill>
                <a:srgbClr val="FF2600"/>
              </a:solidFill>
            </a:endParaRPr>
          </a:p>
          <a:p>
            <a:pPr lvl="1" marL="729615"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comes to arrest David</a:t>
            </a:r>
            <a:endParaRPr b="0"/>
          </a:p>
          <a:p>
            <a:pPr lvl="1" marL="729615"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come to large well in Secu - the watch-tower - a city near Ramah with a great wall</a:t>
            </a:r>
            <a:endParaRPr b="0"/>
          </a:p>
          <a:p>
            <a:pPr lvl="1" marL="729615"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Asked for the location of Samuel &amp; David</a:t>
            </a:r>
            <a:endParaRPr b="0"/>
          </a:p>
          <a:p>
            <a:pPr lvl="1" marL="729615"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Goes toward Naioth, but overcome by the Spirit and prophesied</a:t>
            </a:r>
            <a:endParaRPr b="0"/>
          </a:p>
          <a:p>
            <a:pPr lvl="1" marL="729615"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Out of control - strips off his outer garment and lay down all day and night</a:t>
            </a:r>
            <a:endParaRPr b="0"/>
          </a:p>
          <a:p>
            <a:pPr lvl="1" marL="729615"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‘Is Saul also among the prophet?’ Became a saying a 2nd time</a:t>
            </a:r>
          </a:p>
        </p:txBody>
      </p:sp>
      <p:pic>
        <p:nvPicPr>
          <p:cNvPr id="288" name="droppedImage.pdf"/>
          <p:cNvPicPr>
            <a:picLocks noChangeAspect="1"/>
          </p:cNvPicPr>
          <p:nvPr/>
        </p:nvPicPr>
        <p:blipFill>
          <a:blip r:embed="rId2">
            <a:extLst/>
          </a:blip>
          <a:stretch>
            <a:fillRect/>
          </a:stretch>
        </p:blipFill>
        <p:spPr>
          <a:xfrm>
            <a:off x="6337300" y="368300"/>
            <a:ext cx="3635805" cy="2413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nvSpPr>
        <p:spPr>
          <a:xfrm>
            <a:off x="737393" y="2603499"/>
            <a:ext cx="8685214"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33400" indent="-533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solidFill>
                  <a:srgbClr val="011993"/>
                </a:solidFill>
                <a:latin typeface="Gill Sans SemiBold"/>
                <a:ea typeface="Gill Sans SemiBold"/>
                <a:cs typeface="Gill Sans SemiBold"/>
                <a:sym typeface="Gill Sans SemiBold"/>
              </a:defRPr>
            </a:pPr>
            <a:r>
              <a:t>C.		David’s farewell to Jonathan </a:t>
            </a:r>
            <a:r>
              <a:rPr>
                <a:solidFill>
                  <a:srgbClr val="FF2600"/>
                </a:solidFill>
              </a:rPr>
              <a:t>20</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body" idx="1"/>
          </p:nvPr>
        </p:nvSpPr>
        <p:spPr>
          <a:xfrm>
            <a:off x="127000" y="114300"/>
            <a:ext cx="9731475" cy="6985000"/>
          </a:xfrm>
          <a:prstGeom prst="rect">
            <a:avLst/>
          </a:prstGeom>
        </p:spPr>
        <p:txBody>
          <a:bodyPr anchor="t"/>
          <a:lstStyle/>
          <a:p>
            <a:pPr marL="413448" indent="-413448">
              <a:buSzPct val="100000"/>
              <a:buAutoNum type="arabicPeriod" startAt="1"/>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complains to Jonathan about Saul enmity against him;      Jonathan comforts him </a:t>
            </a:r>
            <a:r>
              <a:rPr>
                <a:solidFill>
                  <a:srgbClr val="FF2600"/>
                </a:solidFill>
              </a:rPr>
              <a:t>20:1-11</a:t>
            </a:r>
            <a:endParaRPr>
              <a:solidFill>
                <a:srgbClr val="FF2600"/>
              </a:solidFill>
            </a:endParaRPr>
          </a:p>
          <a:p>
            <a:pPr lvl="1" marL="988024" indent="-391124">
              <a:buClr>
                <a:srgbClr val="011993"/>
              </a:buClr>
              <a:buSzPct val="100000"/>
              <a:buAutoNum type="alphaLcPeriod" startAt="1"/>
              <a:tabLst>
                <a:tab pos="1143000" algn="l"/>
                <a:tab pos="1498600" algn="l"/>
                <a:tab pos="1854200" algn="l"/>
                <a:tab pos="2209800" algn="l"/>
                <a:tab pos="2565400" algn="l"/>
                <a:tab pos="2921000" algn="l"/>
                <a:tab pos="3276600" algn="l"/>
                <a:tab pos="3632200" algn="l"/>
                <a:tab pos="3987800" algn="l"/>
                <a:tab pos="4343400" algn="l"/>
                <a:tab pos="4699000" algn="l"/>
                <a:tab pos="5054600" algn="l"/>
              </a:tabLst>
              <a:defRPr sz="2800"/>
            </a:pPr>
            <a:r>
              <a:rPr>
                <a:solidFill>
                  <a:srgbClr val="011993"/>
                </a:solidFill>
              </a:rPr>
              <a:t>Jonathan knew &amp; suspected nothing about his father; David explains that Saul knows of their friendship; but a step between me &amp; death</a:t>
            </a:r>
            <a:r>
              <a:rPr>
                <a:solidFill>
                  <a:srgbClr val="FF2600"/>
                </a:solidFill>
              </a:rPr>
              <a:t> 20:1-3</a:t>
            </a:r>
          </a:p>
        </p:txBody>
      </p:sp>
      <p:pic>
        <p:nvPicPr>
          <p:cNvPr id="293" name="pasted-image.tiff"/>
          <p:cNvPicPr>
            <a:picLocks noChangeAspect="1"/>
          </p:cNvPicPr>
          <p:nvPr/>
        </p:nvPicPr>
        <p:blipFill>
          <a:blip r:embed="rId2">
            <a:extLst/>
          </a:blip>
          <a:stretch>
            <a:fillRect/>
          </a:stretch>
        </p:blipFill>
        <p:spPr>
          <a:xfrm>
            <a:off x="6590267" y="2357613"/>
            <a:ext cx="3419706" cy="4452785"/>
          </a:xfrm>
          <a:prstGeom prst="rect">
            <a:avLst/>
          </a:prstGeom>
          <a:ln w="12700">
            <a:miter lim="400000"/>
          </a:ln>
        </p:spPr>
      </p:pic>
      <p:sp>
        <p:nvSpPr>
          <p:cNvPr id="294" name="Shape 294"/>
          <p:cNvSpPr/>
          <p:nvPr/>
        </p:nvSpPr>
        <p:spPr>
          <a:xfrm>
            <a:off x="368300" y="2768600"/>
            <a:ext cx="6177806" cy="698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flees to Jonathan for help</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What iniquity or sin has cause Saul to seek his life?</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can’t believe it - His father would have told him</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knew that Saul would not share his wicked plan with Jonathan</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Did not want to grieve Jonathan</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Truly only a step between David &amp; death</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body" sz="quarter" idx="1"/>
          </p:nvPr>
        </p:nvSpPr>
        <p:spPr>
          <a:xfrm>
            <a:off x="-301527" y="114300"/>
            <a:ext cx="10160002" cy="1417390"/>
          </a:xfrm>
          <a:prstGeom prst="rect">
            <a:avLst/>
          </a:prstGeom>
        </p:spPr>
        <p:txBody>
          <a:bodyPr anchor="t"/>
          <a:lstStyle/>
          <a:p>
            <a:pPr lvl="1" marL="1010348" indent="-413448">
              <a:buSzPct val="100000"/>
              <a:buAutoNum type="alphaLcPeriod" startAt="2"/>
              <a:tabLst>
                <a:tab pos="1168400" algn="l"/>
                <a:tab pos="1524000" algn="l"/>
                <a:tab pos="1879600" algn="l"/>
                <a:tab pos="2235200" algn="l"/>
                <a:tab pos="2590800" algn="l"/>
                <a:tab pos="2946400" algn="l"/>
                <a:tab pos="3302000" algn="l"/>
                <a:tab pos="3657600" algn="l"/>
                <a:tab pos="4013200" algn="l"/>
                <a:tab pos="4368800" algn="l"/>
                <a:tab pos="4724400" algn="l"/>
                <a:tab pos="5080000" algn="l"/>
              </a:tabLst>
              <a:defRPr sz="2800">
                <a:solidFill>
                  <a:srgbClr val="011993"/>
                </a:solidFill>
              </a:defRPr>
            </a:pPr>
            <a:r>
              <a:t>Jonathan to find out Saul plans at the New Moon celebration; Jonathan is to tell Saul that David has gone to a family sacrifice in Bethlehem &amp; see if he becomes angry </a:t>
            </a:r>
            <a:r>
              <a:rPr>
                <a:solidFill>
                  <a:srgbClr val="FF2600"/>
                </a:solidFill>
              </a:rPr>
              <a:t>20:4-11</a:t>
            </a:r>
          </a:p>
        </p:txBody>
      </p:sp>
      <p:sp>
        <p:nvSpPr>
          <p:cNvPr id="297" name="Shape 297"/>
          <p:cNvSpPr/>
          <p:nvPr/>
        </p:nvSpPr>
        <p:spPr>
          <a:xfrm>
            <a:off x="-254000" y="1554658"/>
            <a:ext cx="7302352" cy="5546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Samuel will do whatever David says</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New moon - time of additional sacrifices, </a:t>
            </a:r>
            <a:r>
              <a:rPr b="0">
                <a:solidFill>
                  <a:srgbClr val="FF2600"/>
                </a:solidFill>
              </a:rPr>
              <a:t>Num. 28:11-15</a:t>
            </a:r>
            <a:r>
              <a:rPr b="0"/>
              <a:t>, special meals</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expected to be with Saul, but he will hide in the field</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To tell Saul David requested to go to Bethlehem to a family feast</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It is good - safe - very angry - evil decided</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Deal kindly - a covenant - kill me yourself</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will tell him if evil is decided</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 plan for warning David is needed</a:t>
            </a:r>
            <a:endParaRPr b="0"/>
          </a:p>
          <a:p>
            <a:pPr lvl="1" marL="729615"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They go out into the field &amp; Jonathan explains the plan</a:t>
            </a:r>
          </a:p>
        </p:txBody>
      </p:sp>
      <p:pic>
        <p:nvPicPr>
          <p:cNvPr id="298" name="pasted-image.tiff"/>
          <p:cNvPicPr>
            <a:picLocks noChangeAspect="1"/>
          </p:cNvPicPr>
          <p:nvPr/>
        </p:nvPicPr>
        <p:blipFill>
          <a:blip r:embed="rId2">
            <a:extLst/>
          </a:blip>
          <a:stretch>
            <a:fillRect/>
          </a:stretch>
        </p:blipFill>
        <p:spPr>
          <a:xfrm>
            <a:off x="6833689" y="1587500"/>
            <a:ext cx="3258247" cy="39290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body" idx="1"/>
          </p:nvPr>
        </p:nvSpPr>
        <p:spPr>
          <a:xfrm>
            <a:off x="127000" y="114300"/>
            <a:ext cx="9731475" cy="6985000"/>
          </a:xfrm>
          <a:prstGeom prst="rect">
            <a:avLst/>
          </a:prstGeom>
        </p:spPr>
        <p:txBody>
          <a:bodyPr anchor="t"/>
          <a:lstStyle/>
          <a:p>
            <a:pPr marL="413448" indent="-413448">
              <a:buSzPct val="100000"/>
              <a:buAutoNum type="arabicPeriod" startAt="2"/>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Jonathan’s plan to warn David and asks for a covenant with David to protect his house </a:t>
            </a:r>
            <a:r>
              <a:rPr>
                <a:solidFill>
                  <a:srgbClr val="FF2600"/>
                </a:solidFill>
              </a:rPr>
              <a:t>20:12-17</a:t>
            </a:r>
            <a:endParaRPr>
              <a:solidFill>
                <a:srgbClr val="FF2600"/>
              </a:solidFill>
            </a:endParaRPr>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puts himself under oath to tell David the truth</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He will search out his father’s intentions</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He will answer by the morrow or the next day</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again swears to let David know</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He prays for the Lord to help David as he did Saul in the early days</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want the same kindness toward Jonathan - spare his life</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Show kindness to his descendants when he overcomes</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 covenant with David’s house - enforced with a curse - David would be punished by his enemies</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Causes David to swear to the covenant</a:t>
            </a:r>
            <a:endParaRPr b="0"/>
          </a:p>
          <a:p>
            <a:pPr lvl="1" marL="916939" marR="91439" indent="-419099"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Loved David as his own life - true friendship</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body" idx="1"/>
          </p:nvPr>
        </p:nvSpPr>
        <p:spPr>
          <a:xfrm>
            <a:off x="127000" y="114300"/>
            <a:ext cx="9731475" cy="6985000"/>
          </a:xfrm>
          <a:prstGeom prst="rect">
            <a:avLst/>
          </a:prstGeom>
        </p:spPr>
        <p:txBody>
          <a:bodyPr anchor="t"/>
          <a:lstStyle/>
          <a:p>
            <a:pPr marL="413448" indent="-413448">
              <a:buSzPct val="100000"/>
              <a:buAutoNum type="arabicPeriod" startAt="3"/>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Jonathan informs him how he will ascertain the disposition of his father towards him and how he will give him the news </a:t>
            </a:r>
            <a:r>
              <a:rPr>
                <a:solidFill>
                  <a:srgbClr val="FF2600"/>
                </a:solidFill>
              </a:rPr>
              <a:t>20:18-23</a:t>
            </a:r>
            <a:endParaRPr>
              <a:solidFill>
                <a:srgbClr val="FF2600"/>
              </a:solidFill>
            </a:endParaRPr>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would follow David suggestion about the new moon meal</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Wait until the third day</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is to hide where he hid at his first escape</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at the stone Ezel (departure) place between Ramah &amp; Nob</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Will shoot 3 arrows as if shooting at a taget</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“arrows at this side of you” - there is safety</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“Behold, the arrows are beyond you” - go - sent away by the Lord</a:t>
            </a:r>
            <a:endParaRPr b="0"/>
          </a:p>
          <a:p>
            <a:pPr lvl="1" marL="726440" marR="91439" indent="-228600"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Lord is between us forever</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body" idx="1"/>
          </p:nvPr>
        </p:nvSpPr>
        <p:spPr>
          <a:xfrm>
            <a:off x="52595" y="52916"/>
            <a:ext cx="7636859" cy="7404641"/>
          </a:xfrm>
          <a:prstGeom prst="rect">
            <a:avLst/>
          </a:prstGeom>
        </p:spPr>
        <p:txBody>
          <a:bodyPr/>
          <a:lstStyle/>
          <a:p>
            <a:pPr marL="508000" indent="-467359">
              <a:lnSpc>
                <a:spcPct val="90000"/>
              </a:lnSpc>
              <a:buSzTx/>
              <a:buNone/>
              <a:tabLst>
                <a:tab pos="546100" algn="l"/>
                <a:tab pos="546100" algn="l"/>
              </a:tabLst>
              <a:defRPr b="1" sz="3000"/>
            </a:pPr>
            <a:r>
              <a:t>10.	They draw near for battle, &amp; David slings a stone, hits Goliath in the forehead, slays him, &amp; cuts off his head with his own sword </a:t>
            </a:r>
            <a:r>
              <a:rPr>
                <a:solidFill>
                  <a:srgbClr val="FF2600"/>
                </a:solidFill>
                <a:uFill>
                  <a:solidFill>
                    <a:srgbClr val="FF2600"/>
                  </a:solidFill>
                </a:uFill>
              </a:rPr>
              <a:t>48-51a</a:t>
            </a:r>
            <a:endParaRPr>
              <a:solidFill>
                <a:srgbClr val="FF2600"/>
              </a:solidFill>
              <a:uFill>
                <a:solidFill>
                  <a:srgbClr val="FF2600"/>
                </a:solidFill>
              </a:uFill>
            </a:endParaRPr>
          </a:p>
          <a:p>
            <a:pPr lvl="1" marL="745490" indent="-247650">
              <a:lnSpc>
                <a:spcPct val="90000"/>
              </a:lnSpc>
              <a:buChar char="-"/>
              <a:tabLst>
                <a:tab pos="1066800" algn="l"/>
                <a:tab pos="2070100" algn="l"/>
              </a:tabLst>
              <a:defRPr b="1" sz="2600">
                <a:uFill>
                  <a:solidFill>
                    <a:srgbClr val="011993"/>
                  </a:solidFill>
                </a:uFill>
              </a:defRPr>
            </a:pPr>
            <a:r>
              <a:rPr b="0"/>
              <a:t>Goliath comes forward</a:t>
            </a:r>
            <a:endParaRPr b="0"/>
          </a:p>
          <a:p>
            <a:pPr lvl="1" marL="745490" indent="-247650">
              <a:lnSpc>
                <a:spcPct val="90000"/>
              </a:lnSpc>
              <a:buChar char="-"/>
              <a:tabLst>
                <a:tab pos="1066800" algn="l"/>
                <a:tab pos="2070100" algn="l"/>
              </a:tabLst>
              <a:defRPr b="1" sz="2600">
                <a:uFill>
                  <a:solidFill>
                    <a:srgbClr val="011993"/>
                  </a:solidFill>
                </a:uFill>
              </a:defRPr>
            </a:pPr>
            <a:r>
              <a:rPr b="0"/>
              <a:t>David ran toward Goliath</a:t>
            </a:r>
            <a:endParaRPr b="0"/>
          </a:p>
          <a:p>
            <a:pPr lvl="1" marL="745490" indent="-247650">
              <a:lnSpc>
                <a:spcPct val="90000"/>
              </a:lnSpc>
              <a:buChar char="-"/>
              <a:tabLst>
                <a:tab pos="1066800" algn="l"/>
                <a:tab pos="2070100" algn="l"/>
              </a:tabLst>
              <a:defRPr b="1" sz="2600">
                <a:uFill>
                  <a:solidFill>
                    <a:srgbClr val="011993"/>
                  </a:solidFill>
                </a:uFill>
              </a:defRPr>
            </a:pPr>
            <a:r>
              <a:rPr b="0"/>
              <a:t>Removes stone &amp; places it in His sling</a:t>
            </a:r>
            <a:endParaRPr b="0"/>
          </a:p>
          <a:p>
            <a:pPr lvl="1" marL="745490" indent="-247650">
              <a:lnSpc>
                <a:spcPct val="90000"/>
              </a:lnSpc>
              <a:buChar char="-"/>
              <a:tabLst>
                <a:tab pos="1066800" algn="l"/>
                <a:tab pos="2070100" algn="l"/>
              </a:tabLst>
              <a:defRPr b="1" sz="2600">
                <a:uFill>
                  <a:solidFill>
                    <a:srgbClr val="011993"/>
                  </a:solidFill>
                </a:uFill>
              </a:defRPr>
            </a:pPr>
            <a:r>
              <a:rPr b="0" u="sng"/>
              <a:t>slung</a:t>
            </a:r>
            <a:r>
              <a:rPr b="0"/>
              <a:t> - </a:t>
            </a:r>
            <a:r>
              <a:rPr b="0" i="1"/>
              <a:t>qala</a:t>
            </a:r>
            <a:r>
              <a:rPr b="0"/>
              <a:t> - sling, hurled forth</a:t>
            </a:r>
            <a:endParaRPr b="0"/>
          </a:p>
          <a:p>
            <a:pPr lvl="1" marL="745490" indent="-247650">
              <a:lnSpc>
                <a:spcPct val="90000"/>
              </a:lnSpc>
              <a:buChar char="-"/>
              <a:tabLst>
                <a:tab pos="1066800" algn="l"/>
                <a:tab pos="2070100" algn="l"/>
              </a:tabLst>
              <a:defRPr b="1" sz="2600">
                <a:uFill>
                  <a:solidFill>
                    <a:srgbClr val="011993"/>
                  </a:solidFill>
                </a:uFill>
              </a:defRPr>
            </a:pPr>
            <a:r>
              <a:rPr b="0"/>
              <a:t>struck on his </a:t>
            </a:r>
            <a:r>
              <a:rPr b="0" u="sng"/>
              <a:t>forehead</a:t>
            </a:r>
            <a:r>
              <a:rPr b="0"/>
              <a:t> - </a:t>
            </a:r>
            <a:r>
              <a:rPr b="0" i="1"/>
              <a:t>metsach</a:t>
            </a:r>
            <a:r>
              <a:rPr b="0"/>
              <a:t> - brow, forehead</a:t>
            </a:r>
            <a:endParaRPr b="0"/>
          </a:p>
          <a:p>
            <a:pPr lvl="1" marL="745490" indent="-247650">
              <a:lnSpc>
                <a:spcPct val="90000"/>
              </a:lnSpc>
              <a:buChar char="-"/>
              <a:tabLst>
                <a:tab pos="1066800" algn="l"/>
                <a:tab pos="2070100" algn="l"/>
              </a:tabLst>
              <a:defRPr b="1" sz="2600">
                <a:uFill>
                  <a:solidFill>
                    <a:srgbClr val="011993"/>
                  </a:solidFill>
                </a:uFill>
              </a:defRPr>
            </a:pPr>
            <a:r>
              <a:rPr b="0" u="sng"/>
              <a:t>sank into</a:t>
            </a:r>
            <a:r>
              <a:rPr b="0"/>
              <a:t> - </a:t>
            </a:r>
            <a:r>
              <a:rPr b="0" i="1"/>
              <a:t>taba</a:t>
            </a:r>
            <a:r>
              <a:rPr b="0"/>
              <a:t> - sink down, pierce, drown</a:t>
            </a:r>
            <a:endParaRPr b="0"/>
          </a:p>
          <a:p>
            <a:pPr lvl="1" marL="745490" indent="-247650">
              <a:lnSpc>
                <a:spcPct val="90000"/>
              </a:lnSpc>
              <a:buChar char="-"/>
              <a:tabLst>
                <a:tab pos="1066800" algn="l"/>
                <a:tab pos="2070100" algn="l"/>
              </a:tabLst>
              <a:defRPr b="1" sz="2600">
                <a:uFill>
                  <a:solidFill>
                    <a:srgbClr val="011993"/>
                  </a:solidFill>
                </a:uFill>
              </a:defRPr>
            </a:pPr>
            <a:r>
              <a:rPr b="0"/>
              <a:t>fell to the ground</a:t>
            </a:r>
            <a:endParaRPr b="0"/>
          </a:p>
          <a:p>
            <a:pPr lvl="1" marL="745490" indent="-247650">
              <a:lnSpc>
                <a:spcPct val="90000"/>
              </a:lnSpc>
              <a:buChar char="-"/>
              <a:tabLst>
                <a:tab pos="1066800" algn="l"/>
                <a:tab pos="2070100" algn="l"/>
              </a:tabLst>
              <a:defRPr b="1" sz="2600">
                <a:uFill>
                  <a:solidFill>
                    <a:srgbClr val="011993"/>
                  </a:solidFill>
                </a:uFill>
              </a:defRPr>
            </a:pPr>
            <a:r>
              <a:rPr b="0" u="sng"/>
              <a:t>prevailed</a:t>
            </a:r>
            <a:r>
              <a:rPr b="0"/>
              <a:t> - </a:t>
            </a:r>
            <a:r>
              <a:rPr b="0" i="1"/>
              <a:t>chazaq</a:t>
            </a:r>
            <a:r>
              <a:rPr b="0"/>
              <a:t> - grew strong, proved more powerful, was victorious</a:t>
            </a:r>
            <a:endParaRPr b="0"/>
          </a:p>
          <a:p>
            <a:pPr lvl="1" marL="745490" indent="-247650">
              <a:lnSpc>
                <a:spcPct val="90000"/>
              </a:lnSpc>
              <a:buChar char="-"/>
              <a:tabLst>
                <a:tab pos="1066800" algn="l"/>
                <a:tab pos="2070100" algn="l"/>
              </a:tabLst>
              <a:defRPr b="1" sz="2600">
                <a:uFill>
                  <a:solidFill>
                    <a:srgbClr val="011993"/>
                  </a:solidFill>
                </a:uFill>
              </a:defRPr>
            </a:pPr>
            <a:r>
              <a:rPr b="0"/>
              <a:t>With a sling &amp; a sword - no sword</a:t>
            </a:r>
            <a:endParaRPr b="0"/>
          </a:p>
          <a:p>
            <a:pPr lvl="1" marL="745490" indent="-247650">
              <a:lnSpc>
                <a:spcPct val="90000"/>
              </a:lnSpc>
              <a:buChar char="-"/>
              <a:tabLst>
                <a:tab pos="1066800" algn="l"/>
                <a:tab pos="2070100" algn="l"/>
              </a:tabLst>
              <a:defRPr b="1" sz="2600">
                <a:uFill>
                  <a:solidFill>
                    <a:srgbClr val="011993"/>
                  </a:solidFill>
                </a:uFill>
              </a:defRPr>
            </a:pPr>
            <a:r>
              <a:rPr b="0"/>
              <a:t>Cut off his head with his own sword</a:t>
            </a:r>
          </a:p>
        </p:txBody>
      </p:sp>
      <p:pic>
        <p:nvPicPr>
          <p:cNvPr id="135" name="david-meeting-goliath.jpg"/>
          <p:cNvPicPr>
            <a:picLocks noChangeAspect="0"/>
          </p:cNvPicPr>
          <p:nvPr/>
        </p:nvPicPr>
        <p:blipFill>
          <a:blip r:embed="rId2">
            <a:extLst/>
          </a:blip>
          <a:stretch>
            <a:fillRect/>
          </a:stretch>
        </p:blipFill>
        <p:spPr>
          <a:xfrm>
            <a:off x="7625355" y="70016"/>
            <a:ext cx="2428491" cy="3058532"/>
          </a:xfrm>
          <a:prstGeom prst="rect">
            <a:avLst/>
          </a:prstGeom>
          <a:ln w="12700">
            <a:miter lim="400000"/>
          </a:ln>
        </p:spPr>
      </p:pic>
      <p:pic>
        <p:nvPicPr>
          <p:cNvPr id="136" name="droppedImage.pdf"/>
          <p:cNvPicPr>
            <a:picLocks noChangeAspect="1"/>
          </p:cNvPicPr>
          <p:nvPr/>
        </p:nvPicPr>
        <p:blipFill>
          <a:blip r:embed="rId3">
            <a:extLst/>
          </a:blip>
          <a:stretch>
            <a:fillRect/>
          </a:stretch>
        </p:blipFill>
        <p:spPr>
          <a:xfrm>
            <a:off x="7410320" y="3160492"/>
            <a:ext cx="2700844" cy="2220853"/>
          </a:xfrm>
          <a:prstGeom prst="rect">
            <a:avLst/>
          </a:prstGeom>
          <a:ln w="12700"/>
        </p:spPr>
      </p:pic>
      <p:pic>
        <p:nvPicPr>
          <p:cNvPr id="137" name="droppedImage.pdf"/>
          <p:cNvPicPr>
            <a:picLocks noChangeAspect="1"/>
          </p:cNvPicPr>
          <p:nvPr/>
        </p:nvPicPr>
        <p:blipFill>
          <a:blip r:embed="rId4">
            <a:extLst/>
          </a:blip>
          <a:stretch>
            <a:fillRect/>
          </a:stretch>
        </p:blipFill>
        <p:spPr>
          <a:xfrm>
            <a:off x="7410320" y="5341130"/>
            <a:ext cx="2700844" cy="2195808"/>
          </a:xfrm>
          <a:prstGeom prst="rect">
            <a:avLst/>
          </a:prstGeom>
          <a:ln w="12700"/>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body" sz="quarter" idx="1"/>
          </p:nvPr>
        </p:nvSpPr>
        <p:spPr>
          <a:xfrm>
            <a:off x="25400" y="-38100"/>
            <a:ext cx="9982796" cy="1457425"/>
          </a:xfrm>
          <a:prstGeom prst="rect">
            <a:avLst/>
          </a:prstGeom>
        </p:spPr>
        <p:txBody>
          <a:bodyPr anchor="t"/>
          <a:lstStyle/>
          <a:p>
            <a:pPr marL="413448" indent="-413448">
              <a:buClr>
                <a:srgbClr val="000000"/>
              </a:buClr>
              <a:buSzPct val="100000"/>
              <a:buChar char="4."/>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hides himself; is missed by Saul; Jonathan is questioned concerning his absence; makes an excuse for David;                          Saul is enraged, &amp; endeavors to kill Jonathan </a:t>
            </a:r>
            <a:r>
              <a:rPr>
                <a:solidFill>
                  <a:srgbClr val="FF2600"/>
                </a:solidFill>
              </a:rPr>
              <a:t>20:24-33</a:t>
            </a:r>
          </a:p>
        </p:txBody>
      </p:sp>
      <p:grpSp>
        <p:nvGrpSpPr>
          <p:cNvPr id="307" name="Group 307"/>
          <p:cNvGrpSpPr/>
          <p:nvPr/>
        </p:nvGrpSpPr>
        <p:grpSpPr>
          <a:xfrm>
            <a:off x="6718300" y="1498600"/>
            <a:ext cx="3261360" cy="2660650"/>
            <a:chOff x="0" y="0"/>
            <a:chExt cx="3261359" cy="2660650"/>
          </a:xfrm>
        </p:grpSpPr>
        <p:pic>
          <p:nvPicPr>
            <p:cNvPr id="305" name="droppedImage.pdf"/>
            <p:cNvPicPr>
              <a:picLocks noChangeAspect="1"/>
            </p:cNvPicPr>
            <p:nvPr/>
          </p:nvPicPr>
          <p:blipFill>
            <a:blip r:embed="rId2">
              <a:extLst/>
            </a:blip>
            <a:stretch>
              <a:fillRect/>
            </a:stretch>
          </p:blipFill>
          <p:spPr>
            <a:xfrm>
              <a:off x="0" y="0"/>
              <a:ext cx="3261360" cy="2310384"/>
            </a:xfrm>
            <a:prstGeom prst="rect">
              <a:avLst/>
            </a:prstGeom>
            <a:ln w="12700" cap="flat">
              <a:noFill/>
              <a:miter lim="400000"/>
            </a:ln>
            <a:effectLst/>
          </p:spPr>
        </p:pic>
        <p:sp>
          <p:nvSpPr>
            <p:cNvPr id="306" name="Shape 306"/>
            <p:cNvSpPr/>
            <p:nvPr/>
          </p:nvSpPr>
          <p:spPr>
            <a:xfrm>
              <a:off x="12700" y="2317750"/>
              <a:ext cx="32004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sz="1900"/>
              </a:pPr>
              <a:r>
                <a:t>David’s place was empty </a:t>
              </a:r>
              <a:r>
                <a:rPr>
                  <a:solidFill>
                    <a:srgbClr val="FF2600"/>
                  </a:solidFill>
                </a:rPr>
                <a:t>24-26</a:t>
              </a:r>
            </a:p>
          </p:txBody>
        </p:sp>
      </p:grpSp>
      <p:grpSp>
        <p:nvGrpSpPr>
          <p:cNvPr id="310" name="Group 310"/>
          <p:cNvGrpSpPr/>
          <p:nvPr/>
        </p:nvGrpSpPr>
        <p:grpSpPr>
          <a:xfrm>
            <a:off x="6845300" y="4356100"/>
            <a:ext cx="3200400" cy="2673350"/>
            <a:chOff x="0" y="0"/>
            <a:chExt cx="3200400" cy="2673350"/>
          </a:xfrm>
        </p:grpSpPr>
        <p:pic>
          <p:nvPicPr>
            <p:cNvPr id="308" name="droppedImage.pdf"/>
            <p:cNvPicPr>
              <a:picLocks noChangeAspect="1"/>
            </p:cNvPicPr>
            <p:nvPr/>
          </p:nvPicPr>
          <p:blipFill>
            <a:blip r:embed="rId3">
              <a:extLst/>
            </a:blip>
            <a:stretch>
              <a:fillRect/>
            </a:stretch>
          </p:blipFill>
          <p:spPr>
            <a:xfrm>
              <a:off x="12700" y="0"/>
              <a:ext cx="3169920" cy="2328673"/>
            </a:xfrm>
            <a:prstGeom prst="rect">
              <a:avLst/>
            </a:prstGeom>
            <a:ln w="12700" cap="flat">
              <a:noFill/>
              <a:miter lim="400000"/>
            </a:ln>
            <a:effectLst/>
          </p:spPr>
        </p:pic>
        <p:sp>
          <p:nvSpPr>
            <p:cNvPr id="309" name="Shape 309"/>
            <p:cNvSpPr/>
            <p:nvPr/>
          </p:nvSpPr>
          <p:spPr>
            <a:xfrm>
              <a:off x="0" y="2330450"/>
              <a:ext cx="32004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sz="1900"/>
              </a:pPr>
              <a:r>
                <a:t>2nd day Jonathan questioned </a:t>
              </a:r>
              <a:r>
                <a:rPr>
                  <a:solidFill>
                    <a:srgbClr val="FF2600"/>
                  </a:solidFill>
                </a:rPr>
                <a:t>27</a:t>
              </a:r>
            </a:p>
          </p:txBody>
        </p:sp>
      </p:grpSp>
      <p:sp>
        <p:nvSpPr>
          <p:cNvPr id="311" name="Shape 311"/>
          <p:cNvSpPr/>
          <p:nvPr/>
        </p:nvSpPr>
        <p:spPr>
          <a:xfrm>
            <a:off x="-215900" y="1522611"/>
            <a:ext cx="7030195" cy="5546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hides - King’s meal begins</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set with the wall at his back &amp; Jonathan &amp; Abner (Saul’s cousin - army captain) at his side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thinks David’s seat is empty because he is ceremonially unclean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next tells Saul why David is absent - at Bethlehem by his permission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Saul’s anger - insults Jonathan’s mother</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Like his mother he is stubborn &amp; disloyal</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Accuses him of choosing David to his shame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believe David will endanger his kingdom</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has departed from God &amp; is like a typical pagan ruler - kill those in his way</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must surely die, 31</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body" sz="quarter" idx="1"/>
          </p:nvPr>
        </p:nvSpPr>
        <p:spPr>
          <a:xfrm>
            <a:off x="25400" y="-38100"/>
            <a:ext cx="9982796" cy="1488431"/>
          </a:xfrm>
          <a:prstGeom prst="rect">
            <a:avLst/>
          </a:prstGeom>
        </p:spPr>
        <p:txBody>
          <a:bodyPr anchor="t"/>
          <a:lstStyle/>
          <a:p>
            <a:pPr marL="413448" indent="-413448">
              <a:buClr>
                <a:srgbClr val="000000"/>
              </a:buClr>
              <a:buSzPct val="100000"/>
              <a:buChar char="4."/>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hides himself; is missed by Saul; Jonathan is questioned concerning his absence; makes an excuse for David;                          Saul is enraged, &amp; endeavors to kill Jonathan </a:t>
            </a:r>
            <a:r>
              <a:rPr>
                <a:solidFill>
                  <a:srgbClr val="FF2600"/>
                </a:solidFill>
              </a:rPr>
              <a:t>20:24-33</a:t>
            </a:r>
          </a:p>
        </p:txBody>
      </p:sp>
      <p:grpSp>
        <p:nvGrpSpPr>
          <p:cNvPr id="316" name="Group 316"/>
          <p:cNvGrpSpPr/>
          <p:nvPr/>
        </p:nvGrpSpPr>
        <p:grpSpPr>
          <a:xfrm>
            <a:off x="7048500" y="1600200"/>
            <a:ext cx="3236976" cy="2673350"/>
            <a:chOff x="0" y="0"/>
            <a:chExt cx="3236975" cy="2673350"/>
          </a:xfrm>
        </p:grpSpPr>
        <p:pic>
          <p:nvPicPr>
            <p:cNvPr id="314" name="droppedImage.pdf"/>
            <p:cNvPicPr>
              <a:picLocks noChangeAspect="1"/>
            </p:cNvPicPr>
            <p:nvPr/>
          </p:nvPicPr>
          <p:blipFill>
            <a:blip r:embed="rId2">
              <a:extLst/>
            </a:blip>
            <a:stretch>
              <a:fillRect/>
            </a:stretch>
          </p:blipFill>
          <p:spPr>
            <a:xfrm>
              <a:off x="0" y="0"/>
              <a:ext cx="3236976" cy="2334768"/>
            </a:xfrm>
            <a:prstGeom prst="rect">
              <a:avLst/>
            </a:prstGeom>
            <a:ln w="12700" cap="flat">
              <a:noFill/>
              <a:miter lim="400000"/>
            </a:ln>
            <a:effectLst/>
          </p:spPr>
        </p:pic>
        <p:sp>
          <p:nvSpPr>
            <p:cNvPr id="315" name="Shape 315"/>
            <p:cNvSpPr/>
            <p:nvPr/>
          </p:nvSpPr>
          <p:spPr>
            <a:xfrm>
              <a:off x="25400" y="2330450"/>
              <a:ext cx="32004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sz="1900"/>
              </a:pPr>
              <a:r>
                <a:t>Jonathan explains </a:t>
              </a:r>
              <a:r>
                <a:rPr>
                  <a:solidFill>
                    <a:srgbClr val="FF2600"/>
                  </a:solidFill>
                </a:rPr>
                <a:t>28, 29</a:t>
              </a:r>
            </a:p>
          </p:txBody>
        </p:sp>
      </p:grpSp>
      <p:sp>
        <p:nvSpPr>
          <p:cNvPr id="317" name="Shape 317"/>
          <p:cNvSpPr/>
          <p:nvPr/>
        </p:nvSpPr>
        <p:spPr>
          <a:xfrm>
            <a:off x="-215900" y="1522611"/>
            <a:ext cx="7030195" cy="24218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want to know what David has done to deserve death</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Saul throws a spear at Jonathan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He cannot be reasoned with</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Dead for David has been decided</a:t>
            </a:r>
            <a:endParaRPr b="0"/>
          </a:p>
        </p:txBody>
      </p:sp>
      <p:grpSp>
        <p:nvGrpSpPr>
          <p:cNvPr id="320" name="Group 320"/>
          <p:cNvGrpSpPr/>
          <p:nvPr/>
        </p:nvGrpSpPr>
        <p:grpSpPr>
          <a:xfrm>
            <a:off x="3519423" y="4318000"/>
            <a:ext cx="3121153" cy="2927096"/>
            <a:chOff x="0" y="0"/>
            <a:chExt cx="3121151" cy="2927095"/>
          </a:xfrm>
        </p:grpSpPr>
        <p:pic>
          <p:nvPicPr>
            <p:cNvPr id="318" name="droppedImage.pdf"/>
            <p:cNvPicPr>
              <a:picLocks noChangeAspect="1"/>
            </p:cNvPicPr>
            <p:nvPr/>
          </p:nvPicPr>
          <p:blipFill>
            <a:blip r:embed="rId3">
              <a:extLst/>
            </a:blip>
            <a:stretch>
              <a:fillRect/>
            </a:stretch>
          </p:blipFill>
          <p:spPr>
            <a:xfrm>
              <a:off x="0" y="0"/>
              <a:ext cx="3121152" cy="2298192"/>
            </a:xfrm>
            <a:prstGeom prst="rect">
              <a:avLst/>
            </a:prstGeom>
            <a:ln w="12700" cap="flat">
              <a:noFill/>
              <a:miter lim="400000"/>
            </a:ln>
            <a:effectLst/>
          </p:spPr>
        </p:pic>
        <p:sp>
          <p:nvSpPr>
            <p:cNvPr id="319" name="Shape 319"/>
            <p:cNvSpPr/>
            <p:nvPr/>
          </p:nvSpPr>
          <p:spPr>
            <a:xfrm>
              <a:off x="0" y="2317495"/>
              <a:ext cx="3121152"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defRPr sz="1900"/>
              </a:pPr>
              <a:r>
                <a:t>Saul’s anger burned against Jonathan </a:t>
              </a:r>
              <a:r>
                <a:rPr>
                  <a:solidFill>
                    <a:srgbClr val="FF2600"/>
                  </a:solidFill>
                </a:rPr>
                <a:t>30, 31</a:t>
              </a:r>
            </a:p>
          </p:txBody>
        </p:sp>
      </p:grpSp>
      <p:pic>
        <p:nvPicPr>
          <p:cNvPr id="321" name="droppedImage.pdf"/>
          <p:cNvPicPr>
            <a:picLocks noChangeAspect="1"/>
          </p:cNvPicPr>
          <p:nvPr/>
        </p:nvPicPr>
        <p:blipFill>
          <a:blip r:embed="rId4">
            <a:extLst/>
          </a:blip>
          <a:stretch>
            <a:fillRect/>
          </a:stretch>
        </p:blipFill>
        <p:spPr>
          <a:xfrm>
            <a:off x="7010400" y="4267200"/>
            <a:ext cx="3163824" cy="2346961"/>
          </a:xfrm>
          <a:prstGeom prst="rect">
            <a:avLst/>
          </a:prstGeom>
          <a:ln w="12700">
            <a:miter lim="400000"/>
          </a:ln>
        </p:spPr>
      </p:pic>
      <p:sp>
        <p:nvSpPr>
          <p:cNvPr id="322" name="Shape 322"/>
          <p:cNvSpPr/>
          <p:nvPr/>
        </p:nvSpPr>
        <p:spPr>
          <a:xfrm>
            <a:off x="6997700" y="6684264"/>
            <a:ext cx="3121152" cy="609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1900"/>
            </a:pPr>
            <a:r>
              <a:t>Saul hurls a spear to strike him down </a:t>
            </a:r>
            <a:r>
              <a:rPr>
                <a:solidFill>
                  <a:srgbClr val="FF2600"/>
                </a:solidFill>
              </a:rPr>
              <a:t>33</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body" sz="quarter" idx="1"/>
          </p:nvPr>
        </p:nvSpPr>
        <p:spPr>
          <a:xfrm>
            <a:off x="127000" y="127000"/>
            <a:ext cx="9809609" cy="1423740"/>
          </a:xfrm>
          <a:prstGeom prst="rect">
            <a:avLst/>
          </a:prstGeom>
        </p:spPr>
        <p:txBody>
          <a:bodyPr anchor="t"/>
          <a:lstStyle/>
          <a:p>
            <a:pPr marL="413448" indent="-413448">
              <a:buClr>
                <a:srgbClr val="000000"/>
              </a:buClr>
              <a:buSzPct val="100000"/>
              <a:buChar char="5."/>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Jonathan goes out to the field; give David the sign they had agreed on, &amp; by which David would know that king sought to kill him </a:t>
            </a:r>
            <a:r>
              <a:rPr>
                <a:solidFill>
                  <a:srgbClr val="FF2600"/>
                </a:solidFill>
              </a:rPr>
              <a:t>20:34-39</a:t>
            </a:r>
          </a:p>
        </p:txBody>
      </p:sp>
      <p:pic>
        <p:nvPicPr>
          <p:cNvPr id="325" name="droppedImage.pdf"/>
          <p:cNvPicPr>
            <a:picLocks noChangeAspect="1"/>
          </p:cNvPicPr>
          <p:nvPr/>
        </p:nvPicPr>
        <p:blipFill>
          <a:blip r:embed="rId2">
            <a:extLst/>
          </a:blip>
          <a:stretch>
            <a:fillRect/>
          </a:stretch>
        </p:blipFill>
        <p:spPr>
          <a:xfrm>
            <a:off x="5613400" y="1206500"/>
            <a:ext cx="4394200" cy="3181435"/>
          </a:xfrm>
          <a:prstGeom prst="rect">
            <a:avLst/>
          </a:prstGeom>
          <a:ln w="12700">
            <a:miter lim="400000"/>
          </a:ln>
        </p:spPr>
      </p:pic>
      <p:sp>
        <p:nvSpPr>
          <p:cNvPr id="326" name="Shape 326"/>
          <p:cNvSpPr/>
          <p:nvPr/>
        </p:nvSpPr>
        <p:spPr>
          <a:xfrm>
            <a:off x="-215900" y="1522611"/>
            <a:ext cx="5852418" cy="5936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Jonathan ashamed of his father</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Grieved for David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Ashamed at his own treatment</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Next morning went out shot his arrows</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little lad </a:t>
            </a:r>
            <a:r>
              <a:rPr b="0" i="1"/>
              <a:t>naar qaton</a:t>
            </a:r>
            <a:r>
              <a:rPr b="0"/>
              <a:t> - younger than a teenager</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Signal given to David to flee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boy his hurried to gather the arrows</a:t>
            </a:r>
            <a:endParaRPr b="0"/>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body" idx="1"/>
          </p:nvPr>
        </p:nvSpPr>
        <p:spPr>
          <a:xfrm>
            <a:off x="165100" y="127000"/>
            <a:ext cx="9465420" cy="7366000"/>
          </a:xfrm>
          <a:prstGeom prst="rect">
            <a:avLst/>
          </a:prstGeom>
        </p:spPr>
        <p:txBody>
          <a:bodyPr anchor="t"/>
          <a:lstStyle/>
          <a:p>
            <a:pPr marL="413448" indent="-413448">
              <a:buClr>
                <a:srgbClr val="000000"/>
              </a:buClr>
              <a:buSzPct val="100000"/>
              <a:buChar char="6."/>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Jonathan sends his servant back into the city; &amp; then he &amp; David meet, renew their covenant, &amp; have                                           a very affectionate parting </a:t>
            </a:r>
            <a:r>
              <a:rPr>
                <a:solidFill>
                  <a:srgbClr val="FF2600"/>
                </a:solidFill>
              </a:rPr>
              <a:t>20:40-42</a:t>
            </a:r>
          </a:p>
        </p:txBody>
      </p:sp>
      <p:pic>
        <p:nvPicPr>
          <p:cNvPr id="329" name="droppedImage.pdf"/>
          <p:cNvPicPr>
            <a:picLocks noChangeAspect="1"/>
          </p:cNvPicPr>
          <p:nvPr/>
        </p:nvPicPr>
        <p:blipFill>
          <a:blip r:embed="rId2">
            <a:extLst/>
          </a:blip>
          <a:stretch>
            <a:fillRect/>
          </a:stretch>
        </p:blipFill>
        <p:spPr>
          <a:xfrm>
            <a:off x="6927088" y="2984500"/>
            <a:ext cx="3200401" cy="2304289"/>
          </a:xfrm>
          <a:prstGeom prst="rect">
            <a:avLst/>
          </a:prstGeom>
          <a:ln w="12700">
            <a:miter lim="400000"/>
          </a:ln>
        </p:spPr>
      </p:pic>
      <p:pic>
        <p:nvPicPr>
          <p:cNvPr id="330" name="droppedImage.pdf"/>
          <p:cNvPicPr>
            <a:picLocks noChangeAspect="1"/>
          </p:cNvPicPr>
          <p:nvPr/>
        </p:nvPicPr>
        <p:blipFill>
          <a:blip r:embed="rId3">
            <a:extLst/>
          </a:blip>
          <a:stretch>
            <a:fillRect/>
          </a:stretch>
        </p:blipFill>
        <p:spPr>
          <a:xfrm>
            <a:off x="3873500" y="5359400"/>
            <a:ext cx="3017520" cy="2109217"/>
          </a:xfrm>
          <a:prstGeom prst="rect">
            <a:avLst/>
          </a:prstGeom>
          <a:ln w="12700">
            <a:miter lim="400000"/>
          </a:ln>
        </p:spPr>
      </p:pic>
      <p:pic>
        <p:nvPicPr>
          <p:cNvPr id="331" name="droppedImage.pdf"/>
          <p:cNvPicPr>
            <a:picLocks noChangeAspect="1"/>
          </p:cNvPicPr>
          <p:nvPr/>
        </p:nvPicPr>
        <p:blipFill>
          <a:blip r:embed="rId4">
            <a:extLst/>
          </a:blip>
          <a:stretch>
            <a:fillRect/>
          </a:stretch>
        </p:blipFill>
        <p:spPr>
          <a:xfrm>
            <a:off x="6933183" y="5295391"/>
            <a:ext cx="3188209" cy="2237233"/>
          </a:xfrm>
          <a:prstGeom prst="rect">
            <a:avLst/>
          </a:prstGeom>
          <a:ln w="12700">
            <a:miter lim="400000"/>
          </a:ln>
        </p:spPr>
      </p:pic>
      <p:pic>
        <p:nvPicPr>
          <p:cNvPr id="332" name="droppedImage.pdf"/>
          <p:cNvPicPr>
            <a:picLocks noChangeAspect="1"/>
          </p:cNvPicPr>
          <p:nvPr/>
        </p:nvPicPr>
        <p:blipFill>
          <a:blip r:embed="rId5">
            <a:extLst/>
          </a:blip>
          <a:stretch>
            <a:fillRect/>
          </a:stretch>
        </p:blipFill>
        <p:spPr>
          <a:xfrm>
            <a:off x="6985000" y="694944"/>
            <a:ext cx="3084576" cy="2267712"/>
          </a:xfrm>
          <a:prstGeom prst="rect">
            <a:avLst/>
          </a:prstGeom>
          <a:ln w="12700">
            <a:miter lim="400000"/>
          </a:ln>
        </p:spPr>
      </p:pic>
      <p:sp>
        <p:nvSpPr>
          <p:cNvPr id="333" name="Shape 333"/>
          <p:cNvSpPr/>
          <p:nvPr/>
        </p:nvSpPr>
        <p:spPr>
          <a:xfrm>
            <a:off x="-215900" y="1522611"/>
            <a:ext cx="7157393" cy="5936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boy is sent away with Jonathan’s weapons</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came out &amp; bowed to Jonathan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Kissed as brothers &amp; wept</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wept more than Jonathan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should go in peace and remember their covenant</a:t>
            </a:r>
            <a:endParaRPr b="0"/>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86" name="Group 386"/>
          <p:cNvGrpSpPr/>
          <p:nvPr/>
        </p:nvGrpSpPr>
        <p:grpSpPr>
          <a:xfrm>
            <a:off x="508000" y="635000"/>
            <a:ext cx="9144000" cy="5592763"/>
            <a:chOff x="0" y="0"/>
            <a:chExt cx="9144000" cy="5592762"/>
          </a:xfrm>
        </p:grpSpPr>
        <p:pic>
          <p:nvPicPr>
            <p:cNvPr id="335" name="image.pdf"/>
            <p:cNvPicPr>
              <a:picLocks noChangeAspect="0"/>
            </p:cNvPicPr>
            <p:nvPr/>
          </p:nvPicPr>
          <p:blipFill>
            <a:blip r:embed="rId2">
              <a:extLst/>
            </a:blip>
            <a:stretch>
              <a:fillRect/>
            </a:stretch>
          </p:blipFill>
          <p:spPr>
            <a:xfrm>
              <a:off x="0" y="0"/>
              <a:ext cx="9144000" cy="5592763"/>
            </a:xfrm>
            <a:prstGeom prst="rect">
              <a:avLst/>
            </a:prstGeom>
            <a:ln w="12700" cap="flat">
              <a:noFill/>
              <a:miter lim="400000"/>
            </a:ln>
            <a:effectLst/>
          </p:spPr>
        </p:pic>
        <p:sp>
          <p:nvSpPr>
            <p:cNvPr id="336" name="Shape 336"/>
            <p:cNvSpPr/>
            <p:nvPr/>
          </p:nvSpPr>
          <p:spPr>
            <a:xfrm>
              <a:off x="2133600" y="2209800"/>
              <a:ext cx="685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337" name="Shape 337"/>
            <p:cNvSpPr/>
            <p:nvPr/>
          </p:nvSpPr>
          <p:spPr>
            <a:xfrm>
              <a:off x="4267200" y="22860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338" name="Shape 338"/>
            <p:cNvSpPr/>
            <p:nvPr/>
          </p:nvSpPr>
          <p:spPr>
            <a:xfrm>
              <a:off x="4419600" y="20574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339" name="Shape 339"/>
            <p:cNvSpPr/>
            <p:nvPr/>
          </p:nvSpPr>
          <p:spPr>
            <a:xfrm>
              <a:off x="4038600" y="25908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340" name="Shape 340"/>
            <p:cNvSpPr/>
            <p:nvPr/>
          </p:nvSpPr>
          <p:spPr>
            <a:xfrm>
              <a:off x="2743200" y="28194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341" name="Shape 341"/>
            <p:cNvSpPr/>
            <p:nvPr/>
          </p:nvSpPr>
          <p:spPr>
            <a:xfrm>
              <a:off x="2971800" y="30480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342" name="Shape 342"/>
            <p:cNvSpPr/>
            <p:nvPr/>
          </p:nvSpPr>
          <p:spPr>
            <a:xfrm>
              <a:off x="2057400" y="3505200"/>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343" name="Shape 343"/>
            <p:cNvSpPr/>
            <p:nvPr/>
          </p:nvSpPr>
          <p:spPr>
            <a:xfrm>
              <a:off x="4038600" y="29718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344" name="Shape 344"/>
            <p:cNvSpPr/>
            <p:nvPr/>
          </p:nvSpPr>
          <p:spPr>
            <a:xfrm rot="21540000">
              <a:off x="2058389" y="1373863"/>
              <a:ext cx="685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345" name="Shape 345"/>
            <p:cNvSpPr/>
            <p:nvPr/>
          </p:nvSpPr>
          <p:spPr>
            <a:xfrm>
              <a:off x="4876800" y="2286000"/>
              <a:ext cx="1143000"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346" name="Shape 346"/>
            <p:cNvSpPr/>
            <p:nvPr/>
          </p:nvSpPr>
          <p:spPr>
            <a:xfrm>
              <a:off x="4191000" y="3505200"/>
              <a:ext cx="838200"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347" name="Shape 347"/>
            <p:cNvSpPr/>
            <p:nvPr/>
          </p:nvSpPr>
          <p:spPr>
            <a:xfrm rot="18240000">
              <a:off x="723503" y="3310640"/>
              <a:ext cx="1447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348" name="Shape 348"/>
            <p:cNvSpPr/>
            <p:nvPr/>
          </p:nvSpPr>
          <p:spPr>
            <a:xfrm>
              <a:off x="4343400" y="1219200"/>
              <a:ext cx="1371600"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Samuel’s home</a:t>
              </a:r>
            </a:p>
          </p:txBody>
        </p:sp>
        <p:sp>
          <p:nvSpPr>
            <p:cNvPr id="349" name="Shape 349"/>
            <p:cNvSpPr/>
            <p:nvPr/>
          </p:nvSpPr>
          <p:spPr>
            <a:xfrm>
              <a:off x="3352800" y="1447800"/>
              <a:ext cx="1371600"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Saul’s capital</a:t>
              </a:r>
            </a:p>
          </p:txBody>
        </p:sp>
        <p:sp>
          <p:nvSpPr>
            <p:cNvPr id="350" name="Shape 350"/>
            <p:cNvSpPr/>
            <p:nvPr/>
          </p:nvSpPr>
          <p:spPr>
            <a:xfrm>
              <a:off x="6096000" y="2971800"/>
              <a:ext cx="1371600"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David anointed</a:t>
              </a:r>
            </a:p>
          </p:txBody>
        </p:sp>
        <p:sp>
          <p:nvSpPr>
            <p:cNvPr id="351" name="Shape 351"/>
            <p:cNvSpPr/>
            <p:nvPr/>
          </p:nvSpPr>
          <p:spPr>
            <a:xfrm>
              <a:off x="381000" y="2362200"/>
              <a:ext cx="1371600"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352" name="Shape 352"/>
            <p:cNvSpPr/>
            <p:nvPr/>
          </p:nvSpPr>
          <p:spPr>
            <a:xfrm>
              <a:off x="2209800" y="2667000"/>
              <a:ext cx="609600" cy="4465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700"/>
                </a:spcBef>
                <a:defRPr sz="1000">
                  <a:solidFill>
                    <a:srgbClr val="941100"/>
                  </a:solidFill>
                  <a:uFill>
                    <a:solidFill>
                      <a:srgbClr val="941100"/>
                    </a:solidFill>
                  </a:uFill>
                  <a:latin typeface="Geneva"/>
                  <a:ea typeface="Geneva"/>
                  <a:cs typeface="Geneva"/>
                  <a:sym typeface="Geneva"/>
                </a:defRPr>
              </a:lvl1pPr>
            </a:lstStyle>
            <a:p>
              <a:pPr/>
              <a:r>
                <a:t>Valley of Elah</a:t>
              </a:r>
            </a:p>
          </p:txBody>
        </p:sp>
        <p:sp>
          <p:nvSpPr>
            <p:cNvPr id="353" name="Shape 353"/>
            <p:cNvSpPr/>
            <p:nvPr/>
          </p:nvSpPr>
          <p:spPr>
            <a:xfrm>
              <a:off x="1219200" y="3962400"/>
              <a:ext cx="1371600"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City of Goliath</a:t>
              </a:r>
            </a:p>
          </p:txBody>
        </p:sp>
        <p:sp>
          <p:nvSpPr>
            <p:cNvPr id="354" name="Shape 354"/>
            <p:cNvSpPr/>
            <p:nvPr/>
          </p:nvSpPr>
          <p:spPr>
            <a:xfrm>
              <a:off x="3276600" y="32004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355" name="Shape 355"/>
            <p:cNvSpPr/>
            <p:nvPr/>
          </p:nvSpPr>
          <p:spPr>
            <a:xfrm>
              <a:off x="3505200" y="34290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356" name="Shape 356"/>
            <p:cNvSpPr/>
            <p:nvPr/>
          </p:nvSpPr>
          <p:spPr>
            <a:xfrm>
              <a:off x="3657600" y="38862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357" name="Shape 357"/>
            <p:cNvSpPr/>
            <p:nvPr/>
          </p:nvSpPr>
          <p:spPr>
            <a:xfrm>
              <a:off x="3581400" y="4191000"/>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358" name="Shape 358"/>
            <p:cNvSpPr/>
            <p:nvPr/>
          </p:nvSpPr>
          <p:spPr>
            <a:xfrm>
              <a:off x="3276600" y="44958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359" name="Shape 359"/>
            <p:cNvSpPr/>
            <p:nvPr/>
          </p:nvSpPr>
          <p:spPr>
            <a:xfrm>
              <a:off x="3962400" y="46482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360" name="Shape 360"/>
            <p:cNvSpPr/>
            <p:nvPr/>
          </p:nvSpPr>
          <p:spPr>
            <a:xfrm>
              <a:off x="4343400" y="42672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361" name="Shape 361"/>
            <p:cNvSpPr/>
            <p:nvPr/>
          </p:nvSpPr>
          <p:spPr>
            <a:xfrm>
              <a:off x="5943600" y="4876800"/>
              <a:ext cx="914400" cy="495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362" name="Shape 362"/>
            <p:cNvSpPr/>
            <p:nvPr/>
          </p:nvSpPr>
          <p:spPr>
            <a:xfrm>
              <a:off x="2057400" y="48006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363" name="Shape 363"/>
            <p:cNvSpPr/>
            <p:nvPr/>
          </p:nvSpPr>
          <p:spPr>
            <a:xfrm>
              <a:off x="1295400" y="45720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364" name="Shape 364"/>
            <p:cNvSpPr/>
            <p:nvPr/>
          </p:nvSpPr>
          <p:spPr>
            <a:xfrm>
              <a:off x="457200" y="41148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365" name="Shape 365"/>
            <p:cNvSpPr/>
            <p:nvPr/>
          </p:nvSpPr>
          <p:spPr>
            <a:xfrm>
              <a:off x="304800" y="31242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366" name="Shape 366"/>
            <p:cNvSpPr/>
            <p:nvPr/>
          </p:nvSpPr>
          <p:spPr>
            <a:xfrm>
              <a:off x="1295400" y="27432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367" name="Shape 367"/>
            <p:cNvSpPr/>
            <p:nvPr/>
          </p:nvSpPr>
          <p:spPr>
            <a:xfrm>
              <a:off x="2286000" y="19050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368" name="Shape 368"/>
            <p:cNvSpPr/>
            <p:nvPr/>
          </p:nvSpPr>
          <p:spPr>
            <a:xfrm>
              <a:off x="5181600" y="2057400"/>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369" name="Shape 369"/>
            <p:cNvSpPr/>
            <p:nvPr/>
          </p:nvSpPr>
          <p:spPr>
            <a:xfrm>
              <a:off x="3581400" y="1828800"/>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370" name="Shape 370"/>
            <p:cNvSpPr/>
            <p:nvPr/>
          </p:nvSpPr>
          <p:spPr>
            <a:xfrm>
              <a:off x="3886200" y="1600200"/>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371" name="Shape 371"/>
            <p:cNvSpPr/>
            <p:nvPr/>
          </p:nvSpPr>
          <p:spPr>
            <a:xfrm>
              <a:off x="4572000" y="1676400"/>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372" name="Shape 372"/>
            <p:cNvSpPr/>
            <p:nvPr/>
          </p:nvSpPr>
          <p:spPr>
            <a:xfrm>
              <a:off x="6553200" y="381000"/>
              <a:ext cx="236220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Saul And David</a:t>
              </a:r>
            </a:p>
          </p:txBody>
        </p:sp>
        <p:sp>
          <p:nvSpPr>
            <p:cNvPr id="373" name="Shape 373"/>
            <p:cNvSpPr/>
            <p:nvPr/>
          </p:nvSpPr>
          <p:spPr>
            <a:xfrm>
              <a:off x="6629400" y="838200"/>
              <a:ext cx="2133600"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1 Samuel 16-27</a:t>
              </a:r>
            </a:p>
          </p:txBody>
        </p:sp>
        <p:sp>
          <p:nvSpPr>
            <p:cNvPr id="374" name="Shape 374"/>
            <p:cNvSpPr/>
            <p:nvPr/>
          </p:nvSpPr>
          <p:spPr>
            <a:xfrm>
              <a:off x="6553200" y="1752600"/>
              <a:ext cx="244475" cy="266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375" name="Shape 375"/>
            <p:cNvSpPr/>
            <p:nvPr/>
          </p:nvSpPr>
          <p:spPr>
            <a:xfrm>
              <a:off x="8382000" y="1752600"/>
              <a:ext cx="622300" cy="241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376" name="Shape 376"/>
            <p:cNvSpPr/>
            <p:nvPr/>
          </p:nvSpPr>
          <p:spPr>
            <a:xfrm>
              <a:off x="4953000" y="3733800"/>
              <a:ext cx="1143000"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377" name="Shape 377"/>
            <p:cNvSpPr/>
            <p:nvPr/>
          </p:nvSpPr>
          <p:spPr>
            <a:xfrm>
              <a:off x="3200400" y="9906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378" name="Shape 378"/>
            <p:cNvSpPr/>
            <p:nvPr/>
          </p:nvSpPr>
          <p:spPr>
            <a:xfrm>
              <a:off x="5715000" y="12192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379" name="Shape 379"/>
            <p:cNvSpPr/>
            <p:nvPr/>
          </p:nvSpPr>
          <p:spPr>
            <a:xfrm>
              <a:off x="2819400" y="1524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380" name="Shape 380"/>
            <p:cNvSpPr/>
            <p:nvPr/>
          </p:nvSpPr>
          <p:spPr>
            <a:xfrm>
              <a:off x="6248400" y="35052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381" name="Shape 381"/>
            <p:cNvSpPr/>
            <p:nvPr/>
          </p:nvSpPr>
          <p:spPr>
            <a:xfrm>
              <a:off x="6934200" y="50292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382" name="Shape 382"/>
            <p:cNvSpPr/>
            <p:nvPr/>
          </p:nvSpPr>
          <p:spPr>
            <a:xfrm>
              <a:off x="685800" y="4953000"/>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383" name="Shape 383"/>
            <p:cNvSpPr/>
            <p:nvPr/>
          </p:nvSpPr>
          <p:spPr>
            <a:xfrm>
              <a:off x="381000" y="1066800"/>
              <a:ext cx="1447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384" name="Shape 384"/>
            <p:cNvSpPr/>
            <p:nvPr/>
          </p:nvSpPr>
          <p:spPr>
            <a:xfrm>
              <a:off x="7620000" y="1447800"/>
              <a:ext cx="622300" cy="241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385" name="Shape 385"/>
            <p:cNvSpPr/>
            <p:nvPr/>
          </p:nvSpPr>
          <p:spPr>
            <a:xfrm>
              <a:off x="4572000" y="2438400"/>
              <a:ext cx="990600"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gr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title"/>
          </p:nvPr>
        </p:nvSpPr>
        <p:spPr>
          <a:xfrm>
            <a:off x="622300" y="203200"/>
            <a:ext cx="8547100" cy="10541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Gill Sans SemiBold"/>
                <a:ea typeface="Gill Sans SemiBold"/>
                <a:cs typeface="Gill Sans SemiBold"/>
                <a:sym typeface="Gill Sans SemiBold"/>
              </a:defRPr>
            </a:pPr>
            <a:r>
              <a:t>D.	  David at Nob </a:t>
            </a:r>
            <a:r>
              <a:rPr>
                <a:solidFill>
                  <a:srgbClr val="FF2600"/>
                </a:solidFill>
              </a:rPr>
              <a:t>21</a:t>
            </a:r>
          </a:p>
        </p:txBody>
      </p:sp>
      <p:sp>
        <p:nvSpPr>
          <p:cNvPr id="389" name="Shape 389"/>
          <p:cNvSpPr/>
          <p:nvPr>
            <p:ph type="body" idx="1"/>
          </p:nvPr>
        </p:nvSpPr>
        <p:spPr>
          <a:xfrm>
            <a:off x="1104900" y="1181100"/>
            <a:ext cx="8521700" cy="5537200"/>
          </a:xfrm>
          <a:prstGeom prst="rect">
            <a:avLst/>
          </a:prstGeom>
        </p:spPr>
        <p:txBody>
          <a:bodyPr anchor="t"/>
          <a:lstStyle/>
          <a:p>
            <a:pPr marL="667448" indent="-413448">
              <a:buSzPct val="100000"/>
              <a:buAutoNum type="arabicPeriod" startAt="1"/>
              <a:tabLst>
                <a:tab pos="825500" algn="l"/>
                <a:tab pos="1181100" algn="l"/>
                <a:tab pos="1536700" algn="l"/>
                <a:tab pos="1892300" algn="l"/>
                <a:tab pos="2247900" algn="l"/>
                <a:tab pos="2603500" algn="l"/>
                <a:tab pos="2959100" algn="l"/>
                <a:tab pos="3314700" algn="l"/>
                <a:tab pos="3670300" algn="l"/>
                <a:tab pos="4025900" algn="l"/>
                <a:tab pos="4381500" algn="l"/>
                <a:tab pos="4737100" algn="l"/>
              </a:tabLst>
              <a:defRPr sz="2800"/>
            </a:pPr>
            <a:r>
              <a:t>Ahimelech gives David consecrated bread</a:t>
            </a:r>
            <a:r>
              <a:rPr>
                <a:solidFill>
                  <a:srgbClr val="FF2600"/>
                </a:solidFill>
              </a:rPr>
              <a:t> 1-6</a:t>
            </a:r>
            <a:endParaRPr>
              <a:solidFill>
                <a:srgbClr val="FF2600"/>
              </a:solidFill>
            </a:endParaRPr>
          </a:p>
          <a:p>
            <a:pPr marL="667448" indent="-413448">
              <a:buSzPct val="100000"/>
              <a:buAutoNum type="arabicPeriod" startAt="1"/>
              <a:tabLst>
                <a:tab pos="825500" algn="l"/>
                <a:tab pos="1181100" algn="l"/>
                <a:tab pos="1536700" algn="l"/>
                <a:tab pos="1892300" algn="l"/>
                <a:tab pos="2247900" algn="l"/>
                <a:tab pos="2603500" algn="l"/>
                <a:tab pos="2959100" algn="l"/>
                <a:tab pos="3314700" algn="l"/>
                <a:tab pos="3670300" algn="l"/>
                <a:tab pos="4025900" algn="l"/>
                <a:tab pos="4381500" algn="l"/>
                <a:tab pos="4737100" algn="l"/>
              </a:tabLst>
              <a:defRPr sz="2800"/>
            </a:pPr>
            <a:r>
              <a:t>Observed by Doeg Saul’s servant</a:t>
            </a:r>
            <a:r>
              <a:rPr>
                <a:solidFill>
                  <a:srgbClr val="FF2600"/>
                </a:solidFill>
              </a:rPr>
              <a:t> 7</a:t>
            </a:r>
            <a:endParaRPr>
              <a:solidFill>
                <a:srgbClr val="FF2600"/>
              </a:solidFill>
            </a:endParaRPr>
          </a:p>
          <a:p>
            <a:pPr marL="667448" indent="-413448">
              <a:buSzPct val="100000"/>
              <a:buAutoNum type="arabicPeriod" startAt="1"/>
              <a:tabLst>
                <a:tab pos="825500" algn="l"/>
                <a:tab pos="1181100" algn="l"/>
                <a:tab pos="1536700" algn="l"/>
                <a:tab pos="1892300" algn="l"/>
                <a:tab pos="2247900" algn="l"/>
                <a:tab pos="2603500" algn="l"/>
                <a:tab pos="2959100" algn="l"/>
                <a:tab pos="3314700" algn="l"/>
                <a:tab pos="3670300" algn="l"/>
                <a:tab pos="4025900" algn="l"/>
                <a:tab pos="4381500" algn="l"/>
                <a:tab pos="4737100" algn="l"/>
              </a:tabLst>
              <a:defRPr sz="2800"/>
            </a:pPr>
            <a:r>
              <a:t>David is given Goliath’s sword</a:t>
            </a:r>
            <a:r>
              <a:rPr>
                <a:solidFill>
                  <a:srgbClr val="FF2600"/>
                </a:solidFill>
              </a:rPr>
              <a:t> 8, 9</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1" name="pasted-image.tiff"/>
          <p:cNvPicPr>
            <a:picLocks noChangeAspect="1"/>
          </p:cNvPicPr>
          <p:nvPr/>
        </p:nvPicPr>
        <p:blipFill>
          <a:blip r:embed="rId2">
            <a:extLst/>
          </a:blip>
          <a:stretch>
            <a:fillRect/>
          </a:stretch>
        </p:blipFill>
        <p:spPr>
          <a:xfrm>
            <a:off x="0" y="23773"/>
            <a:ext cx="10160000" cy="6937057"/>
          </a:xfrm>
          <a:prstGeom prst="rect">
            <a:avLst/>
          </a:prstGeom>
          <a:ln w="12700">
            <a:miter lim="400000"/>
          </a:ln>
        </p:spPr>
      </p:pic>
      <p:sp>
        <p:nvSpPr>
          <p:cNvPr id="392" name="Shape 392"/>
          <p:cNvSpPr/>
          <p:nvPr/>
        </p:nvSpPr>
        <p:spPr>
          <a:xfrm>
            <a:off x="228600" y="6489700"/>
            <a:ext cx="7000925" cy="362447"/>
          </a:xfrm>
          <a:prstGeom prst="rect">
            <a:avLst/>
          </a:prstGeom>
          <a:solidFill>
            <a:srgbClr val="FFFFFF"/>
          </a:solidFill>
          <a:ln w="12700">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body" sz="quarter" idx="1"/>
          </p:nvPr>
        </p:nvSpPr>
        <p:spPr>
          <a:xfrm>
            <a:off x="165100" y="127000"/>
            <a:ext cx="9465420" cy="815876"/>
          </a:xfrm>
          <a:prstGeom prst="rect">
            <a:avLst/>
          </a:prstGeom>
        </p:spPr>
        <p:txBody>
          <a:bodyPr anchor="t"/>
          <a:lstStyle/>
          <a:p>
            <a:pPr marL="482600" indent="-482600">
              <a:buClr>
                <a:srgbClr val="000000"/>
              </a:buClr>
              <a:buSzPct val="100000"/>
              <a:buAutoNum type="arabicPeriod" startAt="1"/>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Ahimelech gives David consecrated bread </a:t>
            </a:r>
            <a:r>
              <a:rPr>
                <a:solidFill>
                  <a:srgbClr val="FF2600"/>
                </a:solidFill>
              </a:rPr>
              <a:t>21:1-6</a:t>
            </a:r>
          </a:p>
        </p:txBody>
      </p:sp>
      <p:sp>
        <p:nvSpPr>
          <p:cNvPr id="395" name="Shape 395"/>
          <p:cNvSpPr/>
          <p:nvPr/>
        </p:nvSpPr>
        <p:spPr>
          <a:xfrm>
            <a:off x="190500" y="841502"/>
            <a:ext cx="9894987" cy="68167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came to Nob from Gibeah</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Nob - to be high - priestly city, N of Jerusalem</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Ahimelech - high priest - father of Abiathar </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Trouble with Saul seems to be known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alone - priest afraid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He did not know Saul was seeking to kill David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Secret mission - going to unspecific place</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Flee for his life - a lie - weakness</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Mitigated by war &amp; strategy</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Did have men he was meeting </a:t>
            </a:r>
            <a:r>
              <a:rPr b="0">
                <a:solidFill>
                  <a:srgbClr val="FF2600"/>
                </a:solidFill>
              </a:rPr>
              <a:t>Matt. 12:3, 4</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5 loaves or whatever may be found</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Showbread given for an emergency</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men were not ceremonially unclean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Mercy extended though the ceremonial law was broken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Mercy in emergencies before ceremony or tradition </a:t>
            </a:r>
            <a:r>
              <a:rPr b="0">
                <a:solidFill>
                  <a:srgbClr val="FF2600"/>
                </a:solidFill>
              </a:rPr>
              <a:t>Matt. 12:1-8; Mk.2:23-28; Lk 6:1-5</a:t>
            </a:r>
            <a:endParaRPr b="0"/>
          </a:p>
        </p:txBody>
      </p:sp>
      <p:pic>
        <p:nvPicPr>
          <p:cNvPr id="396" name="pasted-image.tiff"/>
          <p:cNvPicPr>
            <a:picLocks noChangeAspect="1"/>
          </p:cNvPicPr>
          <p:nvPr/>
        </p:nvPicPr>
        <p:blipFill>
          <a:blip r:embed="rId2">
            <a:extLst/>
          </a:blip>
          <a:stretch>
            <a:fillRect/>
          </a:stretch>
        </p:blipFill>
        <p:spPr>
          <a:xfrm>
            <a:off x="6909444" y="1001563"/>
            <a:ext cx="3197771" cy="3549525"/>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body" sz="quarter" idx="1"/>
          </p:nvPr>
        </p:nvSpPr>
        <p:spPr>
          <a:xfrm>
            <a:off x="165100" y="127000"/>
            <a:ext cx="9465420" cy="815876"/>
          </a:xfrm>
          <a:prstGeom prst="rect">
            <a:avLst/>
          </a:prstGeom>
        </p:spPr>
        <p:txBody>
          <a:bodyPr anchor="t"/>
          <a:lstStyle/>
          <a:p>
            <a:pPr marL="482600" indent="-482600">
              <a:buClr>
                <a:srgbClr val="000000"/>
              </a:buClr>
              <a:buSzPct val="100000"/>
              <a:buAutoNum type="arabicPeriod" startAt="2"/>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Observed by Doeg Saul’s servant </a:t>
            </a:r>
            <a:r>
              <a:rPr>
                <a:solidFill>
                  <a:srgbClr val="FF2600"/>
                </a:solidFill>
              </a:rPr>
              <a:t>21:7</a:t>
            </a:r>
          </a:p>
        </p:txBody>
      </p:sp>
      <p:sp>
        <p:nvSpPr>
          <p:cNvPr id="399" name="Shape 399"/>
          <p:cNvSpPr/>
          <p:nvPr/>
        </p:nvSpPr>
        <p:spPr>
          <a:xfrm>
            <a:off x="190500" y="841502"/>
            <a:ext cx="6357988" cy="5936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endParaRPr b="0"/>
          </a:p>
        </p:txBody>
      </p:sp>
      <p:pic>
        <p:nvPicPr>
          <p:cNvPr id="400" name="pasted-image.tiff"/>
          <p:cNvPicPr>
            <a:picLocks noChangeAspect="1"/>
          </p:cNvPicPr>
          <p:nvPr/>
        </p:nvPicPr>
        <p:blipFill>
          <a:blip r:embed="rId2">
            <a:extLst/>
          </a:blip>
          <a:stretch>
            <a:fillRect/>
          </a:stretch>
        </p:blipFill>
        <p:spPr>
          <a:xfrm>
            <a:off x="6554985" y="951458"/>
            <a:ext cx="3492501" cy="2324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ph type="body" sz="quarter" idx="1"/>
          </p:nvPr>
        </p:nvSpPr>
        <p:spPr>
          <a:xfrm>
            <a:off x="165100" y="127000"/>
            <a:ext cx="9465420" cy="815876"/>
          </a:xfrm>
          <a:prstGeom prst="rect">
            <a:avLst/>
          </a:prstGeom>
        </p:spPr>
        <p:txBody>
          <a:bodyPr anchor="t"/>
          <a:lstStyle/>
          <a:p>
            <a:pPr marL="482600" indent="-482600">
              <a:buClr>
                <a:srgbClr val="000000"/>
              </a:buClr>
              <a:buSzPct val="100000"/>
              <a:buAutoNum type="arabicPeriod" startAt="3"/>
              <a:tabLst>
                <a:tab pos="571500" algn="l"/>
                <a:tab pos="927100" algn="l"/>
                <a:tab pos="1282700" algn="l"/>
                <a:tab pos="1638300" algn="l"/>
                <a:tab pos="1993900" algn="l"/>
                <a:tab pos="2349500" algn="l"/>
                <a:tab pos="2705100" algn="l"/>
                <a:tab pos="3060700" algn="l"/>
                <a:tab pos="3416300" algn="l"/>
                <a:tab pos="3771900" algn="l"/>
                <a:tab pos="4127500" algn="l"/>
                <a:tab pos="4483100" algn="l"/>
              </a:tabLst>
              <a:defRPr sz="2800"/>
            </a:pPr>
            <a:r>
              <a:t>David is given Goliath’s sword </a:t>
            </a:r>
            <a:r>
              <a:rPr>
                <a:solidFill>
                  <a:srgbClr val="FF2600"/>
                </a:solidFill>
              </a:rPr>
              <a:t>21:8, 9</a:t>
            </a:r>
          </a:p>
        </p:txBody>
      </p:sp>
      <p:sp>
        <p:nvSpPr>
          <p:cNvPr id="403" name="Shape 403"/>
          <p:cNvSpPr/>
          <p:nvPr/>
        </p:nvSpPr>
        <p:spPr>
          <a:xfrm>
            <a:off x="190500" y="841502"/>
            <a:ext cx="7157393" cy="5936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the boy is sent away with Jonathan’s weapons</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came out &amp; bowed to Jonathan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Kissed as brothers &amp; wept</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wept more than Jonathan</a:t>
            </a:r>
            <a:endParaRPr b="0"/>
          </a:p>
          <a:p>
            <a:pPr lvl="1" marL="726440" marR="91439" indent="-228600" algn="l" defTabSz="914400">
              <a:lnSpc>
                <a:spcPct val="90000"/>
              </a:lnSpc>
              <a:spcBef>
                <a:spcPts val="600"/>
              </a:spcBef>
              <a:buSzPct val="100000"/>
              <a:buChar char="-"/>
              <a:tabLst>
                <a:tab pos="952500" algn="l"/>
                <a:tab pos="1854200" algn="l"/>
              </a:tabLst>
              <a:defRPr b="1" sz="2400">
                <a:uFill>
                  <a:solidFill>
                    <a:srgbClr val="011993"/>
                  </a:solidFill>
                </a:uFill>
                <a:latin typeface="Times"/>
                <a:ea typeface="Times"/>
                <a:cs typeface="Times"/>
                <a:sym typeface="Times"/>
              </a:defRPr>
            </a:pPr>
            <a:r>
              <a:rPr b="0"/>
              <a:t>David should go in peace and remember their covenant</a:t>
            </a:r>
            <a:endParaRPr b="0"/>
          </a:p>
        </p:txBody>
      </p:sp>
      <p:pic>
        <p:nvPicPr>
          <p:cNvPr id="404" name="pasted-image.tiff"/>
          <p:cNvPicPr>
            <a:picLocks noChangeAspect="1"/>
          </p:cNvPicPr>
          <p:nvPr/>
        </p:nvPicPr>
        <p:blipFill>
          <a:blip r:embed="rId2">
            <a:extLst/>
          </a:blip>
          <a:stretch>
            <a:fillRect/>
          </a:stretch>
        </p:blipFill>
        <p:spPr>
          <a:xfrm>
            <a:off x="6867673" y="942925"/>
            <a:ext cx="3193382" cy="31933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nvSpPr>
        <p:spPr>
          <a:xfrm>
            <a:off x="91721" y="108398"/>
            <a:ext cx="5614778" cy="6354235"/>
          </a:xfrm>
          <a:prstGeom prst="rect">
            <a:avLst/>
          </a:prstGeom>
          <a:ln w="12700">
            <a:miter lim="400000"/>
          </a:ln>
          <a:extLst>
            <a:ext uri="{C572A759-6A51-4108-AA02-DFA0A04FC94B}">
              <ma14:wrappingTextBoxFlag xmlns:ma14="http://schemas.microsoft.com/office/mac/drawingml/2011/main" val="1"/>
            </a:ext>
          </a:extLst>
        </p:spPr>
        <p:txBody>
          <a:bodyPr lIns="56444" tIns="56444" rIns="56444" bIns="56444">
            <a:spAutoFit/>
          </a:bodyPr>
          <a:lstStyle/>
          <a:p>
            <a:pPr marL="557388" marR="45155" indent="-557388" algn="l" defTabSz="1016000">
              <a:defRPr sz="3000">
                <a:uFill>
                  <a:solidFill>
                    <a:srgbClr val="000000"/>
                  </a:solidFill>
                </a:uFill>
                <a:latin typeface="Times"/>
                <a:ea typeface="Times"/>
                <a:cs typeface="Times"/>
                <a:sym typeface="Times"/>
              </a:defRPr>
            </a:pPr>
            <a:r>
              <a:rPr b="1">
                <a:uFill>
                  <a:solidFill>
                    <a:srgbClr val="FF2600"/>
                  </a:solidFill>
                </a:uFill>
              </a:rPr>
              <a:t>11. The Philistines flee &amp; are 	pursued by the Israelites </a:t>
            </a:r>
            <a:r>
              <a:rPr b="1">
                <a:solidFill>
                  <a:srgbClr val="FF2600"/>
                </a:solidFill>
                <a:uFill>
                  <a:solidFill>
                    <a:srgbClr val="FF2600"/>
                  </a:solidFill>
                </a:uFill>
              </a:rPr>
              <a:t>51b-53 (Ps. 18:32, 34)</a:t>
            </a:r>
            <a:endParaRPr b="1">
              <a:solidFill>
                <a:srgbClr val="FF2600"/>
              </a:solidFill>
              <a:uFill>
                <a:solidFill>
                  <a:srgbClr val="FF2600"/>
                </a:solidFill>
              </a:uFill>
            </a:endParaRPr>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a:t>Security of Giant gone</a:t>
            </a:r>
            <a:endParaRPr b="0"/>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a:t>Shocked by defeat</a:t>
            </a:r>
            <a:endParaRPr b="0"/>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a:t>fled - </a:t>
            </a:r>
            <a:r>
              <a:rPr b="0" i="1"/>
              <a:t>nus</a:t>
            </a:r>
            <a:r>
              <a:rPr b="0"/>
              <a:t> - escaped, took flight</a:t>
            </a:r>
            <a:endParaRPr b="0"/>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a:t>pursued by Israel &amp; Judah</a:t>
            </a:r>
            <a:endParaRPr b="0"/>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a:t>to Gath &amp; Ekron</a:t>
            </a:r>
            <a:endParaRPr b="0"/>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u="sng"/>
              <a:t>slain</a:t>
            </a:r>
            <a:r>
              <a:rPr b="0"/>
              <a:t> Philistines - </a:t>
            </a:r>
            <a:r>
              <a:rPr b="0" i="1"/>
              <a:t>chalal</a:t>
            </a:r>
            <a:r>
              <a:rPr b="0"/>
              <a:t> - pierced, fatally wounded</a:t>
            </a:r>
            <a:endParaRPr b="0"/>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a:t>Shaaraim - town in Judah, double gate - possibly found 6.5 miles due east of Gath</a:t>
            </a:r>
            <a:endParaRPr b="0"/>
          </a:p>
          <a:p>
            <a:pPr lvl="1" marL="745490" marR="101600" indent="-247650" algn="l" defTabSz="1016000">
              <a:lnSpc>
                <a:spcPct val="90000"/>
              </a:lnSpc>
              <a:spcBef>
                <a:spcPts val="700"/>
              </a:spcBef>
              <a:buSzPct val="100000"/>
              <a:buChar char="-"/>
              <a:tabLst>
                <a:tab pos="1066800" algn="l"/>
                <a:tab pos="2070100" algn="l"/>
              </a:tabLst>
              <a:defRPr b="1" sz="2600">
                <a:uFill>
                  <a:solidFill>
                    <a:srgbClr val="011993"/>
                  </a:solidFill>
                </a:uFill>
                <a:latin typeface="Times"/>
                <a:ea typeface="Times"/>
                <a:cs typeface="Times"/>
                <a:sym typeface="Times"/>
              </a:defRPr>
            </a:pPr>
            <a:r>
              <a:rPr b="0"/>
              <a:t>Israel plunders the camp</a:t>
            </a:r>
          </a:p>
        </p:txBody>
      </p:sp>
      <p:grpSp>
        <p:nvGrpSpPr>
          <p:cNvPr id="161" name="Group 161"/>
          <p:cNvGrpSpPr/>
          <p:nvPr/>
        </p:nvGrpSpPr>
        <p:grpSpPr>
          <a:xfrm>
            <a:off x="5909313" y="-1099644"/>
            <a:ext cx="4470683" cy="6890240"/>
            <a:chOff x="0" y="0"/>
            <a:chExt cx="4470681" cy="6890239"/>
          </a:xfrm>
        </p:grpSpPr>
        <p:pic>
          <p:nvPicPr>
            <p:cNvPr id="140" name="image.pdf"/>
            <p:cNvPicPr>
              <a:picLocks noChangeAspect="0"/>
            </p:cNvPicPr>
            <p:nvPr/>
          </p:nvPicPr>
          <p:blipFill>
            <a:blip r:embed="rId2">
              <a:extLst/>
            </a:blip>
            <a:stretch>
              <a:fillRect/>
            </a:stretch>
          </p:blipFill>
          <p:spPr>
            <a:xfrm>
              <a:off x="0" y="0"/>
              <a:ext cx="4470682" cy="6890240"/>
            </a:xfrm>
            <a:prstGeom prst="rect">
              <a:avLst/>
            </a:prstGeom>
            <a:ln w="12700" cap="flat">
              <a:noFill/>
              <a:miter lim="400000"/>
            </a:ln>
            <a:effectLst/>
          </p:spPr>
        </p:pic>
        <p:sp>
          <p:nvSpPr>
            <p:cNvPr id="141" name="Shape 141"/>
            <p:cNvSpPr/>
            <p:nvPr/>
          </p:nvSpPr>
          <p:spPr>
            <a:xfrm>
              <a:off x="642770" y="153116"/>
              <a:ext cx="2985771" cy="9867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p>
              <a:pPr marL="45155" marR="45155" algn="l" defTabSz="1016000">
                <a:spcBef>
                  <a:spcPts val="1100"/>
                </a:spcBef>
                <a:defRPr sz="1600">
                  <a:uFill>
                    <a:solidFill>
                      <a:srgbClr val="000000"/>
                    </a:solidFill>
                  </a:uFill>
                  <a:latin typeface="Geneva"/>
                  <a:ea typeface="Geneva"/>
                  <a:cs typeface="Geneva"/>
                  <a:sym typeface="Geneva"/>
                </a:defRPr>
              </a:pPr>
              <a:r>
                <a:t>Anointing of David and Saul’s Second Philistine War </a:t>
              </a:r>
            </a:p>
            <a:p>
              <a:pPr marL="45155" marR="45155" algn="l" defTabSz="1016000">
                <a:lnSpc>
                  <a:spcPct val="50000"/>
                </a:lnSpc>
                <a:spcBef>
                  <a:spcPts val="1000"/>
                </a:spcBef>
                <a:defRPr sz="1400">
                  <a:solidFill>
                    <a:srgbClr val="FF2600"/>
                  </a:solidFill>
                  <a:uFill>
                    <a:solidFill>
                      <a:srgbClr val="FF2600"/>
                    </a:solidFill>
                  </a:uFill>
                  <a:latin typeface="Geneva"/>
                  <a:ea typeface="Geneva"/>
                  <a:cs typeface="Geneva"/>
                  <a:sym typeface="Geneva"/>
                </a:defRPr>
              </a:pPr>
              <a:r>
                <a:t>1 Sam. 16-17</a:t>
              </a:r>
            </a:p>
          </p:txBody>
        </p:sp>
        <p:grpSp>
          <p:nvGrpSpPr>
            <p:cNvPr id="160" name="Group 160"/>
            <p:cNvGrpSpPr/>
            <p:nvPr/>
          </p:nvGrpSpPr>
          <p:grpSpPr>
            <a:xfrm>
              <a:off x="64759" y="1531164"/>
              <a:ext cx="4023132" cy="3662011"/>
              <a:chOff x="0" y="0"/>
              <a:chExt cx="4023130" cy="3662010"/>
            </a:xfrm>
          </p:grpSpPr>
          <p:sp>
            <p:nvSpPr>
              <p:cNvPr id="142" name="Shape 142"/>
              <p:cNvSpPr/>
              <p:nvPr/>
            </p:nvSpPr>
            <p:spPr>
              <a:xfrm>
                <a:off x="731126" y="535907"/>
                <a:ext cx="995258" cy="329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Ekron</a:t>
                </a:r>
              </a:p>
            </p:txBody>
          </p:sp>
          <p:sp>
            <p:nvSpPr>
              <p:cNvPr id="143" name="Shape 143"/>
              <p:cNvSpPr/>
              <p:nvPr/>
            </p:nvSpPr>
            <p:spPr>
              <a:xfrm>
                <a:off x="2491966" y="842140"/>
                <a:ext cx="995257" cy="329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Gibeah</a:t>
                </a:r>
              </a:p>
            </p:txBody>
          </p:sp>
          <p:sp>
            <p:nvSpPr>
              <p:cNvPr id="144" name="Shape 144"/>
              <p:cNvSpPr/>
              <p:nvPr/>
            </p:nvSpPr>
            <p:spPr>
              <a:xfrm>
                <a:off x="2415407" y="459349"/>
                <a:ext cx="995258" cy="329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Ramah</a:t>
                </a:r>
              </a:p>
            </p:txBody>
          </p:sp>
          <p:sp>
            <p:nvSpPr>
              <p:cNvPr id="145" name="Shape 145"/>
              <p:cNvSpPr/>
              <p:nvPr/>
            </p:nvSpPr>
            <p:spPr>
              <a:xfrm>
                <a:off x="2568524" y="1454606"/>
                <a:ext cx="1148374" cy="329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Jerusalem</a:t>
                </a:r>
              </a:p>
            </p:txBody>
          </p:sp>
          <p:sp>
            <p:nvSpPr>
              <p:cNvPr id="146" name="Shape 146"/>
              <p:cNvSpPr/>
              <p:nvPr/>
            </p:nvSpPr>
            <p:spPr>
              <a:xfrm>
                <a:off x="1190476" y="1607722"/>
                <a:ext cx="995258" cy="329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Azekah</a:t>
                </a:r>
              </a:p>
            </p:txBody>
          </p:sp>
          <p:sp>
            <p:nvSpPr>
              <p:cNvPr id="147" name="Shape 147"/>
              <p:cNvSpPr/>
              <p:nvPr/>
            </p:nvSpPr>
            <p:spPr>
              <a:xfrm>
                <a:off x="1343592" y="1837397"/>
                <a:ext cx="995258" cy="329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Socho</a:t>
                </a:r>
              </a:p>
            </p:txBody>
          </p:sp>
          <p:sp>
            <p:nvSpPr>
              <p:cNvPr id="148" name="Shape 148"/>
              <p:cNvSpPr/>
              <p:nvPr/>
            </p:nvSpPr>
            <p:spPr>
              <a:xfrm>
                <a:off x="578010" y="2602979"/>
                <a:ext cx="995258" cy="329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Gath</a:t>
                </a:r>
              </a:p>
            </p:txBody>
          </p:sp>
          <p:sp>
            <p:nvSpPr>
              <p:cNvPr id="149" name="Shape 149"/>
              <p:cNvSpPr/>
              <p:nvPr/>
            </p:nvSpPr>
            <p:spPr>
              <a:xfrm>
                <a:off x="2338849" y="1913955"/>
                <a:ext cx="1148374" cy="329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uFill>
                      <a:solidFill>
                        <a:srgbClr val="000000"/>
                      </a:solidFill>
                    </a:uFill>
                    <a:latin typeface="Geneva"/>
                    <a:ea typeface="Geneva"/>
                    <a:cs typeface="Geneva"/>
                    <a:sym typeface="Geneva"/>
                  </a:defRPr>
                </a:lvl1pPr>
              </a:lstStyle>
              <a:p>
                <a:pPr/>
                <a:r>
                  <a:t>Bethlehem</a:t>
                </a:r>
              </a:p>
            </p:txBody>
          </p:sp>
          <p:sp>
            <p:nvSpPr>
              <p:cNvPr id="150" name="Shape 150"/>
              <p:cNvSpPr/>
              <p:nvPr/>
            </p:nvSpPr>
            <p:spPr>
              <a:xfrm rot="1980000">
                <a:off x="115196" y="304072"/>
                <a:ext cx="689025" cy="329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solidFill>
                      <a:srgbClr val="011993"/>
                    </a:solidFill>
                    <a:uFill>
                      <a:solidFill>
                        <a:srgbClr val="011993"/>
                      </a:solidFill>
                    </a:uFill>
                    <a:latin typeface="Geneva"/>
                    <a:ea typeface="Geneva"/>
                    <a:cs typeface="Geneva"/>
                    <a:sym typeface="Geneva"/>
                  </a:defRPr>
                </a:lvl1pPr>
              </a:lstStyle>
              <a:p>
                <a:pPr/>
                <a:r>
                  <a:t>DAN</a:t>
                </a:r>
              </a:p>
            </p:txBody>
          </p:sp>
          <p:sp>
            <p:nvSpPr>
              <p:cNvPr id="151" name="Shape 151"/>
              <p:cNvSpPr/>
              <p:nvPr/>
            </p:nvSpPr>
            <p:spPr>
              <a:xfrm>
                <a:off x="2415407" y="1071815"/>
                <a:ext cx="1148375" cy="329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solidFill>
                      <a:srgbClr val="011993"/>
                    </a:solidFill>
                    <a:uFill>
                      <a:solidFill>
                        <a:srgbClr val="011993"/>
                      </a:solidFill>
                    </a:uFill>
                    <a:latin typeface="Geneva"/>
                    <a:ea typeface="Geneva"/>
                    <a:cs typeface="Geneva"/>
                    <a:sym typeface="Geneva"/>
                  </a:defRPr>
                </a:lvl1pPr>
              </a:lstStyle>
              <a:p>
                <a:pPr/>
                <a:r>
                  <a:t>BENJAMIN</a:t>
                </a:r>
              </a:p>
            </p:txBody>
          </p:sp>
          <p:sp>
            <p:nvSpPr>
              <p:cNvPr id="152" name="Shape 152"/>
              <p:cNvSpPr/>
              <p:nvPr/>
            </p:nvSpPr>
            <p:spPr>
              <a:xfrm>
                <a:off x="1496709" y="3138887"/>
                <a:ext cx="1148374" cy="329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153" name="Shape 153"/>
              <p:cNvSpPr/>
              <p:nvPr/>
            </p:nvSpPr>
            <p:spPr>
              <a:xfrm rot="16380000">
                <a:off x="-524667" y="1327751"/>
                <a:ext cx="1454607" cy="329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1000"/>
                  </a:spcBef>
                  <a:defRPr sz="1400">
                    <a:solidFill>
                      <a:srgbClr val="011993"/>
                    </a:solidFill>
                    <a:uFill>
                      <a:solidFill>
                        <a:srgbClr val="011993"/>
                      </a:solidFill>
                    </a:uFill>
                    <a:latin typeface="Geneva"/>
                    <a:ea typeface="Geneva"/>
                    <a:cs typeface="Geneva"/>
                    <a:sym typeface="Geneva"/>
                  </a:defRPr>
                </a:lvl1pPr>
              </a:lstStyle>
              <a:p>
                <a:pPr/>
                <a:r>
                  <a:t>PHILISTINES</a:t>
                </a:r>
              </a:p>
            </p:txBody>
          </p:sp>
          <p:sp>
            <p:nvSpPr>
              <p:cNvPr id="154" name="Shape 154"/>
              <p:cNvSpPr/>
              <p:nvPr/>
            </p:nvSpPr>
            <p:spPr>
              <a:xfrm>
                <a:off x="2645082" y="0"/>
                <a:ext cx="1378049" cy="293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800"/>
                  </a:spcBef>
                  <a:defRPr sz="1200">
                    <a:solidFill>
                      <a:srgbClr val="941100"/>
                    </a:solidFill>
                    <a:uFill>
                      <a:solidFill>
                        <a:srgbClr val="941100"/>
                      </a:solidFill>
                    </a:uFill>
                    <a:latin typeface="Geneva"/>
                    <a:ea typeface="Geneva"/>
                    <a:cs typeface="Geneva"/>
                    <a:sym typeface="Geneva"/>
                  </a:defRPr>
                </a:lvl1pPr>
              </a:lstStyle>
              <a:p>
                <a:pPr/>
                <a:r>
                  <a:t>Samuel’s home</a:t>
                </a:r>
              </a:p>
            </p:txBody>
          </p:sp>
          <p:sp>
            <p:nvSpPr>
              <p:cNvPr id="155" name="Shape 155"/>
              <p:cNvSpPr/>
              <p:nvPr/>
            </p:nvSpPr>
            <p:spPr>
              <a:xfrm>
                <a:off x="960801" y="76558"/>
                <a:ext cx="1378049" cy="293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800"/>
                  </a:spcBef>
                  <a:defRPr sz="1200">
                    <a:solidFill>
                      <a:srgbClr val="941100"/>
                    </a:solidFill>
                    <a:uFill>
                      <a:solidFill>
                        <a:srgbClr val="941100"/>
                      </a:solidFill>
                    </a:uFill>
                    <a:latin typeface="Geneva"/>
                    <a:ea typeface="Geneva"/>
                    <a:cs typeface="Geneva"/>
                    <a:sym typeface="Geneva"/>
                  </a:defRPr>
                </a:lvl1pPr>
              </a:lstStyle>
              <a:p>
                <a:pPr/>
                <a:r>
                  <a:t>Saul’s captial</a:t>
                </a:r>
              </a:p>
            </p:txBody>
          </p:sp>
          <p:sp>
            <p:nvSpPr>
              <p:cNvPr id="156" name="Shape 156"/>
              <p:cNvSpPr/>
              <p:nvPr/>
            </p:nvSpPr>
            <p:spPr>
              <a:xfrm>
                <a:off x="2109174" y="2373304"/>
                <a:ext cx="1378049" cy="293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800"/>
                  </a:spcBef>
                  <a:defRPr sz="1200">
                    <a:solidFill>
                      <a:srgbClr val="941100"/>
                    </a:solidFill>
                    <a:uFill>
                      <a:solidFill>
                        <a:srgbClr val="941100"/>
                      </a:solidFill>
                    </a:uFill>
                    <a:latin typeface="Geneva"/>
                    <a:ea typeface="Geneva"/>
                    <a:cs typeface="Geneva"/>
                    <a:sym typeface="Geneva"/>
                  </a:defRPr>
                </a:lvl1pPr>
              </a:lstStyle>
              <a:p>
                <a:pPr/>
                <a:r>
                  <a:t>David anointed</a:t>
                </a:r>
              </a:p>
            </p:txBody>
          </p:sp>
          <p:sp>
            <p:nvSpPr>
              <p:cNvPr id="157" name="Shape 157"/>
              <p:cNvSpPr/>
              <p:nvPr/>
            </p:nvSpPr>
            <p:spPr>
              <a:xfrm>
                <a:off x="1879500" y="2832654"/>
                <a:ext cx="1378049" cy="293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800"/>
                  </a:spcBef>
                  <a:defRPr sz="1200">
                    <a:solidFill>
                      <a:srgbClr val="941100"/>
                    </a:solidFill>
                    <a:uFill>
                      <a:solidFill>
                        <a:srgbClr val="941100"/>
                      </a:solidFill>
                    </a:uFill>
                    <a:latin typeface="Geneva"/>
                    <a:ea typeface="Geneva"/>
                    <a:cs typeface="Geneva"/>
                    <a:sym typeface="Geneva"/>
                  </a:defRPr>
                </a:lvl1pPr>
              </a:lstStyle>
              <a:p>
                <a:pPr/>
                <a:r>
                  <a:t>Goliath Slain</a:t>
                </a:r>
              </a:p>
            </p:txBody>
          </p:sp>
          <p:sp>
            <p:nvSpPr>
              <p:cNvPr id="158" name="Shape 158"/>
              <p:cNvSpPr/>
              <p:nvPr/>
            </p:nvSpPr>
            <p:spPr>
              <a:xfrm>
                <a:off x="348335" y="1301489"/>
                <a:ext cx="1378049" cy="293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800"/>
                  </a:spcBef>
                  <a:defRPr sz="1200">
                    <a:solidFill>
                      <a:srgbClr val="941100"/>
                    </a:solidFill>
                    <a:uFill>
                      <a:solidFill>
                        <a:srgbClr val="941100"/>
                      </a:solidFill>
                    </a:uFill>
                    <a:latin typeface="Geneva"/>
                    <a:ea typeface="Geneva"/>
                    <a:cs typeface="Geneva"/>
                    <a:sym typeface="Geneva"/>
                  </a:defRPr>
                </a:lvl1pPr>
              </a:lstStyle>
              <a:p>
                <a:pPr/>
                <a:r>
                  <a:t>Valley of Elah</a:t>
                </a:r>
              </a:p>
            </p:txBody>
          </p:sp>
          <p:sp>
            <p:nvSpPr>
              <p:cNvPr id="159" name="Shape 159"/>
              <p:cNvSpPr/>
              <p:nvPr/>
            </p:nvSpPr>
            <p:spPr>
              <a:xfrm>
                <a:off x="195219" y="3368561"/>
                <a:ext cx="1378049" cy="293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6444" tIns="56444" rIns="56444" bIns="56444" numCol="1" anchor="t">
                <a:noAutofit/>
              </a:bodyPr>
              <a:lstStyle>
                <a:lvl1pPr marL="45155" marR="45155" algn="l" defTabSz="1016000">
                  <a:spcBef>
                    <a:spcPts val="800"/>
                  </a:spcBef>
                  <a:defRPr sz="1200">
                    <a:solidFill>
                      <a:srgbClr val="941100"/>
                    </a:solidFill>
                    <a:uFill>
                      <a:solidFill>
                        <a:srgbClr val="941100"/>
                      </a:solidFill>
                    </a:uFill>
                    <a:latin typeface="Geneva"/>
                    <a:ea typeface="Geneva"/>
                    <a:cs typeface="Geneva"/>
                    <a:sym typeface="Geneva"/>
                  </a:defRPr>
                </a:lvl1pPr>
              </a:lstStyle>
              <a:p>
                <a:pPr/>
                <a:r>
                  <a:t>City of Goliath</a:t>
                </a:r>
              </a:p>
            </p:txBody>
          </p:sp>
        </p:grpSp>
      </p:grpSp>
      <p:pic>
        <p:nvPicPr>
          <p:cNvPr id="162" name="pasted-image.png"/>
          <p:cNvPicPr>
            <a:picLocks noChangeAspect="1"/>
          </p:cNvPicPr>
          <p:nvPr/>
        </p:nvPicPr>
        <p:blipFill>
          <a:blip r:embed="rId3">
            <a:extLst/>
          </a:blip>
          <a:stretch>
            <a:fillRect/>
          </a:stretch>
        </p:blipFill>
        <p:spPr>
          <a:xfrm>
            <a:off x="5682546" y="4345276"/>
            <a:ext cx="4470683" cy="3310433"/>
          </a:xfrm>
          <a:prstGeom prst="rect">
            <a:avLst/>
          </a:prstGeom>
          <a:ln w="12700"/>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pPr>
            <a:r>
              <a:t>III.	David in Exile </a:t>
            </a:r>
            <a:r>
              <a:rPr>
                <a:solidFill>
                  <a:srgbClr val="FF2600"/>
                </a:solidFill>
              </a:rPr>
              <a:t>21:10—28:2</a:t>
            </a:r>
          </a:p>
        </p:txBody>
      </p:sp>
      <p:sp>
        <p:nvSpPr>
          <p:cNvPr id="407" name="Shape 407"/>
          <p:cNvSpPr/>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nvSpPr>
        <p:spPr>
          <a:xfrm>
            <a:off x="476448" y="330200"/>
            <a:ext cx="9194801" cy="80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508000" algn="l"/>
                <a:tab pos="9144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solidFill>
                  <a:srgbClr val="011993"/>
                </a:solidFill>
                <a:latin typeface="+mn-lt"/>
                <a:ea typeface="+mn-ea"/>
                <a:cs typeface="+mn-cs"/>
                <a:sym typeface="Gill Sans"/>
              </a:rPr>
              <a:t>A.	David seeks refuge among Philistines (rejected)</a:t>
            </a:r>
            <a:r>
              <a:rPr b="1" sz="2400">
                <a:latin typeface="+mn-lt"/>
                <a:ea typeface="+mn-ea"/>
                <a:cs typeface="+mn-cs"/>
                <a:sym typeface="Gill Sans"/>
              </a:rPr>
              <a:t> 	</a:t>
            </a:r>
            <a:r>
              <a:rPr b="1" sz="2400">
                <a:solidFill>
                  <a:srgbClr val="FF2600"/>
                </a:solidFill>
                <a:latin typeface="+mn-lt"/>
                <a:ea typeface="+mn-ea"/>
                <a:cs typeface="+mn-cs"/>
                <a:sym typeface="Gill Sans"/>
              </a:rPr>
              <a:t>21:10-15</a:t>
            </a:r>
            <a:r>
              <a:rPr sz="2400">
                <a:latin typeface="+mn-lt"/>
                <a:ea typeface="+mn-ea"/>
                <a:cs typeface="+mn-cs"/>
                <a:sym typeface="Gill Sans"/>
              </a:rPr>
              <a:t>  Flight to Gath and faking madness</a:t>
            </a:r>
          </a:p>
        </p:txBody>
      </p:sp>
      <p:grpSp>
        <p:nvGrpSpPr>
          <p:cNvPr id="457" name="Group 457"/>
          <p:cNvGrpSpPr/>
          <p:nvPr/>
        </p:nvGrpSpPr>
        <p:grpSpPr>
          <a:xfrm>
            <a:off x="584200" y="1566588"/>
            <a:ext cx="9058974" cy="5473701"/>
            <a:chOff x="0" y="0"/>
            <a:chExt cx="9058973" cy="5473700"/>
          </a:xfrm>
        </p:grpSpPr>
        <p:pic>
          <p:nvPicPr>
            <p:cNvPr id="410" name="droppedImage.pdf"/>
            <p:cNvPicPr>
              <a:picLocks noChangeAspect="1"/>
            </p:cNvPicPr>
            <p:nvPr/>
          </p:nvPicPr>
          <p:blipFill>
            <a:blip r:embed="rId2">
              <a:extLst/>
            </a:blip>
            <a:stretch>
              <a:fillRect/>
            </a:stretch>
          </p:blipFill>
          <p:spPr>
            <a:xfrm>
              <a:off x="0" y="0"/>
              <a:ext cx="9058974" cy="5473700"/>
            </a:xfrm>
            <a:prstGeom prst="rect">
              <a:avLst/>
            </a:prstGeom>
            <a:ln w="12700" cap="flat">
              <a:noFill/>
              <a:miter lim="400000"/>
            </a:ln>
            <a:effectLst/>
          </p:spPr>
        </p:pic>
        <p:sp>
          <p:nvSpPr>
            <p:cNvPr id="411" name="Shape 411"/>
            <p:cNvSpPr/>
            <p:nvPr/>
          </p:nvSpPr>
          <p:spPr>
            <a:xfrm>
              <a:off x="2057400" y="2154511"/>
              <a:ext cx="685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412" name="Shape 412"/>
            <p:cNvSpPr/>
            <p:nvPr/>
          </p:nvSpPr>
          <p:spPr>
            <a:xfrm>
              <a:off x="4191000" y="2230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413" name="Shape 413"/>
            <p:cNvSpPr/>
            <p:nvPr/>
          </p:nvSpPr>
          <p:spPr>
            <a:xfrm>
              <a:off x="4343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414" name="Shape 414"/>
            <p:cNvSpPr/>
            <p:nvPr/>
          </p:nvSpPr>
          <p:spPr>
            <a:xfrm>
              <a:off x="3962400" y="2535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415" name="Shape 415"/>
            <p:cNvSpPr/>
            <p:nvPr/>
          </p:nvSpPr>
          <p:spPr>
            <a:xfrm>
              <a:off x="2667000" y="2764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416" name="Shape 416"/>
            <p:cNvSpPr/>
            <p:nvPr/>
          </p:nvSpPr>
          <p:spPr>
            <a:xfrm>
              <a:off x="2895600" y="2992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417" name="Shape 417"/>
            <p:cNvSpPr/>
            <p:nvPr/>
          </p:nvSpPr>
          <p:spPr>
            <a:xfrm>
              <a:off x="1981200" y="34499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418" name="Shape 418"/>
            <p:cNvSpPr/>
            <p:nvPr/>
          </p:nvSpPr>
          <p:spPr>
            <a:xfrm>
              <a:off x="3962400" y="2916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419" name="Shape 419"/>
            <p:cNvSpPr/>
            <p:nvPr/>
          </p:nvSpPr>
          <p:spPr>
            <a:xfrm rot="21540000">
              <a:off x="1982189" y="1318574"/>
              <a:ext cx="685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420" name="Shape 420"/>
            <p:cNvSpPr/>
            <p:nvPr/>
          </p:nvSpPr>
          <p:spPr>
            <a:xfrm>
              <a:off x="4800600" y="2230711"/>
              <a:ext cx="11430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421" name="Shape 421"/>
            <p:cNvSpPr/>
            <p:nvPr/>
          </p:nvSpPr>
          <p:spPr>
            <a:xfrm>
              <a:off x="4114800" y="3449911"/>
              <a:ext cx="838200"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422" name="Shape 422"/>
            <p:cNvSpPr/>
            <p:nvPr/>
          </p:nvSpPr>
          <p:spPr>
            <a:xfrm rot="18240000">
              <a:off x="647303" y="3255351"/>
              <a:ext cx="1447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423" name="Shape 423"/>
            <p:cNvSpPr/>
            <p:nvPr/>
          </p:nvSpPr>
          <p:spPr>
            <a:xfrm>
              <a:off x="304800" y="2306911"/>
              <a:ext cx="1371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424" name="Shape 424"/>
            <p:cNvSpPr/>
            <p:nvPr/>
          </p:nvSpPr>
          <p:spPr>
            <a:xfrm>
              <a:off x="2133600" y="2611711"/>
              <a:ext cx="609600" cy="446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700"/>
                </a:spcBef>
                <a:defRPr sz="1000">
                  <a:solidFill>
                    <a:srgbClr val="941100"/>
                  </a:solidFill>
                  <a:uFill>
                    <a:solidFill>
                      <a:srgbClr val="941100"/>
                    </a:solidFill>
                  </a:uFill>
                  <a:latin typeface="Geneva"/>
                  <a:ea typeface="Geneva"/>
                  <a:cs typeface="Geneva"/>
                  <a:sym typeface="Geneva"/>
                </a:defRPr>
              </a:lvl1pPr>
            </a:lstStyle>
            <a:p>
              <a:pPr/>
              <a:r>
                <a:t>Valley of Elah</a:t>
              </a:r>
            </a:p>
          </p:txBody>
        </p:sp>
        <p:sp>
          <p:nvSpPr>
            <p:cNvPr id="425" name="Shape 425"/>
            <p:cNvSpPr/>
            <p:nvPr/>
          </p:nvSpPr>
          <p:spPr>
            <a:xfrm>
              <a:off x="3200400" y="3145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426" name="Shape 426"/>
            <p:cNvSpPr/>
            <p:nvPr/>
          </p:nvSpPr>
          <p:spPr>
            <a:xfrm>
              <a:off x="3429000" y="3373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427" name="Shape 427"/>
            <p:cNvSpPr/>
            <p:nvPr/>
          </p:nvSpPr>
          <p:spPr>
            <a:xfrm>
              <a:off x="3581400" y="3830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428" name="Shape 428"/>
            <p:cNvSpPr/>
            <p:nvPr/>
          </p:nvSpPr>
          <p:spPr>
            <a:xfrm>
              <a:off x="3505200" y="41357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429" name="Shape 429"/>
            <p:cNvSpPr/>
            <p:nvPr/>
          </p:nvSpPr>
          <p:spPr>
            <a:xfrm>
              <a:off x="3200400" y="4440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430" name="Shape 430"/>
            <p:cNvSpPr/>
            <p:nvPr/>
          </p:nvSpPr>
          <p:spPr>
            <a:xfrm>
              <a:off x="3886200" y="4592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431" name="Shape 431"/>
            <p:cNvSpPr/>
            <p:nvPr/>
          </p:nvSpPr>
          <p:spPr>
            <a:xfrm>
              <a:off x="4267200" y="4211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432" name="Shape 432"/>
            <p:cNvSpPr/>
            <p:nvPr/>
          </p:nvSpPr>
          <p:spPr>
            <a:xfrm>
              <a:off x="5867400" y="4821511"/>
              <a:ext cx="914400" cy="495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433" name="Shape 433"/>
            <p:cNvSpPr/>
            <p:nvPr/>
          </p:nvSpPr>
          <p:spPr>
            <a:xfrm>
              <a:off x="1981200" y="47453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434" name="Shape 434"/>
            <p:cNvSpPr/>
            <p:nvPr/>
          </p:nvSpPr>
          <p:spPr>
            <a:xfrm>
              <a:off x="1219200" y="4516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435" name="Shape 435"/>
            <p:cNvSpPr/>
            <p:nvPr/>
          </p:nvSpPr>
          <p:spPr>
            <a:xfrm>
              <a:off x="381000" y="4059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436" name="Shape 436"/>
            <p:cNvSpPr/>
            <p:nvPr/>
          </p:nvSpPr>
          <p:spPr>
            <a:xfrm>
              <a:off x="228600" y="3068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437" name="Shape 437"/>
            <p:cNvSpPr/>
            <p:nvPr/>
          </p:nvSpPr>
          <p:spPr>
            <a:xfrm>
              <a:off x="1219200" y="2687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438" name="Shape 438"/>
            <p:cNvSpPr/>
            <p:nvPr/>
          </p:nvSpPr>
          <p:spPr>
            <a:xfrm>
              <a:off x="2209800" y="1849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439" name="Shape 439"/>
            <p:cNvSpPr/>
            <p:nvPr/>
          </p:nvSpPr>
          <p:spPr>
            <a:xfrm>
              <a:off x="5105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440" name="Shape 440"/>
            <p:cNvSpPr/>
            <p:nvPr/>
          </p:nvSpPr>
          <p:spPr>
            <a:xfrm>
              <a:off x="3505200" y="17735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441" name="Shape 441"/>
            <p:cNvSpPr/>
            <p:nvPr/>
          </p:nvSpPr>
          <p:spPr>
            <a:xfrm>
              <a:off x="3810000" y="15449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442" name="Shape 442"/>
            <p:cNvSpPr/>
            <p:nvPr/>
          </p:nvSpPr>
          <p:spPr>
            <a:xfrm>
              <a:off x="4495800" y="16211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443" name="Shape 443"/>
            <p:cNvSpPr/>
            <p:nvPr/>
          </p:nvSpPr>
          <p:spPr>
            <a:xfrm>
              <a:off x="6477000" y="325711"/>
              <a:ext cx="236220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Saul And David</a:t>
              </a:r>
            </a:p>
          </p:txBody>
        </p:sp>
        <p:sp>
          <p:nvSpPr>
            <p:cNvPr id="444" name="Shape 444"/>
            <p:cNvSpPr/>
            <p:nvPr/>
          </p:nvSpPr>
          <p:spPr>
            <a:xfrm>
              <a:off x="6553200" y="782911"/>
              <a:ext cx="2133600"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1 Samuel 16-27</a:t>
              </a:r>
            </a:p>
          </p:txBody>
        </p:sp>
        <p:sp>
          <p:nvSpPr>
            <p:cNvPr id="445" name="Shape 445"/>
            <p:cNvSpPr/>
            <p:nvPr/>
          </p:nvSpPr>
          <p:spPr>
            <a:xfrm>
              <a:off x="6477000" y="1697311"/>
              <a:ext cx="244475"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446" name="Shape 446"/>
            <p:cNvSpPr/>
            <p:nvPr/>
          </p:nvSpPr>
          <p:spPr>
            <a:xfrm>
              <a:off x="8305800" y="16973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447" name="Shape 447"/>
            <p:cNvSpPr/>
            <p:nvPr/>
          </p:nvSpPr>
          <p:spPr>
            <a:xfrm>
              <a:off x="4876800" y="3678511"/>
              <a:ext cx="1143000"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448" name="Shape 448"/>
            <p:cNvSpPr/>
            <p:nvPr/>
          </p:nvSpPr>
          <p:spPr>
            <a:xfrm>
              <a:off x="3124200" y="9353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449" name="Shape 449"/>
            <p:cNvSpPr/>
            <p:nvPr/>
          </p:nvSpPr>
          <p:spPr>
            <a:xfrm>
              <a:off x="5638800" y="116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450" name="Shape 450"/>
            <p:cNvSpPr/>
            <p:nvPr/>
          </p:nvSpPr>
          <p:spPr>
            <a:xfrm>
              <a:off x="2743200" y="971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451" name="Shape 451"/>
            <p:cNvSpPr/>
            <p:nvPr/>
          </p:nvSpPr>
          <p:spPr>
            <a:xfrm>
              <a:off x="6172200" y="3449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452" name="Shape 452"/>
            <p:cNvSpPr/>
            <p:nvPr/>
          </p:nvSpPr>
          <p:spPr>
            <a:xfrm>
              <a:off x="6858000" y="497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453" name="Shape 453"/>
            <p:cNvSpPr/>
            <p:nvPr/>
          </p:nvSpPr>
          <p:spPr>
            <a:xfrm>
              <a:off x="609600" y="48977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454" name="Shape 454"/>
            <p:cNvSpPr/>
            <p:nvPr/>
          </p:nvSpPr>
          <p:spPr>
            <a:xfrm>
              <a:off x="304800" y="1011511"/>
              <a:ext cx="1447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455" name="Shape 455"/>
            <p:cNvSpPr/>
            <p:nvPr/>
          </p:nvSpPr>
          <p:spPr>
            <a:xfrm>
              <a:off x="7543800" y="13925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456" name="Shape 456"/>
            <p:cNvSpPr/>
            <p:nvPr/>
          </p:nvSpPr>
          <p:spPr>
            <a:xfrm>
              <a:off x="4495800" y="2383111"/>
              <a:ext cx="990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grpSp>
      <p:sp>
        <p:nvSpPr>
          <p:cNvPr id="458" name="Shape 458"/>
          <p:cNvSpPr/>
          <p:nvPr/>
        </p:nvSpPr>
        <p:spPr>
          <a:xfrm flipH="1" flipV="1">
            <a:off x="4851400" y="3975100"/>
            <a:ext cx="254000" cy="101600"/>
          </a:xfrm>
          <a:prstGeom prst="line">
            <a:avLst/>
          </a:prstGeom>
          <a:ln w="254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459" name="Shape 459"/>
          <p:cNvSpPr/>
          <p:nvPr/>
        </p:nvSpPr>
        <p:spPr>
          <a:xfrm flipV="1">
            <a:off x="2832100" y="4114800"/>
            <a:ext cx="2260600" cy="939800"/>
          </a:xfrm>
          <a:prstGeom prst="line">
            <a:avLst/>
          </a:prstGeom>
          <a:ln w="254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pic>
        <p:nvPicPr>
          <p:cNvPr id="460" name="pasted-image.tiff"/>
          <p:cNvPicPr>
            <a:picLocks noChangeAspect="1"/>
          </p:cNvPicPr>
          <p:nvPr/>
        </p:nvPicPr>
        <p:blipFill>
          <a:blip r:embed="rId3">
            <a:extLst/>
          </a:blip>
          <a:stretch>
            <a:fillRect/>
          </a:stretch>
        </p:blipFill>
        <p:spPr>
          <a:xfrm>
            <a:off x="7311531" y="3834177"/>
            <a:ext cx="2456062" cy="3720934"/>
          </a:xfrm>
          <a:prstGeom prst="rect">
            <a:avLst/>
          </a:prstGeom>
          <a:ln w="12700">
            <a:miter lim="400000"/>
          </a:ln>
        </p:spPr>
      </p:pic>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nvSpPr>
        <p:spPr>
          <a:xfrm>
            <a:off x="476448" y="330200"/>
            <a:ext cx="9194801"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508000" algn="l"/>
                <a:tab pos="914400" algn="l"/>
                <a:tab pos="1422400" algn="l"/>
                <a:tab pos="1778000" algn="l"/>
                <a:tab pos="2133600" algn="l"/>
                <a:tab pos="2489200" algn="l"/>
                <a:tab pos="2844800" algn="l"/>
                <a:tab pos="3200400" algn="l"/>
                <a:tab pos="3556000" algn="l"/>
                <a:tab pos="3911600" algn="l"/>
                <a:tab pos="4267200" algn="l"/>
              </a:tabLst>
              <a:defRPr b="1" sz="2400">
                <a:solidFill>
                  <a:srgbClr val="011993"/>
                </a:solidFill>
              </a:defRPr>
            </a:pPr>
            <a:r>
              <a:rPr b="0">
                <a:latin typeface="Gill Sans SemiBold"/>
                <a:ea typeface="Gill Sans SemiBold"/>
                <a:cs typeface="Gill Sans SemiBold"/>
                <a:sym typeface="Gill Sans SemiBold"/>
              </a:rPr>
              <a:t>B.	No refuge in Philistia or Judah </a:t>
            </a:r>
            <a:r>
              <a:rPr b="0">
                <a:solidFill>
                  <a:srgbClr val="FF2600"/>
                </a:solidFill>
                <a:latin typeface="Gill Sans SemiBold"/>
                <a:ea typeface="Gill Sans SemiBold"/>
                <a:cs typeface="Gill Sans SemiBold"/>
                <a:sym typeface="Gill Sans SemiBold"/>
              </a:rPr>
              <a:t>22:1-5</a:t>
            </a:r>
          </a:p>
        </p:txBody>
      </p:sp>
      <p:sp>
        <p:nvSpPr>
          <p:cNvPr id="463" name="Shape 463"/>
          <p:cNvSpPr/>
          <p:nvPr/>
        </p:nvSpPr>
        <p:spPr>
          <a:xfrm>
            <a:off x="1016000" y="850900"/>
            <a:ext cx="86868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508000" algn="l"/>
                <a:tab pos="9144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1.	David flees to the cave of Adullam, where he is joined by 		400 men of various descriptions </a:t>
            </a:r>
            <a:r>
              <a:rPr sz="2400">
                <a:solidFill>
                  <a:srgbClr val="FF2600"/>
                </a:solidFill>
                <a:latin typeface="+mn-lt"/>
                <a:ea typeface="+mn-ea"/>
                <a:cs typeface="+mn-cs"/>
                <a:sym typeface="Gill Sans"/>
              </a:rPr>
              <a:t>1, 2</a:t>
            </a:r>
          </a:p>
        </p:txBody>
      </p:sp>
      <p:pic>
        <p:nvPicPr>
          <p:cNvPr id="464" name="droppedImage.pdf"/>
          <p:cNvPicPr>
            <a:picLocks noChangeAspect="1"/>
          </p:cNvPicPr>
          <p:nvPr/>
        </p:nvPicPr>
        <p:blipFill>
          <a:blip r:embed="rId2">
            <a:extLst/>
          </a:blip>
          <a:stretch>
            <a:fillRect/>
          </a:stretch>
        </p:blipFill>
        <p:spPr>
          <a:xfrm>
            <a:off x="6046769" y="2247900"/>
            <a:ext cx="4057536" cy="2921000"/>
          </a:xfrm>
          <a:prstGeom prst="rect">
            <a:avLst/>
          </a:prstGeom>
          <a:ln w="12700">
            <a:miter lim="400000"/>
          </a:ln>
        </p:spPr>
      </p:pic>
      <p:grpSp>
        <p:nvGrpSpPr>
          <p:cNvPr id="486" name="Group 486"/>
          <p:cNvGrpSpPr/>
          <p:nvPr/>
        </p:nvGrpSpPr>
        <p:grpSpPr>
          <a:xfrm>
            <a:off x="11723" y="2235200"/>
            <a:ext cx="6592277" cy="4724400"/>
            <a:chOff x="0" y="0"/>
            <a:chExt cx="6592276" cy="4724400"/>
          </a:xfrm>
        </p:grpSpPr>
        <p:pic>
          <p:nvPicPr>
            <p:cNvPr id="465" name="droppedImage.pdf"/>
            <p:cNvPicPr>
              <a:picLocks noChangeAspect="1"/>
            </p:cNvPicPr>
            <p:nvPr/>
          </p:nvPicPr>
          <p:blipFill>
            <a:blip r:embed="rId3">
              <a:extLst/>
            </a:blip>
            <a:stretch>
              <a:fillRect/>
            </a:stretch>
          </p:blipFill>
          <p:spPr>
            <a:xfrm>
              <a:off x="0" y="38100"/>
              <a:ext cx="6008077" cy="4686300"/>
            </a:xfrm>
            <a:prstGeom prst="rect">
              <a:avLst/>
            </a:prstGeom>
            <a:ln w="12700" cap="flat">
              <a:noFill/>
              <a:miter lim="400000"/>
            </a:ln>
            <a:effectLst/>
          </p:spPr>
        </p:pic>
        <p:sp>
          <p:nvSpPr>
            <p:cNvPr id="466" name="Shape 466"/>
            <p:cNvSpPr/>
            <p:nvPr/>
          </p:nvSpPr>
          <p:spPr>
            <a:xfrm>
              <a:off x="2693376" y="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467" name="Shape 467"/>
            <p:cNvSpPr/>
            <p:nvPr/>
          </p:nvSpPr>
          <p:spPr>
            <a:xfrm>
              <a:off x="2617176" y="4572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468" name="Shape 468"/>
            <p:cNvSpPr/>
            <p:nvPr/>
          </p:nvSpPr>
          <p:spPr>
            <a:xfrm>
              <a:off x="445476" y="8636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469" name="Shape 469"/>
            <p:cNvSpPr/>
            <p:nvPr/>
          </p:nvSpPr>
          <p:spPr>
            <a:xfrm>
              <a:off x="1309076" y="10414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470" name="Shape 470"/>
            <p:cNvSpPr/>
            <p:nvPr/>
          </p:nvSpPr>
          <p:spPr>
            <a:xfrm>
              <a:off x="153376" y="1562100"/>
              <a:ext cx="609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471" name="Shape 471"/>
            <p:cNvSpPr/>
            <p:nvPr/>
          </p:nvSpPr>
          <p:spPr>
            <a:xfrm>
              <a:off x="3163276" y="10414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472" name="Shape 472"/>
            <p:cNvSpPr/>
            <p:nvPr/>
          </p:nvSpPr>
          <p:spPr>
            <a:xfrm>
              <a:off x="3468076" y="1879600"/>
              <a:ext cx="838201"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473" name="Shape 473"/>
            <p:cNvSpPr/>
            <p:nvPr/>
          </p:nvSpPr>
          <p:spPr>
            <a:xfrm>
              <a:off x="1753576" y="12573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474" name="Shape 474"/>
            <p:cNvSpPr/>
            <p:nvPr/>
          </p:nvSpPr>
          <p:spPr>
            <a:xfrm>
              <a:off x="2121876" y="16637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475" name="Shape 475"/>
            <p:cNvSpPr/>
            <p:nvPr/>
          </p:nvSpPr>
          <p:spPr>
            <a:xfrm>
              <a:off x="2375876" y="23368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476" name="Shape 476"/>
            <p:cNvSpPr/>
            <p:nvPr/>
          </p:nvSpPr>
          <p:spPr>
            <a:xfrm>
              <a:off x="2706076" y="2692400"/>
              <a:ext cx="609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477" name="Shape 477"/>
            <p:cNvSpPr/>
            <p:nvPr/>
          </p:nvSpPr>
          <p:spPr>
            <a:xfrm>
              <a:off x="2121876" y="32258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478" name="Shape 478"/>
            <p:cNvSpPr/>
            <p:nvPr/>
          </p:nvSpPr>
          <p:spPr>
            <a:xfrm>
              <a:off x="2274276" y="35941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479" name="Shape 479"/>
            <p:cNvSpPr/>
            <p:nvPr/>
          </p:nvSpPr>
          <p:spPr>
            <a:xfrm>
              <a:off x="3747476" y="27940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480" name="Shape 480"/>
            <p:cNvSpPr/>
            <p:nvPr/>
          </p:nvSpPr>
          <p:spPr>
            <a:xfrm>
              <a:off x="254976" y="34925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481" name="Shape 481"/>
            <p:cNvSpPr/>
            <p:nvPr/>
          </p:nvSpPr>
          <p:spPr>
            <a:xfrm>
              <a:off x="4522176" y="2298700"/>
              <a:ext cx="1143001"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482" name="Shape 482"/>
            <p:cNvSpPr/>
            <p:nvPr/>
          </p:nvSpPr>
          <p:spPr>
            <a:xfrm>
              <a:off x="3607776" y="139700"/>
              <a:ext cx="990601"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483" name="Shape 483"/>
            <p:cNvSpPr/>
            <p:nvPr/>
          </p:nvSpPr>
          <p:spPr>
            <a:xfrm>
              <a:off x="4141176" y="12700"/>
              <a:ext cx="1143001"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484" name="Shape 484"/>
            <p:cNvSpPr/>
            <p:nvPr/>
          </p:nvSpPr>
          <p:spPr>
            <a:xfrm>
              <a:off x="5436576" y="3975100"/>
              <a:ext cx="9144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a:t>
              </a:r>
            </a:p>
          </p:txBody>
        </p:sp>
        <p:sp>
          <p:nvSpPr>
            <p:cNvPr id="485" name="Shape 485"/>
            <p:cNvSpPr/>
            <p:nvPr/>
          </p:nvSpPr>
          <p:spPr>
            <a:xfrm>
              <a:off x="5449276" y="43815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grpSp>
      <p:sp>
        <p:nvSpPr>
          <p:cNvPr id="487" name="Shape 487"/>
          <p:cNvSpPr/>
          <p:nvPr/>
        </p:nvSpPr>
        <p:spPr>
          <a:xfrm flipH="1">
            <a:off x="342900" y="3784600"/>
            <a:ext cx="1447800" cy="304800"/>
          </a:xfrm>
          <a:prstGeom prst="line">
            <a:avLst/>
          </a:prstGeom>
          <a:ln w="254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9" name="Adullam_from_north_panorama_df_051002.png"/>
          <p:cNvPicPr>
            <a:picLocks noChangeAspect="1"/>
          </p:cNvPicPr>
          <p:nvPr/>
        </p:nvPicPr>
        <p:blipFill>
          <a:blip r:embed="rId2">
            <a:extLst/>
          </a:blip>
          <a:stretch>
            <a:fillRect/>
          </a:stretch>
        </p:blipFill>
        <p:spPr>
          <a:xfrm>
            <a:off x="4648200" y="330200"/>
            <a:ext cx="5080000" cy="2705100"/>
          </a:xfrm>
          <a:prstGeom prst="rect">
            <a:avLst/>
          </a:prstGeom>
          <a:ln w="12700">
            <a:miter lim="400000"/>
          </a:ln>
        </p:spPr>
      </p:pic>
      <p:sp>
        <p:nvSpPr>
          <p:cNvPr id="490" name="Shape 490"/>
          <p:cNvSpPr/>
          <p:nvPr/>
        </p:nvSpPr>
        <p:spPr>
          <a:xfrm>
            <a:off x="444500" y="406400"/>
            <a:ext cx="3403600" cy="2552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1600">
                <a:latin typeface="Verdana"/>
                <a:ea typeface="Verdana"/>
                <a:cs typeface="Verdana"/>
                <a:sym typeface="Verdana"/>
              </a:rPr>
              <a:t>Adullam</a:t>
            </a:r>
            <a:endParaRPr sz="1300">
              <a:latin typeface="Verdana"/>
              <a:ea typeface="Verdana"/>
              <a:cs typeface="Verdana"/>
              <a:sym typeface="Verdana"/>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300">
                <a:latin typeface="Verdana"/>
                <a:ea typeface="Verdana"/>
                <a:cs typeface="Verdana"/>
                <a:sym typeface="Verdana"/>
              </a:rPr>
              <a:t>Located on the east end of the valley is the site of Adullam.  This place proved to be the perfect place for David to hide in his initial flight from Saul.  As it today rests on the border between pre-'67 Israel and the West Bank, so in David's day, this site was apparently in "no-man's land" where he could stay safely out of the path of Saul or the Philistines. </a:t>
            </a:r>
          </a:p>
        </p:txBody>
      </p:sp>
      <p:pic>
        <p:nvPicPr>
          <p:cNvPr id="491" name="Cave_of_Adullam_tb_n021900.png"/>
          <p:cNvPicPr>
            <a:picLocks noChangeAspect="1"/>
          </p:cNvPicPr>
          <p:nvPr/>
        </p:nvPicPr>
        <p:blipFill>
          <a:blip r:embed="rId3">
            <a:extLst/>
          </a:blip>
          <a:stretch>
            <a:fillRect/>
          </a:stretch>
        </p:blipFill>
        <p:spPr>
          <a:xfrm>
            <a:off x="4648200" y="3327400"/>
            <a:ext cx="5080000" cy="3810000"/>
          </a:xfrm>
          <a:prstGeom prst="rect">
            <a:avLst/>
          </a:prstGeom>
          <a:ln w="12700">
            <a:miter lim="400000"/>
          </a:ln>
        </p:spPr>
      </p:pic>
      <p:sp>
        <p:nvSpPr>
          <p:cNvPr id="492" name="Shape 492"/>
          <p:cNvSpPr/>
          <p:nvPr/>
        </p:nvSpPr>
        <p:spPr>
          <a:xfrm>
            <a:off x="330200" y="3359150"/>
            <a:ext cx="3632200" cy="2146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rPr b="1" sz="1600">
                <a:latin typeface="Verdana"/>
                <a:ea typeface="Verdana"/>
                <a:cs typeface="Verdana"/>
                <a:sym typeface="Verdana"/>
              </a:rPr>
              <a:t>Cave of Adullam</a:t>
            </a:r>
            <a:endParaRPr sz="1300">
              <a:latin typeface="Verdana"/>
              <a:ea typeface="Verdana"/>
              <a:cs typeface="Verdana"/>
              <a:sym typeface="Verdana"/>
            </a:endParaRPr>
          </a:p>
          <a:p>
            <a:pPr/>
            <a:endParaRPr sz="1300">
              <a:latin typeface="Verdana"/>
              <a:ea typeface="Verdana"/>
              <a:cs typeface="Verdana"/>
              <a:sym typeface="Verdana"/>
            </a:endParaRPr>
          </a:p>
          <a:p>
            <a:pPr/>
            <a:r>
              <a:rPr sz="1300">
                <a:latin typeface="Verdana"/>
                <a:ea typeface="Verdana"/>
                <a:cs typeface="Verdana"/>
                <a:sym typeface="Verdana"/>
              </a:rPr>
              <a:t>1 Samuel 22 says that David hid in the "cave of Adullam."  Today there are many caves at the site and it's not clear which one or ones David used, as many have been used and modified in the years since.  While he was here, 400 men who were in debt, distress or discontent, gathered around David.</a:t>
            </a: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4" name="Shape 494"/>
          <p:cNvSpPr/>
          <p:nvPr/>
        </p:nvSpPr>
        <p:spPr>
          <a:xfrm>
            <a:off x="476448" y="330200"/>
            <a:ext cx="9194801"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508000" algn="l"/>
                <a:tab pos="914400" algn="l"/>
                <a:tab pos="1422400" algn="l"/>
                <a:tab pos="1778000" algn="l"/>
                <a:tab pos="2133600" algn="l"/>
                <a:tab pos="2489200" algn="l"/>
                <a:tab pos="2844800" algn="l"/>
                <a:tab pos="3200400" algn="l"/>
                <a:tab pos="3556000" algn="l"/>
                <a:tab pos="3911600" algn="l"/>
                <a:tab pos="4267200" algn="l"/>
              </a:tabLst>
              <a:defRPr b="1" sz="2400">
                <a:solidFill>
                  <a:srgbClr val="011993"/>
                </a:solidFill>
              </a:defRPr>
            </a:pPr>
            <a:r>
              <a:rPr b="0">
                <a:latin typeface="Gill Sans SemiBold"/>
                <a:ea typeface="Gill Sans SemiBold"/>
                <a:cs typeface="Gill Sans SemiBold"/>
                <a:sym typeface="Gill Sans SemiBold"/>
              </a:rPr>
              <a:t>B.	No refuge in Philistia or Judah </a:t>
            </a:r>
            <a:r>
              <a:rPr b="0">
                <a:solidFill>
                  <a:srgbClr val="FF2600"/>
                </a:solidFill>
                <a:latin typeface="Gill Sans SemiBold"/>
                <a:ea typeface="Gill Sans SemiBold"/>
                <a:cs typeface="Gill Sans SemiBold"/>
                <a:sym typeface="Gill Sans SemiBold"/>
              </a:rPr>
              <a:t>22:1-5</a:t>
            </a:r>
          </a:p>
        </p:txBody>
      </p:sp>
      <p:sp>
        <p:nvSpPr>
          <p:cNvPr id="495" name="Shape 495"/>
          <p:cNvSpPr/>
          <p:nvPr/>
        </p:nvSpPr>
        <p:spPr>
          <a:xfrm>
            <a:off x="1016000" y="850900"/>
            <a:ext cx="8686800"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508000" algn="l"/>
                <a:tab pos="9144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2.	Shelter in Moab </a:t>
            </a:r>
            <a:r>
              <a:rPr sz="2400">
                <a:solidFill>
                  <a:srgbClr val="FF2600"/>
                </a:solidFill>
                <a:latin typeface="+mn-lt"/>
                <a:ea typeface="+mn-ea"/>
                <a:cs typeface="+mn-cs"/>
                <a:sym typeface="Gill Sans"/>
              </a:rPr>
              <a:t>3-4</a:t>
            </a:r>
          </a:p>
        </p:txBody>
      </p:sp>
      <p:grpSp>
        <p:nvGrpSpPr>
          <p:cNvPr id="543" name="Group 543"/>
          <p:cNvGrpSpPr/>
          <p:nvPr/>
        </p:nvGrpSpPr>
        <p:grpSpPr>
          <a:xfrm>
            <a:off x="660400" y="1871388"/>
            <a:ext cx="9058974" cy="5473701"/>
            <a:chOff x="0" y="0"/>
            <a:chExt cx="9058973" cy="5473700"/>
          </a:xfrm>
        </p:grpSpPr>
        <p:pic>
          <p:nvPicPr>
            <p:cNvPr id="496" name="droppedImage.pdf"/>
            <p:cNvPicPr>
              <a:picLocks noChangeAspect="1"/>
            </p:cNvPicPr>
            <p:nvPr/>
          </p:nvPicPr>
          <p:blipFill>
            <a:blip r:embed="rId2">
              <a:extLst/>
            </a:blip>
            <a:stretch>
              <a:fillRect/>
            </a:stretch>
          </p:blipFill>
          <p:spPr>
            <a:xfrm>
              <a:off x="0" y="0"/>
              <a:ext cx="9058974" cy="5473700"/>
            </a:xfrm>
            <a:prstGeom prst="rect">
              <a:avLst/>
            </a:prstGeom>
            <a:ln w="12700" cap="flat">
              <a:noFill/>
              <a:miter lim="400000"/>
            </a:ln>
            <a:effectLst/>
          </p:spPr>
        </p:pic>
        <p:sp>
          <p:nvSpPr>
            <p:cNvPr id="497" name="Shape 497"/>
            <p:cNvSpPr/>
            <p:nvPr/>
          </p:nvSpPr>
          <p:spPr>
            <a:xfrm>
              <a:off x="2057400" y="2154511"/>
              <a:ext cx="685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498" name="Shape 498"/>
            <p:cNvSpPr/>
            <p:nvPr/>
          </p:nvSpPr>
          <p:spPr>
            <a:xfrm>
              <a:off x="4191000" y="2230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499" name="Shape 499"/>
            <p:cNvSpPr/>
            <p:nvPr/>
          </p:nvSpPr>
          <p:spPr>
            <a:xfrm>
              <a:off x="4343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500" name="Shape 500"/>
            <p:cNvSpPr/>
            <p:nvPr/>
          </p:nvSpPr>
          <p:spPr>
            <a:xfrm>
              <a:off x="3962400" y="2535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501" name="Shape 501"/>
            <p:cNvSpPr/>
            <p:nvPr/>
          </p:nvSpPr>
          <p:spPr>
            <a:xfrm>
              <a:off x="2667000" y="2764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502" name="Shape 502"/>
            <p:cNvSpPr/>
            <p:nvPr/>
          </p:nvSpPr>
          <p:spPr>
            <a:xfrm>
              <a:off x="2895600" y="2992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503" name="Shape 503"/>
            <p:cNvSpPr/>
            <p:nvPr/>
          </p:nvSpPr>
          <p:spPr>
            <a:xfrm>
              <a:off x="1981200" y="34499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504" name="Shape 504"/>
            <p:cNvSpPr/>
            <p:nvPr/>
          </p:nvSpPr>
          <p:spPr>
            <a:xfrm>
              <a:off x="3962400" y="2916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505" name="Shape 505"/>
            <p:cNvSpPr/>
            <p:nvPr/>
          </p:nvSpPr>
          <p:spPr>
            <a:xfrm rot="21540000">
              <a:off x="1982189" y="1318574"/>
              <a:ext cx="685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506" name="Shape 506"/>
            <p:cNvSpPr/>
            <p:nvPr/>
          </p:nvSpPr>
          <p:spPr>
            <a:xfrm>
              <a:off x="4800600" y="2230711"/>
              <a:ext cx="11430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507" name="Shape 507"/>
            <p:cNvSpPr/>
            <p:nvPr/>
          </p:nvSpPr>
          <p:spPr>
            <a:xfrm>
              <a:off x="4114800" y="3449911"/>
              <a:ext cx="838200"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508" name="Shape 508"/>
            <p:cNvSpPr/>
            <p:nvPr/>
          </p:nvSpPr>
          <p:spPr>
            <a:xfrm rot="18240000">
              <a:off x="647303" y="3255351"/>
              <a:ext cx="1447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509" name="Shape 509"/>
            <p:cNvSpPr/>
            <p:nvPr/>
          </p:nvSpPr>
          <p:spPr>
            <a:xfrm>
              <a:off x="304800" y="2306911"/>
              <a:ext cx="1371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510" name="Shape 510"/>
            <p:cNvSpPr/>
            <p:nvPr/>
          </p:nvSpPr>
          <p:spPr>
            <a:xfrm>
              <a:off x="2133600" y="2611711"/>
              <a:ext cx="609600" cy="446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700"/>
                </a:spcBef>
                <a:defRPr sz="1000">
                  <a:solidFill>
                    <a:srgbClr val="941100"/>
                  </a:solidFill>
                  <a:uFill>
                    <a:solidFill>
                      <a:srgbClr val="941100"/>
                    </a:solidFill>
                  </a:uFill>
                  <a:latin typeface="Geneva"/>
                  <a:ea typeface="Geneva"/>
                  <a:cs typeface="Geneva"/>
                  <a:sym typeface="Geneva"/>
                </a:defRPr>
              </a:lvl1pPr>
            </a:lstStyle>
            <a:p>
              <a:pPr/>
              <a:r>
                <a:t>Valley of Elah</a:t>
              </a:r>
            </a:p>
          </p:txBody>
        </p:sp>
        <p:sp>
          <p:nvSpPr>
            <p:cNvPr id="511" name="Shape 511"/>
            <p:cNvSpPr/>
            <p:nvPr/>
          </p:nvSpPr>
          <p:spPr>
            <a:xfrm>
              <a:off x="3200400" y="3145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512" name="Shape 512"/>
            <p:cNvSpPr/>
            <p:nvPr/>
          </p:nvSpPr>
          <p:spPr>
            <a:xfrm>
              <a:off x="3429000" y="3373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513" name="Shape 513"/>
            <p:cNvSpPr/>
            <p:nvPr/>
          </p:nvSpPr>
          <p:spPr>
            <a:xfrm>
              <a:off x="3581400" y="3830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514" name="Shape 514"/>
            <p:cNvSpPr/>
            <p:nvPr/>
          </p:nvSpPr>
          <p:spPr>
            <a:xfrm>
              <a:off x="3505200" y="41357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515" name="Shape 515"/>
            <p:cNvSpPr/>
            <p:nvPr/>
          </p:nvSpPr>
          <p:spPr>
            <a:xfrm>
              <a:off x="3200400" y="4440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516" name="Shape 516"/>
            <p:cNvSpPr/>
            <p:nvPr/>
          </p:nvSpPr>
          <p:spPr>
            <a:xfrm>
              <a:off x="3886200" y="4592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517" name="Shape 517"/>
            <p:cNvSpPr/>
            <p:nvPr/>
          </p:nvSpPr>
          <p:spPr>
            <a:xfrm>
              <a:off x="4267200" y="4211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518" name="Shape 518"/>
            <p:cNvSpPr/>
            <p:nvPr/>
          </p:nvSpPr>
          <p:spPr>
            <a:xfrm>
              <a:off x="5867400" y="4821511"/>
              <a:ext cx="914400" cy="495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519" name="Shape 519"/>
            <p:cNvSpPr/>
            <p:nvPr/>
          </p:nvSpPr>
          <p:spPr>
            <a:xfrm>
              <a:off x="1981200" y="47453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520" name="Shape 520"/>
            <p:cNvSpPr/>
            <p:nvPr/>
          </p:nvSpPr>
          <p:spPr>
            <a:xfrm>
              <a:off x="1219200" y="4516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521" name="Shape 521"/>
            <p:cNvSpPr/>
            <p:nvPr/>
          </p:nvSpPr>
          <p:spPr>
            <a:xfrm>
              <a:off x="381000" y="4059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522" name="Shape 522"/>
            <p:cNvSpPr/>
            <p:nvPr/>
          </p:nvSpPr>
          <p:spPr>
            <a:xfrm>
              <a:off x="228600" y="3068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523" name="Shape 523"/>
            <p:cNvSpPr/>
            <p:nvPr/>
          </p:nvSpPr>
          <p:spPr>
            <a:xfrm>
              <a:off x="1219200" y="2687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524" name="Shape 524"/>
            <p:cNvSpPr/>
            <p:nvPr/>
          </p:nvSpPr>
          <p:spPr>
            <a:xfrm>
              <a:off x="2209800" y="1849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525" name="Shape 525"/>
            <p:cNvSpPr/>
            <p:nvPr/>
          </p:nvSpPr>
          <p:spPr>
            <a:xfrm>
              <a:off x="5105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526" name="Shape 526"/>
            <p:cNvSpPr/>
            <p:nvPr/>
          </p:nvSpPr>
          <p:spPr>
            <a:xfrm>
              <a:off x="3505200" y="17735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527" name="Shape 527"/>
            <p:cNvSpPr/>
            <p:nvPr/>
          </p:nvSpPr>
          <p:spPr>
            <a:xfrm>
              <a:off x="3810000" y="15449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528" name="Shape 528"/>
            <p:cNvSpPr/>
            <p:nvPr/>
          </p:nvSpPr>
          <p:spPr>
            <a:xfrm>
              <a:off x="4495800" y="16211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529" name="Shape 529"/>
            <p:cNvSpPr/>
            <p:nvPr/>
          </p:nvSpPr>
          <p:spPr>
            <a:xfrm>
              <a:off x="6477000" y="325711"/>
              <a:ext cx="236220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Saul And David</a:t>
              </a:r>
            </a:p>
          </p:txBody>
        </p:sp>
        <p:sp>
          <p:nvSpPr>
            <p:cNvPr id="530" name="Shape 530"/>
            <p:cNvSpPr/>
            <p:nvPr/>
          </p:nvSpPr>
          <p:spPr>
            <a:xfrm>
              <a:off x="6553200" y="782911"/>
              <a:ext cx="2133600"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1 Samuel 16-27</a:t>
              </a:r>
            </a:p>
          </p:txBody>
        </p:sp>
        <p:sp>
          <p:nvSpPr>
            <p:cNvPr id="531" name="Shape 531"/>
            <p:cNvSpPr/>
            <p:nvPr/>
          </p:nvSpPr>
          <p:spPr>
            <a:xfrm>
              <a:off x="6477000" y="1697311"/>
              <a:ext cx="244475"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532" name="Shape 532"/>
            <p:cNvSpPr/>
            <p:nvPr/>
          </p:nvSpPr>
          <p:spPr>
            <a:xfrm>
              <a:off x="8305800" y="16973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533" name="Shape 533"/>
            <p:cNvSpPr/>
            <p:nvPr/>
          </p:nvSpPr>
          <p:spPr>
            <a:xfrm>
              <a:off x="4876800" y="3678511"/>
              <a:ext cx="1143000"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534" name="Shape 534"/>
            <p:cNvSpPr/>
            <p:nvPr/>
          </p:nvSpPr>
          <p:spPr>
            <a:xfrm>
              <a:off x="3124200" y="9353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535" name="Shape 535"/>
            <p:cNvSpPr/>
            <p:nvPr/>
          </p:nvSpPr>
          <p:spPr>
            <a:xfrm>
              <a:off x="5638800" y="116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536" name="Shape 536"/>
            <p:cNvSpPr/>
            <p:nvPr/>
          </p:nvSpPr>
          <p:spPr>
            <a:xfrm>
              <a:off x="2743200" y="971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537" name="Shape 537"/>
            <p:cNvSpPr/>
            <p:nvPr/>
          </p:nvSpPr>
          <p:spPr>
            <a:xfrm>
              <a:off x="6172200" y="3449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538" name="Shape 538"/>
            <p:cNvSpPr/>
            <p:nvPr/>
          </p:nvSpPr>
          <p:spPr>
            <a:xfrm>
              <a:off x="6858000" y="497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539" name="Shape 539"/>
            <p:cNvSpPr/>
            <p:nvPr/>
          </p:nvSpPr>
          <p:spPr>
            <a:xfrm>
              <a:off x="609600" y="48977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540" name="Shape 540"/>
            <p:cNvSpPr/>
            <p:nvPr/>
          </p:nvSpPr>
          <p:spPr>
            <a:xfrm>
              <a:off x="304800" y="1011511"/>
              <a:ext cx="1447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541" name="Shape 541"/>
            <p:cNvSpPr/>
            <p:nvPr/>
          </p:nvSpPr>
          <p:spPr>
            <a:xfrm>
              <a:off x="7543800" y="13925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542" name="Shape 542"/>
            <p:cNvSpPr/>
            <p:nvPr/>
          </p:nvSpPr>
          <p:spPr>
            <a:xfrm>
              <a:off x="4495800" y="2383111"/>
              <a:ext cx="990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grpSp>
      <p:sp>
        <p:nvSpPr>
          <p:cNvPr id="544" name="Shape 544"/>
          <p:cNvSpPr/>
          <p:nvPr/>
        </p:nvSpPr>
        <p:spPr>
          <a:xfrm>
            <a:off x="3937000" y="5194300"/>
            <a:ext cx="1485900" cy="2133600"/>
          </a:xfrm>
          <a:prstGeom prst="line">
            <a:avLst/>
          </a:prstGeom>
          <a:ln w="25400">
            <a:solidFill>
              <a:srgbClr val="FF26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545" name="Shape 545"/>
          <p:cNvSpPr/>
          <p:nvPr/>
        </p:nvSpPr>
        <p:spPr>
          <a:xfrm flipH="1">
            <a:off x="6210300" y="6845300"/>
            <a:ext cx="330200" cy="469900"/>
          </a:xfrm>
          <a:prstGeom prst="line">
            <a:avLst/>
          </a:prstGeom>
          <a:ln w="254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nvSpPr>
        <p:spPr>
          <a:xfrm>
            <a:off x="476448" y="330200"/>
            <a:ext cx="9194801"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508000" algn="l"/>
                <a:tab pos="914400" algn="l"/>
                <a:tab pos="1422400" algn="l"/>
                <a:tab pos="1778000" algn="l"/>
                <a:tab pos="2133600" algn="l"/>
                <a:tab pos="2489200" algn="l"/>
                <a:tab pos="2844800" algn="l"/>
                <a:tab pos="3200400" algn="l"/>
                <a:tab pos="3556000" algn="l"/>
                <a:tab pos="3911600" algn="l"/>
                <a:tab pos="4267200" algn="l"/>
              </a:tabLst>
              <a:defRPr b="1" sz="2400">
                <a:solidFill>
                  <a:srgbClr val="011993"/>
                </a:solidFill>
              </a:defRPr>
            </a:pPr>
            <a:r>
              <a:rPr b="0">
                <a:latin typeface="Gill Sans SemiBold"/>
                <a:ea typeface="Gill Sans SemiBold"/>
                <a:cs typeface="Gill Sans SemiBold"/>
                <a:sym typeface="Gill Sans SemiBold"/>
              </a:rPr>
              <a:t>B.	No refuge in Philistia or Judah </a:t>
            </a:r>
            <a:r>
              <a:rPr b="0">
                <a:solidFill>
                  <a:srgbClr val="FF2600"/>
                </a:solidFill>
                <a:latin typeface="Gill Sans SemiBold"/>
                <a:ea typeface="Gill Sans SemiBold"/>
                <a:cs typeface="Gill Sans SemiBold"/>
                <a:sym typeface="Gill Sans SemiBold"/>
              </a:rPr>
              <a:t>22:1-5</a:t>
            </a:r>
          </a:p>
        </p:txBody>
      </p:sp>
      <p:sp>
        <p:nvSpPr>
          <p:cNvPr id="548" name="Shape 548"/>
          <p:cNvSpPr/>
          <p:nvPr/>
        </p:nvSpPr>
        <p:spPr>
          <a:xfrm>
            <a:off x="1016000" y="850900"/>
            <a:ext cx="89281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508000" algn="l"/>
                <a:tab pos="9144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3.	Prophet Gad and the forest of Hereth  </a:t>
            </a:r>
            <a:r>
              <a:rPr sz="2400">
                <a:solidFill>
                  <a:srgbClr val="FF2600"/>
                </a:solidFill>
                <a:latin typeface="+mn-lt"/>
                <a:ea typeface="+mn-ea"/>
                <a:cs typeface="+mn-cs"/>
                <a:sym typeface="Gill Sans"/>
              </a:rPr>
              <a:t>5</a:t>
            </a:r>
            <a:endParaRPr sz="2400">
              <a:solidFill>
                <a:srgbClr val="FF2600"/>
              </a:solidFill>
              <a:latin typeface="+mn-lt"/>
              <a:ea typeface="+mn-ea"/>
              <a:cs typeface="+mn-cs"/>
              <a:sym typeface="Gill Sans"/>
            </a:endParaRPr>
          </a:p>
          <a:p>
            <a:pPr algn="l">
              <a:tabLst>
                <a:tab pos="508000" algn="l"/>
                <a:tab pos="9144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David goes by the advice of prophet Gad, to forest of Hereth</a:t>
            </a:r>
          </a:p>
        </p:txBody>
      </p:sp>
      <p:grpSp>
        <p:nvGrpSpPr>
          <p:cNvPr id="596" name="Group 596"/>
          <p:cNvGrpSpPr/>
          <p:nvPr/>
        </p:nvGrpSpPr>
        <p:grpSpPr>
          <a:xfrm>
            <a:off x="660400" y="1871388"/>
            <a:ext cx="9058974" cy="5473701"/>
            <a:chOff x="0" y="0"/>
            <a:chExt cx="9058973" cy="5473700"/>
          </a:xfrm>
        </p:grpSpPr>
        <p:pic>
          <p:nvPicPr>
            <p:cNvPr id="549" name="droppedImage.pdf"/>
            <p:cNvPicPr>
              <a:picLocks noChangeAspect="1"/>
            </p:cNvPicPr>
            <p:nvPr/>
          </p:nvPicPr>
          <p:blipFill>
            <a:blip r:embed="rId2">
              <a:extLst/>
            </a:blip>
            <a:stretch>
              <a:fillRect/>
            </a:stretch>
          </p:blipFill>
          <p:spPr>
            <a:xfrm>
              <a:off x="0" y="0"/>
              <a:ext cx="9058974" cy="5473700"/>
            </a:xfrm>
            <a:prstGeom prst="rect">
              <a:avLst/>
            </a:prstGeom>
            <a:ln w="12700" cap="flat">
              <a:noFill/>
              <a:miter lim="400000"/>
            </a:ln>
            <a:effectLst/>
          </p:spPr>
        </p:pic>
        <p:sp>
          <p:nvSpPr>
            <p:cNvPr id="550" name="Shape 550"/>
            <p:cNvSpPr/>
            <p:nvPr/>
          </p:nvSpPr>
          <p:spPr>
            <a:xfrm>
              <a:off x="2057400" y="2154511"/>
              <a:ext cx="685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551" name="Shape 551"/>
            <p:cNvSpPr/>
            <p:nvPr/>
          </p:nvSpPr>
          <p:spPr>
            <a:xfrm>
              <a:off x="4191000" y="2230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552" name="Shape 552"/>
            <p:cNvSpPr/>
            <p:nvPr/>
          </p:nvSpPr>
          <p:spPr>
            <a:xfrm>
              <a:off x="4343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553" name="Shape 553"/>
            <p:cNvSpPr/>
            <p:nvPr/>
          </p:nvSpPr>
          <p:spPr>
            <a:xfrm>
              <a:off x="3962400" y="2535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554" name="Shape 554"/>
            <p:cNvSpPr/>
            <p:nvPr/>
          </p:nvSpPr>
          <p:spPr>
            <a:xfrm>
              <a:off x="2667000" y="2764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555" name="Shape 555"/>
            <p:cNvSpPr/>
            <p:nvPr/>
          </p:nvSpPr>
          <p:spPr>
            <a:xfrm>
              <a:off x="2895600" y="2992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556" name="Shape 556"/>
            <p:cNvSpPr/>
            <p:nvPr/>
          </p:nvSpPr>
          <p:spPr>
            <a:xfrm>
              <a:off x="1981200" y="34499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557" name="Shape 557"/>
            <p:cNvSpPr/>
            <p:nvPr/>
          </p:nvSpPr>
          <p:spPr>
            <a:xfrm>
              <a:off x="3962400" y="29165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558" name="Shape 558"/>
            <p:cNvSpPr/>
            <p:nvPr/>
          </p:nvSpPr>
          <p:spPr>
            <a:xfrm rot="21540000">
              <a:off x="1982189" y="1318574"/>
              <a:ext cx="685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559" name="Shape 559"/>
            <p:cNvSpPr/>
            <p:nvPr/>
          </p:nvSpPr>
          <p:spPr>
            <a:xfrm>
              <a:off x="4800600" y="2230711"/>
              <a:ext cx="11430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560" name="Shape 560"/>
            <p:cNvSpPr/>
            <p:nvPr/>
          </p:nvSpPr>
          <p:spPr>
            <a:xfrm>
              <a:off x="4114800" y="3449911"/>
              <a:ext cx="838200"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561" name="Shape 561"/>
            <p:cNvSpPr/>
            <p:nvPr/>
          </p:nvSpPr>
          <p:spPr>
            <a:xfrm rot="18240000">
              <a:off x="647303" y="3255351"/>
              <a:ext cx="14478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562" name="Shape 562"/>
            <p:cNvSpPr/>
            <p:nvPr/>
          </p:nvSpPr>
          <p:spPr>
            <a:xfrm>
              <a:off x="304800" y="2306911"/>
              <a:ext cx="1371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563" name="Shape 563"/>
            <p:cNvSpPr/>
            <p:nvPr/>
          </p:nvSpPr>
          <p:spPr>
            <a:xfrm>
              <a:off x="2133600" y="2611711"/>
              <a:ext cx="609600" cy="4465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700"/>
                </a:spcBef>
                <a:defRPr sz="1000">
                  <a:solidFill>
                    <a:srgbClr val="941100"/>
                  </a:solidFill>
                  <a:uFill>
                    <a:solidFill>
                      <a:srgbClr val="941100"/>
                    </a:solidFill>
                  </a:uFill>
                  <a:latin typeface="Geneva"/>
                  <a:ea typeface="Geneva"/>
                  <a:cs typeface="Geneva"/>
                  <a:sym typeface="Geneva"/>
                </a:defRPr>
              </a:lvl1pPr>
            </a:lstStyle>
            <a:p>
              <a:pPr/>
              <a:r>
                <a:t>Valley of Elah</a:t>
              </a:r>
            </a:p>
          </p:txBody>
        </p:sp>
        <p:sp>
          <p:nvSpPr>
            <p:cNvPr id="564" name="Shape 564"/>
            <p:cNvSpPr/>
            <p:nvPr/>
          </p:nvSpPr>
          <p:spPr>
            <a:xfrm>
              <a:off x="3200400" y="3145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565" name="Shape 565"/>
            <p:cNvSpPr/>
            <p:nvPr/>
          </p:nvSpPr>
          <p:spPr>
            <a:xfrm>
              <a:off x="3429000" y="3373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566" name="Shape 566"/>
            <p:cNvSpPr/>
            <p:nvPr/>
          </p:nvSpPr>
          <p:spPr>
            <a:xfrm>
              <a:off x="3581400" y="3830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567" name="Shape 567"/>
            <p:cNvSpPr/>
            <p:nvPr/>
          </p:nvSpPr>
          <p:spPr>
            <a:xfrm>
              <a:off x="3505200" y="4135711"/>
              <a:ext cx="609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568" name="Shape 568"/>
            <p:cNvSpPr/>
            <p:nvPr/>
          </p:nvSpPr>
          <p:spPr>
            <a:xfrm>
              <a:off x="3200400" y="4440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569" name="Shape 569"/>
            <p:cNvSpPr/>
            <p:nvPr/>
          </p:nvSpPr>
          <p:spPr>
            <a:xfrm>
              <a:off x="3886200" y="4592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570" name="Shape 570"/>
            <p:cNvSpPr/>
            <p:nvPr/>
          </p:nvSpPr>
          <p:spPr>
            <a:xfrm>
              <a:off x="4267200" y="4211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571" name="Shape 571"/>
            <p:cNvSpPr/>
            <p:nvPr/>
          </p:nvSpPr>
          <p:spPr>
            <a:xfrm>
              <a:off x="5867400" y="4821511"/>
              <a:ext cx="914400" cy="495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572" name="Shape 572"/>
            <p:cNvSpPr/>
            <p:nvPr/>
          </p:nvSpPr>
          <p:spPr>
            <a:xfrm>
              <a:off x="1981200" y="47453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573" name="Shape 573"/>
            <p:cNvSpPr/>
            <p:nvPr/>
          </p:nvSpPr>
          <p:spPr>
            <a:xfrm>
              <a:off x="1219200" y="4516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574" name="Shape 574"/>
            <p:cNvSpPr/>
            <p:nvPr/>
          </p:nvSpPr>
          <p:spPr>
            <a:xfrm>
              <a:off x="381000" y="40595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575" name="Shape 575"/>
            <p:cNvSpPr/>
            <p:nvPr/>
          </p:nvSpPr>
          <p:spPr>
            <a:xfrm>
              <a:off x="228600" y="3068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576" name="Shape 576"/>
            <p:cNvSpPr/>
            <p:nvPr/>
          </p:nvSpPr>
          <p:spPr>
            <a:xfrm>
              <a:off x="1219200" y="26879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577" name="Shape 577"/>
            <p:cNvSpPr/>
            <p:nvPr/>
          </p:nvSpPr>
          <p:spPr>
            <a:xfrm>
              <a:off x="2209800" y="18497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578" name="Shape 578"/>
            <p:cNvSpPr/>
            <p:nvPr/>
          </p:nvSpPr>
          <p:spPr>
            <a:xfrm>
              <a:off x="5105400" y="2002111"/>
              <a:ext cx="9906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579" name="Shape 579"/>
            <p:cNvSpPr/>
            <p:nvPr/>
          </p:nvSpPr>
          <p:spPr>
            <a:xfrm>
              <a:off x="3505200" y="17735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580" name="Shape 580"/>
            <p:cNvSpPr/>
            <p:nvPr/>
          </p:nvSpPr>
          <p:spPr>
            <a:xfrm>
              <a:off x="3810000" y="15449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581" name="Shape 581"/>
            <p:cNvSpPr/>
            <p:nvPr/>
          </p:nvSpPr>
          <p:spPr>
            <a:xfrm>
              <a:off x="4495800" y="1621111"/>
              <a:ext cx="762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582" name="Shape 582"/>
            <p:cNvSpPr/>
            <p:nvPr/>
          </p:nvSpPr>
          <p:spPr>
            <a:xfrm>
              <a:off x="6477000" y="325711"/>
              <a:ext cx="236220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Saul And David</a:t>
              </a:r>
            </a:p>
          </p:txBody>
        </p:sp>
        <p:sp>
          <p:nvSpPr>
            <p:cNvPr id="583" name="Shape 583"/>
            <p:cNvSpPr/>
            <p:nvPr/>
          </p:nvSpPr>
          <p:spPr>
            <a:xfrm>
              <a:off x="6553200" y="782911"/>
              <a:ext cx="2133600" cy="39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1 Samuel 16-27</a:t>
              </a:r>
            </a:p>
          </p:txBody>
        </p:sp>
        <p:sp>
          <p:nvSpPr>
            <p:cNvPr id="584" name="Shape 584"/>
            <p:cNvSpPr/>
            <p:nvPr/>
          </p:nvSpPr>
          <p:spPr>
            <a:xfrm>
              <a:off x="6477000" y="1697311"/>
              <a:ext cx="244475"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585" name="Shape 585"/>
            <p:cNvSpPr/>
            <p:nvPr/>
          </p:nvSpPr>
          <p:spPr>
            <a:xfrm>
              <a:off x="8305800" y="16973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586" name="Shape 586"/>
            <p:cNvSpPr/>
            <p:nvPr/>
          </p:nvSpPr>
          <p:spPr>
            <a:xfrm>
              <a:off x="4876800" y="3678511"/>
              <a:ext cx="1143000"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587" name="Shape 587"/>
            <p:cNvSpPr/>
            <p:nvPr/>
          </p:nvSpPr>
          <p:spPr>
            <a:xfrm>
              <a:off x="3124200" y="9353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588" name="Shape 588"/>
            <p:cNvSpPr/>
            <p:nvPr/>
          </p:nvSpPr>
          <p:spPr>
            <a:xfrm>
              <a:off x="5638800" y="116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589" name="Shape 589"/>
            <p:cNvSpPr/>
            <p:nvPr/>
          </p:nvSpPr>
          <p:spPr>
            <a:xfrm>
              <a:off x="2743200" y="971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590" name="Shape 590"/>
            <p:cNvSpPr/>
            <p:nvPr/>
          </p:nvSpPr>
          <p:spPr>
            <a:xfrm>
              <a:off x="6172200" y="3449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591" name="Shape 591"/>
            <p:cNvSpPr/>
            <p:nvPr/>
          </p:nvSpPr>
          <p:spPr>
            <a:xfrm>
              <a:off x="6858000" y="49739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592" name="Shape 592"/>
            <p:cNvSpPr/>
            <p:nvPr/>
          </p:nvSpPr>
          <p:spPr>
            <a:xfrm>
              <a:off x="609600" y="4897711"/>
              <a:ext cx="11430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593" name="Shape 593"/>
            <p:cNvSpPr/>
            <p:nvPr/>
          </p:nvSpPr>
          <p:spPr>
            <a:xfrm>
              <a:off x="304800" y="1011511"/>
              <a:ext cx="1447800"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594" name="Shape 594"/>
            <p:cNvSpPr/>
            <p:nvPr/>
          </p:nvSpPr>
          <p:spPr>
            <a:xfrm>
              <a:off x="7543800" y="1392511"/>
              <a:ext cx="622300"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595" name="Shape 595"/>
            <p:cNvSpPr/>
            <p:nvPr/>
          </p:nvSpPr>
          <p:spPr>
            <a:xfrm>
              <a:off x="4495800" y="2383111"/>
              <a:ext cx="990600" cy="268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grpSp>
      <p:sp>
        <p:nvSpPr>
          <p:cNvPr id="597" name="Shape 597"/>
          <p:cNvSpPr/>
          <p:nvPr/>
        </p:nvSpPr>
        <p:spPr>
          <a:xfrm flipV="1">
            <a:off x="6235700" y="6832600"/>
            <a:ext cx="304800" cy="469900"/>
          </a:xfrm>
          <a:prstGeom prst="line">
            <a:avLst/>
          </a:prstGeom>
          <a:ln w="25400">
            <a:solidFill>
              <a:srgbClr val="FF2600"/>
            </a:solidFill>
            <a:miter lim="400000"/>
          </a:ln>
        </p:spPr>
        <p:txBody>
          <a:bodyPr lIns="50800" tIns="50800" rIns="50800" bIns="50800" anchor="ctr"/>
          <a:lstStyle/>
          <a:p>
            <a:pPr algn="l">
              <a:defRPr sz="1200">
                <a:latin typeface="Helvetica"/>
                <a:ea typeface="Helvetica"/>
                <a:cs typeface="Helvetica"/>
                <a:sym typeface="Helvetica"/>
              </a:defRPr>
            </a:pPr>
          </a:p>
        </p:txBody>
      </p:sp>
      <p:sp>
        <p:nvSpPr>
          <p:cNvPr id="598" name="Shape 598"/>
          <p:cNvSpPr/>
          <p:nvPr/>
        </p:nvSpPr>
        <p:spPr>
          <a:xfrm>
            <a:off x="4305300" y="5511800"/>
            <a:ext cx="1193801" cy="1803400"/>
          </a:xfrm>
          <a:prstGeom prst="line">
            <a:avLst/>
          </a:prstGeom>
          <a:ln w="254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Shape 600"/>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t>C.	Saul’s first pursuit of David </a:t>
            </a:r>
            <a:r>
              <a:rPr>
                <a:solidFill>
                  <a:srgbClr val="FF2600"/>
                </a:solidFill>
              </a:rPr>
              <a:t>22:6—23:29</a:t>
            </a:r>
          </a:p>
        </p:txBody>
      </p:sp>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2" name="Shape 602"/>
          <p:cNvSpPr/>
          <p:nvPr>
            <p:ph type="title"/>
          </p:nvPr>
        </p:nvSpPr>
        <p:spPr>
          <a:xfrm>
            <a:off x="990600" y="203200"/>
            <a:ext cx="8178800" cy="5207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993"/>
                </a:solidFill>
              </a:defRPr>
            </a:pPr>
            <a:r>
              <a:t>1.	Saul’s increasing Jealousy </a:t>
            </a:r>
            <a:r>
              <a:rPr>
                <a:solidFill>
                  <a:srgbClr val="FF2600"/>
                </a:solidFill>
              </a:rPr>
              <a:t>22:6-10</a:t>
            </a:r>
          </a:p>
        </p:txBody>
      </p:sp>
      <p:sp>
        <p:nvSpPr>
          <p:cNvPr id="603" name="Shape 603"/>
          <p:cNvSpPr/>
          <p:nvPr/>
        </p:nvSpPr>
        <p:spPr>
          <a:xfrm>
            <a:off x="362148" y="889000"/>
            <a:ext cx="9626601" cy="2565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t>a.	Accuses family and officers of conspiracy </a:t>
            </a:r>
            <a:r>
              <a:rPr>
                <a:solidFill>
                  <a:srgbClr val="FF2600"/>
                </a:solidFill>
              </a:rPr>
              <a:t>6-8</a:t>
            </a:r>
            <a:endParaRPr>
              <a:solidFill>
                <a:srgbClr val="FF2600"/>
              </a:solidFill>
            </a:endParaRPr>
          </a:p>
          <a:p>
            <a:pPr marL="520700" indent="-520700" algn="l">
              <a:tabLst>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rgbClr val="FF2600"/>
                </a:solidFill>
              </a:rPr>
              <a:t>	</a:t>
            </a:r>
            <a:r>
              <a:rPr>
                <a:solidFill>
                  <a:srgbClr val="011993"/>
                </a:solidFill>
              </a:rPr>
              <a:t>1)	David will not give Benjamites fields, vineyards, or make them 		commanders</a:t>
            </a:r>
            <a:endParaRPr>
              <a:solidFill>
                <a:srgbClr val="011993"/>
              </a:solidFill>
            </a:endParaRPr>
          </a:p>
          <a:p>
            <a:pPr marL="520700" indent="-52070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pPr>
            <a:endParaRPr>
              <a:solidFill>
                <a:srgbClr val="011993"/>
              </a:solidFill>
            </a:endParaRPr>
          </a:p>
          <a:p>
            <a:pPr marL="520700" indent="-52070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pPr>
            <a:r>
              <a:rPr>
                <a:solidFill>
                  <a:srgbClr val="011993"/>
                </a:solidFill>
              </a:rPr>
              <a:t>		2)	None tell him of Jonathan’s covenant </a:t>
            </a:r>
          </a:p>
          <a:p>
            <a:pPr marL="520700" indent="-52070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pPr>
          </a:p>
          <a:p>
            <a:pPr marL="520700" indent="-52070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pPr>
            <a:r>
              <a:t>b.		Doeg reveals that the priests helped David </a:t>
            </a:r>
            <a:r>
              <a:rPr>
                <a:solidFill>
                  <a:srgbClr val="FF2600"/>
                </a:solidFill>
              </a:rPr>
              <a:t>9, 10</a:t>
            </a:r>
          </a:p>
        </p:txBody>
      </p:sp>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5" name="Shape 605"/>
          <p:cNvSpPr/>
          <p:nvPr>
            <p:ph type="title"/>
          </p:nvPr>
        </p:nvSpPr>
        <p:spPr>
          <a:xfrm>
            <a:off x="990600" y="203200"/>
            <a:ext cx="8915400" cy="5207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993"/>
                </a:solidFill>
              </a:defRPr>
            </a:pPr>
            <a:r>
              <a:t>2.	Saul sends for and then executes the Priests</a:t>
            </a:r>
            <a:r>
              <a:rPr>
                <a:solidFill>
                  <a:srgbClr val="000000"/>
                </a:solidFill>
              </a:rPr>
              <a:t> </a:t>
            </a:r>
            <a:r>
              <a:rPr>
                <a:solidFill>
                  <a:srgbClr val="FF2600"/>
                </a:solidFill>
              </a:rPr>
              <a:t>11-19</a:t>
            </a:r>
          </a:p>
        </p:txBody>
      </p:sp>
      <p:sp>
        <p:nvSpPr>
          <p:cNvPr id="606" name="Shape 606"/>
          <p:cNvSpPr/>
          <p:nvPr/>
        </p:nvSpPr>
        <p:spPr>
          <a:xfrm>
            <a:off x="171648" y="723900"/>
            <a:ext cx="9626601" cy="671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a.	Priests summoned </a:t>
            </a:r>
            <a:r>
              <a:rPr sz="2400">
                <a:solidFill>
                  <a:srgbClr val="FF2600"/>
                </a:solidFill>
                <a:latin typeface="+mn-lt"/>
                <a:ea typeface="+mn-ea"/>
                <a:cs typeface="+mn-cs"/>
                <a:sym typeface="Gill Sans"/>
              </a:rPr>
              <a:t>11</a:t>
            </a:r>
            <a:endParaRPr sz="2400">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b.	Saul asks why they conspired with David? </a:t>
            </a:r>
            <a:r>
              <a:rPr sz="2400">
                <a:solidFill>
                  <a:srgbClr val="FF2600"/>
                </a:solidFill>
                <a:latin typeface="+mn-lt"/>
                <a:ea typeface="+mn-ea"/>
                <a:cs typeface="+mn-cs"/>
                <a:sym typeface="Gill Sans"/>
              </a:rPr>
              <a:t>12, 13</a:t>
            </a:r>
            <a:endParaRPr sz="2400">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c.	Ahimelech’s defense </a:t>
            </a:r>
            <a:r>
              <a:rPr sz="2400">
                <a:solidFill>
                  <a:srgbClr val="FF2600"/>
                </a:solidFill>
                <a:latin typeface="+mn-lt"/>
                <a:ea typeface="+mn-ea"/>
                <a:cs typeface="+mn-cs"/>
                <a:sym typeface="Gill Sans"/>
              </a:rPr>
              <a:t>14-15</a:t>
            </a:r>
            <a:endParaRPr sz="2400">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a:t>
            </a:r>
            <a:r>
              <a:rPr sz="2400">
                <a:solidFill>
                  <a:srgbClr val="011993"/>
                </a:solidFill>
                <a:latin typeface="+mn-lt"/>
                <a:ea typeface="+mn-ea"/>
                <a:cs typeface="+mn-cs"/>
                <a:sym typeface="Gill Sans"/>
              </a:rPr>
              <a:t>1)	David the most faithful servant</a:t>
            </a:r>
            <a:endParaRPr sz="2400">
              <a:solidFill>
                <a:srgbClr val="011993"/>
              </a:solidFill>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latin typeface="+mn-lt"/>
                <a:ea typeface="+mn-ea"/>
                <a:cs typeface="+mn-cs"/>
                <a:sym typeface="Gill Sans"/>
              </a:rPr>
              <a:t>	2)	Son-in-law</a:t>
            </a:r>
            <a:endParaRPr sz="2400">
              <a:solidFill>
                <a:srgbClr val="011993"/>
              </a:solidFill>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latin typeface="+mn-lt"/>
                <a:ea typeface="+mn-ea"/>
                <a:cs typeface="+mn-cs"/>
                <a:sym typeface="Gill Sans"/>
              </a:rPr>
              <a:t>	3)	Inquired many times for David</a:t>
            </a:r>
            <a:endParaRPr sz="2400">
              <a:solidFill>
                <a:srgbClr val="011993"/>
              </a:solidFill>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latin typeface="+mn-lt"/>
                <a:ea typeface="+mn-ea"/>
                <a:cs typeface="+mn-cs"/>
                <a:sym typeface="Gill Sans"/>
              </a:rPr>
              <a:t>	4)	Knows nothing</a:t>
            </a:r>
            <a:endParaRPr sz="2400">
              <a:solidFill>
                <a:srgbClr val="011993"/>
              </a:solidFill>
              <a:latin typeface="+mn-lt"/>
              <a:ea typeface="+mn-ea"/>
              <a:cs typeface="+mn-cs"/>
              <a:sym typeface="Gill Sans"/>
            </a:endParaRPr>
          </a:p>
        </p:txBody>
      </p:sp>
      <p:pic>
        <p:nvPicPr>
          <p:cNvPr id="607" name="pasted-image.tiff"/>
          <p:cNvPicPr>
            <a:picLocks noChangeAspect="1"/>
          </p:cNvPicPr>
          <p:nvPr/>
        </p:nvPicPr>
        <p:blipFill>
          <a:blip r:embed="rId2">
            <a:extLst/>
          </a:blip>
          <a:stretch>
            <a:fillRect/>
          </a:stretch>
        </p:blipFill>
        <p:spPr>
          <a:xfrm>
            <a:off x="6136778" y="1902172"/>
            <a:ext cx="3389892" cy="4984056"/>
          </a:xfrm>
          <a:prstGeom prst="rect">
            <a:avLst/>
          </a:prstGeom>
          <a:ln w="12700">
            <a:miter lim="400000"/>
          </a:ln>
        </p:spPr>
      </p:pic>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title"/>
          </p:nvPr>
        </p:nvSpPr>
        <p:spPr>
          <a:xfrm>
            <a:off x="990600" y="203200"/>
            <a:ext cx="8915400" cy="520700"/>
          </a:xfrm>
          <a:prstGeom prst="rect">
            <a:avLst/>
          </a:prstGeom>
        </p:spPr>
        <p:txBody>
          <a:bodyPr lIns="50800" tIns="50800" rIns="50800" bIns="50800"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400">
                <a:solidFill>
                  <a:srgbClr val="011993"/>
                </a:solidFill>
              </a:defRPr>
            </a:pPr>
            <a:r>
              <a:t>2.	Saul sends for and then executes the Priests</a:t>
            </a:r>
            <a:r>
              <a:rPr>
                <a:solidFill>
                  <a:srgbClr val="000000"/>
                </a:solidFill>
              </a:rPr>
              <a:t> </a:t>
            </a:r>
            <a:r>
              <a:rPr>
                <a:solidFill>
                  <a:srgbClr val="FF2600"/>
                </a:solidFill>
              </a:rPr>
              <a:t>11-19</a:t>
            </a:r>
          </a:p>
        </p:txBody>
      </p:sp>
      <p:sp>
        <p:nvSpPr>
          <p:cNvPr id="610" name="Shape 610"/>
          <p:cNvSpPr/>
          <p:nvPr/>
        </p:nvSpPr>
        <p:spPr>
          <a:xfrm>
            <a:off x="171648" y="723900"/>
            <a:ext cx="9626601" cy="671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d.	Saul’s slaughter of the priests </a:t>
            </a:r>
            <a:r>
              <a:rPr sz="2400">
                <a:solidFill>
                  <a:srgbClr val="FF2600"/>
                </a:solidFill>
                <a:latin typeface="+mn-lt"/>
                <a:ea typeface="+mn-ea"/>
                <a:cs typeface="+mn-cs"/>
                <a:sym typeface="Gill Sans"/>
              </a:rPr>
              <a:t>16-19</a:t>
            </a:r>
            <a:endParaRPr sz="2400">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a:t>
            </a:r>
            <a:r>
              <a:rPr sz="2400">
                <a:solidFill>
                  <a:srgbClr val="011993"/>
                </a:solidFill>
                <a:latin typeface="+mn-lt"/>
                <a:ea typeface="+mn-ea"/>
                <a:cs typeface="+mn-cs"/>
                <a:sym typeface="Gill Sans"/>
              </a:rPr>
              <a:t>1)	Death sentence pronounced </a:t>
            </a:r>
            <a:r>
              <a:rPr sz="2400">
                <a:solidFill>
                  <a:srgbClr val="FF2600"/>
                </a:solidFill>
                <a:latin typeface="+mn-lt"/>
                <a:ea typeface="+mn-ea"/>
                <a:cs typeface="+mn-cs"/>
                <a:sym typeface="Gill Sans"/>
              </a:rPr>
              <a:t>16</a:t>
            </a:r>
            <a:endParaRPr sz="2400">
              <a:solidFill>
                <a:srgbClr val="011993"/>
              </a:solidFill>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latin typeface="+mn-lt"/>
                <a:ea typeface="+mn-ea"/>
                <a:cs typeface="+mn-cs"/>
                <a:sym typeface="Gill Sans"/>
              </a:rPr>
              <a:t>	2)	Servants of king will not strike the priests </a:t>
            </a:r>
            <a:r>
              <a:rPr sz="2400">
                <a:solidFill>
                  <a:srgbClr val="FF2600"/>
                </a:solidFill>
                <a:latin typeface="+mn-lt"/>
                <a:ea typeface="+mn-ea"/>
                <a:cs typeface="+mn-cs"/>
                <a:sym typeface="Gill Sans"/>
              </a:rPr>
              <a:t>17</a:t>
            </a:r>
            <a:endParaRPr sz="2400">
              <a:solidFill>
                <a:srgbClr val="011993"/>
              </a:solidFill>
              <a:latin typeface="+mn-lt"/>
              <a:ea typeface="+mn-ea"/>
              <a:cs typeface="+mn-cs"/>
              <a:sym typeface="Gill Sans"/>
            </a:endParaRPr>
          </a:p>
          <a:p>
            <a:pPr algn="l">
              <a:spcBef>
                <a:spcPts val="17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latin typeface="+mn-lt"/>
                <a:ea typeface="+mn-ea"/>
                <a:cs typeface="+mn-cs"/>
                <a:sym typeface="Gill Sans"/>
              </a:rPr>
              <a:t>	3)	Doeg slays 85 priest &amp; their women, children, infants, animals </a:t>
            </a:r>
            <a:r>
              <a:rPr sz="2400">
                <a:solidFill>
                  <a:srgbClr val="FF2600"/>
                </a:solidFill>
                <a:latin typeface="+mn-lt"/>
                <a:ea typeface="+mn-ea"/>
                <a:cs typeface="+mn-cs"/>
                <a:sym typeface="Gill Sans"/>
              </a:rPr>
              <a:t>18, 19</a:t>
            </a:r>
            <a:endParaRPr sz="2400">
              <a:solidFill>
                <a:srgbClr val="011993"/>
              </a:solidFill>
              <a:latin typeface="+mn-lt"/>
              <a:ea typeface="+mn-ea"/>
              <a:cs typeface="+mn-cs"/>
              <a:sym typeface="Gill Sans"/>
            </a:endParaRPr>
          </a:p>
        </p:txBody>
      </p:sp>
      <p:pic>
        <p:nvPicPr>
          <p:cNvPr id="611" name="pasted-image.tiff"/>
          <p:cNvPicPr>
            <a:picLocks noChangeAspect="1"/>
          </p:cNvPicPr>
          <p:nvPr/>
        </p:nvPicPr>
        <p:blipFill>
          <a:blip r:embed="rId2">
            <a:extLst/>
          </a:blip>
          <a:stretch>
            <a:fillRect/>
          </a:stretch>
        </p:blipFill>
        <p:spPr>
          <a:xfrm>
            <a:off x="5206900" y="3457674"/>
            <a:ext cx="4752557" cy="3232438"/>
          </a:xfrm>
          <a:prstGeom prst="rect">
            <a:avLst/>
          </a:prstGeom>
          <a:ln w="12700">
            <a:miter lim="400000"/>
          </a:ln>
        </p:spPr>
      </p:pic>
      <p:pic>
        <p:nvPicPr>
          <p:cNvPr id="612" name="pasted-image.tiff"/>
          <p:cNvPicPr>
            <a:picLocks noChangeAspect="1"/>
          </p:cNvPicPr>
          <p:nvPr/>
        </p:nvPicPr>
        <p:blipFill>
          <a:blip r:embed="rId3">
            <a:extLst/>
          </a:blip>
          <a:stretch>
            <a:fillRect/>
          </a:stretch>
        </p:blipFill>
        <p:spPr>
          <a:xfrm>
            <a:off x="528835" y="3484562"/>
            <a:ext cx="4450126" cy="3178661"/>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xfrm>
            <a:off x="761999" y="-141112"/>
            <a:ext cx="8636002" cy="1270001"/>
          </a:xfrm>
          <a:prstGeom prst="rect">
            <a:avLst/>
          </a:prstGeom>
        </p:spPr>
        <p:txBody>
          <a:bodyPr/>
          <a:lstStyle/>
          <a:p>
            <a:pPr/>
            <a:r>
              <a:t>Shaaraim</a:t>
            </a:r>
          </a:p>
        </p:txBody>
      </p:sp>
      <p:pic>
        <p:nvPicPr>
          <p:cNvPr id="165" name="pasted-image.tiff"/>
          <p:cNvPicPr>
            <a:picLocks noChangeAspect="1"/>
          </p:cNvPicPr>
          <p:nvPr/>
        </p:nvPicPr>
        <p:blipFill>
          <a:blip r:embed="rId2">
            <a:extLst/>
          </a:blip>
          <a:stretch>
            <a:fillRect/>
          </a:stretch>
        </p:blipFill>
        <p:spPr>
          <a:xfrm>
            <a:off x="163826" y="1408837"/>
            <a:ext cx="5402616" cy="4802326"/>
          </a:xfrm>
          <a:prstGeom prst="rect">
            <a:avLst/>
          </a:prstGeom>
          <a:ln w="12700"/>
        </p:spPr>
      </p:pic>
      <p:pic>
        <p:nvPicPr>
          <p:cNvPr id="166" name="pasted-image.tiff"/>
          <p:cNvPicPr>
            <a:picLocks noChangeAspect="1"/>
          </p:cNvPicPr>
          <p:nvPr/>
        </p:nvPicPr>
        <p:blipFill>
          <a:blip r:embed="rId3">
            <a:extLst/>
          </a:blip>
          <a:stretch>
            <a:fillRect/>
          </a:stretch>
        </p:blipFill>
        <p:spPr>
          <a:xfrm>
            <a:off x="5724333" y="939821"/>
            <a:ext cx="3885334" cy="2918135"/>
          </a:xfrm>
          <a:prstGeom prst="rect">
            <a:avLst/>
          </a:prstGeom>
          <a:ln w="12700"/>
        </p:spPr>
      </p:pic>
      <p:sp>
        <p:nvSpPr>
          <p:cNvPr id="167" name="Shape 167"/>
          <p:cNvSpPr/>
          <p:nvPr/>
        </p:nvSpPr>
        <p:spPr>
          <a:xfrm>
            <a:off x="6121925" y="3843160"/>
            <a:ext cx="2997564" cy="328790"/>
          </a:xfrm>
          <a:prstGeom prst="rect">
            <a:avLst/>
          </a:prstGeom>
          <a:ln w="12700">
            <a:miter lim="400000"/>
          </a:ln>
          <a:extLst>
            <a:ext uri="{C572A759-6A51-4108-AA02-DFA0A04FC94B}">
              <ma14:wrappingTextBoxFlag xmlns:ma14="http://schemas.microsoft.com/office/mac/drawingml/2011/main" val="1"/>
            </a:ext>
          </a:extLst>
        </p:spPr>
        <p:txBody>
          <a:bodyPr wrap="none" lIns="56444" tIns="56444" rIns="56444" bIns="56444" anchor="ctr">
            <a:spAutoFit/>
          </a:bodyPr>
          <a:lstStyle>
            <a:lvl1pPr algn="l" defTabSz="508000">
              <a:defRPr sz="1400">
                <a:latin typeface="Verdana"/>
                <a:ea typeface="Verdana"/>
                <a:cs typeface="Verdana"/>
                <a:sym typeface="Verdana"/>
              </a:defRPr>
            </a:lvl1pPr>
          </a:lstStyle>
          <a:p>
            <a:pPr/>
            <a:r>
              <a:t>Western city gate of "Shaaraim"</a:t>
            </a:r>
          </a:p>
        </p:txBody>
      </p:sp>
      <p:pic>
        <p:nvPicPr>
          <p:cNvPr id="168" name="pasted-image.tiff"/>
          <p:cNvPicPr>
            <a:picLocks noChangeAspect="1"/>
          </p:cNvPicPr>
          <p:nvPr/>
        </p:nvPicPr>
        <p:blipFill>
          <a:blip r:embed="rId4">
            <a:extLst/>
          </a:blip>
          <a:stretch>
            <a:fillRect/>
          </a:stretch>
        </p:blipFill>
        <p:spPr>
          <a:xfrm>
            <a:off x="5740937" y="4227710"/>
            <a:ext cx="3852127" cy="2893194"/>
          </a:xfrm>
          <a:prstGeom prst="rect">
            <a:avLst/>
          </a:prstGeom>
          <a:ln w="12700"/>
        </p:spPr>
      </p:pic>
      <p:sp>
        <p:nvSpPr>
          <p:cNvPr id="169" name="Shape 169"/>
          <p:cNvSpPr/>
          <p:nvPr/>
        </p:nvSpPr>
        <p:spPr>
          <a:xfrm>
            <a:off x="6043864" y="7116939"/>
            <a:ext cx="3148884" cy="328790"/>
          </a:xfrm>
          <a:prstGeom prst="rect">
            <a:avLst/>
          </a:prstGeom>
          <a:ln w="12700">
            <a:miter lim="400000"/>
          </a:ln>
          <a:extLst>
            <a:ext uri="{C572A759-6A51-4108-AA02-DFA0A04FC94B}">
              <ma14:wrappingTextBoxFlag xmlns:ma14="http://schemas.microsoft.com/office/mac/drawingml/2011/main" val="1"/>
            </a:ext>
          </a:extLst>
        </p:spPr>
        <p:txBody>
          <a:bodyPr wrap="none" lIns="56444" tIns="56444" rIns="56444" bIns="56444" anchor="ctr">
            <a:spAutoFit/>
          </a:bodyPr>
          <a:lstStyle>
            <a:lvl1pPr algn="l" defTabSz="508000">
              <a:defRPr sz="1400">
                <a:latin typeface="Verdana"/>
                <a:ea typeface="Verdana"/>
                <a:cs typeface="Verdana"/>
                <a:sym typeface="Verdana"/>
              </a:defRPr>
            </a:lvl1pPr>
          </a:lstStyle>
          <a:p>
            <a:pPr/>
            <a:r>
              <a:t>Southern city gate of "Shaaraim" </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4" name="Shape 614"/>
          <p:cNvSpPr/>
          <p:nvPr/>
        </p:nvSpPr>
        <p:spPr>
          <a:xfrm>
            <a:off x="400248" y="152400"/>
            <a:ext cx="9626601" cy="3848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solidFill>
                  <a:srgbClr val="011993"/>
                </a:solidFill>
                <a:latin typeface="+mn-lt"/>
                <a:ea typeface="+mn-ea"/>
                <a:cs typeface="+mn-cs"/>
                <a:sym typeface="Gill Sans"/>
              </a:rPr>
              <a:t>3.	Abiathar, the son of Ahimelech, alone escapes; 			    	he joins with David and is assured of protection </a:t>
            </a:r>
            <a:r>
              <a:rPr b="1" sz="2400">
                <a:solidFill>
                  <a:srgbClr val="FF2600"/>
                </a:solidFill>
                <a:latin typeface="+mn-lt"/>
                <a:ea typeface="+mn-ea"/>
                <a:cs typeface="+mn-cs"/>
                <a:sym typeface="Gill Sans"/>
              </a:rPr>
              <a:t>22:20-23</a:t>
            </a:r>
            <a:endParaRPr sz="2400">
              <a:solidFill>
                <a:srgbClr val="FF2600"/>
              </a:solidFill>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David confesses responsibility for the death of his family.</a:t>
            </a: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solidFill>
                  <a:srgbClr val="011993"/>
                </a:solidFill>
                <a:latin typeface="+mn-lt"/>
                <a:ea typeface="+mn-ea"/>
                <a:cs typeface="+mn-cs"/>
                <a:sym typeface="Gill Sans"/>
              </a:rPr>
              <a:t>4.	David saves Keilah from the Philistines </a:t>
            </a:r>
            <a:r>
              <a:rPr b="1" sz="2400">
                <a:solidFill>
                  <a:srgbClr val="FF2600"/>
                </a:solidFill>
                <a:latin typeface="+mn-lt"/>
                <a:ea typeface="+mn-ea"/>
                <a:cs typeface="+mn-cs"/>
                <a:sym typeface="Gill Sans"/>
              </a:rPr>
              <a:t>23:1-6</a:t>
            </a: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a.	Keilah attacked</a:t>
            </a: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b.	David inquires of God - He should deliver them</a:t>
            </a: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c.	Servant afraid - inquires again - promised victory</a:t>
            </a: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d.	Struck Philistines with great slaughter and saved Keilah</a:t>
            </a:r>
            <a:endParaRPr sz="2400">
              <a:latin typeface="+mn-lt"/>
              <a:ea typeface="+mn-ea"/>
              <a:cs typeface="+mn-cs"/>
              <a:sym typeface="Gill Sans"/>
            </a:endParaRPr>
          </a:p>
        </p:txBody>
      </p:sp>
      <p:pic>
        <p:nvPicPr>
          <p:cNvPr id="615" name="droppedImage.pdf"/>
          <p:cNvPicPr>
            <a:picLocks noChangeAspect="1"/>
          </p:cNvPicPr>
          <p:nvPr/>
        </p:nvPicPr>
        <p:blipFill>
          <a:blip r:embed="rId2">
            <a:extLst/>
          </a:blip>
          <a:stretch>
            <a:fillRect/>
          </a:stretch>
        </p:blipFill>
        <p:spPr>
          <a:xfrm>
            <a:off x="1447800" y="3632200"/>
            <a:ext cx="4914900" cy="3556463"/>
          </a:xfrm>
          <a:prstGeom prst="rect">
            <a:avLst/>
          </a:prstGeom>
          <a:ln w="12700">
            <a:miter lim="400000"/>
          </a:ln>
        </p:spPr>
      </p:pic>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7" name="Shape 617"/>
          <p:cNvSpPr/>
          <p:nvPr/>
        </p:nvSpPr>
        <p:spPr>
          <a:xfrm>
            <a:off x="400248" y="152400"/>
            <a:ext cx="9626601" cy="293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b="1" sz="1200">
                <a:latin typeface="Helvetica"/>
                <a:ea typeface="Helvetica"/>
                <a:cs typeface="Helvetica"/>
                <a:sym typeface="Helvetica"/>
              </a:defRPr>
            </a:pPr>
            <a:r>
              <a:rPr b="0" sz="2400">
                <a:solidFill>
                  <a:srgbClr val="011993"/>
                </a:solidFill>
                <a:latin typeface="Gill Sans SemiBold"/>
                <a:ea typeface="Gill Sans SemiBold"/>
                <a:cs typeface="Gill Sans SemiBold"/>
                <a:sym typeface="Gill Sans SemiBold"/>
              </a:rPr>
              <a:t>5.	David escapes Keilah after inquires of the Lord</a:t>
            </a:r>
            <a:r>
              <a:rPr b="0" sz="2400">
                <a:latin typeface="Gill Sans SemiBold"/>
                <a:ea typeface="Gill Sans SemiBold"/>
                <a:cs typeface="Gill Sans SemiBold"/>
                <a:sym typeface="Gill Sans SemiBold"/>
              </a:rPr>
              <a:t> </a:t>
            </a:r>
            <a:r>
              <a:rPr b="0" sz="2400">
                <a:solidFill>
                  <a:srgbClr val="FF2600"/>
                </a:solidFill>
                <a:latin typeface="Gill Sans SemiBold"/>
                <a:ea typeface="Gill Sans SemiBold"/>
                <a:cs typeface="Gill Sans SemiBold"/>
                <a:sym typeface="Gill Sans SemiBold"/>
              </a:rPr>
              <a:t>23:6-14</a:t>
            </a:r>
            <a:endParaRPr b="0" sz="2400">
              <a:latin typeface="Gill Sans SemiBold"/>
              <a:ea typeface="Gill Sans SemiBold"/>
              <a:cs typeface="Gill Sans SemiBold"/>
              <a:sym typeface="Gill Sans SemiBold"/>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a.	Abiathar, the priest &amp; the ephod with David</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b.	Saul thinks David will be trapped in the city</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c.	David inquires about the people of the city &amp; Saul’s plans</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Saul will come down - the people will surrender him</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d.	David flees with 600 men to wilderness of Ziph and Stronghold</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e.	Saul can not capture him.	</a:t>
            </a:r>
            <a:endParaRPr sz="2400">
              <a:latin typeface="+mn-lt"/>
              <a:ea typeface="+mn-ea"/>
              <a:cs typeface="+mn-cs"/>
              <a:sym typeface="Gill Sans"/>
            </a:endParaRPr>
          </a:p>
        </p:txBody>
      </p:sp>
      <p:grpSp>
        <p:nvGrpSpPr>
          <p:cNvPr id="639" name="Group 639"/>
          <p:cNvGrpSpPr/>
          <p:nvPr/>
        </p:nvGrpSpPr>
        <p:grpSpPr>
          <a:xfrm>
            <a:off x="1916723" y="2819400"/>
            <a:ext cx="6592277" cy="4724400"/>
            <a:chOff x="0" y="0"/>
            <a:chExt cx="6592276" cy="4724400"/>
          </a:xfrm>
        </p:grpSpPr>
        <p:pic>
          <p:nvPicPr>
            <p:cNvPr id="618" name="droppedImage.pdf"/>
            <p:cNvPicPr>
              <a:picLocks noChangeAspect="1"/>
            </p:cNvPicPr>
            <p:nvPr/>
          </p:nvPicPr>
          <p:blipFill>
            <a:blip r:embed="rId2">
              <a:extLst/>
            </a:blip>
            <a:stretch>
              <a:fillRect/>
            </a:stretch>
          </p:blipFill>
          <p:spPr>
            <a:xfrm>
              <a:off x="0" y="38100"/>
              <a:ext cx="6008077" cy="4686300"/>
            </a:xfrm>
            <a:prstGeom prst="rect">
              <a:avLst/>
            </a:prstGeom>
            <a:ln w="12700" cap="flat">
              <a:noFill/>
              <a:miter lim="400000"/>
            </a:ln>
            <a:effectLst/>
          </p:spPr>
        </p:pic>
        <p:sp>
          <p:nvSpPr>
            <p:cNvPr id="619" name="Shape 619"/>
            <p:cNvSpPr/>
            <p:nvPr/>
          </p:nvSpPr>
          <p:spPr>
            <a:xfrm>
              <a:off x="2693376" y="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620" name="Shape 620"/>
            <p:cNvSpPr/>
            <p:nvPr/>
          </p:nvSpPr>
          <p:spPr>
            <a:xfrm>
              <a:off x="2617176" y="4572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621" name="Shape 621"/>
            <p:cNvSpPr/>
            <p:nvPr/>
          </p:nvSpPr>
          <p:spPr>
            <a:xfrm>
              <a:off x="445476" y="8636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622" name="Shape 622"/>
            <p:cNvSpPr/>
            <p:nvPr/>
          </p:nvSpPr>
          <p:spPr>
            <a:xfrm>
              <a:off x="1309076" y="10414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623" name="Shape 623"/>
            <p:cNvSpPr/>
            <p:nvPr/>
          </p:nvSpPr>
          <p:spPr>
            <a:xfrm>
              <a:off x="153376" y="1562100"/>
              <a:ext cx="609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624" name="Shape 624"/>
            <p:cNvSpPr/>
            <p:nvPr/>
          </p:nvSpPr>
          <p:spPr>
            <a:xfrm>
              <a:off x="3163276" y="10414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625" name="Shape 625"/>
            <p:cNvSpPr/>
            <p:nvPr/>
          </p:nvSpPr>
          <p:spPr>
            <a:xfrm>
              <a:off x="3468076" y="1879600"/>
              <a:ext cx="838201"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626" name="Shape 626"/>
            <p:cNvSpPr/>
            <p:nvPr/>
          </p:nvSpPr>
          <p:spPr>
            <a:xfrm>
              <a:off x="1753576" y="12573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627" name="Shape 627"/>
            <p:cNvSpPr/>
            <p:nvPr/>
          </p:nvSpPr>
          <p:spPr>
            <a:xfrm>
              <a:off x="2121876" y="16637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628" name="Shape 628"/>
            <p:cNvSpPr/>
            <p:nvPr/>
          </p:nvSpPr>
          <p:spPr>
            <a:xfrm>
              <a:off x="2375876" y="23368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629" name="Shape 629"/>
            <p:cNvSpPr/>
            <p:nvPr/>
          </p:nvSpPr>
          <p:spPr>
            <a:xfrm>
              <a:off x="2706076" y="2692400"/>
              <a:ext cx="609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630" name="Shape 630"/>
            <p:cNvSpPr/>
            <p:nvPr/>
          </p:nvSpPr>
          <p:spPr>
            <a:xfrm>
              <a:off x="2121876" y="32258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631" name="Shape 631"/>
            <p:cNvSpPr/>
            <p:nvPr/>
          </p:nvSpPr>
          <p:spPr>
            <a:xfrm>
              <a:off x="2274276" y="35941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632" name="Shape 632"/>
            <p:cNvSpPr/>
            <p:nvPr/>
          </p:nvSpPr>
          <p:spPr>
            <a:xfrm>
              <a:off x="3747476" y="27940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633" name="Shape 633"/>
            <p:cNvSpPr/>
            <p:nvPr/>
          </p:nvSpPr>
          <p:spPr>
            <a:xfrm>
              <a:off x="254976" y="34925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634" name="Shape 634"/>
            <p:cNvSpPr/>
            <p:nvPr/>
          </p:nvSpPr>
          <p:spPr>
            <a:xfrm>
              <a:off x="4522176" y="2298700"/>
              <a:ext cx="1143001"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635" name="Shape 635"/>
            <p:cNvSpPr/>
            <p:nvPr/>
          </p:nvSpPr>
          <p:spPr>
            <a:xfrm>
              <a:off x="3607776" y="139700"/>
              <a:ext cx="990601"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636" name="Shape 636"/>
            <p:cNvSpPr/>
            <p:nvPr/>
          </p:nvSpPr>
          <p:spPr>
            <a:xfrm>
              <a:off x="4141176" y="12700"/>
              <a:ext cx="1143001"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637" name="Shape 637"/>
            <p:cNvSpPr/>
            <p:nvPr/>
          </p:nvSpPr>
          <p:spPr>
            <a:xfrm>
              <a:off x="5436576" y="3975100"/>
              <a:ext cx="9144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a:t>
              </a:r>
            </a:p>
          </p:txBody>
        </p:sp>
        <p:sp>
          <p:nvSpPr>
            <p:cNvPr id="638" name="Shape 638"/>
            <p:cNvSpPr/>
            <p:nvPr/>
          </p:nvSpPr>
          <p:spPr>
            <a:xfrm>
              <a:off x="5449276" y="43815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grpSp>
      <p:sp>
        <p:nvSpPr>
          <p:cNvPr id="640" name="Shape 640"/>
          <p:cNvSpPr/>
          <p:nvPr/>
        </p:nvSpPr>
        <p:spPr>
          <a:xfrm flipH="1" flipV="1">
            <a:off x="4102100" y="4864100"/>
            <a:ext cx="584200" cy="838200"/>
          </a:xfrm>
          <a:prstGeom prst="line">
            <a:avLst/>
          </a:prstGeom>
          <a:ln w="381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2" name="Shape 642"/>
          <p:cNvSpPr/>
          <p:nvPr/>
        </p:nvSpPr>
        <p:spPr>
          <a:xfrm>
            <a:off x="400248" y="152400"/>
            <a:ext cx="9626601" cy="1155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200">
                <a:latin typeface="Helvetica"/>
                <a:ea typeface="Helvetica"/>
                <a:cs typeface="Helvetica"/>
                <a:sym typeface="Helvetica"/>
              </a:defRPr>
            </a:pPr>
            <a:r>
              <a:rPr b="0" sz="2400">
                <a:solidFill>
                  <a:srgbClr val="011993"/>
                </a:solidFill>
                <a:latin typeface="Gill Sans SemiBold"/>
                <a:ea typeface="Gill Sans SemiBold"/>
                <a:cs typeface="Gill Sans SemiBold"/>
                <a:sym typeface="Gill Sans SemiBold"/>
              </a:rPr>
              <a:t>6.	David’s and Jonathan’s meeting</a:t>
            </a:r>
            <a:r>
              <a:rPr b="0" sz="2400">
                <a:latin typeface="Gill Sans SemiBold"/>
                <a:ea typeface="Gill Sans SemiBold"/>
                <a:cs typeface="Gill Sans SemiBold"/>
                <a:sym typeface="Gill Sans SemiBold"/>
              </a:rPr>
              <a:t> </a:t>
            </a:r>
            <a:r>
              <a:rPr b="0" sz="2400">
                <a:solidFill>
                  <a:srgbClr val="FF2600"/>
                </a:solidFill>
                <a:latin typeface="Gill Sans SemiBold"/>
                <a:ea typeface="Gill Sans SemiBold"/>
                <a:cs typeface="Gill Sans SemiBold"/>
                <a:sym typeface="Gill Sans SemiBold"/>
              </a:rPr>
              <a:t>23:15-18</a:t>
            </a:r>
            <a:endParaRPr b="0" sz="2400">
              <a:latin typeface="Gill Sans SemiBold"/>
              <a:ea typeface="Gill Sans SemiBold"/>
              <a:cs typeface="Gill Sans SemiBold"/>
              <a:sym typeface="Gill Sans SemiBold"/>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a.	Horesh (wood) - aware of Saul’s new pursuit </a:t>
            </a:r>
            <a:endParaRPr sz="2400">
              <a:latin typeface="+mn-lt"/>
              <a:ea typeface="+mn-ea"/>
              <a:cs typeface="+mn-cs"/>
              <a:sym typeface="Gill Sans"/>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b.	Jonathan encourages David - he will be king - covenant renewed</a:t>
            </a:r>
          </a:p>
        </p:txBody>
      </p:sp>
      <p:pic>
        <p:nvPicPr>
          <p:cNvPr id="643" name="TissWild.png"/>
          <p:cNvPicPr>
            <a:picLocks noChangeAspect="1"/>
          </p:cNvPicPr>
          <p:nvPr/>
        </p:nvPicPr>
        <p:blipFill>
          <a:blip r:embed="rId2">
            <a:extLst/>
          </a:blip>
          <a:stretch>
            <a:fillRect/>
          </a:stretch>
        </p:blipFill>
        <p:spPr>
          <a:xfrm>
            <a:off x="1066800" y="1612899"/>
            <a:ext cx="7384044" cy="5067301"/>
          </a:xfrm>
          <a:prstGeom prst="rect">
            <a:avLst/>
          </a:prstGeom>
          <a:ln w="12700">
            <a:miter lim="400000"/>
          </a:ln>
        </p:spPr>
      </p:pic>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5" name="Shape 645"/>
          <p:cNvSpPr/>
          <p:nvPr/>
        </p:nvSpPr>
        <p:spPr>
          <a:xfrm>
            <a:off x="400248" y="152400"/>
            <a:ext cx="9626601" cy="151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latin typeface="Gill Sans SemiBold"/>
                <a:ea typeface="Gill Sans SemiBold"/>
                <a:cs typeface="Gill Sans SemiBold"/>
                <a:sym typeface="Gill Sans SemiBold"/>
              </a:rPr>
              <a:t>7.	 Ziphites help Saul </a:t>
            </a:r>
            <a:r>
              <a:rPr sz="2400">
                <a:solidFill>
                  <a:srgbClr val="FF2600"/>
                </a:solidFill>
                <a:latin typeface="Gill Sans SemiBold"/>
                <a:ea typeface="Gill Sans SemiBold"/>
                <a:cs typeface="Gill Sans SemiBold"/>
                <a:sym typeface="Gill Sans SemiBold"/>
              </a:rPr>
              <a:t>23:19-23</a:t>
            </a:r>
            <a:endParaRPr sz="2400">
              <a:solidFill>
                <a:srgbClr val="FF2600"/>
              </a:solidFill>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a.	They tell Saul that David is in their area</a:t>
            </a: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b.	They promise to surrender him</a:t>
            </a:r>
            <a:endParaRPr sz="2400">
              <a:latin typeface="+mn-lt"/>
              <a:ea typeface="+mn-ea"/>
              <a:cs typeface="+mn-cs"/>
              <a:sym typeface="Gill Sans"/>
            </a:endParaRPr>
          </a:p>
          <a:p>
            <a:pPr algn="l">
              <a:tabLst>
                <a:tab pos="482600" algn="l"/>
                <a:tab pos="9906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c.	Saul sends them back to spy out David’s places of refuge </a:t>
            </a:r>
          </a:p>
        </p:txBody>
      </p:sp>
      <p:pic>
        <p:nvPicPr>
          <p:cNvPr id="646" name="droppedImage.pdf"/>
          <p:cNvPicPr>
            <a:picLocks noChangeAspect="1"/>
          </p:cNvPicPr>
          <p:nvPr/>
        </p:nvPicPr>
        <p:blipFill>
          <a:blip r:embed="rId2">
            <a:extLst/>
          </a:blip>
          <a:stretch>
            <a:fillRect/>
          </a:stretch>
        </p:blipFill>
        <p:spPr>
          <a:xfrm>
            <a:off x="1536700" y="1917700"/>
            <a:ext cx="4428301" cy="3314700"/>
          </a:xfrm>
          <a:prstGeom prst="rect">
            <a:avLst/>
          </a:prstGeom>
          <a:ln w="12700">
            <a:miter lim="400000"/>
          </a:ln>
        </p:spPr>
      </p:pic>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8" name="Shape 648"/>
          <p:cNvSpPr/>
          <p:nvPr/>
        </p:nvSpPr>
        <p:spPr>
          <a:xfrm>
            <a:off x="400248" y="152400"/>
            <a:ext cx="9626601" cy="2222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b="1" sz="1200">
                <a:latin typeface="Helvetica"/>
                <a:ea typeface="Helvetica"/>
                <a:cs typeface="Helvetica"/>
                <a:sym typeface="Helvetica"/>
              </a:defRPr>
            </a:pPr>
            <a:r>
              <a:rPr b="0" sz="2400">
                <a:solidFill>
                  <a:srgbClr val="011993"/>
                </a:solidFill>
                <a:latin typeface="Gill Sans SemiBold"/>
                <a:ea typeface="Gill Sans SemiBold"/>
                <a:cs typeface="Gill Sans SemiBold"/>
                <a:sym typeface="Gill Sans SemiBold"/>
              </a:rPr>
              <a:t>8.	Saul pursues David in the Wilderness of Maon</a:t>
            </a:r>
            <a:r>
              <a:rPr b="0" sz="2400">
                <a:latin typeface="Gill Sans SemiBold"/>
                <a:ea typeface="Gill Sans SemiBold"/>
                <a:cs typeface="Gill Sans SemiBold"/>
                <a:sym typeface="Gill Sans SemiBold"/>
              </a:rPr>
              <a:t> </a:t>
            </a:r>
            <a:r>
              <a:rPr b="0" sz="2400">
                <a:solidFill>
                  <a:srgbClr val="FF2600"/>
                </a:solidFill>
                <a:latin typeface="Gill Sans SemiBold"/>
                <a:ea typeface="Gill Sans SemiBold"/>
                <a:cs typeface="Gill Sans SemiBold"/>
                <a:sym typeface="Gill Sans SemiBold"/>
              </a:rPr>
              <a:t>23:24-28</a:t>
            </a:r>
            <a:endParaRPr b="0" sz="2400">
              <a:latin typeface="Gill Sans SemiBold"/>
              <a:ea typeface="Gill Sans SemiBold"/>
              <a:cs typeface="Gill Sans SemiBold"/>
              <a:sym typeface="Gill Sans SemiBold"/>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a.	Saul and his men on one side of the mountain and David on the other.</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b.	A messenger tells Saul that the Philistines have invaded</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c.	David’s rock of escape</a:t>
            </a:r>
            <a:endParaRPr sz="2400">
              <a:latin typeface="+mn-lt"/>
              <a:ea typeface="+mn-ea"/>
              <a:cs typeface="+mn-cs"/>
              <a:sym typeface="Gill Sans"/>
            </a:endParaRPr>
          </a:p>
          <a:p>
            <a:pPr algn="l">
              <a:tabLst>
                <a:tab pos="482600" algn="l"/>
                <a:tab pos="8890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mn-lt"/>
                <a:ea typeface="+mn-ea"/>
                <a:cs typeface="+mn-cs"/>
                <a:sym typeface="Gill Sans"/>
              </a:rPr>
              <a:t>	d.	David moves to strongholds of Engedi</a:t>
            </a:r>
            <a:endParaRPr sz="2400">
              <a:latin typeface="+mn-lt"/>
              <a:ea typeface="+mn-ea"/>
              <a:cs typeface="+mn-cs"/>
              <a:sym typeface="Gill Sans"/>
            </a:endParaRPr>
          </a:p>
        </p:txBody>
      </p:sp>
      <p:grpSp>
        <p:nvGrpSpPr>
          <p:cNvPr id="670" name="Group 670"/>
          <p:cNvGrpSpPr/>
          <p:nvPr/>
        </p:nvGrpSpPr>
        <p:grpSpPr>
          <a:xfrm>
            <a:off x="126023" y="2336800"/>
            <a:ext cx="6592277" cy="4724400"/>
            <a:chOff x="0" y="0"/>
            <a:chExt cx="6592276" cy="4724400"/>
          </a:xfrm>
        </p:grpSpPr>
        <p:pic>
          <p:nvPicPr>
            <p:cNvPr id="649" name="droppedImage.pdf"/>
            <p:cNvPicPr>
              <a:picLocks noChangeAspect="1"/>
            </p:cNvPicPr>
            <p:nvPr/>
          </p:nvPicPr>
          <p:blipFill>
            <a:blip r:embed="rId2">
              <a:extLst/>
            </a:blip>
            <a:stretch>
              <a:fillRect/>
            </a:stretch>
          </p:blipFill>
          <p:spPr>
            <a:xfrm>
              <a:off x="0" y="38100"/>
              <a:ext cx="6008077" cy="4686300"/>
            </a:xfrm>
            <a:prstGeom prst="rect">
              <a:avLst/>
            </a:prstGeom>
            <a:ln w="12700" cap="flat">
              <a:noFill/>
              <a:miter lim="400000"/>
            </a:ln>
            <a:effectLst/>
          </p:spPr>
        </p:pic>
        <p:sp>
          <p:nvSpPr>
            <p:cNvPr id="650" name="Shape 650"/>
            <p:cNvSpPr/>
            <p:nvPr/>
          </p:nvSpPr>
          <p:spPr>
            <a:xfrm>
              <a:off x="2693376" y="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651" name="Shape 651"/>
            <p:cNvSpPr/>
            <p:nvPr/>
          </p:nvSpPr>
          <p:spPr>
            <a:xfrm>
              <a:off x="2617176" y="4572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652" name="Shape 652"/>
            <p:cNvSpPr/>
            <p:nvPr/>
          </p:nvSpPr>
          <p:spPr>
            <a:xfrm>
              <a:off x="445476" y="8636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653" name="Shape 653"/>
            <p:cNvSpPr/>
            <p:nvPr/>
          </p:nvSpPr>
          <p:spPr>
            <a:xfrm>
              <a:off x="1309076" y="10414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654" name="Shape 654"/>
            <p:cNvSpPr/>
            <p:nvPr/>
          </p:nvSpPr>
          <p:spPr>
            <a:xfrm>
              <a:off x="153376" y="1562100"/>
              <a:ext cx="609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655" name="Shape 655"/>
            <p:cNvSpPr/>
            <p:nvPr/>
          </p:nvSpPr>
          <p:spPr>
            <a:xfrm>
              <a:off x="3163276" y="10414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656" name="Shape 656"/>
            <p:cNvSpPr/>
            <p:nvPr/>
          </p:nvSpPr>
          <p:spPr>
            <a:xfrm>
              <a:off x="3468076" y="1879600"/>
              <a:ext cx="838201" cy="328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657" name="Shape 657"/>
            <p:cNvSpPr/>
            <p:nvPr/>
          </p:nvSpPr>
          <p:spPr>
            <a:xfrm>
              <a:off x="1753576" y="12573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658" name="Shape 658"/>
            <p:cNvSpPr/>
            <p:nvPr/>
          </p:nvSpPr>
          <p:spPr>
            <a:xfrm>
              <a:off x="2121876" y="16637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659" name="Shape 659"/>
            <p:cNvSpPr/>
            <p:nvPr/>
          </p:nvSpPr>
          <p:spPr>
            <a:xfrm>
              <a:off x="2375876" y="23368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660" name="Shape 660"/>
            <p:cNvSpPr/>
            <p:nvPr/>
          </p:nvSpPr>
          <p:spPr>
            <a:xfrm>
              <a:off x="2706076" y="2692400"/>
              <a:ext cx="609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661" name="Shape 661"/>
            <p:cNvSpPr/>
            <p:nvPr/>
          </p:nvSpPr>
          <p:spPr>
            <a:xfrm>
              <a:off x="2121876" y="32258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662" name="Shape 662"/>
            <p:cNvSpPr/>
            <p:nvPr/>
          </p:nvSpPr>
          <p:spPr>
            <a:xfrm>
              <a:off x="2274276" y="35941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663" name="Shape 663"/>
            <p:cNvSpPr/>
            <p:nvPr/>
          </p:nvSpPr>
          <p:spPr>
            <a:xfrm>
              <a:off x="3747476" y="27940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664" name="Shape 664"/>
            <p:cNvSpPr/>
            <p:nvPr/>
          </p:nvSpPr>
          <p:spPr>
            <a:xfrm>
              <a:off x="254976" y="3492500"/>
              <a:ext cx="9906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665" name="Shape 665"/>
            <p:cNvSpPr/>
            <p:nvPr/>
          </p:nvSpPr>
          <p:spPr>
            <a:xfrm>
              <a:off x="4522176" y="2298700"/>
              <a:ext cx="1143001" cy="59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666" name="Shape 666"/>
            <p:cNvSpPr/>
            <p:nvPr/>
          </p:nvSpPr>
          <p:spPr>
            <a:xfrm>
              <a:off x="3607776" y="139700"/>
              <a:ext cx="990601"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667" name="Shape 667"/>
            <p:cNvSpPr/>
            <p:nvPr/>
          </p:nvSpPr>
          <p:spPr>
            <a:xfrm>
              <a:off x="4141176" y="12700"/>
              <a:ext cx="1143001" cy="268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668" name="Shape 668"/>
            <p:cNvSpPr/>
            <p:nvPr/>
          </p:nvSpPr>
          <p:spPr>
            <a:xfrm>
              <a:off x="5436576" y="3975100"/>
              <a:ext cx="9144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a:t>
              </a:r>
            </a:p>
          </p:txBody>
        </p:sp>
        <p:sp>
          <p:nvSpPr>
            <p:cNvPr id="669" name="Shape 669"/>
            <p:cNvSpPr/>
            <p:nvPr/>
          </p:nvSpPr>
          <p:spPr>
            <a:xfrm>
              <a:off x="5449276" y="4381500"/>
              <a:ext cx="1143001" cy="29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grpSp>
      <p:sp>
        <p:nvSpPr>
          <p:cNvPr id="671" name="Shape 671"/>
          <p:cNvSpPr/>
          <p:nvPr/>
        </p:nvSpPr>
        <p:spPr>
          <a:xfrm flipV="1">
            <a:off x="2882900" y="5384800"/>
            <a:ext cx="101600" cy="355600"/>
          </a:xfrm>
          <a:prstGeom prst="line">
            <a:avLst/>
          </a:prstGeom>
          <a:ln w="381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672" name="Shape 672"/>
          <p:cNvSpPr/>
          <p:nvPr/>
        </p:nvSpPr>
        <p:spPr>
          <a:xfrm flipH="1" flipV="1">
            <a:off x="2857500" y="5842000"/>
            <a:ext cx="50800" cy="177800"/>
          </a:xfrm>
          <a:prstGeom prst="line">
            <a:avLst/>
          </a:prstGeom>
          <a:ln w="381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sp>
        <p:nvSpPr>
          <p:cNvPr id="673" name="Shape 673"/>
          <p:cNvSpPr/>
          <p:nvPr/>
        </p:nvSpPr>
        <p:spPr>
          <a:xfrm flipH="1">
            <a:off x="2959100" y="5511800"/>
            <a:ext cx="1460500" cy="520700"/>
          </a:xfrm>
          <a:prstGeom prst="line">
            <a:avLst/>
          </a:prstGeom>
          <a:ln w="38100">
            <a:solidFill>
              <a:srgbClr val="FF2600"/>
            </a:solidFill>
            <a:miter lim="400000"/>
            <a:headEnd type="triangle"/>
          </a:ln>
        </p:spPr>
        <p:txBody>
          <a:bodyPr lIns="50800" tIns="50800" rIns="50800" bIns="50800" anchor="ctr"/>
          <a:lstStyle/>
          <a:p>
            <a:pPr algn="l">
              <a:defRPr sz="1200">
                <a:latin typeface="Helvetica"/>
                <a:ea typeface="Helvetica"/>
                <a:cs typeface="Helvetica"/>
                <a:sym typeface="Helvetica"/>
              </a:defRPr>
            </a:pPr>
          </a:p>
        </p:txBody>
      </p:sp>
      <p:pic>
        <p:nvPicPr>
          <p:cNvPr id="674" name="droppedImage.pdf"/>
          <p:cNvPicPr>
            <a:picLocks noChangeAspect="1"/>
          </p:cNvPicPr>
          <p:nvPr/>
        </p:nvPicPr>
        <p:blipFill>
          <a:blip r:embed="rId3">
            <a:extLst/>
          </a:blip>
          <a:stretch>
            <a:fillRect/>
          </a:stretch>
        </p:blipFill>
        <p:spPr>
          <a:xfrm>
            <a:off x="6146800" y="1308100"/>
            <a:ext cx="3987800" cy="2859322"/>
          </a:xfrm>
          <a:prstGeom prst="rect">
            <a:avLst/>
          </a:prstGeom>
          <a:ln w="12700">
            <a:miter lim="400000"/>
          </a:ln>
        </p:spPr>
      </p:pic>
      <p:pic>
        <p:nvPicPr>
          <p:cNvPr id="675" name="droppedImage.pdf"/>
          <p:cNvPicPr>
            <a:picLocks noChangeAspect="1"/>
          </p:cNvPicPr>
          <p:nvPr/>
        </p:nvPicPr>
        <p:blipFill>
          <a:blip r:embed="rId4">
            <a:extLst/>
          </a:blip>
          <a:stretch>
            <a:fillRect/>
          </a:stretch>
        </p:blipFill>
        <p:spPr>
          <a:xfrm>
            <a:off x="6146800" y="4191000"/>
            <a:ext cx="3962400" cy="2926684"/>
          </a:xfrm>
          <a:prstGeom prst="rect">
            <a:avLst/>
          </a:prstGeom>
          <a:ln w="12700">
            <a:miter lim="400000"/>
          </a:ln>
        </p:spPr>
      </p:pic>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7" name="en_gedi.png"/>
          <p:cNvPicPr>
            <a:picLocks noChangeAspect="1"/>
          </p:cNvPicPr>
          <p:nvPr/>
        </p:nvPicPr>
        <p:blipFill>
          <a:blip r:embed="rId2">
            <a:extLst/>
          </a:blip>
          <a:stretch>
            <a:fillRect/>
          </a:stretch>
        </p:blipFill>
        <p:spPr>
          <a:xfrm>
            <a:off x="63500" y="279400"/>
            <a:ext cx="4898572" cy="3302000"/>
          </a:xfrm>
          <a:prstGeom prst="rect">
            <a:avLst/>
          </a:prstGeom>
          <a:ln w="12700">
            <a:miter lim="400000"/>
          </a:ln>
        </p:spPr>
      </p:pic>
      <p:pic>
        <p:nvPicPr>
          <p:cNvPr id="678" name="En_Gedi_with_wilderness_aerial_from_east,_tb_q010703.png"/>
          <p:cNvPicPr>
            <a:picLocks noChangeAspect="1"/>
          </p:cNvPicPr>
          <p:nvPr/>
        </p:nvPicPr>
        <p:blipFill>
          <a:blip r:embed="rId3">
            <a:extLst/>
          </a:blip>
          <a:stretch>
            <a:fillRect/>
          </a:stretch>
        </p:blipFill>
        <p:spPr>
          <a:xfrm>
            <a:off x="5016500" y="25400"/>
            <a:ext cx="5080000" cy="3810000"/>
          </a:xfrm>
          <a:prstGeom prst="rect">
            <a:avLst/>
          </a:prstGeom>
          <a:ln w="12700">
            <a:miter lim="400000"/>
          </a:ln>
        </p:spPr>
      </p:pic>
      <p:pic>
        <p:nvPicPr>
          <p:cNvPr id="679" name="En_Gedi_Nahal_David_waterfall_tb_n040900.png"/>
          <p:cNvPicPr>
            <a:picLocks noChangeAspect="1"/>
          </p:cNvPicPr>
          <p:nvPr/>
        </p:nvPicPr>
        <p:blipFill>
          <a:blip r:embed="rId4">
            <a:extLst/>
          </a:blip>
          <a:stretch>
            <a:fillRect/>
          </a:stretch>
        </p:blipFill>
        <p:spPr>
          <a:xfrm>
            <a:off x="203200" y="3810000"/>
            <a:ext cx="5080000" cy="3810000"/>
          </a:xfrm>
          <a:prstGeom prst="rect">
            <a:avLst/>
          </a:prstGeom>
          <a:ln w="12700">
            <a:miter lim="400000"/>
          </a:ln>
        </p:spPr>
      </p:pic>
      <p:pic>
        <p:nvPicPr>
          <p:cNvPr id="680" name="Ibex_kids_at_En_Gedi_tb_n040900.png"/>
          <p:cNvPicPr>
            <a:picLocks noChangeAspect="1"/>
          </p:cNvPicPr>
          <p:nvPr/>
        </p:nvPicPr>
        <p:blipFill>
          <a:blip r:embed="rId5">
            <a:extLst/>
          </a:blip>
          <a:stretch>
            <a:fillRect/>
          </a:stretch>
        </p:blipFill>
        <p:spPr>
          <a:xfrm>
            <a:off x="5016500" y="3810000"/>
            <a:ext cx="5080000" cy="3810000"/>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body" idx="1"/>
          </p:nvPr>
        </p:nvSpPr>
        <p:spPr>
          <a:xfrm>
            <a:off x="169333" y="87552"/>
            <a:ext cx="9821334" cy="7027335"/>
          </a:xfrm>
          <a:prstGeom prst="rect">
            <a:avLst/>
          </a:prstGeom>
        </p:spPr>
        <p:txBody>
          <a:bodyPr/>
          <a:lstStyle/>
          <a:p>
            <a:pPr marL="592666" indent="-552026">
              <a:lnSpc>
                <a:spcPct val="90000"/>
              </a:lnSpc>
              <a:buSzTx/>
              <a:buNone/>
              <a:tabLst>
                <a:tab pos="635000" algn="l"/>
                <a:tab pos="1054100" algn="l"/>
              </a:tabLst>
              <a:defRPr sz="3000"/>
            </a:pPr>
            <a:r>
              <a:rPr b="1"/>
              <a:t>12.	David brings the Philistines’ head to Jerusalem </a:t>
            </a:r>
            <a:r>
              <a:rPr b="1">
                <a:solidFill>
                  <a:srgbClr val="FF2600"/>
                </a:solidFill>
                <a:uFill>
                  <a:solidFill>
                    <a:srgbClr val="FF2600"/>
                  </a:solidFill>
                </a:uFill>
              </a:rPr>
              <a:t>54</a:t>
            </a:r>
            <a:endParaRPr b="1">
              <a:solidFill>
                <a:srgbClr val="FF2600"/>
              </a:solidFill>
              <a:uFill>
                <a:solidFill>
                  <a:srgbClr val="FF2600"/>
                </a:solidFill>
              </a:uFill>
            </a:endParaRPr>
          </a:p>
          <a:p>
            <a:pPr lvl="1" marL="745490" indent="-247650">
              <a:lnSpc>
                <a:spcPct val="90000"/>
              </a:lnSpc>
              <a:buChar char="-"/>
              <a:tabLst>
                <a:tab pos="1066800" algn="l"/>
                <a:tab pos="2070100" algn="l"/>
              </a:tabLst>
              <a:defRPr b="1" sz="2600">
                <a:uFill>
                  <a:solidFill>
                    <a:srgbClr val="011993"/>
                  </a:solidFill>
                </a:uFill>
              </a:defRPr>
            </a:pPr>
            <a:r>
              <a:rPr b="0"/>
              <a:t>Goliath’s head a trophy</a:t>
            </a:r>
            <a:endParaRPr b="0"/>
          </a:p>
          <a:p>
            <a:pPr lvl="1" marL="745490" indent="-247650">
              <a:lnSpc>
                <a:spcPct val="90000"/>
              </a:lnSpc>
              <a:buChar char="-"/>
              <a:tabLst>
                <a:tab pos="1066800" algn="l"/>
                <a:tab pos="2070100" algn="l"/>
              </a:tabLst>
              <a:defRPr b="1" sz="2600">
                <a:uFill>
                  <a:solidFill>
                    <a:srgbClr val="011993"/>
                  </a:solidFill>
                </a:uFill>
              </a:defRPr>
            </a:pPr>
            <a:r>
              <a:rPr b="0"/>
              <a:t>Jebusites possessed citadel</a:t>
            </a:r>
            <a:endParaRPr b="0"/>
          </a:p>
          <a:p>
            <a:pPr lvl="1" marL="745490" indent="-247650">
              <a:lnSpc>
                <a:spcPct val="90000"/>
              </a:lnSpc>
              <a:buChar char="-"/>
              <a:tabLst>
                <a:tab pos="1066800" algn="l"/>
                <a:tab pos="2070100" algn="l"/>
              </a:tabLst>
              <a:defRPr b="1" sz="2600">
                <a:uFill>
                  <a:solidFill>
                    <a:srgbClr val="011993"/>
                  </a:solidFill>
                </a:uFill>
              </a:defRPr>
            </a:pPr>
            <a:r>
              <a:rPr b="0"/>
              <a:t>Weapons put in his own tent</a:t>
            </a:r>
            <a:endParaRPr b="0"/>
          </a:p>
          <a:p>
            <a:pPr lvl="1" marL="745490" indent="-247650">
              <a:lnSpc>
                <a:spcPct val="90000"/>
              </a:lnSpc>
              <a:buChar char="-"/>
              <a:tabLst>
                <a:tab pos="1066800" algn="l"/>
                <a:tab pos="2070100" algn="l"/>
              </a:tabLst>
              <a:defRPr b="1" sz="2600">
                <a:uFill>
                  <a:solidFill>
                    <a:srgbClr val="011993"/>
                  </a:solidFill>
                </a:uFill>
              </a:defRPr>
            </a:pPr>
            <a:r>
              <a:rPr b="0"/>
              <a:t>Possibly his reward for victory</a:t>
            </a:r>
          </a:p>
        </p:txBody>
      </p:sp>
      <p:pic>
        <p:nvPicPr>
          <p:cNvPr id="172" name="David w Goliaths head 1356-13.jpg"/>
          <p:cNvPicPr>
            <a:picLocks noChangeAspect="1"/>
          </p:cNvPicPr>
          <p:nvPr/>
        </p:nvPicPr>
        <p:blipFill>
          <a:blip r:embed="rId2">
            <a:extLst/>
          </a:blip>
          <a:stretch>
            <a:fillRect/>
          </a:stretch>
        </p:blipFill>
        <p:spPr>
          <a:xfrm>
            <a:off x="5668366" y="728946"/>
            <a:ext cx="4428105" cy="6879104"/>
          </a:xfrm>
          <a:prstGeom prst="rect">
            <a:avLst/>
          </a:prstGeom>
          <a:ln w="12700"/>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body" idx="1"/>
          </p:nvPr>
        </p:nvSpPr>
        <p:spPr>
          <a:xfrm>
            <a:off x="110323" y="2565"/>
            <a:ext cx="10160001" cy="7027335"/>
          </a:xfrm>
          <a:prstGeom prst="rect">
            <a:avLst/>
          </a:prstGeom>
        </p:spPr>
        <p:txBody>
          <a:bodyPr/>
          <a:lstStyle/>
          <a:p>
            <a:pPr marL="592666" indent="-552026">
              <a:lnSpc>
                <a:spcPct val="90000"/>
              </a:lnSpc>
              <a:buSzTx/>
              <a:buNone/>
              <a:tabLst>
                <a:tab pos="635000" algn="l"/>
                <a:tab pos="1054100" algn="l"/>
              </a:tabLst>
              <a:defRPr sz="3000"/>
            </a:pPr>
            <a:r>
              <a:rPr b="1"/>
              <a:t>13.	Conversation between Saul &amp; Abner concerning David, who is brought before Saul </a:t>
            </a:r>
            <a:r>
              <a:rPr b="1">
                <a:solidFill>
                  <a:srgbClr val="FF2600"/>
                </a:solidFill>
                <a:uFill>
                  <a:solidFill>
                    <a:srgbClr val="FF2600"/>
                  </a:solidFill>
                </a:uFill>
              </a:rPr>
              <a:t>55-58 </a:t>
            </a:r>
            <a:endParaRPr b="1">
              <a:solidFill>
                <a:srgbClr val="FF2600"/>
              </a:solidFill>
              <a:uFill>
                <a:solidFill>
                  <a:srgbClr val="FF2600"/>
                </a:solidFill>
              </a:uFill>
            </a:endParaRPr>
          </a:p>
          <a:p>
            <a:pPr lvl="1" marL="990209" indent="-492369">
              <a:lnSpc>
                <a:spcPct val="90000"/>
              </a:lnSpc>
              <a:buFont typeface="Times"/>
              <a:defRPr sz="2800">
                <a:solidFill>
                  <a:srgbClr val="011993"/>
                </a:solidFill>
                <a:uFill>
                  <a:solidFill>
                    <a:srgbClr val="011993"/>
                  </a:solidFill>
                </a:uFill>
              </a:defRPr>
            </a:pPr>
            <a:r>
              <a:t>Neither Saul or Abner know David’s father </a:t>
            </a:r>
          </a:p>
          <a:p>
            <a:pPr lvl="1" marL="990209" indent="-492369">
              <a:lnSpc>
                <a:spcPct val="90000"/>
              </a:lnSpc>
              <a:buFont typeface="Times"/>
              <a:defRPr sz="2800">
                <a:solidFill>
                  <a:srgbClr val="011993"/>
                </a:solidFill>
                <a:uFill>
                  <a:solidFill>
                    <a:srgbClr val="011993"/>
                  </a:solidFill>
                </a:uFill>
              </a:defRPr>
            </a:pPr>
            <a:r>
              <a:t>A long time since David played the lyre for Saul?</a:t>
            </a:r>
          </a:p>
          <a:p>
            <a:pPr lvl="1" marL="990209" indent="-492369">
              <a:lnSpc>
                <a:spcPct val="90000"/>
              </a:lnSpc>
              <a:buFont typeface="Times"/>
              <a:defRPr sz="2800">
                <a:solidFill>
                  <a:srgbClr val="011993"/>
                </a:solidFill>
                <a:uFill>
                  <a:solidFill>
                    <a:srgbClr val="011993"/>
                  </a:solidFill>
                </a:uFill>
              </a:defRPr>
            </a:pPr>
            <a:r>
              <a:t>David's appearance had changed?</a:t>
            </a:r>
          </a:p>
          <a:p>
            <a:pPr lvl="1" marL="990209" indent="-492369">
              <a:lnSpc>
                <a:spcPct val="90000"/>
              </a:lnSpc>
              <a:buFont typeface="Times"/>
              <a:defRPr sz="2800">
                <a:solidFill>
                  <a:srgbClr val="011993"/>
                </a:solidFill>
                <a:uFill>
                  <a:solidFill>
                    <a:srgbClr val="011993"/>
                  </a:solidFill>
                </a:uFill>
              </a:defRPr>
            </a:pPr>
            <a:r>
              <a:t>Robert Jamieson, “The growth of the beard &amp; other changes in the now full-grown youth prevented the king from recognizing his former favorite minstrel.”</a:t>
            </a:r>
          </a:p>
          <a:p>
            <a:pPr lvl="1" marL="990209" indent="-492369">
              <a:lnSpc>
                <a:spcPct val="90000"/>
              </a:lnSpc>
              <a:buFont typeface="Times"/>
              <a:defRPr sz="2800">
                <a:solidFill>
                  <a:srgbClr val="011993"/>
                </a:solidFill>
                <a:uFill>
                  <a:solidFill>
                    <a:srgbClr val="011993"/>
                  </a:solidFill>
                </a:uFill>
              </a:defRPr>
            </a:pPr>
            <a:r>
              <a:t>The events of 16 were a summary - not chronological</a:t>
            </a:r>
          </a:p>
        </p:txBody>
      </p:sp>
      <p:pic>
        <p:nvPicPr>
          <p:cNvPr id="175" name="Goliath's Head 1138-35.jpg"/>
          <p:cNvPicPr>
            <a:picLocks noChangeAspect="1"/>
          </p:cNvPicPr>
          <p:nvPr/>
        </p:nvPicPr>
        <p:blipFill>
          <a:blip r:embed="rId2">
            <a:extLst/>
          </a:blip>
          <a:stretch>
            <a:fillRect/>
          </a:stretch>
        </p:blipFill>
        <p:spPr>
          <a:xfrm>
            <a:off x="6171450" y="4426137"/>
            <a:ext cx="2184146" cy="3156956"/>
          </a:xfrm>
          <a:prstGeom prst="rect">
            <a:avLst/>
          </a:prstGeom>
          <a:ln w="12700"/>
        </p:spPr>
      </p:pic>
      <p:pic>
        <p:nvPicPr>
          <p:cNvPr id="176" name="Victory over Philistines 1153 vol 4-610.jpg"/>
          <p:cNvPicPr>
            <a:picLocks noChangeAspect="1"/>
          </p:cNvPicPr>
          <p:nvPr/>
        </p:nvPicPr>
        <p:blipFill>
          <a:blip r:embed="rId3">
            <a:extLst/>
          </a:blip>
          <a:stretch>
            <a:fillRect/>
          </a:stretch>
        </p:blipFill>
        <p:spPr>
          <a:xfrm>
            <a:off x="1234591" y="4441511"/>
            <a:ext cx="4819779" cy="3156956"/>
          </a:xfrm>
          <a:prstGeom prst="rect">
            <a:avLst/>
          </a:prstGeom>
          <a:ln w="12700"/>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latin typeface="Gill Sans SemiBold"/>
                <a:ea typeface="Gill Sans SemiBold"/>
                <a:cs typeface="Gill Sans SemiBold"/>
                <a:sym typeface="Gill Sans SemiBold"/>
              </a:defRPr>
            </a:pPr>
            <a:r>
              <a:rPr>
                <a:solidFill>
                  <a:srgbClr val="011993"/>
                </a:solidFill>
              </a:rPr>
              <a:t>II.	   David Flees From Saul</a:t>
            </a:r>
            <a:r>
              <a:t>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FF2600"/>
                </a:solidFill>
                <a:latin typeface="Gill Sans SemiBold"/>
                <a:ea typeface="Gill Sans SemiBold"/>
                <a:cs typeface="Gill Sans SemiBold"/>
                <a:sym typeface="Gill Sans SemiBold"/>
              </a:defRPr>
            </a:pPr>
            <a:r>
              <a:t>18:1—21:9</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xfrm>
            <a:off x="990600" y="-88900"/>
            <a:ext cx="8178800" cy="1905000"/>
          </a:xfrm>
          <a:prstGeom prst="rect">
            <a:avLst/>
          </a:prstGeom>
        </p:spPr>
        <p:txBody>
          <a:bodyPr/>
          <a:lstStyle>
            <a:lvl1pPr>
              <a:defRPr sz="5200">
                <a:solidFill>
                  <a:srgbClr val="011993"/>
                </a:solidFill>
              </a:defRPr>
            </a:lvl1pPr>
          </a:lstStyle>
          <a:p>
            <a:pPr/>
            <a:r>
              <a:t>David’s Relationship to Saul</a:t>
            </a:r>
          </a:p>
        </p:txBody>
      </p:sp>
      <p:sp>
        <p:nvSpPr>
          <p:cNvPr id="181" name="Shape 181"/>
          <p:cNvSpPr/>
          <p:nvPr>
            <p:ph type="body" idx="1"/>
          </p:nvPr>
        </p:nvSpPr>
        <p:spPr>
          <a:xfrm>
            <a:off x="495300" y="1955800"/>
            <a:ext cx="9169400" cy="4470400"/>
          </a:xfrm>
          <a:prstGeom prst="rect">
            <a:avLst/>
          </a:prstGeom>
        </p:spPr>
        <p:txBody>
          <a:bodyPr anchor="t"/>
          <a:lstStyle/>
          <a:p>
            <a:pPr marL="740523" indent="-486523">
              <a:spcBef>
                <a:spcPts val="5000"/>
              </a:spcBef>
              <a:buSzPct val="100000"/>
              <a:buAutoNum type="arabicPeriod" startAt="1"/>
              <a:defRPr sz="3900"/>
            </a:pPr>
            <a:r>
              <a:t>A courtier </a:t>
            </a:r>
            <a:r>
              <a:rPr>
                <a:solidFill>
                  <a:srgbClr val="FF2600"/>
                </a:solidFill>
              </a:rPr>
              <a:t>18:1—19:17</a:t>
            </a:r>
            <a:endParaRPr>
              <a:solidFill>
                <a:srgbClr val="FF2600"/>
              </a:solidFill>
            </a:endParaRPr>
          </a:p>
          <a:p>
            <a:pPr marL="740523" indent="-486523">
              <a:spcBef>
                <a:spcPts val="5000"/>
              </a:spcBef>
              <a:buSzPct val="100000"/>
              <a:buAutoNum type="arabicPeriod" startAt="1"/>
              <a:defRPr sz="3900"/>
            </a:pPr>
            <a:r>
              <a:t>A fugitive  </a:t>
            </a:r>
            <a:r>
              <a:rPr>
                <a:solidFill>
                  <a:srgbClr val="FF2600"/>
                </a:solidFill>
              </a:rPr>
              <a:t>19:18—22:5</a:t>
            </a:r>
            <a:endParaRPr>
              <a:solidFill>
                <a:srgbClr val="FF2600"/>
              </a:solidFill>
            </a:endParaRPr>
          </a:p>
          <a:p>
            <a:pPr marL="740523" indent="-486523">
              <a:spcBef>
                <a:spcPts val="5000"/>
              </a:spcBef>
              <a:buSzPct val="100000"/>
              <a:buAutoNum type="arabicPeriod" startAt="1"/>
              <a:defRPr sz="3900"/>
            </a:pPr>
            <a:r>
              <a:t>An outlaw  </a:t>
            </a:r>
            <a:r>
              <a:rPr>
                <a:solidFill>
                  <a:srgbClr val="FF2600"/>
                </a:solidFill>
              </a:rPr>
              <a:t>22:6—26:25</a:t>
            </a:r>
            <a:endParaRPr>
              <a:solidFill>
                <a:srgbClr val="FF2600"/>
              </a:solidFill>
            </a:endParaRPr>
          </a:p>
          <a:p>
            <a:pPr marL="740523" indent="-486523">
              <a:spcBef>
                <a:spcPts val="5000"/>
              </a:spcBef>
              <a:buSzPct val="100000"/>
              <a:buAutoNum type="arabicPeriod" startAt="1"/>
              <a:defRPr sz="3900"/>
            </a:pPr>
            <a:r>
              <a:t>A mercenary  </a:t>
            </a:r>
            <a:r>
              <a:rPr>
                <a:solidFill>
                  <a:srgbClr val="FF2600"/>
                </a:solidFill>
              </a:rPr>
              <a:t>27:1-12</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