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ph type="sldImg"/>
          </p:nvPr>
        </p:nvSpPr>
        <p:spPr>
          <a:xfrm>
            <a:off x="1143000" y="685800"/>
            <a:ext cx="4572000" cy="3429000"/>
          </a:xfrm>
          <a:prstGeom prst="rect">
            <a:avLst/>
          </a:prstGeom>
        </p:spPr>
        <p:txBody>
          <a:bodyPr/>
          <a:lstStyle/>
          <a:p>
            <a:pPr/>
          </a:p>
        </p:txBody>
      </p:sp>
      <p:sp>
        <p:nvSpPr>
          <p:cNvPr id="125" name="Shape 1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990600" y="1282700"/>
            <a:ext cx="8178800" cy="2578100"/>
          </a:xfrm>
          <a:prstGeom prst="rect">
            <a:avLst/>
          </a:prstGeom>
        </p:spPr>
        <p:txBody>
          <a:bodyPr lIns="50800" tIns="50800" rIns="50800" bIns="50800" anchor="b"/>
          <a:lstStyle/>
          <a:p>
            <a:pPr/>
            <a:r>
              <a:t>Title Text</a:t>
            </a:r>
          </a:p>
        </p:txBody>
      </p:sp>
      <p:sp>
        <p:nvSpPr>
          <p:cNvPr id="12" name="Shape 12"/>
          <p:cNvSpPr/>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a:r>
              <a:t>Title Text</a:t>
            </a:r>
          </a:p>
        </p:txBody>
      </p:sp>
      <p:sp>
        <p:nvSpPr>
          <p:cNvPr id="90" name="Shape 90"/>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a:r>
              <a:t>Title Text</a:t>
            </a:r>
          </a:p>
        </p:txBody>
      </p:sp>
      <p:sp>
        <p:nvSpPr>
          <p:cNvPr id="99" name="Shape 99"/>
          <p:cNvSpPr/>
          <p:nvPr>
            <p:ph type="body" sz="quarter" idx="1"/>
          </p:nvPr>
        </p:nvSpPr>
        <p:spPr>
          <a:xfrm>
            <a:off x="6057900" y="2159000"/>
            <a:ext cx="31115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07" name="Shape 107"/>
          <p:cNvSpPr/>
          <p:nvPr>
            <p:ph type="title"/>
          </p:nvPr>
        </p:nvSpPr>
        <p:spPr>
          <a:xfrm>
            <a:off x="761999" y="423333"/>
            <a:ext cx="8636002" cy="1778001"/>
          </a:xfrm>
          <a:prstGeom prst="rect">
            <a:avLst/>
          </a:prstGeom>
        </p:spPr>
        <p:txBody>
          <a:bodyPr/>
          <a:lstStyle>
            <a:lvl1pPr marR="45155" defTabSz="1016000">
              <a:defRPr sz="4800">
                <a:uFill>
                  <a:solidFill>
                    <a:srgbClr val="000000"/>
                  </a:solidFill>
                </a:uFill>
                <a:latin typeface="Times"/>
                <a:ea typeface="Times"/>
                <a:cs typeface="Times"/>
                <a:sym typeface="Times"/>
              </a:defRPr>
            </a:lvl1pPr>
          </a:lstStyle>
          <a:p>
            <a:pPr/>
            <a:r>
              <a:t>Title Text</a:t>
            </a:r>
          </a:p>
        </p:txBody>
      </p:sp>
      <p:sp>
        <p:nvSpPr>
          <p:cNvPr id="108" name="Shape 108"/>
          <p:cNvSpPr/>
          <p:nvPr>
            <p:ph type="body" idx="1"/>
          </p:nvPr>
        </p:nvSpPr>
        <p:spPr>
          <a:xfrm>
            <a:off x="761999" y="2201333"/>
            <a:ext cx="8636002" cy="5418668"/>
          </a:xfrm>
          <a:prstGeom prst="rect">
            <a:avLst/>
          </a:prstGeom>
        </p:spPr>
        <p:txBody>
          <a:bodyPr lIns="56444" tIns="56444" rIns="56444" bIns="56444" anchor="t"/>
          <a:lstStyle>
            <a:lvl1pPr marL="404971" marR="101600" indent="-364331" defTabSz="1016000">
              <a:spcBef>
                <a:spcPts val="800"/>
              </a:spcBef>
              <a:buSzPct val="100000"/>
              <a:defRPr sz="3400">
                <a:uFill>
                  <a:solidFill>
                    <a:srgbClr val="000000"/>
                  </a:solidFill>
                </a:uFill>
                <a:latin typeface="Times"/>
                <a:ea typeface="Times"/>
                <a:cs typeface="Times"/>
                <a:sym typeface="Times"/>
              </a:defRPr>
            </a:lvl1pPr>
            <a:lvl2pPr marL="804000" marR="101600" indent="-306160" defTabSz="1016000">
              <a:spcBef>
                <a:spcPts val="700"/>
              </a:spcBef>
              <a:buSzPct val="100000"/>
              <a:buChar char="–"/>
              <a:defRPr sz="3000">
                <a:uFill>
                  <a:solidFill>
                    <a:srgbClr val="000000"/>
                  </a:solidFill>
                </a:uFill>
                <a:latin typeface="Times"/>
                <a:ea typeface="Times"/>
                <a:cs typeface="Times"/>
                <a:sym typeface="Times"/>
              </a:defRPr>
            </a:lvl2pPr>
            <a:lvl3pPr marL="1202689" marR="101600" indent="-247650" defTabSz="1016000">
              <a:spcBef>
                <a:spcPts val="600"/>
              </a:spcBef>
              <a:buSzPct val="100000"/>
              <a:defRPr sz="2600">
                <a:uFill>
                  <a:solidFill>
                    <a:srgbClr val="000000"/>
                  </a:solidFill>
                </a:uFill>
                <a:latin typeface="Times"/>
                <a:ea typeface="Times"/>
                <a:cs typeface="Times"/>
                <a:sym typeface="Times"/>
              </a:defRPr>
            </a:lvl3pPr>
            <a:lvl4pPr marL="1663700" marR="101600" indent="-251460" defTabSz="1016000">
              <a:spcBef>
                <a:spcPts val="500"/>
              </a:spcBef>
              <a:buSzPct val="100000"/>
              <a:buChar char="–"/>
              <a:defRPr sz="2200">
                <a:uFill>
                  <a:solidFill>
                    <a:srgbClr val="000000"/>
                  </a:solidFill>
                </a:uFill>
                <a:latin typeface="Times"/>
                <a:ea typeface="Times"/>
                <a:cs typeface="Times"/>
                <a:sym typeface="Times"/>
              </a:defRPr>
            </a:lvl4pPr>
            <a:lvl5pPr marL="2120900" marR="101600" indent="-251460" defTabSz="1016000">
              <a:spcBef>
                <a:spcPts val="500"/>
              </a:spcBef>
              <a:buSzPct val="100000"/>
              <a:buChar char="»"/>
              <a:defRPr sz="2200">
                <a:uFill>
                  <a:solidFill>
                    <a:srgbClr val="000000"/>
                  </a:solidFill>
                </a:uFill>
                <a:latin typeface="Times"/>
                <a:ea typeface="Times"/>
                <a:cs typeface="Times"/>
                <a:sym typeface="Times"/>
              </a:defRPr>
            </a:lvl5pPr>
          </a:lstStyle>
          <a:p>
            <a:pPr/>
            <a:r>
              <a:t>Body Level One</a:t>
            </a:r>
          </a:p>
          <a:p>
            <a:pPr lvl="1"/>
            <a:r>
              <a:t>Body Level Two</a:t>
            </a:r>
          </a:p>
          <a:p>
            <a:pPr lvl="2"/>
            <a:r>
              <a:t>Body Level Three</a:t>
            </a:r>
          </a:p>
          <a:p>
            <a:pPr lvl="3"/>
            <a:r>
              <a:t>Body Level Four</a:t>
            </a:r>
          </a:p>
          <a:p>
            <a:pPr lvl="4"/>
            <a:r>
              <a:t>Body Level Five</a:t>
            </a:r>
          </a:p>
        </p:txBody>
      </p:sp>
      <p:sp>
        <p:nvSpPr>
          <p:cNvPr id="109" name="Shape 109"/>
          <p:cNvSpPr/>
          <p:nvPr>
            <p:ph type="sldNum" sz="quarter" idx="2"/>
          </p:nvPr>
        </p:nvSpPr>
        <p:spPr>
          <a:xfrm>
            <a:off x="8187972" y="6942666"/>
            <a:ext cx="303390" cy="341490"/>
          </a:xfrm>
          <a:prstGeom prst="rect">
            <a:avLst/>
          </a:prstGeom>
        </p:spPr>
        <p:txBody>
          <a:bodyPr lIns="56444" tIns="56444" rIns="56444" bIns="56444"/>
          <a:lstStyle>
            <a:lvl1pPr defTabSz="508000">
              <a:defRPr>
                <a:uFill>
                  <a:solidFill>
                    <a:srgbClr val="000000"/>
                  </a:solidFill>
                </a:u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6" name="Shape 116"/>
          <p:cNvSpPr/>
          <p:nvPr>
            <p:ph type="title"/>
          </p:nvPr>
        </p:nvSpPr>
        <p:spPr>
          <a:xfrm>
            <a:off x="761999" y="677333"/>
            <a:ext cx="8636002" cy="1270001"/>
          </a:xfrm>
          <a:prstGeom prst="rect">
            <a:avLst/>
          </a:prstGeom>
        </p:spPr>
        <p:txBody>
          <a:bodyPr lIns="50800" tIns="50800" rIns="50800" bIns="50800">
            <a:normAutofit fontScale="100000" lnSpcReduction="0"/>
          </a:bodyPr>
          <a:lstStyle>
            <a:lvl1pPr defTabSz="1016000">
              <a:defRPr sz="4800">
                <a:latin typeface="Times"/>
                <a:ea typeface="Times"/>
                <a:cs typeface="Times"/>
                <a:sym typeface="Times"/>
              </a:defRPr>
            </a:lvl1pPr>
          </a:lstStyle>
          <a:p>
            <a:pPr/>
            <a:r>
              <a:t>Title Text</a:t>
            </a:r>
          </a:p>
        </p:txBody>
      </p:sp>
      <p:sp>
        <p:nvSpPr>
          <p:cNvPr id="117" name="Shape 117"/>
          <p:cNvSpPr/>
          <p:nvPr>
            <p:ph type="body" idx="1"/>
          </p:nvPr>
        </p:nvSpPr>
        <p:spPr>
          <a:xfrm>
            <a:off x="761999" y="2201333"/>
            <a:ext cx="8636002" cy="4572001"/>
          </a:xfrm>
          <a:prstGeom prst="rect">
            <a:avLst/>
          </a:prstGeom>
        </p:spPr>
        <p:txBody>
          <a:bodyPr anchor="t">
            <a:normAutofit fontScale="100000" lnSpcReduction="0"/>
          </a:bodyPr>
          <a:lstStyle>
            <a:lvl1pPr marL="364331" indent="-364331" defTabSz="1016000">
              <a:spcBef>
                <a:spcPts val="800"/>
              </a:spcBef>
              <a:buSzPct val="100000"/>
              <a:buChar char="»"/>
              <a:defRPr sz="3400">
                <a:latin typeface="Times"/>
                <a:ea typeface="Times"/>
                <a:cs typeface="Times"/>
                <a:sym typeface="Times"/>
              </a:defRPr>
            </a:lvl1pPr>
            <a:lvl2pPr marL="804182" indent="-346982" defTabSz="1016000">
              <a:spcBef>
                <a:spcPts val="800"/>
              </a:spcBef>
              <a:buSzPct val="100000"/>
              <a:buChar char="–"/>
              <a:defRPr sz="3400">
                <a:latin typeface="Times"/>
                <a:ea typeface="Times"/>
                <a:cs typeface="Times"/>
                <a:sym typeface="Times"/>
              </a:defRPr>
            </a:lvl2pPr>
            <a:lvl3pPr marL="1238250" indent="-323850" defTabSz="1016000">
              <a:spcBef>
                <a:spcPts val="800"/>
              </a:spcBef>
              <a:buSzPct val="100000"/>
              <a:defRPr sz="3400">
                <a:latin typeface="Times"/>
                <a:ea typeface="Times"/>
                <a:cs typeface="Times"/>
                <a:sym typeface="Times"/>
              </a:defRPr>
            </a:lvl3pPr>
            <a:lvl4pPr marL="1760220" indent="-388620" defTabSz="1016000">
              <a:spcBef>
                <a:spcPts val="800"/>
              </a:spcBef>
              <a:buSzPct val="100000"/>
              <a:buChar char="–"/>
              <a:defRPr sz="3400">
                <a:latin typeface="Times"/>
                <a:ea typeface="Times"/>
                <a:cs typeface="Times"/>
                <a:sym typeface="Times"/>
              </a:defRPr>
            </a:lvl4pPr>
            <a:lvl5pPr marL="2260600" indent="-431800" defTabSz="1016000">
              <a:spcBef>
                <a:spcPts val="800"/>
              </a:spcBef>
              <a:buSzPct val="100000"/>
              <a:buChar char="»"/>
              <a:defRPr sz="3400">
                <a:latin typeface="Times"/>
                <a:ea typeface="Times"/>
                <a:cs typeface="Times"/>
                <a:sym typeface="Times"/>
              </a:defRPr>
            </a:lvl5pPr>
          </a:lstStyle>
          <a:p>
            <a:pPr/>
            <a:r>
              <a:t>Body Level One</a:t>
            </a:r>
          </a:p>
          <a:p>
            <a:pPr lvl="1"/>
            <a:r>
              <a:t>Body Level Two</a:t>
            </a:r>
          </a:p>
          <a:p>
            <a:pPr lvl="2"/>
            <a:r>
              <a:t>Body Level Three</a:t>
            </a:r>
          </a:p>
          <a:p>
            <a:pPr lvl="3"/>
            <a:r>
              <a:t>Body Level Four</a:t>
            </a:r>
          </a:p>
          <a:p>
            <a:pPr lvl="4"/>
            <a:r>
              <a:t>Body Level Five</a:t>
            </a:r>
          </a:p>
        </p:txBody>
      </p:sp>
      <p:sp>
        <p:nvSpPr>
          <p:cNvPr id="118" name="Shape 118"/>
          <p:cNvSpPr/>
          <p:nvPr>
            <p:ph type="sldNum" sz="quarter" idx="2"/>
          </p:nvPr>
        </p:nvSpPr>
        <p:spPr>
          <a:xfrm>
            <a:off x="9105899" y="6942666"/>
            <a:ext cx="292101" cy="330201"/>
          </a:xfrm>
          <a:prstGeom prst="rect">
            <a:avLst/>
          </a:prstGeom>
        </p:spPr>
        <p:txBody>
          <a:bodyPr lIns="50800" tIns="50800" rIns="50800" bIns="50800"/>
          <a:lstStyle>
            <a:lvl1pPr algn="r" defTabSz="1016000">
              <a:defRPr>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9" name="Shape 29"/>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hape 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7" name="Shape 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a:r>
              <a:t>Title Text</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52" name="Shape 52"/>
          <p:cNvSpPr/>
          <p:nvPr>
            <p:ph type="title"/>
          </p:nvPr>
        </p:nvSpPr>
        <p:spPr>
          <a:xfrm>
            <a:off x="990600" y="2324100"/>
            <a:ext cx="8178800" cy="2971800"/>
          </a:xfrm>
          <a:prstGeom prst="rect">
            <a:avLst/>
          </a:prstGeom>
        </p:spPr>
        <p:txBody>
          <a:bodyPr/>
          <a:lstStyle/>
          <a:p>
            <a:pPr/>
            <a:r>
              <a:t>Title Text</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EAEAEA"/>
        </a:solidFill>
      </p:bgPr>
    </p:bg>
    <p:spTree>
      <p:nvGrpSpPr>
        <p:cNvPr id="1" name=""/>
        <p:cNvGrpSpPr/>
        <p:nvPr/>
      </p:nvGrpSpPr>
      <p:grpSpPr>
        <a:xfrm>
          <a:off x="0" y="0"/>
          <a:ext cx="0" cy="0"/>
          <a:chOff x="0" y="0"/>
          <a:chExt cx="0" cy="0"/>
        </a:xfrm>
      </p:grpSpPr>
      <p:pic>
        <p:nvPicPr>
          <p:cNvPr id="60" name="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61" name="Shape 61"/>
          <p:cNvSpPr/>
          <p:nvPr>
            <p:ph type="title"/>
          </p:nvPr>
        </p:nvSpPr>
        <p:spPr>
          <a:xfrm>
            <a:off x="990600" y="5753100"/>
            <a:ext cx="8178800" cy="13335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EAEAEA"/>
        </a:solidFill>
      </p:bgPr>
    </p:bg>
    <p:spTree>
      <p:nvGrpSpPr>
        <p:cNvPr id="1" name=""/>
        <p:cNvGrpSpPr/>
        <p:nvPr/>
      </p:nvGrpSpPr>
      <p:grpSpPr>
        <a:xfrm>
          <a:off x="0" y="0"/>
          <a:ext cx="0" cy="0"/>
          <a:chOff x="0" y="0"/>
          <a:chExt cx="0" cy="0"/>
        </a:xfrm>
      </p:grpSpPr>
      <p:pic>
        <p:nvPicPr>
          <p:cNvPr id="69" name="white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Shape 70"/>
          <p:cNvSpPr/>
          <p:nvPr>
            <p:ph type="title"/>
          </p:nvPr>
        </p:nvSpPr>
        <p:spPr>
          <a:xfrm>
            <a:off x="444500" y="1104900"/>
            <a:ext cx="4635500" cy="2578100"/>
          </a:xfrm>
          <a:prstGeom prst="rect">
            <a:avLst/>
          </a:prstGeom>
        </p:spPr>
        <p:txBody>
          <a:bodyPr lIns="50800" tIns="50800" rIns="50800" bIns="50800" anchor="b"/>
          <a:lstStyle>
            <a:lvl1pPr>
              <a:defRPr sz="5400"/>
            </a:lvl1pPr>
          </a:lstStyle>
          <a:p>
            <a:pPr/>
            <a:r>
              <a:t>Title Text</a:t>
            </a:r>
          </a:p>
        </p:txBody>
      </p:sp>
      <p:sp>
        <p:nvSpPr>
          <p:cNvPr id="71" name="Shape 71"/>
          <p:cNvSpPr/>
          <p:nvPr>
            <p:ph type="body" sz="quarter" idx="1"/>
          </p:nvPr>
        </p:nvSpPr>
        <p:spPr>
          <a:xfrm>
            <a:off x="444500" y="3746500"/>
            <a:ext cx="46355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EAEAEA"/>
        </a:solidFill>
      </p:bgPr>
    </p:bg>
    <p:spTree>
      <p:nvGrpSpPr>
        <p:cNvPr id="1" name=""/>
        <p:cNvGrpSpPr/>
        <p:nvPr/>
      </p:nvGrpSpPr>
      <p:grpSpPr>
        <a:xfrm>
          <a:off x="0" y="0"/>
          <a:ext cx="0" cy="0"/>
          <a:chOff x="0" y="0"/>
          <a:chExt cx="0" cy="0"/>
        </a:xfrm>
      </p:grpSpPr>
      <p:pic>
        <p:nvPicPr>
          <p:cNvPr id="79" name="white_photo-bullets-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0" name="Shape 80"/>
          <p:cNvSpPr/>
          <p:nvPr>
            <p:ph type="title"/>
          </p:nvPr>
        </p:nvSpPr>
        <p:spPr>
          <a:prstGeom prst="rect">
            <a:avLst/>
          </a:prstGeom>
        </p:spPr>
        <p:txBody>
          <a:bodyPr/>
          <a:lstStyle/>
          <a:p>
            <a:pPr/>
            <a:r>
              <a:t>Title Text</a:t>
            </a:r>
          </a:p>
        </p:txBody>
      </p:sp>
      <p:sp>
        <p:nvSpPr>
          <p:cNvPr id="81" name="Shape 81"/>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4" name="Shape 4"/>
          <p:cNvSpPr/>
          <p:nvPr>
            <p:ph type="sldNum" sz="quarter" idx="2"/>
          </p:nvPr>
        </p:nvSpPr>
        <p:spPr>
          <a:xfrm>
            <a:off x="4940300" y="7251700"/>
            <a:ext cx="266700" cy="279400"/>
          </a:xfrm>
          <a:prstGeom prst="rect">
            <a:avLst/>
          </a:prstGeom>
          <a:ln w="12700">
            <a:miter lim="400000"/>
          </a:ln>
        </p:spPr>
        <p:txBody>
          <a:bodyPr wrap="none" lIns="38100" tIns="38100" rIns="38100" bIns="38100">
            <a:spAutoFit/>
          </a:bodyPr>
          <a:lstStyle>
            <a:lvl1pP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9pPr>
    </p:titleStyle>
    <p:bodyStyle>
      <a:lvl1pPr marL="6942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1pPr>
      <a:lvl2pPr marL="1037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2pPr>
      <a:lvl3pPr marL="13800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3pPr>
      <a:lvl4pPr marL="17356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4pPr>
      <a:lvl5pPr marL="20785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5pPr>
      <a:lvl6pPr marL="2434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6pPr>
      <a:lvl7pPr marL="27897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7pPr>
      <a:lvl8pPr marL="31453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8pPr>
      <a:lvl9pPr marL="3500937" marR="0" indent="-440237"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8.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 Id="rId3" Type="http://schemas.openxmlformats.org/officeDocument/2006/relationships/image" Target="../media/image8.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4.png"/><Relationship Id="rId4" Type="http://schemas.openxmlformats.org/officeDocument/2006/relationships/image" Target="../media/image5.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body" idx="1"/>
          </p:nvPr>
        </p:nvSpPr>
        <p:spPr>
          <a:xfrm>
            <a:off x="169333" y="73121"/>
            <a:ext cx="9821334" cy="7027334"/>
          </a:xfrm>
          <a:prstGeom prst="rect">
            <a:avLst/>
          </a:prstGeom>
        </p:spPr>
        <p:txBody>
          <a:bodyPr/>
          <a:lstStyle/>
          <a:p>
            <a:pPr marL="592666" indent="-552026">
              <a:lnSpc>
                <a:spcPct val="90000"/>
              </a:lnSpc>
              <a:buSzTx/>
              <a:buNone/>
              <a:tabLst>
                <a:tab pos="635000" algn="l"/>
                <a:tab pos="1054100" algn="l"/>
              </a:tabLst>
              <a:defRPr sz="3000"/>
            </a:pPr>
            <a:r>
              <a:rPr b="1">
                <a:solidFill>
                  <a:srgbClr val="011993"/>
                </a:solidFill>
              </a:rPr>
              <a:t>9.	David retorts his defiance</a:t>
            </a:r>
            <a:r>
              <a:rPr b="1"/>
              <a:t> </a:t>
            </a:r>
            <a:r>
              <a:rPr b="1">
                <a:solidFill>
                  <a:srgbClr val="FF2600"/>
                </a:solidFill>
                <a:uFill>
                  <a:solidFill>
                    <a:srgbClr val="FF2600"/>
                  </a:solidFill>
                </a:uFill>
              </a:rPr>
              <a:t>45-47</a:t>
            </a:r>
            <a:endParaRPr b="1" sz="2600">
              <a:solidFill>
                <a:srgbClr val="FF2600"/>
              </a:solidFill>
              <a:uFill>
                <a:solidFill>
                  <a:srgbClr val="FF2600"/>
                </a:solidFill>
              </a:uFill>
            </a:endParaRPr>
          </a:p>
          <a:p>
            <a:pPr lvl="1" marL="0" marR="0" indent="497840" defTabSz="508000">
              <a:spcBef>
                <a:spcPts val="0"/>
              </a:spcBef>
              <a:buSzTx/>
              <a:buNone/>
              <a:tabLst>
                <a:tab pos="939800" algn="l"/>
                <a:tab pos="1333500" algn="l"/>
                <a:tab pos="1727200" algn="l"/>
                <a:tab pos="2133600" algn="l"/>
                <a:tab pos="2527300" algn="l"/>
                <a:tab pos="2921000" algn="l"/>
                <a:tab pos="3314700" algn="l"/>
                <a:tab pos="3708400" algn="l"/>
                <a:tab pos="4102100" algn="l"/>
                <a:tab pos="4495800" algn="l"/>
                <a:tab pos="4889500" algn="l"/>
                <a:tab pos="5283200" algn="l"/>
              </a:tabLst>
              <a:defRPr b="1" sz="2600">
                <a:uFillTx/>
              </a:defRPr>
            </a:pPr>
            <a:r>
              <a:rPr>
                <a:solidFill>
                  <a:srgbClr val="FF2600"/>
                </a:solidFill>
              </a:rPr>
              <a:t>45</a:t>
            </a:r>
            <a:r>
              <a:t>  Then David said to the Philistine, "You come to me with a sword, a spear, and a javelin, but I come to you in the name of the LORD of hosts, the God of the armies of Israel, whom you have taunted.</a:t>
            </a:r>
          </a:p>
          <a:p>
            <a:pPr lvl="1" marL="0" marR="0" indent="497840" defTabSz="508000">
              <a:spcBef>
                <a:spcPts val="0"/>
              </a:spcBef>
              <a:buSzTx/>
              <a:buNone/>
              <a:tabLst>
                <a:tab pos="939800" algn="l"/>
                <a:tab pos="1333500" algn="l"/>
                <a:tab pos="1727200" algn="l"/>
                <a:tab pos="2133600" algn="l"/>
                <a:tab pos="2527300" algn="l"/>
                <a:tab pos="2921000" algn="l"/>
                <a:tab pos="3314700" algn="l"/>
                <a:tab pos="3708400" algn="l"/>
                <a:tab pos="4102100" algn="l"/>
                <a:tab pos="4495800" algn="l"/>
                <a:tab pos="4889500" algn="l"/>
                <a:tab pos="5283200" algn="l"/>
              </a:tabLst>
              <a:defRPr b="1" sz="2600">
                <a:uFillTx/>
              </a:defRPr>
            </a:pPr>
            <a:r>
              <a:rPr>
                <a:solidFill>
                  <a:srgbClr val="FF2600"/>
                </a:solidFill>
              </a:rPr>
              <a:t>46</a:t>
            </a:r>
            <a:r>
              <a:t> "This day the LORD will deliver you up into my hands, and I will strike you down and remove your head from you. And I will give the dead bodies of the army of the Philistines this day to the birds of the sky and the wild beasts of the earth, that all the earth may know that there is a God in Israel,</a:t>
            </a:r>
          </a:p>
          <a:p>
            <a:pPr lvl="1" marL="0" marR="0" indent="497840" defTabSz="508000">
              <a:spcBef>
                <a:spcPts val="0"/>
              </a:spcBef>
              <a:buSzTx/>
              <a:buNone/>
              <a:tabLst>
                <a:tab pos="939800" algn="l"/>
                <a:tab pos="1333500" algn="l"/>
                <a:tab pos="1727200" algn="l"/>
                <a:tab pos="2133600" algn="l"/>
                <a:tab pos="2527300" algn="l"/>
                <a:tab pos="2921000" algn="l"/>
                <a:tab pos="3314700" algn="l"/>
                <a:tab pos="3708400" algn="l"/>
                <a:tab pos="4102100" algn="l"/>
                <a:tab pos="4495800" algn="l"/>
                <a:tab pos="4889500" algn="l"/>
                <a:tab pos="5283200" algn="l"/>
              </a:tabLst>
              <a:defRPr b="1" sz="2600">
                <a:uFillTx/>
              </a:defRPr>
            </a:pPr>
            <a:r>
              <a:rPr>
                <a:solidFill>
                  <a:srgbClr val="FF2600"/>
                </a:solidFill>
              </a:rPr>
              <a:t>47</a:t>
            </a:r>
            <a:r>
              <a:t> and that all this assembly may know that the LORD does not deliver by sword or by spear; for the battle is the LORD'S and He will give you into our hands."</a:t>
            </a:r>
          </a:p>
        </p:txBody>
      </p:sp>
      <p:pic>
        <p:nvPicPr>
          <p:cNvPr id="128" name="David &amp; Goliath C-136.jpg"/>
          <p:cNvPicPr>
            <a:picLocks noChangeAspect="1"/>
          </p:cNvPicPr>
          <p:nvPr/>
        </p:nvPicPr>
        <p:blipFill>
          <a:blip r:embed="rId2">
            <a:extLst/>
          </a:blip>
          <a:stretch>
            <a:fillRect/>
          </a:stretch>
        </p:blipFill>
        <p:spPr>
          <a:xfrm>
            <a:off x="7879609" y="5102178"/>
            <a:ext cx="2229884" cy="2517823"/>
          </a:xfrm>
          <a:prstGeom prst="rect">
            <a:avLst/>
          </a:prstGeom>
          <a:ln w="12700"/>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body" idx="1"/>
          </p:nvPr>
        </p:nvSpPr>
        <p:spPr>
          <a:xfrm>
            <a:off x="254000" y="165100"/>
            <a:ext cx="9652000" cy="7194898"/>
          </a:xfrm>
          <a:prstGeom prst="rect">
            <a:avLst/>
          </a:prstGeom>
        </p:spPr>
        <p:txBody>
          <a:bodyPr anchor="t"/>
          <a:lstStyle/>
          <a:p>
            <a:pPr marL="409723" indent="-409723">
              <a:buSzPct val="100000"/>
              <a:buAutoNum type="arabicPeriod" startAt="1"/>
              <a:tabLst>
                <a:tab pos="6223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Jonathan &amp; David commence a lasting friendship </a:t>
            </a:r>
            <a:r>
              <a:rPr>
                <a:solidFill>
                  <a:srgbClr val="FF2600"/>
                </a:solidFill>
              </a:rPr>
              <a:t>18:</a:t>
            </a:r>
            <a:r>
              <a:rPr>
                <a:solidFill>
                  <a:srgbClr val="FF2600"/>
                </a:solidFill>
              </a:rPr>
              <a:t>1-4             </a:t>
            </a:r>
            <a:endParaRPr>
              <a:solidFill>
                <a:srgbClr val="FF2600"/>
              </a:solidFill>
            </a:endParaRPr>
          </a:p>
          <a:p>
            <a:pPr lvl="1" marL="857609" indent="-375009">
              <a:buClr>
                <a:srgbClr val="000000"/>
              </a:buClr>
              <a:tabLst>
                <a:tab pos="1066800" algn="l"/>
                <a:tab pos="1371600" algn="l"/>
                <a:tab pos="1727200" algn="l"/>
                <a:tab pos="2082800" algn="l"/>
                <a:tab pos="2438400" algn="l"/>
                <a:tab pos="2794000" algn="l"/>
                <a:tab pos="3149600" algn="l"/>
                <a:tab pos="3505200" algn="l"/>
                <a:tab pos="3860800" algn="l"/>
                <a:tab pos="4216400" algn="l"/>
                <a:tab pos="4572000" algn="l"/>
                <a:tab pos="4927600" algn="l"/>
              </a:tabLst>
              <a:defRPr sz="2800">
                <a:solidFill>
                  <a:srgbClr val="011993"/>
                </a:solidFill>
              </a:defRPr>
            </a:pPr>
            <a:r>
              <a:t>Soul knit, covenant, armor given</a:t>
            </a:r>
          </a:p>
          <a:p>
            <a:pPr lvl="1" marL="857609" indent="-375009">
              <a:buClr>
                <a:srgbClr val="000000"/>
              </a:buClr>
              <a:tabLst>
                <a:tab pos="1066800" algn="l"/>
                <a:tab pos="1371600" algn="l"/>
                <a:tab pos="1727200" algn="l"/>
                <a:tab pos="2082800" algn="l"/>
                <a:tab pos="2438400" algn="l"/>
                <a:tab pos="2794000" algn="l"/>
                <a:tab pos="3149600" algn="l"/>
                <a:tab pos="3505200" algn="l"/>
                <a:tab pos="3860800" algn="l"/>
                <a:tab pos="4216400" algn="l"/>
                <a:tab pos="4572000" algn="l"/>
                <a:tab pos="4927600" algn="l"/>
              </a:tabLst>
              <a:defRPr sz="2800">
                <a:solidFill>
                  <a:srgbClr val="011993"/>
                </a:solidFill>
              </a:defRPr>
            </a:pPr>
            <a:r>
              <a:t>Male bonding</a:t>
            </a: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Infer Jonathan was at the battle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Loves David - same faith &amp; courage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knit - </a:t>
            </a:r>
            <a:r>
              <a:rPr b="0" i="1"/>
              <a:t>qashar</a:t>
            </a:r>
            <a:r>
              <a:rPr b="0"/>
              <a:t> -to bind, league together, to be                                            bound</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Deep affection, admiration, devotion, loyalty</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Saul attached David to permanent service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Jonathan &amp; David made covenant of friendship &amp; helpfulness</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Gives David His </a:t>
            </a:r>
            <a:r>
              <a:rPr b="0" u="sng"/>
              <a:t>robe</a:t>
            </a:r>
            <a:r>
              <a:rPr b="0"/>
              <a:t> - </a:t>
            </a:r>
            <a:r>
              <a:rPr b="0" i="1"/>
              <a:t>meheel</a:t>
            </a:r>
            <a:r>
              <a:rPr b="0"/>
              <a:t> - mantle, outer garment, armor</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Sword &amp; bow &amp; belt</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Gesture of friendship, admiration of his valor</a:t>
            </a:r>
          </a:p>
        </p:txBody>
      </p:sp>
      <p:pic>
        <p:nvPicPr>
          <p:cNvPr id="184" name="pasted-image.tiff"/>
          <p:cNvPicPr>
            <a:picLocks noChangeAspect="1"/>
          </p:cNvPicPr>
          <p:nvPr/>
        </p:nvPicPr>
        <p:blipFill>
          <a:blip r:embed="rId2">
            <a:extLst/>
          </a:blip>
          <a:stretch>
            <a:fillRect/>
          </a:stretch>
        </p:blipFill>
        <p:spPr>
          <a:xfrm>
            <a:off x="6874569" y="727883"/>
            <a:ext cx="3190628" cy="3852834"/>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body" idx="1"/>
          </p:nvPr>
        </p:nvSpPr>
        <p:spPr>
          <a:xfrm>
            <a:off x="254000" y="165100"/>
            <a:ext cx="9652000" cy="5676900"/>
          </a:xfrm>
          <a:prstGeom prst="rect">
            <a:avLst/>
          </a:prstGeom>
        </p:spPr>
        <p:txBody>
          <a:bodyPr anchor="t"/>
          <a:lstStyle/>
          <a:p>
            <a:pPr marL="409723" indent="-409723">
              <a:buSzPct val="100000"/>
              <a:buAutoNum type="arabicPeriod" startAt="1"/>
              <a:tabLst>
                <a:tab pos="6223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David acts obediently &amp; wisely &amp; is placed over the men of war </a:t>
            </a:r>
            <a:r>
              <a:rPr>
                <a:solidFill>
                  <a:srgbClr val="FF2600"/>
                </a:solidFill>
              </a:rPr>
              <a:t>18:5</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prospered - sakal - to be prudent, circumspect, have success</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pleasing - yatab - good, pleasing to</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Good decision to promote David</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Approved by civil &amp; military officials</a:t>
            </a:r>
          </a:p>
        </p:txBody>
      </p:sp>
      <p:pic>
        <p:nvPicPr>
          <p:cNvPr id="187" name="pasted-image.tiff"/>
          <p:cNvPicPr>
            <a:picLocks noChangeAspect="1"/>
          </p:cNvPicPr>
          <p:nvPr/>
        </p:nvPicPr>
        <p:blipFill>
          <a:blip r:embed="rId2">
            <a:extLst/>
          </a:blip>
          <a:stretch>
            <a:fillRect/>
          </a:stretch>
        </p:blipFill>
        <p:spPr>
          <a:xfrm>
            <a:off x="6185048" y="2381250"/>
            <a:ext cx="3810001" cy="28575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body" idx="1"/>
          </p:nvPr>
        </p:nvSpPr>
        <p:spPr>
          <a:xfrm>
            <a:off x="101600" y="101600"/>
            <a:ext cx="9537700" cy="7416800"/>
          </a:xfrm>
          <a:prstGeom prst="rect">
            <a:avLst/>
          </a:prstGeom>
        </p:spPr>
        <p:txBody>
          <a:bodyPr anchor="t"/>
          <a:lstStyle/>
          <a:p>
            <a:pPr marL="397023" indent="-397023">
              <a:buClr>
                <a:srgbClr val="000000"/>
              </a:buClr>
              <a:buSzPct val="100000"/>
              <a:buChar char="3."/>
              <a:tabLst>
                <a:tab pos="6223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Saul becomes jealous of David, on account of the esteem in which he is held in Israel </a:t>
            </a:r>
            <a:r>
              <a:rPr>
                <a:solidFill>
                  <a:srgbClr val="FF2600"/>
                </a:solidFill>
              </a:rPr>
              <a:t>18:6-9</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Women of cities &amp; villages</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Singing &amp; dancing &amp; playing</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David has slain 10,000s</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Sang alternately to one another</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Saul </a:t>
            </a:r>
            <a:r>
              <a:rPr b="0" u="sng"/>
              <a:t>very angry</a:t>
            </a:r>
            <a:r>
              <a:rPr b="0"/>
              <a:t> - </a:t>
            </a:r>
            <a:r>
              <a:rPr b="0" i="1"/>
              <a:t>charah</a:t>
            </a:r>
            <a:r>
              <a:rPr b="0"/>
              <a:t> - hot, furiousto burn or                             be kindled with anger</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u="sng"/>
              <a:t>displeased</a:t>
            </a:r>
            <a:r>
              <a:rPr b="0"/>
              <a:t> - </a:t>
            </a:r>
            <a:r>
              <a:rPr b="0" i="1"/>
              <a:t>raa</a:t>
            </a:r>
            <a:r>
              <a:rPr b="0"/>
              <a:t> - to be evil, bad, to be displeased, annoyed, dissatisfied</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u="sng"/>
              <a:t>looked with suspicion</a:t>
            </a:r>
            <a:r>
              <a:rPr b="0"/>
              <a:t> - </a:t>
            </a:r>
            <a:r>
              <a:rPr b="0" i="1"/>
              <a:t>in</a:t>
            </a:r>
            <a:r>
              <a:rPr b="0"/>
              <a:t> - to eye (enviously), look (askance)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Saul from that day saw David as a threat </a:t>
            </a:r>
          </a:p>
        </p:txBody>
      </p:sp>
      <p:pic>
        <p:nvPicPr>
          <p:cNvPr id="190" name="droppedImage.pdf"/>
          <p:cNvPicPr>
            <a:picLocks noChangeAspect="1"/>
          </p:cNvPicPr>
          <p:nvPr/>
        </p:nvPicPr>
        <p:blipFill>
          <a:blip r:embed="rId2">
            <a:extLst/>
          </a:blip>
          <a:stretch>
            <a:fillRect/>
          </a:stretch>
        </p:blipFill>
        <p:spPr>
          <a:xfrm>
            <a:off x="6830127" y="933450"/>
            <a:ext cx="3252299" cy="239448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body" idx="1"/>
          </p:nvPr>
        </p:nvSpPr>
        <p:spPr>
          <a:xfrm>
            <a:off x="127000" y="165100"/>
            <a:ext cx="5969000" cy="7289800"/>
          </a:xfrm>
          <a:prstGeom prst="rect">
            <a:avLst/>
          </a:prstGeom>
        </p:spPr>
        <p:txBody>
          <a:bodyPr anchor="t"/>
          <a:lstStyle/>
          <a:p>
            <a:pPr marL="460523" indent="-460523">
              <a:buClr>
                <a:srgbClr val="000000"/>
              </a:buClr>
              <a:buSzPct val="100000"/>
              <a:buChar char="4."/>
              <a:tabLst>
                <a:tab pos="6223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David driven out of Saul’s court </a:t>
            </a:r>
            <a:r>
              <a:rPr>
                <a:solidFill>
                  <a:srgbClr val="FF2600"/>
                </a:solidFill>
              </a:rPr>
              <a:t>18:10-16</a:t>
            </a:r>
            <a:endParaRPr>
              <a:solidFill>
                <a:srgbClr val="FF2600"/>
              </a:solidFill>
            </a:endParaRPr>
          </a:p>
          <a:p>
            <a:pPr lvl="1" marL="1022399" indent="-539799">
              <a:buClr>
                <a:srgbClr val="011993"/>
              </a:buClr>
              <a:buSzPct val="100000"/>
              <a:buAutoNum type="alphaLcPeriod" startAt="1"/>
              <a:tabLst>
                <a:tab pos="1079500" algn="l"/>
                <a:tab pos="1384300" algn="l"/>
                <a:tab pos="1739900" algn="l"/>
                <a:tab pos="2095500" algn="l"/>
                <a:tab pos="2451100" algn="l"/>
                <a:tab pos="2806700" algn="l"/>
                <a:tab pos="3162300" algn="l"/>
                <a:tab pos="3517900" algn="l"/>
                <a:tab pos="3873500" algn="l"/>
                <a:tab pos="4229100" algn="l"/>
                <a:tab pos="4584700" algn="l"/>
                <a:tab pos="4940300" algn="l"/>
              </a:tabLst>
              <a:defRPr sz="2800"/>
            </a:pPr>
            <a:r>
              <a:rPr>
                <a:solidFill>
                  <a:srgbClr val="011993"/>
                </a:solidFill>
              </a:rPr>
              <a:t>Saul in fury endeavors to destroy David</a:t>
            </a:r>
            <a:r>
              <a:t> </a:t>
            </a:r>
            <a:r>
              <a:rPr>
                <a:solidFill>
                  <a:srgbClr val="FF2600"/>
                </a:solidFill>
              </a:rPr>
              <a:t>10-12</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the next day</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an evil spirit fell upon him</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raved - </a:t>
            </a:r>
            <a:r>
              <a:rPr b="0" i="1"/>
              <a:t>naba</a:t>
            </a:r>
            <a:r>
              <a:rPr b="0"/>
              <a:t> - prophesy, excited to violence, talk wildly or incoherently</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David played the harp to try and soothe him</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Saul tried to kill him with a spear</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David escaped twice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escaped - </a:t>
            </a:r>
            <a:r>
              <a:rPr b="0" i="1"/>
              <a:t>sabab</a:t>
            </a:r>
            <a:r>
              <a:rPr b="0"/>
              <a:t> - to turn about, go around</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Aware God was with Him</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Afraid</a:t>
            </a:r>
          </a:p>
        </p:txBody>
      </p:sp>
      <p:pic>
        <p:nvPicPr>
          <p:cNvPr id="193" name="droppedImage.pdf"/>
          <p:cNvPicPr>
            <a:picLocks noChangeAspect="1"/>
          </p:cNvPicPr>
          <p:nvPr/>
        </p:nvPicPr>
        <p:blipFill>
          <a:blip r:embed="rId2">
            <a:extLst/>
          </a:blip>
          <a:stretch>
            <a:fillRect/>
          </a:stretch>
        </p:blipFill>
        <p:spPr>
          <a:xfrm>
            <a:off x="5981700" y="165100"/>
            <a:ext cx="3949701" cy="2904644"/>
          </a:xfrm>
          <a:prstGeom prst="rect">
            <a:avLst/>
          </a:prstGeom>
          <a:ln w="12700">
            <a:miter lim="400000"/>
          </a:ln>
        </p:spPr>
      </p:pic>
      <p:pic>
        <p:nvPicPr>
          <p:cNvPr id="194" name="1487028.jpg"/>
          <p:cNvPicPr>
            <a:picLocks noChangeAspect="1"/>
          </p:cNvPicPr>
          <p:nvPr/>
        </p:nvPicPr>
        <p:blipFill>
          <a:blip r:embed="rId3">
            <a:extLst/>
          </a:blip>
          <a:stretch>
            <a:fillRect/>
          </a:stretch>
        </p:blipFill>
        <p:spPr>
          <a:xfrm>
            <a:off x="6156821" y="3043762"/>
            <a:ext cx="3817492" cy="27008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body" sz="quarter" idx="1"/>
          </p:nvPr>
        </p:nvSpPr>
        <p:spPr>
          <a:xfrm>
            <a:off x="127000" y="165100"/>
            <a:ext cx="5969000" cy="939404"/>
          </a:xfrm>
          <a:prstGeom prst="rect">
            <a:avLst/>
          </a:prstGeom>
        </p:spPr>
        <p:txBody>
          <a:bodyPr anchor="t"/>
          <a:lstStyle/>
          <a:p>
            <a:pPr marL="460523" indent="-460523">
              <a:buClr>
                <a:srgbClr val="000000"/>
              </a:buClr>
              <a:buSzPct val="100000"/>
              <a:buChar char="4."/>
              <a:tabLst>
                <a:tab pos="6223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David driven out of Saul’s court </a:t>
            </a:r>
            <a:r>
              <a:rPr>
                <a:solidFill>
                  <a:srgbClr val="FF2600"/>
                </a:solidFill>
              </a:rPr>
              <a:t>18:10-16</a:t>
            </a:r>
          </a:p>
        </p:txBody>
      </p:sp>
      <p:sp>
        <p:nvSpPr>
          <p:cNvPr id="197" name="Shape 197"/>
          <p:cNvSpPr/>
          <p:nvPr/>
        </p:nvSpPr>
        <p:spPr>
          <a:xfrm>
            <a:off x="584200" y="1130300"/>
            <a:ext cx="9342587" cy="501777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508012" indent="-508012" algn="l">
              <a:defRPr sz="2800"/>
            </a:pPr>
            <a:r>
              <a:rPr>
                <a:solidFill>
                  <a:srgbClr val="011993"/>
                </a:solidFill>
              </a:rPr>
              <a:t>b. 	David is made captain over a thousand; &amp; the people love &amp; respect him</a:t>
            </a:r>
            <a:r>
              <a:t> </a:t>
            </a:r>
            <a:r>
              <a:rPr>
                <a:solidFill>
                  <a:srgbClr val="FF2600"/>
                </a:solidFill>
              </a:rPr>
              <a:t>13-16</a:t>
            </a:r>
            <a:endParaRPr>
              <a:solidFill>
                <a:srgbClr val="FF2600"/>
              </a:solidFill>
            </a:endParaRPr>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Sent away from Saul’s presence</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Commander of a thousand</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In the view of the people</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Standing army now</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Prospering - valor, courage, faith, intelligence - adept a warfare</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Providential help</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Saul </a:t>
            </a:r>
            <a:r>
              <a:rPr b="0" u="sng"/>
              <a:t>dreaded</a:t>
            </a:r>
            <a:r>
              <a:rPr b="0"/>
              <a:t> - </a:t>
            </a:r>
            <a:r>
              <a:rPr b="0" i="1"/>
              <a:t>gur</a:t>
            </a:r>
            <a:r>
              <a:rPr b="0"/>
              <a:t> - to dread (anticipated with great apprehension or fear), be afraid</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Israel and Judah loved David </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u="sng"/>
              <a:t>out and in</a:t>
            </a:r>
            <a:r>
              <a:rPr b="0"/>
              <a:t> - carried out military enterprises </a:t>
            </a:r>
          </a:p>
        </p:txBody>
      </p:sp>
      <p:pic>
        <p:nvPicPr>
          <p:cNvPr id="198" name="pasted-image.tiff"/>
          <p:cNvPicPr>
            <a:picLocks noChangeAspect="1"/>
          </p:cNvPicPr>
          <p:nvPr/>
        </p:nvPicPr>
        <p:blipFill>
          <a:blip r:embed="rId2">
            <a:extLst/>
          </a:blip>
          <a:stretch>
            <a:fillRect/>
          </a:stretch>
        </p:blipFill>
        <p:spPr>
          <a:xfrm>
            <a:off x="6969869" y="1745456"/>
            <a:ext cx="2032001" cy="1778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body" idx="1"/>
          </p:nvPr>
        </p:nvSpPr>
        <p:spPr>
          <a:xfrm>
            <a:off x="419100" y="1047750"/>
            <a:ext cx="6060580" cy="6446739"/>
          </a:xfrm>
          <a:prstGeom prst="rect">
            <a:avLst/>
          </a:prstGeom>
        </p:spPr>
        <p:txBody>
          <a:bodyPr anchor="t"/>
          <a:lstStyle/>
          <a:p>
            <a:pPr marL="391124" indent="-391124">
              <a:buSzPct val="100000"/>
              <a:buAutoNum type="alphaLcPeriod" startAt="1"/>
              <a:tabLst>
                <a:tab pos="546100" algn="l"/>
                <a:tab pos="901700" algn="l"/>
                <a:tab pos="1257300" algn="l"/>
                <a:tab pos="1612900" algn="l"/>
                <a:tab pos="1968500" algn="l"/>
                <a:tab pos="2324100" algn="l"/>
                <a:tab pos="2679700" algn="l"/>
                <a:tab pos="3035300" algn="l"/>
                <a:tab pos="3390900" algn="l"/>
                <a:tab pos="3746500" algn="l"/>
                <a:tab pos="4102100" algn="l"/>
                <a:tab pos="4457700" algn="l"/>
              </a:tabLst>
              <a:defRPr sz="2800"/>
            </a:pPr>
            <a:r>
              <a:t>Merab offered to David then given to another </a:t>
            </a:r>
            <a:r>
              <a:rPr>
                <a:solidFill>
                  <a:srgbClr val="FF2600"/>
                </a:solidFill>
              </a:rPr>
              <a:t>17-19</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Merab offered as wife for victories</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Laying a trap</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Planned for David to be killed by Philistines</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David humbly refuses</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Merab given to Adriel</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insult to David?</a:t>
            </a:r>
          </a:p>
        </p:txBody>
      </p:sp>
      <p:sp>
        <p:nvSpPr>
          <p:cNvPr id="201" name="Shape 201"/>
          <p:cNvSpPr/>
          <p:nvPr>
            <p:ph type="title"/>
          </p:nvPr>
        </p:nvSpPr>
        <p:spPr>
          <a:xfrm>
            <a:off x="114300" y="101600"/>
            <a:ext cx="9532789"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latin typeface="Gill Sans SemiBold"/>
                <a:ea typeface="Gill Sans SemiBold"/>
                <a:cs typeface="Gill Sans SemiBold"/>
                <a:sym typeface="Gill Sans SemiBold"/>
              </a:defRPr>
            </a:pPr>
            <a:r>
              <a:t>5.	Saul, in order to ensnare David, offers him his daughters in marriage </a:t>
            </a:r>
            <a:r>
              <a:rPr>
                <a:solidFill>
                  <a:srgbClr val="FF2600"/>
                </a:solidFill>
              </a:rPr>
              <a:t>18:17-29</a:t>
            </a:r>
          </a:p>
        </p:txBody>
      </p:sp>
      <p:pic>
        <p:nvPicPr>
          <p:cNvPr id="202" name="droppedImage.pdf"/>
          <p:cNvPicPr>
            <a:picLocks noChangeAspect="1"/>
          </p:cNvPicPr>
          <p:nvPr/>
        </p:nvPicPr>
        <p:blipFill>
          <a:blip r:embed="rId2">
            <a:extLst/>
          </a:blip>
          <a:stretch>
            <a:fillRect/>
          </a:stretch>
        </p:blipFill>
        <p:spPr>
          <a:xfrm>
            <a:off x="6528514" y="1155700"/>
            <a:ext cx="3583272" cy="265833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xfrm>
            <a:off x="114300" y="101600"/>
            <a:ext cx="6670179" cy="838200"/>
          </a:xfrm>
          <a:prstGeom prst="rect">
            <a:avLst/>
          </a:prstGeom>
        </p:spPr>
        <p:txBody>
          <a:bodyPr/>
          <a:lstStyle/>
          <a:p>
            <a:pPr marL="584200" indent="-5842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latin typeface="Gill Sans SemiBold"/>
                <a:ea typeface="Gill Sans SemiBold"/>
                <a:cs typeface="Gill Sans SemiBold"/>
                <a:sym typeface="Gill Sans SemiBold"/>
              </a:defRPr>
            </a:pPr>
            <a:r>
              <a:t>5.	Saul, in order to ensnare David, offers him his daughters in marriage </a:t>
            </a:r>
            <a:r>
              <a:rPr>
                <a:solidFill>
                  <a:srgbClr val="FF2600"/>
                </a:solidFill>
              </a:rPr>
              <a:t>18:17-29</a:t>
            </a:r>
          </a:p>
        </p:txBody>
      </p:sp>
      <p:sp>
        <p:nvSpPr>
          <p:cNvPr id="205" name="Shape 205"/>
          <p:cNvSpPr/>
          <p:nvPr/>
        </p:nvSpPr>
        <p:spPr>
          <a:xfrm>
            <a:off x="482600" y="1092200"/>
            <a:ext cx="6300242" cy="621792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13" indent="-457213" algn="l">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t>b.		Michal is offered to David </a:t>
            </a:r>
            <a:r>
              <a:rPr>
                <a:solidFill>
                  <a:srgbClr val="FF2600"/>
                </a:solidFill>
              </a:rPr>
              <a:t>20-29</a:t>
            </a:r>
            <a:endParaRPr>
              <a:solidFill>
                <a:srgbClr val="FF2600"/>
              </a:solidFill>
            </a:endParaRPr>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Michal love David</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New opportunity to destroy David</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Servant find out David reasons for refusing</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no wealth, lightly esteemed</a:t>
            </a:r>
          </a:p>
          <a:p>
            <a:pPr marL="457213" indent="-457213" algn="l">
              <a:spcBef>
                <a:spcPts val="1800"/>
              </a:spcBef>
              <a:tabLst>
                <a:tab pos="711200" algn="l"/>
                <a:tab pos="1066800" algn="l"/>
                <a:tab pos="1422400" algn="l"/>
                <a:tab pos="1778000" algn="l"/>
                <a:tab pos="2133600" algn="l"/>
                <a:tab pos="2489200" algn="l"/>
                <a:tab pos="2844800" algn="l"/>
                <a:tab pos="3200400" algn="l"/>
                <a:tab pos="3556000" algn="l"/>
                <a:tab pos="3911600" algn="l"/>
                <a:tab pos="4267200" algn="l"/>
              </a:tabLst>
              <a:defRPr sz="2800"/>
            </a:pPr>
            <a:r>
              <a:t>   1) </a:t>
            </a:r>
            <a:r>
              <a:rPr>
                <a:solidFill>
                  <a:srgbClr val="011993"/>
                </a:solidFill>
              </a:rPr>
              <a:t>Saul requires a hundred Philistine foreskins for dowry; hoping David would be killed in procuring them </a:t>
            </a:r>
            <a:r>
              <a:rPr>
                <a:solidFill>
                  <a:srgbClr val="FF2600"/>
                </a:solidFill>
              </a:rPr>
              <a:t>25</a:t>
            </a:r>
          </a:p>
          <a:p>
            <a:pPr marL="355612" indent="-355612" algn="l">
              <a:spcBef>
                <a:spcPts val="1800"/>
              </a:spcBef>
              <a:tabLst>
                <a:tab pos="711200" algn="l"/>
                <a:tab pos="1066800" algn="l"/>
                <a:tab pos="1422400" algn="l"/>
                <a:tab pos="1778000" algn="l"/>
                <a:tab pos="2133600" algn="l"/>
                <a:tab pos="2489200" algn="l"/>
                <a:tab pos="2844800" algn="l"/>
                <a:tab pos="3200400" algn="l"/>
                <a:tab pos="3556000" algn="l"/>
                <a:tab pos="3911600" algn="l"/>
                <a:tab pos="4267200" algn="l"/>
              </a:tabLst>
              <a:defRPr sz="2800"/>
            </a:pPr>
            <a:r>
              <a:t>	2) </a:t>
            </a:r>
            <a:r>
              <a:rPr>
                <a:solidFill>
                  <a:srgbClr val="011993"/>
                </a:solidFill>
              </a:rPr>
              <a:t>David agrees to the conditions, fulfills them, &amp; has Michal for his wife</a:t>
            </a:r>
            <a:r>
              <a:t> </a:t>
            </a:r>
            <a:r>
              <a:rPr>
                <a:solidFill>
                  <a:srgbClr val="FF2600"/>
                </a:solidFill>
              </a:rPr>
              <a:t>26-29</a:t>
            </a:r>
            <a:endParaRPr>
              <a:solidFill>
                <a:srgbClr val="FF2600"/>
              </a:solidFill>
            </a:endParaRPr>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Killed 200 - counted them out </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Michal given - Saul more afraid</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Enemy of God’s man</a:t>
            </a:r>
          </a:p>
        </p:txBody>
      </p:sp>
      <p:pic>
        <p:nvPicPr>
          <p:cNvPr id="206" name="pasted-image.tiff"/>
          <p:cNvPicPr>
            <a:picLocks noChangeAspect="1"/>
          </p:cNvPicPr>
          <p:nvPr/>
        </p:nvPicPr>
        <p:blipFill>
          <a:blip r:embed="rId2">
            <a:extLst/>
          </a:blip>
          <a:stretch>
            <a:fillRect/>
          </a:stretch>
        </p:blipFill>
        <p:spPr>
          <a:xfrm>
            <a:off x="6817976" y="177800"/>
            <a:ext cx="3289301" cy="2463800"/>
          </a:xfrm>
          <a:prstGeom prst="rect">
            <a:avLst/>
          </a:prstGeom>
          <a:ln w="12700">
            <a:miter lim="400000"/>
          </a:ln>
        </p:spPr>
      </p:pic>
      <p:pic>
        <p:nvPicPr>
          <p:cNvPr id="207" name="pasted-image.tiff"/>
          <p:cNvPicPr>
            <a:picLocks noChangeAspect="1"/>
          </p:cNvPicPr>
          <p:nvPr/>
        </p:nvPicPr>
        <p:blipFill>
          <a:blip r:embed="rId3">
            <a:extLst/>
          </a:blip>
          <a:stretch>
            <a:fillRect/>
          </a:stretch>
        </p:blipFill>
        <p:spPr>
          <a:xfrm>
            <a:off x="6908723" y="2817862"/>
            <a:ext cx="3107807" cy="4279336"/>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nvSpPr>
        <p:spPr>
          <a:xfrm>
            <a:off x="165100" y="165100"/>
            <a:ext cx="8648700" cy="220472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647700" indent="-647700" algn="l">
              <a:defRPr sz="2800">
                <a:latin typeface="Gill Sans SemiBold"/>
                <a:ea typeface="Gill Sans SemiBold"/>
                <a:cs typeface="Gill Sans SemiBold"/>
                <a:sym typeface="Gill Sans SemiBold"/>
              </a:defRPr>
            </a:pPr>
            <a:r>
              <a:rPr>
                <a:solidFill>
                  <a:srgbClr val="011993"/>
                </a:solidFill>
              </a:rPr>
              <a:t>6.	David behaves more wisely against the Philistine than all the servants of Saul</a:t>
            </a:r>
            <a:r>
              <a:t> </a:t>
            </a:r>
            <a:r>
              <a:rPr>
                <a:solidFill>
                  <a:srgbClr val="FF2600"/>
                </a:solidFill>
              </a:rPr>
              <a:t>18:30</a:t>
            </a:r>
            <a:endParaRPr>
              <a:solidFill>
                <a:srgbClr val="FF2600"/>
              </a:solidFill>
            </a:endParaRPr>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Philistines continue to invade</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David outstanding and wiser than others</a:t>
            </a:r>
            <a:endParaRPr b="0"/>
          </a:p>
          <a:p>
            <a:pPr lvl="1" marL="726440" marR="91439" indent="-228600" algn="l"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Name highly esteemed</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xfrm>
            <a:off x="342900" y="63500"/>
            <a:ext cx="8750300" cy="762000"/>
          </a:xfrm>
          <a:prstGeom prst="rect">
            <a:avLst/>
          </a:prstGeom>
        </p:spPr>
        <p:txBody>
          <a:bodyPr/>
          <a:lstStyle/>
          <a:p>
            <a:pPr marL="647700" indent="-6477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latin typeface="Gill Sans SemiBold"/>
                <a:ea typeface="Gill Sans SemiBold"/>
                <a:cs typeface="Gill Sans SemiBold"/>
                <a:sym typeface="Gill Sans SemiBold"/>
              </a:defRPr>
            </a:pPr>
            <a:r>
              <a:t>B.	David’s final flight from Saul’s court </a:t>
            </a:r>
            <a:r>
              <a:rPr>
                <a:solidFill>
                  <a:srgbClr val="FF2600"/>
                </a:solidFill>
              </a:rPr>
              <a:t>19</a:t>
            </a:r>
          </a:p>
        </p:txBody>
      </p:sp>
      <p:sp>
        <p:nvSpPr>
          <p:cNvPr id="212" name="Shape 212"/>
          <p:cNvSpPr/>
          <p:nvPr>
            <p:ph type="body" idx="1"/>
          </p:nvPr>
        </p:nvSpPr>
        <p:spPr>
          <a:xfrm>
            <a:off x="63500" y="838200"/>
            <a:ext cx="8059986" cy="6388100"/>
          </a:xfrm>
          <a:prstGeom prst="rect">
            <a:avLst/>
          </a:prstGeom>
        </p:spPr>
        <p:txBody>
          <a:bodyPr anchor="t"/>
          <a:lstStyle/>
          <a:p>
            <a:pPr marL="413448" indent="-413448">
              <a:buSzPct val="100000"/>
              <a:buAutoNum type="arabicPeriod" startAt="1"/>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Jonathan pleads for David before Saul, who is for the present reconciled </a:t>
            </a:r>
            <a:r>
              <a:rPr>
                <a:solidFill>
                  <a:srgbClr val="FF2600"/>
                </a:solidFill>
              </a:rPr>
              <a:t>19:1-7</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Jealousy &amp; madness cause Saul to plot                                                against David</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Jonathan warned David to hide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Delights in David</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Intercedes for David in field where David hid</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David had done good for the king and the kingdom</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David risked his life to fight the Philistine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Gave great deliverance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Why shed innocent blood</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Logic worked</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David brought to Saul  - reconciled</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title"/>
          </p:nvPr>
        </p:nvSpPr>
        <p:spPr>
          <a:xfrm>
            <a:off x="342900" y="63500"/>
            <a:ext cx="8750300" cy="762000"/>
          </a:xfrm>
          <a:prstGeom prst="rect">
            <a:avLst/>
          </a:prstGeom>
        </p:spPr>
        <p:txBody>
          <a:bodyPr/>
          <a:lstStyle/>
          <a:p>
            <a:pPr marL="647700" indent="-6477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latin typeface="Gill Sans SemiBold"/>
                <a:ea typeface="Gill Sans SemiBold"/>
                <a:cs typeface="Gill Sans SemiBold"/>
                <a:sym typeface="Gill Sans SemiBold"/>
              </a:defRPr>
            </a:pPr>
            <a:r>
              <a:t>B.	David’s final flight from Saul’s court </a:t>
            </a:r>
            <a:r>
              <a:rPr>
                <a:solidFill>
                  <a:srgbClr val="FF2600"/>
                </a:solidFill>
              </a:rPr>
              <a:t>19</a:t>
            </a:r>
          </a:p>
        </p:txBody>
      </p:sp>
      <p:sp>
        <p:nvSpPr>
          <p:cNvPr id="215" name="Shape 215"/>
          <p:cNvSpPr/>
          <p:nvPr>
            <p:ph type="body" idx="1"/>
          </p:nvPr>
        </p:nvSpPr>
        <p:spPr>
          <a:xfrm>
            <a:off x="228600" y="914400"/>
            <a:ext cx="6286252" cy="6388100"/>
          </a:xfrm>
          <a:prstGeom prst="rect">
            <a:avLst/>
          </a:prstGeom>
        </p:spPr>
        <p:txBody>
          <a:bodyPr anchor="t"/>
          <a:lstStyle/>
          <a:p>
            <a:pPr marL="413448" indent="-413448">
              <a:buSzPct val="100000"/>
              <a:buAutoNum type="arabicPeriod" startAt="2"/>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David defeats the Philistines &amp; Saul becomes envious, &amp; endeavors to slay him, but he escapes</a:t>
            </a:r>
            <a:r>
              <a:rPr>
                <a:solidFill>
                  <a:srgbClr val="FF2600"/>
                </a:solidFill>
              </a:rPr>
              <a:t> 19:8-10</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Philistine invade - David puts them to flight</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Evil spirit upon Saul</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Tries to kill David with his spear</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David fled &amp; escaped that night</a:t>
            </a:r>
          </a:p>
        </p:txBody>
      </p:sp>
      <p:pic>
        <p:nvPicPr>
          <p:cNvPr id="216" name="droppedImage.pdf"/>
          <p:cNvPicPr>
            <a:picLocks noChangeAspect="1"/>
          </p:cNvPicPr>
          <p:nvPr/>
        </p:nvPicPr>
        <p:blipFill>
          <a:blip r:embed="rId2">
            <a:extLst/>
          </a:blip>
          <a:stretch>
            <a:fillRect/>
          </a:stretch>
        </p:blipFill>
        <p:spPr>
          <a:xfrm>
            <a:off x="6515831" y="901700"/>
            <a:ext cx="3499625" cy="255716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body" sz="quarter" idx="1"/>
          </p:nvPr>
        </p:nvSpPr>
        <p:spPr>
          <a:xfrm>
            <a:off x="169333" y="100701"/>
            <a:ext cx="9821334" cy="635001"/>
          </a:xfrm>
          <a:prstGeom prst="rect">
            <a:avLst/>
          </a:prstGeom>
        </p:spPr>
        <p:txBody>
          <a:bodyPr/>
          <a:lstStyle/>
          <a:p>
            <a:pPr marL="592666" indent="-552026">
              <a:lnSpc>
                <a:spcPct val="90000"/>
              </a:lnSpc>
              <a:buSzTx/>
              <a:buNone/>
              <a:tabLst>
                <a:tab pos="635000" algn="l"/>
                <a:tab pos="1054100" algn="l"/>
              </a:tabLst>
              <a:defRPr sz="3000"/>
            </a:pPr>
            <a:r>
              <a:rPr b="1">
                <a:solidFill>
                  <a:srgbClr val="011993"/>
                </a:solidFill>
              </a:rPr>
              <a:t>9.	David retorts his defiance</a:t>
            </a:r>
            <a:r>
              <a:rPr b="1"/>
              <a:t> </a:t>
            </a:r>
            <a:r>
              <a:rPr b="1">
                <a:solidFill>
                  <a:srgbClr val="FF2600"/>
                </a:solidFill>
                <a:uFill>
                  <a:solidFill>
                    <a:srgbClr val="FF2600"/>
                  </a:solidFill>
                </a:uFill>
              </a:rPr>
              <a:t>45-47</a:t>
            </a:r>
            <a:endParaRPr b="1">
              <a:solidFill>
                <a:srgbClr val="FF2600"/>
              </a:solidFill>
              <a:uFill>
                <a:solidFill>
                  <a:srgbClr val="FF2600"/>
                </a:solidFill>
              </a:uFill>
            </a:endParaRPr>
          </a:p>
        </p:txBody>
      </p:sp>
      <p:sp>
        <p:nvSpPr>
          <p:cNvPr id="131" name="Shape 131"/>
          <p:cNvSpPr/>
          <p:nvPr/>
        </p:nvSpPr>
        <p:spPr>
          <a:xfrm>
            <a:off x="644621" y="734419"/>
            <a:ext cx="9323557" cy="2090421"/>
          </a:xfrm>
          <a:prstGeom prst="rect">
            <a:avLst/>
          </a:prstGeom>
          <a:ln w="12700">
            <a:miter lim="400000"/>
          </a:ln>
          <a:extLst>
            <a:ext uri="{C572A759-6A51-4108-AA02-DFA0A04FC94B}">
              <ma14:wrappingTextBoxFlag xmlns:ma14="http://schemas.microsoft.com/office/mac/drawingml/2011/main" val="1"/>
            </a:ext>
          </a:extLst>
        </p:spPr>
        <p:txBody>
          <a:bodyPr lIns="56444" tIns="56444" rIns="56444" bIns="56444">
            <a:spAutoFit/>
          </a:bodyPr>
          <a:lstStyle/>
          <a:p>
            <a:pPr marR="45155" algn="l" defTabSz="1016000">
              <a:tabLst>
                <a:tab pos="533400" algn="l"/>
              </a:tabLst>
              <a:defRPr sz="3000">
                <a:uFill>
                  <a:solidFill>
                    <a:srgbClr val="000000"/>
                  </a:solidFill>
                </a:uFill>
                <a:latin typeface="Times"/>
                <a:ea typeface="Times"/>
                <a:cs typeface="Times"/>
                <a:sym typeface="Times"/>
              </a:defRPr>
            </a:pPr>
            <a:r>
              <a:rPr>
                <a:uFill>
                  <a:solidFill>
                    <a:srgbClr val="011993"/>
                  </a:solidFill>
                </a:uFill>
              </a:rPr>
              <a:t>a.	He comes in the Name of the LORD</a:t>
            </a:r>
          </a:p>
          <a:p>
            <a:pPr marL="507999" marR="101600" indent="-507999" algn="l" defTabSz="1016000">
              <a:lnSpc>
                <a:spcPct val="90000"/>
              </a:lnSpc>
              <a:spcBef>
                <a:spcPts val="700"/>
              </a:spcBef>
              <a:tabLst>
                <a:tab pos="508000" algn="l"/>
                <a:tab pos="508000" algn="l"/>
              </a:tabLst>
              <a:defRPr sz="3000">
                <a:solidFill>
                  <a:srgbClr val="011993"/>
                </a:solidFill>
                <a:uFill>
                  <a:solidFill>
                    <a:srgbClr val="011993"/>
                  </a:solidFill>
                </a:uFill>
                <a:latin typeface="Times"/>
                <a:ea typeface="Times"/>
                <a:cs typeface="Times"/>
                <a:sym typeface="Times"/>
              </a:defRPr>
            </a:pPr>
            <a:r>
              <a:rPr>
                <a:solidFill>
                  <a:srgbClr val="000000"/>
                </a:solidFill>
              </a:rPr>
              <a:t>b.	Goliath will be killed, beheaded &amp; the Philistines will be destroyed to show there is a God in Israel</a:t>
            </a:r>
            <a:endParaRPr>
              <a:solidFill>
                <a:srgbClr val="000000"/>
              </a:solidFill>
            </a:endParaRPr>
          </a:p>
          <a:p>
            <a:pPr marL="507999" marR="101600" indent="-507999" algn="l" defTabSz="1016000">
              <a:lnSpc>
                <a:spcPct val="90000"/>
              </a:lnSpc>
              <a:spcBef>
                <a:spcPts val="700"/>
              </a:spcBef>
              <a:tabLst>
                <a:tab pos="508000" algn="l"/>
                <a:tab pos="533400" algn="l"/>
              </a:tabLst>
              <a:defRPr sz="3000">
                <a:solidFill>
                  <a:srgbClr val="011993"/>
                </a:solidFill>
                <a:uFill>
                  <a:solidFill>
                    <a:srgbClr val="011993"/>
                  </a:solidFill>
                </a:uFill>
                <a:latin typeface="Times"/>
                <a:ea typeface="Times"/>
                <a:cs typeface="Times"/>
                <a:sym typeface="Times"/>
              </a:defRPr>
            </a:pPr>
            <a:r>
              <a:rPr>
                <a:solidFill>
                  <a:srgbClr val="000000"/>
                </a:solidFill>
              </a:rPr>
              <a:t>c.	Israel will know the battle is the Lord’s</a:t>
            </a:r>
          </a:p>
        </p:txBody>
      </p:sp>
      <p:pic>
        <p:nvPicPr>
          <p:cNvPr id="132" name="Dav&amp;Gol 52c.jpg"/>
          <p:cNvPicPr>
            <a:picLocks noChangeAspect="1"/>
          </p:cNvPicPr>
          <p:nvPr/>
        </p:nvPicPr>
        <p:blipFill>
          <a:blip r:embed="rId2">
            <a:extLst/>
          </a:blip>
          <a:stretch>
            <a:fillRect/>
          </a:stretch>
        </p:blipFill>
        <p:spPr>
          <a:xfrm>
            <a:off x="7681401" y="2435342"/>
            <a:ext cx="2363698" cy="3087111"/>
          </a:xfrm>
          <a:prstGeom prst="rect">
            <a:avLst/>
          </a:prstGeom>
          <a:ln w="12700"/>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body" idx="1"/>
          </p:nvPr>
        </p:nvSpPr>
        <p:spPr>
          <a:xfrm>
            <a:off x="171450" y="76200"/>
            <a:ext cx="7264698" cy="7329786"/>
          </a:xfrm>
          <a:prstGeom prst="rect">
            <a:avLst/>
          </a:prstGeom>
        </p:spPr>
        <p:txBody>
          <a:bodyPr anchor="t"/>
          <a:lstStyle/>
          <a:p>
            <a:pPr marL="413448" indent="-413448">
              <a:buClr>
                <a:srgbClr val="000000"/>
              </a:buClr>
              <a:buSzPct val="100000"/>
              <a:buChar char="3."/>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Saul sends men to David’s house, to lie in wait for him; but Michal saves him by stratagem </a:t>
            </a:r>
            <a:r>
              <a:rPr>
                <a:solidFill>
                  <a:srgbClr val="FF2600"/>
                </a:solidFill>
              </a:rPr>
              <a:t>19:1-17 (Ps. 59)</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Servant send to David’s house to slay him in the morning</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Michal warns David to flee that night</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Ps. 59 written</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David calls God’s wrath down on the wicked</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Appealing for justice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Let down from window by Michal</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Image placed in bed</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Teraphim was Michal’s - for fertility</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goat’s hair at the head</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covered with cloth</a:t>
            </a:r>
          </a:p>
        </p:txBody>
      </p:sp>
      <p:grpSp>
        <p:nvGrpSpPr>
          <p:cNvPr id="221" name="Group 221"/>
          <p:cNvGrpSpPr/>
          <p:nvPr/>
        </p:nvGrpSpPr>
        <p:grpSpPr>
          <a:xfrm>
            <a:off x="7474320" y="63629"/>
            <a:ext cx="2580188" cy="2235071"/>
            <a:chOff x="7398120" y="-2196970"/>
            <a:chExt cx="2580187" cy="2235070"/>
          </a:xfrm>
        </p:grpSpPr>
        <p:pic>
          <p:nvPicPr>
            <p:cNvPr id="219" name="droppedImage.pdf"/>
            <p:cNvPicPr>
              <a:picLocks noChangeAspect="1"/>
            </p:cNvPicPr>
            <p:nvPr/>
          </p:nvPicPr>
          <p:blipFill>
            <a:blip r:embed="rId2">
              <a:extLst/>
            </a:blip>
            <a:stretch>
              <a:fillRect/>
            </a:stretch>
          </p:blipFill>
          <p:spPr>
            <a:xfrm>
              <a:off x="7398120" y="-2196971"/>
              <a:ext cx="2580188" cy="1930142"/>
            </a:xfrm>
            <a:prstGeom prst="rect">
              <a:avLst/>
            </a:prstGeom>
            <a:ln w="12700" cap="flat">
              <a:noFill/>
              <a:miter lim="400000"/>
            </a:ln>
            <a:effectLst/>
          </p:spPr>
        </p:pic>
        <p:sp>
          <p:nvSpPr>
            <p:cNvPr id="220" name="Shape 220"/>
            <p:cNvSpPr/>
            <p:nvPr/>
          </p:nvSpPr>
          <p:spPr>
            <a:xfrm>
              <a:off x="7419627" y="-215901"/>
              <a:ext cx="2537173"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defRPr sz="1200"/>
              </a:pPr>
              <a:r>
                <a:t>Saul’s messengers sent to kill David </a:t>
              </a:r>
              <a:r>
                <a:rPr>
                  <a:solidFill>
                    <a:srgbClr val="FF2600"/>
                  </a:solidFill>
                </a:rPr>
                <a:t>11</a:t>
              </a:r>
            </a:p>
          </p:txBody>
        </p:sp>
      </p:grpSp>
      <p:grpSp>
        <p:nvGrpSpPr>
          <p:cNvPr id="224" name="Group 224"/>
          <p:cNvGrpSpPr/>
          <p:nvPr/>
        </p:nvGrpSpPr>
        <p:grpSpPr>
          <a:xfrm>
            <a:off x="7457981" y="2419026"/>
            <a:ext cx="2663666" cy="2537727"/>
            <a:chOff x="0" y="0"/>
            <a:chExt cx="2663664" cy="2537725"/>
          </a:xfrm>
        </p:grpSpPr>
        <p:pic>
          <p:nvPicPr>
            <p:cNvPr id="222" name="droppedImage.pdf"/>
            <p:cNvPicPr>
              <a:picLocks noChangeAspect="1"/>
            </p:cNvPicPr>
            <p:nvPr/>
          </p:nvPicPr>
          <p:blipFill>
            <a:blip r:embed="rId3">
              <a:extLst/>
            </a:blip>
            <a:stretch>
              <a:fillRect/>
            </a:stretch>
          </p:blipFill>
          <p:spPr>
            <a:xfrm>
              <a:off x="0" y="0"/>
              <a:ext cx="2663665" cy="1925723"/>
            </a:xfrm>
            <a:prstGeom prst="rect">
              <a:avLst/>
            </a:prstGeom>
            <a:ln w="12700" cap="flat">
              <a:noFill/>
              <a:miter lim="400000"/>
            </a:ln>
            <a:effectLst/>
          </p:spPr>
        </p:pic>
        <p:sp>
          <p:nvSpPr>
            <p:cNvPr id="223" name="Shape 223"/>
            <p:cNvSpPr/>
            <p:nvPr/>
          </p:nvSpPr>
          <p:spPr>
            <a:xfrm>
              <a:off x="42119" y="2032286"/>
              <a:ext cx="2590377" cy="505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1400"/>
              </a:pPr>
              <a:r>
                <a:t>Michal warns David &amp; lets him down through a window </a:t>
              </a:r>
              <a:r>
                <a:rPr>
                  <a:solidFill>
                    <a:srgbClr val="FF2600"/>
                  </a:solidFill>
                </a:rPr>
                <a:t>11b, 12</a:t>
              </a:r>
            </a:p>
          </p:txBody>
        </p:sp>
      </p:grpSp>
      <p:grpSp>
        <p:nvGrpSpPr>
          <p:cNvPr id="227" name="Group 227"/>
          <p:cNvGrpSpPr/>
          <p:nvPr/>
        </p:nvGrpSpPr>
        <p:grpSpPr>
          <a:xfrm>
            <a:off x="7449660" y="5077078"/>
            <a:ext cx="2451708" cy="2129373"/>
            <a:chOff x="0" y="0"/>
            <a:chExt cx="2451707" cy="2129371"/>
          </a:xfrm>
        </p:grpSpPr>
        <p:pic>
          <p:nvPicPr>
            <p:cNvPr id="225" name="droppedImage.pdf"/>
            <p:cNvPicPr>
              <a:picLocks noChangeAspect="1"/>
            </p:cNvPicPr>
            <p:nvPr/>
          </p:nvPicPr>
          <p:blipFill>
            <a:blip r:embed="rId4">
              <a:extLst/>
            </a:blip>
            <a:stretch>
              <a:fillRect/>
            </a:stretch>
          </p:blipFill>
          <p:spPr>
            <a:xfrm>
              <a:off x="0" y="0"/>
              <a:ext cx="2372393" cy="1776951"/>
            </a:xfrm>
            <a:prstGeom prst="rect">
              <a:avLst/>
            </a:prstGeom>
            <a:ln w="12700" cap="flat">
              <a:noFill/>
              <a:miter lim="400000"/>
            </a:ln>
            <a:effectLst/>
          </p:spPr>
        </p:pic>
        <p:sp>
          <p:nvSpPr>
            <p:cNvPr id="226" name="Shape 226"/>
            <p:cNvSpPr/>
            <p:nvPr/>
          </p:nvSpPr>
          <p:spPr>
            <a:xfrm>
              <a:off x="48838" y="1875409"/>
              <a:ext cx="2402870" cy="2539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p>
              <a:pPr>
                <a:defRPr sz="1300"/>
              </a:pPr>
              <a:r>
                <a:t>Michal buys time for David </a:t>
              </a:r>
              <a:r>
                <a:rPr>
                  <a:solidFill>
                    <a:srgbClr val="FF2600"/>
                  </a:solidFill>
                </a:rPr>
                <a:t>13-17</a:t>
              </a:r>
            </a:p>
          </p:txBody>
        </p:sp>
      </p:gr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9" name="image.pdf"/>
          <p:cNvPicPr>
            <a:picLocks noChangeAspect="0"/>
          </p:cNvPicPr>
          <p:nvPr/>
        </p:nvPicPr>
        <p:blipFill>
          <a:blip r:embed="rId2">
            <a:extLst/>
          </a:blip>
          <a:stretch>
            <a:fillRect/>
          </a:stretch>
        </p:blipFill>
        <p:spPr>
          <a:xfrm>
            <a:off x="508000" y="635000"/>
            <a:ext cx="9144000" cy="5592763"/>
          </a:xfrm>
          <a:prstGeom prst="rect">
            <a:avLst/>
          </a:prstGeom>
          <a:ln w="12700">
            <a:miter lim="400000"/>
          </a:ln>
        </p:spPr>
      </p:pic>
      <p:sp>
        <p:nvSpPr>
          <p:cNvPr id="230" name="Shape 230"/>
          <p:cNvSpPr/>
          <p:nvPr/>
        </p:nvSpPr>
        <p:spPr>
          <a:xfrm>
            <a:off x="2641600" y="2844800"/>
            <a:ext cx="6858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Ekron</a:t>
            </a:r>
          </a:p>
        </p:txBody>
      </p:sp>
      <p:sp>
        <p:nvSpPr>
          <p:cNvPr id="231" name="Shape 231"/>
          <p:cNvSpPr/>
          <p:nvPr/>
        </p:nvSpPr>
        <p:spPr>
          <a:xfrm>
            <a:off x="4775200" y="29210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Gibeah</a:t>
            </a:r>
          </a:p>
        </p:txBody>
      </p:sp>
      <p:sp>
        <p:nvSpPr>
          <p:cNvPr id="232" name="Shape 232"/>
          <p:cNvSpPr/>
          <p:nvPr/>
        </p:nvSpPr>
        <p:spPr>
          <a:xfrm>
            <a:off x="4927600" y="26924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Ramah</a:t>
            </a:r>
          </a:p>
        </p:txBody>
      </p:sp>
      <p:sp>
        <p:nvSpPr>
          <p:cNvPr id="233" name="Shape 233"/>
          <p:cNvSpPr/>
          <p:nvPr/>
        </p:nvSpPr>
        <p:spPr>
          <a:xfrm>
            <a:off x="4546600" y="32258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Jerusalem</a:t>
            </a:r>
          </a:p>
        </p:txBody>
      </p:sp>
      <p:sp>
        <p:nvSpPr>
          <p:cNvPr id="234" name="Shape 234"/>
          <p:cNvSpPr/>
          <p:nvPr/>
        </p:nvSpPr>
        <p:spPr>
          <a:xfrm>
            <a:off x="3251200" y="34544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Azekah</a:t>
            </a:r>
          </a:p>
        </p:txBody>
      </p:sp>
      <p:sp>
        <p:nvSpPr>
          <p:cNvPr id="235" name="Shape 235"/>
          <p:cNvSpPr/>
          <p:nvPr/>
        </p:nvSpPr>
        <p:spPr>
          <a:xfrm>
            <a:off x="3479800" y="36830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Socho</a:t>
            </a:r>
          </a:p>
        </p:txBody>
      </p:sp>
      <p:sp>
        <p:nvSpPr>
          <p:cNvPr id="236" name="Shape 236"/>
          <p:cNvSpPr/>
          <p:nvPr/>
        </p:nvSpPr>
        <p:spPr>
          <a:xfrm>
            <a:off x="2565400" y="4140200"/>
            <a:ext cx="609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Gath</a:t>
            </a:r>
          </a:p>
        </p:txBody>
      </p:sp>
      <p:sp>
        <p:nvSpPr>
          <p:cNvPr id="237" name="Shape 237"/>
          <p:cNvSpPr/>
          <p:nvPr/>
        </p:nvSpPr>
        <p:spPr>
          <a:xfrm>
            <a:off x="4546600" y="36068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Bethlehem</a:t>
            </a:r>
          </a:p>
        </p:txBody>
      </p:sp>
      <p:sp>
        <p:nvSpPr>
          <p:cNvPr id="238" name="Shape 238"/>
          <p:cNvSpPr/>
          <p:nvPr/>
        </p:nvSpPr>
        <p:spPr>
          <a:xfrm rot="21540000">
            <a:off x="2566389" y="2008863"/>
            <a:ext cx="685801" cy="29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DAN</a:t>
            </a:r>
          </a:p>
        </p:txBody>
      </p:sp>
      <p:sp>
        <p:nvSpPr>
          <p:cNvPr id="239" name="Shape 239"/>
          <p:cNvSpPr/>
          <p:nvPr/>
        </p:nvSpPr>
        <p:spPr>
          <a:xfrm>
            <a:off x="5384800" y="2921000"/>
            <a:ext cx="11430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pPr/>
            <a:r>
              <a:t>BENJAMIN</a:t>
            </a:r>
          </a:p>
        </p:txBody>
      </p:sp>
      <p:sp>
        <p:nvSpPr>
          <p:cNvPr id="240" name="Shape 240"/>
          <p:cNvSpPr/>
          <p:nvPr/>
        </p:nvSpPr>
        <p:spPr>
          <a:xfrm>
            <a:off x="4699000" y="4140200"/>
            <a:ext cx="838200" cy="33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pPr/>
            <a:r>
              <a:t>JUDAH</a:t>
            </a:r>
          </a:p>
        </p:txBody>
      </p:sp>
      <p:sp>
        <p:nvSpPr>
          <p:cNvPr id="241" name="Shape 241"/>
          <p:cNvSpPr/>
          <p:nvPr/>
        </p:nvSpPr>
        <p:spPr>
          <a:xfrm rot="18240000">
            <a:off x="1231513" y="3945635"/>
            <a:ext cx="1447801" cy="29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PHILISTINES</a:t>
            </a:r>
          </a:p>
        </p:txBody>
      </p:sp>
      <p:sp>
        <p:nvSpPr>
          <p:cNvPr id="242" name="Shape 242"/>
          <p:cNvSpPr/>
          <p:nvPr/>
        </p:nvSpPr>
        <p:spPr>
          <a:xfrm>
            <a:off x="4851400" y="18542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Samuel’s home</a:t>
            </a:r>
          </a:p>
        </p:txBody>
      </p:sp>
      <p:sp>
        <p:nvSpPr>
          <p:cNvPr id="243" name="Shape 243"/>
          <p:cNvSpPr/>
          <p:nvPr/>
        </p:nvSpPr>
        <p:spPr>
          <a:xfrm>
            <a:off x="3860800" y="20828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Saul’s capital</a:t>
            </a:r>
          </a:p>
        </p:txBody>
      </p:sp>
      <p:sp>
        <p:nvSpPr>
          <p:cNvPr id="244" name="Shape 244"/>
          <p:cNvSpPr/>
          <p:nvPr/>
        </p:nvSpPr>
        <p:spPr>
          <a:xfrm>
            <a:off x="6604000" y="36068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David anointed</a:t>
            </a:r>
          </a:p>
        </p:txBody>
      </p:sp>
      <p:sp>
        <p:nvSpPr>
          <p:cNvPr id="245" name="Shape 245"/>
          <p:cNvSpPr/>
          <p:nvPr/>
        </p:nvSpPr>
        <p:spPr>
          <a:xfrm>
            <a:off x="889000" y="29972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Goliath Slain</a:t>
            </a:r>
          </a:p>
        </p:txBody>
      </p:sp>
      <p:sp>
        <p:nvSpPr>
          <p:cNvPr id="246" name="Shape 246"/>
          <p:cNvSpPr/>
          <p:nvPr/>
        </p:nvSpPr>
        <p:spPr>
          <a:xfrm>
            <a:off x="2717800" y="3302000"/>
            <a:ext cx="609600" cy="4465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700"/>
              </a:spcBef>
              <a:defRPr sz="1000">
                <a:solidFill>
                  <a:srgbClr val="941100"/>
                </a:solidFill>
                <a:uFill>
                  <a:solidFill>
                    <a:srgbClr val="941100"/>
                  </a:solidFill>
                </a:uFill>
                <a:latin typeface="Geneva"/>
                <a:ea typeface="Geneva"/>
                <a:cs typeface="Geneva"/>
                <a:sym typeface="Geneva"/>
              </a:defRPr>
            </a:lvl1pPr>
          </a:lstStyle>
          <a:p>
            <a:pPr/>
            <a:r>
              <a:t>Valley of Elah</a:t>
            </a:r>
          </a:p>
        </p:txBody>
      </p:sp>
      <p:sp>
        <p:nvSpPr>
          <p:cNvPr id="247" name="Shape 247"/>
          <p:cNvSpPr/>
          <p:nvPr/>
        </p:nvSpPr>
        <p:spPr>
          <a:xfrm>
            <a:off x="1727200" y="45974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City of Goliath</a:t>
            </a:r>
          </a:p>
        </p:txBody>
      </p:sp>
      <p:sp>
        <p:nvSpPr>
          <p:cNvPr id="248" name="Shape 248"/>
          <p:cNvSpPr/>
          <p:nvPr/>
        </p:nvSpPr>
        <p:spPr>
          <a:xfrm>
            <a:off x="3784600" y="38354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Adullam</a:t>
            </a:r>
          </a:p>
        </p:txBody>
      </p:sp>
      <p:sp>
        <p:nvSpPr>
          <p:cNvPr id="249" name="Shape 249"/>
          <p:cNvSpPr/>
          <p:nvPr/>
        </p:nvSpPr>
        <p:spPr>
          <a:xfrm>
            <a:off x="4013200" y="40640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Keilah</a:t>
            </a:r>
          </a:p>
        </p:txBody>
      </p:sp>
      <p:sp>
        <p:nvSpPr>
          <p:cNvPr id="250" name="Shape 250"/>
          <p:cNvSpPr/>
          <p:nvPr/>
        </p:nvSpPr>
        <p:spPr>
          <a:xfrm>
            <a:off x="4165600" y="45212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Hebron</a:t>
            </a:r>
          </a:p>
        </p:txBody>
      </p:sp>
      <p:sp>
        <p:nvSpPr>
          <p:cNvPr id="251" name="Shape 251"/>
          <p:cNvSpPr/>
          <p:nvPr/>
        </p:nvSpPr>
        <p:spPr>
          <a:xfrm>
            <a:off x="4089400" y="4826000"/>
            <a:ext cx="609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Ziph</a:t>
            </a:r>
          </a:p>
        </p:txBody>
      </p:sp>
      <p:sp>
        <p:nvSpPr>
          <p:cNvPr id="252" name="Shape 252"/>
          <p:cNvSpPr/>
          <p:nvPr/>
        </p:nvSpPr>
        <p:spPr>
          <a:xfrm>
            <a:off x="3784600" y="51308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Carmel</a:t>
            </a:r>
          </a:p>
        </p:txBody>
      </p:sp>
      <p:sp>
        <p:nvSpPr>
          <p:cNvPr id="253" name="Shape 253"/>
          <p:cNvSpPr/>
          <p:nvPr/>
        </p:nvSpPr>
        <p:spPr>
          <a:xfrm>
            <a:off x="4470400" y="52832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Maon</a:t>
            </a:r>
          </a:p>
        </p:txBody>
      </p:sp>
      <p:sp>
        <p:nvSpPr>
          <p:cNvPr id="254" name="Shape 254"/>
          <p:cNvSpPr/>
          <p:nvPr/>
        </p:nvSpPr>
        <p:spPr>
          <a:xfrm>
            <a:off x="4851400" y="49022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En-gedi</a:t>
            </a:r>
          </a:p>
        </p:txBody>
      </p:sp>
      <p:sp>
        <p:nvSpPr>
          <p:cNvPr id="255" name="Shape 255"/>
          <p:cNvSpPr/>
          <p:nvPr/>
        </p:nvSpPr>
        <p:spPr>
          <a:xfrm>
            <a:off x="6451600" y="5511800"/>
            <a:ext cx="914400" cy="495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Mizpeh of Moab</a:t>
            </a:r>
          </a:p>
        </p:txBody>
      </p:sp>
      <p:sp>
        <p:nvSpPr>
          <p:cNvPr id="256" name="Shape 256"/>
          <p:cNvSpPr/>
          <p:nvPr/>
        </p:nvSpPr>
        <p:spPr>
          <a:xfrm>
            <a:off x="2565400" y="54356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Ziklag</a:t>
            </a:r>
          </a:p>
        </p:txBody>
      </p:sp>
      <p:sp>
        <p:nvSpPr>
          <p:cNvPr id="257" name="Shape 257"/>
          <p:cNvSpPr/>
          <p:nvPr/>
        </p:nvSpPr>
        <p:spPr>
          <a:xfrm>
            <a:off x="1803400" y="52070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Gerar</a:t>
            </a:r>
          </a:p>
        </p:txBody>
      </p:sp>
      <p:sp>
        <p:nvSpPr>
          <p:cNvPr id="258" name="Shape 258"/>
          <p:cNvSpPr/>
          <p:nvPr/>
        </p:nvSpPr>
        <p:spPr>
          <a:xfrm>
            <a:off x="965200" y="47498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Gaza</a:t>
            </a:r>
          </a:p>
        </p:txBody>
      </p:sp>
      <p:sp>
        <p:nvSpPr>
          <p:cNvPr id="259" name="Shape 259"/>
          <p:cNvSpPr/>
          <p:nvPr/>
        </p:nvSpPr>
        <p:spPr>
          <a:xfrm>
            <a:off x="812800" y="37592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Ashkelon</a:t>
            </a:r>
          </a:p>
        </p:txBody>
      </p:sp>
      <p:sp>
        <p:nvSpPr>
          <p:cNvPr id="260" name="Shape 260"/>
          <p:cNvSpPr/>
          <p:nvPr/>
        </p:nvSpPr>
        <p:spPr>
          <a:xfrm>
            <a:off x="1803400" y="33782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Ashdod</a:t>
            </a:r>
          </a:p>
        </p:txBody>
      </p:sp>
      <p:sp>
        <p:nvSpPr>
          <p:cNvPr id="261" name="Shape 261"/>
          <p:cNvSpPr/>
          <p:nvPr/>
        </p:nvSpPr>
        <p:spPr>
          <a:xfrm>
            <a:off x="2794000" y="25400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Gezer</a:t>
            </a:r>
          </a:p>
        </p:txBody>
      </p:sp>
      <p:sp>
        <p:nvSpPr>
          <p:cNvPr id="262" name="Shape 262"/>
          <p:cNvSpPr/>
          <p:nvPr/>
        </p:nvSpPr>
        <p:spPr>
          <a:xfrm>
            <a:off x="5689600" y="26924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Jericho</a:t>
            </a:r>
          </a:p>
        </p:txBody>
      </p:sp>
      <p:sp>
        <p:nvSpPr>
          <p:cNvPr id="263" name="Shape 263"/>
          <p:cNvSpPr/>
          <p:nvPr/>
        </p:nvSpPr>
        <p:spPr>
          <a:xfrm>
            <a:off x="4089400" y="24638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Mizpah</a:t>
            </a:r>
          </a:p>
        </p:txBody>
      </p:sp>
      <p:sp>
        <p:nvSpPr>
          <p:cNvPr id="264" name="Shape 264"/>
          <p:cNvSpPr/>
          <p:nvPr/>
        </p:nvSpPr>
        <p:spPr>
          <a:xfrm>
            <a:off x="4394200" y="22352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Bethel</a:t>
            </a:r>
          </a:p>
        </p:txBody>
      </p:sp>
      <p:sp>
        <p:nvSpPr>
          <p:cNvPr id="265" name="Shape 265"/>
          <p:cNvSpPr/>
          <p:nvPr/>
        </p:nvSpPr>
        <p:spPr>
          <a:xfrm>
            <a:off x="5080000" y="23114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Ai</a:t>
            </a:r>
          </a:p>
        </p:txBody>
      </p:sp>
      <p:sp>
        <p:nvSpPr>
          <p:cNvPr id="266" name="Shape 266"/>
          <p:cNvSpPr/>
          <p:nvPr/>
        </p:nvSpPr>
        <p:spPr>
          <a:xfrm>
            <a:off x="7061200" y="1016000"/>
            <a:ext cx="2362200" cy="46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400"/>
              </a:spcBef>
              <a:defRPr sz="2400">
                <a:solidFill>
                  <a:srgbClr val="011993"/>
                </a:solidFill>
                <a:uFill>
                  <a:solidFill>
                    <a:srgbClr val="011993"/>
                  </a:solidFill>
                </a:uFill>
                <a:latin typeface="Times"/>
                <a:ea typeface="Times"/>
                <a:cs typeface="Times"/>
                <a:sym typeface="Times"/>
              </a:defRPr>
            </a:lvl1pPr>
          </a:lstStyle>
          <a:p>
            <a:pPr/>
            <a:r>
              <a:t>Saul And David</a:t>
            </a:r>
          </a:p>
        </p:txBody>
      </p:sp>
      <p:sp>
        <p:nvSpPr>
          <p:cNvPr id="267" name="Shape 267"/>
          <p:cNvSpPr/>
          <p:nvPr/>
        </p:nvSpPr>
        <p:spPr>
          <a:xfrm>
            <a:off x="7137400" y="1473200"/>
            <a:ext cx="2133600"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100"/>
              </a:spcBef>
              <a:defRPr sz="1800">
                <a:solidFill>
                  <a:srgbClr val="FF2600"/>
                </a:solidFill>
                <a:uFill>
                  <a:solidFill>
                    <a:srgbClr val="FF2600"/>
                  </a:solidFill>
                </a:uFill>
                <a:latin typeface="Times"/>
                <a:ea typeface="Times"/>
                <a:cs typeface="Times"/>
                <a:sym typeface="Times"/>
              </a:defRPr>
            </a:lvl1pPr>
          </a:lstStyle>
          <a:p>
            <a:pPr/>
            <a:r>
              <a:t>1 Samuel 16-27</a:t>
            </a:r>
          </a:p>
        </p:txBody>
      </p:sp>
      <p:sp>
        <p:nvSpPr>
          <p:cNvPr id="268" name="Shape 268"/>
          <p:cNvSpPr/>
          <p:nvPr/>
        </p:nvSpPr>
        <p:spPr>
          <a:xfrm>
            <a:off x="7061200" y="2387600"/>
            <a:ext cx="244475"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600"/>
              </a:spcBef>
              <a:defRPr sz="1000">
                <a:uFill>
                  <a:solidFill>
                    <a:srgbClr val="000000"/>
                  </a:solidFill>
                </a:uFill>
                <a:latin typeface="Times"/>
                <a:ea typeface="Times"/>
                <a:cs typeface="Times"/>
                <a:sym typeface="Times"/>
              </a:defRPr>
            </a:lvl1pPr>
          </a:lstStyle>
          <a:p>
            <a:pPr/>
            <a:r>
              <a:t>0</a:t>
            </a:r>
          </a:p>
        </p:txBody>
      </p:sp>
      <p:sp>
        <p:nvSpPr>
          <p:cNvPr id="269" name="Shape 269"/>
          <p:cNvSpPr/>
          <p:nvPr/>
        </p:nvSpPr>
        <p:spPr>
          <a:xfrm>
            <a:off x="8890000" y="2387600"/>
            <a:ext cx="622300" cy="24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pPr/>
            <a:r>
              <a:t>25 Miles</a:t>
            </a:r>
          </a:p>
        </p:txBody>
      </p:sp>
      <p:sp>
        <p:nvSpPr>
          <p:cNvPr id="270" name="Shape 270"/>
          <p:cNvSpPr/>
          <p:nvPr/>
        </p:nvSpPr>
        <p:spPr>
          <a:xfrm>
            <a:off x="5461000" y="4368800"/>
            <a:ext cx="11430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271" name="Shape 271"/>
          <p:cNvSpPr/>
          <p:nvPr/>
        </p:nvSpPr>
        <p:spPr>
          <a:xfrm>
            <a:off x="3708400" y="16256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EPHRAIM</a:t>
            </a:r>
          </a:p>
        </p:txBody>
      </p:sp>
      <p:sp>
        <p:nvSpPr>
          <p:cNvPr id="272" name="Shape 272"/>
          <p:cNvSpPr/>
          <p:nvPr/>
        </p:nvSpPr>
        <p:spPr>
          <a:xfrm>
            <a:off x="6223000" y="18542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GAD</a:t>
            </a:r>
          </a:p>
        </p:txBody>
      </p:sp>
      <p:sp>
        <p:nvSpPr>
          <p:cNvPr id="273" name="Shape 273"/>
          <p:cNvSpPr/>
          <p:nvPr/>
        </p:nvSpPr>
        <p:spPr>
          <a:xfrm>
            <a:off x="3327400" y="7874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MANASSEH</a:t>
            </a:r>
          </a:p>
        </p:txBody>
      </p:sp>
      <p:sp>
        <p:nvSpPr>
          <p:cNvPr id="274" name="Shape 274"/>
          <p:cNvSpPr/>
          <p:nvPr/>
        </p:nvSpPr>
        <p:spPr>
          <a:xfrm>
            <a:off x="6756400" y="41402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REUBEN</a:t>
            </a:r>
          </a:p>
        </p:txBody>
      </p:sp>
      <p:sp>
        <p:nvSpPr>
          <p:cNvPr id="275" name="Shape 275"/>
          <p:cNvSpPr/>
          <p:nvPr/>
        </p:nvSpPr>
        <p:spPr>
          <a:xfrm>
            <a:off x="7442200" y="56642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MOAB</a:t>
            </a:r>
          </a:p>
        </p:txBody>
      </p:sp>
      <p:sp>
        <p:nvSpPr>
          <p:cNvPr id="276" name="Shape 276"/>
          <p:cNvSpPr/>
          <p:nvPr/>
        </p:nvSpPr>
        <p:spPr>
          <a:xfrm>
            <a:off x="1193800" y="55880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SIMEON</a:t>
            </a:r>
          </a:p>
        </p:txBody>
      </p:sp>
      <p:sp>
        <p:nvSpPr>
          <p:cNvPr id="277" name="Shape 277"/>
          <p:cNvSpPr/>
          <p:nvPr/>
        </p:nvSpPr>
        <p:spPr>
          <a:xfrm>
            <a:off x="889000" y="1701800"/>
            <a:ext cx="14478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THE GREAT SEA</a:t>
            </a:r>
          </a:p>
        </p:txBody>
      </p:sp>
      <p:sp>
        <p:nvSpPr>
          <p:cNvPr id="278" name="Shape 278"/>
          <p:cNvSpPr/>
          <p:nvPr/>
        </p:nvSpPr>
        <p:spPr>
          <a:xfrm>
            <a:off x="8128000" y="2082800"/>
            <a:ext cx="622300" cy="24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pPr/>
            <a:r>
              <a:t>25 km</a:t>
            </a:r>
          </a:p>
        </p:txBody>
      </p:sp>
      <p:sp>
        <p:nvSpPr>
          <p:cNvPr id="279" name="Shape 279"/>
          <p:cNvSpPr/>
          <p:nvPr/>
        </p:nvSpPr>
        <p:spPr>
          <a:xfrm>
            <a:off x="5080000" y="3073400"/>
            <a:ext cx="990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pPr/>
            <a:r>
              <a:t>Nob</a:t>
            </a:r>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body" idx="1"/>
          </p:nvPr>
        </p:nvSpPr>
        <p:spPr>
          <a:xfrm>
            <a:off x="228600" y="266700"/>
            <a:ext cx="5829300" cy="6616700"/>
          </a:xfrm>
          <a:prstGeom prst="rect">
            <a:avLst/>
          </a:prstGeom>
        </p:spPr>
        <p:txBody>
          <a:bodyPr anchor="t"/>
          <a:lstStyle/>
          <a:p>
            <a:pPr marL="413448" indent="-413448">
              <a:spcBef>
                <a:spcPts val="0"/>
              </a:spcBef>
              <a:buClr>
                <a:srgbClr val="000000"/>
              </a:buClr>
              <a:buSzPct val="100000"/>
              <a:buChar char="4."/>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David flees to Samuel, at Ramah </a:t>
            </a:r>
            <a:r>
              <a:rPr>
                <a:solidFill>
                  <a:srgbClr val="FF2600"/>
                </a:solidFill>
              </a:rPr>
              <a:t>19:18</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a:t>
            </a:r>
          </a:p>
        </p:txBody>
      </p:sp>
      <p:pic>
        <p:nvPicPr>
          <p:cNvPr id="282" name="droppedImage.pdf"/>
          <p:cNvPicPr>
            <a:picLocks noChangeAspect="1"/>
          </p:cNvPicPr>
          <p:nvPr/>
        </p:nvPicPr>
        <p:blipFill>
          <a:blip r:embed="rId2">
            <a:extLst/>
          </a:blip>
          <a:stretch>
            <a:fillRect/>
          </a:stretch>
        </p:blipFill>
        <p:spPr>
          <a:xfrm>
            <a:off x="6271182" y="177800"/>
            <a:ext cx="3666440" cy="2628900"/>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body" idx="1"/>
          </p:nvPr>
        </p:nvSpPr>
        <p:spPr>
          <a:xfrm>
            <a:off x="228600" y="266700"/>
            <a:ext cx="5829300" cy="6616700"/>
          </a:xfrm>
          <a:prstGeom prst="rect">
            <a:avLst/>
          </a:prstGeom>
        </p:spPr>
        <p:txBody>
          <a:bodyPr anchor="t"/>
          <a:lstStyle/>
          <a:p>
            <a:pPr marL="413448" indent="-413448">
              <a:spcBef>
                <a:spcPts val="0"/>
              </a:spcBef>
              <a:buClr>
                <a:srgbClr val="000000"/>
              </a:buClr>
              <a:buSzPct val="100000"/>
              <a:buChar char="5."/>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Saul, hearing of it, sends messengers three times to take him; but God’s Spirit makes them prophesy</a:t>
            </a:r>
            <a:r>
              <a:rPr>
                <a:solidFill>
                  <a:srgbClr val="FF2600"/>
                </a:solidFill>
              </a:rPr>
              <a:t> 19:19-21</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a:t>
            </a:r>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ph type="body" idx="1"/>
          </p:nvPr>
        </p:nvSpPr>
        <p:spPr>
          <a:xfrm>
            <a:off x="228600" y="266700"/>
            <a:ext cx="5829300" cy="6616700"/>
          </a:xfrm>
          <a:prstGeom prst="rect">
            <a:avLst/>
          </a:prstGeom>
        </p:spPr>
        <p:txBody>
          <a:bodyPr anchor="t"/>
          <a:lstStyle/>
          <a:p>
            <a:pPr marL="413448" indent="-413448">
              <a:spcBef>
                <a:spcPts val="0"/>
              </a:spcBef>
              <a:buClr>
                <a:srgbClr val="000000"/>
              </a:buClr>
              <a:buSzPct val="100000"/>
              <a:buChar char="6."/>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Saul, hearing of this, goes after David himself, and falls under the same influence </a:t>
            </a:r>
            <a:r>
              <a:rPr>
                <a:solidFill>
                  <a:srgbClr val="FF2600"/>
                </a:solidFill>
              </a:rPr>
              <a:t>19:22-24</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Security of Giant gone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Shocked by defeat</a:t>
            </a:r>
          </a:p>
        </p:txBody>
      </p:sp>
      <p:pic>
        <p:nvPicPr>
          <p:cNvPr id="287" name="droppedImage.pdf"/>
          <p:cNvPicPr>
            <a:picLocks noChangeAspect="1"/>
          </p:cNvPicPr>
          <p:nvPr/>
        </p:nvPicPr>
        <p:blipFill>
          <a:blip r:embed="rId2">
            <a:extLst/>
          </a:blip>
          <a:stretch>
            <a:fillRect/>
          </a:stretch>
        </p:blipFill>
        <p:spPr>
          <a:xfrm>
            <a:off x="6337300" y="368300"/>
            <a:ext cx="3635805" cy="2413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Shape 289"/>
          <p:cNvSpPr/>
          <p:nvPr/>
        </p:nvSpPr>
        <p:spPr>
          <a:xfrm>
            <a:off x="737393" y="2603499"/>
            <a:ext cx="8685214"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33400" indent="-533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300">
                <a:solidFill>
                  <a:srgbClr val="011993"/>
                </a:solidFill>
                <a:latin typeface="Gill Sans SemiBold"/>
                <a:ea typeface="Gill Sans SemiBold"/>
                <a:cs typeface="Gill Sans SemiBold"/>
                <a:sym typeface="Gill Sans SemiBold"/>
              </a:defRPr>
            </a:pPr>
            <a:r>
              <a:t>C.		David’s farewell to Jonathan </a:t>
            </a:r>
            <a:r>
              <a:rPr>
                <a:solidFill>
                  <a:srgbClr val="FF2600"/>
                </a:solidFill>
              </a:rPr>
              <a:t>20</a:t>
            </a:r>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body" idx="1"/>
          </p:nvPr>
        </p:nvSpPr>
        <p:spPr>
          <a:xfrm>
            <a:off x="127000" y="114300"/>
            <a:ext cx="9731475" cy="6985000"/>
          </a:xfrm>
          <a:prstGeom prst="rect">
            <a:avLst/>
          </a:prstGeom>
        </p:spPr>
        <p:txBody>
          <a:bodyPr anchor="t"/>
          <a:lstStyle/>
          <a:p>
            <a:pPr marL="413448" indent="-413448">
              <a:buSzPct val="100000"/>
              <a:buAutoNum type="arabicPeriod" startAt="1"/>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David complains to Jonathan about Saul enmity against him;      Jonathan comforts him </a:t>
            </a:r>
            <a:r>
              <a:rPr>
                <a:solidFill>
                  <a:srgbClr val="FF2600"/>
                </a:solidFill>
              </a:rPr>
              <a:t>20:1-11</a:t>
            </a:r>
            <a:endParaRPr>
              <a:solidFill>
                <a:srgbClr val="FF2600"/>
              </a:solidFill>
            </a:endParaRPr>
          </a:p>
          <a:p>
            <a:pPr lvl="1" marL="988024" indent="-391124">
              <a:buClr>
                <a:srgbClr val="011993"/>
              </a:buClr>
              <a:buSzPct val="100000"/>
              <a:buAutoNum type="alphaLcPeriod" startAt="1"/>
              <a:tabLst>
                <a:tab pos="1143000" algn="l"/>
                <a:tab pos="1498600" algn="l"/>
                <a:tab pos="1854200" algn="l"/>
                <a:tab pos="2209800" algn="l"/>
                <a:tab pos="2565400" algn="l"/>
                <a:tab pos="2921000" algn="l"/>
                <a:tab pos="3276600" algn="l"/>
                <a:tab pos="3632200" algn="l"/>
                <a:tab pos="3987800" algn="l"/>
                <a:tab pos="4343400" algn="l"/>
                <a:tab pos="4699000" algn="l"/>
                <a:tab pos="5054600" algn="l"/>
              </a:tabLst>
              <a:defRPr sz="2800"/>
            </a:pPr>
            <a:r>
              <a:rPr>
                <a:solidFill>
                  <a:srgbClr val="011993"/>
                </a:solidFill>
              </a:rPr>
              <a:t>Jonathan knew and suspected nothing about his father; David explains that Saul knows of their friendship; but a step between me and death</a:t>
            </a:r>
            <a:r>
              <a:rPr>
                <a:solidFill>
                  <a:srgbClr val="FF2600"/>
                </a:solidFill>
              </a:rPr>
              <a:t> 20:1-3</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Security of Giant gone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Shocked by defeat</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body" idx="1"/>
          </p:nvPr>
        </p:nvSpPr>
        <p:spPr>
          <a:xfrm>
            <a:off x="127000" y="114300"/>
            <a:ext cx="9731475" cy="6985000"/>
          </a:xfrm>
          <a:prstGeom prst="rect">
            <a:avLst/>
          </a:prstGeom>
        </p:spPr>
        <p:txBody>
          <a:bodyPr anchor="t"/>
          <a:lstStyle/>
          <a:p>
            <a:pPr marL="413448" indent="-413448">
              <a:buSzPct val="100000"/>
              <a:buAutoNum type="arabicPeriod" startAt="1"/>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David complains to Jonathan about Saul enmity against him;      Jonathan comforts him </a:t>
            </a:r>
            <a:r>
              <a:rPr>
                <a:solidFill>
                  <a:srgbClr val="FF2600"/>
                </a:solidFill>
              </a:rPr>
              <a:t>20:1-11</a:t>
            </a:r>
            <a:endParaRPr>
              <a:solidFill>
                <a:srgbClr val="FF2600"/>
              </a:solidFill>
            </a:endParaRPr>
          </a:p>
          <a:p>
            <a:pPr lvl="1" marL="1010348" indent="-413448">
              <a:buSzPct val="100000"/>
              <a:buAutoNum type="alphaLcPeriod" startAt="2"/>
              <a:tabLst>
                <a:tab pos="1168400" algn="l"/>
                <a:tab pos="1524000" algn="l"/>
                <a:tab pos="1879600" algn="l"/>
                <a:tab pos="2235200" algn="l"/>
                <a:tab pos="2590800" algn="l"/>
                <a:tab pos="2946400" algn="l"/>
                <a:tab pos="3302000" algn="l"/>
                <a:tab pos="3657600" algn="l"/>
                <a:tab pos="4013200" algn="l"/>
                <a:tab pos="4368800" algn="l"/>
                <a:tab pos="4724400" algn="l"/>
                <a:tab pos="5080000" algn="l"/>
              </a:tabLst>
              <a:defRPr sz="2800">
                <a:solidFill>
                  <a:srgbClr val="011993"/>
                </a:solidFill>
              </a:defRPr>
            </a:pPr>
            <a:r>
              <a:t>Jonathan to find out Saul plans at the New Moon celebration; Jonathan is to tell Saul that David has gone to a family sacrifice in Bethlehem &amp; see if he becomes angry </a:t>
            </a:r>
            <a:r>
              <a:rPr>
                <a:solidFill>
                  <a:srgbClr val="FF2600"/>
                </a:solidFill>
              </a:rPr>
              <a:t>20:4-11</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Security of Giant gone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Shocked by defeat</a:t>
            </a:r>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Shape 295"/>
          <p:cNvSpPr/>
          <p:nvPr>
            <p:ph type="body" idx="1"/>
          </p:nvPr>
        </p:nvSpPr>
        <p:spPr>
          <a:xfrm>
            <a:off x="127000" y="114300"/>
            <a:ext cx="9731475" cy="6985000"/>
          </a:xfrm>
          <a:prstGeom prst="rect">
            <a:avLst/>
          </a:prstGeom>
        </p:spPr>
        <p:txBody>
          <a:bodyPr anchor="t"/>
          <a:lstStyle/>
          <a:p>
            <a:pPr marL="413448" indent="-413448">
              <a:buSzPct val="100000"/>
              <a:buAutoNum type="arabicPeriod" startAt="2"/>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Jonathan’s plan to warn David and asks for a covenant with David to protect his house </a:t>
            </a:r>
            <a:r>
              <a:rPr>
                <a:solidFill>
                  <a:srgbClr val="FF2600"/>
                </a:solidFill>
              </a:rPr>
              <a:t>20:12-17</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Security of Giant gone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Shocked by defeat</a:t>
            </a:r>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body" idx="1"/>
          </p:nvPr>
        </p:nvSpPr>
        <p:spPr>
          <a:xfrm>
            <a:off x="127000" y="114300"/>
            <a:ext cx="9731475" cy="6985000"/>
          </a:xfrm>
          <a:prstGeom prst="rect">
            <a:avLst/>
          </a:prstGeom>
        </p:spPr>
        <p:txBody>
          <a:bodyPr anchor="t"/>
          <a:lstStyle/>
          <a:p>
            <a:pPr marL="413448" indent="-413448">
              <a:buSzPct val="100000"/>
              <a:buAutoNum type="arabicPeriod" startAt="3"/>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Jonathan informs him how he will ascertain the disposition of his father towards him and how he will give him the news </a:t>
            </a:r>
            <a:r>
              <a:rPr>
                <a:solidFill>
                  <a:srgbClr val="FF2600"/>
                </a:solidFill>
              </a:rPr>
              <a:t>20:18-23</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Security of Giant gone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Shocked by defeat</a:t>
            </a:r>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body" idx="1"/>
          </p:nvPr>
        </p:nvSpPr>
        <p:spPr>
          <a:xfrm>
            <a:off x="52595" y="52916"/>
            <a:ext cx="7636859" cy="7404641"/>
          </a:xfrm>
          <a:prstGeom prst="rect">
            <a:avLst/>
          </a:prstGeom>
        </p:spPr>
        <p:txBody>
          <a:bodyPr/>
          <a:lstStyle/>
          <a:p>
            <a:pPr marL="508000" indent="-467359">
              <a:lnSpc>
                <a:spcPct val="90000"/>
              </a:lnSpc>
              <a:buSzTx/>
              <a:buNone/>
              <a:tabLst>
                <a:tab pos="546100" algn="l"/>
                <a:tab pos="546100" algn="l"/>
              </a:tabLst>
              <a:defRPr b="1" sz="3000"/>
            </a:pPr>
            <a:r>
              <a:t>10.	They draw near for battle, &amp; David slings a stone, hits Goliath in the forehead, slays him, &amp; cuts off his head with his own sword </a:t>
            </a:r>
            <a:r>
              <a:rPr>
                <a:solidFill>
                  <a:srgbClr val="FF2600"/>
                </a:solidFill>
                <a:uFill>
                  <a:solidFill>
                    <a:srgbClr val="FF2600"/>
                  </a:solidFill>
                </a:uFill>
              </a:rPr>
              <a:t>48-51a</a:t>
            </a:r>
            <a:endParaRPr>
              <a:solidFill>
                <a:srgbClr val="FF2600"/>
              </a:solidFill>
              <a:uFill>
                <a:solidFill>
                  <a:srgbClr val="FF2600"/>
                </a:solidFill>
              </a:uFill>
            </a:endParaRPr>
          </a:p>
          <a:p>
            <a:pPr lvl="1" marL="745490" indent="-247650">
              <a:lnSpc>
                <a:spcPct val="90000"/>
              </a:lnSpc>
              <a:buChar char="-"/>
              <a:tabLst>
                <a:tab pos="1066800" algn="l"/>
                <a:tab pos="2070100" algn="l"/>
              </a:tabLst>
              <a:defRPr b="1" sz="2600">
                <a:uFill>
                  <a:solidFill>
                    <a:srgbClr val="011993"/>
                  </a:solidFill>
                </a:uFill>
              </a:defRPr>
            </a:pPr>
            <a:r>
              <a:rPr b="0"/>
              <a:t>Goliath comes forward</a:t>
            </a:r>
            <a:endParaRPr b="0"/>
          </a:p>
          <a:p>
            <a:pPr lvl="1" marL="745490" indent="-247650">
              <a:lnSpc>
                <a:spcPct val="90000"/>
              </a:lnSpc>
              <a:buChar char="-"/>
              <a:tabLst>
                <a:tab pos="1066800" algn="l"/>
                <a:tab pos="2070100" algn="l"/>
              </a:tabLst>
              <a:defRPr b="1" sz="2600">
                <a:uFill>
                  <a:solidFill>
                    <a:srgbClr val="011993"/>
                  </a:solidFill>
                </a:uFill>
              </a:defRPr>
            </a:pPr>
            <a:r>
              <a:rPr b="0"/>
              <a:t>David ran toward Goliath</a:t>
            </a:r>
            <a:endParaRPr b="0"/>
          </a:p>
          <a:p>
            <a:pPr lvl="1" marL="745490" indent="-247650">
              <a:lnSpc>
                <a:spcPct val="90000"/>
              </a:lnSpc>
              <a:buChar char="-"/>
              <a:tabLst>
                <a:tab pos="1066800" algn="l"/>
                <a:tab pos="2070100" algn="l"/>
              </a:tabLst>
              <a:defRPr b="1" sz="2600">
                <a:uFill>
                  <a:solidFill>
                    <a:srgbClr val="011993"/>
                  </a:solidFill>
                </a:uFill>
              </a:defRPr>
            </a:pPr>
            <a:r>
              <a:rPr b="0"/>
              <a:t>Removes stone &amp; places it in His sling</a:t>
            </a:r>
            <a:endParaRPr b="0"/>
          </a:p>
          <a:p>
            <a:pPr lvl="1" marL="745490" indent="-247650">
              <a:lnSpc>
                <a:spcPct val="90000"/>
              </a:lnSpc>
              <a:buChar char="-"/>
              <a:tabLst>
                <a:tab pos="1066800" algn="l"/>
                <a:tab pos="2070100" algn="l"/>
              </a:tabLst>
              <a:defRPr b="1" sz="2600">
                <a:uFill>
                  <a:solidFill>
                    <a:srgbClr val="011993"/>
                  </a:solidFill>
                </a:uFill>
              </a:defRPr>
            </a:pPr>
            <a:r>
              <a:rPr b="0" u="sng"/>
              <a:t>slung</a:t>
            </a:r>
            <a:r>
              <a:rPr b="0"/>
              <a:t> - </a:t>
            </a:r>
            <a:r>
              <a:rPr b="0" i="1"/>
              <a:t>qala</a:t>
            </a:r>
            <a:r>
              <a:rPr b="0"/>
              <a:t> - sling, hurled forth</a:t>
            </a:r>
            <a:endParaRPr b="0"/>
          </a:p>
          <a:p>
            <a:pPr lvl="1" marL="745490" indent="-247650">
              <a:lnSpc>
                <a:spcPct val="90000"/>
              </a:lnSpc>
              <a:buChar char="-"/>
              <a:tabLst>
                <a:tab pos="1066800" algn="l"/>
                <a:tab pos="2070100" algn="l"/>
              </a:tabLst>
              <a:defRPr b="1" sz="2600">
                <a:uFill>
                  <a:solidFill>
                    <a:srgbClr val="011993"/>
                  </a:solidFill>
                </a:uFill>
              </a:defRPr>
            </a:pPr>
            <a:r>
              <a:rPr b="0"/>
              <a:t>struck on his </a:t>
            </a:r>
            <a:r>
              <a:rPr b="0" u="sng"/>
              <a:t>forehead</a:t>
            </a:r>
            <a:r>
              <a:rPr b="0"/>
              <a:t> - </a:t>
            </a:r>
            <a:r>
              <a:rPr b="0" i="1"/>
              <a:t>metsach</a:t>
            </a:r>
            <a:r>
              <a:rPr b="0"/>
              <a:t> - brow, forehead</a:t>
            </a:r>
            <a:endParaRPr b="0"/>
          </a:p>
          <a:p>
            <a:pPr lvl="1" marL="745490" indent="-247650">
              <a:lnSpc>
                <a:spcPct val="90000"/>
              </a:lnSpc>
              <a:buChar char="-"/>
              <a:tabLst>
                <a:tab pos="1066800" algn="l"/>
                <a:tab pos="2070100" algn="l"/>
              </a:tabLst>
              <a:defRPr b="1" sz="2600">
                <a:uFill>
                  <a:solidFill>
                    <a:srgbClr val="011993"/>
                  </a:solidFill>
                </a:uFill>
              </a:defRPr>
            </a:pPr>
            <a:r>
              <a:rPr b="0" u="sng"/>
              <a:t>sank into</a:t>
            </a:r>
            <a:r>
              <a:rPr b="0"/>
              <a:t> - </a:t>
            </a:r>
            <a:r>
              <a:rPr b="0" i="1"/>
              <a:t>taba</a:t>
            </a:r>
            <a:r>
              <a:rPr b="0"/>
              <a:t> - sink down, pierce, drown</a:t>
            </a:r>
            <a:endParaRPr b="0"/>
          </a:p>
          <a:p>
            <a:pPr lvl="1" marL="745490" indent="-247650">
              <a:lnSpc>
                <a:spcPct val="90000"/>
              </a:lnSpc>
              <a:buChar char="-"/>
              <a:tabLst>
                <a:tab pos="1066800" algn="l"/>
                <a:tab pos="2070100" algn="l"/>
              </a:tabLst>
              <a:defRPr b="1" sz="2600">
                <a:uFill>
                  <a:solidFill>
                    <a:srgbClr val="011993"/>
                  </a:solidFill>
                </a:uFill>
              </a:defRPr>
            </a:pPr>
            <a:r>
              <a:rPr b="0"/>
              <a:t>fell to the ground</a:t>
            </a:r>
            <a:endParaRPr b="0"/>
          </a:p>
          <a:p>
            <a:pPr lvl="1" marL="745490" indent="-247650">
              <a:lnSpc>
                <a:spcPct val="90000"/>
              </a:lnSpc>
              <a:buChar char="-"/>
              <a:tabLst>
                <a:tab pos="1066800" algn="l"/>
                <a:tab pos="2070100" algn="l"/>
              </a:tabLst>
              <a:defRPr b="1" sz="2600">
                <a:uFill>
                  <a:solidFill>
                    <a:srgbClr val="011993"/>
                  </a:solidFill>
                </a:uFill>
              </a:defRPr>
            </a:pPr>
            <a:r>
              <a:rPr b="0" u="sng"/>
              <a:t>prevailed</a:t>
            </a:r>
            <a:r>
              <a:rPr b="0"/>
              <a:t> - </a:t>
            </a:r>
            <a:r>
              <a:rPr b="0" i="1"/>
              <a:t>chazaq</a:t>
            </a:r>
            <a:r>
              <a:rPr b="0"/>
              <a:t> - grew strong, proved more powerful, was victorious</a:t>
            </a:r>
            <a:endParaRPr b="0"/>
          </a:p>
          <a:p>
            <a:pPr lvl="1" marL="745490" indent="-247650">
              <a:lnSpc>
                <a:spcPct val="90000"/>
              </a:lnSpc>
              <a:buChar char="-"/>
              <a:tabLst>
                <a:tab pos="1066800" algn="l"/>
                <a:tab pos="2070100" algn="l"/>
              </a:tabLst>
              <a:defRPr b="1" sz="2600">
                <a:uFill>
                  <a:solidFill>
                    <a:srgbClr val="011993"/>
                  </a:solidFill>
                </a:uFill>
              </a:defRPr>
            </a:pPr>
            <a:r>
              <a:rPr b="0"/>
              <a:t>With a sling &amp; a sword - no sword</a:t>
            </a:r>
            <a:endParaRPr b="0"/>
          </a:p>
          <a:p>
            <a:pPr lvl="1" marL="745490" indent="-247650">
              <a:lnSpc>
                <a:spcPct val="90000"/>
              </a:lnSpc>
              <a:buChar char="-"/>
              <a:tabLst>
                <a:tab pos="1066800" algn="l"/>
                <a:tab pos="2070100" algn="l"/>
              </a:tabLst>
              <a:defRPr b="1" sz="2600">
                <a:uFill>
                  <a:solidFill>
                    <a:srgbClr val="011993"/>
                  </a:solidFill>
                </a:uFill>
              </a:defRPr>
            </a:pPr>
            <a:r>
              <a:rPr b="0"/>
              <a:t>Cut off his head with his own sword</a:t>
            </a:r>
          </a:p>
        </p:txBody>
      </p:sp>
      <p:pic>
        <p:nvPicPr>
          <p:cNvPr id="135" name="david-meeting-goliath.jpg"/>
          <p:cNvPicPr>
            <a:picLocks noChangeAspect="0"/>
          </p:cNvPicPr>
          <p:nvPr/>
        </p:nvPicPr>
        <p:blipFill>
          <a:blip r:embed="rId2">
            <a:extLst/>
          </a:blip>
          <a:stretch>
            <a:fillRect/>
          </a:stretch>
        </p:blipFill>
        <p:spPr>
          <a:xfrm>
            <a:off x="7625355" y="70016"/>
            <a:ext cx="2428491" cy="3058532"/>
          </a:xfrm>
          <a:prstGeom prst="rect">
            <a:avLst/>
          </a:prstGeom>
          <a:ln w="12700">
            <a:miter lim="400000"/>
          </a:ln>
        </p:spPr>
      </p:pic>
      <p:pic>
        <p:nvPicPr>
          <p:cNvPr id="136" name="droppedImage.pdf"/>
          <p:cNvPicPr>
            <a:picLocks noChangeAspect="1"/>
          </p:cNvPicPr>
          <p:nvPr/>
        </p:nvPicPr>
        <p:blipFill>
          <a:blip r:embed="rId3">
            <a:extLst/>
          </a:blip>
          <a:stretch>
            <a:fillRect/>
          </a:stretch>
        </p:blipFill>
        <p:spPr>
          <a:xfrm>
            <a:off x="7410320" y="3160492"/>
            <a:ext cx="2700844" cy="2220853"/>
          </a:xfrm>
          <a:prstGeom prst="rect">
            <a:avLst/>
          </a:prstGeom>
          <a:ln w="12700"/>
        </p:spPr>
      </p:pic>
      <p:pic>
        <p:nvPicPr>
          <p:cNvPr id="137" name="droppedImage.pdf"/>
          <p:cNvPicPr>
            <a:picLocks noChangeAspect="1"/>
          </p:cNvPicPr>
          <p:nvPr/>
        </p:nvPicPr>
        <p:blipFill>
          <a:blip r:embed="rId4">
            <a:extLst/>
          </a:blip>
          <a:stretch>
            <a:fillRect/>
          </a:stretch>
        </p:blipFill>
        <p:spPr>
          <a:xfrm>
            <a:off x="7410320" y="5341130"/>
            <a:ext cx="2700844" cy="2195808"/>
          </a:xfrm>
          <a:prstGeom prst="rect">
            <a:avLst/>
          </a:prstGeom>
          <a:ln w="12700"/>
        </p:spPr>
      </p:pic>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p:cNvSpPr/>
          <p:nvPr>
            <p:ph type="body" idx="1"/>
          </p:nvPr>
        </p:nvSpPr>
        <p:spPr>
          <a:xfrm>
            <a:off x="25400" y="-38100"/>
            <a:ext cx="9982796" cy="7452420"/>
          </a:xfrm>
          <a:prstGeom prst="rect">
            <a:avLst/>
          </a:prstGeom>
        </p:spPr>
        <p:txBody>
          <a:bodyPr anchor="t"/>
          <a:lstStyle/>
          <a:p>
            <a:pPr marL="413448" indent="-413448">
              <a:buClr>
                <a:srgbClr val="000000"/>
              </a:buClr>
              <a:buSzPct val="100000"/>
              <a:buChar char="4."/>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David hides himself; is missed by Saul; Jonathan is questioned concerning his absence; makes an excuse for David;                          Saul is enraged, &amp; endeavors to kill Jonathan </a:t>
            </a:r>
            <a:r>
              <a:rPr>
                <a:solidFill>
                  <a:srgbClr val="FF2600"/>
                </a:solidFill>
              </a:rPr>
              <a:t>20:24-33</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Security of Giant gone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Shocked by defeat</a:t>
            </a:r>
          </a:p>
        </p:txBody>
      </p:sp>
      <p:grpSp>
        <p:nvGrpSpPr>
          <p:cNvPr id="302" name="Group 302"/>
          <p:cNvGrpSpPr/>
          <p:nvPr/>
        </p:nvGrpSpPr>
        <p:grpSpPr>
          <a:xfrm>
            <a:off x="6718300" y="1498600"/>
            <a:ext cx="3261360" cy="2660650"/>
            <a:chOff x="0" y="0"/>
            <a:chExt cx="3261359" cy="2660650"/>
          </a:xfrm>
        </p:grpSpPr>
        <p:pic>
          <p:nvPicPr>
            <p:cNvPr id="300" name="droppedImage.pdf"/>
            <p:cNvPicPr>
              <a:picLocks noChangeAspect="1"/>
            </p:cNvPicPr>
            <p:nvPr/>
          </p:nvPicPr>
          <p:blipFill>
            <a:blip r:embed="rId2">
              <a:extLst/>
            </a:blip>
            <a:stretch>
              <a:fillRect/>
            </a:stretch>
          </p:blipFill>
          <p:spPr>
            <a:xfrm>
              <a:off x="0" y="0"/>
              <a:ext cx="3261360" cy="2310384"/>
            </a:xfrm>
            <a:prstGeom prst="rect">
              <a:avLst/>
            </a:prstGeom>
            <a:ln w="12700" cap="flat">
              <a:noFill/>
              <a:miter lim="400000"/>
            </a:ln>
            <a:effectLst/>
          </p:spPr>
        </p:pic>
        <p:sp>
          <p:nvSpPr>
            <p:cNvPr id="301" name="Shape 301"/>
            <p:cNvSpPr/>
            <p:nvPr/>
          </p:nvSpPr>
          <p:spPr>
            <a:xfrm>
              <a:off x="12700" y="2317750"/>
              <a:ext cx="3200400" cy="342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defRPr sz="1900"/>
              </a:pPr>
              <a:r>
                <a:t>David’s place was empty </a:t>
              </a:r>
              <a:r>
                <a:rPr>
                  <a:solidFill>
                    <a:srgbClr val="FF2600"/>
                  </a:solidFill>
                </a:rPr>
                <a:t>24-26</a:t>
              </a:r>
            </a:p>
          </p:txBody>
        </p:sp>
      </p:grpSp>
      <p:grpSp>
        <p:nvGrpSpPr>
          <p:cNvPr id="305" name="Group 305"/>
          <p:cNvGrpSpPr/>
          <p:nvPr/>
        </p:nvGrpSpPr>
        <p:grpSpPr>
          <a:xfrm>
            <a:off x="6845300" y="4356100"/>
            <a:ext cx="3200400" cy="2673350"/>
            <a:chOff x="0" y="0"/>
            <a:chExt cx="3200400" cy="2673350"/>
          </a:xfrm>
        </p:grpSpPr>
        <p:pic>
          <p:nvPicPr>
            <p:cNvPr id="303" name="droppedImage.pdf"/>
            <p:cNvPicPr>
              <a:picLocks noChangeAspect="1"/>
            </p:cNvPicPr>
            <p:nvPr/>
          </p:nvPicPr>
          <p:blipFill>
            <a:blip r:embed="rId3">
              <a:extLst/>
            </a:blip>
            <a:stretch>
              <a:fillRect/>
            </a:stretch>
          </p:blipFill>
          <p:spPr>
            <a:xfrm>
              <a:off x="12700" y="0"/>
              <a:ext cx="3169920" cy="2328673"/>
            </a:xfrm>
            <a:prstGeom prst="rect">
              <a:avLst/>
            </a:prstGeom>
            <a:ln w="12700" cap="flat">
              <a:noFill/>
              <a:miter lim="400000"/>
            </a:ln>
            <a:effectLst/>
          </p:spPr>
        </p:pic>
        <p:sp>
          <p:nvSpPr>
            <p:cNvPr id="304" name="Shape 304"/>
            <p:cNvSpPr/>
            <p:nvPr/>
          </p:nvSpPr>
          <p:spPr>
            <a:xfrm>
              <a:off x="0" y="2330450"/>
              <a:ext cx="3200400" cy="342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defRPr sz="1900"/>
              </a:pPr>
              <a:r>
                <a:t>2nd day Jonathan questioned </a:t>
              </a:r>
              <a:r>
                <a:rPr>
                  <a:solidFill>
                    <a:srgbClr val="FF2600"/>
                  </a:solidFill>
                </a:rPr>
                <a:t>27</a:t>
              </a:r>
            </a:p>
          </p:txBody>
        </p:sp>
      </p:gr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307"/>
          <p:cNvSpPr/>
          <p:nvPr>
            <p:ph type="body" idx="1"/>
          </p:nvPr>
        </p:nvSpPr>
        <p:spPr>
          <a:xfrm>
            <a:off x="25400" y="-38100"/>
            <a:ext cx="9982796" cy="7540427"/>
          </a:xfrm>
          <a:prstGeom prst="rect">
            <a:avLst/>
          </a:prstGeom>
        </p:spPr>
        <p:txBody>
          <a:bodyPr anchor="t"/>
          <a:lstStyle/>
          <a:p>
            <a:pPr marL="413448" indent="-413448">
              <a:buClr>
                <a:srgbClr val="000000"/>
              </a:buClr>
              <a:buSzPct val="100000"/>
              <a:buChar char="4."/>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David hides himself; is missed by Saul; Jonathan is questioned concerning his absence; makes an excuse for David;                          Saul is enraged, &amp; endeavors to kill Jonathan </a:t>
            </a:r>
            <a:r>
              <a:rPr>
                <a:solidFill>
                  <a:srgbClr val="FF2600"/>
                </a:solidFill>
              </a:rPr>
              <a:t>20:24-33</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Security of Giant gone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Shocked by defeat</a:t>
            </a:r>
          </a:p>
        </p:txBody>
      </p:sp>
      <p:grpSp>
        <p:nvGrpSpPr>
          <p:cNvPr id="310" name="Group 310"/>
          <p:cNvGrpSpPr/>
          <p:nvPr/>
        </p:nvGrpSpPr>
        <p:grpSpPr>
          <a:xfrm>
            <a:off x="7048500" y="1600200"/>
            <a:ext cx="3236976" cy="2673350"/>
            <a:chOff x="0" y="0"/>
            <a:chExt cx="3236975" cy="2673350"/>
          </a:xfrm>
        </p:grpSpPr>
        <p:pic>
          <p:nvPicPr>
            <p:cNvPr id="308" name="droppedImage.pdf"/>
            <p:cNvPicPr>
              <a:picLocks noChangeAspect="1"/>
            </p:cNvPicPr>
            <p:nvPr/>
          </p:nvPicPr>
          <p:blipFill>
            <a:blip r:embed="rId2">
              <a:extLst/>
            </a:blip>
            <a:stretch>
              <a:fillRect/>
            </a:stretch>
          </p:blipFill>
          <p:spPr>
            <a:xfrm>
              <a:off x="0" y="0"/>
              <a:ext cx="3236976" cy="2334768"/>
            </a:xfrm>
            <a:prstGeom prst="rect">
              <a:avLst/>
            </a:prstGeom>
            <a:ln w="12700" cap="flat">
              <a:noFill/>
              <a:miter lim="400000"/>
            </a:ln>
            <a:effectLst/>
          </p:spPr>
        </p:pic>
        <p:sp>
          <p:nvSpPr>
            <p:cNvPr id="309" name="Shape 309"/>
            <p:cNvSpPr/>
            <p:nvPr/>
          </p:nvSpPr>
          <p:spPr>
            <a:xfrm>
              <a:off x="25400" y="2330450"/>
              <a:ext cx="3200400" cy="342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defRPr sz="1900"/>
              </a:pPr>
              <a:r>
                <a:t>Jonathan explains </a:t>
              </a:r>
              <a:r>
                <a:rPr>
                  <a:solidFill>
                    <a:srgbClr val="FF2600"/>
                  </a:solidFill>
                </a:rPr>
                <a:t>28, 29</a:t>
              </a:r>
            </a:p>
          </p:txBody>
        </p:sp>
      </p:gr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Shape 312"/>
          <p:cNvSpPr/>
          <p:nvPr>
            <p:ph type="body" idx="1"/>
          </p:nvPr>
        </p:nvSpPr>
        <p:spPr>
          <a:xfrm>
            <a:off x="25400" y="-38100"/>
            <a:ext cx="9982796" cy="7452420"/>
          </a:xfrm>
          <a:prstGeom prst="rect">
            <a:avLst/>
          </a:prstGeom>
        </p:spPr>
        <p:txBody>
          <a:bodyPr anchor="t"/>
          <a:lstStyle/>
          <a:p>
            <a:pPr marL="413448" indent="-413448">
              <a:buClr>
                <a:srgbClr val="000000"/>
              </a:buClr>
              <a:buSzPct val="100000"/>
              <a:buChar char="4."/>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David hides himself; is missed by Saul; Jonathan is questioned concerning his absence; makes an excuse for David;                          Saul is enraged, &amp; endeavors to kill Jonathan </a:t>
            </a:r>
            <a:r>
              <a:rPr>
                <a:solidFill>
                  <a:srgbClr val="FF2600"/>
                </a:solidFill>
              </a:rPr>
              <a:t>20:24-33</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Security of Giant gone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Shocked by defeat</a:t>
            </a:r>
          </a:p>
        </p:txBody>
      </p:sp>
      <p:grpSp>
        <p:nvGrpSpPr>
          <p:cNvPr id="315" name="Group 315"/>
          <p:cNvGrpSpPr/>
          <p:nvPr/>
        </p:nvGrpSpPr>
        <p:grpSpPr>
          <a:xfrm>
            <a:off x="6934200" y="1270000"/>
            <a:ext cx="3121152" cy="2927096"/>
            <a:chOff x="0" y="0"/>
            <a:chExt cx="3121151" cy="2927095"/>
          </a:xfrm>
        </p:grpSpPr>
        <p:pic>
          <p:nvPicPr>
            <p:cNvPr id="313" name="droppedImage.pdf"/>
            <p:cNvPicPr>
              <a:picLocks noChangeAspect="1"/>
            </p:cNvPicPr>
            <p:nvPr/>
          </p:nvPicPr>
          <p:blipFill>
            <a:blip r:embed="rId2">
              <a:extLst/>
            </a:blip>
            <a:stretch>
              <a:fillRect/>
            </a:stretch>
          </p:blipFill>
          <p:spPr>
            <a:xfrm>
              <a:off x="0" y="0"/>
              <a:ext cx="3121152" cy="2298192"/>
            </a:xfrm>
            <a:prstGeom prst="rect">
              <a:avLst/>
            </a:prstGeom>
            <a:ln w="12700" cap="flat">
              <a:noFill/>
              <a:miter lim="400000"/>
            </a:ln>
            <a:effectLst/>
          </p:spPr>
        </p:pic>
        <p:sp>
          <p:nvSpPr>
            <p:cNvPr id="314" name="Shape 314"/>
            <p:cNvSpPr/>
            <p:nvPr/>
          </p:nvSpPr>
          <p:spPr>
            <a:xfrm>
              <a:off x="0" y="2317495"/>
              <a:ext cx="3121152" cy="609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defRPr sz="1900"/>
              </a:pPr>
              <a:r>
                <a:t>Saul’s anger burned against Jonathan </a:t>
              </a:r>
              <a:r>
                <a:rPr>
                  <a:solidFill>
                    <a:srgbClr val="FF2600"/>
                  </a:solidFill>
                </a:rPr>
                <a:t>30, 31</a:t>
              </a:r>
            </a:p>
          </p:txBody>
        </p:sp>
      </p:grpSp>
      <p:pic>
        <p:nvPicPr>
          <p:cNvPr id="316" name="droppedImage.pdf"/>
          <p:cNvPicPr>
            <a:picLocks noChangeAspect="1"/>
          </p:cNvPicPr>
          <p:nvPr/>
        </p:nvPicPr>
        <p:blipFill>
          <a:blip r:embed="rId3">
            <a:extLst/>
          </a:blip>
          <a:stretch>
            <a:fillRect/>
          </a:stretch>
        </p:blipFill>
        <p:spPr>
          <a:xfrm>
            <a:off x="7010400" y="4267200"/>
            <a:ext cx="3163824" cy="2346961"/>
          </a:xfrm>
          <a:prstGeom prst="rect">
            <a:avLst/>
          </a:prstGeom>
          <a:ln w="12700">
            <a:miter lim="400000"/>
          </a:ln>
        </p:spPr>
      </p:pic>
      <p:sp>
        <p:nvSpPr>
          <p:cNvPr id="317" name="Shape 317"/>
          <p:cNvSpPr/>
          <p:nvPr/>
        </p:nvSpPr>
        <p:spPr>
          <a:xfrm>
            <a:off x="6997700" y="6684264"/>
            <a:ext cx="3121152" cy="609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defRPr sz="1900"/>
            </a:pPr>
            <a:r>
              <a:t>Saul hurls a spear to strike him down </a:t>
            </a:r>
            <a:r>
              <a:rPr>
                <a:solidFill>
                  <a:srgbClr val="FF2600"/>
                </a:solidFill>
              </a:rPr>
              <a:t>33</a:t>
            </a:r>
          </a:p>
        </p:txBody>
      </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9" name="Shape 319"/>
          <p:cNvSpPr/>
          <p:nvPr>
            <p:ph type="body" idx="1"/>
          </p:nvPr>
        </p:nvSpPr>
        <p:spPr>
          <a:xfrm>
            <a:off x="127000" y="127000"/>
            <a:ext cx="9809609" cy="7366000"/>
          </a:xfrm>
          <a:prstGeom prst="rect">
            <a:avLst/>
          </a:prstGeom>
        </p:spPr>
        <p:txBody>
          <a:bodyPr anchor="t"/>
          <a:lstStyle/>
          <a:p>
            <a:pPr marL="413448" indent="-413448">
              <a:buClr>
                <a:srgbClr val="000000"/>
              </a:buClr>
              <a:buSzPct val="100000"/>
              <a:buChar char="5."/>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Jonathan goes out to the field; give David the sign they had agreed on, &amp; by which David would know that king sought to kill him </a:t>
            </a:r>
            <a:r>
              <a:rPr>
                <a:solidFill>
                  <a:srgbClr val="FF2600"/>
                </a:solidFill>
              </a:rPr>
              <a:t>20:34-39</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Security of Giant gone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Shocked by defeat</a:t>
            </a:r>
          </a:p>
        </p:txBody>
      </p:sp>
      <p:pic>
        <p:nvPicPr>
          <p:cNvPr id="320" name="droppedImage.pdf"/>
          <p:cNvPicPr>
            <a:picLocks noChangeAspect="1"/>
          </p:cNvPicPr>
          <p:nvPr/>
        </p:nvPicPr>
        <p:blipFill>
          <a:blip r:embed="rId2">
            <a:extLst/>
          </a:blip>
          <a:stretch>
            <a:fillRect/>
          </a:stretch>
        </p:blipFill>
        <p:spPr>
          <a:xfrm>
            <a:off x="5613400" y="1206500"/>
            <a:ext cx="4394200" cy="318143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Shape 322"/>
          <p:cNvSpPr/>
          <p:nvPr>
            <p:ph type="body" idx="1"/>
          </p:nvPr>
        </p:nvSpPr>
        <p:spPr>
          <a:xfrm>
            <a:off x="165100" y="127000"/>
            <a:ext cx="9465420" cy="7366000"/>
          </a:xfrm>
          <a:prstGeom prst="rect">
            <a:avLst/>
          </a:prstGeom>
        </p:spPr>
        <p:txBody>
          <a:bodyPr anchor="t"/>
          <a:lstStyle/>
          <a:p>
            <a:pPr marL="413448" indent="-413448">
              <a:buClr>
                <a:srgbClr val="000000"/>
              </a:buClr>
              <a:buSzPct val="100000"/>
              <a:buChar char="6."/>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Jonathan sends his servant back into the city; &amp; then he &amp; David meet, renew their covenant, &amp; have                                           a very affectionate parting </a:t>
            </a:r>
            <a:r>
              <a:rPr>
                <a:solidFill>
                  <a:srgbClr val="FF2600"/>
                </a:solidFill>
              </a:rPr>
              <a:t>20:40-42</a:t>
            </a:r>
            <a:endParaRPr>
              <a:solidFill>
                <a:srgbClr val="FF2600"/>
              </a:solidFill>
            </a:endParaRPr>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Security of Giant gone</a:t>
            </a:r>
            <a:endParaRPr b="0"/>
          </a:p>
          <a:p>
            <a:pPr lvl="1" marL="726440" marR="91439" indent="-228600" defTabSz="914400">
              <a:lnSpc>
                <a:spcPct val="90000"/>
              </a:lnSpc>
              <a:spcBef>
                <a:spcPts val="600"/>
              </a:spcBef>
              <a:buSzPct val="100000"/>
              <a:buChar char="-"/>
              <a:tabLst>
                <a:tab pos="952500" algn="l"/>
                <a:tab pos="1854200" algn="l"/>
              </a:tabLst>
              <a:defRPr b="1" sz="2400">
                <a:uFill>
                  <a:solidFill>
                    <a:srgbClr val="011993"/>
                  </a:solidFill>
                </a:uFill>
                <a:latin typeface="Times"/>
                <a:ea typeface="Times"/>
                <a:cs typeface="Times"/>
                <a:sym typeface="Times"/>
              </a:defRPr>
            </a:pPr>
            <a:r>
              <a:rPr b="0"/>
              <a:t>Shocked by defeat</a:t>
            </a:r>
          </a:p>
        </p:txBody>
      </p:sp>
      <p:pic>
        <p:nvPicPr>
          <p:cNvPr id="323" name="droppedImage.pdf"/>
          <p:cNvPicPr>
            <a:picLocks noChangeAspect="1"/>
          </p:cNvPicPr>
          <p:nvPr/>
        </p:nvPicPr>
        <p:blipFill>
          <a:blip r:embed="rId2">
            <a:extLst/>
          </a:blip>
          <a:stretch>
            <a:fillRect/>
          </a:stretch>
        </p:blipFill>
        <p:spPr>
          <a:xfrm>
            <a:off x="6927088" y="2984500"/>
            <a:ext cx="3200401" cy="2304289"/>
          </a:xfrm>
          <a:prstGeom prst="rect">
            <a:avLst/>
          </a:prstGeom>
          <a:ln w="12700">
            <a:miter lim="400000"/>
          </a:ln>
        </p:spPr>
      </p:pic>
      <p:pic>
        <p:nvPicPr>
          <p:cNvPr id="324" name="droppedImage.pdf"/>
          <p:cNvPicPr>
            <a:picLocks noChangeAspect="1"/>
          </p:cNvPicPr>
          <p:nvPr/>
        </p:nvPicPr>
        <p:blipFill>
          <a:blip r:embed="rId3">
            <a:extLst/>
          </a:blip>
          <a:stretch>
            <a:fillRect/>
          </a:stretch>
        </p:blipFill>
        <p:spPr>
          <a:xfrm>
            <a:off x="3873500" y="5359400"/>
            <a:ext cx="3017520" cy="2109217"/>
          </a:xfrm>
          <a:prstGeom prst="rect">
            <a:avLst/>
          </a:prstGeom>
          <a:ln w="12700">
            <a:miter lim="400000"/>
          </a:ln>
        </p:spPr>
      </p:pic>
      <p:pic>
        <p:nvPicPr>
          <p:cNvPr id="325" name="droppedImage.pdf"/>
          <p:cNvPicPr>
            <a:picLocks noChangeAspect="1"/>
          </p:cNvPicPr>
          <p:nvPr/>
        </p:nvPicPr>
        <p:blipFill>
          <a:blip r:embed="rId4">
            <a:extLst/>
          </a:blip>
          <a:stretch>
            <a:fillRect/>
          </a:stretch>
        </p:blipFill>
        <p:spPr>
          <a:xfrm>
            <a:off x="6933183" y="5295391"/>
            <a:ext cx="3188209" cy="2237233"/>
          </a:xfrm>
          <a:prstGeom prst="rect">
            <a:avLst/>
          </a:prstGeom>
          <a:ln w="12700">
            <a:miter lim="400000"/>
          </a:ln>
        </p:spPr>
      </p:pic>
      <p:pic>
        <p:nvPicPr>
          <p:cNvPr id="326" name="droppedImage.pdf"/>
          <p:cNvPicPr>
            <a:picLocks noChangeAspect="1"/>
          </p:cNvPicPr>
          <p:nvPr/>
        </p:nvPicPr>
        <p:blipFill>
          <a:blip r:embed="rId5">
            <a:extLst/>
          </a:blip>
          <a:stretch>
            <a:fillRect/>
          </a:stretch>
        </p:blipFill>
        <p:spPr>
          <a:xfrm>
            <a:off x="6985000" y="694944"/>
            <a:ext cx="3084576" cy="22677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79" name="Group 379"/>
          <p:cNvGrpSpPr/>
          <p:nvPr/>
        </p:nvGrpSpPr>
        <p:grpSpPr>
          <a:xfrm>
            <a:off x="508000" y="635000"/>
            <a:ext cx="9144000" cy="5592763"/>
            <a:chOff x="0" y="0"/>
            <a:chExt cx="9144000" cy="5592762"/>
          </a:xfrm>
        </p:grpSpPr>
        <p:pic>
          <p:nvPicPr>
            <p:cNvPr id="328" name="image.pdf"/>
            <p:cNvPicPr>
              <a:picLocks noChangeAspect="0"/>
            </p:cNvPicPr>
            <p:nvPr/>
          </p:nvPicPr>
          <p:blipFill>
            <a:blip r:embed="rId2">
              <a:extLst/>
            </a:blip>
            <a:stretch>
              <a:fillRect/>
            </a:stretch>
          </p:blipFill>
          <p:spPr>
            <a:xfrm>
              <a:off x="0" y="0"/>
              <a:ext cx="9144000" cy="5592763"/>
            </a:xfrm>
            <a:prstGeom prst="rect">
              <a:avLst/>
            </a:prstGeom>
            <a:ln w="12700" cap="flat">
              <a:noFill/>
              <a:miter lim="400000"/>
            </a:ln>
            <a:effectLst/>
          </p:spPr>
        </p:pic>
        <p:sp>
          <p:nvSpPr>
            <p:cNvPr id="329" name="Shape 329"/>
            <p:cNvSpPr/>
            <p:nvPr/>
          </p:nvSpPr>
          <p:spPr>
            <a:xfrm>
              <a:off x="2133600" y="2209800"/>
              <a:ext cx="6858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Ekron</a:t>
              </a:r>
            </a:p>
          </p:txBody>
        </p:sp>
        <p:sp>
          <p:nvSpPr>
            <p:cNvPr id="330" name="Shape 330"/>
            <p:cNvSpPr/>
            <p:nvPr/>
          </p:nvSpPr>
          <p:spPr>
            <a:xfrm>
              <a:off x="4267200" y="22860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Gibeah</a:t>
              </a:r>
            </a:p>
          </p:txBody>
        </p:sp>
        <p:sp>
          <p:nvSpPr>
            <p:cNvPr id="331" name="Shape 331"/>
            <p:cNvSpPr/>
            <p:nvPr/>
          </p:nvSpPr>
          <p:spPr>
            <a:xfrm>
              <a:off x="4419600" y="20574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Ramah</a:t>
              </a:r>
            </a:p>
          </p:txBody>
        </p:sp>
        <p:sp>
          <p:nvSpPr>
            <p:cNvPr id="332" name="Shape 332"/>
            <p:cNvSpPr/>
            <p:nvPr/>
          </p:nvSpPr>
          <p:spPr>
            <a:xfrm>
              <a:off x="4038600" y="25908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Jerusalem</a:t>
              </a:r>
            </a:p>
          </p:txBody>
        </p:sp>
        <p:sp>
          <p:nvSpPr>
            <p:cNvPr id="333" name="Shape 333"/>
            <p:cNvSpPr/>
            <p:nvPr/>
          </p:nvSpPr>
          <p:spPr>
            <a:xfrm>
              <a:off x="2743200" y="28194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Azekah</a:t>
              </a:r>
            </a:p>
          </p:txBody>
        </p:sp>
        <p:sp>
          <p:nvSpPr>
            <p:cNvPr id="334" name="Shape 334"/>
            <p:cNvSpPr/>
            <p:nvPr/>
          </p:nvSpPr>
          <p:spPr>
            <a:xfrm>
              <a:off x="2971800" y="30480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Socho</a:t>
              </a:r>
            </a:p>
          </p:txBody>
        </p:sp>
        <p:sp>
          <p:nvSpPr>
            <p:cNvPr id="335" name="Shape 335"/>
            <p:cNvSpPr/>
            <p:nvPr/>
          </p:nvSpPr>
          <p:spPr>
            <a:xfrm>
              <a:off x="2057400" y="3505200"/>
              <a:ext cx="609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Gath</a:t>
              </a:r>
            </a:p>
          </p:txBody>
        </p:sp>
        <p:sp>
          <p:nvSpPr>
            <p:cNvPr id="336" name="Shape 336"/>
            <p:cNvSpPr/>
            <p:nvPr/>
          </p:nvSpPr>
          <p:spPr>
            <a:xfrm>
              <a:off x="4038600" y="29718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Bethlehem</a:t>
              </a:r>
            </a:p>
          </p:txBody>
        </p:sp>
        <p:sp>
          <p:nvSpPr>
            <p:cNvPr id="337" name="Shape 337"/>
            <p:cNvSpPr/>
            <p:nvPr/>
          </p:nvSpPr>
          <p:spPr>
            <a:xfrm rot="21540000">
              <a:off x="2058389" y="1373863"/>
              <a:ext cx="6858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DAN</a:t>
              </a:r>
            </a:p>
          </p:txBody>
        </p:sp>
        <p:sp>
          <p:nvSpPr>
            <p:cNvPr id="338" name="Shape 338"/>
            <p:cNvSpPr/>
            <p:nvPr/>
          </p:nvSpPr>
          <p:spPr>
            <a:xfrm>
              <a:off x="4876800" y="2286000"/>
              <a:ext cx="11430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pPr/>
              <a:r>
                <a:t>BENJAMIN</a:t>
              </a:r>
            </a:p>
          </p:txBody>
        </p:sp>
        <p:sp>
          <p:nvSpPr>
            <p:cNvPr id="339" name="Shape 339"/>
            <p:cNvSpPr/>
            <p:nvPr/>
          </p:nvSpPr>
          <p:spPr>
            <a:xfrm>
              <a:off x="4191000" y="3505200"/>
              <a:ext cx="838200"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pPr/>
              <a:r>
                <a:t>JUDAH</a:t>
              </a:r>
            </a:p>
          </p:txBody>
        </p:sp>
        <p:sp>
          <p:nvSpPr>
            <p:cNvPr id="340" name="Shape 340"/>
            <p:cNvSpPr/>
            <p:nvPr/>
          </p:nvSpPr>
          <p:spPr>
            <a:xfrm rot="18240000">
              <a:off x="723503" y="3310640"/>
              <a:ext cx="14478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PHILISTINES</a:t>
              </a:r>
            </a:p>
          </p:txBody>
        </p:sp>
        <p:sp>
          <p:nvSpPr>
            <p:cNvPr id="341" name="Shape 341"/>
            <p:cNvSpPr/>
            <p:nvPr/>
          </p:nvSpPr>
          <p:spPr>
            <a:xfrm>
              <a:off x="4343400" y="1219200"/>
              <a:ext cx="13716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Samuel’s home</a:t>
              </a:r>
            </a:p>
          </p:txBody>
        </p:sp>
        <p:sp>
          <p:nvSpPr>
            <p:cNvPr id="342" name="Shape 342"/>
            <p:cNvSpPr/>
            <p:nvPr/>
          </p:nvSpPr>
          <p:spPr>
            <a:xfrm>
              <a:off x="3352800" y="1447800"/>
              <a:ext cx="13716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Saul’s capital</a:t>
              </a:r>
            </a:p>
          </p:txBody>
        </p:sp>
        <p:sp>
          <p:nvSpPr>
            <p:cNvPr id="343" name="Shape 343"/>
            <p:cNvSpPr/>
            <p:nvPr/>
          </p:nvSpPr>
          <p:spPr>
            <a:xfrm>
              <a:off x="6096000" y="2971800"/>
              <a:ext cx="13716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David anointed</a:t>
              </a:r>
            </a:p>
          </p:txBody>
        </p:sp>
        <p:sp>
          <p:nvSpPr>
            <p:cNvPr id="344" name="Shape 344"/>
            <p:cNvSpPr/>
            <p:nvPr/>
          </p:nvSpPr>
          <p:spPr>
            <a:xfrm>
              <a:off x="381000" y="2362200"/>
              <a:ext cx="13716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Goliath Slain</a:t>
              </a:r>
            </a:p>
          </p:txBody>
        </p:sp>
        <p:sp>
          <p:nvSpPr>
            <p:cNvPr id="345" name="Shape 345"/>
            <p:cNvSpPr/>
            <p:nvPr/>
          </p:nvSpPr>
          <p:spPr>
            <a:xfrm>
              <a:off x="2209800" y="2667000"/>
              <a:ext cx="609600" cy="4465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700"/>
                </a:spcBef>
                <a:defRPr sz="1000">
                  <a:solidFill>
                    <a:srgbClr val="941100"/>
                  </a:solidFill>
                  <a:uFill>
                    <a:solidFill>
                      <a:srgbClr val="941100"/>
                    </a:solidFill>
                  </a:uFill>
                  <a:latin typeface="Geneva"/>
                  <a:ea typeface="Geneva"/>
                  <a:cs typeface="Geneva"/>
                  <a:sym typeface="Geneva"/>
                </a:defRPr>
              </a:lvl1pPr>
            </a:lstStyle>
            <a:p>
              <a:pPr/>
              <a:r>
                <a:t>Valley of Elah</a:t>
              </a:r>
            </a:p>
          </p:txBody>
        </p:sp>
        <p:sp>
          <p:nvSpPr>
            <p:cNvPr id="346" name="Shape 346"/>
            <p:cNvSpPr/>
            <p:nvPr/>
          </p:nvSpPr>
          <p:spPr>
            <a:xfrm>
              <a:off x="1219200" y="3962400"/>
              <a:ext cx="13716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City of Goliath</a:t>
              </a:r>
            </a:p>
          </p:txBody>
        </p:sp>
        <p:sp>
          <p:nvSpPr>
            <p:cNvPr id="347" name="Shape 347"/>
            <p:cNvSpPr/>
            <p:nvPr/>
          </p:nvSpPr>
          <p:spPr>
            <a:xfrm>
              <a:off x="3276600" y="32004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Adullam</a:t>
              </a:r>
            </a:p>
          </p:txBody>
        </p:sp>
        <p:sp>
          <p:nvSpPr>
            <p:cNvPr id="348" name="Shape 348"/>
            <p:cNvSpPr/>
            <p:nvPr/>
          </p:nvSpPr>
          <p:spPr>
            <a:xfrm>
              <a:off x="3505200" y="34290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Keilah</a:t>
              </a:r>
            </a:p>
          </p:txBody>
        </p:sp>
        <p:sp>
          <p:nvSpPr>
            <p:cNvPr id="349" name="Shape 349"/>
            <p:cNvSpPr/>
            <p:nvPr/>
          </p:nvSpPr>
          <p:spPr>
            <a:xfrm>
              <a:off x="3657600" y="38862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Hebron</a:t>
              </a:r>
            </a:p>
          </p:txBody>
        </p:sp>
        <p:sp>
          <p:nvSpPr>
            <p:cNvPr id="350" name="Shape 350"/>
            <p:cNvSpPr/>
            <p:nvPr/>
          </p:nvSpPr>
          <p:spPr>
            <a:xfrm>
              <a:off x="3581400" y="4191000"/>
              <a:ext cx="609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Ziph</a:t>
              </a:r>
            </a:p>
          </p:txBody>
        </p:sp>
        <p:sp>
          <p:nvSpPr>
            <p:cNvPr id="351" name="Shape 351"/>
            <p:cNvSpPr/>
            <p:nvPr/>
          </p:nvSpPr>
          <p:spPr>
            <a:xfrm>
              <a:off x="3276600" y="44958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Carmel</a:t>
              </a:r>
            </a:p>
          </p:txBody>
        </p:sp>
        <p:sp>
          <p:nvSpPr>
            <p:cNvPr id="352" name="Shape 352"/>
            <p:cNvSpPr/>
            <p:nvPr/>
          </p:nvSpPr>
          <p:spPr>
            <a:xfrm>
              <a:off x="3962400" y="46482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Maon</a:t>
              </a:r>
            </a:p>
          </p:txBody>
        </p:sp>
        <p:sp>
          <p:nvSpPr>
            <p:cNvPr id="353" name="Shape 353"/>
            <p:cNvSpPr/>
            <p:nvPr/>
          </p:nvSpPr>
          <p:spPr>
            <a:xfrm>
              <a:off x="4343400" y="42672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En-gedi</a:t>
              </a:r>
            </a:p>
          </p:txBody>
        </p:sp>
        <p:sp>
          <p:nvSpPr>
            <p:cNvPr id="354" name="Shape 354"/>
            <p:cNvSpPr/>
            <p:nvPr/>
          </p:nvSpPr>
          <p:spPr>
            <a:xfrm>
              <a:off x="5943600" y="4876800"/>
              <a:ext cx="914400" cy="495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Mizpeh of Moab</a:t>
              </a:r>
            </a:p>
          </p:txBody>
        </p:sp>
        <p:sp>
          <p:nvSpPr>
            <p:cNvPr id="355" name="Shape 355"/>
            <p:cNvSpPr/>
            <p:nvPr/>
          </p:nvSpPr>
          <p:spPr>
            <a:xfrm>
              <a:off x="2057400" y="48006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Ziklag</a:t>
              </a:r>
            </a:p>
          </p:txBody>
        </p:sp>
        <p:sp>
          <p:nvSpPr>
            <p:cNvPr id="356" name="Shape 356"/>
            <p:cNvSpPr/>
            <p:nvPr/>
          </p:nvSpPr>
          <p:spPr>
            <a:xfrm>
              <a:off x="1295400" y="45720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Gerar</a:t>
              </a:r>
            </a:p>
          </p:txBody>
        </p:sp>
        <p:sp>
          <p:nvSpPr>
            <p:cNvPr id="357" name="Shape 357"/>
            <p:cNvSpPr/>
            <p:nvPr/>
          </p:nvSpPr>
          <p:spPr>
            <a:xfrm>
              <a:off x="457200" y="41148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Gaza</a:t>
              </a:r>
            </a:p>
          </p:txBody>
        </p:sp>
        <p:sp>
          <p:nvSpPr>
            <p:cNvPr id="358" name="Shape 358"/>
            <p:cNvSpPr/>
            <p:nvPr/>
          </p:nvSpPr>
          <p:spPr>
            <a:xfrm>
              <a:off x="304800" y="31242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Ashkelon</a:t>
              </a:r>
            </a:p>
          </p:txBody>
        </p:sp>
        <p:sp>
          <p:nvSpPr>
            <p:cNvPr id="359" name="Shape 359"/>
            <p:cNvSpPr/>
            <p:nvPr/>
          </p:nvSpPr>
          <p:spPr>
            <a:xfrm>
              <a:off x="1295400" y="27432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Ashdod</a:t>
              </a:r>
            </a:p>
          </p:txBody>
        </p:sp>
        <p:sp>
          <p:nvSpPr>
            <p:cNvPr id="360" name="Shape 360"/>
            <p:cNvSpPr/>
            <p:nvPr/>
          </p:nvSpPr>
          <p:spPr>
            <a:xfrm>
              <a:off x="2286000" y="19050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Gezer</a:t>
              </a:r>
            </a:p>
          </p:txBody>
        </p:sp>
        <p:sp>
          <p:nvSpPr>
            <p:cNvPr id="361" name="Shape 361"/>
            <p:cNvSpPr/>
            <p:nvPr/>
          </p:nvSpPr>
          <p:spPr>
            <a:xfrm>
              <a:off x="5181600" y="20574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Jericho</a:t>
              </a:r>
            </a:p>
          </p:txBody>
        </p:sp>
        <p:sp>
          <p:nvSpPr>
            <p:cNvPr id="362" name="Shape 362"/>
            <p:cNvSpPr/>
            <p:nvPr/>
          </p:nvSpPr>
          <p:spPr>
            <a:xfrm>
              <a:off x="3581400" y="1828800"/>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Mizpah</a:t>
              </a:r>
            </a:p>
          </p:txBody>
        </p:sp>
        <p:sp>
          <p:nvSpPr>
            <p:cNvPr id="363" name="Shape 363"/>
            <p:cNvSpPr/>
            <p:nvPr/>
          </p:nvSpPr>
          <p:spPr>
            <a:xfrm>
              <a:off x="3886200" y="1600200"/>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Bethel</a:t>
              </a:r>
            </a:p>
          </p:txBody>
        </p:sp>
        <p:sp>
          <p:nvSpPr>
            <p:cNvPr id="364" name="Shape 364"/>
            <p:cNvSpPr/>
            <p:nvPr/>
          </p:nvSpPr>
          <p:spPr>
            <a:xfrm>
              <a:off x="4572000" y="1676400"/>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Ai</a:t>
              </a:r>
            </a:p>
          </p:txBody>
        </p:sp>
        <p:sp>
          <p:nvSpPr>
            <p:cNvPr id="365" name="Shape 365"/>
            <p:cNvSpPr/>
            <p:nvPr/>
          </p:nvSpPr>
          <p:spPr>
            <a:xfrm>
              <a:off x="6553200" y="381000"/>
              <a:ext cx="2362200" cy="469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1400"/>
                </a:spcBef>
                <a:defRPr sz="2400">
                  <a:solidFill>
                    <a:srgbClr val="011993"/>
                  </a:solidFill>
                  <a:uFill>
                    <a:solidFill>
                      <a:srgbClr val="011993"/>
                    </a:solidFill>
                  </a:uFill>
                  <a:latin typeface="Times"/>
                  <a:ea typeface="Times"/>
                  <a:cs typeface="Times"/>
                  <a:sym typeface="Times"/>
                </a:defRPr>
              </a:lvl1pPr>
            </a:lstStyle>
            <a:p>
              <a:pPr/>
              <a:r>
                <a:t>Saul And David</a:t>
              </a:r>
            </a:p>
          </p:txBody>
        </p:sp>
        <p:sp>
          <p:nvSpPr>
            <p:cNvPr id="366" name="Shape 366"/>
            <p:cNvSpPr/>
            <p:nvPr/>
          </p:nvSpPr>
          <p:spPr>
            <a:xfrm>
              <a:off x="6629400" y="838200"/>
              <a:ext cx="2133600" cy="393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1100"/>
                </a:spcBef>
                <a:defRPr sz="1800">
                  <a:solidFill>
                    <a:srgbClr val="FF2600"/>
                  </a:solidFill>
                  <a:uFill>
                    <a:solidFill>
                      <a:srgbClr val="FF2600"/>
                    </a:solidFill>
                  </a:uFill>
                  <a:latin typeface="Times"/>
                  <a:ea typeface="Times"/>
                  <a:cs typeface="Times"/>
                  <a:sym typeface="Times"/>
                </a:defRPr>
              </a:lvl1pPr>
            </a:lstStyle>
            <a:p>
              <a:pPr/>
              <a:r>
                <a:t>1 Samuel 16-27</a:t>
              </a:r>
            </a:p>
          </p:txBody>
        </p:sp>
        <p:sp>
          <p:nvSpPr>
            <p:cNvPr id="367" name="Shape 367"/>
            <p:cNvSpPr/>
            <p:nvPr/>
          </p:nvSpPr>
          <p:spPr>
            <a:xfrm>
              <a:off x="6553200" y="1752600"/>
              <a:ext cx="244475" cy="266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600"/>
                </a:spcBef>
                <a:defRPr sz="1000">
                  <a:uFill>
                    <a:solidFill>
                      <a:srgbClr val="000000"/>
                    </a:solidFill>
                  </a:uFill>
                  <a:latin typeface="Times"/>
                  <a:ea typeface="Times"/>
                  <a:cs typeface="Times"/>
                  <a:sym typeface="Times"/>
                </a:defRPr>
              </a:lvl1pPr>
            </a:lstStyle>
            <a:p>
              <a:pPr/>
              <a:r>
                <a:t>0</a:t>
              </a:r>
            </a:p>
          </p:txBody>
        </p:sp>
        <p:sp>
          <p:nvSpPr>
            <p:cNvPr id="368" name="Shape 368"/>
            <p:cNvSpPr/>
            <p:nvPr/>
          </p:nvSpPr>
          <p:spPr>
            <a:xfrm>
              <a:off x="8382000" y="1752600"/>
              <a:ext cx="622300" cy="24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pPr/>
              <a:r>
                <a:t>25 Miles</a:t>
              </a:r>
            </a:p>
          </p:txBody>
        </p:sp>
        <p:sp>
          <p:nvSpPr>
            <p:cNvPr id="369" name="Shape 369"/>
            <p:cNvSpPr/>
            <p:nvPr/>
          </p:nvSpPr>
          <p:spPr>
            <a:xfrm>
              <a:off x="4953000" y="3733800"/>
              <a:ext cx="1143000" cy="596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370" name="Shape 370"/>
            <p:cNvSpPr/>
            <p:nvPr/>
          </p:nvSpPr>
          <p:spPr>
            <a:xfrm>
              <a:off x="3200400" y="9906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EPHRAIM</a:t>
              </a:r>
            </a:p>
          </p:txBody>
        </p:sp>
        <p:sp>
          <p:nvSpPr>
            <p:cNvPr id="371" name="Shape 371"/>
            <p:cNvSpPr/>
            <p:nvPr/>
          </p:nvSpPr>
          <p:spPr>
            <a:xfrm>
              <a:off x="5715000" y="12192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GAD</a:t>
              </a:r>
            </a:p>
          </p:txBody>
        </p:sp>
        <p:sp>
          <p:nvSpPr>
            <p:cNvPr id="372" name="Shape 372"/>
            <p:cNvSpPr/>
            <p:nvPr/>
          </p:nvSpPr>
          <p:spPr>
            <a:xfrm>
              <a:off x="2819400" y="1524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MANASSEH</a:t>
              </a:r>
            </a:p>
          </p:txBody>
        </p:sp>
        <p:sp>
          <p:nvSpPr>
            <p:cNvPr id="373" name="Shape 373"/>
            <p:cNvSpPr/>
            <p:nvPr/>
          </p:nvSpPr>
          <p:spPr>
            <a:xfrm>
              <a:off x="6248400" y="35052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REUBEN</a:t>
              </a:r>
            </a:p>
          </p:txBody>
        </p:sp>
        <p:sp>
          <p:nvSpPr>
            <p:cNvPr id="374" name="Shape 374"/>
            <p:cNvSpPr/>
            <p:nvPr/>
          </p:nvSpPr>
          <p:spPr>
            <a:xfrm>
              <a:off x="6934200" y="50292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MOAB</a:t>
              </a:r>
            </a:p>
          </p:txBody>
        </p:sp>
        <p:sp>
          <p:nvSpPr>
            <p:cNvPr id="375" name="Shape 375"/>
            <p:cNvSpPr/>
            <p:nvPr/>
          </p:nvSpPr>
          <p:spPr>
            <a:xfrm>
              <a:off x="685800" y="49530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SIMEON</a:t>
              </a:r>
            </a:p>
          </p:txBody>
        </p:sp>
        <p:sp>
          <p:nvSpPr>
            <p:cNvPr id="376" name="Shape 376"/>
            <p:cNvSpPr/>
            <p:nvPr/>
          </p:nvSpPr>
          <p:spPr>
            <a:xfrm>
              <a:off x="381000" y="1066800"/>
              <a:ext cx="14478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THE GREAT SEA</a:t>
              </a:r>
            </a:p>
          </p:txBody>
        </p:sp>
        <p:sp>
          <p:nvSpPr>
            <p:cNvPr id="377" name="Shape 377"/>
            <p:cNvSpPr/>
            <p:nvPr/>
          </p:nvSpPr>
          <p:spPr>
            <a:xfrm>
              <a:off x="7620000" y="1447800"/>
              <a:ext cx="622300" cy="24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pPr/>
              <a:r>
                <a:t>25 km</a:t>
              </a:r>
            </a:p>
          </p:txBody>
        </p:sp>
        <p:sp>
          <p:nvSpPr>
            <p:cNvPr id="378" name="Shape 378"/>
            <p:cNvSpPr/>
            <p:nvPr/>
          </p:nvSpPr>
          <p:spPr>
            <a:xfrm>
              <a:off x="4572000" y="2438400"/>
              <a:ext cx="9906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pPr/>
              <a:r>
                <a:t>Nob</a:t>
              </a:r>
            </a:p>
          </p:txBody>
        </p:sp>
      </p:grpSp>
    </p:spTree>
  </p:cSld>
  <p:clrMapOvr>
    <a:masterClrMapping/>
  </p:clrMapOvr>
  <mc:AlternateContent xmlns:mc="http://schemas.openxmlformats.org/markup-compatibility/2006">
    <mc:Choice xmlns:p14="http://schemas.microsoft.com/office/powerpoint/2010/main" Requires="p14">
      <p:transition spd="med" advClick="1" p14:dur="1000">
        <p:checker dir="horz"/>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1" name="Shape 381"/>
          <p:cNvSpPr/>
          <p:nvPr>
            <p:ph type="title"/>
          </p:nvPr>
        </p:nvSpPr>
        <p:spPr>
          <a:xfrm>
            <a:off x="622300" y="203200"/>
            <a:ext cx="8547100" cy="10541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latin typeface="Gill Sans SemiBold"/>
                <a:ea typeface="Gill Sans SemiBold"/>
                <a:cs typeface="Gill Sans SemiBold"/>
                <a:sym typeface="Gill Sans SemiBold"/>
              </a:defRPr>
            </a:pPr>
            <a:r>
              <a:t>D.	  David at Nob </a:t>
            </a:r>
            <a:r>
              <a:rPr>
                <a:solidFill>
                  <a:srgbClr val="FF2600"/>
                </a:solidFill>
              </a:rPr>
              <a:t>21</a:t>
            </a:r>
          </a:p>
        </p:txBody>
      </p:sp>
      <p:sp>
        <p:nvSpPr>
          <p:cNvPr id="382" name="Shape 382"/>
          <p:cNvSpPr/>
          <p:nvPr>
            <p:ph type="body" idx="1"/>
          </p:nvPr>
        </p:nvSpPr>
        <p:spPr>
          <a:xfrm>
            <a:off x="1104900" y="1181100"/>
            <a:ext cx="8521700" cy="5537200"/>
          </a:xfrm>
          <a:prstGeom prst="rect">
            <a:avLst/>
          </a:prstGeom>
        </p:spPr>
        <p:txBody>
          <a:bodyPr anchor="t"/>
          <a:lstStyle/>
          <a:p>
            <a:pPr marL="667448" indent="-413448">
              <a:buSzPct val="100000"/>
              <a:buAutoNum type="arabicPeriod" startAt="1"/>
              <a:tabLst>
                <a:tab pos="825500" algn="l"/>
                <a:tab pos="1181100" algn="l"/>
                <a:tab pos="1536700" algn="l"/>
                <a:tab pos="1892300" algn="l"/>
                <a:tab pos="2247900" algn="l"/>
                <a:tab pos="2603500" algn="l"/>
                <a:tab pos="2959100" algn="l"/>
                <a:tab pos="3314700" algn="l"/>
                <a:tab pos="3670300" algn="l"/>
                <a:tab pos="4025900" algn="l"/>
                <a:tab pos="4381500" algn="l"/>
                <a:tab pos="4737100" algn="l"/>
              </a:tabLst>
              <a:defRPr sz="2800"/>
            </a:pPr>
            <a:r>
              <a:t>Ahimelech gives David consecrated bread</a:t>
            </a:r>
            <a:r>
              <a:rPr>
                <a:solidFill>
                  <a:srgbClr val="FF2600"/>
                </a:solidFill>
              </a:rPr>
              <a:t> 1-6</a:t>
            </a:r>
            <a:endParaRPr>
              <a:solidFill>
                <a:srgbClr val="FF2600"/>
              </a:solidFill>
            </a:endParaRPr>
          </a:p>
          <a:p>
            <a:pPr marL="667448" indent="-413448">
              <a:buSzPct val="100000"/>
              <a:buAutoNum type="arabicPeriod" startAt="1"/>
              <a:tabLst>
                <a:tab pos="825500" algn="l"/>
                <a:tab pos="1181100" algn="l"/>
                <a:tab pos="1536700" algn="l"/>
                <a:tab pos="1892300" algn="l"/>
                <a:tab pos="2247900" algn="l"/>
                <a:tab pos="2603500" algn="l"/>
                <a:tab pos="2959100" algn="l"/>
                <a:tab pos="3314700" algn="l"/>
                <a:tab pos="3670300" algn="l"/>
                <a:tab pos="4025900" algn="l"/>
                <a:tab pos="4381500" algn="l"/>
                <a:tab pos="4737100" algn="l"/>
              </a:tabLst>
              <a:defRPr sz="2800"/>
            </a:pPr>
            <a:r>
              <a:t>Observed by Doeg Saul’s servant</a:t>
            </a:r>
            <a:r>
              <a:rPr>
                <a:solidFill>
                  <a:srgbClr val="FF2600"/>
                </a:solidFill>
              </a:rPr>
              <a:t> 7</a:t>
            </a:r>
            <a:endParaRPr>
              <a:solidFill>
                <a:srgbClr val="FF2600"/>
              </a:solidFill>
            </a:endParaRPr>
          </a:p>
          <a:p>
            <a:pPr marL="667448" indent="-413448">
              <a:buSzPct val="100000"/>
              <a:buAutoNum type="arabicPeriod" startAt="1"/>
              <a:tabLst>
                <a:tab pos="825500" algn="l"/>
                <a:tab pos="1181100" algn="l"/>
                <a:tab pos="1536700" algn="l"/>
                <a:tab pos="1892300" algn="l"/>
                <a:tab pos="2247900" algn="l"/>
                <a:tab pos="2603500" algn="l"/>
                <a:tab pos="2959100" algn="l"/>
                <a:tab pos="3314700" algn="l"/>
                <a:tab pos="3670300" algn="l"/>
                <a:tab pos="4025900" algn="l"/>
                <a:tab pos="4381500" algn="l"/>
                <a:tab pos="4737100" algn="l"/>
              </a:tabLst>
              <a:defRPr sz="2800"/>
            </a:pPr>
            <a:r>
              <a:t>David is given Goliath’s sword</a:t>
            </a:r>
            <a:r>
              <a:rPr>
                <a:solidFill>
                  <a:srgbClr val="FF2600"/>
                </a:solidFill>
              </a:rPr>
              <a:t> 8, 9</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nvSpPr>
        <p:spPr>
          <a:xfrm>
            <a:off x="91721" y="108398"/>
            <a:ext cx="5614778" cy="6354235"/>
          </a:xfrm>
          <a:prstGeom prst="rect">
            <a:avLst/>
          </a:prstGeom>
          <a:ln w="12700">
            <a:miter lim="400000"/>
          </a:ln>
          <a:extLst>
            <a:ext uri="{C572A759-6A51-4108-AA02-DFA0A04FC94B}">
              <ma14:wrappingTextBoxFlag xmlns:ma14="http://schemas.microsoft.com/office/mac/drawingml/2011/main" val="1"/>
            </a:ext>
          </a:extLst>
        </p:spPr>
        <p:txBody>
          <a:bodyPr lIns="56444" tIns="56444" rIns="56444" bIns="56444">
            <a:spAutoFit/>
          </a:bodyPr>
          <a:lstStyle/>
          <a:p>
            <a:pPr marL="557388" marR="45155" indent="-557388" algn="l" defTabSz="1016000">
              <a:defRPr sz="3000">
                <a:uFill>
                  <a:solidFill>
                    <a:srgbClr val="000000"/>
                  </a:solidFill>
                </a:uFill>
                <a:latin typeface="Times"/>
                <a:ea typeface="Times"/>
                <a:cs typeface="Times"/>
                <a:sym typeface="Times"/>
              </a:defRPr>
            </a:pPr>
            <a:r>
              <a:rPr b="1">
                <a:uFill>
                  <a:solidFill>
                    <a:srgbClr val="FF2600"/>
                  </a:solidFill>
                </a:uFill>
              </a:rPr>
              <a:t>11. The Philistines flee &amp; are 	pursued by the Israelites </a:t>
            </a:r>
            <a:r>
              <a:rPr b="1">
                <a:solidFill>
                  <a:srgbClr val="FF2600"/>
                </a:solidFill>
                <a:uFill>
                  <a:solidFill>
                    <a:srgbClr val="FF2600"/>
                  </a:solidFill>
                </a:uFill>
              </a:rPr>
              <a:t>51b-53 (Ps. 18:32, 34)</a:t>
            </a:r>
            <a:endParaRPr b="1">
              <a:solidFill>
                <a:srgbClr val="FF2600"/>
              </a:solidFill>
              <a:uFill>
                <a:solidFill>
                  <a:srgbClr val="FF2600"/>
                </a:solidFill>
              </a:uFill>
            </a:endParaRPr>
          </a:p>
          <a:p>
            <a:pPr lvl="1" marL="745490" marR="101600" indent="-247650" algn="l" defTabSz="1016000">
              <a:lnSpc>
                <a:spcPct val="90000"/>
              </a:lnSpc>
              <a:spcBef>
                <a:spcPts val="700"/>
              </a:spcBef>
              <a:buSzPct val="100000"/>
              <a:buChar char="-"/>
              <a:tabLst>
                <a:tab pos="1066800" algn="l"/>
                <a:tab pos="2070100" algn="l"/>
              </a:tabLst>
              <a:defRPr b="1" sz="2600">
                <a:uFill>
                  <a:solidFill>
                    <a:srgbClr val="011993"/>
                  </a:solidFill>
                </a:uFill>
                <a:latin typeface="Times"/>
                <a:ea typeface="Times"/>
                <a:cs typeface="Times"/>
                <a:sym typeface="Times"/>
              </a:defRPr>
            </a:pPr>
            <a:r>
              <a:rPr b="0"/>
              <a:t>Security of Giant gone</a:t>
            </a:r>
            <a:endParaRPr b="0"/>
          </a:p>
          <a:p>
            <a:pPr lvl="1" marL="745490" marR="101600" indent="-247650" algn="l" defTabSz="1016000">
              <a:lnSpc>
                <a:spcPct val="90000"/>
              </a:lnSpc>
              <a:spcBef>
                <a:spcPts val="700"/>
              </a:spcBef>
              <a:buSzPct val="100000"/>
              <a:buChar char="-"/>
              <a:tabLst>
                <a:tab pos="1066800" algn="l"/>
                <a:tab pos="2070100" algn="l"/>
              </a:tabLst>
              <a:defRPr b="1" sz="2600">
                <a:uFill>
                  <a:solidFill>
                    <a:srgbClr val="011993"/>
                  </a:solidFill>
                </a:uFill>
                <a:latin typeface="Times"/>
                <a:ea typeface="Times"/>
                <a:cs typeface="Times"/>
                <a:sym typeface="Times"/>
              </a:defRPr>
            </a:pPr>
            <a:r>
              <a:rPr b="0"/>
              <a:t>Shocked by defeat</a:t>
            </a:r>
            <a:endParaRPr b="0"/>
          </a:p>
          <a:p>
            <a:pPr lvl="1" marL="745490" marR="101600" indent="-247650" algn="l" defTabSz="1016000">
              <a:lnSpc>
                <a:spcPct val="90000"/>
              </a:lnSpc>
              <a:spcBef>
                <a:spcPts val="700"/>
              </a:spcBef>
              <a:buSzPct val="100000"/>
              <a:buChar char="-"/>
              <a:tabLst>
                <a:tab pos="1066800" algn="l"/>
                <a:tab pos="2070100" algn="l"/>
              </a:tabLst>
              <a:defRPr b="1" sz="2600">
                <a:uFill>
                  <a:solidFill>
                    <a:srgbClr val="011993"/>
                  </a:solidFill>
                </a:uFill>
                <a:latin typeface="Times"/>
                <a:ea typeface="Times"/>
                <a:cs typeface="Times"/>
                <a:sym typeface="Times"/>
              </a:defRPr>
            </a:pPr>
            <a:r>
              <a:rPr b="0"/>
              <a:t>fled - </a:t>
            </a:r>
            <a:r>
              <a:rPr b="0" i="1"/>
              <a:t>nus</a:t>
            </a:r>
            <a:r>
              <a:rPr b="0"/>
              <a:t> - escaped, took flight</a:t>
            </a:r>
            <a:endParaRPr b="0"/>
          </a:p>
          <a:p>
            <a:pPr lvl="1" marL="745490" marR="101600" indent="-247650" algn="l" defTabSz="1016000">
              <a:lnSpc>
                <a:spcPct val="90000"/>
              </a:lnSpc>
              <a:spcBef>
                <a:spcPts val="700"/>
              </a:spcBef>
              <a:buSzPct val="100000"/>
              <a:buChar char="-"/>
              <a:tabLst>
                <a:tab pos="1066800" algn="l"/>
                <a:tab pos="2070100" algn="l"/>
              </a:tabLst>
              <a:defRPr b="1" sz="2600">
                <a:uFill>
                  <a:solidFill>
                    <a:srgbClr val="011993"/>
                  </a:solidFill>
                </a:uFill>
                <a:latin typeface="Times"/>
                <a:ea typeface="Times"/>
                <a:cs typeface="Times"/>
                <a:sym typeface="Times"/>
              </a:defRPr>
            </a:pPr>
            <a:r>
              <a:rPr b="0"/>
              <a:t>pursued by Israel &amp; Judah</a:t>
            </a:r>
            <a:endParaRPr b="0"/>
          </a:p>
          <a:p>
            <a:pPr lvl="1" marL="745490" marR="101600" indent="-247650" algn="l" defTabSz="1016000">
              <a:lnSpc>
                <a:spcPct val="90000"/>
              </a:lnSpc>
              <a:spcBef>
                <a:spcPts val="700"/>
              </a:spcBef>
              <a:buSzPct val="100000"/>
              <a:buChar char="-"/>
              <a:tabLst>
                <a:tab pos="1066800" algn="l"/>
                <a:tab pos="2070100" algn="l"/>
              </a:tabLst>
              <a:defRPr b="1" sz="2600">
                <a:uFill>
                  <a:solidFill>
                    <a:srgbClr val="011993"/>
                  </a:solidFill>
                </a:uFill>
                <a:latin typeface="Times"/>
                <a:ea typeface="Times"/>
                <a:cs typeface="Times"/>
                <a:sym typeface="Times"/>
              </a:defRPr>
            </a:pPr>
            <a:r>
              <a:rPr b="0"/>
              <a:t>to Gath &amp; Ekron</a:t>
            </a:r>
            <a:endParaRPr b="0"/>
          </a:p>
          <a:p>
            <a:pPr lvl="1" marL="745490" marR="101600" indent="-247650" algn="l" defTabSz="1016000">
              <a:lnSpc>
                <a:spcPct val="90000"/>
              </a:lnSpc>
              <a:spcBef>
                <a:spcPts val="700"/>
              </a:spcBef>
              <a:buSzPct val="100000"/>
              <a:buChar char="-"/>
              <a:tabLst>
                <a:tab pos="1066800" algn="l"/>
                <a:tab pos="2070100" algn="l"/>
              </a:tabLst>
              <a:defRPr b="1" sz="2600">
                <a:uFill>
                  <a:solidFill>
                    <a:srgbClr val="011993"/>
                  </a:solidFill>
                </a:uFill>
                <a:latin typeface="Times"/>
                <a:ea typeface="Times"/>
                <a:cs typeface="Times"/>
                <a:sym typeface="Times"/>
              </a:defRPr>
            </a:pPr>
            <a:r>
              <a:rPr b="0" u="sng"/>
              <a:t>slain</a:t>
            </a:r>
            <a:r>
              <a:rPr b="0"/>
              <a:t> Philistines - </a:t>
            </a:r>
            <a:r>
              <a:rPr b="0" i="1"/>
              <a:t>chalal</a:t>
            </a:r>
            <a:r>
              <a:rPr b="0"/>
              <a:t> - pierced, fatally wounded</a:t>
            </a:r>
            <a:endParaRPr b="0"/>
          </a:p>
          <a:p>
            <a:pPr lvl="1" marL="745490" marR="101600" indent="-247650" algn="l" defTabSz="1016000">
              <a:lnSpc>
                <a:spcPct val="90000"/>
              </a:lnSpc>
              <a:spcBef>
                <a:spcPts val="700"/>
              </a:spcBef>
              <a:buSzPct val="100000"/>
              <a:buChar char="-"/>
              <a:tabLst>
                <a:tab pos="1066800" algn="l"/>
                <a:tab pos="2070100" algn="l"/>
              </a:tabLst>
              <a:defRPr b="1" sz="2600">
                <a:uFill>
                  <a:solidFill>
                    <a:srgbClr val="011993"/>
                  </a:solidFill>
                </a:uFill>
                <a:latin typeface="Times"/>
                <a:ea typeface="Times"/>
                <a:cs typeface="Times"/>
                <a:sym typeface="Times"/>
              </a:defRPr>
            </a:pPr>
            <a:r>
              <a:rPr b="0"/>
              <a:t>Shaaraim - town in Judah, double gate - possibly found 6.5 miles due east of Gath</a:t>
            </a:r>
            <a:endParaRPr b="0"/>
          </a:p>
          <a:p>
            <a:pPr lvl="1" marL="745490" marR="101600" indent="-247650" algn="l" defTabSz="1016000">
              <a:lnSpc>
                <a:spcPct val="90000"/>
              </a:lnSpc>
              <a:spcBef>
                <a:spcPts val="700"/>
              </a:spcBef>
              <a:buSzPct val="100000"/>
              <a:buChar char="-"/>
              <a:tabLst>
                <a:tab pos="1066800" algn="l"/>
                <a:tab pos="2070100" algn="l"/>
              </a:tabLst>
              <a:defRPr b="1" sz="2600">
                <a:uFill>
                  <a:solidFill>
                    <a:srgbClr val="011993"/>
                  </a:solidFill>
                </a:uFill>
                <a:latin typeface="Times"/>
                <a:ea typeface="Times"/>
                <a:cs typeface="Times"/>
                <a:sym typeface="Times"/>
              </a:defRPr>
            </a:pPr>
            <a:r>
              <a:rPr b="0"/>
              <a:t>Israel plunders the camp</a:t>
            </a:r>
          </a:p>
        </p:txBody>
      </p:sp>
      <p:grpSp>
        <p:nvGrpSpPr>
          <p:cNvPr id="161" name="Group 161"/>
          <p:cNvGrpSpPr/>
          <p:nvPr/>
        </p:nvGrpSpPr>
        <p:grpSpPr>
          <a:xfrm>
            <a:off x="5909313" y="-1099644"/>
            <a:ext cx="4470683" cy="6890240"/>
            <a:chOff x="0" y="0"/>
            <a:chExt cx="4470681" cy="6890239"/>
          </a:xfrm>
        </p:grpSpPr>
        <p:pic>
          <p:nvPicPr>
            <p:cNvPr id="140" name="image.pdf"/>
            <p:cNvPicPr>
              <a:picLocks noChangeAspect="0"/>
            </p:cNvPicPr>
            <p:nvPr/>
          </p:nvPicPr>
          <p:blipFill>
            <a:blip r:embed="rId2">
              <a:extLst/>
            </a:blip>
            <a:stretch>
              <a:fillRect/>
            </a:stretch>
          </p:blipFill>
          <p:spPr>
            <a:xfrm>
              <a:off x="0" y="0"/>
              <a:ext cx="4470682" cy="6890240"/>
            </a:xfrm>
            <a:prstGeom prst="rect">
              <a:avLst/>
            </a:prstGeom>
            <a:ln w="12700" cap="flat">
              <a:noFill/>
              <a:miter lim="400000"/>
            </a:ln>
            <a:effectLst/>
          </p:spPr>
        </p:pic>
        <p:sp>
          <p:nvSpPr>
            <p:cNvPr id="141" name="Shape 141"/>
            <p:cNvSpPr/>
            <p:nvPr/>
          </p:nvSpPr>
          <p:spPr>
            <a:xfrm>
              <a:off x="642770" y="153116"/>
              <a:ext cx="2985771" cy="9867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p>
              <a:pPr marL="45155" marR="45155" algn="l" defTabSz="1016000">
                <a:spcBef>
                  <a:spcPts val="1100"/>
                </a:spcBef>
                <a:defRPr sz="1600">
                  <a:uFill>
                    <a:solidFill>
                      <a:srgbClr val="000000"/>
                    </a:solidFill>
                  </a:uFill>
                  <a:latin typeface="Geneva"/>
                  <a:ea typeface="Geneva"/>
                  <a:cs typeface="Geneva"/>
                  <a:sym typeface="Geneva"/>
                </a:defRPr>
              </a:pPr>
              <a:r>
                <a:t>Anointing of David and Saul’s Second Philistine War </a:t>
              </a:r>
            </a:p>
            <a:p>
              <a:pPr marL="45155" marR="45155" algn="l" defTabSz="1016000">
                <a:lnSpc>
                  <a:spcPct val="50000"/>
                </a:lnSpc>
                <a:spcBef>
                  <a:spcPts val="1000"/>
                </a:spcBef>
                <a:defRPr sz="1400">
                  <a:solidFill>
                    <a:srgbClr val="FF2600"/>
                  </a:solidFill>
                  <a:uFill>
                    <a:solidFill>
                      <a:srgbClr val="FF2600"/>
                    </a:solidFill>
                  </a:uFill>
                  <a:latin typeface="Geneva"/>
                  <a:ea typeface="Geneva"/>
                  <a:cs typeface="Geneva"/>
                  <a:sym typeface="Geneva"/>
                </a:defRPr>
              </a:pPr>
              <a:r>
                <a:t>1 Sam. 16-17</a:t>
              </a:r>
            </a:p>
          </p:txBody>
        </p:sp>
        <p:grpSp>
          <p:nvGrpSpPr>
            <p:cNvPr id="160" name="Group 160"/>
            <p:cNvGrpSpPr/>
            <p:nvPr/>
          </p:nvGrpSpPr>
          <p:grpSpPr>
            <a:xfrm>
              <a:off x="64759" y="1531164"/>
              <a:ext cx="4023132" cy="3662011"/>
              <a:chOff x="0" y="0"/>
              <a:chExt cx="4023130" cy="3662010"/>
            </a:xfrm>
          </p:grpSpPr>
          <p:sp>
            <p:nvSpPr>
              <p:cNvPr id="142" name="Shape 142"/>
              <p:cNvSpPr/>
              <p:nvPr/>
            </p:nvSpPr>
            <p:spPr>
              <a:xfrm>
                <a:off x="731126" y="535907"/>
                <a:ext cx="995258" cy="3295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1000"/>
                  </a:spcBef>
                  <a:defRPr sz="1400">
                    <a:uFill>
                      <a:solidFill>
                        <a:srgbClr val="000000"/>
                      </a:solidFill>
                    </a:uFill>
                    <a:latin typeface="Geneva"/>
                    <a:ea typeface="Geneva"/>
                    <a:cs typeface="Geneva"/>
                    <a:sym typeface="Geneva"/>
                  </a:defRPr>
                </a:lvl1pPr>
              </a:lstStyle>
              <a:p>
                <a:pPr/>
                <a:r>
                  <a:t>Ekron</a:t>
                </a:r>
              </a:p>
            </p:txBody>
          </p:sp>
          <p:sp>
            <p:nvSpPr>
              <p:cNvPr id="143" name="Shape 143"/>
              <p:cNvSpPr/>
              <p:nvPr/>
            </p:nvSpPr>
            <p:spPr>
              <a:xfrm>
                <a:off x="2491966" y="842140"/>
                <a:ext cx="995257" cy="3295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1000"/>
                  </a:spcBef>
                  <a:defRPr sz="1400">
                    <a:uFill>
                      <a:solidFill>
                        <a:srgbClr val="000000"/>
                      </a:solidFill>
                    </a:uFill>
                    <a:latin typeface="Geneva"/>
                    <a:ea typeface="Geneva"/>
                    <a:cs typeface="Geneva"/>
                    <a:sym typeface="Geneva"/>
                  </a:defRPr>
                </a:lvl1pPr>
              </a:lstStyle>
              <a:p>
                <a:pPr/>
                <a:r>
                  <a:t>Gibeah</a:t>
                </a:r>
              </a:p>
            </p:txBody>
          </p:sp>
          <p:sp>
            <p:nvSpPr>
              <p:cNvPr id="144" name="Shape 144"/>
              <p:cNvSpPr/>
              <p:nvPr/>
            </p:nvSpPr>
            <p:spPr>
              <a:xfrm>
                <a:off x="2415407" y="459349"/>
                <a:ext cx="995258" cy="3295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1000"/>
                  </a:spcBef>
                  <a:defRPr sz="1400">
                    <a:uFill>
                      <a:solidFill>
                        <a:srgbClr val="000000"/>
                      </a:solidFill>
                    </a:uFill>
                    <a:latin typeface="Geneva"/>
                    <a:ea typeface="Geneva"/>
                    <a:cs typeface="Geneva"/>
                    <a:sym typeface="Geneva"/>
                  </a:defRPr>
                </a:lvl1pPr>
              </a:lstStyle>
              <a:p>
                <a:pPr/>
                <a:r>
                  <a:t>Ramah</a:t>
                </a:r>
              </a:p>
            </p:txBody>
          </p:sp>
          <p:sp>
            <p:nvSpPr>
              <p:cNvPr id="145" name="Shape 145"/>
              <p:cNvSpPr/>
              <p:nvPr/>
            </p:nvSpPr>
            <p:spPr>
              <a:xfrm>
                <a:off x="2568524" y="1454606"/>
                <a:ext cx="1148374" cy="3295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1000"/>
                  </a:spcBef>
                  <a:defRPr sz="1400">
                    <a:uFill>
                      <a:solidFill>
                        <a:srgbClr val="000000"/>
                      </a:solidFill>
                    </a:uFill>
                    <a:latin typeface="Geneva"/>
                    <a:ea typeface="Geneva"/>
                    <a:cs typeface="Geneva"/>
                    <a:sym typeface="Geneva"/>
                  </a:defRPr>
                </a:lvl1pPr>
              </a:lstStyle>
              <a:p>
                <a:pPr/>
                <a:r>
                  <a:t>Jerusalem</a:t>
                </a:r>
              </a:p>
            </p:txBody>
          </p:sp>
          <p:sp>
            <p:nvSpPr>
              <p:cNvPr id="146" name="Shape 146"/>
              <p:cNvSpPr/>
              <p:nvPr/>
            </p:nvSpPr>
            <p:spPr>
              <a:xfrm>
                <a:off x="1190476" y="1607722"/>
                <a:ext cx="995258" cy="3295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1000"/>
                  </a:spcBef>
                  <a:defRPr sz="1400">
                    <a:uFill>
                      <a:solidFill>
                        <a:srgbClr val="000000"/>
                      </a:solidFill>
                    </a:uFill>
                    <a:latin typeface="Geneva"/>
                    <a:ea typeface="Geneva"/>
                    <a:cs typeface="Geneva"/>
                    <a:sym typeface="Geneva"/>
                  </a:defRPr>
                </a:lvl1pPr>
              </a:lstStyle>
              <a:p>
                <a:pPr/>
                <a:r>
                  <a:t>Azekah</a:t>
                </a:r>
              </a:p>
            </p:txBody>
          </p:sp>
          <p:sp>
            <p:nvSpPr>
              <p:cNvPr id="147" name="Shape 147"/>
              <p:cNvSpPr/>
              <p:nvPr/>
            </p:nvSpPr>
            <p:spPr>
              <a:xfrm>
                <a:off x="1343592" y="1837397"/>
                <a:ext cx="995258" cy="3295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1000"/>
                  </a:spcBef>
                  <a:defRPr sz="1400">
                    <a:uFill>
                      <a:solidFill>
                        <a:srgbClr val="000000"/>
                      </a:solidFill>
                    </a:uFill>
                    <a:latin typeface="Geneva"/>
                    <a:ea typeface="Geneva"/>
                    <a:cs typeface="Geneva"/>
                    <a:sym typeface="Geneva"/>
                  </a:defRPr>
                </a:lvl1pPr>
              </a:lstStyle>
              <a:p>
                <a:pPr/>
                <a:r>
                  <a:t>Socho</a:t>
                </a:r>
              </a:p>
            </p:txBody>
          </p:sp>
          <p:sp>
            <p:nvSpPr>
              <p:cNvPr id="148" name="Shape 148"/>
              <p:cNvSpPr/>
              <p:nvPr/>
            </p:nvSpPr>
            <p:spPr>
              <a:xfrm>
                <a:off x="578010" y="2602979"/>
                <a:ext cx="995258" cy="3295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1000"/>
                  </a:spcBef>
                  <a:defRPr sz="1400">
                    <a:uFill>
                      <a:solidFill>
                        <a:srgbClr val="000000"/>
                      </a:solidFill>
                    </a:uFill>
                    <a:latin typeface="Geneva"/>
                    <a:ea typeface="Geneva"/>
                    <a:cs typeface="Geneva"/>
                    <a:sym typeface="Geneva"/>
                  </a:defRPr>
                </a:lvl1pPr>
              </a:lstStyle>
              <a:p>
                <a:pPr/>
                <a:r>
                  <a:t>Gath</a:t>
                </a:r>
              </a:p>
            </p:txBody>
          </p:sp>
          <p:sp>
            <p:nvSpPr>
              <p:cNvPr id="149" name="Shape 149"/>
              <p:cNvSpPr/>
              <p:nvPr/>
            </p:nvSpPr>
            <p:spPr>
              <a:xfrm>
                <a:off x="2338849" y="1913955"/>
                <a:ext cx="1148374" cy="3295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1000"/>
                  </a:spcBef>
                  <a:defRPr sz="1400">
                    <a:uFill>
                      <a:solidFill>
                        <a:srgbClr val="000000"/>
                      </a:solidFill>
                    </a:uFill>
                    <a:latin typeface="Geneva"/>
                    <a:ea typeface="Geneva"/>
                    <a:cs typeface="Geneva"/>
                    <a:sym typeface="Geneva"/>
                  </a:defRPr>
                </a:lvl1pPr>
              </a:lstStyle>
              <a:p>
                <a:pPr/>
                <a:r>
                  <a:t>Bethlehem</a:t>
                </a:r>
              </a:p>
            </p:txBody>
          </p:sp>
          <p:sp>
            <p:nvSpPr>
              <p:cNvPr id="150" name="Shape 150"/>
              <p:cNvSpPr/>
              <p:nvPr/>
            </p:nvSpPr>
            <p:spPr>
              <a:xfrm rot="1980000">
                <a:off x="115196" y="304072"/>
                <a:ext cx="689025" cy="3295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1000"/>
                  </a:spcBef>
                  <a:defRPr sz="1400">
                    <a:solidFill>
                      <a:srgbClr val="011993"/>
                    </a:solidFill>
                    <a:uFill>
                      <a:solidFill>
                        <a:srgbClr val="011993"/>
                      </a:solidFill>
                    </a:uFill>
                    <a:latin typeface="Geneva"/>
                    <a:ea typeface="Geneva"/>
                    <a:cs typeface="Geneva"/>
                    <a:sym typeface="Geneva"/>
                  </a:defRPr>
                </a:lvl1pPr>
              </a:lstStyle>
              <a:p>
                <a:pPr/>
                <a:r>
                  <a:t>DAN</a:t>
                </a:r>
              </a:p>
            </p:txBody>
          </p:sp>
          <p:sp>
            <p:nvSpPr>
              <p:cNvPr id="151" name="Shape 151"/>
              <p:cNvSpPr/>
              <p:nvPr/>
            </p:nvSpPr>
            <p:spPr>
              <a:xfrm>
                <a:off x="2415407" y="1071815"/>
                <a:ext cx="1148375" cy="3295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1000"/>
                  </a:spcBef>
                  <a:defRPr sz="1400">
                    <a:solidFill>
                      <a:srgbClr val="011993"/>
                    </a:solidFill>
                    <a:uFill>
                      <a:solidFill>
                        <a:srgbClr val="011993"/>
                      </a:solidFill>
                    </a:uFill>
                    <a:latin typeface="Geneva"/>
                    <a:ea typeface="Geneva"/>
                    <a:cs typeface="Geneva"/>
                    <a:sym typeface="Geneva"/>
                  </a:defRPr>
                </a:lvl1pPr>
              </a:lstStyle>
              <a:p>
                <a:pPr/>
                <a:r>
                  <a:t>BENJAMIN</a:t>
                </a:r>
              </a:p>
            </p:txBody>
          </p:sp>
          <p:sp>
            <p:nvSpPr>
              <p:cNvPr id="152" name="Shape 152"/>
              <p:cNvSpPr/>
              <p:nvPr/>
            </p:nvSpPr>
            <p:spPr>
              <a:xfrm>
                <a:off x="1496709" y="3138887"/>
                <a:ext cx="1148374" cy="3295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1000"/>
                  </a:spcBef>
                  <a:defRPr sz="1400">
                    <a:solidFill>
                      <a:srgbClr val="011993"/>
                    </a:solidFill>
                    <a:uFill>
                      <a:solidFill>
                        <a:srgbClr val="011993"/>
                      </a:solidFill>
                    </a:uFill>
                    <a:latin typeface="Geneva"/>
                    <a:ea typeface="Geneva"/>
                    <a:cs typeface="Geneva"/>
                    <a:sym typeface="Geneva"/>
                  </a:defRPr>
                </a:lvl1pPr>
              </a:lstStyle>
              <a:p>
                <a:pPr/>
                <a:r>
                  <a:t>JUDAH</a:t>
                </a:r>
              </a:p>
            </p:txBody>
          </p:sp>
          <p:sp>
            <p:nvSpPr>
              <p:cNvPr id="153" name="Shape 153"/>
              <p:cNvSpPr/>
              <p:nvPr/>
            </p:nvSpPr>
            <p:spPr>
              <a:xfrm rot="16380000">
                <a:off x="-524667" y="1327751"/>
                <a:ext cx="1454607" cy="3295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1000"/>
                  </a:spcBef>
                  <a:defRPr sz="1400">
                    <a:solidFill>
                      <a:srgbClr val="011993"/>
                    </a:solidFill>
                    <a:uFill>
                      <a:solidFill>
                        <a:srgbClr val="011993"/>
                      </a:solidFill>
                    </a:uFill>
                    <a:latin typeface="Geneva"/>
                    <a:ea typeface="Geneva"/>
                    <a:cs typeface="Geneva"/>
                    <a:sym typeface="Geneva"/>
                  </a:defRPr>
                </a:lvl1pPr>
              </a:lstStyle>
              <a:p>
                <a:pPr/>
                <a:r>
                  <a:t>PHILISTINES</a:t>
                </a:r>
              </a:p>
            </p:txBody>
          </p:sp>
          <p:sp>
            <p:nvSpPr>
              <p:cNvPr id="154" name="Shape 154"/>
              <p:cNvSpPr/>
              <p:nvPr/>
            </p:nvSpPr>
            <p:spPr>
              <a:xfrm>
                <a:off x="2645082" y="0"/>
                <a:ext cx="1378049" cy="293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800"/>
                  </a:spcBef>
                  <a:defRPr sz="1200">
                    <a:solidFill>
                      <a:srgbClr val="941100"/>
                    </a:solidFill>
                    <a:uFill>
                      <a:solidFill>
                        <a:srgbClr val="941100"/>
                      </a:solidFill>
                    </a:uFill>
                    <a:latin typeface="Geneva"/>
                    <a:ea typeface="Geneva"/>
                    <a:cs typeface="Geneva"/>
                    <a:sym typeface="Geneva"/>
                  </a:defRPr>
                </a:lvl1pPr>
              </a:lstStyle>
              <a:p>
                <a:pPr/>
                <a:r>
                  <a:t>Samuel’s home</a:t>
                </a:r>
              </a:p>
            </p:txBody>
          </p:sp>
          <p:sp>
            <p:nvSpPr>
              <p:cNvPr id="155" name="Shape 155"/>
              <p:cNvSpPr/>
              <p:nvPr/>
            </p:nvSpPr>
            <p:spPr>
              <a:xfrm>
                <a:off x="960801" y="76558"/>
                <a:ext cx="1378049" cy="293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800"/>
                  </a:spcBef>
                  <a:defRPr sz="1200">
                    <a:solidFill>
                      <a:srgbClr val="941100"/>
                    </a:solidFill>
                    <a:uFill>
                      <a:solidFill>
                        <a:srgbClr val="941100"/>
                      </a:solidFill>
                    </a:uFill>
                    <a:latin typeface="Geneva"/>
                    <a:ea typeface="Geneva"/>
                    <a:cs typeface="Geneva"/>
                    <a:sym typeface="Geneva"/>
                  </a:defRPr>
                </a:lvl1pPr>
              </a:lstStyle>
              <a:p>
                <a:pPr/>
                <a:r>
                  <a:t>Saul’s captial</a:t>
                </a:r>
              </a:p>
            </p:txBody>
          </p:sp>
          <p:sp>
            <p:nvSpPr>
              <p:cNvPr id="156" name="Shape 156"/>
              <p:cNvSpPr/>
              <p:nvPr/>
            </p:nvSpPr>
            <p:spPr>
              <a:xfrm>
                <a:off x="2109174" y="2373304"/>
                <a:ext cx="1378049" cy="293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800"/>
                  </a:spcBef>
                  <a:defRPr sz="1200">
                    <a:solidFill>
                      <a:srgbClr val="941100"/>
                    </a:solidFill>
                    <a:uFill>
                      <a:solidFill>
                        <a:srgbClr val="941100"/>
                      </a:solidFill>
                    </a:uFill>
                    <a:latin typeface="Geneva"/>
                    <a:ea typeface="Geneva"/>
                    <a:cs typeface="Geneva"/>
                    <a:sym typeface="Geneva"/>
                  </a:defRPr>
                </a:lvl1pPr>
              </a:lstStyle>
              <a:p>
                <a:pPr/>
                <a:r>
                  <a:t>David anointed</a:t>
                </a:r>
              </a:p>
            </p:txBody>
          </p:sp>
          <p:sp>
            <p:nvSpPr>
              <p:cNvPr id="157" name="Shape 157"/>
              <p:cNvSpPr/>
              <p:nvPr/>
            </p:nvSpPr>
            <p:spPr>
              <a:xfrm>
                <a:off x="1879500" y="2832654"/>
                <a:ext cx="1378049" cy="293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800"/>
                  </a:spcBef>
                  <a:defRPr sz="1200">
                    <a:solidFill>
                      <a:srgbClr val="941100"/>
                    </a:solidFill>
                    <a:uFill>
                      <a:solidFill>
                        <a:srgbClr val="941100"/>
                      </a:solidFill>
                    </a:uFill>
                    <a:latin typeface="Geneva"/>
                    <a:ea typeface="Geneva"/>
                    <a:cs typeface="Geneva"/>
                    <a:sym typeface="Geneva"/>
                  </a:defRPr>
                </a:lvl1pPr>
              </a:lstStyle>
              <a:p>
                <a:pPr/>
                <a:r>
                  <a:t>Goliath Slain</a:t>
                </a:r>
              </a:p>
            </p:txBody>
          </p:sp>
          <p:sp>
            <p:nvSpPr>
              <p:cNvPr id="158" name="Shape 158"/>
              <p:cNvSpPr/>
              <p:nvPr/>
            </p:nvSpPr>
            <p:spPr>
              <a:xfrm>
                <a:off x="348335" y="1301489"/>
                <a:ext cx="1378049" cy="293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800"/>
                  </a:spcBef>
                  <a:defRPr sz="1200">
                    <a:solidFill>
                      <a:srgbClr val="941100"/>
                    </a:solidFill>
                    <a:uFill>
                      <a:solidFill>
                        <a:srgbClr val="941100"/>
                      </a:solidFill>
                    </a:uFill>
                    <a:latin typeface="Geneva"/>
                    <a:ea typeface="Geneva"/>
                    <a:cs typeface="Geneva"/>
                    <a:sym typeface="Geneva"/>
                  </a:defRPr>
                </a:lvl1pPr>
              </a:lstStyle>
              <a:p>
                <a:pPr/>
                <a:r>
                  <a:t>Valley of Elah</a:t>
                </a:r>
              </a:p>
            </p:txBody>
          </p:sp>
          <p:sp>
            <p:nvSpPr>
              <p:cNvPr id="159" name="Shape 159"/>
              <p:cNvSpPr/>
              <p:nvPr/>
            </p:nvSpPr>
            <p:spPr>
              <a:xfrm>
                <a:off x="195219" y="3368561"/>
                <a:ext cx="1378049" cy="293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6444" tIns="56444" rIns="56444" bIns="56444" numCol="1" anchor="t">
                <a:noAutofit/>
              </a:bodyPr>
              <a:lstStyle>
                <a:lvl1pPr marL="45155" marR="45155" algn="l" defTabSz="1016000">
                  <a:spcBef>
                    <a:spcPts val="800"/>
                  </a:spcBef>
                  <a:defRPr sz="1200">
                    <a:solidFill>
                      <a:srgbClr val="941100"/>
                    </a:solidFill>
                    <a:uFill>
                      <a:solidFill>
                        <a:srgbClr val="941100"/>
                      </a:solidFill>
                    </a:uFill>
                    <a:latin typeface="Geneva"/>
                    <a:ea typeface="Geneva"/>
                    <a:cs typeface="Geneva"/>
                    <a:sym typeface="Geneva"/>
                  </a:defRPr>
                </a:lvl1pPr>
              </a:lstStyle>
              <a:p>
                <a:pPr/>
                <a:r>
                  <a:t>City of Goliath</a:t>
                </a:r>
              </a:p>
            </p:txBody>
          </p:sp>
        </p:grpSp>
      </p:grpSp>
      <p:pic>
        <p:nvPicPr>
          <p:cNvPr id="162" name="pasted-image.png"/>
          <p:cNvPicPr>
            <a:picLocks noChangeAspect="1"/>
          </p:cNvPicPr>
          <p:nvPr/>
        </p:nvPicPr>
        <p:blipFill>
          <a:blip r:embed="rId3">
            <a:extLst/>
          </a:blip>
          <a:stretch>
            <a:fillRect/>
          </a:stretch>
        </p:blipFill>
        <p:spPr>
          <a:xfrm>
            <a:off x="5682546" y="4345276"/>
            <a:ext cx="4470683" cy="3310433"/>
          </a:xfrm>
          <a:prstGeom prst="rect">
            <a:avLst/>
          </a:prstGeom>
          <a:ln w="12700"/>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761999" y="-141112"/>
            <a:ext cx="8636002" cy="1270001"/>
          </a:xfrm>
          <a:prstGeom prst="rect">
            <a:avLst/>
          </a:prstGeom>
        </p:spPr>
        <p:txBody>
          <a:bodyPr/>
          <a:lstStyle/>
          <a:p>
            <a:pPr/>
            <a:r>
              <a:t>Shaaraim</a:t>
            </a:r>
          </a:p>
        </p:txBody>
      </p:sp>
      <p:pic>
        <p:nvPicPr>
          <p:cNvPr id="165" name="pasted-image.tiff"/>
          <p:cNvPicPr>
            <a:picLocks noChangeAspect="1"/>
          </p:cNvPicPr>
          <p:nvPr/>
        </p:nvPicPr>
        <p:blipFill>
          <a:blip r:embed="rId2">
            <a:extLst/>
          </a:blip>
          <a:stretch>
            <a:fillRect/>
          </a:stretch>
        </p:blipFill>
        <p:spPr>
          <a:xfrm>
            <a:off x="163826" y="1408837"/>
            <a:ext cx="5402616" cy="4802326"/>
          </a:xfrm>
          <a:prstGeom prst="rect">
            <a:avLst/>
          </a:prstGeom>
          <a:ln w="12700"/>
        </p:spPr>
      </p:pic>
      <p:pic>
        <p:nvPicPr>
          <p:cNvPr id="166" name="pasted-image.tiff"/>
          <p:cNvPicPr>
            <a:picLocks noChangeAspect="1"/>
          </p:cNvPicPr>
          <p:nvPr/>
        </p:nvPicPr>
        <p:blipFill>
          <a:blip r:embed="rId3">
            <a:extLst/>
          </a:blip>
          <a:stretch>
            <a:fillRect/>
          </a:stretch>
        </p:blipFill>
        <p:spPr>
          <a:xfrm>
            <a:off x="5724333" y="939821"/>
            <a:ext cx="3885334" cy="2918135"/>
          </a:xfrm>
          <a:prstGeom prst="rect">
            <a:avLst/>
          </a:prstGeom>
          <a:ln w="12700"/>
        </p:spPr>
      </p:pic>
      <p:sp>
        <p:nvSpPr>
          <p:cNvPr id="167" name="Shape 167"/>
          <p:cNvSpPr/>
          <p:nvPr/>
        </p:nvSpPr>
        <p:spPr>
          <a:xfrm>
            <a:off x="6121925" y="3843160"/>
            <a:ext cx="2997564" cy="328790"/>
          </a:xfrm>
          <a:prstGeom prst="rect">
            <a:avLst/>
          </a:prstGeom>
          <a:ln w="12700">
            <a:miter lim="400000"/>
          </a:ln>
          <a:extLst>
            <a:ext uri="{C572A759-6A51-4108-AA02-DFA0A04FC94B}">
              <ma14:wrappingTextBoxFlag xmlns:ma14="http://schemas.microsoft.com/office/mac/drawingml/2011/main" val="1"/>
            </a:ext>
          </a:extLst>
        </p:spPr>
        <p:txBody>
          <a:bodyPr wrap="none" lIns="56444" tIns="56444" rIns="56444" bIns="56444" anchor="ctr">
            <a:spAutoFit/>
          </a:bodyPr>
          <a:lstStyle>
            <a:lvl1pPr algn="l" defTabSz="508000">
              <a:defRPr sz="1400">
                <a:latin typeface="Verdana"/>
                <a:ea typeface="Verdana"/>
                <a:cs typeface="Verdana"/>
                <a:sym typeface="Verdana"/>
              </a:defRPr>
            </a:lvl1pPr>
          </a:lstStyle>
          <a:p>
            <a:pPr/>
            <a:r>
              <a:t>Western city gate of "Shaaraim"</a:t>
            </a:r>
          </a:p>
        </p:txBody>
      </p:sp>
      <p:pic>
        <p:nvPicPr>
          <p:cNvPr id="168" name="pasted-image.tiff"/>
          <p:cNvPicPr>
            <a:picLocks noChangeAspect="1"/>
          </p:cNvPicPr>
          <p:nvPr/>
        </p:nvPicPr>
        <p:blipFill>
          <a:blip r:embed="rId4">
            <a:extLst/>
          </a:blip>
          <a:stretch>
            <a:fillRect/>
          </a:stretch>
        </p:blipFill>
        <p:spPr>
          <a:xfrm>
            <a:off x="5740937" y="4227710"/>
            <a:ext cx="3852127" cy="2893194"/>
          </a:xfrm>
          <a:prstGeom prst="rect">
            <a:avLst/>
          </a:prstGeom>
          <a:ln w="12700"/>
        </p:spPr>
      </p:pic>
      <p:sp>
        <p:nvSpPr>
          <p:cNvPr id="169" name="Shape 169"/>
          <p:cNvSpPr/>
          <p:nvPr/>
        </p:nvSpPr>
        <p:spPr>
          <a:xfrm>
            <a:off x="6043864" y="7116939"/>
            <a:ext cx="3148884" cy="328790"/>
          </a:xfrm>
          <a:prstGeom prst="rect">
            <a:avLst/>
          </a:prstGeom>
          <a:ln w="12700">
            <a:miter lim="400000"/>
          </a:ln>
          <a:extLst>
            <a:ext uri="{C572A759-6A51-4108-AA02-DFA0A04FC94B}">
              <ma14:wrappingTextBoxFlag xmlns:ma14="http://schemas.microsoft.com/office/mac/drawingml/2011/main" val="1"/>
            </a:ext>
          </a:extLst>
        </p:spPr>
        <p:txBody>
          <a:bodyPr wrap="none" lIns="56444" tIns="56444" rIns="56444" bIns="56444" anchor="ctr">
            <a:spAutoFit/>
          </a:bodyPr>
          <a:lstStyle>
            <a:lvl1pPr algn="l" defTabSz="508000">
              <a:defRPr sz="1400">
                <a:latin typeface="Verdana"/>
                <a:ea typeface="Verdana"/>
                <a:cs typeface="Verdana"/>
                <a:sym typeface="Verdana"/>
              </a:defRPr>
            </a:lvl1pPr>
          </a:lstStyle>
          <a:p>
            <a:pPr/>
            <a:r>
              <a:t>Southern city gate of "Shaaraim" </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body" idx="1"/>
          </p:nvPr>
        </p:nvSpPr>
        <p:spPr>
          <a:xfrm>
            <a:off x="169333" y="87552"/>
            <a:ext cx="9821334" cy="7027335"/>
          </a:xfrm>
          <a:prstGeom prst="rect">
            <a:avLst/>
          </a:prstGeom>
        </p:spPr>
        <p:txBody>
          <a:bodyPr/>
          <a:lstStyle/>
          <a:p>
            <a:pPr marL="592666" indent="-552026">
              <a:lnSpc>
                <a:spcPct val="90000"/>
              </a:lnSpc>
              <a:buSzTx/>
              <a:buNone/>
              <a:tabLst>
                <a:tab pos="635000" algn="l"/>
                <a:tab pos="1054100" algn="l"/>
              </a:tabLst>
              <a:defRPr sz="3000"/>
            </a:pPr>
            <a:r>
              <a:rPr b="1"/>
              <a:t>12.	David brings the Philistines’ head to Jerusalem </a:t>
            </a:r>
            <a:r>
              <a:rPr b="1">
                <a:solidFill>
                  <a:srgbClr val="FF2600"/>
                </a:solidFill>
                <a:uFill>
                  <a:solidFill>
                    <a:srgbClr val="FF2600"/>
                  </a:solidFill>
                </a:uFill>
              </a:rPr>
              <a:t>54</a:t>
            </a:r>
            <a:endParaRPr b="1">
              <a:solidFill>
                <a:srgbClr val="FF2600"/>
              </a:solidFill>
              <a:uFill>
                <a:solidFill>
                  <a:srgbClr val="FF2600"/>
                </a:solidFill>
              </a:uFill>
            </a:endParaRPr>
          </a:p>
          <a:p>
            <a:pPr lvl="1" marL="745490" indent="-247650">
              <a:lnSpc>
                <a:spcPct val="90000"/>
              </a:lnSpc>
              <a:buChar char="-"/>
              <a:tabLst>
                <a:tab pos="1066800" algn="l"/>
                <a:tab pos="2070100" algn="l"/>
              </a:tabLst>
              <a:defRPr b="1" sz="2600">
                <a:uFill>
                  <a:solidFill>
                    <a:srgbClr val="011993"/>
                  </a:solidFill>
                </a:uFill>
              </a:defRPr>
            </a:pPr>
            <a:r>
              <a:rPr b="0"/>
              <a:t>Goliath’s head a trophy</a:t>
            </a:r>
            <a:endParaRPr b="0"/>
          </a:p>
          <a:p>
            <a:pPr lvl="1" marL="745490" indent="-247650">
              <a:lnSpc>
                <a:spcPct val="90000"/>
              </a:lnSpc>
              <a:buChar char="-"/>
              <a:tabLst>
                <a:tab pos="1066800" algn="l"/>
                <a:tab pos="2070100" algn="l"/>
              </a:tabLst>
              <a:defRPr b="1" sz="2600">
                <a:uFill>
                  <a:solidFill>
                    <a:srgbClr val="011993"/>
                  </a:solidFill>
                </a:uFill>
              </a:defRPr>
            </a:pPr>
            <a:r>
              <a:rPr b="0"/>
              <a:t>Jebusites possessed citadel</a:t>
            </a:r>
            <a:endParaRPr b="0"/>
          </a:p>
          <a:p>
            <a:pPr lvl="1" marL="745490" indent="-247650">
              <a:lnSpc>
                <a:spcPct val="90000"/>
              </a:lnSpc>
              <a:buChar char="-"/>
              <a:tabLst>
                <a:tab pos="1066800" algn="l"/>
                <a:tab pos="2070100" algn="l"/>
              </a:tabLst>
              <a:defRPr b="1" sz="2600">
                <a:uFill>
                  <a:solidFill>
                    <a:srgbClr val="011993"/>
                  </a:solidFill>
                </a:uFill>
              </a:defRPr>
            </a:pPr>
            <a:r>
              <a:rPr b="0"/>
              <a:t>Weapons put in his own tent</a:t>
            </a:r>
            <a:endParaRPr b="0"/>
          </a:p>
          <a:p>
            <a:pPr lvl="1" marL="745490" indent="-247650">
              <a:lnSpc>
                <a:spcPct val="90000"/>
              </a:lnSpc>
              <a:buChar char="-"/>
              <a:tabLst>
                <a:tab pos="1066800" algn="l"/>
                <a:tab pos="2070100" algn="l"/>
              </a:tabLst>
              <a:defRPr b="1" sz="2600">
                <a:uFill>
                  <a:solidFill>
                    <a:srgbClr val="011993"/>
                  </a:solidFill>
                </a:uFill>
              </a:defRPr>
            </a:pPr>
            <a:r>
              <a:rPr b="0"/>
              <a:t>Possibly his reward for victory</a:t>
            </a:r>
          </a:p>
        </p:txBody>
      </p:sp>
      <p:pic>
        <p:nvPicPr>
          <p:cNvPr id="172" name="David w Goliaths head 1356-13.jpg"/>
          <p:cNvPicPr>
            <a:picLocks noChangeAspect="1"/>
          </p:cNvPicPr>
          <p:nvPr/>
        </p:nvPicPr>
        <p:blipFill>
          <a:blip r:embed="rId2">
            <a:extLst/>
          </a:blip>
          <a:stretch>
            <a:fillRect/>
          </a:stretch>
        </p:blipFill>
        <p:spPr>
          <a:xfrm>
            <a:off x="5668366" y="728946"/>
            <a:ext cx="4428105" cy="6879104"/>
          </a:xfrm>
          <a:prstGeom prst="rect">
            <a:avLst/>
          </a:prstGeom>
          <a:ln w="12700"/>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body" idx="1"/>
          </p:nvPr>
        </p:nvSpPr>
        <p:spPr>
          <a:xfrm>
            <a:off x="110323" y="2565"/>
            <a:ext cx="10160001" cy="7027335"/>
          </a:xfrm>
          <a:prstGeom prst="rect">
            <a:avLst/>
          </a:prstGeom>
        </p:spPr>
        <p:txBody>
          <a:bodyPr/>
          <a:lstStyle/>
          <a:p>
            <a:pPr marL="592666" indent="-552026">
              <a:lnSpc>
                <a:spcPct val="90000"/>
              </a:lnSpc>
              <a:buSzTx/>
              <a:buNone/>
              <a:tabLst>
                <a:tab pos="635000" algn="l"/>
                <a:tab pos="1054100" algn="l"/>
              </a:tabLst>
              <a:defRPr sz="3000"/>
            </a:pPr>
            <a:r>
              <a:rPr b="1"/>
              <a:t>13.	Conversation between Saul &amp; Abner concerning David, who is brought before Saul </a:t>
            </a:r>
            <a:r>
              <a:rPr b="1">
                <a:solidFill>
                  <a:srgbClr val="FF2600"/>
                </a:solidFill>
                <a:uFill>
                  <a:solidFill>
                    <a:srgbClr val="FF2600"/>
                  </a:solidFill>
                </a:uFill>
              </a:rPr>
              <a:t>55-58 </a:t>
            </a:r>
            <a:endParaRPr b="1">
              <a:solidFill>
                <a:srgbClr val="FF2600"/>
              </a:solidFill>
              <a:uFill>
                <a:solidFill>
                  <a:srgbClr val="FF2600"/>
                </a:solidFill>
              </a:uFill>
            </a:endParaRPr>
          </a:p>
          <a:p>
            <a:pPr lvl="1" marL="990209" indent="-492369">
              <a:lnSpc>
                <a:spcPct val="90000"/>
              </a:lnSpc>
              <a:buFont typeface="Times"/>
              <a:defRPr sz="2800">
                <a:solidFill>
                  <a:srgbClr val="011993"/>
                </a:solidFill>
                <a:uFill>
                  <a:solidFill>
                    <a:srgbClr val="011993"/>
                  </a:solidFill>
                </a:uFill>
              </a:defRPr>
            </a:pPr>
            <a:r>
              <a:t>Neither Saul or Abner know David’s father </a:t>
            </a:r>
          </a:p>
          <a:p>
            <a:pPr lvl="1" marL="990209" indent="-492369">
              <a:lnSpc>
                <a:spcPct val="90000"/>
              </a:lnSpc>
              <a:buFont typeface="Times"/>
              <a:defRPr sz="2800">
                <a:solidFill>
                  <a:srgbClr val="011993"/>
                </a:solidFill>
                <a:uFill>
                  <a:solidFill>
                    <a:srgbClr val="011993"/>
                  </a:solidFill>
                </a:uFill>
              </a:defRPr>
            </a:pPr>
            <a:r>
              <a:t>A long time since David played the lyre for Saul?</a:t>
            </a:r>
          </a:p>
          <a:p>
            <a:pPr lvl="1" marL="990209" indent="-492369">
              <a:lnSpc>
                <a:spcPct val="90000"/>
              </a:lnSpc>
              <a:buFont typeface="Times"/>
              <a:defRPr sz="2800">
                <a:solidFill>
                  <a:srgbClr val="011993"/>
                </a:solidFill>
                <a:uFill>
                  <a:solidFill>
                    <a:srgbClr val="011993"/>
                  </a:solidFill>
                </a:uFill>
              </a:defRPr>
            </a:pPr>
            <a:r>
              <a:t>David's appearance had changed?</a:t>
            </a:r>
          </a:p>
          <a:p>
            <a:pPr lvl="1" marL="990209" indent="-492369">
              <a:lnSpc>
                <a:spcPct val="90000"/>
              </a:lnSpc>
              <a:buFont typeface="Times"/>
              <a:defRPr sz="2800">
                <a:solidFill>
                  <a:srgbClr val="011993"/>
                </a:solidFill>
                <a:uFill>
                  <a:solidFill>
                    <a:srgbClr val="011993"/>
                  </a:solidFill>
                </a:uFill>
              </a:defRPr>
            </a:pPr>
            <a:r>
              <a:t>Robert Jamieson, “The growth of the beard &amp; other changes in the now full-grown youth prevented the king from recognizing his former favorite minstrel.”</a:t>
            </a:r>
          </a:p>
          <a:p>
            <a:pPr lvl="1" marL="990209" indent="-492369">
              <a:lnSpc>
                <a:spcPct val="90000"/>
              </a:lnSpc>
              <a:buFont typeface="Times"/>
              <a:defRPr sz="2800">
                <a:solidFill>
                  <a:srgbClr val="011993"/>
                </a:solidFill>
                <a:uFill>
                  <a:solidFill>
                    <a:srgbClr val="011993"/>
                  </a:solidFill>
                </a:uFill>
              </a:defRPr>
            </a:pPr>
            <a:r>
              <a:t>The events of 16 were a summary - not chronological</a:t>
            </a:r>
          </a:p>
        </p:txBody>
      </p:sp>
      <p:pic>
        <p:nvPicPr>
          <p:cNvPr id="175" name="Goliath's Head 1138-35.jpg"/>
          <p:cNvPicPr>
            <a:picLocks noChangeAspect="1"/>
          </p:cNvPicPr>
          <p:nvPr/>
        </p:nvPicPr>
        <p:blipFill>
          <a:blip r:embed="rId2">
            <a:extLst/>
          </a:blip>
          <a:stretch>
            <a:fillRect/>
          </a:stretch>
        </p:blipFill>
        <p:spPr>
          <a:xfrm>
            <a:off x="6171450" y="4426137"/>
            <a:ext cx="2184146" cy="3156956"/>
          </a:xfrm>
          <a:prstGeom prst="rect">
            <a:avLst/>
          </a:prstGeom>
          <a:ln w="12700"/>
        </p:spPr>
      </p:pic>
      <p:pic>
        <p:nvPicPr>
          <p:cNvPr id="176" name="Victory over Philistines 1153 vol 4-610.jpg"/>
          <p:cNvPicPr>
            <a:picLocks noChangeAspect="1"/>
          </p:cNvPicPr>
          <p:nvPr/>
        </p:nvPicPr>
        <p:blipFill>
          <a:blip r:embed="rId3">
            <a:extLst/>
          </a:blip>
          <a:stretch>
            <a:fillRect/>
          </a:stretch>
        </p:blipFill>
        <p:spPr>
          <a:xfrm>
            <a:off x="1234591" y="4441511"/>
            <a:ext cx="4819779" cy="3156956"/>
          </a:xfrm>
          <a:prstGeom prst="rect">
            <a:avLst/>
          </a:prstGeom>
          <a:ln w="12700"/>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500">
                <a:latin typeface="Gill Sans SemiBold"/>
                <a:ea typeface="Gill Sans SemiBold"/>
                <a:cs typeface="Gill Sans SemiBold"/>
                <a:sym typeface="Gill Sans SemiBold"/>
              </a:defRPr>
            </a:pPr>
            <a:r>
              <a:rPr>
                <a:solidFill>
                  <a:srgbClr val="011993"/>
                </a:solidFill>
              </a:rPr>
              <a:t>II.	   David Flees From Saul</a:t>
            </a:r>
            <a:r>
              <a:t>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500">
                <a:solidFill>
                  <a:srgbClr val="FF2600"/>
                </a:solidFill>
                <a:latin typeface="Gill Sans SemiBold"/>
                <a:ea typeface="Gill Sans SemiBold"/>
                <a:cs typeface="Gill Sans SemiBold"/>
                <a:sym typeface="Gill Sans SemiBold"/>
              </a:defRPr>
            </a:pPr>
            <a:r>
              <a:t>18:1—21:9</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xfrm>
            <a:off x="990600" y="-88900"/>
            <a:ext cx="8178800" cy="1905000"/>
          </a:xfrm>
          <a:prstGeom prst="rect">
            <a:avLst/>
          </a:prstGeom>
        </p:spPr>
        <p:txBody>
          <a:bodyPr/>
          <a:lstStyle>
            <a:lvl1pPr>
              <a:defRPr sz="5200">
                <a:solidFill>
                  <a:srgbClr val="011993"/>
                </a:solidFill>
              </a:defRPr>
            </a:lvl1pPr>
          </a:lstStyle>
          <a:p>
            <a:pPr/>
            <a:r>
              <a:t>David’s Relationship to Saul</a:t>
            </a:r>
          </a:p>
        </p:txBody>
      </p:sp>
      <p:sp>
        <p:nvSpPr>
          <p:cNvPr id="181" name="Shape 181"/>
          <p:cNvSpPr/>
          <p:nvPr>
            <p:ph type="body" idx="1"/>
          </p:nvPr>
        </p:nvSpPr>
        <p:spPr>
          <a:xfrm>
            <a:off x="495300" y="1955800"/>
            <a:ext cx="9169400" cy="4470400"/>
          </a:xfrm>
          <a:prstGeom prst="rect">
            <a:avLst/>
          </a:prstGeom>
        </p:spPr>
        <p:txBody>
          <a:bodyPr anchor="t"/>
          <a:lstStyle/>
          <a:p>
            <a:pPr marL="740523" indent="-486523">
              <a:spcBef>
                <a:spcPts val="5000"/>
              </a:spcBef>
              <a:buSzPct val="100000"/>
              <a:buAutoNum type="arabicPeriod" startAt="1"/>
              <a:defRPr sz="3900"/>
            </a:pPr>
            <a:r>
              <a:t>A courtier </a:t>
            </a:r>
            <a:r>
              <a:rPr>
                <a:solidFill>
                  <a:srgbClr val="FF2600"/>
                </a:solidFill>
              </a:rPr>
              <a:t>18:1—19:17</a:t>
            </a:r>
            <a:endParaRPr>
              <a:solidFill>
                <a:srgbClr val="FF2600"/>
              </a:solidFill>
            </a:endParaRPr>
          </a:p>
          <a:p>
            <a:pPr marL="740523" indent="-486523">
              <a:spcBef>
                <a:spcPts val="5000"/>
              </a:spcBef>
              <a:buSzPct val="100000"/>
              <a:buAutoNum type="arabicPeriod" startAt="1"/>
              <a:defRPr sz="3900"/>
            </a:pPr>
            <a:r>
              <a:t>A fugitive  </a:t>
            </a:r>
            <a:r>
              <a:rPr>
                <a:solidFill>
                  <a:srgbClr val="FF2600"/>
                </a:solidFill>
              </a:rPr>
              <a:t>19:18—22:5</a:t>
            </a:r>
            <a:endParaRPr>
              <a:solidFill>
                <a:srgbClr val="FF2600"/>
              </a:solidFill>
            </a:endParaRPr>
          </a:p>
          <a:p>
            <a:pPr marL="740523" indent="-486523">
              <a:spcBef>
                <a:spcPts val="5000"/>
              </a:spcBef>
              <a:buSzPct val="100000"/>
              <a:buAutoNum type="arabicPeriod" startAt="1"/>
              <a:defRPr sz="3900"/>
            </a:pPr>
            <a:r>
              <a:t>An outlaw  </a:t>
            </a:r>
            <a:r>
              <a:rPr>
                <a:solidFill>
                  <a:srgbClr val="FF2600"/>
                </a:solidFill>
              </a:rPr>
              <a:t>22:6—26:25</a:t>
            </a:r>
            <a:endParaRPr>
              <a:solidFill>
                <a:srgbClr val="FF2600"/>
              </a:solidFill>
            </a:endParaRPr>
          </a:p>
          <a:p>
            <a:pPr marL="740523" indent="-486523">
              <a:spcBef>
                <a:spcPts val="5000"/>
              </a:spcBef>
              <a:buSzPct val="100000"/>
              <a:buAutoNum type="arabicPeriod" startAt="1"/>
              <a:defRPr sz="3900"/>
            </a:pPr>
            <a:r>
              <a:t>A mercenary  </a:t>
            </a:r>
            <a:r>
              <a:rPr>
                <a:solidFill>
                  <a:srgbClr val="FF2600"/>
                </a:solidFill>
              </a:rPr>
              <a:t>27:1-12</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