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Times"/>
      </a:defRPr>
    </a:lvl1pPr>
    <a:lvl2pPr marL="40639" marR="40639" indent="3429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Times"/>
      </a:defRPr>
    </a:lvl2pPr>
    <a:lvl3pPr marL="40639" marR="40639" indent="685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Times"/>
      </a:defRPr>
    </a:lvl3pPr>
    <a:lvl4pPr marL="40639" marR="40639" indent="10287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Times"/>
      </a:defRPr>
    </a:lvl4pPr>
    <a:lvl5pPr marL="40639" marR="40639"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Times"/>
      </a:defRPr>
    </a:lvl5pPr>
    <a:lvl6pPr marL="40639" marR="40639" indent="17145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Times"/>
      </a:defRPr>
    </a:lvl6pPr>
    <a:lvl7pPr marL="40639" marR="40639" indent="2057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Times"/>
      </a:defRPr>
    </a:lvl7pPr>
    <a:lvl8pPr marL="40639" marR="40639" indent="24003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Times"/>
      </a:defRPr>
    </a:lvl8pPr>
    <a:lvl9pPr marL="40639" marR="40639" indent="2743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Time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p:nvPr>
            <p:ph type="sldImg"/>
          </p:nvPr>
        </p:nvSpPr>
        <p:spPr>
          <a:xfrm>
            <a:off x="1143000" y="685800"/>
            <a:ext cx="4572000" cy="3429000"/>
          </a:xfrm>
          <a:prstGeom prst="rect">
            <a:avLst/>
          </a:prstGeom>
        </p:spPr>
        <p:txBody>
          <a:bodyPr/>
          <a:lstStyle/>
          <a:p>
            <a:pPr/>
          </a:p>
        </p:txBody>
      </p:sp>
      <p:sp>
        <p:nvSpPr>
          <p:cNvPr id="39" name="Shape 3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228600" defTabSz="457200" latinLnBrk="0">
      <a:defRPr sz="1600">
        <a:latin typeface="Lucida Grande"/>
        <a:ea typeface="Lucida Grande"/>
        <a:cs typeface="Lucida Grande"/>
        <a:sym typeface="Lucida Grande"/>
      </a:defRPr>
    </a:lvl2pPr>
    <a:lvl3pPr indent="457200" defTabSz="457200" latinLnBrk="0">
      <a:defRPr sz="1600">
        <a:latin typeface="Lucida Grande"/>
        <a:ea typeface="Lucida Grande"/>
        <a:cs typeface="Lucida Grande"/>
        <a:sym typeface="Lucida Grande"/>
      </a:defRPr>
    </a:lvl3pPr>
    <a:lvl4pPr indent="685800" defTabSz="457200" latinLnBrk="0">
      <a:defRPr sz="1600">
        <a:latin typeface="Lucida Grande"/>
        <a:ea typeface="Lucida Grande"/>
        <a:cs typeface="Lucida Grande"/>
        <a:sym typeface="Lucida Grande"/>
      </a:defRPr>
    </a:lvl4pPr>
    <a:lvl5pPr indent="914400" defTabSz="457200" latinLnBrk="0">
      <a:defRPr sz="1600">
        <a:latin typeface="Lucida Grande"/>
        <a:ea typeface="Lucida Grande"/>
        <a:cs typeface="Lucida Grande"/>
        <a:sym typeface="Lucida Grande"/>
      </a:defRPr>
    </a:lvl5pPr>
    <a:lvl6pPr indent="1143000" defTabSz="457200" latinLnBrk="0">
      <a:defRPr sz="1600">
        <a:latin typeface="Lucida Grande"/>
        <a:ea typeface="Lucida Grande"/>
        <a:cs typeface="Lucida Grande"/>
        <a:sym typeface="Lucida Grande"/>
      </a:defRPr>
    </a:lvl6pPr>
    <a:lvl7pPr indent="1371600" defTabSz="457200" latinLnBrk="0">
      <a:defRPr sz="1600">
        <a:latin typeface="Lucida Grande"/>
        <a:ea typeface="Lucida Grande"/>
        <a:cs typeface="Lucida Grande"/>
        <a:sym typeface="Lucida Grande"/>
      </a:defRPr>
    </a:lvl7pPr>
    <a:lvl8pPr indent="1600200" defTabSz="457200" latinLnBrk="0">
      <a:defRPr sz="1600">
        <a:latin typeface="Lucida Grande"/>
        <a:ea typeface="Lucida Grande"/>
        <a:cs typeface="Lucida Grande"/>
        <a:sym typeface="Lucida Grande"/>
      </a:defRPr>
    </a:lvl8pPr>
    <a:lvl9pPr indent="1828800" defTabSz="457200" latinLnBrk="0">
      <a:defRPr sz="1600">
        <a:latin typeface="Lucida Grande"/>
        <a:ea typeface="Lucida Grande"/>
        <a:cs typeface="Lucida Grande"/>
        <a:sym typeface="Lucida Grand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sldImg"/>
          </p:nvPr>
        </p:nvSpPr>
        <p:spPr>
          <a:prstGeom prst="rect">
            <a:avLst/>
          </a:prstGeom>
        </p:spPr>
        <p:txBody>
          <a:bodyPr/>
          <a:lstStyle/>
          <a:p>
            <a:pPr/>
          </a:p>
        </p:txBody>
      </p:sp>
      <p:sp>
        <p:nvSpPr>
          <p:cNvPr id="181" name="Shape 181"/>
          <p:cNvSpPr/>
          <p:nvPr>
            <p:ph type="body" sz="quarter" idx="1"/>
          </p:nvPr>
        </p:nvSpPr>
        <p:spPr>
          <a:prstGeom prst="rect">
            <a:avLst/>
          </a:prstGeom>
        </p:spPr>
        <p:txBody>
          <a:bodyPr/>
          <a:lstStyle/>
          <a:p>
            <a:pPr/>
            <a:r>
              <a:t>uh-zee’kuh</a:t>
            </a:r>
          </a:p>
          <a:p>
            <a:pPr/>
            <a:r>
              <a:t>soh’koh</a:t>
            </a:r>
          </a:p>
          <a:p>
            <a:pPr/>
            <a:r>
              <a:t>ee’fiz-dam’im</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1" name="Shape 11"/>
          <p:cNvSpPr/>
          <p:nvPr>
            <p:ph type="title"/>
          </p:nvPr>
        </p:nvSpPr>
        <p:spPr>
          <a:prstGeom prst="rect">
            <a:avLst/>
          </a:prstGeom>
        </p:spPr>
        <p:txBody>
          <a:bodyPr/>
          <a:lstStyle/>
          <a:p>
            <a:pPr/>
            <a:r>
              <a:t>Title Text</a:t>
            </a:r>
          </a:p>
        </p:txBody>
      </p:sp>
      <p:sp>
        <p:nvSpPr>
          <p:cNvPr id="12" name="Shape 12"/>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0" name="Shape 20"/>
          <p:cNvSpPr/>
          <p:nvPr>
            <p:ph type="title"/>
          </p:nvPr>
        </p:nvSpPr>
        <p:spPr>
          <a:xfrm>
            <a:off x="685800" y="609600"/>
            <a:ext cx="7772400" cy="1143000"/>
          </a:xfrm>
          <a:prstGeom prst="rect">
            <a:avLst/>
          </a:prstGeom>
        </p:spPr>
        <p:txBody>
          <a:bodyPr lIns="45719" tIns="45719" rIns="45719" bIns="45719">
            <a:normAutofit fontScale="100000" lnSpcReduction="0"/>
          </a:bodyPr>
          <a:lstStyle>
            <a:lvl1pPr marR="0">
              <a:defRPr>
                <a:uFillTx/>
              </a:defRPr>
            </a:lvl1pPr>
          </a:lstStyle>
          <a:p>
            <a:pPr/>
            <a:r>
              <a:t>Title Text</a:t>
            </a:r>
          </a:p>
        </p:txBody>
      </p:sp>
      <p:sp>
        <p:nvSpPr>
          <p:cNvPr id="21" name="Shape 21"/>
          <p:cNvSpPr/>
          <p:nvPr>
            <p:ph type="body" idx="1"/>
          </p:nvPr>
        </p:nvSpPr>
        <p:spPr>
          <a:xfrm>
            <a:off x="685800" y="1981200"/>
            <a:ext cx="7772400" cy="4114800"/>
          </a:xfrm>
          <a:prstGeom prst="rect">
            <a:avLst/>
          </a:prstGeom>
        </p:spPr>
        <p:txBody>
          <a:bodyPr lIns="45719" tIns="45719" rIns="45719" bIns="45719">
            <a:normAutofit fontScale="100000" lnSpcReduction="0"/>
          </a:bodyPr>
          <a:lstStyle>
            <a:lvl1pPr marL="342900" marR="0">
              <a:buChar char="»"/>
              <a:defRPr>
                <a:uFillTx/>
              </a:defRPr>
            </a:lvl1pPr>
            <a:lvl2pPr marL="783771" marR="0" indent="-326571">
              <a:spcBef>
                <a:spcPts val="700"/>
              </a:spcBef>
              <a:defRPr sz="3200">
                <a:uFillTx/>
              </a:defRPr>
            </a:lvl2pPr>
            <a:lvl3pPr marL="1219200" marR="0" indent="-304800">
              <a:spcBef>
                <a:spcPts val="700"/>
              </a:spcBef>
              <a:defRPr sz="3200">
                <a:uFillTx/>
              </a:defRPr>
            </a:lvl3pPr>
            <a:lvl4pPr marL="1737360" marR="0" indent="-365760">
              <a:spcBef>
                <a:spcPts val="700"/>
              </a:spcBef>
              <a:defRPr sz="3200">
                <a:uFillTx/>
              </a:defRPr>
            </a:lvl4pPr>
            <a:lvl5pPr marL="2235200" marR="0" indent="-406400">
              <a:spcBef>
                <a:spcPts val="700"/>
              </a:spcBef>
              <a:defRPr sz="3200">
                <a:uFillTx/>
              </a:defRPr>
            </a:lvl5pPr>
          </a:lstStyle>
          <a:p>
            <a:pPr/>
            <a:r>
              <a:t>Body Level One</a:t>
            </a:r>
          </a:p>
          <a:p>
            <a:pPr lvl="1"/>
            <a:r>
              <a:t>Body Level Two</a:t>
            </a:r>
          </a:p>
          <a:p>
            <a:pPr lvl="2"/>
            <a:r>
              <a:t>Body Level Three</a:t>
            </a:r>
          </a:p>
          <a:p>
            <a:pPr lvl="3"/>
            <a:r>
              <a:t>Body Level Four</a:t>
            </a:r>
          </a:p>
          <a:p>
            <a:pPr lvl="4"/>
            <a:r>
              <a:t>Body Level Five</a:t>
            </a:r>
          </a:p>
        </p:txBody>
      </p:sp>
      <p:sp>
        <p:nvSpPr>
          <p:cNvPr id="22" name="Shape 22"/>
          <p:cNvSpPr/>
          <p:nvPr>
            <p:ph type="sldNum" sz="quarter" idx="2"/>
          </p:nvPr>
        </p:nvSpPr>
        <p:spPr>
          <a:xfrm>
            <a:off x="8176259" y="6248400"/>
            <a:ext cx="281941" cy="320040"/>
          </a:xfrm>
          <a:prstGeom prst="rect">
            <a:avLst/>
          </a:prstGeom>
        </p:spPr>
        <p:txBody>
          <a:bodyPr lIns="45719" tIns="45719" rIns="45719" bIns="45719"/>
          <a:lstStyle>
            <a:lvl1pPr algn="r" defTabSz="914400">
              <a:defRPr>
                <a:uFillTx/>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9" name="Shape 29"/>
          <p:cNvSpPr/>
          <p:nvPr>
            <p:ph type="title"/>
          </p:nvPr>
        </p:nvSpPr>
        <p:spPr>
          <a:xfrm>
            <a:off x="685800" y="609600"/>
            <a:ext cx="7772400" cy="1143000"/>
          </a:xfrm>
          <a:prstGeom prst="rect">
            <a:avLst/>
          </a:prstGeom>
        </p:spPr>
        <p:txBody>
          <a:bodyPr lIns="45719" tIns="45719" rIns="45719" bIns="45719">
            <a:normAutofit fontScale="100000" lnSpcReduction="0"/>
          </a:bodyPr>
          <a:lstStyle>
            <a:lvl1pPr marR="0">
              <a:defRPr>
                <a:uFillTx/>
              </a:defRPr>
            </a:lvl1pPr>
          </a:lstStyle>
          <a:p>
            <a:pPr/>
            <a:r>
              <a:t>Title Text</a:t>
            </a:r>
          </a:p>
        </p:txBody>
      </p:sp>
      <p:sp>
        <p:nvSpPr>
          <p:cNvPr id="30" name="Shape 30"/>
          <p:cNvSpPr/>
          <p:nvPr>
            <p:ph type="body" sz="half" idx="1"/>
          </p:nvPr>
        </p:nvSpPr>
        <p:spPr>
          <a:xfrm>
            <a:off x="685799" y="1981200"/>
            <a:ext cx="3814235" cy="4114800"/>
          </a:xfrm>
          <a:prstGeom prst="rect">
            <a:avLst/>
          </a:prstGeom>
        </p:spPr>
        <p:txBody>
          <a:bodyPr lIns="45719" tIns="45719" rIns="45719" bIns="45719">
            <a:normAutofit fontScale="100000" lnSpcReduction="0"/>
          </a:bodyPr>
          <a:lstStyle>
            <a:lvl1pPr marL="342900" marR="0">
              <a:buChar char="»"/>
              <a:defRPr>
                <a:uFillTx/>
              </a:defRPr>
            </a:lvl1pPr>
            <a:lvl2pPr marL="783771" marR="0" indent="-326571">
              <a:spcBef>
                <a:spcPts val="700"/>
              </a:spcBef>
              <a:defRPr sz="3200">
                <a:uFillTx/>
              </a:defRPr>
            </a:lvl2pPr>
            <a:lvl3pPr marL="1219200" marR="0" indent="-304800">
              <a:spcBef>
                <a:spcPts val="700"/>
              </a:spcBef>
              <a:defRPr sz="3200">
                <a:uFillTx/>
              </a:defRPr>
            </a:lvl3pPr>
            <a:lvl4pPr marL="1737360" marR="0" indent="-365760">
              <a:spcBef>
                <a:spcPts val="700"/>
              </a:spcBef>
              <a:defRPr sz="3200">
                <a:uFillTx/>
              </a:defRPr>
            </a:lvl4pPr>
            <a:lvl5pPr marL="2235200" marR="0" indent="-406400">
              <a:spcBef>
                <a:spcPts val="700"/>
              </a:spcBef>
              <a:defRPr sz="3200">
                <a:uFillTx/>
              </a:defRPr>
            </a:lvl5pPr>
          </a:lstStyle>
          <a:p>
            <a:pPr/>
            <a:r>
              <a:t>Body Level One</a:t>
            </a:r>
          </a:p>
          <a:p>
            <a:pPr lvl="1"/>
            <a:r>
              <a:t>Body Level Two</a:t>
            </a:r>
          </a:p>
          <a:p>
            <a:pPr lvl="2"/>
            <a:r>
              <a:t>Body Level Three</a:t>
            </a:r>
          </a:p>
          <a:p>
            <a:pPr lvl="3"/>
            <a:r>
              <a:t>Body Level Four</a:t>
            </a:r>
          </a:p>
          <a:p>
            <a:pPr lvl="4"/>
            <a:r>
              <a:t>Body Level Five</a:t>
            </a:r>
          </a:p>
        </p:txBody>
      </p:sp>
      <p:sp>
        <p:nvSpPr>
          <p:cNvPr id="31" name="Shape 31"/>
          <p:cNvSpPr/>
          <p:nvPr>
            <p:ph type="body" sz="half" idx="13"/>
          </p:nvPr>
        </p:nvSpPr>
        <p:spPr>
          <a:xfrm>
            <a:off x="4643966" y="1981200"/>
            <a:ext cx="3814234" cy="4114800"/>
          </a:xfrm>
          <a:prstGeom prst="rect">
            <a:avLst/>
          </a:prstGeom>
        </p:spPr>
        <p:txBody>
          <a:bodyPr lIns="45719" tIns="45719" rIns="45719" bIns="45719">
            <a:normAutofit fontScale="100000" lnSpcReduction="0"/>
          </a:bodyPr>
          <a:lstStyle/>
          <a:p>
            <a:pPr marL="342900" marR="0">
              <a:defRPr>
                <a:uFillTx/>
              </a:defRPr>
            </a:pPr>
          </a:p>
        </p:txBody>
      </p:sp>
      <p:sp>
        <p:nvSpPr>
          <p:cNvPr id="32" name="Shape 32"/>
          <p:cNvSpPr/>
          <p:nvPr>
            <p:ph type="sldNum" sz="quarter" idx="2"/>
          </p:nvPr>
        </p:nvSpPr>
        <p:spPr>
          <a:xfrm>
            <a:off x="8176259" y="6248400"/>
            <a:ext cx="281941" cy="320040"/>
          </a:xfrm>
          <a:prstGeom prst="rect">
            <a:avLst/>
          </a:prstGeom>
        </p:spPr>
        <p:txBody>
          <a:bodyPr lIns="45719" tIns="45719" rIns="45719" bIns="45719"/>
          <a:lstStyle>
            <a:lvl1pPr algn="r" defTabSz="914400">
              <a:defRPr>
                <a:uFillTx/>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685800" y="381000"/>
            <a:ext cx="7772400" cy="1600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r>
              <a:t>Title Text</a:t>
            </a:r>
          </a:p>
        </p:txBody>
      </p:sp>
      <p:sp>
        <p:nvSpPr>
          <p:cNvPr id="3" name="Shape 3"/>
          <p:cNvSpPr/>
          <p:nvPr>
            <p:ph type="body" idx="1"/>
          </p:nvPr>
        </p:nvSpPr>
        <p:spPr>
          <a:xfrm>
            <a:off x="685800" y="1981200"/>
            <a:ext cx="7772400" cy="4876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2pPr marL="783590" indent="-285750">
              <a:spcBef>
                <a:spcPts val="600"/>
              </a:spcBef>
              <a:buChar char="–"/>
              <a:defRPr sz="2800"/>
            </a:lvl2pPr>
            <a:lvl3pPr marL="1183639" indent="-228600">
              <a:spcBef>
                <a:spcPts val="500"/>
              </a:spcBef>
              <a:defRPr sz="2400"/>
            </a:lvl3pPr>
            <a:lvl4pPr marL="1640839" indent="-228600">
              <a:spcBef>
                <a:spcPts val="400"/>
              </a:spcBef>
              <a:buChar char="–"/>
              <a:defRPr sz="2000"/>
            </a:lvl4pPr>
            <a:lvl5pPr marL="2098039" indent="-228600">
              <a:spcBef>
                <a:spcPts val="400"/>
              </a:spcBef>
              <a:buChar char="»"/>
              <a:defRPr sz="2000"/>
            </a:lvl5p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7359650" y="6248400"/>
            <a:ext cx="292100" cy="330200"/>
          </a:xfrm>
          <a:prstGeom prst="rect">
            <a:avLst/>
          </a:prstGeom>
          <a:ln w="12700">
            <a:miter lim="400000"/>
          </a:ln>
        </p:spPr>
        <p:txBody>
          <a:bodyPr wrap="none" lIns="50800" tIns="50800" rIns="50800" bIns="50800">
            <a:spAutoFit/>
          </a:bodyPr>
          <a:lstStyle>
            <a:lvl1pPr marL="0" marR="0" algn="ctr" defTabSz="457200">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Lst>
  <p:transition xmlns:p14="http://schemas.microsoft.com/office/powerpoint/2010/main" spd="med" advClick="1"/>
  <p:txStyles>
    <p:titleStyle>
      <a:lvl1pPr marL="0" marR="40639"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Times"/>
        </a:defRPr>
      </a:lvl1pPr>
      <a:lvl2pPr marL="0" marR="40639" indent="2286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Times"/>
        </a:defRPr>
      </a:lvl2pPr>
      <a:lvl3pPr marL="0" marR="40639" indent="4572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Times"/>
        </a:defRPr>
      </a:lvl3pPr>
      <a:lvl4pPr marL="0" marR="40639" indent="6858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Times"/>
        </a:defRPr>
      </a:lvl4pPr>
      <a:lvl5pPr marL="0" marR="40639" indent="9144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Times"/>
        </a:defRPr>
      </a:lvl5pPr>
      <a:lvl6pPr marL="0" marR="40639" indent="11430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Times"/>
        </a:defRPr>
      </a:lvl6pPr>
      <a:lvl7pPr marL="0" marR="40639" indent="13716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Times"/>
        </a:defRPr>
      </a:lvl7pPr>
      <a:lvl8pPr marL="0" marR="40639" indent="16002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Times"/>
        </a:defRPr>
      </a:lvl8pPr>
      <a:lvl9pPr marL="0" marR="40639" indent="18288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Times"/>
        </a:defRPr>
      </a:lvl9pPr>
    </p:titleStyle>
    <p:bodyStyle>
      <a:lvl1pPr marL="383540" marR="91439" indent="-3429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
            <a:solidFill>
              <a:srgbClr val="000000"/>
            </a:solidFill>
          </a:uFill>
          <a:latin typeface="+mn-lt"/>
          <a:ea typeface="+mn-ea"/>
          <a:cs typeface="+mn-cs"/>
          <a:sym typeface="Times"/>
        </a:defRPr>
      </a:lvl1pPr>
      <a:lvl2pPr marL="824411" marR="91439" indent="-326571"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
            <a:solidFill>
              <a:srgbClr val="000000"/>
            </a:solidFill>
          </a:uFill>
          <a:latin typeface="+mn-lt"/>
          <a:ea typeface="+mn-ea"/>
          <a:cs typeface="+mn-cs"/>
          <a:sym typeface="Times"/>
        </a:defRPr>
      </a:lvl2pPr>
      <a:lvl3pPr marL="1259839" marR="91439" indent="-3048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
            <a:solidFill>
              <a:srgbClr val="000000"/>
            </a:solidFill>
          </a:uFill>
          <a:latin typeface="+mn-lt"/>
          <a:ea typeface="+mn-ea"/>
          <a:cs typeface="+mn-cs"/>
          <a:sym typeface="Times"/>
        </a:defRPr>
      </a:lvl3pPr>
      <a:lvl4pPr marL="1778000" marR="91439" indent="-36576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
            <a:solidFill>
              <a:srgbClr val="000000"/>
            </a:solidFill>
          </a:uFill>
          <a:latin typeface="+mn-lt"/>
          <a:ea typeface="+mn-ea"/>
          <a:cs typeface="+mn-cs"/>
          <a:sym typeface="Times"/>
        </a:defRPr>
      </a:lvl4pPr>
      <a:lvl5pPr marL="2235200" marR="91439" indent="-36576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
            <a:solidFill>
              <a:srgbClr val="000000"/>
            </a:solidFill>
          </a:uFill>
          <a:latin typeface="+mn-lt"/>
          <a:ea typeface="+mn-ea"/>
          <a:cs typeface="+mn-cs"/>
          <a:sym typeface="Times"/>
        </a:defRPr>
      </a:lvl5pPr>
      <a:lvl6pPr marL="2590800" marR="91439" indent="-36576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
            <a:solidFill>
              <a:srgbClr val="000000"/>
            </a:solidFill>
          </a:uFill>
          <a:latin typeface="+mn-lt"/>
          <a:ea typeface="+mn-ea"/>
          <a:cs typeface="+mn-cs"/>
          <a:sym typeface="Times"/>
        </a:defRPr>
      </a:lvl6pPr>
      <a:lvl7pPr marL="2946400" marR="91439" indent="-36576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
            <a:solidFill>
              <a:srgbClr val="000000"/>
            </a:solidFill>
          </a:uFill>
          <a:latin typeface="+mn-lt"/>
          <a:ea typeface="+mn-ea"/>
          <a:cs typeface="+mn-cs"/>
          <a:sym typeface="Times"/>
        </a:defRPr>
      </a:lvl7pPr>
      <a:lvl8pPr marL="3302000" marR="91439" indent="-36576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
            <a:solidFill>
              <a:srgbClr val="000000"/>
            </a:solidFill>
          </a:uFill>
          <a:latin typeface="+mn-lt"/>
          <a:ea typeface="+mn-ea"/>
          <a:cs typeface="+mn-cs"/>
          <a:sym typeface="Times"/>
        </a:defRPr>
      </a:lvl8pPr>
      <a:lvl9pPr marL="3657600" marR="91439" indent="-365759"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
            <a:solidFill>
              <a:srgbClr val="000000"/>
            </a:solidFill>
          </a:uFill>
          <a:latin typeface="+mn-lt"/>
          <a:ea typeface="+mn-ea"/>
          <a:cs typeface="+mn-cs"/>
          <a:sym typeface="Times"/>
        </a:defRPr>
      </a:lvl9pPr>
    </p:bodyStyle>
    <p:otherStyle>
      <a:lvl1pPr marL="0" marR="0" indent="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Times"/>
        </a:defRPr>
      </a:lvl1pPr>
      <a:lvl2pPr marL="0" marR="0" indent="2286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Times"/>
        </a:defRPr>
      </a:lvl2pPr>
      <a:lvl3pPr marL="0" marR="0" indent="4572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Times"/>
        </a:defRPr>
      </a:lvl3pPr>
      <a:lvl4pPr marL="0" marR="0" indent="6858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Times"/>
        </a:defRPr>
      </a:lvl4pPr>
      <a:lvl5pPr marL="0" marR="0" indent="9144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Times"/>
        </a:defRPr>
      </a:lvl5pPr>
      <a:lvl6pPr marL="0" marR="0" indent="11430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Times"/>
        </a:defRPr>
      </a:lvl6pPr>
      <a:lvl7pPr marL="0" marR="0" indent="13716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Times"/>
        </a:defRPr>
      </a:lvl7pPr>
      <a:lvl8pPr marL="0" marR="0" indent="16002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Times"/>
        </a:defRPr>
      </a:lvl8pPr>
      <a:lvl9pPr marL="0" marR="0" indent="18288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Time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tif"/></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tif"/><Relationship Id="rId3" Type="http://schemas.openxmlformats.org/officeDocument/2006/relationships/image" Target="../media/image10.tif"/></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tif"/><Relationship Id="rId3" Type="http://schemas.openxmlformats.org/officeDocument/2006/relationships/image" Target="../media/image12.tif"/><Relationship Id="rId4" Type="http://schemas.openxmlformats.org/officeDocument/2006/relationships/image" Target="../media/image13.tif"/></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tif"/></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tif"/></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tif"/><Relationship Id="rId3" Type="http://schemas.openxmlformats.org/officeDocument/2006/relationships/image" Target="../media/image17.tif"/></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Relationship Id="rId3" Type="http://schemas.openxmlformats.org/officeDocument/2006/relationships/image" Target="../media/image3.tif"/></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tif"/><Relationship Id="rId4" Type="http://schemas.openxmlformats.org/officeDocument/2006/relationships/image" Target="../media/image19.tif"/></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hyperlink" Target="http://www.stevequayle.com/GG.Images/giant.Leonid.Stadnik1.jpg" TargetMode="External"/><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11.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t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tif"/></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Relationship Id="rId3" Type="http://schemas.openxmlformats.org/officeDocument/2006/relationships/image" Target="../media/image7.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 name="Shape 41"/>
          <p:cNvSpPr/>
          <p:nvPr>
            <p:ph type="body" idx="1"/>
          </p:nvPr>
        </p:nvSpPr>
        <p:spPr>
          <a:xfrm>
            <a:off x="29981" y="99694"/>
            <a:ext cx="8796339" cy="6658611"/>
          </a:xfrm>
          <a:prstGeom prst="rect">
            <a:avLst/>
          </a:prstGeom>
        </p:spPr>
        <p:txBody>
          <a:bodyPr/>
          <a:lstStyle/>
          <a:p>
            <a:pPr marL="609600" indent="-609600">
              <a:lnSpc>
                <a:spcPct val="90000"/>
              </a:lnSpc>
              <a:spcBef>
                <a:spcPts val="500"/>
              </a:spcBef>
              <a:buAutoNum type="arabicPeriod" startAt="8"/>
              <a:defRPr b="1" sz="2400"/>
            </a:pPr>
            <a:r>
              <a:t>The Lord will not change His mind </a:t>
            </a:r>
            <a:r>
              <a:rPr>
                <a:solidFill>
                  <a:srgbClr val="FF2600"/>
                </a:solidFill>
              </a:rPr>
              <a:t>15:</a:t>
            </a:r>
            <a:r>
              <a:rPr>
                <a:solidFill>
                  <a:srgbClr val="FF0000"/>
                </a:solidFill>
              </a:rPr>
              <a:t>29-31</a:t>
            </a:r>
            <a:endParaRPr>
              <a:solidFill>
                <a:srgbClr val="FF0000"/>
              </a:solidFill>
            </a:endParaRPr>
          </a:p>
          <a:p>
            <a:pPr lvl="1" marL="936625" indent="-368300">
              <a:lnSpc>
                <a:spcPct val="90000"/>
              </a:lnSpc>
              <a:spcBef>
                <a:spcPts val="800"/>
              </a:spcBef>
              <a:buFont typeface="Times"/>
              <a:buChar char="-"/>
              <a:defRPr sz="2600">
                <a:solidFill>
                  <a:srgbClr val="000080"/>
                </a:solidFill>
              </a:defRPr>
            </a:pPr>
            <a:r>
              <a:t>The Lord will not change His mind</a:t>
            </a:r>
          </a:p>
          <a:p>
            <a:pPr lvl="1" marL="936625" indent="-368300">
              <a:lnSpc>
                <a:spcPct val="90000"/>
              </a:lnSpc>
              <a:spcBef>
                <a:spcPts val="800"/>
              </a:spcBef>
              <a:buFont typeface="Times"/>
              <a:buChar char="-"/>
              <a:defRPr sz="2600">
                <a:solidFill>
                  <a:srgbClr val="000080"/>
                </a:solidFill>
              </a:defRPr>
            </a:pPr>
            <a:r>
              <a:t>His Nature &amp; plan will not change</a:t>
            </a:r>
          </a:p>
          <a:p>
            <a:pPr lvl="1" marL="936625" indent="-368300">
              <a:lnSpc>
                <a:spcPct val="90000"/>
              </a:lnSpc>
              <a:spcBef>
                <a:spcPts val="800"/>
              </a:spcBef>
              <a:buFont typeface="Times"/>
              <a:buChar char="-"/>
              <a:defRPr sz="2600">
                <a:solidFill>
                  <a:srgbClr val="000080"/>
                </a:solidFill>
              </a:defRPr>
            </a:pPr>
            <a:r>
              <a:t>Grief will not move God to change His plan</a:t>
            </a:r>
          </a:p>
          <a:p>
            <a:pPr lvl="1" marL="936625" indent="-368300">
              <a:lnSpc>
                <a:spcPct val="90000"/>
              </a:lnSpc>
              <a:spcBef>
                <a:spcPts val="800"/>
              </a:spcBef>
              <a:buFont typeface="Times"/>
              <a:buChar char="-"/>
              <a:defRPr sz="2600">
                <a:solidFill>
                  <a:srgbClr val="000080"/>
                </a:solidFill>
              </a:defRPr>
            </a:pPr>
            <a:r>
              <a:t>God does right</a:t>
            </a:r>
          </a:p>
          <a:p>
            <a:pPr lvl="1" marL="936625" indent="-368300">
              <a:lnSpc>
                <a:spcPct val="90000"/>
              </a:lnSpc>
              <a:spcBef>
                <a:spcPts val="800"/>
              </a:spcBef>
              <a:buFont typeface="Times"/>
              <a:buChar char="-"/>
              <a:defRPr sz="2600">
                <a:solidFill>
                  <a:srgbClr val="000080"/>
                </a:solidFill>
              </a:defRPr>
            </a:pPr>
            <a:r>
              <a:t>Honor me now before the elders</a:t>
            </a:r>
          </a:p>
          <a:p>
            <a:pPr lvl="1" marL="936625" indent="-368300">
              <a:lnSpc>
                <a:spcPct val="90000"/>
              </a:lnSpc>
              <a:spcBef>
                <a:spcPts val="800"/>
              </a:spcBef>
              <a:buFont typeface="Times"/>
              <a:buChar char="-"/>
              <a:defRPr sz="2600">
                <a:solidFill>
                  <a:srgbClr val="000080"/>
                </a:solidFill>
              </a:defRPr>
            </a:pPr>
            <a:r>
              <a:t>Wants honor as king</a:t>
            </a:r>
          </a:p>
          <a:p>
            <a:pPr lvl="1" marL="936625" indent="-368300">
              <a:lnSpc>
                <a:spcPct val="90000"/>
              </a:lnSpc>
              <a:spcBef>
                <a:spcPts val="800"/>
              </a:spcBef>
              <a:buFont typeface="Times"/>
              <a:buChar char="-"/>
              <a:defRPr sz="2600">
                <a:solidFill>
                  <a:srgbClr val="000080"/>
                </a:solidFill>
              </a:defRPr>
            </a:pPr>
            <a:r>
              <a:t>Most interested in being popular</a:t>
            </a:r>
          </a:p>
          <a:p>
            <a:pPr lvl="1" marL="936625" indent="-368300">
              <a:lnSpc>
                <a:spcPct val="90000"/>
              </a:lnSpc>
              <a:spcBef>
                <a:spcPts val="800"/>
              </a:spcBef>
              <a:buFont typeface="Times"/>
              <a:buChar char="-"/>
              <a:defRPr sz="2600">
                <a:solidFill>
                  <a:srgbClr val="000080"/>
                </a:solidFill>
              </a:defRPr>
            </a:pPr>
            <a:r>
              <a:t>worship your God</a:t>
            </a:r>
          </a:p>
          <a:p>
            <a:pPr lvl="1" marL="936625" indent="-368300">
              <a:lnSpc>
                <a:spcPct val="90000"/>
              </a:lnSpc>
              <a:spcBef>
                <a:spcPts val="800"/>
              </a:spcBef>
              <a:buFont typeface="Times"/>
              <a:buChar char="-"/>
              <a:defRPr sz="2600">
                <a:solidFill>
                  <a:srgbClr val="000080"/>
                </a:solidFill>
              </a:defRPr>
            </a:pPr>
            <a:r>
              <a:t>Saul worshipped</a:t>
            </a:r>
          </a:p>
        </p:txBody>
      </p:sp>
      <p:pic>
        <p:nvPicPr>
          <p:cNvPr id="42" name="pasted-image.tiff"/>
          <p:cNvPicPr>
            <a:picLocks noChangeAspect="1"/>
          </p:cNvPicPr>
          <p:nvPr/>
        </p:nvPicPr>
        <p:blipFill>
          <a:blip r:embed="rId2">
            <a:extLst/>
          </a:blip>
          <a:stretch>
            <a:fillRect/>
          </a:stretch>
        </p:blipFill>
        <p:spPr>
          <a:xfrm>
            <a:off x="6140847" y="2367557"/>
            <a:ext cx="2892537" cy="4362514"/>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Shape 71"/>
          <p:cNvSpPr/>
          <p:nvPr>
            <p:ph type="body" idx="1"/>
          </p:nvPr>
        </p:nvSpPr>
        <p:spPr>
          <a:xfrm>
            <a:off x="111670" y="101600"/>
            <a:ext cx="8920660" cy="5715000"/>
          </a:xfrm>
          <a:prstGeom prst="rect">
            <a:avLst/>
          </a:prstGeom>
        </p:spPr>
        <p:txBody>
          <a:bodyPr/>
          <a:lstStyle/>
          <a:p>
            <a:pPr marL="609600" indent="-568959">
              <a:buSzTx/>
              <a:buNone/>
              <a:tabLst>
                <a:tab pos="647700" algn="l"/>
                <a:tab pos="952500" algn="l"/>
              </a:tabLst>
              <a:defRPr sz="2800"/>
            </a:pPr>
            <a:r>
              <a:rPr b="1"/>
              <a:t>c.	Elders of Bethlehem and Jesse &amp; his sons are invited to the sacrifice </a:t>
            </a:r>
            <a:r>
              <a:rPr b="1">
                <a:solidFill>
                  <a:srgbClr val="FF2600"/>
                </a:solidFill>
                <a:uFill>
                  <a:solidFill>
                    <a:srgbClr val="FF2600"/>
                  </a:solidFill>
                </a:uFill>
              </a:rPr>
              <a:t>4, 5</a:t>
            </a:r>
            <a:endParaRPr b="1">
              <a:solidFill>
                <a:srgbClr val="FF2600"/>
              </a:solidFill>
              <a:uFill>
                <a:solidFill>
                  <a:srgbClr val="FF2600"/>
                </a:solidFill>
              </a:uFill>
            </a:endParaRPr>
          </a:p>
          <a:p>
            <a:pPr lvl="1" marL="747871" indent="-250031">
              <a:tabLst>
                <a:tab pos="647700" algn="l"/>
                <a:tab pos="952500" algn="l"/>
              </a:tabLst>
            </a:pPr>
            <a:r>
              <a:rPr b="1">
                <a:solidFill>
                  <a:srgbClr val="FF2600"/>
                </a:solidFill>
                <a:uFill>
                  <a:solidFill>
                    <a:srgbClr val="FF2600"/>
                  </a:solidFill>
                </a:uFill>
              </a:rPr>
              <a:t> </a:t>
            </a:r>
            <a:r>
              <a:rPr>
                <a:uFill>
                  <a:solidFill>
                    <a:srgbClr val="FF2600"/>
                  </a:solidFill>
                </a:uFill>
              </a:rPr>
              <a:t>Elders </a:t>
            </a:r>
            <a:r>
              <a:rPr u="sng">
                <a:uFill>
                  <a:solidFill>
                    <a:srgbClr val="FF2600"/>
                  </a:solidFill>
                </a:uFill>
              </a:rPr>
              <a:t>trembled</a:t>
            </a:r>
            <a:r>
              <a:rPr>
                <a:uFill>
                  <a:solidFill>
                    <a:srgbClr val="FF2600"/>
                  </a:solidFill>
                </a:uFill>
              </a:rPr>
              <a:t> - </a:t>
            </a:r>
            <a:r>
              <a:rPr i="1">
                <a:uFill>
                  <a:solidFill>
                    <a:srgbClr val="FF2600"/>
                  </a:solidFill>
                </a:uFill>
              </a:rPr>
              <a:t>harad</a:t>
            </a:r>
            <a:r>
              <a:rPr>
                <a:uFill>
                  <a:solidFill>
                    <a:srgbClr val="FF2600"/>
                  </a:solidFill>
                </a:uFill>
              </a:rPr>
              <a:t> - to fear, be timid, tremble</a:t>
            </a:r>
            <a:endParaRPr>
              <a:uFill>
                <a:solidFill>
                  <a:srgbClr val="FF2600"/>
                </a:solidFill>
              </a:uFill>
            </a:endParaRPr>
          </a:p>
          <a:p>
            <a:pPr lvl="1" marL="747871" indent="-250031">
              <a:tabLst>
                <a:tab pos="647700" algn="l"/>
                <a:tab pos="952500" algn="l"/>
              </a:tabLst>
            </a:pPr>
            <a:r>
              <a:rPr>
                <a:uFill>
                  <a:solidFill>
                    <a:srgbClr val="FF2600"/>
                  </a:solidFill>
                </a:uFill>
              </a:rPr>
              <a:t> nervous &amp; fearful</a:t>
            </a:r>
            <a:endParaRPr>
              <a:uFill>
                <a:solidFill>
                  <a:srgbClr val="FF2600"/>
                </a:solidFill>
              </a:uFill>
            </a:endParaRPr>
          </a:p>
          <a:p>
            <a:pPr lvl="1" marL="747871" indent="-250031">
              <a:tabLst>
                <a:tab pos="647700" algn="l"/>
                <a:tab pos="952500" algn="l"/>
              </a:tabLst>
            </a:pPr>
            <a:r>
              <a:rPr>
                <a:uFill>
                  <a:solidFill>
                    <a:srgbClr val="FF2600"/>
                  </a:solidFill>
                </a:uFill>
              </a:rPr>
              <a:t> Comes peaceably</a:t>
            </a:r>
            <a:endParaRPr>
              <a:uFill>
                <a:solidFill>
                  <a:srgbClr val="FF2600"/>
                </a:solidFill>
              </a:uFill>
            </a:endParaRPr>
          </a:p>
          <a:p>
            <a:pPr lvl="1" marL="747871" indent="-250031">
              <a:tabLst>
                <a:tab pos="647700" algn="l"/>
                <a:tab pos="952500" algn="l"/>
              </a:tabLst>
            </a:pPr>
            <a:r>
              <a:rPr>
                <a:uFill>
                  <a:solidFill>
                    <a:srgbClr val="FF2600"/>
                  </a:solidFill>
                </a:uFill>
              </a:rPr>
              <a:t> Sacrifice to the Lord</a:t>
            </a:r>
            <a:endParaRPr>
              <a:uFill>
                <a:solidFill>
                  <a:srgbClr val="FF2600"/>
                </a:solidFill>
              </a:uFill>
            </a:endParaRPr>
          </a:p>
          <a:p>
            <a:pPr lvl="1" marL="747871" indent="-250031">
              <a:tabLst>
                <a:tab pos="647700" algn="l"/>
                <a:tab pos="952500" algn="l"/>
              </a:tabLst>
            </a:pPr>
            <a:r>
              <a:rPr>
                <a:uFill>
                  <a:solidFill>
                    <a:srgbClr val="FF2600"/>
                  </a:solidFill>
                </a:uFill>
              </a:rPr>
              <a:t> Elders &amp; Jesse &amp; sons invited</a:t>
            </a:r>
          </a:p>
        </p:txBody>
      </p:sp>
      <p:pic>
        <p:nvPicPr>
          <p:cNvPr id="72" name="pasted-image.tiff"/>
          <p:cNvPicPr>
            <a:picLocks noChangeAspect="1"/>
          </p:cNvPicPr>
          <p:nvPr/>
        </p:nvPicPr>
        <p:blipFill>
          <a:blip r:embed="rId2">
            <a:extLst/>
          </a:blip>
          <a:stretch>
            <a:fillRect/>
          </a:stretch>
        </p:blipFill>
        <p:spPr>
          <a:xfrm>
            <a:off x="5647183" y="1816100"/>
            <a:ext cx="3048001" cy="2286000"/>
          </a:xfrm>
          <a:prstGeom prst="rect">
            <a:avLst/>
          </a:prstGeom>
          <a:ln w="12700"/>
        </p:spPr>
      </p:pic>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hape 74"/>
          <p:cNvSpPr/>
          <p:nvPr>
            <p:ph type="body" idx="1"/>
          </p:nvPr>
        </p:nvSpPr>
        <p:spPr>
          <a:xfrm>
            <a:off x="139700" y="88900"/>
            <a:ext cx="8864600" cy="5715000"/>
          </a:xfrm>
          <a:prstGeom prst="rect">
            <a:avLst/>
          </a:prstGeom>
        </p:spPr>
        <p:txBody>
          <a:bodyPr/>
          <a:lstStyle/>
          <a:p>
            <a:pPr marL="609600" indent="-568959">
              <a:buSzTx/>
              <a:buNone/>
              <a:tabLst>
                <a:tab pos="647700" algn="l"/>
                <a:tab pos="952500" algn="l"/>
              </a:tabLst>
              <a:defRPr sz="2800"/>
            </a:pPr>
            <a:r>
              <a:rPr b="1"/>
              <a:t>d.	God looks at the heart &amp; rejects seven sons of Jesse </a:t>
            </a:r>
            <a:r>
              <a:rPr b="1">
                <a:solidFill>
                  <a:srgbClr val="FF2600"/>
                </a:solidFill>
                <a:uFill>
                  <a:solidFill>
                    <a:srgbClr val="FF2600"/>
                  </a:solidFill>
                </a:uFill>
              </a:rPr>
              <a:t>6-10</a:t>
            </a:r>
            <a:endParaRPr b="1">
              <a:solidFill>
                <a:srgbClr val="FF2600"/>
              </a:solidFill>
              <a:uFill>
                <a:solidFill>
                  <a:srgbClr val="FF2600"/>
                </a:solidFill>
              </a:uFill>
            </a:endParaRPr>
          </a:p>
          <a:p>
            <a:pPr lvl="1" marL="747871" indent="-250031">
              <a:tabLst>
                <a:tab pos="647700" algn="l"/>
                <a:tab pos="952500" algn="l"/>
              </a:tabLst>
            </a:pPr>
            <a:r>
              <a:rPr>
                <a:uFill>
                  <a:solidFill>
                    <a:srgbClr val="FF2600"/>
                  </a:solidFill>
                </a:uFill>
              </a:rPr>
              <a:t> </a:t>
            </a:r>
            <a:r>
              <a:rPr sz="2500">
                <a:uFill>
                  <a:solidFill>
                    <a:srgbClr val="FF2600"/>
                  </a:solidFill>
                </a:uFill>
              </a:rPr>
              <a:t>Eliab, 1st born</a:t>
            </a:r>
            <a:endParaRPr sz="2500">
              <a:uFill>
                <a:solidFill>
                  <a:srgbClr val="FF2600"/>
                </a:solidFill>
              </a:uFill>
            </a:endParaRPr>
          </a:p>
          <a:p>
            <a:pPr lvl="1" marL="747871" indent="-250031">
              <a:tabLst>
                <a:tab pos="647700" algn="l"/>
                <a:tab pos="952500" algn="l"/>
              </a:tabLst>
              <a:defRPr sz="2500"/>
            </a:pPr>
            <a:r>
              <a:rPr>
                <a:uFill>
                  <a:solidFill>
                    <a:srgbClr val="FF2600"/>
                  </a:solidFill>
                </a:uFill>
              </a:rPr>
              <a:t> Looked kingly</a:t>
            </a:r>
            <a:endParaRPr>
              <a:uFill>
                <a:solidFill>
                  <a:srgbClr val="FF2600"/>
                </a:solidFill>
              </a:uFill>
            </a:endParaRPr>
          </a:p>
          <a:p>
            <a:pPr lvl="1" marL="747871" indent="-250031">
              <a:tabLst>
                <a:tab pos="647700" algn="l"/>
                <a:tab pos="952500" algn="l"/>
              </a:tabLst>
              <a:defRPr sz="2500"/>
            </a:pPr>
            <a:r>
              <a:rPr>
                <a:uFill>
                  <a:solidFill>
                    <a:srgbClr val="FF2600"/>
                  </a:solidFill>
                </a:uFill>
              </a:rPr>
              <a:t> Do not look at physical appearance</a:t>
            </a:r>
            <a:endParaRPr>
              <a:uFill>
                <a:solidFill>
                  <a:srgbClr val="FF2600"/>
                </a:solidFill>
              </a:uFill>
            </a:endParaRPr>
          </a:p>
          <a:p>
            <a:pPr lvl="1" marL="747871" indent="-250031">
              <a:tabLst>
                <a:tab pos="647700" algn="l"/>
                <a:tab pos="952500" algn="l"/>
              </a:tabLst>
              <a:defRPr sz="2500"/>
            </a:pPr>
            <a:r>
              <a:rPr>
                <a:uFill>
                  <a:solidFill>
                    <a:srgbClr val="FF2600"/>
                  </a:solidFill>
                </a:uFill>
              </a:rPr>
              <a:t> Rejected - lightly esteemed, refused</a:t>
            </a:r>
            <a:endParaRPr>
              <a:uFill>
                <a:solidFill>
                  <a:srgbClr val="FF2600"/>
                </a:solidFill>
              </a:uFill>
            </a:endParaRPr>
          </a:p>
          <a:p>
            <a:pPr lvl="1" marL="747871" indent="-250031">
              <a:tabLst>
                <a:tab pos="647700" algn="l"/>
                <a:tab pos="952500" algn="l"/>
              </a:tabLst>
              <a:defRPr sz="2500"/>
            </a:pPr>
            <a:r>
              <a:rPr>
                <a:uFill>
                  <a:solidFill>
                    <a:srgbClr val="FF2600"/>
                  </a:solidFill>
                </a:uFill>
              </a:rPr>
              <a:t> God examines the heart</a:t>
            </a:r>
            <a:endParaRPr>
              <a:uFill>
                <a:solidFill>
                  <a:srgbClr val="FF2600"/>
                </a:solidFill>
              </a:uFill>
            </a:endParaRPr>
          </a:p>
          <a:p>
            <a:pPr lvl="1" marL="747871" indent="-250031">
              <a:tabLst>
                <a:tab pos="647700" algn="l"/>
                <a:tab pos="952500" algn="l"/>
              </a:tabLst>
              <a:defRPr sz="2500"/>
            </a:pPr>
            <a:r>
              <a:rPr>
                <a:uFill>
                  <a:solidFill>
                    <a:srgbClr val="FF2600"/>
                  </a:solidFill>
                </a:uFill>
              </a:rPr>
              <a:t> Abinadab, Shammah, all seven</a:t>
            </a:r>
            <a:endParaRPr>
              <a:uFill>
                <a:solidFill>
                  <a:srgbClr val="FF2600"/>
                </a:solidFill>
              </a:uFill>
            </a:endParaRPr>
          </a:p>
          <a:p>
            <a:pPr lvl="1" marL="747871" indent="-250031">
              <a:tabLst>
                <a:tab pos="647700" algn="l"/>
                <a:tab pos="952500" algn="l"/>
              </a:tabLst>
              <a:defRPr sz="2500"/>
            </a:pPr>
            <a:r>
              <a:rPr>
                <a:uFill>
                  <a:solidFill>
                    <a:srgbClr val="FF2600"/>
                  </a:solidFill>
                </a:uFill>
              </a:rPr>
              <a:t> Not chosen</a:t>
            </a:r>
            <a:endParaRPr>
              <a:uFill>
                <a:solidFill>
                  <a:srgbClr val="FF2600"/>
                </a:solidFill>
              </a:uFill>
            </a:endParaRPr>
          </a:p>
          <a:p>
            <a:pPr lvl="1" marL="747871" indent="-250031">
              <a:tabLst>
                <a:tab pos="647700" algn="l"/>
                <a:tab pos="952500" algn="l"/>
              </a:tabLst>
              <a:defRPr sz="2500"/>
            </a:pPr>
            <a:r>
              <a:rPr>
                <a:uFill>
                  <a:solidFill>
                    <a:srgbClr val="FF2600"/>
                  </a:solidFill>
                </a:uFill>
              </a:rPr>
              <a:t> 8 Sons of Jesse - one died</a:t>
            </a:r>
            <a:endParaRPr>
              <a:uFill>
                <a:solidFill>
                  <a:srgbClr val="FF2600"/>
                </a:solidFill>
              </a:uFill>
            </a:endParaRPr>
          </a:p>
          <a:p>
            <a:pPr lvl="1" marL="747871" indent="-250031">
              <a:tabLst>
                <a:tab pos="647700" algn="l"/>
                <a:tab pos="952500" algn="l"/>
              </a:tabLst>
              <a:defRPr sz="2500"/>
            </a:pPr>
            <a:r>
              <a:rPr>
                <a:uFill>
                  <a:solidFill>
                    <a:srgbClr val="FF2600"/>
                  </a:solidFill>
                </a:uFill>
              </a:rPr>
              <a:t> 7 Sons have names recorded</a:t>
            </a:r>
            <a:endParaRPr>
              <a:uFill>
                <a:solidFill>
                  <a:srgbClr val="FF2600"/>
                </a:solidFill>
              </a:uFill>
            </a:endParaRPr>
          </a:p>
          <a:p>
            <a:pPr lvl="1" marL="747871" indent="-250031">
              <a:tabLst>
                <a:tab pos="647700" algn="l"/>
                <a:tab pos="952500" algn="l"/>
              </a:tabLst>
              <a:defRPr sz="2500"/>
            </a:pPr>
            <a:r>
              <a:rPr>
                <a:uFill>
                  <a:solidFill>
                    <a:srgbClr val="FF2600"/>
                  </a:solidFill>
                </a:uFill>
              </a:rPr>
              <a:t> </a:t>
            </a:r>
            <a:r>
              <a:rPr>
                <a:solidFill>
                  <a:srgbClr val="FF2600"/>
                </a:solidFill>
                <a:uFill>
                  <a:solidFill>
                    <a:srgbClr val="FF2600"/>
                  </a:solidFill>
                </a:uFill>
              </a:rPr>
              <a:t>1 Chron. 2:13-15</a:t>
            </a:r>
          </a:p>
        </p:txBody>
      </p:sp>
      <p:pic>
        <p:nvPicPr>
          <p:cNvPr id="75" name="pasted-image.tiff"/>
          <p:cNvPicPr>
            <a:picLocks noChangeAspect="1"/>
          </p:cNvPicPr>
          <p:nvPr/>
        </p:nvPicPr>
        <p:blipFill>
          <a:blip r:embed="rId2">
            <a:extLst/>
          </a:blip>
          <a:stretch>
            <a:fillRect/>
          </a:stretch>
        </p:blipFill>
        <p:spPr>
          <a:xfrm>
            <a:off x="5684093" y="697458"/>
            <a:ext cx="3289301" cy="2463801"/>
          </a:xfrm>
          <a:prstGeom prst="rect">
            <a:avLst/>
          </a:prstGeom>
          <a:ln w="12700"/>
        </p:spPr>
      </p:pic>
      <p:pic>
        <p:nvPicPr>
          <p:cNvPr id="76" name="pasted-image.tiff"/>
          <p:cNvPicPr>
            <a:picLocks noChangeAspect="1"/>
          </p:cNvPicPr>
          <p:nvPr/>
        </p:nvPicPr>
        <p:blipFill>
          <a:blip r:embed="rId3">
            <a:extLst/>
          </a:blip>
          <a:stretch>
            <a:fillRect/>
          </a:stretch>
        </p:blipFill>
        <p:spPr>
          <a:xfrm>
            <a:off x="5684093" y="3256607"/>
            <a:ext cx="3289301" cy="2463801"/>
          </a:xfrm>
          <a:prstGeom prst="rect">
            <a:avLst/>
          </a:prstGeom>
          <a:ln w="12700"/>
        </p:spPr>
      </p:pic>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ph type="body" idx="1"/>
          </p:nvPr>
        </p:nvSpPr>
        <p:spPr>
          <a:xfrm>
            <a:off x="101600" y="114300"/>
            <a:ext cx="6494661" cy="6629400"/>
          </a:xfrm>
          <a:prstGeom prst="rect">
            <a:avLst/>
          </a:prstGeom>
        </p:spPr>
        <p:txBody>
          <a:bodyPr/>
          <a:lstStyle/>
          <a:p>
            <a:pPr marL="609600" indent="-568959">
              <a:buSzTx/>
              <a:buNone/>
              <a:tabLst>
                <a:tab pos="647700" algn="l"/>
                <a:tab pos="952500" algn="l"/>
              </a:tabLst>
              <a:defRPr sz="2800"/>
            </a:pPr>
            <a:r>
              <a:rPr b="1"/>
              <a:t>e.	David is sent for &amp; anointed </a:t>
            </a:r>
            <a:r>
              <a:rPr b="1">
                <a:solidFill>
                  <a:srgbClr val="FF2600"/>
                </a:solidFill>
                <a:uFill>
                  <a:solidFill>
                    <a:srgbClr val="FF2600"/>
                  </a:solidFill>
                </a:uFill>
              </a:rPr>
              <a:t>11-13</a:t>
            </a:r>
            <a:endParaRPr b="1">
              <a:solidFill>
                <a:srgbClr val="FF2600"/>
              </a:solidFill>
              <a:uFill>
                <a:solidFill>
                  <a:srgbClr val="FF2600"/>
                </a:solidFill>
              </a:uFill>
            </a:endParaRPr>
          </a:p>
          <a:p>
            <a:pPr lvl="1" marL="721082" indent="-223242">
              <a:tabLst>
                <a:tab pos="647700" algn="l"/>
                <a:tab pos="952500" algn="l"/>
              </a:tabLst>
            </a:pPr>
            <a:r>
              <a:rPr sz="2500">
                <a:uFill>
                  <a:solidFill>
                    <a:srgbClr val="FF2600"/>
                  </a:solidFill>
                </a:uFill>
              </a:rPr>
              <a:t>All your children?</a:t>
            </a:r>
            <a:endParaRPr sz="2500">
              <a:uFill>
                <a:solidFill>
                  <a:srgbClr val="FF2600"/>
                </a:solidFill>
              </a:uFill>
            </a:endParaRPr>
          </a:p>
          <a:p>
            <a:pPr lvl="1" marL="721082" indent="-223242">
              <a:tabLst>
                <a:tab pos="647700" algn="l"/>
                <a:tab pos="952500" algn="l"/>
              </a:tabLst>
            </a:pPr>
            <a:r>
              <a:rPr i="1" sz="2500">
                <a:uFill>
                  <a:solidFill>
                    <a:srgbClr val="FF2600"/>
                  </a:solidFill>
                </a:uFill>
              </a:rPr>
              <a:t>youngest</a:t>
            </a:r>
            <a:r>
              <a:rPr sz="2500">
                <a:uFill>
                  <a:solidFill>
                    <a:srgbClr val="FF2600"/>
                  </a:solidFill>
                </a:uFill>
              </a:rPr>
              <a:t> - </a:t>
            </a:r>
            <a:r>
              <a:rPr i="1" sz="2500">
                <a:uFill>
                  <a:solidFill>
                    <a:srgbClr val="FF2600"/>
                  </a:solidFill>
                </a:uFill>
              </a:rPr>
              <a:t>quatan</a:t>
            </a:r>
            <a:r>
              <a:rPr sz="2500">
                <a:uFill>
                  <a:solidFill>
                    <a:srgbClr val="FF2600"/>
                  </a:solidFill>
                </a:uFill>
              </a:rPr>
              <a:t> - small, insignificant, unimportant, youngest</a:t>
            </a:r>
            <a:endParaRPr sz="2500">
              <a:uFill>
                <a:solidFill>
                  <a:srgbClr val="FF2600"/>
                </a:solidFill>
              </a:uFill>
            </a:endParaRPr>
          </a:p>
          <a:p>
            <a:pPr lvl="1" marL="721082" indent="-223242">
              <a:tabLst>
                <a:tab pos="647700" algn="l"/>
                <a:tab pos="952500" algn="l"/>
              </a:tabLst>
            </a:pPr>
            <a:r>
              <a:rPr sz="2500">
                <a:uFill>
                  <a:solidFill>
                    <a:srgbClr val="FF2600"/>
                  </a:solidFill>
                </a:uFill>
              </a:rPr>
              <a:t>tending sheep</a:t>
            </a:r>
            <a:endParaRPr sz="2500">
              <a:uFill>
                <a:solidFill>
                  <a:srgbClr val="FF2600"/>
                </a:solidFill>
              </a:uFill>
            </a:endParaRPr>
          </a:p>
          <a:p>
            <a:pPr lvl="1" marL="721082" indent="-223242">
              <a:tabLst>
                <a:tab pos="647700" algn="l"/>
                <a:tab pos="952500" algn="l"/>
              </a:tabLst>
            </a:pPr>
            <a:r>
              <a:rPr sz="2500">
                <a:uFill>
                  <a:solidFill>
                    <a:srgbClr val="FF2600"/>
                  </a:solidFill>
                </a:uFill>
              </a:rPr>
              <a:t>Will not sit down at the feast</a:t>
            </a:r>
            <a:endParaRPr sz="2500">
              <a:uFill>
                <a:solidFill>
                  <a:srgbClr val="FF2600"/>
                </a:solidFill>
              </a:uFill>
            </a:endParaRPr>
          </a:p>
          <a:p>
            <a:pPr lvl="1" marL="721082" indent="-223242">
              <a:tabLst>
                <a:tab pos="647700" algn="l"/>
                <a:tab pos="952500" algn="l"/>
              </a:tabLst>
            </a:pPr>
            <a:r>
              <a:rPr sz="2500" u="sng">
                <a:uFill>
                  <a:solidFill>
                    <a:srgbClr val="FF2600"/>
                  </a:solidFill>
                </a:uFill>
              </a:rPr>
              <a:t>ruddy</a:t>
            </a:r>
            <a:r>
              <a:rPr sz="2500">
                <a:uFill>
                  <a:solidFill>
                    <a:srgbClr val="FF2600"/>
                  </a:solidFill>
                </a:uFill>
              </a:rPr>
              <a:t> - </a:t>
            </a:r>
            <a:r>
              <a:rPr i="1" sz="2500">
                <a:uFill>
                  <a:solidFill>
                    <a:srgbClr val="FF2600"/>
                  </a:solidFill>
                </a:uFill>
              </a:rPr>
              <a:t>admoni</a:t>
            </a:r>
            <a:r>
              <a:rPr sz="2500">
                <a:uFill>
                  <a:solidFill>
                    <a:srgbClr val="FF2600"/>
                  </a:solidFill>
                </a:uFill>
              </a:rPr>
              <a:t> - red, a face having a healthy red color </a:t>
            </a:r>
            <a:endParaRPr sz="2500">
              <a:uFill>
                <a:solidFill>
                  <a:srgbClr val="FF2600"/>
                </a:solidFill>
              </a:uFill>
            </a:endParaRPr>
          </a:p>
          <a:p>
            <a:pPr lvl="1" marL="721082" indent="-223242">
              <a:tabLst>
                <a:tab pos="647700" algn="l"/>
                <a:tab pos="952500" algn="l"/>
              </a:tabLst>
            </a:pPr>
            <a:r>
              <a:rPr sz="2500" u="sng">
                <a:uFill>
                  <a:solidFill>
                    <a:srgbClr val="FF2600"/>
                  </a:solidFill>
                </a:uFill>
              </a:rPr>
              <a:t>beautiful</a:t>
            </a:r>
            <a:r>
              <a:rPr sz="2500">
                <a:uFill>
                  <a:solidFill>
                    <a:srgbClr val="FF2600"/>
                  </a:solidFill>
                </a:uFill>
              </a:rPr>
              <a:t> eyes - </a:t>
            </a:r>
            <a:r>
              <a:rPr i="1" sz="2500">
                <a:uFill>
                  <a:solidFill>
                    <a:srgbClr val="FF2600"/>
                  </a:solidFill>
                </a:uFill>
              </a:rPr>
              <a:t>yapheh</a:t>
            </a:r>
            <a:r>
              <a:rPr sz="2500">
                <a:uFill>
                  <a:solidFill>
                    <a:srgbClr val="FF2600"/>
                  </a:solidFill>
                </a:uFill>
              </a:rPr>
              <a:t> - fair, beautiful</a:t>
            </a:r>
            <a:endParaRPr sz="2500">
              <a:uFill>
                <a:solidFill>
                  <a:srgbClr val="FF2600"/>
                </a:solidFill>
              </a:uFill>
            </a:endParaRPr>
          </a:p>
          <a:p>
            <a:pPr lvl="1" marL="721082" indent="-223242">
              <a:tabLst>
                <a:tab pos="647700" algn="l"/>
                <a:tab pos="952500" algn="l"/>
              </a:tabLst>
            </a:pPr>
            <a:r>
              <a:rPr sz="2500" u="sng">
                <a:uFill>
                  <a:solidFill>
                    <a:srgbClr val="FF2600"/>
                  </a:solidFill>
                </a:uFill>
              </a:rPr>
              <a:t>handsome</a:t>
            </a:r>
            <a:r>
              <a:rPr sz="2500">
                <a:uFill>
                  <a:solidFill>
                    <a:srgbClr val="FF2600"/>
                  </a:solidFill>
                </a:uFill>
              </a:rPr>
              <a:t> - </a:t>
            </a:r>
            <a:r>
              <a:rPr i="1" sz="2500">
                <a:uFill>
                  <a:solidFill>
                    <a:srgbClr val="FF2600"/>
                  </a:solidFill>
                </a:uFill>
              </a:rPr>
              <a:t>towb</a:t>
            </a:r>
            <a:r>
              <a:rPr sz="2500">
                <a:uFill>
                  <a:solidFill>
                    <a:srgbClr val="FF2600"/>
                  </a:solidFill>
                </a:uFill>
              </a:rPr>
              <a:t> - fair, pleasant, good, agreeable</a:t>
            </a:r>
            <a:endParaRPr sz="2500">
              <a:uFill>
                <a:solidFill>
                  <a:srgbClr val="FF2600"/>
                </a:solidFill>
              </a:uFill>
            </a:endParaRPr>
          </a:p>
          <a:p>
            <a:pPr lvl="1" marL="721082" indent="-223242">
              <a:tabLst>
                <a:tab pos="647700" algn="l"/>
                <a:tab pos="952500" algn="l"/>
              </a:tabLst>
            </a:pPr>
            <a:r>
              <a:rPr sz="2500">
                <a:uFill>
                  <a:solidFill>
                    <a:srgbClr val="FF2600"/>
                  </a:solidFill>
                </a:uFill>
              </a:rPr>
              <a:t>Arise &amp; anoint</a:t>
            </a:r>
            <a:endParaRPr sz="2500">
              <a:uFill>
                <a:solidFill>
                  <a:srgbClr val="FF2600"/>
                </a:solidFill>
              </a:uFill>
            </a:endParaRPr>
          </a:p>
          <a:p>
            <a:pPr lvl="1" marL="721082" indent="-223242">
              <a:tabLst>
                <a:tab pos="647700" algn="l"/>
                <a:tab pos="952500" algn="l"/>
              </a:tabLst>
            </a:pPr>
            <a:r>
              <a:rPr sz="2500">
                <a:uFill>
                  <a:solidFill>
                    <a:srgbClr val="FF2600"/>
                  </a:solidFill>
                </a:uFill>
              </a:rPr>
              <a:t>surrounded by brothers</a:t>
            </a:r>
            <a:endParaRPr sz="2500">
              <a:uFill>
                <a:solidFill>
                  <a:srgbClr val="FF2600"/>
                </a:solidFill>
              </a:uFill>
            </a:endParaRPr>
          </a:p>
          <a:p>
            <a:pPr lvl="1" marL="721082" indent="-223242">
              <a:tabLst>
                <a:tab pos="647700" algn="l"/>
                <a:tab pos="952500" algn="l"/>
              </a:tabLst>
            </a:pPr>
            <a:r>
              <a:rPr sz="2500">
                <a:uFill>
                  <a:solidFill>
                    <a:srgbClr val="FF2600"/>
                  </a:solidFill>
                </a:uFill>
              </a:rPr>
              <a:t>Holy Spirit - inspired </a:t>
            </a:r>
            <a:r>
              <a:rPr sz="2500">
                <a:solidFill>
                  <a:srgbClr val="FF2600"/>
                </a:solidFill>
                <a:uFill>
                  <a:solidFill>
                    <a:srgbClr val="FF2600"/>
                  </a:solidFill>
                </a:uFill>
              </a:rPr>
              <a:t>2 Sam. 23:2</a:t>
            </a:r>
          </a:p>
        </p:txBody>
      </p:sp>
      <p:pic>
        <p:nvPicPr>
          <p:cNvPr id="79" name="pasted-image.tiff"/>
          <p:cNvPicPr>
            <a:picLocks noChangeAspect="1"/>
          </p:cNvPicPr>
          <p:nvPr/>
        </p:nvPicPr>
        <p:blipFill>
          <a:blip r:embed="rId2">
            <a:extLst/>
          </a:blip>
          <a:stretch>
            <a:fillRect/>
          </a:stretch>
        </p:blipFill>
        <p:spPr>
          <a:xfrm>
            <a:off x="6027042" y="65930"/>
            <a:ext cx="3048001" cy="1968501"/>
          </a:xfrm>
          <a:prstGeom prst="rect">
            <a:avLst/>
          </a:prstGeom>
          <a:ln w="12700"/>
        </p:spPr>
      </p:pic>
      <p:pic>
        <p:nvPicPr>
          <p:cNvPr id="80" name="pasted-image.tiff"/>
          <p:cNvPicPr>
            <a:picLocks noChangeAspect="1"/>
          </p:cNvPicPr>
          <p:nvPr/>
        </p:nvPicPr>
        <p:blipFill>
          <a:blip r:embed="rId3">
            <a:extLst/>
          </a:blip>
          <a:stretch>
            <a:fillRect/>
          </a:stretch>
        </p:blipFill>
        <p:spPr>
          <a:xfrm>
            <a:off x="6652786" y="2082800"/>
            <a:ext cx="2408416" cy="2397108"/>
          </a:xfrm>
          <a:prstGeom prst="rect">
            <a:avLst/>
          </a:prstGeom>
          <a:ln w="12700"/>
        </p:spPr>
      </p:pic>
      <p:pic>
        <p:nvPicPr>
          <p:cNvPr id="81" name="pasted-image.tiff"/>
          <p:cNvPicPr>
            <a:picLocks noChangeAspect="1"/>
          </p:cNvPicPr>
          <p:nvPr/>
        </p:nvPicPr>
        <p:blipFill>
          <a:blip r:embed="rId4">
            <a:extLst/>
          </a:blip>
          <a:stretch>
            <a:fillRect/>
          </a:stretch>
        </p:blipFill>
        <p:spPr>
          <a:xfrm>
            <a:off x="6846688" y="4528277"/>
            <a:ext cx="2271665" cy="2322828"/>
          </a:xfrm>
          <a:prstGeom prst="rect">
            <a:avLst/>
          </a:prstGeom>
          <a:ln w="12700"/>
        </p:spPr>
      </p:pic>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Shape 83"/>
          <p:cNvSpPr/>
          <p:nvPr>
            <p:ph type="title"/>
          </p:nvPr>
        </p:nvSpPr>
        <p:spPr>
          <a:xfrm>
            <a:off x="685800" y="228600"/>
            <a:ext cx="7772400" cy="1143000"/>
          </a:xfrm>
          <a:prstGeom prst="rect">
            <a:avLst/>
          </a:prstGeom>
        </p:spPr>
        <p:txBody>
          <a:bodyPr/>
          <a:lstStyle/>
          <a:p>
            <a:pPr/>
            <a:r>
              <a:rPr b="1" sz="2800">
                <a:solidFill>
                  <a:srgbClr val="011993"/>
                </a:solidFill>
                <a:uFill>
                  <a:solidFill>
                    <a:srgbClr val="011993"/>
                  </a:solidFill>
                </a:uFill>
              </a:rPr>
              <a:t>The Remarkable Prolepsis Of Events To Come</a:t>
            </a:r>
            <a:r>
              <a:rPr b="1" sz="2800"/>
              <a:t> </a:t>
            </a:r>
          </a:p>
        </p:txBody>
      </p:sp>
      <p:sp>
        <p:nvSpPr>
          <p:cNvPr id="84" name="Shape 84"/>
          <p:cNvSpPr/>
          <p:nvPr>
            <p:ph type="body" idx="1"/>
          </p:nvPr>
        </p:nvSpPr>
        <p:spPr>
          <a:xfrm>
            <a:off x="-63500" y="1219200"/>
            <a:ext cx="8978900" cy="4876800"/>
          </a:xfrm>
          <a:prstGeom prst="rect">
            <a:avLst/>
          </a:prstGeom>
        </p:spPr>
        <p:txBody>
          <a:bodyPr/>
          <a:lstStyle/>
          <a:p>
            <a:pPr marL="783590" indent="-285750">
              <a:spcBef>
                <a:spcPts val="600"/>
              </a:spcBef>
              <a:buChar char="–"/>
              <a:defRPr sz="2800"/>
            </a:pPr>
            <a:r>
              <a:t>Not intended as a detailed sequel to </a:t>
            </a:r>
            <a:r>
              <a:rPr>
                <a:solidFill>
                  <a:srgbClr val="FF2600"/>
                </a:solidFill>
                <a:uFill>
                  <a:solidFill>
                    <a:srgbClr val="FF2600"/>
                  </a:solidFill>
                </a:uFill>
              </a:rPr>
              <a:t>1 Sam. 16:1-13 </a:t>
            </a:r>
            <a:endParaRPr>
              <a:solidFill>
                <a:srgbClr val="FF2600"/>
              </a:solidFill>
              <a:uFill>
                <a:solidFill>
                  <a:srgbClr val="FF2600"/>
                </a:solidFill>
              </a:uFill>
            </a:endParaRPr>
          </a:p>
          <a:p>
            <a:pPr lvl="1">
              <a:buFont typeface="Times"/>
            </a:pPr>
          </a:p>
          <a:p>
            <a:pPr lvl="1">
              <a:buFont typeface="Times"/>
            </a:pPr>
            <a:r>
              <a:t>A panoramic picture of events to be detailed in next chapters</a:t>
            </a:r>
          </a:p>
          <a:p>
            <a:pPr lvl="1">
              <a:buFont typeface="Times"/>
            </a:pPr>
          </a:p>
          <a:p>
            <a:pPr lvl="1">
              <a:buFont typeface="Times"/>
            </a:pPr>
            <a:r>
              <a:t>This type of historical writing is found frequently in the Bible, </a:t>
            </a:r>
          </a:p>
          <a:p>
            <a:pPr lvl="2">
              <a:buFont typeface="Times"/>
              <a:defRPr>
                <a:solidFill>
                  <a:srgbClr val="011993"/>
                </a:solidFill>
                <a:uFill>
                  <a:solidFill>
                    <a:srgbClr val="011993"/>
                  </a:solidFill>
                </a:uFill>
              </a:defRPr>
            </a:pPr>
            <a:r>
              <a:t>Book of Revelation</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ph type="body" idx="1"/>
          </p:nvPr>
        </p:nvSpPr>
        <p:spPr>
          <a:xfrm>
            <a:off x="152400" y="152400"/>
            <a:ext cx="8763000" cy="6324600"/>
          </a:xfrm>
          <a:prstGeom prst="rect">
            <a:avLst/>
          </a:prstGeom>
        </p:spPr>
        <p:txBody>
          <a:bodyPr/>
          <a:lstStyle/>
          <a:p>
            <a:pPr marL="454025" indent="-413384">
              <a:buSzTx/>
              <a:buNone/>
              <a:tabLst>
                <a:tab pos="495300" algn="l"/>
                <a:tab pos="952500" algn="l"/>
              </a:tabLst>
              <a:defRPr sz="2800"/>
            </a:pPr>
            <a:r>
              <a:rPr b="1"/>
              <a:t>2.	The Spirit of the Lord departs from Saul, &amp; an evil spirit comes upon him</a:t>
            </a:r>
            <a:r>
              <a:rPr b="1">
                <a:solidFill>
                  <a:srgbClr val="FF2600"/>
                </a:solidFill>
              </a:rPr>
              <a:t> 16:</a:t>
            </a:r>
            <a:r>
              <a:rPr b="1">
                <a:solidFill>
                  <a:srgbClr val="FF2600"/>
                </a:solidFill>
                <a:uFill>
                  <a:solidFill>
                    <a:srgbClr val="FF2600"/>
                  </a:solidFill>
                </a:uFill>
              </a:rPr>
              <a:t>14</a:t>
            </a:r>
            <a:endParaRPr b="1">
              <a:solidFill>
                <a:srgbClr val="FF2600"/>
              </a:solidFill>
              <a:uFill>
                <a:solidFill>
                  <a:srgbClr val="FF2600"/>
                </a:solidFill>
              </a:uFill>
            </a:endParaRPr>
          </a:p>
          <a:p>
            <a:pPr lvl="1" marL="721082" indent="-223242">
              <a:tabLst>
                <a:tab pos="647700" algn="l"/>
                <a:tab pos="952500" algn="l"/>
              </a:tabLst>
            </a:pPr>
            <a:r>
              <a:rPr sz="2500">
                <a:uFill>
                  <a:solidFill>
                    <a:srgbClr val="FF2600"/>
                  </a:solidFill>
                </a:uFill>
              </a:rPr>
              <a:t>evil spirit - demon influence or fits of depression &amp; paranoia</a:t>
            </a:r>
            <a:endParaRPr sz="2500">
              <a:uFill>
                <a:solidFill>
                  <a:srgbClr val="FF2600"/>
                </a:solidFill>
              </a:uFill>
            </a:endParaRPr>
          </a:p>
          <a:p>
            <a:pPr lvl="1" marL="721082" indent="-223242">
              <a:tabLst>
                <a:tab pos="647700" algn="l"/>
                <a:tab pos="952500" algn="l"/>
              </a:tabLst>
            </a:pPr>
            <a:r>
              <a:rPr sz="2500">
                <a:uFill>
                  <a:solidFill>
                    <a:srgbClr val="FF2600"/>
                  </a:solidFill>
                </a:uFill>
              </a:rPr>
              <a:t>Permitted by God or sent as punishment by God</a:t>
            </a:r>
            <a:endParaRPr sz="2500">
              <a:uFill>
                <a:solidFill>
                  <a:srgbClr val="FF2600"/>
                </a:solidFill>
              </a:uFill>
            </a:endParaRPr>
          </a:p>
          <a:p>
            <a:pPr lvl="1" marL="721082" indent="-223242">
              <a:tabLst>
                <a:tab pos="647700" algn="l"/>
                <a:tab pos="952500" algn="l"/>
              </a:tabLst>
            </a:pPr>
            <a:r>
              <a:rPr sz="2500">
                <a:uFill>
                  <a:solidFill>
                    <a:srgbClr val="FF2600"/>
                  </a:solidFill>
                </a:uFill>
              </a:rPr>
              <a:t>terrorized - </a:t>
            </a:r>
            <a:r>
              <a:rPr i="1" sz="2500">
                <a:uFill>
                  <a:solidFill>
                    <a:srgbClr val="FF2600"/>
                  </a:solidFill>
                </a:uFill>
              </a:rPr>
              <a:t>baath</a:t>
            </a:r>
            <a:r>
              <a:rPr sz="2500">
                <a:uFill>
                  <a:solidFill>
                    <a:srgbClr val="FF2600"/>
                  </a:solidFill>
                </a:uFill>
              </a:rPr>
              <a:t> - to fall upon, startle, terrify; bring dark depression &amp; torments</a:t>
            </a:r>
          </a:p>
        </p:txBody>
      </p:sp>
      <p:pic>
        <p:nvPicPr>
          <p:cNvPr id="87" name="pasted-image.tiff"/>
          <p:cNvPicPr>
            <a:picLocks noChangeAspect="1"/>
          </p:cNvPicPr>
          <p:nvPr/>
        </p:nvPicPr>
        <p:blipFill>
          <a:blip r:embed="rId2">
            <a:extLst/>
          </a:blip>
          <a:stretch>
            <a:fillRect/>
          </a:stretch>
        </p:blipFill>
        <p:spPr>
          <a:xfrm>
            <a:off x="4590101" y="2984919"/>
            <a:ext cx="5275418" cy="3959352"/>
          </a:xfrm>
          <a:prstGeom prst="rect">
            <a:avLst/>
          </a:prstGeom>
          <a:ln w="12700"/>
        </p:spPr>
      </p:pic>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Shape 89"/>
          <p:cNvSpPr/>
          <p:nvPr>
            <p:ph type="body" idx="1"/>
          </p:nvPr>
        </p:nvSpPr>
        <p:spPr>
          <a:xfrm>
            <a:off x="152400" y="152400"/>
            <a:ext cx="8763000" cy="6324600"/>
          </a:xfrm>
          <a:prstGeom prst="rect">
            <a:avLst/>
          </a:prstGeom>
        </p:spPr>
        <p:txBody>
          <a:bodyPr/>
          <a:lstStyle/>
          <a:p>
            <a:pPr marL="454025" indent="-413384">
              <a:buSzTx/>
              <a:buNone/>
              <a:tabLst>
                <a:tab pos="495300" algn="l"/>
                <a:tab pos="952500" algn="l"/>
              </a:tabLst>
              <a:defRPr sz="2800"/>
            </a:pPr>
            <a:r>
              <a:rPr b="1"/>
              <a:t>3.	His servants encourage him to get a skillful harper to play for him </a:t>
            </a:r>
            <a:r>
              <a:rPr b="1">
                <a:solidFill>
                  <a:srgbClr val="FF2600"/>
                </a:solidFill>
              </a:rPr>
              <a:t> 16:</a:t>
            </a:r>
            <a:r>
              <a:rPr b="1">
                <a:solidFill>
                  <a:srgbClr val="FF2600"/>
                </a:solidFill>
                <a:uFill>
                  <a:solidFill>
                    <a:srgbClr val="FF2600"/>
                  </a:solidFill>
                </a:uFill>
              </a:rPr>
              <a:t>15-16</a:t>
            </a:r>
            <a:endParaRPr b="1">
              <a:solidFill>
                <a:srgbClr val="FF2600"/>
              </a:solidFill>
              <a:uFill>
                <a:solidFill>
                  <a:srgbClr val="FF2600"/>
                </a:solidFill>
              </a:uFill>
            </a:endParaRPr>
          </a:p>
          <a:p>
            <a:pPr lvl="1" marL="721082" indent="-223242">
              <a:tabLst>
                <a:tab pos="647700" algn="l"/>
                <a:tab pos="952500" algn="l"/>
              </a:tabLst>
            </a:pPr>
            <a:r>
              <a:rPr sz="2500">
                <a:uFill>
                  <a:solidFill>
                    <a:srgbClr val="FF2600"/>
                  </a:solidFill>
                </a:uFill>
              </a:rPr>
              <a:t>spirit - disposition or being</a:t>
            </a:r>
            <a:endParaRPr sz="2500">
              <a:uFill>
                <a:solidFill>
                  <a:srgbClr val="FF2600"/>
                </a:solidFill>
              </a:uFill>
            </a:endParaRPr>
          </a:p>
          <a:p>
            <a:pPr lvl="1" marL="721082" indent="-223242">
              <a:tabLst>
                <a:tab pos="647700" algn="l"/>
                <a:tab pos="952500" algn="l"/>
              </a:tabLst>
            </a:pPr>
            <a:r>
              <a:rPr sz="2500">
                <a:uFill>
                  <a:solidFill>
                    <a:srgbClr val="FF2600"/>
                  </a:solidFill>
                </a:uFill>
              </a:rPr>
              <a:t>music a common remedy for depression &amp; mental illness</a:t>
            </a:r>
            <a:endParaRPr sz="2500">
              <a:uFill>
                <a:solidFill>
                  <a:srgbClr val="FF2600"/>
                </a:solidFill>
              </a:uFill>
            </a:endParaRPr>
          </a:p>
          <a:p>
            <a:pPr lvl="1" marL="721082" indent="-223242">
              <a:tabLst>
                <a:tab pos="647700" algn="l"/>
                <a:tab pos="952500" algn="l"/>
              </a:tabLst>
            </a:pPr>
            <a:r>
              <a:rPr sz="2500">
                <a:uFill>
                  <a:solidFill>
                    <a:srgbClr val="FF2600"/>
                  </a:solidFill>
                </a:uFill>
              </a:rPr>
              <a:t>skillful - yada - to know by experience, know how, skillful in</a:t>
            </a:r>
            <a:endParaRPr sz="2500">
              <a:uFill>
                <a:solidFill>
                  <a:srgbClr val="FF2600"/>
                </a:solidFill>
              </a:uFill>
            </a:endParaRPr>
          </a:p>
          <a:p>
            <a:pPr lvl="1" marL="721082" indent="-223242">
              <a:tabLst>
                <a:tab pos="647700" algn="l"/>
                <a:tab pos="952500" algn="l"/>
              </a:tabLst>
            </a:pPr>
            <a:r>
              <a:rPr sz="2500">
                <a:uFill>
                  <a:solidFill>
                    <a:srgbClr val="FF2600"/>
                  </a:solidFill>
                </a:uFill>
              </a:rPr>
              <a:t>player - nagan - to touch or play a stringed instrument</a:t>
            </a:r>
            <a:endParaRPr sz="2500">
              <a:uFill>
                <a:solidFill>
                  <a:srgbClr val="FF2600"/>
                </a:solidFill>
              </a:uFill>
            </a:endParaRPr>
          </a:p>
          <a:p>
            <a:pPr lvl="1" marL="721082" indent="-223242">
              <a:tabLst>
                <a:tab pos="647700" algn="l"/>
                <a:tab pos="952500" algn="l"/>
              </a:tabLst>
            </a:pPr>
            <a:r>
              <a:rPr sz="2500">
                <a:uFill>
                  <a:solidFill>
                    <a:srgbClr val="FF2600"/>
                  </a:solidFill>
                </a:uFill>
              </a:rPr>
              <a:t>The plan worked v. 23</a:t>
            </a:r>
          </a:p>
        </p:txBody>
      </p:sp>
      <p:pic>
        <p:nvPicPr>
          <p:cNvPr id="90" name="pasted-image.tiff"/>
          <p:cNvPicPr>
            <a:picLocks noChangeAspect="1"/>
          </p:cNvPicPr>
          <p:nvPr/>
        </p:nvPicPr>
        <p:blipFill>
          <a:blip r:embed="rId2">
            <a:extLst/>
          </a:blip>
          <a:stretch>
            <a:fillRect/>
          </a:stretch>
        </p:blipFill>
        <p:spPr>
          <a:xfrm>
            <a:off x="5555654" y="3222327"/>
            <a:ext cx="3556001" cy="3556001"/>
          </a:xfrm>
          <a:prstGeom prst="rect">
            <a:avLst/>
          </a:prstGeom>
          <a:ln w="12700"/>
        </p:spPr>
      </p:pic>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ph type="body" idx="1"/>
          </p:nvPr>
        </p:nvSpPr>
        <p:spPr>
          <a:xfrm>
            <a:off x="152400" y="152400"/>
            <a:ext cx="8763000" cy="6324600"/>
          </a:xfrm>
          <a:prstGeom prst="rect">
            <a:avLst/>
          </a:prstGeom>
        </p:spPr>
        <p:txBody>
          <a:bodyPr/>
          <a:lstStyle/>
          <a:p>
            <a:pPr marL="454025" indent="-413384">
              <a:buSzTx/>
              <a:buNone/>
              <a:tabLst>
                <a:tab pos="495300" algn="l"/>
                <a:tab pos="952500" algn="l"/>
              </a:tabLst>
              <a:defRPr sz="2800"/>
            </a:pPr>
            <a:r>
              <a:rPr b="1"/>
              <a:t>4.	He is pleased with the advice, &amp; commands that such a man be found </a:t>
            </a:r>
            <a:r>
              <a:rPr b="1">
                <a:solidFill>
                  <a:srgbClr val="FF2600"/>
                </a:solidFill>
              </a:rPr>
              <a:t> 16:</a:t>
            </a:r>
            <a:r>
              <a:rPr b="1">
                <a:solidFill>
                  <a:srgbClr val="FF2600"/>
                </a:solidFill>
                <a:uFill>
                  <a:solidFill>
                    <a:srgbClr val="FF2600"/>
                  </a:solidFill>
                </a:uFill>
              </a:rPr>
              <a:t>17</a:t>
            </a:r>
            <a:endParaRPr b="1">
              <a:solidFill>
                <a:srgbClr val="FF2600"/>
              </a:solidFill>
              <a:uFill>
                <a:solidFill>
                  <a:srgbClr val="FF2600"/>
                </a:solidFill>
              </a:uFill>
            </a:endParaRPr>
          </a:p>
          <a:p>
            <a:pPr lvl="1" marL="721082" indent="-223242">
              <a:tabLst>
                <a:tab pos="647700" algn="l"/>
                <a:tab pos="952500" algn="l"/>
              </a:tabLst>
              <a:defRPr sz="2500">
                <a:uFill>
                  <a:solidFill>
                    <a:srgbClr val="FF2600"/>
                  </a:solidFill>
                </a:uFill>
              </a:defRPr>
            </a:pPr>
            <a:r>
              <a:t>Saul calls for such a man</a:t>
            </a:r>
          </a:p>
          <a:p>
            <a:pPr lvl="1" marL="721082" indent="-223242">
              <a:tabLst>
                <a:tab pos="647700" algn="l"/>
                <a:tab pos="952500" algn="l"/>
              </a:tabLst>
              <a:defRPr sz="2500">
                <a:uFill>
                  <a:solidFill>
                    <a:srgbClr val="FF2600"/>
                  </a:solidFill>
                </a:uFill>
              </a:defRPr>
            </a:pPr>
            <a:r>
              <a:t>David was just this kind of player</a:t>
            </a:r>
          </a:p>
          <a:p>
            <a:pPr marL="454025" indent="-413384">
              <a:lnSpc>
                <a:spcPct val="90000"/>
              </a:lnSpc>
              <a:buSzTx/>
              <a:buNone/>
              <a:tabLst>
                <a:tab pos="495300" algn="l"/>
                <a:tab pos="952500" algn="l"/>
              </a:tabLst>
              <a:defRPr sz="2800"/>
            </a:pPr>
            <a:r>
              <a:rPr b="1"/>
              <a:t>5.	David is recommended to Saul </a:t>
            </a:r>
            <a:r>
              <a:rPr b="1">
                <a:solidFill>
                  <a:srgbClr val="FF2600"/>
                </a:solidFill>
              </a:rPr>
              <a:t> 16:</a:t>
            </a:r>
            <a:r>
              <a:rPr b="1">
                <a:solidFill>
                  <a:srgbClr val="FF2600"/>
                </a:solidFill>
                <a:uFill>
                  <a:solidFill>
                    <a:srgbClr val="FF2600"/>
                  </a:solidFill>
                </a:uFill>
              </a:rPr>
              <a:t>18</a:t>
            </a:r>
            <a:endParaRPr b="1">
              <a:solidFill>
                <a:srgbClr val="FF2600"/>
              </a:solidFill>
              <a:uFill>
                <a:solidFill>
                  <a:srgbClr val="FF2600"/>
                </a:solidFill>
              </a:uFill>
            </a:endParaRPr>
          </a:p>
          <a:p>
            <a:pPr lvl="1" marL="721082" indent="-223242">
              <a:tabLst>
                <a:tab pos="647700" algn="l"/>
                <a:tab pos="952500" algn="l"/>
              </a:tabLst>
              <a:defRPr sz="2500">
                <a:uFill>
                  <a:solidFill>
                    <a:srgbClr val="FF2600"/>
                  </a:solidFill>
                </a:uFill>
              </a:defRPr>
            </a:pPr>
            <a:r>
              <a:t>David was know to one of the servants</a:t>
            </a:r>
          </a:p>
          <a:p>
            <a:pPr lvl="1" marL="721082" indent="-223242">
              <a:tabLst>
                <a:tab pos="647700" algn="l"/>
                <a:tab pos="952500" algn="l"/>
              </a:tabLst>
              <a:defRPr sz="2500">
                <a:uFill>
                  <a:solidFill>
                    <a:srgbClr val="FF2600"/>
                  </a:solidFill>
                </a:uFill>
              </a:defRPr>
            </a:pPr>
            <a:r>
              <a:t>Good with the harp</a:t>
            </a:r>
          </a:p>
          <a:p>
            <a:pPr lvl="1" marL="721082" indent="-223242">
              <a:tabLst>
                <a:tab pos="647700" algn="l"/>
                <a:tab pos="952500" algn="l"/>
              </a:tabLst>
              <a:defRPr sz="2500">
                <a:uFill>
                  <a:solidFill>
                    <a:srgbClr val="FF2600"/>
                  </a:solidFill>
                </a:uFill>
              </a:defRPr>
            </a:pPr>
            <a:r>
              <a:t>Mighty man of valor</a:t>
            </a:r>
          </a:p>
          <a:p>
            <a:pPr lvl="1" marL="721082" indent="-223242">
              <a:tabLst>
                <a:tab pos="647700" algn="l"/>
                <a:tab pos="952500" algn="l"/>
              </a:tabLst>
              <a:defRPr sz="2500">
                <a:uFill>
                  <a:solidFill>
                    <a:srgbClr val="FF2600"/>
                  </a:solidFill>
                </a:uFill>
              </a:defRPr>
            </a:pPr>
            <a:r>
              <a:t>A warrior</a:t>
            </a:r>
          </a:p>
          <a:p>
            <a:pPr lvl="1" marL="721082" indent="-223242">
              <a:tabLst>
                <a:tab pos="647700" algn="l"/>
                <a:tab pos="952500" algn="l"/>
              </a:tabLst>
              <a:defRPr sz="2500">
                <a:uFill>
                  <a:solidFill>
                    <a:srgbClr val="FF2600"/>
                  </a:solidFill>
                </a:uFill>
              </a:defRPr>
            </a:pPr>
            <a:r>
              <a:t>Prudent in speech - intelligent, discreet, knowing</a:t>
            </a:r>
          </a:p>
          <a:p>
            <a:pPr lvl="1" marL="721082" indent="-223242">
              <a:tabLst>
                <a:tab pos="647700" algn="l"/>
                <a:tab pos="952500" algn="l"/>
              </a:tabLst>
              <a:defRPr sz="2500">
                <a:uFill>
                  <a:solidFill>
                    <a:srgbClr val="FF2600"/>
                  </a:solidFill>
                </a:uFill>
              </a:defRPr>
            </a:pPr>
            <a:r>
              <a:t>Handsome</a:t>
            </a:r>
          </a:p>
          <a:p>
            <a:pPr lvl="1" marL="721082" indent="-223242">
              <a:tabLst>
                <a:tab pos="647700" algn="l"/>
                <a:tab pos="952500" algn="l"/>
              </a:tabLst>
              <a:defRPr sz="2500">
                <a:uFill>
                  <a:solidFill>
                    <a:srgbClr val="FF2600"/>
                  </a:solidFill>
                </a:uFill>
              </a:defRPr>
            </a:pPr>
            <a:r>
              <a:t>The Lord is with him - providentially &amp; religiously</a:t>
            </a:r>
          </a:p>
        </p:txBody>
      </p:sp>
      <p:pic>
        <p:nvPicPr>
          <p:cNvPr id="93" name="pasted-image.tiff"/>
          <p:cNvPicPr>
            <a:picLocks noChangeAspect="1"/>
          </p:cNvPicPr>
          <p:nvPr/>
        </p:nvPicPr>
        <p:blipFill>
          <a:blip r:embed="rId2">
            <a:extLst/>
          </a:blip>
          <a:stretch>
            <a:fillRect/>
          </a:stretch>
        </p:blipFill>
        <p:spPr>
          <a:xfrm>
            <a:off x="7715894" y="4157362"/>
            <a:ext cx="1392189" cy="2581876"/>
          </a:xfrm>
          <a:prstGeom prst="rect">
            <a:avLst/>
          </a:prstGeom>
          <a:ln w="12700"/>
        </p:spPr>
      </p:pic>
      <p:pic>
        <p:nvPicPr>
          <p:cNvPr id="94" name="pasted-image.tiff"/>
          <p:cNvPicPr>
            <a:picLocks noChangeAspect="1"/>
          </p:cNvPicPr>
          <p:nvPr/>
        </p:nvPicPr>
        <p:blipFill>
          <a:blip r:embed="rId3">
            <a:extLst/>
          </a:blip>
          <a:stretch>
            <a:fillRect/>
          </a:stretch>
        </p:blipFill>
        <p:spPr>
          <a:xfrm>
            <a:off x="6436221" y="1103163"/>
            <a:ext cx="2717801" cy="2984501"/>
          </a:xfrm>
          <a:prstGeom prst="rect">
            <a:avLst/>
          </a:prstGeom>
          <a:ln w="12700"/>
        </p:spPr>
      </p:pic>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Shape 96"/>
          <p:cNvSpPr/>
          <p:nvPr>
            <p:ph type="body" idx="1"/>
          </p:nvPr>
        </p:nvSpPr>
        <p:spPr>
          <a:xfrm>
            <a:off x="152400" y="152400"/>
            <a:ext cx="8763000" cy="6324600"/>
          </a:xfrm>
          <a:prstGeom prst="rect">
            <a:avLst/>
          </a:prstGeom>
        </p:spPr>
        <p:txBody>
          <a:bodyPr/>
          <a:lstStyle/>
          <a:p>
            <a:pPr marL="454025" indent="-413384">
              <a:lnSpc>
                <a:spcPct val="90000"/>
              </a:lnSpc>
              <a:buSzTx/>
              <a:buNone/>
              <a:tabLst>
                <a:tab pos="495300" algn="l"/>
                <a:tab pos="952500" algn="l"/>
              </a:tabLst>
            </a:pPr>
            <a:r>
              <a:rPr b="1" sz="2800"/>
              <a:t>6.	David is sent for, comes, plays for Saul, and finds favor in his sight </a:t>
            </a:r>
            <a:r>
              <a:rPr b="1">
                <a:solidFill>
                  <a:srgbClr val="FF2600"/>
                </a:solidFill>
              </a:rPr>
              <a:t> 16:</a:t>
            </a:r>
            <a:r>
              <a:rPr b="1" sz="2800">
                <a:solidFill>
                  <a:srgbClr val="FF2600"/>
                </a:solidFill>
                <a:uFill>
                  <a:solidFill>
                    <a:srgbClr val="FF2600"/>
                  </a:solidFill>
                </a:uFill>
              </a:rPr>
              <a:t>19-23</a:t>
            </a:r>
            <a:endParaRPr b="1" sz="2800">
              <a:solidFill>
                <a:srgbClr val="FF2600"/>
              </a:solidFill>
              <a:uFill>
                <a:solidFill>
                  <a:srgbClr val="FF2600"/>
                </a:solidFill>
              </a:uFill>
            </a:endParaRPr>
          </a:p>
          <a:p>
            <a:pPr lvl="1" marL="837564" indent="-228599">
              <a:lnSpc>
                <a:spcPct val="90000"/>
              </a:lnSpc>
              <a:buChar char="-"/>
              <a:tabLst>
                <a:tab pos="952500" algn="l"/>
                <a:tab pos="1854200" algn="l"/>
              </a:tabLst>
              <a:defRPr b="1" sz="2400">
                <a:uFill>
                  <a:solidFill>
                    <a:srgbClr val="011993"/>
                  </a:solidFill>
                </a:uFill>
              </a:defRPr>
            </a:pPr>
            <a:r>
              <a:rPr b="0"/>
              <a:t>Servants sent to Jesse</a:t>
            </a:r>
            <a:endParaRPr b="0"/>
          </a:p>
          <a:p>
            <a:pPr lvl="1" marL="837564" indent="-228599">
              <a:lnSpc>
                <a:spcPct val="90000"/>
              </a:lnSpc>
              <a:buChar char="-"/>
              <a:tabLst>
                <a:tab pos="952500" algn="l"/>
                <a:tab pos="1854200" algn="l"/>
              </a:tabLst>
              <a:defRPr sz="2400">
                <a:uFill>
                  <a:solidFill>
                    <a:srgbClr val="011993"/>
                  </a:solidFill>
                </a:uFill>
              </a:defRPr>
            </a:pPr>
            <a:r>
              <a:t>David sent to Saul with gifts: bread, skin of wine, kid </a:t>
            </a:r>
          </a:p>
          <a:p>
            <a:pPr lvl="1" marL="837564" indent="-228599">
              <a:lnSpc>
                <a:spcPct val="90000"/>
              </a:lnSpc>
              <a:buChar char="-"/>
              <a:tabLst>
                <a:tab pos="952500" algn="l"/>
                <a:tab pos="1854200" algn="l"/>
              </a:tabLst>
              <a:defRPr sz="2400">
                <a:uFill>
                  <a:solidFill>
                    <a:srgbClr val="011993"/>
                  </a:solidFill>
                </a:uFill>
              </a:defRPr>
            </a:pPr>
            <a:r>
              <a:t>stood before - placed as his disposal</a:t>
            </a:r>
          </a:p>
          <a:p>
            <a:pPr lvl="1" marL="837564" indent="-228599">
              <a:lnSpc>
                <a:spcPct val="90000"/>
              </a:lnSpc>
              <a:buChar char="-"/>
              <a:tabLst>
                <a:tab pos="952500" algn="l"/>
                <a:tab pos="1854200" algn="l"/>
              </a:tabLst>
              <a:defRPr sz="2400">
                <a:uFill>
                  <a:solidFill>
                    <a:srgbClr val="011993"/>
                  </a:solidFill>
                </a:uFill>
              </a:defRPr>
            </a:pPr>
            <a:r>
              <a:t>Saul loves David and makes him his armor bearer</a:t>
            </a:r>
          </a:p>
          <a:p>
            <a:pPr lvl="1" marL="837564" indent="-228599">
              <a:lnSpc>
                <a:spcPct val="90000"/>
              </a:lnSpc>
              <a:buChar char="-"/>
              <a:tabLst>
                <a:tab pos="952500" algn="l"/>
                <a:tab pos="1854200" algn="l"/>
              </a:tabLst>
              <a:defRPr sz="2400">
                <a:uFill>
                  <a:solidFill>
                    <a:srgbClr val="011993"/>
                  </a:solidFill>
                </a:uFill>
              </a:defRPr>
            </a:pPr>
            <a:r>
              <a:t>David plays the harp and refreshes Saul</a:t>
            </a:r>
          </a:p>
        </p:txBody>
      </p:sp>
      <p:pic>
        <p:nvPicPr>
          <p:cNvPr id="97" name="image.pdf"/>
          <p:cNvPicPr>
            <a:picLocks noChangeAspect="0"/>
          </p:cNvPicPr>
          <p:nvPr/>
        </p:nvPicPr>
        <p:blipFill>
          <a:blip r:embed="rId2">
            <a:extLst/>
          </a:blip>
          <a:stretch>
            <a:fillRect/>
          </a:stretch>
        </p:blipFill>
        <p:spPr>
          <a:xfrm>
            <a:off x="4419600" y="3733800"/>
            <a:ext cx="2176463" cy="2762251"/>
          </a:xfrm>
          <a:prstGeom prst="rect">
            <a:avLst/>
          </a:prstGeom>
          <a:ln w="12700">
            <a:miter lim="400000"/>
          </a:ln>
        </p:spPr>
      </p:pic>
      <p:pic>
        <p:nvPicPr>
          <p:cNvPr id="98" name="image.pdf"/>
          <p:cNvPicPr>
            <a:picLocks noChangeAspect="0"/>
          </p:cNvPicPr>
          <p:nvPr/>
        </p:nvPicPr>
        <p:blipFill>
          <a:blip r:embed="rId3">
            <a:extLst/>
          </a:blip>
          <a:stretch>
            <a:fillRect/>
          </a:stretch>
        </p:blipFill>
        <p:spPr>
          <a:xfrm>
            <a:off x="838200" y="3733800"/>
            <a:ext cx="2500313" cy="26336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0" name="image.pdf"/>
          <p:cNvPicPr>
            <a:picLocks noChangeAspect="0"/>
          </p:cNvPicPr>
          <p:nvPr/>
        </p:nvPicPr>
        <p:blipFill>
          <a:blip r:embed="rId2">
            <a:extLst/>
          </a:blip>
          <a:stretch>
            <a:fillRect/>
          </a:stretch>
        </p:blipFill>
        <p:spPr>
          <a:xfrm>
            <a:off x="0" y="609600"/>
            <a:ext cx="9144000" cy="5592763"/>
          </a:xfrm>
          <a:prstGeom prst="rect">
            <a:avLst/>
          </a:prstGeom>
          <a:ln w="12700">
            <a:miter lim="400000"/>
          </a:ln>
        </p:spPr>
      </p:pic>
      <p:sp>
        <p:nvSpPr>
          <p:cNvPr id="101" name="Shape 101"/>
          <p:cNvSpPr/>
          <p:nvPr/>
        </p:nvSpPr>
        <p:spPr>
          <a:xfrm>
            <a:off x="2133600" y="2819400"/>
            <a:ext cx="6858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800"/>
              </a:spcBef>
              <a:defRPr sz="1200">
                <a:latin typeface="Geneva"/>
                <a:ea typeface="Geneva"/>
                <a:cs typeface="Geneva"/>
                <a:sym typeface="Geneva"/>
              </a:defRPr>
            </a:lvl1pPr>
          </a:lstStyle>
          <a:p>
            <a:pPr/>
            <a:r>
              <a:t>Ekron</a:t>
            </a:r>
          </a:p>
        </p:txBody>
      </p:sp>
      <p:sp>
        <p:nvSpPr>
          <p:cNvPr id="102" name="Shape 102"/>
          <p:cNvSpPr/>
          <p:nvPr/>
        </p:nvSpPr>
        <p:spPr>
          <a:xfrm>
            <a:off x="4267200" y="28956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800"/>
              </a:spcBef>
              <a:defRPr sz="1200">
                <a:latin typeface="Geneva"/>
                <a:ea typeface="Geneva"/>
                <a:cs typeface="Geneva"/>
                <a:sym typeface="Geneva"/>
              </a:defRPr>
            </a:lvl1pPr>
          </a:lstStyle>
          <a:p>
            <a:pPr/>
            <a:r>
              <a:t>Gibeah</a:t>
            </a:r>
          </a:p>
        </p:txBody>
      </p:sp>
      <p:sp>
        <p:nvSpPr>
          <p:cNvPr id="103" name="Shape 103"/>
          <p:cNvSpPr/>
          <p:nvPr/>
        </p:nvSpPr>
        <p:spPr>
          <a:xfrm>
            <a:off x="4419600" y="26670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800"/>
              </a:spcBef>
              <a:defRPr sz="1200">
                <a:latin typeface="Geneva"/>
                <a:ea typeface="Geneva"/>
                <a:cs typeface="Geneva"/>
                <a:sym typeface="Geneva"/>
              </a:defRPr>
            </a:lvl1pPr>
          </a:lstStyle>
          <a:p>
            <a:pPr/>
            <a:r>
              <a:t>Ramah</a:t>
            </a:r>
          </a:p>
        </p:txBody>
      </p:sp>
      <p:sp>
        <p:nvSpPr>
          <p:cNvPr id="104" name="Shape 104"/>
          <p:cNvSpPr/>
          <p:nvPr/>
        </p:nvSpPr>
        <p:spPr>
          <a:xfrm>
            <a:off x="4038600" y="32004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800"/>
              </a:spcBef>
              <a:defRPr sz="1200">
                <a:latin typeface="Geneva"/>
                <a:ea typeface="Geneva"/>
                <a:cs typeface="Geneva"/>
                <a:sym typeface="Geneva"/>
              </a:defRPr>
            </a:lvl1pPr>
          </a:lstStyle>
          <a:p>
            <a:pPr/>
            <a:r>
              <a:t>Jerusalem</a:t>
            </a:r>
          </a:p>
        </p:txBody>
      </p:sp>
      <p:sp>
        <p:nvSpPr>
          <p:cNvPr id="105" name="Shape 105"/>
          <p:cNvSpPr/>
          <p:nvPr/>
        </p:nvSpPr>
        <p:spPr>
          <a:xfrm>
            <a:off x="2743200" y="34290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800"/>
              </a:spcBef>
              <a:defRPr sz="1200">
                <a:latin typeface="Geneva"/>
                <a:ea typeface="Geneva"/>
                <a:cs typeface="Geneva"/>
                <a:sym typeface="Geneva"/>
              </a:defRPr>
            </a:lvl1pPr>
          </a:lstStyle>
          <a:p>
            <a:pPr/>
            <a:r>
              <a:t>Azekah</a:t>
            </a:r>
          </a:p>
        </p:txBody>
      </p:sp>
      <p:sp>
        <p:nvSpPr>
          <p:cNvPr id="106" name="Shape 106"/>
          <p:cNvSpPr/>
          <p:nvPr/>
        </p:nvSpPr>
        <p:spPr>
          <a:xfrm>
            <a:off x="2971800" y="36576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800"/>
              </a:spcBef>
              <a:defRPr sz="1200">
                <a:latin typeface="Geneva"/>
                <a:ea typeface="Geneva"/>
                <a:cs typeface="Geneva"/>
                <a:sym typeface="Geneva"/>
              </a:defRPr>
            </a:lvl1pPr>
          </a:lstStyle>
          <a:p>
            <a:pPr/>
            <a:r>
              <a:t>Socho</a:t>
            </a:r>
          </a:p>
        </p:txBody>
      </p:sp>
      <p:sp>
        <p:nvSpPr>
          <p:cNvPr id="107" name="Shape 107"/>
          <p:cNvSpPr/>
          <p:nvPr/>
        </p:nvSpPr>
        <p:spPr>
          <a:xfrm>
            <a:off x="2057400" y="4114800"/>
            <a:ext cx="609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800"/>
              </a:spcBef>
              <a:defRPr sz="1200">
                <a:latin typeface="Geneva"/>
                <a:ea typeface="Geneva"/>
                <a:cs typeface="Geneva"/>
                <a:sym typeface="Geneva"/>
              </a:defRPr>
            </a:lvl1pPr>
          </a:lstStyle>
          <a:p>
            <a:pPr/>
            <a:r>
              <a:t>Gath</a:t>
            </a:r>
          </a:p>
        </p:txBody>
      </p:sp>
      <p:sp>
        <p:nvSpPr>
          <p:cNvPr id="108" name="Shape 108"/>
          <p:cNvSpPr/>
          <p:nvPr/>
        </p:nvSpPr>
        <p:spPr>
          <a:xfrm>
            <a:off x="4038600" y="35814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800"/>
              </a:spcBef>
              <a:defRPr sz="1200">
                <a:latin typeface="Geneva"/>
                <a:ea typeface="Geneva"/>
                <a:cs typeface="Geneva"/>
                <a:sym typeface="Geneva"/>
              </a:defRPr>
            </a:lvl1pPr>
          </a:lstStyle>
          <a:p>
            <a:pPr/>
            <a:r>
              <a:t>Bethlehem</a:t>
            </a:r>
          </a:p>
        </p:txBody>
      </p:sp>
      <p:sp>
        <p:nvSpPr>
          <p:cNvPr id="109" name="Shape 109"/>
          <p:cNvSpPr/>
          <p:nvPr/>
        </p:nvSpPr>
        <p:spPr>
          <a:xfrm rot="21540000">
            <a:off x="2058389" y="1983463"/>
            <a:ext cx="685801" cy="292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800"/>
              </a:spcBef>
              <a:defRPr sz="1200">
                <a:solidFill>
                  <a:srgbClr val="011993"/>
                </a:solidFill>
                <a:uFill>
                  <a:solidFill>
                    <a:srgbClr val="011993"/>
                  </a:solidFill>
                </a:uFill>
                <a:latin typeface="Geneva"/>
                <a:ea typeface="Geneva"/>
                <a:cs typeface="Geneva"/>
                <a:sym typeface="Geneva"/>
              </a:defRPr>
            </a:lvl1pPr>
          </a:lstStyle>
          <a:p>
            <a:pPr/>
            <a:r>
              <a:t>DAN</a:t>
            </a:r>
          </a:p>
        </p:txBody>
      </p:sp>
      <p:sp>
        <p:nvSpPr>
          <p:cNvPr id="110" name="Shape 110"/>
          <p:cNvSpPr/>
          <p:nvPr/>
        </p:nvSpPr>
        <p:spPr>
          <a:xfrm>
            <a:off x="4876800" y="2895600"/>
            <a:ext cx="1143000" cy="2687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700"/>
              </a:spcBef>
              <a:defRPr sz="1000">
                <a:solidFill>
                  <a:srgbClr val="011993"/>
                </a:solidFill>
                <a:uFill>
                  <a:solidFill>
                    <a:srgbClr val="011993"/>
                  </a:solidFill>
                </a:uFill>
                <a:latin typeface="Geneva"/>
                <a:ea typeface="Geneva"/>
                <a:cs typeface="Geneva"/>
                <a:sym typeface="Geneva"/>
              </a:defRPr>
            </a:lvl1pPr>
          </a:lstStyle>
          <a:p>
            <a:pPr/>
            <a:r>
              <a:t>BENJAMIN</a:t>
            </a:r>
          </a:p>
        </p:txBody>
      </p:sp>
      <p:sp>
        <p:nvSpPr>
          <p:cNvPr id="111" name="Shape 111"/>
          <p:cNvSpPr/>
          <p:nvPr/>
        </p:nvSpPr>
        <p:spPr>
          <a:xfrm>
            <a:off x="4191000" y="4114800"/>
            <a:ext cx="838200" cy="33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900"/>
              </a:spcBef>
              <a:defRPr sz="1400">
                <a:solidFill>
                  <a:srgbClr val="011993"/>
                </a:solidFill>
                <a:uFill>
                  <a:solidFill>
                    <a:srgbClr val="011993"/>
                  </a:solidFill>
                </a:uFill>
                <a:latin typeface="Geneva"/>
                <a:ea typeface="Geneva"/>
                <a:cs typeface="Geneva"/>
                <a:sym typeface="Geneva"/>
              </a:defRPr>
            </a:lvl1pPr>
          </a:lstStyle>
          <a:p>
            <a:pPr/>
            <a:r>
              <a:t>JUDAH</a:t>
            </a:r>
          </a:p>
        </p:txBody>
      </p:sp>
      <p:sp>
        <p:nvSpPr>
          <p:cNvPr id="112" name="Shape 112"/>
          <p:cNvSpPr/>
          <p:nvPr/>
        </p:nvSpPr>
        <p:spPr>
          <a:xfrm rot="18240000">
            <a:off x="723513" y="3920235"/>
            <a:ext cx="1447801" cy="292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800"/>
              </a:spcBef>
              <a:defRPr sz="1200">
                <a:solidFill>
                  <a:srgbClr val="011993"/>
                </a:solidFill>
                <a:uFill>
                  <a:solidFill>
                    <a:srgbClr val="011993"/>
                  </a:solidFill>
                </a:uFill>
                <a:latin typeface="Geneva"/>
                <a:ea typeface="Geneva"/>
                <a:cs typeface="Geneva"/>
                <a:sym typeface="Geneva"/>
              </a:defRPr>
            </a:lvl1pPr>
          </a:lstStyle>
          <a:p>
            <a:pPr/>
            <a:r>
              <a:t>PHILISTINES</a:t>
            </a:r>
          </a:p>
        </p:txBody>
      </p:sp>
      <p:sp>
        <p:nvSpPr>
          <p:cNvPr id="113" name="Shape 113"/>
          <p:cNvSpPr/>
          <p:nvPr/>
        </p:nvSpPr>
        <p:spPr>
          <a:xfrm>
            <a:off x="4343400" y="1828800"/>
            <a:ext cx="1371600" cy="2687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700"/>
              </a:spcBef>
              <a:defRPr sz="1000">
                <a:solidFill>
                  <a:srgbClr val="941100"/>
                </a:solidFill>
                <a:uFill>
                  <a:solidFill>
                    <a:srgbClr val="941100"/>
                  </a:solidFill>
                </a:uFill>
                <a:latin typeface="Geneva"/>
                <a:ea typeface="Geneva"/>
                <a:cs typeface="Geneva"/>
                <a:sym typeface="Geneva"/>
              </a:defRPr>
            </a:lvl1pPr>
          </a:lstStyle>
          <a:p>
            <a:pPr/>
            <a:r>
              <a:t>Samuel’s home</a:t>
            </a:r>
          </a:p>
        </p:txBody>
      </p:sp>
      <p:sp>
        <p:nvSpPr>
          <p:cNvPr id="114" name="Shape 114"/>
          <p:cNvSpPr/>
          <p:nvPr/>
        </p:nvSpPr>
        <p:spPr>
          <a:xfrm>
            <a:off x="3352800" y="2057400"/>
            <a:ext cx="1371600" cy="2687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700"/>
              </a:spcBef>
              <a:defRPr sz="1000">
                <a:solidFill>
                  <a:srgbClr val="941100"/>
                </a:solidFill>
                <a:uFill>
                  <a:solidFill>
                    <a:srgbClr val="941100"/>
                  </a:solidFill>
                </a:uFill>
                <a:latin typeface="Geneva"/>
                <a:ea typeface="Geneva"/>
                <a:cs typeface="Geneva"/>
                <a:sym typeface="Geneva"/>
              </a:defRPr>
            </a:lvl1pPr>
          </a:lstStyle>
          <a:p>
            <a:pPr/>
            <a:r>
              <a:t>Saul’s capital</a:t>
            </a:r>
          </a:p>
        </p:txBody>
      </p:sp>
      <p:sp>
        <p:nvSpPr>
          <p:cNvPr id="115" name="Shape 115"/>
          <p:cNvSpPr/>
          <p:nvPr/>
        </p:nvSpPr>
        <p:spPr>
          <a:xfrm>
            <a:off x="6096000" y="3581400"/>
            <a:ext cx="1371600" cy="2687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700"/>
              </a:spcBef>
              <a:defRPr sz="1000">
                <a:solidFill>
                  <a:srgbClr val="941100"/>
                </a:solidFill>
                <a:uFill>
                  <a:solidFill>
                    <a:srgbClr val="941100"/>
                  </a:solidFill>
                </a:uFill>
                <a:latin typeface="Geneva"/>
                <a:ea typeface="Geneva"/>
                <a:cs typeface="Geneva"/>
                <a:sym typeface="Geneva"/>
              </a:defRPr>
            </a:lvl1pPr>
          </a:lstStyle>
          <a:p>
            <a:pPr/>
            <a:r>
              <a:t>David anointed</a:t>
            </a:r>
          </a:p>
        </p:txBody>
      </p:sp>
      <p:sp>
        <p:nvSpPr>
          <p:cNvPr id="116" name="Shape 116"/>
          <p:cNvSpPr/>
          <p:nvPr/>
        </p:nvSpPr>
        <p:spPr>
          <a:xfrm>
            <a:off x="381000" y="2971800"/>
            <a:ext cx="1371600" cy="2687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700"/>
              </a:spcBef>
              <a:defRPr sz="1000">
                <a:solidFill>
                  <a:srgbClr val="941100"/>
                </a:solidFill>
                <a:uFill>
                  <a:solidFill>
                    <a:srgbClr val="941100"/>
                  </a:solidFill>
                </a:uFill>
                <a:latin typeface="Geneva"/>
                <a:ea typeface="Geneva"/>
                <a:cs typeface="Geneva"/>
                <a:sym typeface="Geneva"/>
              </a:defRPr>
            </a:lvl1pPr>
          </a:lstStyle>
          <a:p>
            <a:pPr/>
            <a:r>
              <a:t>Goliath Slain</a:t>
            </a:r>
          </a:p>
        </p:txBody>
      </p:sp>
      <p:sp>
        <p:nvSpPr>
          <p:cNvPr id="117" name="Shape 117"/>
          <p:cNvSpPr/>
          <p:nvPr/>
        </p:nvSpPr>
        <p:spPr>
          <a:xfrm>
            <a:off x="2209800" y="3276600"/>
            <a:ext cx="609600" cy="4465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spcBef>
                <a:spcPts val="700"/>
              </a:spcBef>
              <a:defRPr sz="1000">
                <a:solidFill>
                  <a:srgbClr val="941100"/>
                </a:solidFill>
                <a:uFill>
                  <a:solidFill>
                    <a:srgbClr val="941100"/>
                  </a:solidFill>
                </a:uFill>
                <a:latin typeface="Geneva"/>
                <a:ea typeface="Geneva"/>
                <a:cs typeface="Geneva"/>
                <a:sym typeface="Geneva"/>
              </a:defRPr>
            </a:lvl1pPr>
          </a:lstStyle>
          <a:p>
            <a:pPr/>
            <a:r>
              <a:t>Valley of Elah</a:t>
            </a:r>
          </a:p>
        </p:txBody>
      </p:sp>
      <p:sp>
        <p:nvSpPr>
          <p:cNvPr id="118" name="Shape 118"/>
          <p:cNvSpPr/>
          <p:nvPr/>
        </p:nvSpPr>
        <p:spPr>
          <a:xfrm>
            <a:off x="1219200" y="4572000"/>
            <a:ext cx="1371600" cy="2687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700"/>
              </a:spcBef>
              <a:defRPr sz="1000">
                <a:solidFill>
                  <a:srgbClr val="941100"/>
                </a:solidFill>
                <a:uFill>
                  <a:solidFill>
                    <a:srgbClr val="941100"/>
                  </a:solidFill>
                </a:uFill>
                <a:latin typeface="Geneva"/>
                <a:ea typeface="Geneva"/>
                <a:cs typeface="Geneva"/>
                <a:sym typeface="Geneva"/>
              </a:defRPr>
            </a:lvl1pPr>
          </a:lstStyle>
          <a:p>
            <a:pPr/>
            <a:r>
              <a:t>City of Goliath</a:t>
            </a:r>
          </a:p>
        </p:txBody>
      </p:sp>
      <p:sp>
        <p:nvSpPr>
          <p:cNvPr id="119" name="Shape 119"/>
          <p:cNvSpPr/>
          <p:nvPr/>
        </p:nvSpPr>
        <p:spPr>
          <a:xfrm>
            <a:off x="3276600" y="38100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800"/>
              </a:spcBef>
              <a:defRPr sz="1200">
                <a:latin typeface="Geneva"/>
                <a:ea typeface="Geneva"/>
                <a:cs typeface="Geneva"/>
                <a:sym typeface="Geneva"/>
              </a:defRPr>
            </a:lvl1pPr>
          </a:lstStyle>
          <a:p>
            <a:pPr/>
            <a:r>
              <a:t>Adullam</a:t>
            </a:r>
          </a:p>
        </p:txBody>
      </p:sp>
      <p:sp>
        <p:nvSpPr>
          <p:cNvPr id="120" name="Shape 120"/>
          <p:cNvSpPr/>
          <p:nvPr/>
        </p:nvSpPr>
        <p:spPr>
          <a:xfrm>
            <a:off x="3505200" y="40386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800"/>
              </a:spcBef>
              <a:defRPr sz="1200">
                <a:latin typeface="Geneva"/>
                <a:ea typeface="Geneva"/>
                <a:cs typeface="Geneva"/>
                <a:sym typeface="Geneva"/>
              </a:defRPr>
            </a:lvl1pPr>
          </a:lstStyle>
          <a:p>
            <a:pPr/>
            <a:r>
              <a:t>Keilah</a:t>
            </a:r>
          </a:p>
        </p:txBody>
      </p:sp>
      <p:sp>
        <p:nvSpPr>
          <p:cNvPr id="121" name="Shape 121"/>
          <p:cNvSpPr/>
          <p:nvPr/>
        </p:nvSpPr>
        <p:spPr>
          <a:xfrm>
            <a:off x="3657600" y="44958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800"/>
              </a:spcBef>
              <a:defRPr sz="1200">
                <a:latin typeface="Geneva"/>
                <a:ea typeface="Geneva"/>
                <a:cs typeface="Geneva"/>
                <a:sym typeface="Geneva"/>
              </a:defRPr>
            </a:lvl1pPr>
          </a:lstStyle>
          <a:p>
            <a:pPr/>
            <a:r>
              <a:t>Hebron</a:t>
            </a:r>
          </a:p>
        </p:txBody>
      </p:sp>
      <p:sp>
        <p:nvSpPr>
          <p:cNvPr id="122" name="Shape 122"/>
          <p:cNvSpPr/>
          <p:nvPr/>
        </p:nvSpPr>
        <p:spPr>
          <a:xfrm>
            <a:off x="3581400" y="4800600"/>
            <a:ext cx="609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800"/>
              </a:spcBef>
              <a:defRPr sz="1200">
                <a:latin typeface="Geneva"/>
                <a:ea typeface="Geneva"/>
                <a:cs typeface="Geneva"/>
                <a:sym typeface="Geneva"/>
              </a:defRPr>
            </a:lvl1pPr>
          </a:lstStyle>
          <a:p>
            <a:pPr/>
            <a:r>
              <a:t>Ziph</a:t>
            </a:r>
          </a:p>
        </p:txBody>
      </p:sp>
      <p:sp>
        <p:nvSpPr>
          <p:cNvPr id="123" name="Shape 123"/>
          <p:cNvSpPr/>
          <p:nvPr/>
        </p:nvSpPr>
        <p:spPr>
          <a:xfrm>
            <a:off x="3276600" y="51054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800"/>
              </a:spcBef>
              <a:defRPr sz="1200">
                <a:latin typeface="Geneva"/>
                <a:ea typeface="Geneva"/>
                <a:cs typeface="Geneva"/>
                <a:sym typeface="Geneva"/>
              </a:defRPr>
            </a:lvl1pPr>
          </a:lstStyle>
          <a:p>
            <a:pPr/>
            <a:r>
              <a:t>Carmel</a:t>
            </a:r>
          </a:p>
        </p:txBody>
      </p:sp>
      <p:sp>
        <p:nvSpPr>
          <p:cNvPr id="124" name="Shape 124"/>
          <p:cNvSpPr/>
          <p:nvPr/>
        </p:nvSpPr>
        <p:spPr>
          <a:xfrm>
            <a:off x="3962400" y="52578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800"/>
              </a:spcBef>
              <a:defRPr sz="1200">
                <a:latin typeface="Geneva"/>
                <a:ea typeface="Geneva"/>
                <a:cs typeface="Geneva"/>
                <a:sym typeface="Geneva"/>
              </a:defRPr>
            </a:lvl1pPr>
          </a:lstStyle>
          <a:p>
            <a:pPr/>
            <a:r>
              <a:t>Maon</a:t>
            </a:r>
          </a:p>
        </p:txBody>
      </p:sp>
      <p:sp>
        <p:nvSpPr>
          <p:cNvPr id="125" name="Shape 125"/>
          <p:cNvSpPr/>
          <p:nvPr/>
        </p:nvSpPr>
        <p:spPr>
          <a:xfrm>
            <a:off x="4343400" y="48768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800"/>
              </a:spcBef>
              <a:defRPr sz="1200">
                <a:latin typeface="Geneva"/>
                <a:ea typeface="Geneva"/>
                <a:cs typeface="Geneva"/>
                <a:sym typeface="Geneva"/>
              </a:defRPr>
            </a:lvl1pPr>
          </a:lstStyle>
          <a:p>
            <a:pPr/>
            <a:r>
              <a:t>En-gedi</a:t>
            </a:r>
          </a:p>
        </p:txBody>
      </p:sp>
      <p:sp>
        <p:nvSpPr>
          <p:cNvPr id="126" name="Shape 126"/>
          <p:cNvSpPr/>
          <p:nvPr/>
        </p:nvSpPr>
        <p:spPr>
          <a:xfrm>
            <a:off x="5943600" y="5486400"/>
            <a:ext cx="914400" cy="495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800"/>
              </a:spcBef>
              <a:defRPr sz="1200">
                <a:latin typeface="Geneva"/>
                <a:ea typeface="Geneva"/>
                <a:cs typeface="Geneva"/>
                <a:sym typeface="Geneva"/>
              </a:defRPr>
            </a:lvl1pPr>
          </a:lstStyle>
          <a:p>
            <a:pPr/>
            <a:r>
              <a:t>Mizpeh of Moab</a:t>
            </a:r>
          </a:p>
        </p:txBody>
      </p:sp>
      <p:sp>
        <p:nvSpPr>
          <p:cNvPr id="127" name="Shape 127"/>
          <p:cNvSpPr/>
          <p:nvPr/>
        </p:nvSpPr>
        <p:spPr>
          <a:xfrm>
            <a:off x="2057400" y="54102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800"/>
              </a:spcBef>
              <a:defRPr sz="1200">
                <a:latin typeface="Geneva"/>
                <a:ea typeface="Geneva"/>
                <a:cs typeface="Geneva"/>
                <a:sym typeface="Geneva"/>
              </a:defRPr>
            </a:lvl1pPr>
          </a:lstStyle>
          <a:p>
            <a:pPr/>
            <a:r>
              <a:t>Ziklag</a:t>
            </a:r>
          </a:p>
        </p:txBody>
      </p:sp>
      <p:sp>
        <p:nvSpPr>
          <p:cNvPr id="128" name="Shape 128"/>
          <p:cNvSpPr/>
          <p:nvPr/>
        </p:nvSpPr>
        <p:spPr>
          <a:xfrm>
            <a:off x="1295400" y="51816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800"/>
              </a:spcBef>
              <a:defRPr sz="1200">
                <a:latin typeface="Geneva"/>
                <a:ea typeface="Geneva"/>
                <a:cs typeface="Geneva"/>
                <a:sym typeface="Geneva"/>
              </a:defRPr>
            </a:lvl1pPr>
          </a:lstStyle>
          <a:p>
            <a:pPr/>
            <a:r>
              <a:t>Gerar</a:t>
            </a:r>
          </a:p>
        </p:txBody>
      </p:sp>
      <p:sp>
        <p:nvSpPr>
          <p:cNvPr id="129" name="Shape 129"/>
          <p:cNvSpPr/>
          <p:nvPr/>
        </p:nvSpPr>
        <p:spPr>
          <a:xfrm>
            <a:off x="457200" y="47244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800"/>
              </a:spcBef>
              <a:defRPr sz="1200">
                <a:latin typeface="Geneva"/>
                <a:ea typeface="Geneva"/>
                <a:cs typeface="Geneva"/>
                <a:sym typeface="Geneva"/>
              </a:defRPr>
            </a:lvl1pPr>
          </a:lstStyle>
          <a:p>
            <a:pPr/>
            <a:r>
              <a:t>Gaza</a:t>
            </a:r>
          </a:p>
        </p:txBody>
      </p:sp>
      <p:sp>
        <p:nvSpPr>
          <p:cNvPr id="130" name="Shape 130"/>
          <p:cNvSpPr/>
          <p:nvPr/>
        </p:nvSpPr>
        <p:spPr>
          <a:xfrm>
            <a:off x="304800" y="37338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800"/>
              </a:spcBef>
              <a:defRPr sz="1200">
                <a:latin typeface="Geneva"/>
                <a:ea typeface="Geneva"/>
                <a:cs typeface="Geneva"/>
                <a:sym typeface="Geneva"/>
              </a:defRPr>
            </a:lvl1pPr>
          </a:lstStyle>
          <a:p>
            <a:pPr/>
            <a:r>
              <a:t>Ashkelon</a:t>
            </a:r>
          </a:p>
        </p:txBody>
      </p:sp>
      <p:sp>
        <p:nvSpPr>
          <p:cNvPr id="131" name="Shape 131"/>
          <p:cNvSpPr/>
          <p:nvPr/>
        </p:nvSpPr>
        <p:spPr>
          <a:xfrm>
            <a:off x="1295400" y="33528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800"/>
              </a:spcBef>
              <a:defRPr sz="1200">
                <a:latin typeface="Geneva"/>
                <a:ea typeface="Geneva"/>
                <a:cs typeface="Geneva"/>
                <a:sym typeface="Geneva"/>
              </a:defRPr>
            </a:lvl1pPr>
          </a:lstStyle>
          <a:p>
            <a:pPr/>
            <a:r>
              <a:t>Ashdod</a:t>
            </a:r>
          </a:p>
        </p:txBody>
      </p:sp>
      <p:sp>
        <p:nvSpPr>
          <p:cNvPr id="132" name="Shape 132"/>
          <p:cNvSpPr/>
          <p:nvPr/>
        </p:nvSpPr>
        <p:spPr>
          <a:xfrm>
            <a:off x="2286000" y="25146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800"/>
              </a:spcBef>
              <a:defRPr sz="1200">
                <a:latin typeface="Geneva"/>
                <a:ea typeface="Geneva"/>
                <a:cs typeface="Geneva"/>
                <a:sym typeface="Geneva"/>
              </a:defRPr>
            </a:lvl1pPr>
          </a:lstStyle>
          <a:p>
            <a:pPr/>
            <a:r>
              <a:t>Gezer</a:t>
            </a:r>
          </a:p>
        </p:txBody>
      </p:sp>
      <p:sp>
        <p:nvSpPr>
          <p:cNvPr id="133" name="Shape 133"/>
          <p:cNvSpPr/>
          <p:nvPr/>
        </p:nvSpPr>
        <p:spPr>
          <a:xfrm>
            <a:off x="5181600" y="26670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800"/>
              </a:spcBef>
              <a:defRPr sz="1200">
                <a:latin typeface="Geneva"/>
                <a:ea typeface="Geneva"/>
                <a:cs typeface="Geneva"/>
                <a:sym typeface="Geneva"/>
              </a:defRPr>
            </a:lvl1pPr>
          </a:lstStyle>
          <a:p>
            <a:pPr/>
            <a:r>
              <a:t>Jericho</a:t>
            </a:r>
          </a:p>
        </p:txBody>
      </p:sp>
      <p:sp>
        <p:nvSpPr>
          <p:cNvPr id="134" name="Shape 134"/>
          <p:cNvSpPr/>
          <p:nvPr/>
        </p:nvSpPr>
        <p:spPr>
          <a:xfrm>
            <a:off x="3581400" y="2438400"/>
            <a:ext cx="762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800"/>
              </a:spcBef>
              <a:defRPr sz="1200">
                <a:latin typeface="Geneva"/>
                <a:ea typeface="Geneva"/>
                <a:cs typeface="Geneva"/>
                <a:sym typeface="Geneva"/>
              </a:defRPr>
            </a:lvl1pPr>
          </a:lstStyle>
          <a:p>
            <a:pPr/>
            <a:r>
              <a:t>Mizpah</a:t>
            </a:r>
          </a:p>
        </p:txBody>
      </p:sp>
      <p:sp>
        <p:nvSpPr>
          <p:cNvPr id="135" name="Shape 135"/>
          <p:cNvSpPr/>
          <p:nvPr/>
        </p:nvSpPr>
        <p:spPr>
          <a:xfrm>
            <a:off x="3886200" y="2209800"/>
            <a:ext cx="762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800"/>
              </a:spcBef>
              <a:defRPr sz="1200">
                <a:latin typeface="Geneva"/>
                <a:ea typeface="Geneva"/>
                <a:cs typeface="Geneva"/>
                <a:sym typeface="Geneva"/>
              </a:defRPr>
            </a:lvl1pPr>
          </a:lstStyle>
          <a:p>
            <a:pPr/>
            <a:r>
              <a:t>Bethel</a:t>
            </a:r>
          </a:p>
        </p:txBody>
      </p:sp>
      <p:sp>
        <p:nvSpPr>
          <p:cNvPr id="136" name="Shape 136"/>
          <p:cNvSpPr/>
          <p:nvPr/>
        </p:nvSpPr>
        <p:spPr>
          <a:xfrm>
            <a:off x="4572000" y="2286000"/>
            <a:ext cx="762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800"/>
              </a:spcBef>
              <a:defRPr sz="1200">
                <a:latin typeface="Geneva"/>
                <a:ea typeface="Geneva"/>
                <a:cs typeface="Geneva"/>
                <a:sym typeface="Geneva"/>
              </a:defRPr>
            </a:lvl1pPr>
          </a:lstStyle>
          <a:p>
            <a:pPr/>
            <a:r>
              <a:t>Ai</a:t>
            </a:r>
          </a:p>
        </p:txBody>
      </p:sp>
      <p:sp>
        <p:nvSpPr>
          <p:cNvPr id="137" name="Shape 137"/>
          <p:cNvSpPr/>
          <p:nvPr/>
        </p:nvSpPr>
        <p:spPr>
          <a:xfrm>
            <a:off x="6553200" y="990600"/>
            <a:ext cx="2362200" cy="469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spcBef>
                <a:spcPts val="1400"/>
              </a:spcBef>
              <a:defRPr>
                <a:solidFill>
                  <a:srgbClr val="011993"/>
                </a:solidFill>
                <a:uFill>
                  <a:solidFill>
                    <a:srgbClr val="011993"/>
                  </a:solidFill>
                </a:uFill>
              </a:defRPr>
            </a:lvl1pPr>
          </a:lstStyle>
          <a:p>
            <a:pPr/>
            <a:r>
              <a:t>Saul And David</a:t>
            </a:r>
          </a:p>
        </p:txBody>
      </p:sp>
      <p:sp>
        <p:nvSpPr>
          <p:cNvPr id="138" name="Shape 138"/>
          <p:cNvSpPr/>
          <p:nvPr/>
        </p:nvSpPr>
        <p:spPr>
          <a:xfrm>
            <a:off x="6629400" y="1447800"/>
            <a:ext cx="2133600" cy="40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spcBef>
                <a:spcPts val="1100"/>
              </a:spcBef>
              <a:defRPr sz="1800">
                <a:solidFill>
                  <a:srgbClr val="FF2600"/>
                </a:solidFill>
                <a:uFill>
                  <a:solidFill>
                    <a:srgbClr val="FF2600"/>
                  </a:solidFill>
                </a:uFill>
              </a:defRPr>
            </a:lvl1pPr>
          </a:lstStyle>
          <a:p>
            <a:pPr/>
            <a:r>
              <a:t>1 Samuel 16-27</a:t>
            </a:r>
          </a:p>
        </p:txBody>
      </p:sp>
      <p:sp>
        <p:nvSpPr>
          <p:cNvPr id="139" name="Shape 139"/>
          <p:cNvSpPr/>
          <p:nvPr/>
        </p:nvSpPr>
        <p:spPr>
          <a:xfrm>
            <a:off x="6553200" y="2362200"/>
            <a:ext cx="244475"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600"/>
              </a:spcBef>
              <a:defRPr sz="1000"/>
            </a:lvl1pPr>
          </a:lstStyle>
          <a:p>
            <a:pPr/>
            <a:r>
              <a:t>0</a:t>
            </a:r>
          </a:p>
        </p:txBody>
      </p:sp>
      <p:sp>
        <p:nvSpPr>
          <p:cNvPr id="140" name="Shape 140"/>
          <p:cNvSpPr/>
          <p:nvPr/>
        </p:nvSpPr>
        <p:spPr>
          <a:xfrm>
            <a:off x="8382000" y="2362200"/>
            <a:ext cx="622300" cy="241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500"/>
              </a:spcBef>
              <a:defRPr sz="900"/>
            </a:lvl1pPr>
          </a:lstStyle>
          <a:p>
            <a:pPr/>
            <a:r>
              <a:t>25 Miles</a:t>
            </a:r>
          </a:p>
        </p:txBody>
      </p:sp>
      <p:sp>
        <p:nvSpPr>
          <p:cNvPr id="141" name="Shape 141"/>
          <p:cNvSpPr/>
          <p:nvPr/>
        </p:nvSpPr>
        <p:spPr>
          <a:xfrm>
            <a:off x="4953000" y="4343400"/>
            <a:ext cx="1143000"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ctr">
              <a:spcBef>
                <a:spcPts val="800"/>
              </a:spcBef>
              <a:defRPr sz="1200">
                <a:solidFill>
                  <a:srgbClr val="011993"/>
                </a:solidFill>
                <a:uFill>
                  <a:solidFill>
                    <a:srgbClr val="011993"/>
                  </a:solidFill>
                </a:uFill>
                <a:latin typeface="Geneva"/>
                <a:ea typeface="Geneva"/>
                <a:cs typeface="Geneva"/>
                <a:sym typeface="Geneva"/>
              </a:defRPr>
            </a:pPr>
            <a:r>
              <a:t>Salt</a:t>
            </a:r>
          </a:p>
          <a:p>
            <a:pPr algn="ctr">
              <a:spcBef>
                <a:spcPts val="800"/>
              </a:spcBef>
              <a:defRPr sz="1200">
                <a:solidFill>
                  <a:srgbClr val="011993"/>
                </a:solidFill>
                <a:uFill>
                  <a:solidFill>
                    <a:srgbClr val="011993"/>
                  </a:solidFill>
                </a:uFill>
                <a:latin typeface="Geneva"/>
                <a:ea typeface="Geneva"/>
                <a:cs typeface="Geneva"/>
                <a:sym typeface="Geneva"/>
              </a:defRPr>
            </a:pPr>
            <a:r>
              <a:t>Sea</a:t>
            </a:r>
          </a:p>
        </p:txBody>
      </p:sp>
      <p:sp>
        <p:nvSpPr>
          <p:cNvPr id="142" name="Shape 142"/>
          <p:cNvSpPr/>
          <p:nvPr/>
        </p:nvSpPr>
        <p:spPr>
          <a:xfrm>
            <a:off x="3200400" y="16002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800"/>
              </a:spcBef>
              <a:defRPr sz="1200">
                <a:solidFill>
                  <a:srgbClr val="011993"/>
                </a:solidFill>
                <a:uFill>
                  <a:solidFill>
                    <a:srgbClr val="011993"/>
                  </a:solidFill>
                </a:uFill>
                <a:latin typeface="Geneva"/>
                <a:ea typeface="Geneva"/>
                <a:cs typeface="Geneva"/>
                <a:sym typeface="Geneva"/>
              </a:defRPr>
            </a:lvl1pPr>
          </a:lstStyle>
          <a:p>
            <a:pPr/>
            <a:r>
              <a:t>EPHRAIM</a:t>
            </a:r>
          </a:p>
        </p:txBody>
      </p:sp>
      <p:sp>
        <p:nvSpPr>
          <p:cNvPr id="143" name="Shape 143"/>
          <p:cNvSpPr/>
          <p:nvPr/>
        </p:nvSpPr>
        <p:spPr>
          <a:xfrm>
            <a:off x="5715000" y="18288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800"/>
              </a:spcBef>
              <a:defRPr sz="1200">
                <a:solidFill>
                  <a:srgbClr val="011993"/>
                </a:solidFill>
                <a:uFill>
                  <a:solidFill>
                    <a:srgbClr val="011993"/>
                  </a:solidFill>
                </a:uFill>
                <a:latin typeface="Geneva"/>
                <a:ea typeface="Geneva"/>
                <a:cs typeface="Geneva"/>
                <a:sym typeface="Geneva"/>
              </a:defRPr>
            </a:lvl1pPr>
          </a:lstStyle>
          <a:p>
            <a:pPr/>
            <a:r>
              <a:t>GAD</a:t>
            </a:r>
          </a:p>
        </p:txBody>
      </p:sp>
      <p:sp>
        <p:nvSpPr>
          <p:cNvPr id="144" name="Shape 144"/>
          <p:cNvSpPr/>
          <p:nvPr/>
        </p:nvSpPr>
        <p:spPr>
          <a:xfrm>
            <a:off x="2819400" y="7620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800"/>
              </a:spcBef>
              <a:defRPr sz="1200">
                <a:solidFill>
                  <a:srgbClr val="011993"/>
                </a:solidFill>
                <a:uFill>
                  <a:solidFill>
                    <a:srgbClr val="011993"/>
                  </a:solidFill>
                </a:uFill>
                <a:latin typeface="Geneva"/>
                <a:ea typeface="Geneva"/>
                <a:cs typeface="Geneva"/>
                <a:sym typeface="Geneva"/>
              </a:defRPr>
            </a:lvl1pPr>
          </a:lstStyle>
          <a:p>
            <a:pPr/>
            <a:r>
              <a:t>MANASSEH</a:t>
            </a:r>
          </a:p>
        </p:txBody>
      </p:sp>
      <p:sp>
        <p:nvSpPr>
          <p:cNvPr id="145" name="Shape 145"/>
          <p:cNvSpPr/>
          <p:nvPr/>
        </p:nvSpPr>
        <p:spPr>
          <a:xfrm>
            <a:off x="6248400" y="41148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800"/>
              </a:spcBef>
              <a:defRPr sz="1200">
                <a:solidFill>
                  <a:srgbClr val="011993"/>
                </a:solidFill>
                <a:uFill>
                  <a:solidFill>
                    <a:srgbClr val="011993"/>
                  </a:solidFill>
                </a:uFill>
                <a:latin typeface="Geneva"/>
                <a:ea typeface="Geneva"/>
                <a:cs typeface="Geneva"/>
                <a:sym typeface="Geneva"/>
              </a:defRPr>
            </a:lvl1pPr>
          </a:lstStyle>
          <a:p>
            <a:pPr/>
            <a:r>
              <a:t>REUBEN</a:t>
            </a:r>
          </a:p>
        </p:txBody>
      </p:sp>
      <p:sp>
        <p:nvSpPr>
          <p:cNvPr id="146" name="Shape 146"/>
          <p:cNvSpPr/>
          <p:nvPr/>
        </p:nvSpPr>
        <p:spPr>
          <a:xfrm>
            <a:off x="6934200" y="56388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800"/>
              </a:spcBef>
              <a:defRPr sz="1200">
                <a:solidFill>
                  <a:srgbClr val="011993"/>
                </a:solidFill>
                <a:uFill>
                  <a:solidFill>
                    <a:srgbClr val="011993"/>
                  </a:solidFill>
                </a:uFill>
                <a:latin typeface="Geneva"/>
                <a:ea typeface="Geneva"/>
                <a:cs typeface="Geneva"/>
                <a:sym typeface="Geneva"/>
              </a:defRPr>
            </a:lvl1pPr>
          </a:lstStyle>
          <a:p>
            <a:pPr/>
            <a:r>
              <a:t>MOAB</a:t>
            </a:r>
          </a:p>
        </p:txBody>
      </p:sp>
      <p:sp>
        <p:nvSpPr>
          <p:cNvPr id="147" name="Shape 147"/>
          <p:cNvSpPr/>
          <p:nvPr/>
        </p:nvSpPr>
        <p:spPr>
          <a:xfrm>
            <a:off x="685799" y="5562600"/>
            <a:ext cx="1143001"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800"/>
              </a:spcBef>
              <a:defRPr sz="1200">
                <a:solidFill>
                  <a:srgbClr val="011993"/>
                </a:solidFill>
                <a:uFill>
                  <a:solidFill>
                    <a:srgbClr val="011993"/>
                  </a:solidFill>
                </a:uFill>
                <a:latin typeface="Geneva"/>
                <a:ea typeface="Geneva"/>
                <a:cs typeface="Geneva"/>
                <a:sym typeface="Geneva"/>
              </a:defRPr>
            </a:lvl1pPr>
          </a:lstStyle>
          <a:p>
            <a:pPr/>
            <a:r>
              <a:t>SIMEON</a:t>
            </a:r>
          </a:p>
        </p:txBody>
      </p:sp>
      <p:sp>
        <p:nvSpPr>
          <p:cNvPr id="148" name="Shape 148"/>
          <p:cNvSpPr/>
          <p:nvPr/>
        </p:nvSpPr>
        <p:spPr>
          <a:xfrm>
            <a:off x="381000" y="1676400"/>
            <a:ext cx="1447801"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800"/>
              </a:spcBef>
              <a:defRPr sz="1200">
                <a:solidFill>
                  <a:srgbClr val="011993"/>
                </a:solidFill>
                <a:uFill>
                  <a:solidFill>
                    <a:srgbClr val="011993"/>
                  </a:solidFill>
                </a:uFill>
                <a:latin typeface="Geneva"/>
                <a:ea typeface="Geneva"/>
                <a:cs typeface="Geneva"/>
                <a:sym typeface="Geneva"/>
              </a:defRPr>
            </a:lvl1pPr>
          </a:lstStyle>
          <a:p>
            <a:pPr/>
            <a:r>
              <a:t>THE GREAT SEA</a:t>
            </a:r>
          </a:p>
        </p:txBody>
      </p:sp>
      <p:sp>
        <p:nvSpPr>
          <p:cNvPr id="149" name="Shape 149"/>
          <p:cNvSpPr/>
          <p:nvPr/>
        </p:nvSpPr>
        <p:spPr>
          <a:xfrm>
            <a:off x="7620000" y="2057400"/>
            <a:ext cx="622300" cy="241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500"/>
              </a:spcBef>
              <a:defRPr sz="900"/>
            </a:lvl1pPr>
          </a:lstStyle>
          <a:p>
            <a:pPr/>
            <a:r>
              <a:t>25 km</a:t>
            </a:r>
          </a:p>
        </p:txBody>
      </p:sp>
      <p:sp>
        <p:nvSpPr>
          <p:cNvPr id="150" name="Shape 150"/>
          <p:cNvSpPr/>
          <p:nvPr/>
        </p:nvSpPr>
        <p:spPr>
          <a:xfrm>
            <a:off x="4572000" y="3048000"/>
            <a:ext cx="990600" cy="2687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700"/>
              </a:spcBef>
              <a:defRPr sz="1000">
                <a:latin typeface="Geneva"/>
                <a:ea typeface="Geneva"/>
                <a:cs typeface="Geneva"/>
                <a:sym typeface="Geneva"/>
              </a:defRPr>
            </a:lvl1pPr>
          </a:lstStyle>
          <a:p>
            <a:pPr/>
            <a:r>
              <a:t>Nob</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title"/>
          </p:nvPr>
        </p:nvSpPr>
        <p:spPr>
          <a:xfrm>
            <a:off x="177800" y="101600"/>
            <a:ext cx="3810000" cy="889000"/>
          </a:xfrm>
          <a:prstGeom prst="rect">
            <a:avLst/>
          </a:prstGeom>
        </p:spPr>
        <p:txBody>
          <a:bodyPr/>
          <a:lstStyle/>
          <a:p>
            <a:pPr/>
            <a:r>
              <a:rPr b="1" sz="2400">
                <a:solidFill>
                  <a:srgbClr val="011993"/>
                </a:solidFill>
                <a:uFill>
                  <a:solidFill>
                    <a:srgbClr val="011993"/>
                  </a:solidFill>
                </a:uFill>
              </a:rPr>
              <a:t>B.    David’s victory over Goliath</a:t>
            </a:r>
            <a:r>
              <a:rPr b="1" sz="2400"/>
              <a:t> </a:t>
            </a:r>
            <a:r>
              <a:rPr b="1" sz="2400">
                <a:solidFill>
                  <a:srgbClr val="FF2600"/>
                </a:solidFill>
                <a:uFill>
                  <a:solidFill>
                    <a:srgbClr val="FF2600"/>
                  </a:solidFill>
                </a:uFill>
              </a:rPr>
              <a:t>17</a:t>
            </a:r>
          </a:p>
        </p:txBody>
      </p:sp>
      <p:sp>
        <p:nvSpPr>
          <p:cNvPr id="153" name="Shape 153"/>
          <p:cNvSpPr/>
          <p:nvPr>
            <p:ph type="body" idx="1"/>
          </p:nvPr>
        </p:nvSpPr>
        <p:spPr>
          <a:xfrm>
            <a:off x="38100" y="1308100"/>
            <a:ext cx="4470400" cy="6286500"/>
          </a:xfrm>
          <a:prstGeom prst="rect">
            <a:avLst/>
          </a:prstGeom>
        </p:spPr>
        <p:txBody>
          <a:bodyPr/>
          <a:lstStyle/>
          <a:p>
            <a:pPr marL="533400" indent="-492759">
              <a:buSzTx/>
              <a:buNone/>
              <a:tabLst>
                <a:tab pos="571500" algn="l"/>
                <a:tab pos="952500" algn="l"/>
              </a:tabLst>
            </a:pPr>
            <a:r>
              <a:rPr b="1" sz="2400"/>
              <a:t>1.	The Philistines gather together against Israel between Socoh &amp; Azekah, and Saul and his men camped near the valley of Elah </a:t>
            </a:r>
            <a:r>
              <a:rPr b="1" sz="2400">
                <a:solidFill>
                  <a:srgbClr val="FF2600"/>
                </a:solidFill>
                <a:uFill>
                  <a:solidFill>
                    <a:srgbClr val="FF2600"/>
                  </a:solidFill>
                </a:uFill>
              </a:rPr>
              <a:t>1-3</a:t>
            </a:r>
          </a:p>
        </p:txBody>
      </p:sp>
      <p:grpSp>
        <p:nvGrpSpPr>
          <p:cNvPr id="175" name="Group 175"/>
          <p:cNvGrpSpPr/>
          <p:nvPr/>
        </p:nvGrpSpPr>
        <p:grpSpPr>
          <a:xfrm>
            <a:off x="4699000" y="0"/>
            <a:ext cx="4449763" cy="6858000"/>
            <a:chOff x="0" y="0"/>
            <a:chExt cx="4449762" cy="6858000"/>
          </a:xfrm>
        </p:grpSpPr>
        <p:pic>
          <p:nvPicPr>
            <p:cNvPr id="154" name="image.pdf"/>
            <p:cNvPicPr>
              <a:picLocks noChangeAspect="0"/>
            </p:cNvPicPr>
            <p:nvPr/>
          </p:nvPicPr>
          <p:blipFill>
            <a:blip r:embed="rId2">
              <a:extLst/>
            </a:blip>
            <a:stretch>
              <a:fillRect/>
            </a:stretch>
          </p:blipFill>
          <p:spPr>
            <a:xfrm>
              <a:off x="0" y="0"/>
              <a:ext cx="4449763" cy="6858000"/>
            </a:xfrm>
            <a:prstGeom prst="rect">
              <a:avLst/>
            </a:prstGeom>
            <a:ln w="12700" cap="flat">
              <a:noFill/>
              <a:miter lim="400000"/>
            </a:ln>
            <a:effectLst/>
          </p:spPr>
        </p:pic>
        <p:sp>
          <p:nvSpPr>
            <p:cNvPr id="155" name="Shape 155"/>
            <p:cNvSpPr/>
            <p:nvPr/>
          </p:nvSpPr>
          <p:spPr>
            <a:xfrm>
              <a:off x="639762" y="152400"/>
              <a:ext cx="2971801" cy="9821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spcBef>
                  <a:spcPts val="1000"/>
                </a:spcBef>
                <a:defRPr sz="1600">
                  <a:latin typeface="Geneva"/>
                  <a:ea typeface="Geneva"/>
                  <a:cs typeface="Geneva"/>
                  <a:sym typeface="Geneva"/>
                </a:defRPr>
              </a:pPr>
              <a:r>
                <a:t>Anointing of David and Saul’s Second Philistine War </a:t>
              </a:r>
            </a:p>
            <a:p>
              <a:pPr>
                <a:lnSpc>
                  <a:spcPct val="50000"/>
                </a:lnSpc>
                <a:spcBef>
                  <a:spcPts val="900"/>
                </a:spcBef>
                <a:defRPr sz="1400">
                  <a:solidFill>
                    <a:srgbClr val="FF2600"/>
                  </a:solidFill>
                  <a:uFill>
                    <a:solidFill>
                      <a:srgbClr val="FF2600"/>
                    </a:solidFill>
                  </a:uFill>
                  <a:latin typeface="Geneva"/>
                  <a:ea typeface="Geneva"/>
                  <a:cs typeface="Geneva"/>
                  <a:sym typeface="Geneva"/>
                </a:defRPr>
              </a:pPr>
              <a:r>
                <a:t>1 Sam. 16-17</a:t>
              </a:r>
            </a:p>
          </p:txBody>
        </p:sp>
        <p:grpSp>
          <p:nvGrpSpPr>
            <p:cNvPr id="174" name="Group 174"/>
            <p:cNvGrpSpPr/>
            <p:nvPr/>
          </p:nvGrpSpPr>
          <p:grpSpPr>
            <a:xfrm>
              <a:off x="64456" y="1524000"/>
              <a:ext cx="4004307" cy="3644876"/>
              <a:chOff x="0" y="0"/>
              <a:chExt cx="4004306" cy="3644875"/>
            </a:xfrm>
          </p:grpSpPr>
          <p:sp>
            <p:nvSpPr>
              <p:cNvPr id="156" name="Shape 156"/>
              <p:cNvSpPr/>
              <p:nvPr/>
            </p:nvSpPr>
            <p:spPr>
              <a:xfrm>
                <a:off x="727705" y="533400"/>
                <a:ext cx="990601" cy="328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900"/>
                  </a:spcBef>
                  <a:defRPr sz="1400">
                    <a:latin typeface="Geneva"/>
                    <a:ea typeface="Geneva"/>
                    <a:cs typeface="Geneva"/>
                    <a:sym typeface="Geneva"/>
                  </a:defRPr>
                </a:lvl1pPr>
              </a:lstStyle>
              <a:p>
                <a:pPr/>
                <a:r>
                  <a:t>Ekron</a:t>
                </a:r>
              </a:p>
            </p:txBody>
          </p:sp>
          <p:sp>
            <p:nvSpPr>
              <p:cNvPr id="157" name="Shape 157"/>
              <p:cNvSpPr/>
              <p:nvPr/>
            </p:nvSpPr>
            <p:spPr>
              <a:xfrm>
                <a:off x="2480305" y="838200"/>
                <a:ext cx="990601" cy="328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900"/>
                  </a:spcBef>
                  <a:defRPr sz="1400">
                    <a:latin typeface="Geneva"/>
                    <a:ea typeface="Geneva"/>
                    <a:cs typeface="Geneva"/>
                    <a:sym typeface="Geneva"/>
                  </a:defRPr>
                </a:lvl1pPr>
              </a:lstStyle>
              <a:p>
                <a:pPr/>
                <a:r>
                  <a:t>Gibeah</a:t>
                </a:r>
              </a:p>
            </p:txBody>
          </p:sp>
          <p:sp>
            <p:nvSpPr>
              <p:cNvPr id="158" name="Shape 158"/>
              <p:cNvSpPr/>
              <p:nvPr/>
            </p:nvSpPr>
            <p:spPr>
              <a:xfrm>
                <a:off x="2404105" y="457200"/>
                <a:ext cx="990601" cy="328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900"/>
                  </a:spcBef>
                  <a:defRPr sz="1400">
                    <a:latin typeface="Geneva"/>
                    <a:ea typeface="Geneva"/>
                    <a:cs typeface="Geneva"/>
                    <a:sym typeface="Geneva"/>
                  </a:defRPr>
                </a:lvl1pPr>
              </a:lstStyle>
              <a:p>
                <a:pPr/>
                <a:r>
                  <a:t>Ramah</a:t>
                </a:r>
              </a:p>
            </p:txBody>
          </p:sp>
          <p:sp>
            <p:nvSpPr>
              <p:cNvPr id="159" name="Shape 159"/>
              <p:cNvSpPr/>
              <p:nvPr/>
            </p:nvSpPr>
            <p:spPr>
              <a:xfrm>
                <a:off x="2556505" y="1447800"/>
                <a:ext cx="1143001" cy="328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900"/>
                  </a:spcBef>
                  <a:defRPr sz="1400">
                    <a:latin typeface="Geneva"/>
                    <a:ea typeface="Geneva"/>
                    <a:cs typeface="Geneva"/>
                    <a:sym typeface="Geneva"/>
                  </a:defRPr>
                </a:lvl1pPr>
              </a:lstStyle>
              <a:p>
                <a:pPr/>
                <a:r>
                  <a:t>Jerusalem</a:t>
                </a:r>
              </a:p>
            </p:txBody>
          </p:sp>
          <p:sp>
            <p:nvSpPr>
              <p:cNvPr id="160" name="Shape 160"/>
              <p:cNvSpPr/>
              <p:nvPr/>
            </p:nvSpPr>
            <p:spPr>
              <a:xfrm>
                <a:off x="1184905" y="1600200"/>
                <a:ext cx="990601" cy="328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900"/>
                  </a:spcBef>
                  <a:defRPr sz="1400">
                    <a:latin typeface="Geneva"/>
                    <a:ea typeface="Geneva"/>
                    <a:cs typeface="Geneva"/>
                    <a:sym typeface="Geneva"/>
                  </a:defRPr>
                </a:lvl1pPr>
              </a:lstStyle>
              <a:p>
                <a:pPr/>
                <a:r>
                  <a:t>Azekah</a:t>
                </a:r>
              </a:p>
            </p:txBody>
          </p:sp>
          <p:sp>
            <p:nvSpPr>
              <p:cNvPr id="161" name="Shape 161"/>
              <p:cNvSpPr/>
              <p:nvPr/>
            </p:nvSpPr>
            <p:spPr>
              <a:xfrm>
                <a:off x="1337305" y="1828800"/>
                <a:ext cx="990601" cy="328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900"/>
                  </a:spcBef>
                  <a:defRPr sz="1400">
                    <a:latin typeface="Geneva"/>
                    <a:ea typeface="Geneva"/>
                    <a:cs typeface="Geneva"/>
                    <a:sym typeface="Geneva"/>
                  </a:defRPr>
                </a:lvl1pPr>
              </a:lstStyle>
              <a:p>
                <a:pPr/>
                <a:r>
                  <a:t>Socho</a:t>
                </a:r>
              </a:p>
            </p:txBody>
          </p:sp>
          <p:sp>
            <p:nvSpPr>
              <p:cNvPr id="162" name="Shape 162"/>
              <p:cNvSpPr/>
              <p:nvPr/>
            </p:nvSpPr>
            <p:spPr>
              <a:xfrm>
                <a:off x="575305" y="2590800"/>
                <a:ext cx="990601" cy="328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900"/>
                  </a:spcBef>
                  <a:defRPr sz="1400">
                    <a:latin typeface="Geneva"/>
                    <a:ea typeface="Geneva"/>
                    <a:cs typeface="Geneva"/>
                    <a:sym typeface="Geneva"/>
                  </a:defRPr>
                </a:lvl1pPr>
              </a:lstStyle>
              <a:p>
                <a:pPr/>
                <a:r>
                  <a:t>Gath</a:t>
                </a:r>
              </a:p>
            </p:txBody>
          </p:sp>
          <p:sp>
            <p:nvSpPr>
              <p:cNvPr id="163" name="Shape 163"/>
              <p:cNvSpPr/>
              <p:nvPr/>
            </p:nvSpPr>
            <p:spPr>
              <a:xfrm>
                <a:off x="2327905" y="1905000"/>
                <a:ext cx="1143001" cy="328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900"/>
                  </a:spcBef>
                  <a:defRPr sz="1400">
                    <a:latin typeface="Geneva"/>
                    <a:ea typeface="Geneva"/>
                    <a:cs typeface="Geneva"/>
                    <a:sym typeface="Geneva"/>
                  </a:defRPr>
                </a:lvl1pPr>
              </a:lstStyle>
              <a:p>
                <a:pPr/>
                <a:r>
                  <a:t>Bethlehem</a:t>
                </a:r>
              </a:p>
            </p:txBody>
          </p:sp>
          <p:sp>
            <p:nvSpPr>
              <p:cNvPr id="164" name="Shape 164"/>
              <p:cNvSpPr/>
              <p:nvPr/>
            </p:nvSpPr>
            <p:spPr>
              <a:xfrm rot="1980000">
                <a:off x="114657" y="302649"/>
                <a:ext cx="685801" cy="3280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900"/>
                  </a:spcBef>
                  <a:defRPr sz="1400">
                    <a:solidFill>
                      <a:srgbClr val="011993"/>
                    </a:solidFill>
                    <a:uFill>
                      <a:solidFill>
                        <a:srgbClr val="011993"/>
                      </a:solidFill>
                    </a:uFill>
                    <a:latin typeface="Geneva"/>
                    <a:ea typeface="Geneva"/>
                    <a:cs typeface="Geneva"/>
                    <a:sym typeface="Geneva"/>
                  </a:defRPr>
                </a:lvl1pPr>
              </a:lstStyle>
              <a:p>
                <a:pPr/>
                <a:r>
                  <a:t>DAN</a:t>
                </a:r>
              </a:p>
            </p:txBody>
          </p:sp>
          <p:sp>
            <p:nvSpPr>
              <p:cNvPr id="165" name="Shape 165"/>
              <p:cNvSpPr/>
              <p:nvPr/>
            </p:nvSpPr>
            <p:spPr>
              <a:xfrm>
                <a:off x="2404105" y="1066800"/>
                <a:ext cx="1143001" cy="328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900"/>
                  </a:spcBef>
                  <a:defRPr sz="1400">
                    <a:solidFill>
                      <a:srgbClr val="011993"/>
                    </a:solidFill>
                    <a:uFill>
                      <a:solidFill>
                        <a:srgbClr val="011993"/>
                      </a:solidFill>
                    </a:uFill>
                    <a:latin typeface="Geneva"/>
                    <a:ea typeface="Geneva"/>
                    <a:cs typeface="Geneva"/>
                    <a:sym typeface="Geneva"/>
                  </a:defRPr>
                </a:lvl1pPr>
              </a:lstStyle>
              <a:p>
                <a:pPr/>
                <a:r>
                  <a:t>BENJAMIN</a:t>
                </a:r>
              </a:p>
            </p:txBody>
          </p:sp>
          <p:sp>
            <p:nvSpPr>
              <p:cNvPr id="166" name="Shape 166"/>
              <p:cNvSpPr/>
              <p:nvPr/>
            </p:nvSpPr>
            <p:spPr>
              <a:xfrm>
                <a:off x="1489705" y="3124200"/>
                <a:ext cx="1143001" cy="328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900"/>
                  </a:spcBef>
                  <a:defRPr sz="1400">
                    <a:solidFill>
                      <a:srgbClr val="011993"/>
                    </a:solidFill>
                    <a:uFill>
                      <a:solidFill>
                        <a:srgbClr val="011993"/>
                      </a:solidFill>
                    </a:uFill>
                    <a:latin typeface="Geneva"/>
                    <a:ea typeface="Geneva"/>
                    <a:cs typeface="Geneva"/>
                    <a:sym typeface="Geneva"/>
                  </a:defRPr>
                </a:lvl1pPr>
              </a:lstStyle>
              <a:p>
                <a:pPr/>
                <a:r>
                  <a:t>JUDAH</a:t>
                </a:r>
              </a:p>
            </p:txBody>
          </p:sp>
          <p:sp>
            <p:nvSpPr>
              <p:cNvPr id="167" name="Shape 167"/>
              <p:cNvSpPr/>
              <p:nvPr/>
            </p:nvSpPr>
            <p:spPr>
              <a:xfrm rot="16380000">
                <a:off x="-522212" y="1321538"/>
                <a:ext cx="1447801" cy="328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900"/>
                  </a:spcBef>
                  <a:defRPr sz="1400">
                    <a:solidFill>
                      <a:srgbClr val="011993"/>
                    </a:solidFill>
                    <a:uFill>
                      <a:solidFill>
                        <a:srgbClr val="011993"/>
                      </a:solidFill>
                    </a:uFill>
                    <a:latin typeface="Geneva"/>
                    <a:ea typeface="Geneva"/>
                    <a:cs typeface="Geneva"/>
                    <a:sym typeface="Geneva"/>
                  </a:defRPr>
                </a:lvl1pPr>
              </a:lstStyle>
              <a:p>
                <a:pPr/>
                <a:r>
                  <a:t>PHILISTINES</a:t>
                </a:r>
              </a:p>
            </p:txBody>
          </p:sp>
          <p:sp>
            <p:nvSpPr>
              <p:cNvPr id="168" name="Shape 168"/>
              <p:cNvSpPr/>
              <p:nvPr/>
            </p:nvSpPr>
            <p:spPr>
              <a:xfrm>
                <a:off x="2632705" y="0"/>
                <a:ext cx="1371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800"/>
                  </a:spcBef>
                  <a:defRPr sz="1200">
                    <a:solidFill>
                      <a:srgbClr val="941100"/>
                    </a:solidFill>
                    <a:uFill>
                      <a:solidFill>
                        <a:srgbClr val="941100"/>
                      </a:solidFill>
                    </a:uFill>
                    <a:latin typeface="Geneva"/>
                    <a:ea typeface="Geneva"/>
                    <a:cs typeface="Geneva"/>
                    <a:sym typeface="Geneva"/>
                  </a:defRPr>
                </a:lvl1pPr>
              </a:lstStyle>
              <a:p>
                <a:pPr/>
                <a:r>
                  <a:t>Samuel’s home</a:t>
                </a:r>
              </a:p>
            </p:txBody>
          </p:sp>
          <p:sp>
            <p:nvSpPr>
              <p:cNvPr id="169" name="Shape 169"/>
              <p:cNvSpPr/>
              <p:nvPr/>
            </p:nvSpPr>
            <p:spPr>
              <a:xfrm>
                <a:off x="956305" y="76200"/>
                <a:ext cx="1371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800"/>
                  </a:spcBef>
                  <a:defRPr sz="1200">
                    <a:solidFill>
                      <a:srgbClr val="941100"/>
                    </a:solidFill>
                    <a:uFill>
                      <a:solidFill>
                        <a:srgbClr val="941100"/>
                      </a:solidFill>
                    </a:uFill>
                    <a:latin typeface="Geneva"/>
                    <a:ea typeface="Geneva"/>
                    <a:cs typeface="Geneva"/>
                    <a:sym typeface="Geneva"/>
                  </a:defRPr>
                </a:lvl1pPr>
              </a:lstStyle>
              <a:p>
                <a:pPr/>
                <a:r>
                  <a:t>Saul’s captial</a:t>
                </a:r>
              </a:p>
            </p:txBody>
          </p:sp>
          <p:sp>
            <p:nvSpPr>
              <p:cNvPr id="170" name="Shape 170"/>
              <p:cNvSpPr/>
              <p:nvPr/>
            </p:nvSpPr>
            <p:spPr>
              <a:xfrm>
                <a:off x="2099305" y="2362200"/>
                <a:ext cx="1371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800"/>
                  </a:spcBef>
                  <a:defRPr sz="1200">
                    <a:solidFill>
                      <a:srgbClr val="941100"/>
                    </a:solidFill>
                    <a:uFill>
                      <a:solidFill>
                        <a:srgbClr val="941100"/>
                      </a:solidFill>
                    </a:uFill>
                    <a:latin typeface="Geneva"/>
                    <a:ea typeface="Geneva"/>
                    <a:cs typeface="Geneva"/>
                    <a:sym typeface="Geneva"/>
                  </a:defRPr>
                </a:lvl1pPr>
              </a:lstStyle>
              <a:p>
                <a:pPr/>
                <a:r>
                  <a:t>David anointed</a:t>
                </a:r>
              </a:p>
            </p:txBody>
          </p:sp>
          <p:sp>
            <p:nvSpPr>
              <p:cNvPr id="171" name="Shape 171"/>
              <p:cNvSpPr/>
              <p:nvPr/>
            </p:nvSpPr>
            <p:spPr>
              <a:xfrm>
                <a:off x="1870705" y="2819400"/>
                <a:ext cx="1371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800"/>
                  </a:spcBef>
                  <a:defRPr sz="1200">
                    <a:solidFill>
                      <a:srgbClr val="941100"/>
                    </a:solidFill>
                    <a:uFill>
                      <a:solidFill>
                        <a:srgbClr val="941100"/>
                      </a:solidFill>
                    </a:uFill>
                    <a:latin typeface="Geneva"/>
                    <a:ea typeface="Geneva"/>
                    <a:cs typeface="Geneva"/>
                    <a:sym typeface="Geneva"/>
                  </a:defRPr>
                </a:lvl1pPr>
              </a:lstStyle>
              <a:p>
                <a:pPr/>
                <a:r>
                  <a:t>Goliath Slain</a:t>
                </a:r>
              </a:p>
            </p:txBody>
          </p:sp>
          <p:sp>
            <p:nvSpPr>
              <p:cNvPr id="172" name="Shape 172"/>
              <p:cNvSpPr/>
              <p:nvPr/>
            </p:nvSpPr>
            <p:spPr>
              <a:xfrm>
                <a:off x="346705" y="1295400"/>
                <a:ext cx="1371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800"/>
                  </a:spcBef>
                  <a:defRPr sz="1200">
                    <a:solidFill>
                      <a:srgbClr val="941100"/>
                    </a:solidFill>
                    <a:uFill>
                      <a:solidFill>
                        <a:srgbClr val="941100"/>
                      </a:solidFill>
                    </a:uFill>
                    <a:latin typeface="Geneva"/>
                    <a:ea typeface="Geneva"/>
                    <a:cs typeface="Geneva"/>
                    <a:sym typeface="Geneva"/>
                  </a:defRPr>
                </a:lvl1pPr>
              </a:lstStyle>
              <a:p>
                <a:pPr/>
                <a:r>
                  <a:t>Valley of Elah</a:t>
                </a:r>
              </a:p>
            </p:txBody>
          </p:sp>
          <p:sp>
            <p:nvSpPr>
              <p:cNvPr id="173" name="Shape 173"/>
              <p:cNvSpPr/>
              <p:nvPr/>
            </p:nvSpPr>
            <p:spPr>
              <a:xfrm>
                <a:off x="194305" y="3352800"/>
                <a:ext cx="1371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800"/>
                  </a:spcBef>
                  <a:defRPr sz="1200">
                    <a:solidFill>
                      <a:srgbClr val="941100"/>
                    </a:solidFill>
                    <a:uFill>
                      <a:solidFill>
                        <a:srgbClr val="941100"/>
                      </a:solidFill>
                    </a:uFill>
                    <a:latin typeface="Geneva"/>
                    <a:ea typeface="Geneva"/>
                    <a:cs typeface="Geneva"/>
                    <a:sym typeface="Geneva"/>
                  </a:defRPr>
                </a:lvl1pPr>
              </a:lstStyle>
              <a:p>
                <a:pPr/>
                <a:r>
                  <a:t>City of Goliath</a:t>
                </a:r>
              </a:p>
            </p:txBody>
          </p:sp>
        </p:grpSp>
      </p:gr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Shape 44"/>
          <p:cNvSpPr/>
          <p:nvPr>
            <p:ph type="body" idx="1"/>
          </p:nvPr>
        </p:nvSpPr>
        <p:spPr>
          <a:xfrm>
            <a:off x="87947" y="69215"/>
            <a:ext cx="8968106" cy="5203825"/>
          </a:xfrm>
          <a:prstGeom prst="rect">
            <a:avLst/>
          </a:prstGeom>
        </p:spPr>
        <p:txBody>
          <a:bodyPr/>
          <a:lstStyle/>
          <a:p>
            <a:pPr marL="609600" indent="-609600">
              <a:lnSpc>
                <a:spcPct val="90000"/>
              </a:lnSpc>
              <a:spcBef>
                <a:spcPts val="400"/>
              </a:spcBef>
              <a:buAutoNum type="arabicPeriod" startAt="9"/>
              <a:defRPr b="1" sz="2800"/>
            </a:pPr>
            <a:r>
              <a:t>Samuel causes slays Agag, &amp; gives the reason </a:t>
            </a:r>
            <a:r>
              <a:rPr>
                <a:solidFill>
                  <a:srgbClr val="FF2600"/>
                </a:solidFill>
              </a:rPr>
              <a:t>15:</a:t>
            </a:r>
            <a:r>
              <a:rPr>
                <a:solidFill>
                  <a:srgbClr val="FF0000"/>
                </a:solidFill>
              </a:rPr>
              <a:t>32-33</a:t>
            </a:r>
            <a:endParaRPr>
              <a:solidFill>
                <a:srgbClr val="FF0000"/>
              </a:solidFill>
            </a:endParaRPr>
          </a:p>
          <a:p>
            <a:pPr lvl="1" marL="1101725" indent="-533400">
              <a:lnSpc>
                <a:spcPct val="90000"/>
              </a:lnSpc>
              <a:spcBef>
                <a:spcPts val="0"/>
              </a:spcBef>
              <a:buFont typeface="Times"/>
              <a:buChar char="•"/>
              <a:defRPr sz="2800">
                <a:solidFill>
                  <a:srgbClr val="000080"/>
                </a:solidFill>
              </a:defRPr>
            </a:pPr>
            <a:r>
              <a:t>Shows Saul’s disobedience</a:t>
            </a:r>
          </a:p>
          <a:p>
            <a:pPr lvl="1" marL="1101725" indent="-533400">
              <a:lnSpc>
                <a:spcPct val="90000"/>
              </a:lnSpc>
              <a:spcBef>
                <a:spcPts val="0"/>
              </a:spcBef>
              <a:buFont typeface="Times"/>
              <a:buChar char="•"/>
              <a:defRPr sz="2800">
                <a:solidFill>
                  <a:srgbClr val="000080"/>
                </a:solidFill>
              </a:defRPr>
            </a:pPr>
            <a:r>
              <a:t>Samuel sees the Lord’s will done</a:t>
            </a:r>
          </a:p>
          <a:p>
            <a:pPr lvl="1" marL="1101725" indent="-533400">
              <a:lnSpc>
                <a:spcPct val="90000"/>
              </a:lnSpc>
              <a:spcBef>
                <a:spcPts val="0"/>
              </a:spcBef>
              <a:buFont typeface="Times"/>
              <a:buChar char="•"/>
              <a:defRPr sz="2800">
                <a:solidFill>
                  <a:srgbClr val="000080"/>
                </a:solidFill>
              </a:defRPr>
            </a:pPr>
            <a:r>
              <a:t>Agag - to burn, to be violent, might, I will overtop</a:t>
            </a:r>
          </a:p>
          <a:p>
            <a:pPr lvl="1" marL="1101725" indent="-533400">
              <a:lnSpc>
                <a:spcPct val="90000"/>
              </a:lnSpc>
              <a:spcBef>
                <a:spcPts val="0"/>
              </a:spcBef>
              <a:buFont typeface="Times"/>
              <a:buChar char="•"/>
              <a:defRPr sz="2800">
                <a:solidFill>
                  <a:srgbClr val="000080"/>
                </a:solidFill>
              </a:defRPr>
            </a:pPr>
            <a:r>
              <a:t>came cheerfully - Rt. to be soft, lax, pliant; as adverb cheerfully, willingly</a:t>
            </a:r>
          </a:p>
          <a:p>
            <a:pPr lvl="1" marL="1101725" indent="-533400">
              <a:lnSpc>
                <a:spcPct val="90000"/>
              </a:lnSpc>
              <a:spcBef>
                <a:spcPts val="0"/>
              </a:spcBef>
              <a:buFont typeface="Times"/>
              <a:buChar char="•"/>
              <a:defRPr sz="2800">
                <a:solidFill>
                  <a:srgbClr val="000080"/>
                </a:solidFill>
              </a:defRPr>
            </a:pPr>
            <a:r>
              <a:t>Thought he was spared - would not be killed now</a:t>
            </a:r>
          </a:p>
          <a:p>
            <a:pPr lvl="1" marL="1101725" indent="-533400">
              <a:lnSpc>
                <a:spcPct val="90000"/>
              </a:lnSpc>
              <a:spcBef>
                <a:spcPts val="0"/>
              </a:spcBef>
              <a:buFont typeface="Times"/>
              <a:buChar char="•"/>
              <a:defRPr sz="2800">
                <a:solidFill>
                  <a:srgbClr val="000080"/>
                </a:solidFill>
              </a:defRPr>
            </a:pPr>
            <a:r>
              <a:t>made childless - </a:t>
            </a:r>
            <a:r>
              <a:rPr i="1"/>
              <a:t>shakal</a:t>
            </a:r>
            <a:r>
              <a:t> - to be bereaved</a:t>
            </a:r>
          </a:p>
          <a:p>
            <a:pPr lvl="1" marL="1101725" indent="-533400">
              <a:lnSpc>
                <a:spcPct val="90000"/>
              </a:lnSpc>
              <a:spcBef>
                <a:spcPts val="0"/>
              </a:spcBef>
              <a:buFont typeface="Times"/>
              <a:buChar char="•"/>
              <a:defRPr sz="2800">
                <a:solidFill>
                  <a:srgbClr val="000080"/>
                </a:solidFill>
              </a:defRPr>
            </a:pPr>
            <a:r>
              <a:t>Agag was a murderer</a:t>
            </a:r>
          </a:p>
          <a:p>
            <a:pPr lvl="1" marL="1101725" indent="-533400">
              <a:lnSpc>
                <a:spcPct val="90000"/>
              </a:lnSpc>
              <a:spcBef>
                <a:spcPts val="0"/>
              </a:spcBef>
              <a:buFont typeface="Times"/>
              <a:buChar char="•"/>
              <a:defRPr sz="2800">
                <a:solidFill>
                  <a:srgbClr val="000080"/>
                </a:solidFill>
              </a:defRPr>
            </a:pPr>
            <a:r>
              <a:t>hewed to pieces - </a:t>
            </a:r>
            <a:r>
              <a:rPr i="1"/>
              <a:t>shaspah</a:t>
            </a:r>
            <a:r>
              <a:t> - cut in pieces</a:t>
            </a:r>
          </a:p>
        </p:txBody>
      </p:sp>
      <p:pic>
        <p:nvPicPr>
          <p:cNvPr id="45" name="pasted-image.tiff"/>
          <p:cNvPicPr>
            <a:picLocks noChangeAspect="1"/>
          </p:cNvPicPr>
          <p:nvPr/>
        </p:nvPicPr>
        <p:blipFill>
          <a:blip r:embed="rId2">
            <a:extLst/>
          </a:blip>
          <a:stretch>
            <a:fillRect/>
          </a:stretch>
        </p:blipFill>
        <p:spPr>
          <a:xfrm>
            <a:off x="5775721" y="4276685"/>
            <a:ext cx="3251201" cy="2438401"/>
          </a:xfrm>
          <a:prstGeom prst="rect">
            <a:avLst/>
          </a:prstGeom>
          <a:ln w="12700">
            <a:miter lim="400000"/>
          </a:ln>
        </p:spPr>
      </p:pic>
      <p:pic>
        <p:nvPicPr>
          <p:cNvPr id="46" name="pasted-image.tiff"/>
          <p:cNvPicPr>
            <a:picLocks noChangeAspect="1"/>
          </p:cNvPicPr>
          <p:nvPr/>
        </p:nvPicPr>
        <p:blipFill>
          <a:blip r:embed="rId3">
            <a:extLst/>
          </a:blip>
          <a:stretch>
            <a:fillRect/>
          </a:stretch>
        </p:blipFill>
        <p:spPr>
          <a:xfrm>
            <a:off x="627535" y="4263985"/>
            <a:ext cx="3302001" cy="2463801"/>
          </a:xfrm>
          <a:prstGeom prst="rect">
            <a:avLst/>
          </a:prstGeom>
          <a:ln w="12700">
            <a:miter lim="400000"/>
          </a:ln>
        </p:spPr>
      </p:pic>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body" idx="1"/>
          </p:nvPr>
        </p:nvSpPr>
        <p:spPr>
          <a:xfrm>
            <a:off x="50800" y="101600"/>
            <a:ext cx="8936038" cy="6286500"/>
          </a:xfrm>
          <a:prstGeom prst="rect">
            <a:avLst/>
          </a:prstGeom>
        </p:spPr>
        <p:txBody>
          <a:bodyPr/>
          <a:lstStyle/>
          <a:p>
            <a:pPr marL="533400" indent="-492759">
              <a:buSzTx/>
              <a:buNone/>
              <a:tabLst>
                <a:tab pos="571500" algn="l"/>
                <a:tab pos="952500" algn="l"/>
              </a:tabLst>
            </a:pPr>
            <a:r>
              <a:rPr b="1" sz="2400"/>
              <a:t>1.	The Philistines gather together against Israel between Socoh &amp; Azekah, &amp; Saul and his men camped near the valley of Elah </a:t>
            </a:r>
            <a:r>
              <a:rPr b="1" sz="2400">
                <a:solidFill>
                  <a:srgbClr val="FF2600"/>
                </a:solidFill>
                <a:uFill>
                  <a:solidFill>
                    <a:srgbClr val="FF2600"/>
                  </a:solidFill>
                </a:uFill>
              </a:rPr>
              <a:t>1-3</a:t>
            </a:r>
            <a:endParaRPr b="1" sz="2400">
              <a:solidFill>
                <a:srgbClr val="FF2600"/>
              </a:solidFill>
              <a:uFill>
                <a:solidFill>
                  <a:srgbClr val="FF2600"/>
                </a:solidFill>
              </a:uFill>
            </a:endParaRPr>
          </a:p>
          <a:p>
            <a:pPr lvl="1" marL="721082" indent="-223242">
              <a:tabLst>
                <a:tab pos="647700" algn="l"/>
                <a:tab pos="952500" algn="l"/>
              </a:tabLst>
              <a:defRPr sz="2500">
                <a:uFill>
                  <a:solidFill>
                    <a:srgbClr val="FF2600"/>
                  </a:solidFill>
                </a:uFill>
              </a:defRPr>
            </a:pPr>
            <a:r>
              <a:t>Socoh &amp; Azekah - border between them</a:t>
            </a:r>
          </a:p>
          <a:p>
            <a:pPr lvl="1" marL="721082" indent="-223242">
              <a:tabLst>
                <a:tab pos="647700" algn="l"/>
                <a:tab pos="952500" algn="l"/>
              </a:tabLst>
              <a:defRPr sz="2500">
                <a:uFill>
                  <a:solidFill>
                    <a:srgbClr val="FF2600"/>
                  </a:solidFill>
                </a:uFill>
              </a:defRPr>
            </a:pPr>
            <a:r>
              <a:t>Gath 7 miles W NW of Socoh</a:t>
            </a:r>
          </a:p>
          <a:p>
            <a:pPr lvl="1" marL="721082" indent="-223242">
              <a:tabLst>
                <a:tab pos="647700" algn="l"/>
                <a:tab pos="952500" algn="l"/>
              </a:tabLst>
              <a:defRPr sz="2500">
                <a:uFill>
                  <a:solidFill>
                    <a:srgbClr val="FF2600"/>
                  </a:solidFill>
                </a:uFill>
              </a:defRPr>
            </a:pPr>
            <a:r>
              <a:t>Socoh &amp; Azekah - 5 miles apart</a:t>
            </a:r>
          </a:p>
          <a:p>
            <a:pPr lvl="1" marL="721082" indent="-223242">
              <a:tabLst>
                <a:tab pos="647700" algn="l"/>
                <a:tab pos="952500" algn="l"/>
              </a:tabLst>
              <a:defRPr sz="2500">
                <a:uFill>
                  <a:solidFill>
                    <a:srgbClr val="FF2600"/>
                  </a:solidFill>
                </a:uFill>
              </a:defRPr>
            </a:pPr>
            <a:r>
              <a:t>Philistine camp - Ephes-dammim                                                         “border of blood”</a:t>
            </a:r>
          </a:p>
          <a:p>
            <a:pPr lvl="1" marL="721082" indent="-223242">
              <a:tabLst>
                <a:tab pos="647700" algn="l"/>
                <a:tab pos="952500" algn="l"/>
              </a:tabLst>
              <a:defRPr sz="2500">
                <a:uFill>
                  <a:solidFill>
                    <a:srgbClr val="FF2600"/>
                  </a:solidFill>
                </a:uFill>
              </a:defRPr>
            </a:pPr>
            <a:r>
              <a:t>forces arranged for advantage</a:t>
            </a:r>
          </a:p>
          <a:p>
            <a:pPr lvl="1" marL="721082" indent="-223242">
              <a:tabLst>
                <a:tab pos="647700" algn="l"/>
                <a:tab pos="952500" algn="l"/>
              </a:tabLst>
              <a:defRPr sz="2500">
                <a:uFill>
                  <a:solidFill>
                    <a:srgbClr val="FF2600"/>
                  </a:solidFill>
                </a:uFill>
              </a:defRPr>
            </a:pPr>
            <a:r>
              <a:t>wadi - filled with smooth stones</a:t>
            </a:r>
          </a:p>
        </p:txBody>
      </p:sp>
      <p:pic>
        <p:nvPicPr>
          <p:cNvPr id="178" name="pasted-image.tiff"/>
          <p:cNvPicPr>
            <a:picLocks noChangeAspect="1"/>
          </p:cNvPicPr>
          <p:nvPr/>
        </p:nvPicPr>
        <p:blipFill>
          <a:blip r:embed="rId3">
            <a:extLst/>
          </a:blip>
          <a:stretch>
            <a:fillRect/>
          </a:stretch>
        </p:blipFill>
        <p:spPr>
          <a:xfrm>
            <a:off x="5041949" y="1811635"/>
            <a:ext cx="4064001" cy="2006601"/>
          </a:xfrm>
          <a:prstGeom prst="rect">
            <a:avLst/>
          </a:prstGeom>
          <a:ln w="12700"/>
        </p:spPr>
      </p:pic>
      <p:pic>
        <p:nvPicPr>
          <p:cNvPr id="179" name="pasted-image.tiff"/>
          <p:cNvPicPr>
            <a:picLocks noChangeAspect="1"/>
          </p:cNvPicPr>
          <p:nvPr/>
        </p:nvPicPr>
        <p:blipFill>
          <a:blip r:embed="rId4">
            <a:extLst/>
          </a:blip>
          <a:stretch>
            <a:fillRect/>
          </a:stretch>
        </p:blipFill>
        <p:spPr>
          <a:xfrm>
            <a:off x="5108773" y="3883471"/>
            <a:ext cx="3930353" cy="2943971"/>
          </a:xfrm>
          <a:prstGeom prst="rect">
            <a:avLst/>
          </a:prstGeom>
          <a:ln w="12700"/>
        </p:spPr>
      </p:pic>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nvSpPr>
        <p:spPr>
          <a:xfrm>
            <a:off x="4648200" y="228600"/>
            <a:ext cx="4495800" cy="6438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97840" indent="-457200">
              <a:spcBef>
                <a:spcPts val="500"/>
              </a:spcBef>
              <a:tabLst>
                <a:tab pos="495300" algn="l"/>
                <a:tab pos="952500" algn="l"/>
              </a:tabLst>
            </a:pPr>
            <a:r>
              <a:rPr b="1"/>
              <a:t>2.	Goliath’s challenge </a:t>
            </a:r>
            <a:r>
              <a:rPr b="1">
                <a:solidFill>
                  <a:srgbClr val="FF2600"/>
                </a:solidFill>
                <a:uFill>
                  <a:solidFill>
                    <a:srgbClr val="FF2600"/>
                  </a:solidFill>
                </a:uFill>
              </a:rPr>
              <a:t>4-11</a:t>
            </a:r>
            <a:endParaRPr b="1">
              <a:solidFill>
                <a:srgbClr val="FF2600"/>
              </a:solidFill>
              <a:uFill>
                <a:solidFill>
                  <a:srgbClr val="FF2600"/>
                </a:solidFill>
              </a:uFill>
            </a:endParaRPr>
          </a:p>
          <a:p>
            <a:pPr marL="955039" indent="-457199">
              <a:spcBef>
                <a:spcPts val="500"/>
              </a:spcBef>
            </a:pPr>
            <a:r>
              <a:rPr b="1">
                <a:solidFill>
                  <a:srgbClr val="011993"/>
                </a:solidFill>
              </a:rPr>
              <a:t>a.	</a:t>
            </a:r>
            <a:r>
              <a:rPr b="1">
                <a:solidFill>
                  <a:srgbClr val="011993"/>
                </a:solidFill>
                <a:uFill>
                  <a:solidFill>
                    <a:srgbClr val="011993"/>
                  </a:solidFill>
                </a:uFill>
              </a:rPr>
              <a:t>Goliath of Gath, a gigantic man, whose height was six cubits and a span</a:t>
            </a:r>
            <a:r>
              <a:rPr b="1"/>
              <a:t> </a:t>
            </a:r>
            <a:r>
              <a:rPr b="1">
                <a:solidFill>
                  <a:srgbClr val="FF2600"/>
                </a:solidFill>
                <a:uFill>
                  <a:solidFill>
                    <a:srgbClr val="FF2600"/>
                  </a:solidFill>
                </a:uFill>
              </a:rPr>
              <a:t>4</a:t>
            </a:r>
            <a:r>
              <a:rPr b="1"/>
              <a:t> 					</a:t>
            </a:r>
            <a:endParaRPr b="1"/>
          </a:p>
          <a:p>
            <a:pPr marL="955039" indent="-457199">
              <a:spcBef>
                <a:spcPts val="500"/>
              </a:spcBef>
              <a:tabLst>
                <a:tab pos="952500" algn="l"/>
                <a:tab pos="952500" algn="l"/>
              </a:tabLst>
            </a:pPr>
            <a:r>
              <a:rPr b="1">
                <a:solidFill>
                  <a:srgbClr val="011993"/>
                </a:solidFill>
                <a:uFill>
                  <a:solidFill>
                    <a:srgbClr val="011993"/>
                  </a:solidFill>
                </a:uFill>
              </a:rPr>
              <a:t>b.	His armor described</a:t>
            </a:r>
            <a:r>
              <a:rPr b="1"/>
              <a:t> </a:t>
            </a:r>
            <a:r>
              <a:rPr b="1">
                <a:solidFill>
                  <a:srgbClr val="FF2600"/>
                </a:solidFill>
                <a:uFill>
                  <a:solidFill>
                    <a:srgbClr val="FF2600"/>
                  </a:solidFill>
                </a:uFill>
              </a:rPr>
              <a:t>5-7</a:t>
            </a:r>
            <a:endParaRPr b="1">
              <a:solidFill>
                <a:srgbClr val="FF2600"/>
              </a:solidFill>
              <a:uFill>
                <a:solidFill>
                  <a:srgbClr val="FF2600"/>
                </a:solidFill>
              </a:uFill>
            </a:endParaRPr>
          </a:p>
          <a:p>
            <a:pPr marL="955039" indent="-457199">
              <a:spcBef>
                <a:spcPts val="500"/>
              </a:spcBef>
              <a:tabLst>
                <a:tab pos="952500" algn="l"/>
                <a:tab pos="952500" algn="l"/>
              </a:tabLst>
            </a:pPr>
          </a:p>
          <a:p>
            <a:pPr marL="955039" indent="-457199">
              <a:spcBef>
                <a:spcPts val="500"/>
              </a:spcBef>
              <a:tabLst>
                <a:tab pos="952500" algn="l"/>
                <a:tab pos="952500" algn="l"/>
              </a:tabLst>
            </a:pPr>
            <a:r>
              <a:rPr b="1">
                <a:solidFill>
                  <a:srgbClr val="011993"/>
                </a:solidFill>
                <a:uFill>
                  <a:solidFill>
                    <a:srgbClr val="011993"/>
                  </a:solidFill>
                </a:uFill>
              </a:rPr>
              <a:t>c.	He defies the Israelites’ armies, &amp; proposes to end all contests by single combat</a:t>
            </a:r>
            <a:r>
              <a:rPr b="1"/>
              <a:t> </a:t>
            </a:r>
            <a:r>
              <a:rPr b="1">
                <a:solidFill>
                  <a:srgbClr val="FF2600"/>
                </a:solidFill>
                <a:uFill>
                  <a:solidFill>
                    <a:srgbClr val="FF2600"/>
                  </a:solidFill>
                </a:uFill>
              </a:rPr>
              <a:t>8-10</a:t>
            </a:r>
            <a:endParaRPr b="1">
              <a:solidFill>
                <a:srgbClr val="FF2600"/>
              </a:solidFill>
              <a:uFill>
                <a:solidFill>
                  <a:srgbClr val="FF2600"/>
                </a:solidFill>
              </a:uFill>
            </a:endParaRPr>
          </a:p>
          <a:p>
            <a:pPr marL="955039" indent="-457199">
              <a:spcBef>
                <a:spcPts val="500"/>
              </a:spcBef>
              <a:tabLst>
                <a:tab pos="952500" algn="l"/>
                <a:tab pos="952500" algn="l"/>
              </a:tabLst>
            </a:pPr>
          </a:p>
          <a:p>
            <a:pPr marL="955039" indent="-457199">
              <a:spcBef>
                <a:spcPts val="500"/>
              </a:spcBef>
              <a:tabLst>
                <a:tab pos="952500" algn="l"/>
                <a:tab pos="952500" algn="l"/>
              </a:tabLst>
            </a:pPr>
            <a:r>
              <a:rPr b="1">
                <a:solidFill>
                  <a:srgbClr val="011993"/>
                </a:solidFill>
                <a:uFill>
                  <a:solidFill>
                    <a:srgbClr val="011993"/>
                  </a:solidFill>
                </a:uFill>
              </a:rPr>
              <a:t>d.	Saul and his army are greatly dismayed</a:t>
            </a:r>
            <a:r>
              <a:rPr b="1"/>
              <a:t> </a:t>
            </a:r>
            <a:r>
              <a:rPr b="1">
                <a:solidFill>
                  <a:srgbClr val="FF2600"/>
                </a:solidFill>
                <a:uFill>
                  <a:solidFill>
                    <a:srgbClr val="FF2600"/>
                  </a:solidFill>
                </a:uFill>
              </a:rPr>
              <a:t>11</a:t>
            </a:r>
          </a:p>
        </p:txBody>
      </p:sp>
      <p:pic>
        <p:nvPicPr>
          <p:cNvPr id="184" name="droppedImage.pdf"/>
          <p:cNvPicPr>
            <a:picLocks noChangeAspect="1"/>
          </p:cNvPicPr>
          <p:nvPr/>
        </p:nvPicPr>
        <p:blipFill>
          <a:blip r:embed="rId2">
            <a:extLst/>
          </a:blip>
          <a:stretch>
            <a:fillRect/>
          </a:stretch>
        </p:blipFill>
        <p:spPr>
          <a:xfrm>
            <a:off x="114300" y="965200"/>
            <a:ext cx="4889500" cy="3911600"/>
          </a:xfrm>
          <a:prstGeom prst="rect">
            <a:avLst/>
          </a:prstGeom>
          <a:ln w="12700"/>
        </p:spPr>
      </p:pic>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6" name="cover.jpg"/>
          <p:cNvPicPr>
            <a:picLocks noChangeAspect="0"/>
          </p:cNvPicPr>
          <p:nvPr/>
        </p:nvPicPr>
        <p:blipFill>
          <a:blip r:embed="rId2">
            <a:extLst/>
          </a:blip>
          <a:stretch>
            <a:fillRect/>
          </a:stretch>
        </p:blipFill>
        <p:spPr>
          <a:xfrm>
            <a:off x="0" y="0"/>
            <a:ext cx="3048000" cy="4679950"/>
          </a:xfrm>
          <a:prstGeom prst="rect">
            <a:avLst/>
          </a:prstGeom>
          <a:ln w="12700">
            <a:miter lim="400000"/>
          </a:ln>
        </p:spPr>
      </p:pic>
      <p:sp>
        <p:nvSpPr>
          <p:cNvPr id="187" name="Shape 187">
            <a:hlinkClick r:id="rId3" invalidUrl="" action="" tgtFrame="" tooltip="" history="1" highlightClick="0" endSnd="0"/>
          </p:cNvPr>
          <p:cNvSpPr/>
          <p:nvPr/>
        </p:nvSpPr>
        <p:spPr>
          <a:xfrm>
            <a:off x="330200" y="4953000"/>
            <a:ext cx="5334000" cy="15140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1400"/>
              </a:spcBef>
              <a:defRPr>
                <a:latin typeface="Arial"/>
                <a:ea typeface="Arial"/>
                <a:cs typeface="Arial"/>
                <a:sym typeface="Arial"/>
              </a:defRPr>
            </a:lvl1pPr>
          </a:lstStyle>
          <a:p>
            <a:pPr/>
            <a:r>
              <a:t>The tallest man ever recorded was Robert Wadlow of Illinois who at his death was 8ft 11ins.    		   He died in 1940 at the age of 22.</a:t>
            </a:r>
          </a:p>
        </p:txBody>
      </p:sp>
      <p:pic>
        <p:nvPicPr>
          <p:cNvPr id="188" name="wadlow-1.jpg"/>
          <p:cNvPicPr>
            <a:picLocks noChangeAspect="0"/>
          </p:cNvPicPr>
          <p:nvPr/>
        </p:nvPicPr>
        <p:blipFill>
          <a:blip r:embed="rId4">
            <a:extLst/>
          </a:blip>
          <a:stretch>
            <a:fillRect/>
          </a:stretch>
        </p:blipFill>
        <p:spPr>
          <a:xfrm>
            <a:off x="3048000" y="0"/>
            <a:ext cx="2992438" cy="4648200"/>
          </a:xfrm>
          <a:prstGeom prst="rect">
            <a:avLst/>
          </a:prstGeom>
          <a:ln w="12700">
            <a:miter lim="400000"/>
          </a:ln>
        </p:spPr>
      </p:pic>
      <p:pic>
        <p:nvPicPr>
          <p:cNvPr id="189" name="giant.Leonid.Stadnik2.jpg"/>
          <p:cNvPicPr>
            <a:picLocks noChangeAspect="0"/>
          </p:cNvPicPr>
          <p:nvPr/>
        </p:nvPicPr>
        <p:blipFill>
          <a:blip r:embed="rId5">
            <a:extLst/>
          </a:blip>
          <a:stretch>
            <a:fillRect/>
          </a:stretch>
        </p:blipFill>
        <p:spPr>
          <a:xfrm>
            <a:off x="6019800" y="3733800"/>
            <a:ext cx="3124201" cy="2222500"/>
          </a:xfrm>
          <a:prstGeom prst="rect">
            <a:avLst/>
          </a:prstGeom>
          <a:ln w="12700">
            <a:miter lim="400000"/>
          </a:ln>
        </p:spPr>
      </p:pic>
      <p:pic>
        <p:nvPicPr>
          <p:cNvPr id="190" name="giant.Leonid.Stadnik1.jpg"/>
          <p:cNvPicPr>
            <a:picLocks noChangeAspect="0"/>
          </p:cNvPicPr>
          <p:nvPr/>
        </p:nvPicPr>
        <p:blipFill>
          <a:blip r:embed="rId6">
            <a:extLst/>
          </a:blip>
          <a:stretch>
            <a:fillRect/>
          </a:stretch>
        </p:blipFill>
        <p:spPr>
          <a:xfrm>
            <a:off x="6096000" y="0"/>
            <a:ext cx="2590800" cy="3676650"/>
          </a:xfrm>
          <a:prstGeom prst="rect">
            <a:avLst/>
          </a:prstGeom>
          <a:ln w="12700">
            <a:miter lim="400000"/>
          </a:ln>
        </p:spPr>
      </p:pic>
      <p:sp>
        <p:nvSpPr>
          <p:cNvPr id="191" name="Shape 191"/>
          <p:cNvSpPr/>
          <p:nvPr/>
        </p:nvSpPr>
        <p:spPr>
          <a:xfrm>
            <a:off x="6019800" y="6096000"/>
            <a:ext cx="2971800" cy="3608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900"/>
              </a:spcBef>
              <a:defRPr sz="1800">
                <a:latin typeface="Arial"/>
                <a:ea typeface="Arial"/>
                <a:cs typeface="Arial"/>
                <a:sym typeface="Arial"/>
              </a:defRPr>
            </a:lvl1pPr>
          </a:lstStyle>
          <a:p>
            <a:pPr/>
            <a:r>
              <a:t>Leonid Stadnik 8ft. 4ins</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title"/>
          </p:nvPr>
        </p:nvSpPr>
        <p:spPr>
          <a:xfrm>
            <a:off x="685800" y="0"/>
            <a:ext cx="7772400" cy="533400"/>
          </a:xfrm>
          <a:prstGeom prst="rect">
            <a:avLst/>
          </a:prstGeom>
        </p:spPr>
        <p:txBody>
          <a:bodyPr/>
          <a:lstStyle/>
          <a:p>
            <a:pPr/>
            <a:r>
              <a:rPr b="1" sz="2400">
                <a:solidFill>
                  <a:srgbClr val="011993"/>
                </a:solidFill>
                <a:uFill>
                  <a:solidFill>
                    <a:srgbClr val="011993"/>
                  </a:solidFill>
                </a:uFill>
              </a:rPr>
              <a:t>B.    David’s victory over Goliath</a:t>
            </a:r>
            <a:r>
              <a:rPr b="1" sz="2400"/>
              <a:t> </a:t>
            </a:r>
            <a:r>
              <a:rPr b="1" sz="2400">
                <a:solidFill>
                  <a:srgbClr val="FF2600"/>
                </a:solidFill>
                <a:uFill>
                  <a:solidFill>
                    <a:srgbClr val="FF2600"/>
                  </a:solidFill>
                </a:uFill>
              </a:rPr>
              <a:t>17</a:t>
            </a:r>
          </a:p>
        </p:txBody>
      </p:sp>
      <p:sp>
        <p:nvSpPr>
          <p:cNvPr id="194" name="Shape 194"/>
          <p:cNvSpPr/>
          <p:nvPr>
            <p:ph type="body" idx="1"/>
          </p:nvPr>
        </p:nvSpPr>
        <p:spPr>
          <a:xfrm>
            <a:off x="152400" y="533400"/>
            <a:ext cx="8839200" cy="6324600"/>
          </a:xfrm>
          <a:prstGeom prst="rect">
            <a:avLst/>
          </a:prstGeom>
        </p:spPr>
        <p:txBody>
          <a:bodyPr/>
          <a:lstStyle/>
          <a:p>
            <a:pPr marL="533400" indent="-492759">
              <a:lnSpc>
                <a:spcPct val="90000"/>
              </a:lnSpc>
              <a:buSzTx/>
              <a:buNone/>
              <a:tabLst>
                <a:tab pos="571500" algn="l"/>
                <a:tab pos="952500" algn="l"/>
              </a:tabLst>
            </a:pPr>
            <a:r>
              <a:rPr b="1" sz="2800"/>
              <a:t>3.	David hears Goliath’s challenge </a:t>
            </a:r>
            <a:r>
              <a:rPr b="1" sz="2800">
                <a:solidFill>
                  <a:srgbClr val="FF2600"/>
                </a:solidFill>
                <a:uFill>
                  <a:solidFill>
                    <a:srgbClr val="FF2600"/>
                  </a:solidFill>
                </a:uFill>
              </a:rPr>
              <a:t>12-27</a:t>
            </a:r>
            <a:endParaRPr b="1" sz="2800">
              <a:solidFill>
                <a:srgbClr val="FF2600"/>
              </a:solidFill>
              <a:uFill>
                <a:solidFill>
                  <a:srgbClr val="FF2600"/>
                </a:solidFill>
              </a:uFill>
            </a:endParaRPr>
          </a:p>
          <a:p>
            <a:pPr lvl="1" marL="457200" indent="40640">
              <a:lnSpc>
                <a:spcPct val="90000"/>
              </a:lnSpc>
              <a:buSzTx/>
              <a:buNone/>
              <a:tabLst>
                <a:tab pos="952500" algn="l"/>
                <a:tab pos="952500" algn="l"/>
              </a:tabLst>
            </a:pPr>
            <a:r>
              <a:rPr b="1" sz="2400"/>
              <a:t>a.	</a:t>
            </a:r>
            <a:r>
              <a:rPr b="1" sz="2400">
                <a:solidFill>
                  <a:srgbClr val="011993"/>
                </a:solidFill>
                <a:uFill>
                  <a:solidFill>
                    <a:srgbClr val="011993"/>
                  </a:solidFill>
                </a:uFill>
              </a:rPr>
              <a:t>David three oldest brothers where with Saul, but David went back and forth from Saul to tend his father’s sheep </a:t>
            </a:r>
            <a:r>
              <a:rPr b="1" sz="2400">
                <a:solidFill>
                  <a:srgbClr val="FF2600"/>
                </a:solidFill>
                <a:uFill>
                  <a:solidFill>
                    <a:srgbClr val="FF2600"/>
                  </a:solidFill>
                </a:uFill>
              </a:rPr>
              <a:t>12-16</a:t>
            </a:r>
            <a:endParaRPr b="1" sz="2400">
              <a:solidFill>
                <a:srgbClr val="FF2600"/>
              </a:solidFill>
              <a:uFill>
                <a:solidFill>
                  <a:srgbClr val="FF2600"/>
                </a:solidFill>
              </a:uFill>
            </a:endParaRPr>
          </a:p>
          <a:p>
            <a:pPr lvl="1" marL="457200" indent="40640">
              <a:lnSpc>
                <a:spcPct val="90000"/>
              </a:lnSpc>
              <a:buSzTx/>
              <a:buNone/>
              <a:tabLst>
                <a:tab pos="952500" algn="l"/>
                <a:tab pos="952500" algn="l"/>
              </a:tabLst>
              <a:defRPr b="1" sz="2400">
                <a:solidFill>
                  <a:srgbClr val="011993"/>
                </a:solidFill>
                <a:uFill>
                  <a:solidFill>
                    <a:srgbClr val="011993"/>
                  </a:solidFill>
                </a:uFill>
              </a:defRPr>
            </a:pPr>
          </a:p>
          <a:p>
            <a:pPr lvl="1" marL="457200" indent="40640">
              <a:lnSpc>
                <a:spcPct val="90000"/>
              </a:lnSpc>
              <a:buSzTx/>
              <a:buNone/>
              <a:tabLst>
                <a:tab pos="952500" algn="l"/>
                <a:tab pos="952500" algn="l"/>
              </a:tabLst>
            </a:pPr>
            <a:r>
              <a:rPr b="1" sz="2400">
                <a:solidFill>
                  <a:srgbClr val="011993"/>
                </a:solidFill>
                <a:uFill>
                  <a:solidFill>
                    <a:srgbClr val="011993"/>
                  </a:solidFill>
                </a:uFill>
              </a:rPr>
              <a:t>b.	David is sent by his father with food to his brothers </a:t>
            </a:r>
            <a:r>
              <a:rPr b="1" sz="2400">
                <a:solidFill>
                  <a:srgbClr val="FF2600"/>
                </a:solidFill>
                <a:uFill>
                  <a:solidFill>
                    <a:srgbClr val="FF2600"/>
                  </a:solidFill>
                </a:uFill>
              </a:rPr>
              <a:t>17-19</a:t>
            </a:r>
            <a:endParaRPr b="1" sz="2400">
              <a:solidFill>
                <a:srgbClr val="FF2600"/>
              </a:solidFill>
              <a:uFill>
                <a:solidFill>
                  <a:srgbClr val="FF2600"/>
                </a:solidFill>
              </a:uFill>
            </a:endParaRPr>
          </a:p>
          <a:p>
            <a:pPr lvl="1" marL="457200" indent="40640">
              <a:lnSpc>
                <a:spcPct val="90000"/>
              </a:lnSpc>
              <a:buSzTx/>
              <a:buNone/>
              <a:tabLst>
                <a:tab pos="952500" algn="l"/>
                <a:tab pos="952500" algn="l"/>
              </a:tabLst>
              <a:defRPr b="1" sz="2400">
                <a:solidFill>
                  <a:srgbClr val="011993"/>
                </a:solidFill>
                <a:uFill>
                  <a:solidFill>
                    <a:srgbClr val="011993"/>
                  </a:solidFill>
                </a:uFill>
              </a:defRPr>
            </a:pPr>
          </a:p>
          <a:p>
            <a:pPr lvl="1" marL="457200" indent="40640">
              <a:lnSpc>
                <a:spcPct val="90000"/>
              </a:lnSpc>
              <a:buSzTx/>
              <a:buNone/>
              <a:tabLst>
                <a:tab pos="952500" algn="l"/>
                <a:tab pos="952500" algn="l"/>
              </a:tabLst>
            </a:pPr>
            <a:r>
              <a:rPr b="1" sz="2400">
                <a:solidFill>
                  <a:srgbClr val="011993"/>
                </a:solidFill>
                <a:uFill>
                  <a:solidFill>
                    <a:srgbClr val="011993"/>
                  </a:solidFill>
                </a:uFill>
              </a:rPr>
              <a:t>c.	David comes to the camp of Saul, greets his brothers, hears the challenge and the promise of reward for the man who kills Goliath </a:t>
            </a:r>
            <a:r>
              <a:rPr b="1" sz="2400">
                <a:solidFill>
                  <a:srgbClr val="FF2600"/>
                </a:solidFill>
                <a:uFill>
                  <a:solidFill>
                    <a:srgbClr val="FF2600"/>
                  </a:solidFill>
                </a:uFill>
              </a:rPr>
              <a:t>20-25</a:t>
            </a:r>
            <a:r>
              <a:rPr b="1" sz="2400">
                <a:solidFill>
                  <a:srgbClr val="011993"/>
                </a:solidFill>
                <a:uFill>
                  <a:solidFill>
                    <a:srgbClr val="011993"/>
                  </a:solidFill>
                </a:uFill>
              </a:rPr>
              <a:t>	</a:t>
            </a:r>
            <a:endParaRPr b="1" sz="2400">
              <a:solidFill>
                <a:srgbClr val="011993"/>
              </a:solidFill>
              <a:uFill>
                <a:solidFill>
                  <a:srgbClr val="011993"/>
                </a:solidFill>
              </a:uFill>
            </a:endParaRPr>
          </a:p>
          <a:p>
            <a:pPr lvl="1" marL="904140" indent="-406300">
              <a:lnSpc>
                <a:spcPct val="90000"/>
              </a:lnSpc>
              <a:buAutoNum type="alphaLcPeriod" startAt="6"/>
              <a:defRPr b="1" sz="2400">
                <a:solidFill>
                  <a:srgbClr val="011993"/>
                </a:solidFill>
                <a:uFill>
                  <a:solidFill>
                    <a:srgbClr val="011993"/>
                  </a:solidFill>
                </a:uFill>
              </a:defRPr>
            </a:pPr>
          </a:p>
          <a:p>
            <a:pPr lvl="1" marL="857068" indent="-359228">
              <a:lnSpc>
                <a:spcPct val="90000"/>
              </a:lnSpc>
              <a:buClr>
                <a:srgbClr val="011993"/>
              </a:buClr>
              <a:buFont typeface="Times"/>
              <a:buAutoNum type="alphaLcPeriod" startAt="7"/>
            </a:pPr>
            <a:r>
              <a:rPr b="1" sz="2400">
                <a:solidFill>
                  <a:srgbClr val="011993"/>
                </a:solidFill>
                <a:uFill>
                  <a:solidFill>
                    <a:srgbClr val="011993"/>
                  </a:solidFill>
                </a:uFill>
              </a:rPr>
              <a:t>David inquires into the circumstances, thinks it a reproach to Israel that no man can be found to accept the challenge </a:t>
            </a:r>
            <a:r>
              <a:rPr b="1" sz="2400">
                <a:solidFill>
                  <a:srgbClr val="FF2600"/>
                </a:solidFill>
                <a:uFill>
                  <a:solidFill>
                    <a:srgbClr val="FF2600"/>
                  </a:solidFill>
                </a:uFill>
              </a:rPr>
              <a:t>26-30</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ph type="title"/>
          </p:nvPr>
        </p:nvSpPr>
        <p:spPr>
          <a:xfrm>
            <a:off x="685800" y="0"/>
            <a:ext cx="7772400" cy="533400"/>
          </a:xfrm>
          <a:prstGeom prst="rect">
            <a:avLst/>
          </a:prstGeom>
        </p:spPr>
        <p:txBody>
          <a:bodyPr/>
          <a:lstStyle/>
          <a:p>
            <a:pPr/>
            <a:r>
              <a:rPr b="1" sz="2400">
                <a:solidFill>
                  <a:srgbClr val="011993"/>
                </a:solidFill>
                <a:uFill>
                  <a:solidFill>
                    <a:srgbClr val="011993"/>
                  </a:solidFill>
                </a:uFill>
              </a:rPr>
              <a:t>B.    David’s victory over Goliath</a:t>
            </a:r>
            <a:r>
              <a:rPr b="1" sz="2400"/>
              <a:t> </a:t>
            </a:r>
            <a:r>
              <a:rPr b="1" sz="2400">
                <a:solidFill>
                  <a:srgbClr val="FF2600"/>
                </a:solidFill>
                <a:uFill>
                  <a:solidFill>
                    <a:srgbClr val="FF2600"/>
                  </a:solidFill>
                </a:uFill>
              </a:rPr>
              <a:t>17</a:t>
            </a:r>
          </a:p>
        </p:txBody>
      </p:sp>
      <p:sp>
        <p:nvSpPr>
          <p:cNvPr id="197" name="Shape 197"/>
          <p:cNvSpPr/>
          <p:nvPr>
            <p:ph type="body" idx="1"/>
          </p:nvPr>
        </p:nvSpPr>
        <p:spPr>
          <a:xfrm>
            <a:off x="152400" y="533400"/>
            <a:ext cx="4229100" cy="6324600"/>
          </a:xfrm>
          <a:prstGeom prst="rect">
            <a:avLst/>
          </a:prstGeom>
        </p:spPr>
        <p:txBody>
          <a:bodyPr/>
          <a:lstStyle/>
          <a:p>
            <a:pPr marL="533400" indent="-492759">
              <a:lnSpc>
                <a:spcPct val="90000"/>
              </a:lnSpc>
              <a:buSzTx/>
              <a:buNone/>
              <a:tabLst>
                <a:tab pos="571500" algn="l"/>
                <a:tab pos="952500" algn="l"/>
              </a:tabLst>
            </a:pPr>
            <a:r>
              <a:rPr b="1" sz="2400"/>
              <a:t>4.	David is brought before Saul, and proposes to undertake the combat    </a:t>
            </a:r>
            <a:r>
              <a:rPr b="1" sz="2400">
                <a:solidFill>
                  <a:srgbClr val="FF2600"/>
                </a:solidFill>
                <a:uFill>
                  <a:solidFill>
                    <a:srgbClr val="FF2600"/>
                  </a:solidFill>
                </a:uFill>
              </a:rPr>
              <a:t>30-32</a:t>
            </a:r>
            <a:endParaRPr b="1" sz="2400">
              <a:solidFill>
                <a:srgbClr val="FF2600"/>
              </a:solidFill>
              <a:uFill>
                <a:solidFill>
                  <a:srgbClr val="FF2600"/>
                </a:solidFill>
              </a:uFill>
            </a:endParaRPr>
          </a:p>
          <a:p>
            <a:pPr marL="533400" indent="-492759">
              <a:lnSpc>
                <a:spcPct val="90000"/>
              </a:lnSpc>
              <a:buSzTx/>
              <a:buNone/>
              <a:tabLst>
                <a:tab pos="571500" algn="l"/>
                <a:tab pos="952500" algn="l"/>
              </a:tabLst>
              <a:defRPr b="1" sz="2400"/>
            </a:pPr>
          </a:p>
          <a:p>
            <a:pPr marL="533400" indent="-492759">
              <a:lnSpc>
                <a:spcPct val="90000"/>
              </a:lnSpc>
              <a:buSzTx/>
              <a:buNone/>
              <a:tabLst>
                <a:tab pos="571500" algn="l"/>
                <a:tab pos="952500" algn="l"/>
              </a:tabLst>
            </a:pPr>
            <a:r>
              <a:rPr b="1" sz="2400"/>
              <a:t>5.	Saul objects because of his youth and inexperience </a:t>
            </a:r>
            <a:r>
              <a:rPr b="1" sz="2400">
                <a:solidFill>
                  <a:srgbClr val="FF2600"/>
                </a:solidFill>
                <a:uFill>
                  <a:solidFill>
                    <a:srgbClr val="FF2600"/>
                  </a:solidFill>
                </a:uFill>
              </a:rPr>
              <a:t>33</a:t>
            </a:r>
          </a:p>
        </p:txBody>
      </p:sp>
      <p:pic>
        <p:nvPicPr>
          <p:cNvPr id="198" name="droppedImage.pdf"/>
          <p:cNvPicPr>
            <a:picLocks noChangeAspect="1"/>
          </p:cNvPicPr>
          <p:nvPr/>
        </p:nvPicPr>
        <p:blipFill>
          <a:blip r:embed="rId2">
            <a:extLst/>
          </a:blip>
          <a:stretch>
            <a:fillRect/>
          </a:stretch>
        </p:blipFill>
        <p:spPr>
          <a:xfrm>
            <a:off x="4394200" y="482600"/>
            <a:ext cx="4749800" cy="3479800"/>
          </a:xfrm>
          <a:prstGeom prst="rect">
            <a:avLst/>
          </a:prstGeom>
          <a:ln w="12700"/>
        </p:spPr>
      </p:pic>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Shape 200"/>
          <p:cNvSpPr/>
          <p:nvPr>
            <p:ph type="title"/>
          </p:nvPr>
        </p:nvSpPr>
        <p:spPr>
          <a:xfrm>
            <a:off x="685800" y="0"/>
            <a:ext cx="7772400" cy="533400"/>
          </a:xfrm>
          <a:prstGeom prst="rect">
            <a:avLst/>
          </a:prstGeom>
        </p:spPr>
        <p:txBody>
          <a:bodyPr/>
          <a:lstStyle/>
          <a:p>
            <a:pPr/>
            <a:r>
              <a:rPr b="1" sz="2400">
                <a:solidFill>
                  <a:srgbClr val="011993"/>
                </a:solidFill>
                <a:uFill>
                  <a:solidFill>
                    <a:srgbClr val="011993"/>
                  </a:solidFill>
                </a:uFill>
              </a:rPr>
              <a:t>B.    David’s victory over Goliath</a:t>
            </a:r>
            <a:r>
              <a:rPr b="1" sz="2400"/>
              <a:t> </a:t>
            </a:r>
            <a:r>
              <a:rPr b="1" sz="2400">
                <a:solidFill>
                  <a:srgbClr val="FF2600"/>
                </a:solidFill>
                <a:uFill>
                  <a:solidFill>
                    <a:srgbClr val="FF2600"/>
                  </a:solidFill>
                </a:uFill>
              </a:rPr>
              <a:t>17</a:t>
            </a:r>
          </a:p>
        </p:txBody>
      </p:sp>
      <p:sp>
        <p:nvSpPr>
          <p:cNvPr id="201" name="Shape 201"/>
          <p:cNvSpPr/>
          <p:nvPr>
            <p:ph type="body" idx="1"/>
          </p:nvPr>
        </p:nvSpPr>
        <p:spPr>
          <a:xfrm>
            <a:off x="152400" y="533400"/>
            <a:ext cx="4229100" cy="6324600"/>
          </a:xfrm>
          <a:prstGeom prst="rect">
            <a:avLst/>
          </a:prstGeom>
        </p:spPr>
        <p:txBody>
          <a:bodyPr/>
          <a:lstStyle/>
          <a:p>
            <a:pPr marL="533400" indent="-492759">
              <a:lnSpc>
                <a:spcPct val="90000"/>
              </a:lnSpc>
              <a:buSzTx/>
              <a:buNone/>
              <a:tabLst>
                <a:tab pos="571500" algn="l"/>
                <a:tab pos="952500" algn="l"/>
              </a:tabLst>
            </a:pPr>
            <a:r>
              <a:rPr b="1" sz="2400"/>
              <a:t>6.	David shows the grounds for accepting the challenge </a:t>
            </a:r>
            <a:r>
              <a:rPr b="1" sz="2400">
                <a:solidFill>
                  <a:srgbClr val="FF2600"/>
                </a:solidFill>
                <a:uFill>
                  <a:solidFill>
                    <a:srgbClr val="FF2600"/>
                  </a:solidFill>
                </a:uFill>
              </a:rPr>
              <a:t>34-37</a:t>
            </a:r>
            <a:endParaRPr b="1" sz="2400">
              <a:solidFill>
                <a:srgbClr val="FF2600"/>
              </a:solidFill>
              <a:uFill>
                <a:solidFill>
                  <a:srgbClr val="FF2600"/>
                </a:solidFill>
              </a:uFill>
            </a:endParaRPr>
          </a:p>
          <a:p>
            <a:pPr lvl="1" marL="457200" indent="40640">
              <a:lnSpc>
                <a:spcPct val="90000"/>
              </a:lnSpc>
              <a:buSzTx/>
              <a:buNone/>
              <a:tabLst>
                <a:tab pos="952500" algn="l"/>
                <a:tab pos="952500" algn="l"/>
              </a:tabLst>
            </a:pPr>
          </a:p>
          <a:p>
            <a:pPr lvl="1" marL="457200" indent="40640">
              <a:lnSpc>
                <a:spcPct val="90000"/>
              </a:lnSpc>
              <a:buSzTx/>
              <a:buNone/>
              <a:tabLst>
                <a:tab pos="952500" algn="l"/>
                <a:tab pos="952500" algn="l"/>
              </a:tabLst>
            </a:pPr>
            <a:r>
              <a:rPr b="1" sz="2400">
                <a:solidFill>
                  <a:srgbClr val="011993"/>
                </a:solidFill>
                <a:uFill>
                  <a:solidFill>
                    <a:srgbClr val="011993"/>
                  </a:solidFill>
                </a:uFill>
              </a:rPr>
              <a:t>a.	He killed the lion and bear</a:t>
            </a:r>
            <a:r>
              <a:rPr b="1" sz="2400"/>
              <a:t> </a:t>
            </a:r>
            <a:r>
              <a:rPr b="1" sz="2400">
                <a:solidFill>
                  <a:srgbClr val="FF2600"/>
                </a:solidFill>
                <a:uFill>
                  <a:solidFill>
                    <a:srgbClr val="FF2600"/>
                  </a:solidFill>
                </a:uFill>
              </a:rPr>
              <a:t>34-36</a:t>
            </a:r>
            <a:endParaRPr b="1" sz="2400">
              <a:solidFill>
                <a:srgbClr val="FF2600"/>
              </a:solidFill>
              <a:uFill>
                <a:solidFill>
                  <a:srgbClr val="FF2600"/>
                </a:solidFill>
              </a:uFill>
            </a:endParaRPr>
          </a:p>
          <a:p>
            <a:pPr lvl="1" marL="457200" indent="40640">
              <a:lnSpc>
                <a:spcPct val="90000"/>
              </a:lnSpc>
              <a:buSzTx/>
              <a:buNone/>
              <a:tabLst>
                <a:tab pos="952500" algn="l"/>
                <a:tab pos="952500" algn="l"/>
              </a:tabLst>
            </a:pPr>
          </a:p>
          <a:p>
            <a:pPr lvl="1" marL="457200" indent="40640">
              <a:lnSpc>
                <a:spcPct val="90000"/>
              </a:lnSpc>
              <a:buSzTx/>
              <a:buNone/>
              <a:tabLst>
                <a:tab pos="952500" algn="l"/>
                <a:tab pos="952500" algn="l"/>
              </a:tabLst>
            </a:pPr>
            <a:r>
              <a:rPr b="1" sz="2400">
                <a:solidFill>
                  <a:srgbClr val="011993"/>
                </a:solidFill>
                <a:uFill>
                  <a:solidFill>
                    <a:srgbClr val="011993"/>
                  </a:solidFill>
                </a:uFill>
              </a:rPr>
              <a:t>b.	The Lord will deliver him</a:t>
            </a:r>
            <a:r>
              <a:rPr b="1" sz="2400"/>
              <a:t> </a:t>
            </a:r>
            <a:r>
              <a:rPr b="1" sz="2400">
                <a:solidFill>
                  <a:srgbClr val="FF2600"/>
                </a:solidFill>
                <a:uFill>
                  <a:solidFill>
                    <a:srgbClr val="FF2600"/>
                  </a:solidFill>
                </a:uFill>
              </a:rPr>
              <a:t>37</a:t>
            </a:r>
          </a:p>
        </p:txBody>
      </p:sp>
      <p:pic>
        <p:nvPicPr>
          <p:cNvPr id="202" name="droppedImage.pdf"/>
          <p:cNvPicPr>
            <a:picLocks noChangeAspect="1"/>
          </p:cNvPicPr>
          <p:nvPr/>
        </p:nvPicPr>
        <p:blipFill>
          <a:blip r:embed="rId2">
            <a:extLst/>
          </a:blip>
          <a:stretch>
            <a:fillRect/>
          </a:stretch>
        </p:blipFill>
        <p:spPr>
          <a:xfrm>
            <a:off x="4216400" y="762000"/>
            <a:ext cx="4775200" cy="3746500"/>
          </a:xfrm>
          <a:prstGeom prst="rect">
            <a:avLst/>
          </a:prstGeom>
          <a:ln w="12700"/>
        </p:spPr>
      </p:pic>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ph type="title"/>
          </p:nvPr>
        </p:nvSpPr>
        <p:spPr>
          <a:xfrm>
            <a:off x="685800" y="0"/>
            <a:ext cx="7772400" cy="533400"/>
          </a:xfrm>
          <a:prstGeom prst="rect">
            <a:avLst/>
          </a:prstGeom>
        </p:spPr>
        <p:txBody>
          <a:bodyPr/>
          <a:lstStyle/>
          <a:p>
            <a:pPr/>
            <a:r>
              <a:rPr b="1" sz="2400">
                <a:solidFill>
                  <a:srgbClr val="011993"/>
                </a:solidFill>
                <a:uFill>
                  <a:solidFill>
                    <a:srgbClr val="011993"/>
                  </a:solidFill>
                </a:uFill>
              </a:rPr>
              <a:t>B.    David’s victory over Goliath</a:t>
            </a:r>
            <a:r>
              <a:rPr b="1" sz="2400"/>
              <a:t> </a:t>
            </a:r>
            <a:r>
              <a:rPr b="1" sz="2400">
                <a:solidFill>
                  <a:srgbClr val="FF2600"/>
                </a:solidFill>
                <a:uFill>
                  <a:solidFill>
                    <a:srgbClr val="FF2600"/>
                  </a:solidFill>
                </a:uFill>
              </a:rPr>
              <a:t>17</a:t>
            </a:r>
          </a:p>
        </p:txBody>
      </p:sp>
      <p:sp>
        <p:nvSpPr>
          <p:cNvPr id="205" name="Shape 205"/>
          <p:cNvSpPr/>
          <p:nvPr>
            <p:ph type="body" sz="quarter" idx="1"/>
          </p:nvPr>
        </p:nvSpPr>
        <p:spPr>
          <a:xfrm>
            <a:off x="152400" y="635000"/>
            <a:ext cx="8839200" cy="1181100"/>
          </a:xfrm>
          <a:prstGeom prst="rect">
            <a:avLst/>
          </a:prstGeom>
        </p:spPr>
        <p:txBody>
          <a:bodyPr/>
          <a:lstStyle/>
          <a:p>
            <a:pPr marL="533400" indent="-492759">
              <a:lnSpc>
                <a:spcPct val="90000"/>
              </a:lnSpc>
              <a:buSzTx/>
              <a:buNone/>
              <a:tabLst>
                <a:tab pos="571500" algn="l"/>
                <a:tab pos="952500" algn="l"/>
              </a:tabLst>
            </a:pPr>
            <a:r>
              <a:rPr b="1" sz="2400"/>
              <a:t>7.	Saul arms him with his own armor; but David, finds it an encumbrance and puts them off, and takes his staff, sling and five stones from the brook, and goes to meet Goliath </a:t>
            </a:r>
            <a:r>
              <a:rPr b="1" sz="2400">
                <a:solidFill>
                  <a:srgbClr val="FF2600"/>
                </a:solidFill>
                <a:uFill>
                  <a:solidFill>
                    <a:srgbClr val="FF2600"/>
                  </a:solidFill>
                </a:uFill>
              </a:rPr>
              <a:t>38-40</a:t>
            </a:r>
          </a:p>
        </p:txBody>
      </p:sp>
      <p:sp>
        <p:nvSpPr>
          <p:cNvPr id="206" name="Shape 206"/>
          <p:cNvSpPr/>
          <p:nvPr/>
        </p:nvSpPr>
        <p:spPr>
          <a:xfrm>
            <a:off x="260409" y="5651500"/>
            <a:ext cx="8813801" cy="838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tabLst>
                <a:tab pos="508000" algn="l"/>
              </a:tabLst>
            </a:pPr>
            <a:r>
              <a:rPr b="1"/>
              <a:t>8.    The Philistine draws near, disdains, defies and curses David                                                  	</a:t>
            </a:r>
            <a:r>
              <a:rPr b="1">
                <a:solidFill>
                  <a:srgbClr val="FF2600"/>
                </a:solidFill>
                <a:uFill>
                  <a:solidFill>
                    <a:srgbClr val="FF2600"/>
                  </a:solidFill>
                </a:uFill>
              </a:rPr>
              <a:t>41-44</a:t>
            </a:r>
          </a:p>
        </p:txBody>
      </p:sp>
      <p:pic>
        <p:nvPicPr>
          <p:cNvPr id="207" name="droppedImage.pdf"/>
          <p:cNvPicPr>
            <a:picLocks noChangeAspect="1"/>
          </p:cNvPicPr>
          <p:nvPr/>
        </p:nvPicPr>
        <p:blipFill>
          <a:blip r:embed="rId2">
            <a:extLst/>
          </a:blip>
          <a:stretch>
            <a:fillRect/>
          </a:stretch>
        </p:blipFill>
        <p:spPr>
          <a:xfrm>
            <a:off x="-21377" y="2298700"/>
            <a:ext cx="4345665" cy="3048000"/>
          </a:xfrm>
          <a:prstGeom prst="rect">
            <a:avLst/>
          </a:prstGeom>
          <a:ln w="12700"/>
        </p:spPr>
      </p:pic>
      <p:pic>
        <p:nvPicPr>
          <p:cNvPr id="208" name="droppedImage.pdf"/>
          <p:cNvPicPr>
            <a:picLocks noChangeAspect="1"/>
          </p:cNvPicPr>
          <p:nvPr/>
        </p:nvPicPr>
        <p:blipFill>
          <a:blip r:embed="rId3">
            <a:extLst/>
          </a:blip>
          <a:stretch>
            <a:fillRect/>
          </a:stretch>
        </p:blipFill>
        <p:spPr>
          <a:xfrm>
            <a:off x="4501255" y="1879600"/>
            <a:ext cx="4490346" cy="3606800"/>
          </a:xfrm>
          <a:prstGeom prst="rect">
            <a:avLst/>
          </a:prstGeom>
          <a:ln w="12700"/>
        </p:spPr>
      </p:pic>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hape 210"/>
          <p:cNvSpPr/>
          <p:nvPr>
            <p:ph type="title"/>
          </p:nvPr>
        </p:nvSpPr>
        <p:spPr>
          <a:xfrm>
            <a:off x="685800" y="0"/>
            <a:ext cx="7772400" cy="533400"/>
          </a:xfrm>
          <a:prstGeom prst="rect">
            <a:avLst/>
          </a:prstGeom>
        </p:spPr>
        <p:txBody>
          <a:bodyPr/>
          <a:lstStyle/>
          <a:p>
            <a:pPr/>
            <a:r>
              <a:rPr b="1" sz="2400">
                <a:solidFill>
                  <a:srgbClr val="011993"/>
                </a:solidFill>
                <a:uFill>
                  <a:solidFill>
                    <a:srgbClr val="011993"/>
                  </a:solidFill>
                </a:uFill>
              </a:rPr>
              <a:t>B.    David’s victory over Goliath</a:t>
            </a:r>
            <a:r>
              <a:rPr b="1" sz="2400"/>
              <a:t> </a:t>
            </a:r>
            <a:r>
              <a:rPr b="1" sz="2400">
                <a:solidFill>
                  <a:srgbClr val="FF2600"/>
                </a:solidFill>
                <a:uFill>
                  <a:solidFill>
                    <a:srgbClr val="FF2600"/>
                  </a:solidFill>
                </a:uFill>
              </a:rPr>
              <a:t>17</a:t>
            </a:r>
          </a:p>
        </p:txBody>
      </p:sp>
      <p:sp>
        <p:nvSpPr>
          <p:cNvPr id="211" name="Shape 211"/>
          <p:cNvSpPr/>
          <p:nvPr>
            <p:ph type="body" idx="1"/>
          </p:nvPr>
        </p:nvSpPr>
        <p:spPr>
          <a:xfrm>
            <a:off x="152400" y="533400"/>
            <a:ext cx="8839200" cy="6324600"/>
          </a:xfrm>
          <a:prstGeom prst="rect">
            <a:avLst/>
          </a:prstGeom>
        </p:spPr>
        <p:txBody>
          <a:bodyPr/>
          <a:lstStyle/>
          <a:p>
            <a:pPr marL="533400" indent="-492759">
              <a:lnSpc>
                <a:spcPct val="90000"/>
              </a:lnSpc>
              <a:buSzTx/>
              <a:buNone/>
              <a:tabLst>
                <a:tab pos="571500" algn="l"/>
                <a:tab pos="952500" algn="l"/>
              </a:tabLst>
            </a:pPr>
            <a:r>
              <a:rPr b="1" sz="2400">
                <a:solidFill>
                  <a:srgbClr val="011993"/>
                </a:solidFill>
              </a:rPr>
              <a:t>9.	David retorts his defiance</a:t>
            </a:r>
            <a:r>
              <a:rPr b="1" sz="2400"/>
              <a:t> </a:t>
            </a:r>
            <a:r>
              <a:rPr b="1" sz="2400">
                <a:solidFill>
                  <a:srgbClr val="FF2600"/>
                </a:solidFill>
                <a:uFill>
                  <a:solidFill>
                    <a:srgbClr val="FF2600"/>
                  </a:solidFill>
                </a:uFill>
              </a:rPr>
              <a:t>45-47</a:t>
            </a:r>
            <a:endParaRPr b="1" sz="2400">
              <a:solidFill>
                <a:srgbClr val="FF2600"/>
              </a:solidFill>
              <a:uFill>
                <a:solidFill>
                  <a:srgbClr val="FF2600"/>
                </a:solidFill>
              </a:uFill>
            </a:endParaRPr>
          </a:p>
          <a:p>
            <a:pPr lvl="1" marL="0" marR="0" indent="497840" defTabSz="457200">
              <a:spcBef>
                <a:spcPts val="0"/>
              </a:spcBef>
              <a:buSzTx/>
              <a:buNone/>
              <a:tabLst>
                <a:tab pos="850900" algn="l"/>
                <a:tab pos="1206500" algn="l"/>
                <a:tab pos="1562100" algn="l"/>
                <a:tab pos="1917700" algn="l"/>
                <a:tab pos="2273300" algn="l"/>
                <a:tab pos="2628900" algn="l"/>
                <a:tab pos="2984500" algn="l"/>
                <a:tab pos="3340100" algn="l"/>
                <a:tab pos="3695700" algn="l"/>
                <a:tab pos="4051300" algn="l"/>
                <a:tab pos="4406900" algn="l"/>
                <a:tab pos="4762500" algn="l"/>
              </a:tabLst>
              <a:defRPr b="1" sz="2400">
                <a:uFillTx/>
              </a:defRPr>
            </a:pPr>
            <a:r>
              <a:rPr>
                <a:solidFill>
                  <a:srgbClr val="FF2600"/>
                </a:solidFill>
              </a:rPr>
              <a:t>45</a:t>
            </a:r>
            <a:r>
              <a:t>  Then David said to the Philistine, "You come to me with a sword, a spear, and a javelin, but I come to you in the name of the LORD of hosts, the God of the armies of Israel, whom you have taunted.</a:t>
            </a:r>
          </a:p>
          <a:p>
            <a:pPr lvl="1" marL="0" marR="0" indent="497840" defTabSz="457200">
              <a:spcBef>
                <a:spcPts val="0"/>
              </a:spcBef>
              <a:buSzTx/>
              <a:buNone/>
              <a:tabLst>
                <a:tab pos="850900" algn="l"/>
                <a:tab pos="1206500" algn="l"/>
                <a:tab pos="1562100" algn="l"/>
                <a:tab pos="1917700" algn="l"/>
                <a:tab pos="2273300" algn="l"/>
                <a:tab pos="2628900" algn="l"/>
                <a:tab pos="2984500" algn="l"/>
                <a:tab pos="3340100" algn="l"/>
                <a:tab pos="3695700" algn="l"/>
                <a:tab pos="4051300" algn="l"/>
                <a:tab pos="4406900" algn="l"/>
                <a:tab pos="4762500" algn="l"/>
              </a:tabLst>
              <a:defRPr b="1" sz="2400">
                <a:uFillTx/>
              </a:defRPr>
            </a:pPr>
            <a:r>
              <a:rPr>
                <a:solidFill>
                  <a:srgbClr val="FF2600"/>
                </a:solidFill>
              </a:rPr>
              <a:t>46</a:t>
            </a:r>
            <a:r>
              <a:t> "This day the LORD will deliver you up into my hands, and I will strike you down and remove your head from you. And I will give the dead bodies of the army of the Philistines this day to the birds of the sky and the wild beasts of the earth, that all the earth may know that there is a God in Israel,</a:t>
            </a:r>
          </a:p>
          <a:p>
            <a:pPr lvl="1" marL="0" marR="0" indent="497840" defTabSz="457200">
              <a:spcBef>
                <a:spcPts val="0"/>
              </a:spcBef>
              <a:buSzTx/>
              <a:buNone/>
              <a:tabLst>
                <a:tab pos="850900" algn="l"/>
                <a:tab pos="1206500" algn="l"/>
                <a:tab pos="1562100" algn="l"/>
                <a:tab pos="1917700" algn="l"/>
                <a:tab pos="2273300" algn="l"/>
                <a:tab pos="2628900" algn="l"/>
                <a:tab pos="2984500" algn="l"/>
                <a:tab pos="3340100" algn="l"/>
                <a:tab pos="3695700" algn="l"/>
                <a:tab pos="4051300" algn="l"/>
                <a:tab pos="4406900" algn="l"/>
                <a:tab pos="4762500" algn="l"/>
              </a:tabLst>
              <a:defRPr b="1" sz="2400">
                <a:uFillTx/>
              </a:defRPr>
            </a:pPr>
            <a:r>
              <a:rPr>
                <a:solidFill>
                  <a:srgbClr val="FF2600"/>
                </a:solidFill>
              </a:rPr>
              <a:t>47</a:t>
            </a:r>
            <a:r>
              <a:t> and that all this assembly may know that the LORD does not deliver by sword or by spear; for the battle is the LORD'S and He will give you into our hands."</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ph type="title"/>
          </p:nvPr>
        </p:nvSpPr>
        <p:spPr>
          <a:xfrm>
            <a:off x="685800" y="0"/>
            <a:ext cx="7772400" cy="533400"/>
          </a:xfrm>
          <a:prstGeom prst="rect">
            <a:avLst/>
          </a:prstGeom>
        </p:spPr>
        <p:txBody>
          <a:bodyPr/>
          <a:lstStyle/>
          <a:p>
            <a:pPr/>
            <a:r>
              <a:rPr b="1" sz="2400">
                <a:solidFill>
                  <a:srgbClr val="011993"/>
                </a:solidFill>
                <a:uFill>
                  <a:solidFill>
                    <a:srgbClr val="011993"/>
                  </a:solidFill>
                </a:uFill>
              </a:rPr>
              <a:t>B.    David’s victory over Goliath</a:t>
            </a:r>
            <a:r>
              <a:rPr b="1" sz="2400"/>
              <a:t> </a:t>
            </a:r>
            <a:r>
              <a:rPr b="1" sz="2400">
                <a:solidFill>
                  <a:srgbClr val="FF2600"/>
                </a:solidFill>
                <a:uFill>
                  <a:solidFill>
                    <a:srgbClr val="FF2600"/>
                  </a:solidFill>
                </a:uFill>
              </a:rPr>
              <a:t>17</a:t>
            </a:r>
          </a:p>
        </p:txBody>
      </p:sp>
      <p:sp>
        <p:nvSpPr>
          <p:cNvPr id="214" name="Shape 214"/>
          <p:cNvSpPr/>
          <p:nvPr>
            <p:ph type="body" sz="quarter" idx="1"/>
          </p:nvPr>
        </p:nvSpPr>
        <p:spPr>
          <a:xfrm>
            <a:off x="152400" y="584200"/>
            <a:ext cx="8839200" cy="571500"/>
          </a:xfrm>
          <a:prstGeom prst="rect">
            <a:avLst/>
          </a:prstGeom>
        </p:spPr>
        <p:txBody>
          <a:bodyPr/>
          <a:lstStyle/>
          <a:p>
            <a:pPr marL="533400" indent="-492759">
              <a:lnSpc>
                <a:spcPct val="90000"/>
              </a:lnSpc>
              <a:buSzTx/>
              <a:buNone/>
              <a:tabLst>
                <a:tab pos="571500" algn="l"/>
                <a:tab pos="952500" algn="l"/>
              </a:tabLst>
            </a:pPr>
            <a:r>
              <a:rPr b="1" sz="2400">
                <a:solidFill>
                  <a:srgbClr val="011993"/>
                </a:solidFill>
              </a:rPr>
              <a:t>9.	David retorts his defiance</a:t>
            </a:r>
            <a:r>
              <a:rPr b="1" sz="2400"/>
              <a:t> </a:t>
            </a:r>
            <a:r>
              <a:rPr b="1" sz="2400">
                <a:solidFill>
                  <a:srgbClr val="FF2600"/>
                </a:solidFill>
                <a:uFill>
                  <a:solidFill>
                    <a:srgbClr val="FF2600"/>
                  </a:solidFill>
                </a:uFill>
              </a:rPr>
              <a:t>45-47</a:t>
            </a:r>
            <a:endParaRPr b="1" sz="2400">
              <a:solidFill>
                <a:srgbClr val="FF2600"/>
              </a:solidFill>
              <a:uFill>
                <a:solidFill>
                  <a:srgbClr val="FF2600"/>
                </a:solidFill>
              </a:uFill>
            </a:endParaRPr>
          </a:p>
        </p:txBody>
      </p:sp>
      <p:sp>
        <p:nvSpPr>
          <p:cNvPr id="215" name="Shape 215"/>
          <p:cNvSpPr/>
          <p:nvPr/>
        </p:nvSpPr>
        <p:spPr>
          <a:xfrm>
            <a:off x="762000" y="1206500"/>
            <a:ext cx="7620000" cy="2514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0">
              <a:tabLst>
                <a:tab pos="482600" algn="l"/>
              </a:tabLst>
            </a:pPr>
            <a:r>
              <a:rPr b="1">
                <a:uFill>
                  <a:solidFill>
                    <a:srgbClr val="011993"/>
                  </a:solidFill>
                </a:uFill>
              </a:rPr>
              <a:t>a.	He comes in the Name of the LORD</a:t>
            </a:r>
            <a:endParaRPr b="1">
              <a:uFill>
                <a:solidFill>
                  <a:srgbClr val="011993"/>
                </a:solidFill>
              </a:uFill>
            </a:endParaRPr>
          </a:p>
          <a:p>
            <a:pPr marL="457199" marR="91439" indent="-457199">
              <a:lnSpc>
                <a:spcPct val="90000"/>
              </a:lnSpc>
              <a:spcBef>
                <a:spcPts val="600"/>
              </a:spcBef>
              <a:tabLst>
                <a:tab pos="457200" algn="l"/>
                <a:tab pos="457200" algn="l"/>
              </a:tabLst>
              <a:defRPr b="1">
                <a:solidFill>
                  <a:srgbClr val="011993"/>
                </a:solidFill>
                <a:uFill>
                  <a:solidFill>
                    <a:srgbClr val="011993"/>
                  </a:solidFill>
                </a:uFill>
              </a:defRPr>
            </a:pPr>
            <a:endParaRPr>
              <a:solidFill>
                <a:srgbClr val="000000"/>
              </a:solidFill>
            </a:endParaRPr>
          </a:p>
          <a:p>
            <a:pPr marL="457199" marR="91439" indent="-457199">
              <a:lnSpc>
                <a:spcPct val="90000"/>
              </a:lnSpc>
              <a:spcBef>
                <a:spcPts val="600"/>
              </a:spcBef>
              <a:tabLst>
                <a:tab pos="457200" algn="l"/>
                <a:tab pos="457200" algn="l"/>
              </a:tabLst>
              <a:defRPr b="1">
                <a:solidFill>
                  <a:srgbClr val="011993"/>
                </a:solidFill>
                <a:uFill>
                  <a:solidFill>
                    <a:srgbClr val="011993"/>
                  </a:solidFill>
                </a:uFill>
              </a:defRPr>
            </a:pPr>
            <a:r>
              <a:rPr>
                <a:solidFill>
                  <a:srgbClr val="000000"/>
                </a:solidFill>
              </a:rPr>
              <a:t>b.	Goliath will be killed, beheaded and the Philistines will be destroyed to show there is a God in Israel</a:t>
            </a:r>
            <a:endParaRPr>
              <a:solidFill>
                <a:srgbClr val="000000"/>
              </a:solidFill>
            </a:endParaRPr>
          </a:p>
          <a:p>
            <a:pPr marL="457199" marR="91439" indent="-457199">
              <a:lnSpc>
                <a:spcPct val="90000"/>
              </a:lnSpc>
              <a:spcBef>
                <a:spcPts val="600"/>
              </a:spcBef>
              <a:tabLst>
                <a:tab pos="457200" algn="l"/>
                <a:tab pos="482600" algn="l"/>
              </a:tabLst>
              <a:defRPr b="1">
                <a:solidFill>
                  <a:srgbClr val="011993"/>
                </a:solidFill>
                <a:uFill>
                  <a:solidFill>
                    <a:srgbClr val="011993"/>
                  </a:solidFill>
                </a:uFill>
              </a:defRPr>
            </a:pPr>
            <a:endParaRPr>
              <a:solidFill>
                <a:srgbClr val="000000"/>
              </a:solidFill>
            </a:endParaRPr>
          </a:p>
          <a:p>
            <a:pPr marL="457199" marR="91439" indent="-457199">
              <a:lnSpc>
                <a:spcPct val="90000"/>
              </a:lnSpc>
              <a:spcBef>
                <a:spcPts val="600"/>
              </a:spcBef>
              <a:tabLst>
                <a:tab pos="457200" algn="l"/>
                <a:tab pos="482600" algn="l"/>
              </a:tabLst>
              <a:defRPr b="1">
                <a:solidFill>
                  <a:srgbClr val="011993"/>
                </a:solidFill>
                <a:uFill>
                  <a:solidFill>
                    <a:srgbClr val="011993"/>
                  </a:solidFill>
                </a:uFill>
              </a:defRPr>
            </a:pPr>
            <a:r>
              <a:rPr>
                <a:solidFill>
                  <a:srgbClr val="000000"/>
                </a:solidFill>
              </a:rPr>
              <a:t>c.	Israel will know the battle is the Lord’s</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Shape 217"/>
          <p:cNvSpPr/>
          <p:nvPr>
            <p:ph type="title"/>
          </p:nvPr>
        </p:nvSpPr>
        <p:spPr>
          <a:xfrm>
            <a:off x="4660900" y="0"/>
            <a:ext cx="3797300" cy="965200"/>
          </a:xfrm>
          <a:prstGeom prst="rect">
            <a:avLst/>
          </a:prstGeom>
        </p:spPr>
        <p:txBody>
          <a:bodyPr/>
          <a:lstStyle/>
          <a:p>
            <a:pPr/>
            <a:r>
              <a:rPr b="1" sz="2400">
                <a:solidFill>
                  <a:srgbClr val="011993"/>
                </a:solidFill>
                <a:uFill>
                  <a:solidFill>
                    <a:srgbClr val="011993"/>
                  </a:solidFill>
                </a:uFill>
              </a:rPr>
              <a:t>B.    David’s victory over Goliath</a:t>
            </a:r>
            <a:r>
              <a:rPr b="1" sz="2400"/>
              <a:t> </a:t>
            </a:r>
            <a:r>
              <a:rPr b="1" sz="2400">
                <a:solidFill>
                  <a:srgbClr val="FF2600"/>
                </a:solidFill>
                <a:uFill>
                  <a:solidFill>
                    <a:srgbClr val="FF2600"/>
                  </a:solidFill>
                </a:uFill>
              </a:rPr>
              <a:t>17</a:t>
            </a:r>
          </a:p>
        </p:txBody>
      </p:sp>
      <p:sp>
        <p:nvSpPr>
          <p:cNvPr id="218" name="Shape 218"/>
          <p:cNvSpPr/>
          <p:nvPr>
            <p:ph type="body" sz="half" idx="1"/>
          </p:nvPr>
        </p:nvSpPr>
        <p:spPr>
          <a:xfrm>
            <a:off x="4775200" y="1333500"/>
            <a:ext cx="4216400" cy="5524500"/>
          </a:xfrm>
          <a:prstGeom prst="rect">
            <a:avLst/>
          </a:prstGeom>
        </p:spPr>
        <p:txBody>
          <a:bodyPr/>
          <a:lstStyle/>
          <a:p>
            <a:pPr marL="457200" indent="-416559">
              <a:lnSpc>
                <a:spcPct val="90000"/>
              </a:lnSpc>
              <a:buSzTx/>
              <a:buNone/>
              <a:tabLst>
                <a:tab pos="495300" algn="l"/>
                <a:tab pos="495300" algn="l"/>
              </a:tabLst>
              <a:defRPr b="1" sz="2400"/>
            </a:pPr>
            <a:r>
              <a:t>10.	They draw near for battle, and David slings a stone, hits Goliath in the forehead, slays him, and cuts off his head with his own sword </a:t>
            </a:r>
            <a:r>
              <a:rPr>
                <a:solidFill>
                  <a:srgbClr val="FF2600"/>
                </a:solidFill>
                <a:uFill>
                  <a:solidFill>
                    <a:srgbClr val="FF2600"/>
                  </a:solidFill>
                </a:uFill>
              </a:rPr>
              <a:t>48-51a</a:t>
            </a:r>
          </a:p>
        </p:txBody>
      </p:sp>
      <p:pic>
        <p:nvPicPr>
          <p:cNvPr id="219" name="david-meeting-goliath.jpg"/>
          <p:cNvPicPr>
            <a:picLocks noChangeAspect="0"/>
          </p:cNvPicPr>
          <p:nvPr/>
        </p:nvPicPr>
        <p:blipFill>
          <a:blip r:embed="rId2">
            <a:extLst/>
          </a:blip>
          <a:stretch>
            <a:fillRect/>
          </a:stretch>
        </p:blipFill>
        <p:spPr>
          <a:xfrm>
            <a:off x="0" y="0"/>
            <a:ext cx="4632325" cy="6858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 name="Shape 48"/>
          <p:cNvSpPr/>
          <p:nvPr>
            <p:ph type="body" idx="1"/>
          </p:nvPr>
        </p:nvSpPr>
        <p:spPr>
          <a:xfrm>
            <a:off x="87947" y="69215"/>
            <a:ext cx="8796339" cy="6719570"/>
          </a:xfrm>
          <a:prstGeom prst="rect">
            <a:avLst/>
          </a:prstGeom>
        </p:spPr>
        <p:txBody>
          <a:bodyPr/>
          <a:lstStyle/>
          <a:p>
            <a:pPr marL="609600" indent="-609600">
              <a:lnSpc>
                <a:spcPct val="90000"/>
              </a:lnSpc>
              <a:spcBef>
                <a:spcPts val="400"/>
              </a:spcBef>
              <a:buAutoNum type="arabicPeriod" startAt="10"/>
              <a:defRPr b="1" sz="2800"/>
            </a:pPr>
            <a:r>
              <a:t>Samuel Returns to Ramah </a:t>
            </a:r>
            <a:r>
              <a:rPr>
                <a:solidFill>
                  <a:srgbClr val="FF2600"/>
                </a:solidFill>
              </a:rPr>
              <a:t>15:</a:t>
            </a:r>
            <a:r>
              <a:rPr>
                <a:solidFill>
                  <a:srgbClr val="FF0000"/>
                </a:solidFill>
              </a:rPr>
              <a:t>34-35</a:t>
            </a:r>
            <a:endParaRPr>
              <a:solidFill>
                <a:srgbClr val="FF0000"/>
              </a:solidFill>
            </a:endParaRPr>
          </a:p>
          <a:p>
            <a:pPr lvl="1" marL="1101725" indent="-533400">
              <a:lnSpc>
                <a:spcPct val="90000"/>
              </a:lnSpc>
              <a:spcBef>
                <a:spcPts val="300"/>
              </a:spcBef>
              <a:buFont typeface="Times"/>
              <a:buChar char="•"/>
              <a:defRPr sz="2800">
                <a:solidFill>
                  <a:srgbClr val="000080"/>
                </a:solidFill>
              </a:defRPr>
            </a:pPr>
            <a:r>
              <a:t>Samuel returned home - did not see Saul again</a:t>
            </a:r>
          </a:p>
          <a:p>
            <a:pPr lvl="1" marL="1101725" indent="-533400">
              <a:lnSpc>
                <a:spcPct val="90000"/>
              </a:lnSpc>
              <a:spcBef>
                <a:spcPts val="300"/>
              </a:spcBef>
              <a:buFont typeface="Times"/>
              <a:buChar char="•"/>
              <a:defRPr sz="2800">
                <a:solidFill>
                  <a:srgbClr val="000080"/>
                </a:solidFill>
              </a:defRPr>
            </a:pPr>
            <a:r>
              <a:t>Permanent break with God &amp; Samuel</a:t>
            </a:r>
          </a:p>
          <a:p>
            <a:pPr lvl="1" marL="1101725" indent="-533400">
              <a:lnSpc>
                <a:spcPct val="90000"/>
              </a:lnSpc>
              <a:spcBef>
                <a:spcPts val="300"/>
              </a:spcBef>
              <a:buFont typeface="Times"/>
              <a:buChar char="•"/>
              <a:defRPr sz="2800">
                <a:solidFill>
                  <a:srgbClr val="000080"/>
                </a:solidFill>
              </a:defRPr>
            </a:pPr>
            <a:r>
              <a:t>Samuel’s grief over Saul </a:t>
            </a:r>
          </a:p>
          <a:p>
            <a:pPr lvl="1" marL="1101725" indent="-533400">
              <a:lnSpc>
                <a:spcPct val="90000"/>
              </a:lnSpc>
              <a:spcBef>
                <a:spcPts val="300"/>
              </a:spcBef>
              <a:buFont typeface="Times"/>
              <a:buChar char="•"/>
              <a:defRPr sz="2800">
                <a:solidFill>
                  <a:srgbClr val="000080"/>
                </a:solidFill>
              </a:defRPr>
            </a:pPr>
            <a:r>
              <a:t>grieved - </a:t>
            </a:r>
            <a:r>
              <a:rPr i="1"/>
              <a:t>abal</a:t>
            </a:r>
            <a:r>
              <a:t> - to mourn, lament </a:t>
            </a:r>
          </a:p>
          <a:p>
            <a:pPr lvl="2" marL="1501775" indent="-533400">
              <a:lnSpc>
                <a:spcPct val="90000"/>
              </a:lnSpc>
              <a:spcBef>
                <a:spcPts val="300"/>
              </a:spcBef>
              <a:buFont typeface="Times"/>
              <a:buChar char="-"/>
              <a:defRPr sz="2800">
                <a:solidFill>
                  <a:srgbClr val="000080"/>
                </a:solidFill>
              </a:defRPr>
            </a:pPr>
            <a:r>
              <a:t>over what he might have been</a:t>
            </a:r>
          </a:p>
          <a:p>
            <a:pPr lvl="1" marL="1101725" indent="-533400">
              <a:lnSpc>
                <a:spcPct val="90000"/>
              </a:lnSpc>
              <a:spcBef>
                <a:spcPts val="300"/>
              </a:spcBef>
              <a:buFont typeface="Times"/>
              <a:buChar char="•"/>
              <a:defRPr sz="2800">
                <a:solidFill>
                  <a:srgbClr val="000080"/>
                </a:solidFill>
              </a:defRPr>
            </a:pPr>
            <a:r>
              <a:t>The Lord sorry - </a:t>
            </a:r>
            <a:r>
              <a:rPr i="1"/>
              <a:t>nacham</a:t>
            </a:r>
            <a:r>
              <a:t> - be sorry, rue, suffer grief </a:t>
            </a:r>
          </a:p>
          <a:p>
            <a:pPr lvl="1" marL="1101725" indent="-533400">
              <a:lnSpc>
                <a:spcPct val="90000"/>
              </a:lnSpc>
              <a:spcBef>
                <a:spcPts val="300"/>
              </a:spcBef>
              <a:buFont typeface="Times"/>
              <a:buChar char="•"/>
              <a:defRPr sz="2800">
                <a:solidFill>
                  <a:srgbClr val="000080"/>
                </a:solidFill>
              </a:defRPr>
            </a:pPr>
            <a:r>
              <a:t>King Saul</a:t>
            </a:r>
          </a:p>
          <a:p>
            <a:pPr lvl="2" marL="1425575" indent="-457200">
              <a:lnSpc>
                <a:spcPct val="90000"/>
              </a:lnSpc>
              <a:spcBef>
                <a:spcPts val="300"/>
              </a:spcBef>
              <a:buFont typeface="Times"/>
              <a:buChar char="-"/>
              <a:defRPr sz="2800"/>
            </a:pPr>
            <a:r>
              <a:t>Lost his dynasty</a:t>
            </a:r>
          </a:p>
          <a:p>
            <a:pPr lvl="2" marL="1425575" indent="-457200">
              <a:lnSpc>
                <a:spcPct val="90000"/>
              </a:lnSpc>
              <a:spcBef>
                <a:spcPts val="300"/>
              </a:spcBef>
              <a:buFont typeface="Times"/>
              <a:buChar char="-"/>
              <a:defRPr sz="2800"/>
            </a:pPr>
            <a:r>
              <a:t>His character</a:t>
            </a:r>
          </a:p>
          <a:p>
            <a:pPr lvl="2" marL="1425575" indent="-457200">
              <a:lnSpc>
                <a:spcPct val="90000"/>
              </a:lnSpc>
              <a:spcBef>
                <a:spcPts val="300"/>
              </a:spcBef>
              <a:buFont typeface="Times"/>
              <a:buChar char="-"/>
              <a:defRPr sz="2800"/>
            </a:pPr>
            <a:r>
              <a:t>His throne &amp; crown</a:t>
            </a:r>
          </a:p>
          <a:p>
            <a:pPr lvl="2" marL="1425575" indent="-457200">
              <a:lnSpc>
                <a:spcPct val="90000"/>
              </a:lnSpc>
              <a:spcBef>
                <a:spcPts val="300"/>
              </a:spcBef>
              <a:buFont typeface="Times"/>
              <a:buChar char="-"/>
              <a:defRPr sz="2800"/>
            </a:pPr>
            <a:r>
              <a:t>A godly friend</a:t>
            </a:r>
          </a:p>
          <a:p>
            <a:pPr lvl="1" marL="1101725" indent="-533400">
              <a:lnSpc>
                <a:spcPct val="90000"/>
              </a:lnSpc>
              <a:spcBef>
                <a:spcPts val="300"/>
              </a:spcBef>
              <a:buFont typeface="Times"/>
              <a:buChar char="•"/>
              <a:defRPr sz="2800">
                <a:solidFill>
                  <a:srgbClr val="000080"/>
                </a:solidFill>
              </a:defRPr>
            </a:pPr>
            <a:r>
              <a:t>He will lose</a:t>
            </a:r>
          </a:p>
          <a:p>
            <a:pPr lvl="2" marL="1425575" indent="-457200">
              <a:lnSpc>
                <a:spcPct val="90000"/>
              </a:lnSpc>
              <a:spcBef>
                <a:spcPts val="300"/>
              </a:spcBef>
              <a:buFont typeface="Times"/>
              <a:buChar char="-"/>
              <a:defRPr sz="2800"/>
            </a:pPr>
            <a:r>
              <a:t>His self-control &amp; good sense</a:t>
            </a:r>
          </a:p>
          <a:p>
            <a:pPr lvl="2" marL="1425575" indent="-457200">
              <a:lnSpc>
                <a:spcPct val="90000"/>
              </a:lnSpc>
              <a:spcBef>
                <a:spcPts val="300"/>
              </a:spcBef>
              <a:buFont typeface="Times"/>
              <a:buChar char="-"/>
              <a:defRPr sz="2800"/>
            </a:pPr>
            <a:r>
              <a:t>His last battle &amp; life </a:t>
            </a:r>
          </a:p>
        </p:txBody>
      </p:sp>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Shape 221"/>
          <p:cNvSpPr/>
          <p:nvPr>
            <p:ph type="title"/>
          </p:nvPr>
        </p:nvSpPr>
        <p:spPr>
          <a:xfrm>
            <a:off x="4660900" y="0"/>
            <a:ext cx="3797300" cy="965200"/>
          </a:xfrm>
          <a:prstGeom prst="rect">
            <a:avLst/>
          </a:prstGeom>
        </p:spPr>
        <p:txBody>
          <a:bodyPr/>
          <a:lstStyle/>
          <a:p>
            <a:pPr/>
            <a:r>
              <a:rPr b="1" sz="2400">
                <a:solidFill>
                  <a:srgbClr val="011993"/>
                </a:solidFill>
                <a:uFill>
                  <a:solidFill>
                    <a:srgbClr val="011993"/>
                  </a:solidFill>
                </a:uFill>
              </a:rPr>
              <a:t>B.    David’s victory over Goliath</a:t>
            </a:r>
            <a:r>
              <a:rPr b="1" sz="2400"/>
              <a:t> </a:t>
            </a:r>
            <a:r>
              <a:rPr b="1" sz="2400">
                <a:solidFill>
                  <a:srgbClr val="FF2600"/>
                </a:solidFill>
                <a:uFill>
                  <a:solidFill>
                    <a:srgbClr val="FF2600"/>
                  </a:solidFill>
                </a:uFill>
              </a:rPr>
              <a:t>17</a:t>
            </a:r>
          </a:p>
        </p:txBody>
      </p:sp>
      <p:sp>
        <p:nvSpPr>
          <p:cNvPr id="222" name="Shape 222"/>
          <p:cNvSpPr/>
          <p:nvPr>
            <p:ph type="body" sz="quarter" idx="1"/>
          </p:nvPr>
        </p:nvSpPr>
        <p:spPr>
          <a:xfrm>
            <a:off x="4775200" y="1333500"/>
            <a:ext cx="4216400" cy="2336800"/>
          </a:xfrm>
          <a:prstGeom prst="rect">
            <a:avLst/>
          </a:prstGeom>
        </p:spPr>
        <p:txBody>
          <a:bodyPr/>
          <a:lstStyle/>
          <a:p>
            <a:pPr marL="457200" indent="-416559">
              <a:lnSpc>
                <a:spcPct val="90000"/>
              </a:lnSpc>
              <a:buSzTx/>
              <a:buNone/>
              <a:tabLst>
                <a:tab pos="495300" algn="l"/>
                <a:tab pos="495300" algn="l"/>
              </a:tabLst>
              <a:defRPr b="1" sz="2400"/>
            </a:pPr>
            <a:r>
              <a:t>10.	They draw near for battle, and David slings a stone, hits Goliath in the forehead, slays him, and cuts off his head with his own sword </a:t>
            </a:r>
            <a:r>
              <a:rPr>
                <a:solidFill>
                  <a:srgbClr val="FF2600"/>
                </a:solidFill>
                <a:uFill>
                  <a:solidFill>
                    <a:srgbClr val="FF2600"/>
                  </a:solidFill>
                </a:uFill>
              </a:rPr>
              <a:t>48-51a</a:t>
            </a:r>
            <a:endParaRPr>
              <a:solidFill>
                <a:srgbClr val="FF2600"/>
              </a:solidFill>
              <a:uFill>
                <a:solidFill>
                  <a:srgbClr val="FF2600"/>
                </a:solidFill>
              </a:uFill>
            </a:endParaRPr>
          </a:p>
          <a:p>
            <a:pPr marL="457200" indent="-416559">
              <a:lnSpc>
                <a:spcPct val="90000"/>
              </a:lnSpc>
              <a:buSzTx/>
              <a:buNone/>
              <a:tabLst>
                <a:tab pos="495300" algn="l"/>
                <a:tab pos="495300" algn="l"/>
              </a:tabLst>
              <a:defRPr b="1" sz="2400"/>
            </a:pPr>
          </a:p>
          <a:p>
            <a:pPr marL="457200" indent="-416559">
              <a:lnSpc>
                <a:spcPct val="90000"/>
              </a:lnSpc>
              <a:buSzTx/>
              <a:buNone/>
              <a:tabLst>
                <a:tab pos="495300" algn="l"/>
                <a:tab pos="495300" algn="l"/>
              </a:tabLst>
              <a:defRPr b="1" sz="2400"/>
            </a:pPr>
            <a:r>
              <a:rPr>
                <a:solidFill>
                  <a:srgbClr val="FF2600"/>
                </a:solidFill>
                <a:uFill>
                  <a:solidFill>
                    <a:srgbClr val="FF2600"/>
                  </a:solidFill>
                </a:uFill>
              </a:rPr>
              <a:t> </a:t>
            </a:r>
          </a:p>
        </p:txBody>
      </p:sp>
      <p:pic>
        <p:nvPicPr>
          <p:cNvPr id="223" name="droppedImage.pdf"/>
          <p:cNvPicPr>
            <a:picLocks noChangeAspect="1"/>
          </p:cNvPicPr>
          <p:nvPr/>
        </p:nvPicPr>
        <p:blipFill>
          <a:blip r:embed="rId2">
            <a:extLst/>
          </a:blip>
          <a:stretch>
            <a:fillRect/>
          </a:stretch>
        </p:blipFill>
        <p:spPr>
          <a:xfrm>
            <a:off x="101600" y="127000"/>
            <a:ext cx="4102100" cy="3373080"/>
          </a:xfrm>
          <a:prstGeom prst="rect">
            <a:avLst/>
          </a:prstGeom>
          <a:ln w="12700"/>
        </p:spPr>
      </p:pic>
      <p:pic>
        <p:nvPicPr>
          <p:cNvPr id="224" name="droppedImage.pdf"/>
          <p:cNvPicPr>
            <a:picLocks noChangeAspect="1"/>
          </p:cNvPicPr>
          <p:nvPr/>
        </p:nvPicPr>
        <p:blipFill>
          <a:blip r:embed="rId3">
            <a:extLst/>
          </a:blip>
          <a:stretch>
            <a:fillRect/>
          </a:stretch>
        </p:blipFill>
        <p:spPr>
          <a:xfrm>
            <a:off x="152400" y="3467100"/>
            <a:ext cx="3998977" cy="3251200"/>
          </a:xfrm>
          <a:prstGeom prst="rect">
            <a:avLst/>
          </a:prstGeom>
          <a:ln w="12700"/>
        </p:spPr>
      </p:pic>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6" name="Shape 226"/>
          <p:cNvSpPr/>
          <p:nvPr>
            <p:ph type="title"/>
          </p:nvPr>
        </p:nvSpPr>
        <p:spPr>
          <a:xfrm>
            <a:off x="4660900" y="0"/>
            <a:ext cx="3797300" cy="965200"/>
          </a:xfrm>
          <a:prstGeom prst="rect">
            <a:avLst/>
          </a:prstGeom>
        </p:spPr>
        <p:txBody>
          <a:bodyPr/>
          <a:lstStyle/>
          <a:p>
            <a:pPr/>
            <a:r>
              <a:rPr b="1" sz="2400">
                <a:solidFill>
                  <a:srgbClr val="011993"/>
                </a:solidFill>
                <a:uFill>
                  <a:solidFill>
                    <a:srgbClr val="011993"/>
                  </a:solidFill>
                </a:uFill>
              </a:rPr>
              <a:t>B.    David’s victory over Goliath</a:t>
            </a:r>
            <a:r>
              <a:rPr b="1" sz="2400"/>
              <a:t> </a:t>
            </a:r>
            <a:r>
              <a:rPr b="1" sz="2400">
                <a:solidFill>
                  <a:srgbClr val="FF2600"/>
                </a:solidFill>
                <a:uFill>
                  <a:solidFill>
                    <a:srgbClr val="FF2600"/>
                  </a:solidFill>
                </a:uFill>
              </a:rPr>
              <a:t>17</a:t>
            </a:r>
          </a:p>
        </p:txBody>
      </p:sp>
      <p:sp>
        <p:nvSpPr>
          <p:cNvPr id="227" name="Shape 227"/>
          <p:cNvSpPr/>
          <p:nvPr/>
        </p:nvSpPr>
        <p:spPr>
          <a:xfrm>
            <a:off x="4813300" y="1333500"/>
            <a:ext cx="4191000" cy="1574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tabLst>
                <a:tab pos="546100" algn="l"/>
              </a:tabLst>
            </a:pPr>
            <a:r>
              <a:rPr b="1">
                <a:uFill>
                  <a:solidFill>
                    <a:srgbClr val="FF2600"/>
                  </a:solidFill>
                </a:uFill>
              </a:rPr>
              <a:t>11.  The Philistines flee &amp; are 	pursued by the Israelites 	</a:t>
            </a:r>
            <a:r>
              <a:rPr b="1">
                <a:solidFill>
                  <a:srgbClr val="FF2600"/>
                </a:solidFill>
                <a:uFill>
                  <a:solidFill>
                    <a:srgbClr val="FF2600"/>
                  </a:solidFill>
                </a:uFill>
              </a:rPr>
              <a:t>51b-53</a:t>
            </a:r>
            <a:endParaRPr b="1">
              <a:solidFill>
                <a:srgbClr val="FF2600"/>
              </a:solidFill>
              <a:uFill>
                <a:solidFill>
                  <a:srgbClr val="FF2600"/>
                </a:solidFill>
              </a:uFill>
            </a:endParaRPr>
          </a:p>
          <a:p>
            <a:pPr>
              <a:tabLst>
                <a:tab pos="546100" algn="l"/>
              </a:tabLst>
            </a:pPr>
            <a:r>
              <a:rPr b="1">
                <a:solidFill>
                  <a:srgbClr val="FF2600"/>
                </a:solidFill>
                <a:uFill>
                  <a:solidFill>
                    <a:srgbClr val="FF2600"/>
                  </a:solidFill>
                </a:uFill>
              </a:rPr>
              <a:t>	Ps. 18:32, 34</a:t>
            </a:r>
          </a:p>
        </p:txBody>
      </p:sp>
      <p:grpSp>
        <p:nvGrpSpPr>
          <p:cNvPr id="249" name="Group 249"/>
          <p:cNvGrpSpPr/>
          <p:nvPr/>
        </p:nvGrpSpPr>
        <p:grpSpPr>
          <a:xfrm>
            <a:off x="114300" y="0"/>
            <a:ext cx="4449763" cy="6858000"/>
            <a:chOff x="0" y="0"/>
            <a:chExt cx="4449762" cy="6858000"/>
          </a:xfrm>
        </p:grpSpPr>
        <p:pic>
          <p:nvPicPr>
            <p:cNvPr id="228" name="image.pdf"/>
            <p:cNvPicPr>
              <a:picLocks noChangeAspect="0"/>
            </p:cNvPicPr>
            <p:nvPr/>
          </p:nvPicPr>
          <p:blipFill>
            <a:blip r:embed="rId2">
              <a:extLst/>
            </a:blip>
            <a:stretch>
              <a:fillRect/>
            </a:stretch>
          </p:blipFill>
          <p:spPr>
            <a:xfrm>
              <a:off x="0" y="0"/>
              <a:ext cx="4449763" cy="6858000"/>
            </a:xfrm>
            <a:prstGeom prst="rect">
              <a:avLst/>
            </a:prstGeom>
            <a:ln w="12700" cap="flat">
              <a:noFill/>
              <a:miter lim="400000"/>
            </a:ln>
            <a:effectLst/>
          </p:spPr>
        </p:pic>
        <p:sp>
          <p:nvSpPr>
            <p:cNvPr id="229" name="Shape 229"/>
            <p:cNvSpPr/>
            <p:nvPr/>
          </p:nvSpPr>
          <p:spPr>
            <a:xfrm>
              <a:off x="639762" y="152400"/>
              <a:ext cx="2971801" cy="9821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spcBef>
                  <a:spcPts val="1000"/>
                </a:spcBef>
                <a:defRPr sz="1600">
                  <a:latin typeface="Geneva"/>
                  <a:ea typeface="Geneva"/>
                  <a:cs typeface="Geneva"/>
                  <a:sym typeface="Geneva"/>
                </a:defRPr>
              </a:pPr>
              <a:r>
                <a:t>Anointing of David and Saul’s Second Philistine War </a:t>
              </a:r>
            </a:p>
            <a:p>
              <a:pPr>
                <a:lnSpc>
                  <a:spcPct val="50000"/>
                </a:lnSpc>
                <a:spcBef>
                  <a:spcPts val="900"/>
                </a:spcBef>
                <a:defRPr sz="1400">
                  <a:solidFill>
                    <a:srgbClr val="FF2600"/>
                  </a:solidFill>
                  <a:uFill>
                    <a:solidFill>
                      <a:srgbClr val="FF2600"/>
                    </a:solidFill>
                  </a:uFill>
                  <a:latin typeface="Geneva"/>
                  <a:ea typeface="Geneva"/>
                  <a:cs typeface="Geneva"/>
                  <a:sym typeface="Geneva"/>
                </a:defRPr>
              </a:pPr>
              <a:r>
                <a:t>1 Sam. 16-17</a:t>
              </a:r>
            </a:p>
          </p:txBody>
        </p:sp>
        <p:grpSp>
          <p:nvGrpSpPr>
            <p:cNvPr id="248" name="Group 248"/>
            <p:cNvGrpSpPr/>
            <p:nvPr/>
          </p:nvGrpSpPr>
          <p:grpSpPr>
            <a:xfrm>
              <a:off x="64456" y="1524000"/>
              <a:ext cx="4004307" cy="3644876"/>
              <a:chOff x="0" y="0"/>
              <a:chExt cx="4004306" cy="3644875"/>
            </a:xfrm>
          </p:grpSpPr>
          <p:sp>
            <p:nvSpPr>
              <p:cNvPr id="230" name="Shape 230"/>
              <p:cNvSpPr/>
              <p:nvPr/>
            </p:nvSpPr>
            <p:spPr>
              <a:xfrm>
                <a:off x="727705" y="533400"/>
                <a:ext cx="990601" cy="328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900"/>
                  </a:spcBef>
                  <a:defRPr sz="1400">
                    <a:latin typeface="Geneva"/>
                    <a:ea typeface="Geneva"/>
                    <a:cs typeface="Geneva"/>
                    <a:sym typeface="Geneva"/>
                  </a:defRPr>
                </a:lvl1pPr>
              </a:lstStyle>
              <a:p>
                <a:pPr/>
                <a:r>
                  <a:t>Ekron</a:t>
                </a:r>
              </a:p>
            </p:txBody>
          </p:sp>
          <p:sp>
            <p:nvSpPr>
              <p:cNvPr id="231" name="Shape 231"/>
              <p:cNvSpPr/>
              <p:nvPr/>
            </p:nvSpPr>
            <p:spPr>
              <a:xfrm>
                <a:off x="2480305" y="838200"/>
                <a:ext cx="990601" cy="328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900"/>
                  </a:spcBef>
                  <a:defRPr sz="1400">
                    <a:latin typeface="Geneva"/>
                    <a:ea typeface="Geneva"/>
                    <a:cs typeface="Geneva"/>
                    <a:sym typeface="Geneva"/>
                  </a:defRPr>
                </a:lvl1pPr>
              </a:lstStyle>
              <a:p>
                <a:pPr/>
                <a:r>
                  <a:t>Gibeah</a:t>
                </a:r>
              </a:p>
            </p:txBody>
          </p:sp>
          <p:sp>
            <p:nvSpPr>
              <p:cNvPr id="232" name="Shape 232"/>
              <p:cNvSpPr/>
              <p:nvPr/>
            </p:nvSpPr>
            <p:spPr>
              <a:xfrm>
                <a:off x="2404105" y="457200"/>
                <a:ext cx="990601" cy="328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900"/>
                  </a:spcBef>
                  <a:defRPr sz="1400">
                    <a:latin typeface="Geneva"/>
                    <a:ea typeface="Geneva"/>
                    <a:cs typeface="Geneva"/>
                    <a:sym typeface="Geneva"/>
                  </a:defRPr>
                </a:lvl1pPr>
              </a:lstStyle>
              <a:p>
                <a:pPr/>
                <a:r>
                  <a:t>Ramah</a:t>
                </a:r>
              </a:p>
            </p:txBody>
          </p:sp>
          <p:sp>
            <p:nvSpPr>
              <p:cNvPr id="233" name="Shape 233"/>
              <p:cNvSpPr/>
              <p:nvPr/>
            </p:nvSpPr>
            <p:spPr>
              <a:xfrm>
                <a:off x="2556505" y="1447800"/>
                <a:ext cx="1143001" cy="328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900"/>
                  </a:spcBef>
                  <a:defRPr sz="1400">
                    <a:latin typeface="Geneva"/>
                    <a:ea typeface="Geneva"/>
                    <a:cs typeface="Geneva"/>
                    <a:sym typeface="Geneva"/>
                  </a:defRPr>
                </a:lvl1pPr>
              </a:lstStyle>
              <a:p>
                <a:pPr/>
                <a:r>
                  <a:t>Jerusalem</a:t>
                </a:r>
              </a:p>
            </p:txBody>
          </p:sp>
          <p:sp>
            <p:nvSpPr>
              <p:cNvPr id="234" name="Shape 234"/>
              <p:cNvSpPr/>
              <p:nvPr/>
            </p:nvSpPr>
            <p:spPr>
              <a:xfrm>
                <a:off x="1184905" y="1600200"/>
                <a:ext cx="990601" cy="328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900"/>
                  </a:spcBef>
                  <a:defRPr sz="1400">
                    <a:latin typeface="Geneva"/>
                    <a:ea typeface="Geneva"/>
                    <a:cs typeface="Geneva"/>
                    <a:sym typeface="Geneva"/>
                  </a:defRPr>
                </a:lvl1pPr>
              </a:lstStyle>
              <a:p>
                <a:pPr/>
                <a:r>
                  <a:t>Azekah</a:t>
                </a:r>
              </a:p>
            </p:txBody>
          </p:sp>
          <p:sp>
            <p:nvSpPr>
              <p:cNvPr id="235" name="Shape 235"/>
              <p:cNvSpPr/>
              <p:nvPr/>
            </p:nvSpPr>
            <p:spPr>
              <a:xfrm>
                <a:off x="1337305" y="1828800"/>
                <a:ext cx="990601" cy="328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900"/>
                  </a:spcBef>
                  <a:defRPr sz="1400">
                    <a:latin typeface="Geneva"/>
                    <a:ea typeface="Geneva"/>
                    <a:cs typeface="Geneva"/>
                    <a:sym typeface="Geneva"/>
                  </a:defRPr>
                </a:lvl1pPr>
              </a:lstStyle>
              <a:p>
                <a:pPr/>
                <a:r>
                  <a:t>Socho</a:t>
                </a:r>
              </a:p>
            </p:txBody>
          </p:sp>
          <p:sp>
            <p:nvSpPr>
              <p:cNvPr id="236" name="Shape 236"/>
              <p:cNvSpPr/>
              <p:nvPr/>
            </p:nvSpPr>
            <p:spPr>
              <a:xfrm>
                <a:off x="575305" y="2590800"/>
                <a:ext cx="990601" cy="328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900"/>
                  </a:spcBef>
                  <a:defRPr sz="1400">
                    <a:latin typeface="Geneva"/>
                    <a:ea typeface="Geneva"/>
                    <a:cs typeface="Geneva"/>
                    <a:sym typeface="Geneva"/>
                  </a:defRPr>
                </a:lvl1pPr>
              </a:lstStyle>
              <a:p>
                <a:pPr/>
                <a:r>
                  <a:t>Gath</a:t>
                </a:r>
              </a:p>
            </p:txBody>
          </p:sp>
          <p:sp>
            <p:nvSpPr>
              <p:cNvPr id="237" name="Shape 237"/>
              <p:cNvSpPr/>
              <p:nvPr/>
            </p:nvSpPr>
            <p:spPr>
              <a:xfrm>
                <a:off x="2327905" y="1905000"/>
                <a:ext cx="1143001" cy="328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900"/>
                  </a:spcBef>
                  <a:defRPr sz="1400">
                    <a:latin typeface="Geneva"/>
                    <a:ea typeface="Geneva"/>
                    <a:cs typeface="Geneva"/>
                    <a:sym typeface="Geneva"/>
                  </a:defRPr>
                </a:lvl1pPr>
              </a:lstStyle>
              <a:p>
                <a:pPr/>
                <a:r>
                  <a:t>Bethlehem</a:t>
                </a:r>
              </a:p>
            </p:txBody>
          </p:sp>
          <p:sp>
            <p:nvSpPr>
              <p:cNvPr id="238" name="Shape 238"/>
              <p:cNvSpPr/>
              <p:nvPr/>
            </p:nvSpPr>
            <p:spPr>
              <a:xfrm rot="1980000">
                <a:off x="114657" y="302649"/>
                <a:ext cx="685801" cy="3280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900"/>
                  </a:spcBef>
                  <a:defRPr sz="1400">
                    <a:solidFill>
                      <a:srgbClr val="011993"/>
                    </a:solidFill>
                    <a:uFill>
                      <a:solidFill>
                        <a:srgbClr val="011993"/>
                      </a:solidFill>
                    </a:uFill>
                    <a:latin typeface="Geneva"/>
                    <a:ea typeface="Geneva"/>
                    <a:cs typeface="Geneva"/>
                    <a:sym typeface="Geneva"/>
                  </a:defRPr>
                </a:lvl1pPr>
              </a:lstStyle>
              <a:p>
                <a:pPr/>
                <a:r>
                  <a:t>DAN</a:t>
                </a:r>
              </a:p>
            </p:txBody>
          </p:sp>
          <p:sp>
            <p:nvSpPr>
              <p:cNvPr id="239" name="Shape 239"/>
              <p:cNvSpPr/>
              <p:nvPr/>
            </p:nvSpPr>
            <p:spPr>
              <a:xfrm>
                <a:off x="2404105" y="1066800"/>
                <a:ext cx="1143001" cy="328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900"/>
                  </a:spcBef>
                  <a:defRPr sz="1400">
                    <a:solidFill>
                      <a:srgbClr val="011993"/>
                    </a:solidFill>
                    <a:uFill>
                      <a:solidFill>
                        <a:srgbClr val="011993"/>
                      </a:solidFill>
                    </a:uFill>
                    <a:latin typeface="Geneva"/>
                    <a:ea typeface="Geneva"/>
                    <a:cs typeface="Geneva"/>
                    <a:sym typeface="Geneva"/>
                  </a:defRPr>
                </a:lvl1pPr>
              </a:lstStyle>
              <a:p>
                <a:pPr/>
                <a:r>
                  <a:t>BENJAMIN</a:t>
                </a:r>
              </a:p>
            </p:txBody>
          </p:sp>
          <p:sp>
            <p:nvSpPr>
              <p:cNvPr id="240" name="Shape 240"/>
              <p:cNvSpPr/>
              <p:nvPr/>
            </p:nvSpPr>
            <p:spPr>
              <a:xfrm>
                <a:off x="1489705" y="3124200"/>
                <a:ext cx="1143001" cy="328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900"/>
                  </a:spcBef>
                  <a:defRPr sz="1400">
                    <a:solidFill>
                      <a:srgbClr val="011993"/>
                    </a:solidFill>
                    <a:uFill>
                      <a:solidFill>
                        <a:srgbClr val="011993"/>
                      </a:solidFill>
                    </a:uFill>
                    <a:latin typeface="Geneva"/>
                    <a:ea typeface="Geneva"/>
                    <a:cs typeface="Geneva"/>
                    <a:sym typeface="Geneva"/>
                  </a:defRPr>
                </a:lvl1pPr>
              </a:lstStyle>
              <a:p>
                <a:pPr/>
                <a:r>
                  <a:t>JUDAH</a:t>
                </a:r>
              </a:p>
            </p:txBody>
          </p:sp>
          <p:sp>
            <p:nvSpPr>
              <p:cNvPr id="241" name="Shape 241"/>
              <p:cNvSpPr/>
              <p:nvPr/>
            </p:nvSpPr>
            <p:spPr>
              <a:xfrm rot="16380000">
                <a:off x="-522212" y="1321538"/>
                <a:ext cx="1447801" cy="328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900"/>
                  </a:spcBef>
                  <a:defRPr sz="1400">
                    <a:solidFill>
                      <a:srgbClr val="011993"/>
                    </a:solidFill>
                    <a:uFill>
                      <a:solidFill>
                        <a:srgbClr val="011993"/>
                      </a:solidFill>
                    </a:uFill>
                    <a:latin typeface="Geneva"/>
                    <a:ea typeface="Geneva"/>
                    <a:cs typeface="Geneva"/>
                    <a:sym typeface="Geneva"/>
                  </a:defRPr>
                </a:lvl1pPr>
              </a:lstStyle>
              <a:p>
                <a:pPr/>
                <a:r>
                  <a:t>PHILISTINES</a:t>
                </a:r>
              </a:p>
            </p:txBody>
          </p:sp>
          <p:sp>
            <p:nvSpPr>
              <p:cNvPr id="242" name="Shape 242"/>
              <p:cNvSpPr/>
              <p:nvPr/>
            </p:nvSpPr>
            <p:spPr>
              <a:xfrm>
                <a:off x="2632705" y="0"/>
                <a:ext cx="1371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800"/>
                  </a:spcBef>
                  <a:defRPr sz="1200">
                    <a:solidFill>
                      <a:srgbClr val="941100"/>
                    </a:solidFill>
                    <a:uFill>
                      <a:solidFill>
                        <a:srgbClr val="941100"/>
                      </a:solidFill>
                    </a:uFill>
                    <a:latin typeface="Geneva"/>
                    <a:ea typeface="Geneva"/>
                    <a:cs typeface="Geneva"/>
                    <a:sym typeface="Geneva"/>
                  </a:defRPr>
                </a:lvl1pPr>
              </a:lstStyle>
              <a:p>
                <a:pPr/>
                <a:r>
                  <a:t>Samuel’s home</a:t>
                </a:r>
              </a:p>
            </p:txBody>
          </p:sp>
          <p:sp>
            <p:nvSpPr>
              <p:cNvPr id="243" name="Shape 243"/>
              <p:cNvSpPr/>
              <p:nvPr/>
            </p:nvSpPr>
            <p:spPr>
              <a:xfrm>
                <a:off x="956305" y="76200"/>
                <a:ext cx="1371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800"/>
                  </a:spcBef>
                  <a:defRPr sz="1200">
                    <a:solidFill>
                      <a:srgbClr val="941100"/>
                    </a:solidFill>
                    <a:uFill>
                      <a:solidFill>
                        <a:srgbClr val="941100"/>
                      </a:solidFill>
                    </a:uFill>
                    <a:latin typeface="Geneva"/>
                    <a:ea typeface="Geneva"/>
                    <a:cs typeface="Geneva"/>
                    <a:sym typeface="Geneva"/>
                  </a:defRPr>
                </a:lvl1pPr>
              </a:lstStyle>
              <a:p>
                <a:pPr/>
                <a:r>
                  <a:t>Saul’s captial</a:t>
                </a:r>
              </a:p>
            </p:txBody>
          </p:sp>
          <p:sp>
            <p:nvSpPr>
              <p:cNvPr id="244" name="Shape 244"/>
              <p:cNvSpPr/>
              <p:nvPr/>
            </p:nvSpPr>
            <p:spPr>
              <a:xfrm>
                <a:off x="2099305" y="2362200"/>
                <a:ext cx="1371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800"/>
                  </a:spcBef>
                  <a:defRPr sz="1200">
                    <a:solidFill>
                      <a:srgbClr val="941100"/>
                    </a:solidFill>
                    <a:uFill>
                      <a:solidFill>
                        <a:srgbClr val="941100"/>
                      </a:solidFill>
                    </a:uFill>
                    <a:latin typeface="Geneva"/>
                    <a:ea typeface="Geneva"/>
                    <a:cs typeface="Geneva"/>
                    <a:sym typeface="Geneva"/>
                  </a:defRPr>
                </a:lvl1pPr>
              </a:lstStyle>
              <a:p>
                <a:pPr/>
                <a:r>
                  <a:t>David anointed</a:t>
                </a:r>
              </a:p>
            </p:txBody>
          </p:sp>
          <p:sp>
            <p:nvSpPr>
              <p:cNvPr id="245" name="Shape 245"/>
              <p:cNvSpPr/>
              <p:nvPr/>
            </p:nvSpPr>
            <p:spPr>
              <a:xfrm>
                <a:off x="1870705" y="2819400"/>
                <a:ext cx="1371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800"/>
                  </a:spcBef>
                  <a:defRPr sz="1200">
                    <a:solidFill>
                      <a:srgbClr val="941100"/>
                    </a:solidFill>
                    <a:uFill>
                      <a:solidFill>
                        <a:srgbClr val="941100"/>
                      </a:solidFill>
                    </a:uFill>
                    <a:latin typeface="Geneva"/>
                    <a:ea typeface="Geneva"/>
                    <a:cs typeface="Geneva"/>
                    <a:sym typeface="Geneva"/>
                  </a:defRPr>
                </a:lvl1pPr>
              </a:lstStyle>
              <a:p>
                <a:pPr/>
                <a:r>
                  <a:t>Goliath Slain</a:t>
                </a:r>
              </a:p>
            </p:txBody>
          </p:sp>
          <p:sp>
            <p:nvSpPr>
              <p:cNvPr id="246" name="Shape 246"/>
              <p:cNvSpPr/>
              <p:nvPr/>
            </p:nvSpPr>
            <p:spPr>
              <a:xfrm>
                <a:off x="346705" y="1295400"/>
                <a:ext cx="1371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800"/>
                  </a:spcBef>
                  <a:defRPr sz="1200">
                    <a:solidFill>
                      <a:srgbClr val="941100"/>
                    </a:solidFill>
                    <a:uFill>
                      <a:solidFill>
                        <a:srgbClr val="941100"/>
                      </a:solidFill>
                    </a:uFill>
                    <a:latin typeface="Geneva"/>
                    <a:ea typeface="Geneva"/>
                    <a:cs typeface="Geneva"/>
                    <a:sym typeface="Geneva"/>
                  </a:defRPr>
                </a:lvl1pPr>
              </a:lstStyle>
              <a:p>
                <a:pPr/>
                <a:r>
                  <a:t>Valley of Elah</a:t>
                </a:r>
              </a:p>
            </p:txBody>
          </p:sp>
          <p:sp>
            <p:nvSpPr>
              <p:cNvPr id="247" name="Shape 247"/>
              <p:cNvSpPr/>
              <p:nvPr/>
            </p:nvSpPr>
            <p:spPr>
              <a:xfrm>
                <a:off x="194305" y="3352800"/>
                <a:ext cx="1371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800"/>
                  </a:spcBef>
                  <a:defRPr sz="1200">
                    <a:solidFill>
                      <a:srgbClr val="941100"/>
                    </a:solidFill>
                    <a:uFill>
                      <a:solidFill>
                        <a:srgbClr val="941100"/>
                      </a:solidFill>
                    </a:uFill>
                    <a:latin typeface="Geneva"/>
                    <a:ea typeface="Geneva"/>
                    <a:cs typeface="Geneva"/>
                    <a:sym typeface="Geneva"/>
                  </a:defRPr>
                </a:lvl1pPr>
              </a:lstStyle>
              <a:p>
                <a:pPr/>
                <a:r>
                  <a:t>City of Goliath</a:t>
                </a:r>
              </a:p>
            </p:txBody>
          </p:sp>
        </p:grpSp>
      </p:gr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Shape 251"/>
          <p:cNvSpPr/>
          <p:nvPr>
            <p:ph type="title"/>
          </p:nvPr>
        </p:nvSpPr>
        <p:spPr>
          <a:xfrm>
            <a:off x="685800" y="0"/>
            <a:ext cx="7772400" cy="533400"/>
          </a:xfrm>
          <a:prstGeom prst="rect">
            <a:avLst/>
          </a:prstGeom>
        </p:spPr>
        <p:txBody>
          <a:bodyPr/>
          <a:lstStyle/>
          <a:p>
            <a:pPr/>
            <a:r>
              <a:rPr b="1" sz="2400">
                <a:solidFill>
                  <a:srgbClr val="011993"/>
                </a:solidFill>
                <a:uFill>
                  <a:solidFill>
                    <a:srgbClr val="011993"/>
                  </a:solidFill>
                </a:uFill>
              </a:rPr>
              <a:t>B.    David’s victory over Goliath</a:t>
            </a:r>
            <a:r>
              <a:rPr b="1" sz="2400"/>
              <a:t> </a:t>
            </a:r>
            <a:r>
              <a:rPr b="1" sz="2400">
                <a:solidFill>
                  <a:srgbClr val="FF2600"/>
                </a:solidFill>
                <a:uFill>
                  <a:solidFill>
                    <a:srgbClr val="FF2600"/>
                  </a:solidFill>
                </a:uFill>
              </a:rPr>
              <a:t>17</a:t>
            </a:r>
          </a:p>
        </p:txBody>
      </p:sp>
      <p:sp>
        <p:nvSpPr>
          <p:cNvPr id="252" name="Shape 252"/>
          <p:cNvSpPr/>
          <p:nvPr>
            <p:ph type="body" idx="1"/>
          </p:nvPr>
        </p:nvSpPr>
        <p:spPr>
          <a:xfrm>
            <a:off x="152400" y="533400"/>
            <a:ext cx="8839200" cy="6324600"/>
          </a:xfrm>
          <a:prstGeom prst="rect">
            <a:avLst/>
          </a:prstGeom>
        </p:spPr>
        <p:txBody>
          <a:bodyPr/>
          <a:lstStyle/>
          <a:p>
            <a:pPr marL="533400" indent="-492759">
              <a:lnSpc>
                <a:spcPct val="90000"/>
              </a:lnSpc>
              <a:buSzTx/>
              <a:buNone/>
              <a:tabLst>
                <a:tab pos="571500" algn="l"/>
                <a:tab pos="952500" algn="l"/>
              </a:tabLst>
            </a:pPr>
            <a:r>
              <a:rPr b="1" sz="2400"/>
              <a:t>12.	David brings the Philistines’ head to Jerusalem </a:t>
            </a:r>
            <a:r>
              <a:rPr b="1" sz="2400">
                <a:solidFill>
                  <a:srgbClr val="FF2600"/>
                </a:solidFill>
                <a:uFill>
                  <a:solidFill>
                    <a:srgbClr val="FF2600"/>
                  </a:solidFill>
                </a:uFill>
              </a:rPr>
              <a:t>54</a:t>
            </a:r>
            <a:endParaRPr b="1" sz="2400">
              <a:solidFill>
                <a:srgbClr val="FF2600"/>
              </a:solidFill>
              <a:uFill>
                <a:solidFill>
                  <a:srgbClr val="FF2600"/>
                </a:solidFill>
              </a:uFill>
            </a:endParaRPr>
          </a:p>
          <a:p>
            <a:pPr marL="533400" indent="-492759">
              <a:lnSpc>
                <a:spcPct val="90000"/>
              </a:lnSpc>
              <a:buSzTx/>
              <a:buNone/>
              <a:tabLst>
                <a:tab pos="571500" algn="l"/>
                <a:tab pos="952500" algn="l"/>
              </a:tabLst>
              <a:defRPr b="1" sz="2400"/>
            </a:pPr>
          </a:p>
          <a:p>
            <a:pPr marL="533400" indent="-492759">
              <a:lnSpc>
                <a:spcPct val="90000"/>
              </a:lnSpc>
              <a:buSzTx/>
              <a:buNone/>
              <a:tabLst>
                <a:tab pos="571500" algn="l"/>
                <a:tab pos="952500" algn="l"/>
              </a:tabLst>
            </a:pPr>
            <a:r>
              <a:rPr b="1" sz="2400"/>
              <a:t>13.	Conversation between Saul and Abner concerning David, who is as a consequence brought before Saul </a:t>
            </a:r>
            <a:r>
              <a:rPr b="1" sz="2400">
                <a:solidFill>
                  <a:srgbClr val="FF2600"/>
                </a:solidFill>
                <a:uFill>
                  <a:solidFill>
                    <a:srgbClr val="FF2600"/>
                  </a:solidFill>
                </a:uFill>
              </a:rPr>
              <a:t>55-58 </a:t>
            </a:r>
            <a:endParaRPr b="1" sz="2400">
              <a:solidFill>
                <a:srgbClr val="FF2600"/>
              </a:solidFill>
              <a:uFill>
                <a:solidFill>
                  <a:srgbClr val="FF2600"/>
                </a:solidFill>
              </a:uFill>
            </a:endParaRPr>
          </a:p>
          <a:p>
            <a:pPr lvl="1" marL="955039" indent="-457199">
              <a:lnSpc>
                <a:spcPct val="90000"/>
              </a:lnSpc>
              <a:buFont typeface="Times"/>
              <a:defRPr b="1" sz="2400">
                <a:solidFill>
                  <a:srgbClr val="011993"/>
                </a:solidFill>
                <a:uFill>
                  <a:solidFill>
                    <a:srgbClr val="011993"/>
                  </a:solidFill>
                </a:uFill>
              </a:defRPr>
            </a:pPr>
            <a:r>
              <a:t>Neither Saul or Abner recognize David </a:t>
            </a:r>
          </a:p>
          <a:p>
            <a:pPr lvl="1" marL="955039" indent="-457199">
              <a:lnSpc>
                <a:spcPct val="90000"/>
              </a:lnSpc>
              <a:buFont typeface="Times"/>
              <a:defRPr b="1" sz="2400">
                <a:solidFill>
                  <a:srgbClr val="011993"/>
                </a:solidFill>
                <a:uFill>
                  <a:solidFill>
                    <a:srgbClr val="011993"/>
                  </a:solidFill>
                </a:uFill>
              </a:defRPr>
            </a:pPr>
            <a:r>
              <a:t>A long time since David played the lyre for Saul</a:t>
            </a:r>
          </a:p>
          <a:p>
            <a:pPr lvl="1" marL="955039" indent="-457199">
              <a:lnSpc>
                <a:spcPct val="90000"/>
              </a:lnSpc>
              <a:buFont typeface="Times"/>
              <a:defRPr b="1" sz="2400">
                <a:solidFill>
                  <a:srgbClr val="011993"/>
                </a:solidFill>
                <a:uFill>
                  <a:solidFill>
                    <a:srgbClr val="011993"/>
                  </a:solidFill>
                </a:uFill>
              </a:defRPr>
            </a:pPr>
            <a:r>
              <a:t>David's appearance had changed</a:t>
            </a:r>
          </a:p>
          <a:p>
            <a:pPr lvl="1" marL="955039" indent="-457199">
              <a:lnSpc>
                <a:spcPct val="90000"/>
              </a:lnSpc>
              <a:buFont typeface="Times"/>
              <a:defRPr b="1" sz="2400">
                <a:solidFill>
                  <a:srgbClr val="011993"/>
                </a:solidFill>
                <a:uFill>
                  <a:solidFill>
                    <a:srgbClr val="011993"/>
                  </a:solidFill>
                </a:uFill>
              </a:defRPr>
            </a:pPr>
            <a:r>
              <a:t>Robert Jamieson, “The growth of the beard and other changes in the now full-grown youth prevented the king from recognizing his former favorite minstrel.”</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Shape 50"/>
          <p:cNvSpPr/>
          <p:nvPr>
            <p:ph type="title"/>
          </p:nvPr>
        </p:nvSpPr>
        <p:spPr>
          <a:xfrm>
            <a:off x="685800" y="609599"/>
            <a:ext cx="7772400" cy="1143002"/>
          </a:xfrm>
          <a:prstGeom prst="rect">
            <a:avLst/>
          </a:prstGeom>
        </p:spPr>
        <p:txBody>
          <a:bodyPr/>
          <a:lstStyle/>
          <a:p>
            <a:pPr/>
            <a:r>
              <a:t>King Saul</a:t>
            </a:r>
          </a:p>
        </p:txBody>
      </p:sp>
      <p:sp>
        <p:nvSpPr>
          <p:cNvPr id="51" name="Shape 51"/>
          <p:cNvSpPr/>
          <p:nvPr>
            <p:ph type="body" sz="half" idx="1"/>
          </p:nvPr>
        </p:nvSpPr>
        <p:spPr>
          <a:xfrm>
            <a:off x="269875" y="1981200"/>
            <a:ext cx="4225925" cy="4114800"/>
          </a:xfrm>
          <a:prstGeom prst="rect">
            <a:avLst/>
          </a:prstGeom>
        </p:spPr>
        <p:txBody>
          <a:bodyPr/>
          <a:lstStyle/>
          <a:p>
            <a:pPr algn="ctr">
              <a:spcBef>
                <a:spcPts val="600"/>
              </a:spcBef>
              <a:buSzTx/>
              <a:buNone/>
              <a:defRPr sz="2800">
                <a:solidFill>
                  <a:srgbClr val="000080"/>
                </a:solidFill>
              </a:defRPr>
            </a:pPr>
            <a:r>
              <a:t>GOOD POINTS</a:t>
            </a:r>
          </a:p>
          <a:p>
            <a:pPr>
              <a:spcBef>
                <a:spcPts val="600"/>
              </a:spcBef>
              <a:buChar char="•"/>
              <a:defRPr sz="2800"/>
            </a:pPr>
            <a:r>
              <a:t>striking appearance </a:t>
            </a:r>
            <a:r>
              <a:rPr>
                <a:solidFill>
                  <a:srgbClr val="FF0000"/>
                </a:solidFill>
              </a:rPr>
              <a:t>9:2</a:t>
            </a:r>
            <a:r>
              <a:t> </a:t>
            </a:r>
          </a:p>
          <a:p>
            <a:pPr>
              <a:spcBef>
                <a:spcPts val="600"/>
              </a:spcBef>
              <a:buChar char="•"/>
              <a:defRPr sz="2800"/>
            </a:pPr>
            <a:r>
              <a:t>initiative </a:t>
            </a:r>
            <a:r>
              <a:rPr>
                <a:solidFill>
                  <a:srgbClr val="FF0000"/>
                </a:solidFill>
              </a:rPr>
              <a:t>11:7</a:t>
            </a:r>
            <a:r>
              <a:t> </a:t>
            </a:r>
          </a:p>
          <a:p>
            <a:pPr>
              <a:spcBef>
                <a:spcPts val="600"/>
              </a:spcBef>
              <a:buChar char="•"/>
              <a:defRPr sz="2800"/>
            </a:pPr>
            <a:r>
              <a:t>bravery </a:t>
            </a:r>
            <a:r>
              <a:rPr>
                <a:solidFill>
                  <a:srgbClr val="FF0000"/>
                </a:solidFill>
              </a:rPr>
              <a:t>13:3</a:t>
            </a:r>
            <a:r>
              <a:t> </a:t>
            </a:r>
          </a:p>
          <a:p>
            <a:pPr>
              <a:spcBef>
                <a:spcPts val="600"/>
              </a:spcBef>
              <a:buChar char="•"/>
              <a:defRPr sz="2800"/>
            </a:pPr>
            <a:r>
              <a:t>patriotic Spirit-filling </a:t>
            </a:r>
            <a:r>
              <a:rPr>
                <a:solidFill>
                  <a:srgbClr val="FF0000"/>
                </a:solidFill>
              </a:rPr>
              <a:t>11:6</a:t>
            </a:r>
          </a:p>
        </p:txBody>
      </p:sp>
      <p:sp>
        <p:nvSpPr>
          <p:cNvPr id="52" name="Shape 52"/>
          <p:cNvSpPr/>
          <p:nvPr>
            <p:ph type="body" idx="13"/>
          </p:nvPr>
        </p:nvSpPr>
        <p:spPr>
          <a:xfrm>
            <a:off x="4648200" y="1981200"/>
            <a:ext cx="4238625" cy="4114800"/>
          </a:xfrm>
          <a:prstGeom prst="rect">
            <a:avLst/>
          </a:prstGeom>
          <a:extLst>
            <a:ext uri="{C572A759-6A51-4108-AA02-DFA0A04FC94B}">
              <ma14:wrappingTextBoxFlag xmlns:ma14="http://schemas.microsoft.com/office/mac/drawingml/2011/main" val="1"/>
            </a:ext>
          </a:extLst>
        </p:spPr>
        <p:txBody>
          <a:bodyPr/>
          <a:lstStyle/>
          <a:p>
            <a:pPr marL="342900" marR="0" algn="ctr">
              <a:spcBef>
                <a:spcPts val="600"/>
              </a:spcBef>
              <a:buSzTx/>
              <a:buNone/>
              <a:defRPr sz="2800">
                <a:solidFill>
                  <a:srgbClr val="000080"/>
                </a:solidFill>
                <a:uFillTx/>
              </a:defRPr>
            </a:pPr>
            <a:r>
              <a:t>DEGENERATED INTO</a:t>
            </a:r>
          </a:p>
          <a:p>
            <a:pPr marL="342900" marR="0">
              <a:spcBef>
                <a:spcPts val="600"/>
              </a:spcBef>
              <a:defRPr sz="2800">
                <a:uFillTx/>
              </a:defRPr>
            </a:pPr>
            <a:r>
              <a:t>pride </a:t>
            </a:r>
            <a:r>
              <a:rPr>
                <a:solidFill>
                  <a:srgbClr val="FF0000"/>
                </a:solidFill>
              </a:rPr>
              <a:t>18:8 </a:t>
            </a:r>
            <a:endParaRPr>
              <a:solidFill>
                <a:srgbClr val="FF0000"/>
              </a:solidFill>
            </a:endParaRPr>
          </a:p>
          <a:p>
            <a:pPr marL="342900" marR="0">
              <a:spcBef>
                <a:spcPts val="600"/>
              </a:spcBef>
              <a:defRPr sz="2800">
                <a:uFillTx/>
              </a:defRPr>
            </a:pPr>
            <a:r>
              <a:t>rebellion </a:t>
            </a:r>
            <a:r>
              <a:rPr>
                <a:solidFill>
                  <a:srgbClr val="FF0000"/>
                </a:solidFill>
              </a:rPr>
              <a:t>20:31</a:t>
            </a:r>
            <a:r>
              <a:t> </a:t>
            </a:r>
          </a:p>
          <a:p>
            <a:pPr marL="342900" marR="0">
              <a:spcBef>
                <a:spcPts val="600"/>
              </a:spcBef>
              <a:defRPr sz="2800">
                <a:uFillTx/>
              </a:defRPr>
            </a:pPr>
            <a:r>
              <a:t>recklessness </a:t>
            </a:r>
            <a:r>
              <a:rPr>
                <a:solidFill>
                  <a:srgbClr val="FF0000"/>
                </a:solidFill>
              </a:rPr>
              <a:t>14:24 </a:t>
            </a:r>
            <a:endParaRPr>
              <a:solidFill>
                <a:srgbClr val="FF0000"/>
              </a:solidFill>
            </a:endParaRPr>
          </a:p>
          <a:p>
            <a:pPr marL="342900" marR="0">
              <a:spcBef>
                <a:spcPts val="600"/>
              </a:spcBef>
              <a:defRPr sz="2800">
                <a:uFillTx/>
              </a:defRPr>
            </a:pPr>
            <a:r>
              <a:t>Evil spirit depressed </a:t>
            </a:r>
            <a:r>
              <a:rPr>
                <a:solidFill>
                  <a:srgbClr val="FF0000"/>
                </a:solidFill>
              </a:rPr>
              <a:t>16:14</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Shape 54"/>
          <p:cNvSpPr/>
          <p:nvPr>
            <p:ph type="title"/>
          </p:nvPr>
        </p:nvSpPr>
        <p:spPr>
          <a:xfrm>
            <a:off x="685800" y="20319"/>
            <a:ext cx="7772400" cy="1143002"/>
          </a:xfrm>
          <a:prstGeom prst="rect">
            <a:avLst/>
          </a:prstGeom>
        </p:spPr>
        <p:txBody>
          <a:bodyPr/>
          <a:lstStyle>
            <a:lvl1pPr>
              <a:defRPr b="1"/>
            </a:lvl1pPr>
          </a:lstStyle>
          <a:p>
            <a:pPr/>
            <a:r>
              <a:t>LESSONS FOR LEARNING</a:t>
            </a:r>
          </a:p>
        </p:txBody>
      </p:sp>
      <p:sp>
        <p:nvSpPr>
          <p:cNvPr id="55" name="Shape 55"/>
          <p:cNvSpPr/>
          <p:nvPr>
            <p:ph type="body" idx="1"/>
          </p:nvPr>
        </p:nvSpPr>
        <p:spPr>
          <a:xfrm>
            <a:off x="25400" y="1239519"/>
            <a:ext cx="8692396" cy="4114801"/>
          </a:xfrm>
          <a:prstGeom prst="rect">
            <a:avLst/>
          </a:prstGeom>
        </p:spPr>
        <p:txBody>
          <a:bodyPr/>
          <a:lstStyle/>
          <a:p>
            <a:pPr lvl="2" marL="1371600" indent="-457200">
              <a:spcBef>
                <a:spcPts val="1200"/>
              </a:spcBef>
              <a:buAutoNum type="arabicPeriod" startAt="1"/>
              <a:defRPr b="1" sz="2800">
                <a:solidFill>
                  <a:srgbClr val="000080"/>
                </a:solidFill>
              </a:defRPr>
            </a:pPr>
            <a:r>
              <a:t>Sin cannot go unpunished</a:t>
            </a:r>
          </a:p>
          <a:p>
            <a:pPr lvl="3" marL="1752600" indent="-381000">
              <a:spcBef>
                <a:spcPts val="1200"/>
              </a:spcBef>
              <a:buFont typeface="Times"/>
              <a:buChar char="•"/>
              <a:defRPr sz="2800"/>
            </a:pPr>
            <a:r>
              <a:t>Amalekites remembered </a:t>
            </a:r>
            <a:r>
              <a:rPr>
                <a:solidFill>
                  <a:srgbClr val="FF0000"/>
                </a:solidFill>
              </a:rPr>
              <a:t>Exodus 17:14</a:t>
            </a:r>
            <a:endParaRPr>
              <a:solidFill>
                <a:srgbClr val="FF0000"/>
              </a:solidFill>
            </a:endParaRPr>
          </a:p>
          <a:p>
            <a:pPr lvl="3" marL="1752600" indent="-381000">
              <a:spcBef>
                <a:spcPts val="1200"/>
              </a:spcBef>
              <a:buFont typeface="Times"/>
              <a:buChar char="•"/>
              <a:defRPr sz="2800"/>
            </a:pPr>
            <a:r>
              <a:t>God will remember sins of the unrepentant</a:t>
            </a:r>
            <a:endParaRPr b="1"/>
          </a:p>
          <a:p>
            <a:pPr lvl="2" marL="1371600" indent="-457200">
              <a:spcBef>
                <a:spcPts val="1200"/>
              </a:spcBef>
              <a:buAutoNum type="arabicPeriod" startAt="2"/>
              <a:defRPr b="1" sz="2800">
                <a:solidFill>
                  <a:srgbClr val="000080"/>
                </a:solidFill>
              </a:defRPr>
            </a:pPr>
            <a:r>
              <a:t>To obey is better than sacrifice</a:t>
            </a:r>
            <a:r>
              <a:rPr>
                <a:solidFill>
                  <a:srgbClr val="000000"/>
                </a:solidFill>
              </a:rPr>
              <a:t> </a:t>
            </a:r>
          </a:p>
          <a:p>
            <a:pPr lvl="3" marL="1752600" indent="-381000">
              <a:spcBef>
                <a:spcPts val="1200"/>
              </a:spcBef>
              <a:buFont typeface="Times"/>
              <a:buChar char="•"/>
              <a:defRPr sz="2800"/>
            </a:pPr>
            <a:r>
              <a:t>Eternal principle </a:t>
            </a:r>
          </a:p>
          <a:p>
            <a:pPr lvl="3" marL="1752600" indent="-381000">
              <a:spcBef>
                <a:spcPts val="1200"/>
              </a:spcBef>
              <a:buFont typeface="Times"/>
              <a:buChar char="•"/>
              <a:defRPr sz="2800"/>
            </a:pPr>
            <a:r>
              <a:t>Better to do God's will in the first place</a:t>
            </a:r>
          </a:p>
          <a:p>
            <a:pPr lvl="3" marL="1752600" indent="-381000">
              <a:spcBef>
                <a:spcPts val="1200"/>
              </a:spcBef>
              <a:buFont typeface="Times"/>
              <a:buChar char="•"/>
              <a:defRPr sz="2800"/>
            </a:pPr>
            <a:r>
              <a:t>Obedience is the preferred sacrifice</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ph type="title"/>
          </p:nvPr>
        </p:nvSpPr>
        <p:spPr>
          <a:xfrm>
            <a:off x="685800" y="1752600"/>
            <a:ext cx="7772400" cy="1447800"/>
          </a:xfrm>
          <a:prstGeom prst="rect">
            <a:avLst/>
          </a:prstGeom>
        </p:spPr>
        <p:txBody>
          <a:bodyPr/>
          <a:lstStyle/>
          <a:p>
            <a:pPr/>
            <a:r>
              <a:rPr b="1"/>
              <a:t>Section Three: Saul and David, </a:t>
            </a:r>
            <a:r>
              <a:rPr b="1">
                <a:solidFill>
                  <a:srgbClr val="FF2600"/>
                </a:solidFill>
                <a:uFill>
                  <a:solidFill>
                    <a:srgbClr val="FF2600"/>
                  </a:solidFill>
                </a:uFill>
              </a:rPr>
              <a:t>1 Sam. 16—31 &amp; 2 Sam. 1</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 name="Shape 59"/>
          <p:cNvSpPr/>
          <p:nvPr>
            <p:ph type="title"/>
          </p:nvPr>
        </p:nvSpPr>
        <p:spPr>
          <a:xfrm>
            <a:off x="76646" y="-228600"/>
            <a:ext cx="8990708" cy="2731344"/>
          </a:xfrm>
          <a:prstGeom prst="rect">
            <a:avLst/>
          </a:prstGeom>
        </p:spPr>
        <p:txBody>
          <a:bodyPr/>
          <a:lstStyle/>
          <a:p>
            <a:pPr/>
            <a:r>
              <a:rPr b="1"/>
              <a:t>David Anointed</a:t>
            </a:r>
            <a:br>
              <a:rPr b="1"/>
            </a:br>
            <a:r>
              <a:rPr b="1">
                <a:solidFill>
                  <a:srgbClr val="FF2600"/>
                </a:solidFill>
                <a:uFill>
                  <a:solidFill>
                    <a:srgbClr val="FF2600"/>
                  </a:solidFill>
                </a:uFill>
              </a:rPr>
              <a:t>1 Samuel</a:t>
            </a:r>
            <a:r>
              <a:rPr b="1"/>
              <a:t> </a:t>
            </a:r>
            <a:r>
              <a:rPr b="1">
                <a:solidFill>
                  <a:srgbClr val="FF2600"/>
                </a:solidFill>
                <a:uFill>
                  <a:solidFill>
                    <a:srgbClr val="FF2600"/>
                  </a:solidFill>
                </a:uFill>
              </a:rPr>
              <a:t>16—17:58</a:t>
            </a:r>
            <a:endParaRPr b="1">
              <a:solidFill>
                <a:srgbClr val="FF2600"/>
              </a:solidFill>
              <a:uFill>
                <a:solidFill>
                  <a:srgbClr val="FF2600"/>
                </a:solidFill>
              </a:uFill>
            </a:endParaRPr>
          </a:p>
          <a:p>
            <a:pPr/>
            <a:r>
              <a:rPr>
                <a:uFill>
                  <a:solidFill>
                    <a:srgbClr val="FF2600"/>
                  </a:solidFill>
                </a:uFill>
              </a:rPr>
              <a:t>David’s rise to prominence in Israel</a:t>
            </a:r>
          </a:p>
        </p:txBody>
      </p:sp>
      <p:sp>
        <p:nvSpPr>
          <p:cNvPr id="60" name="Shape 60"/>
          <p:cNvSpPr/>
          <p:nvPr>
            <p:ph type="body" sz="quarter" idx="1"/>
          </p:nvPr>
        </p:nvSpPr>
        <p:spPr>
          <a:xfrm>
            <a:off x="471909" y="2280146"/>
            <a:ext cx="8522743" cy="780554"/>
          </a:xfrm>
          <a:prstGeom prst="rect">
            <a:avLst/>
          </a:prstGeom>
        </p:spPr>
        <p:txBody>
          <a:bodyPr/>
          <a:lstStyle/>
          <a:p>
            <a:pPr marL="342900" indent="-302259">
              <a:buSzTx/>
              <a:buNone/>
              <a:tabLst>
                <a:tab pos="381000" algn="l"/>
                <a:tab pos="952500" algn="l"/>
              </a:tabLst>
            </a:pPr>
            <a:r>
              <a:rPr b="1">
                <a:solidFill>
                  <a:srgbClr val="011993"/>
                </a:solidFill>
                <a:uFill>
                  <a:solidFill>
                    <a:srgbClr val="011993"/>
                  </a:solidFill>
                </a:uFill>
              </a:rPr>
              <a:t>A.  David is chosen as Saul’s successor</a:t>
            </a:r>
            <a:r>
              <a:rPr b="1"/>
              <a:t> </a:t>
            </a:r>
            <a:r>
              <a:rPr b="1">
                <a:solidFill>
                  <a:srgbClr val="FF2600"/>
                </a:solidFill>
                <a:uFill>
                  <a:solidFill>
                    <a:srgbClr val="FF2600"/>
                  </a:solidFill>
                </a:uFill>
              </a:rPr>
              <a:t>16</a:t>
            </a:r>
          </a:p>
        </p:txBody>
      </p:sp>
      <p:pic>
        <p:nvPicPr>
          <p:cNvPr id="61" name="pasted-image.tiff"/>
          <p:cNvPicPr>
            <a:picLocks noChangeAspect="1"/>
          </p:cNvPicPr>
          <p:nvPr/>
        </p:nvPicPr>
        <p:blipFill>
          <a:blip r:embed="rId2">
            <a:extLst/>
          </a:blip>
          <a:stretch>
            <a:fillRect/>
          </a:stretch>
        </p:blipFill>
        <p:spPr>
          <a:xfrm>
            <a:off x="2143115" y="2976810"/>
            <a:ext cx="5180330" cy="3880248"/>
          </a:xfrm>
          <a:prstGeom prst="rect">
            <a:avLst/>
          </a:prstGeom>
          <a:ln w="12700"/>
        </p:spPr>
      </p:pic>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ph type="title"/>
          </p:nvPr>
        </p:nvSpPr>
        <p:spPr>
          <a:xfrm>
            <a:off x="177800" y="88900"/>
            <a:ext cx="8788400" cy="990600"/>
          </a:xfrm>
          <a:prstGeom prst="rect">
            <a:avLst/>
          </a:prstGeom>
        </p:spPr>
        <p:txBody>
          <a:bodyPr/>
          <a:lstStyle/>
          <a:p>
            <a:pPr marL="519112" indent="-519112" algn="l">
              <a:tabLst>
                <a:tab pos="558800" algn="l"/>
                <a:tab pos="952500" algn="l"/>
              </a:tabLst>
              <a:defRPr sz="2800"/>
            </a:pPr>
            <a:r>
              <a:rPr b="1">
                <a:solidFill>
                  <a:srgbClr val="011993"/>
                </a:solidFill>
                <a:uFill>
                  <a:solidFill>
                    <a:srgbClr val="011993"/>
                  </a:solidFill>
                </a:uFill>
              </a:rPr>
              <a:t>1.	Samuel is sent from Ramah to Bethlehem, to Anoint David</a:t>
            </a:r>
            <a:r>
              <a:rPr b="1"/>
              <a:t> </a:t>
            </a:r>
            <a:r>
              <a:rPr b="1">
                <a:solidFill>
                  <a:srgbClr val="FF2600"/>
                </a:solidFill>
                <a:uFill>
                  <a:solidFill>
                    <a:srgbClr val="FF2600"/>
                  </a:solidFill>
                </a:uFill>
              </a:rPr>
              <a:t>16:1-13</a:t>
            </a:r>
          </a:p>
        </p:txBody>
      </p:sp>
      <p:sp>
        <p:nvSpPr>
          <p:cNvPr id="64" name="Shape 64"/>
          <p:cNvSpPr/>
          <p:nvPr>
            <p:ph type="body" idx="1"/>
          </p:nvPr>
        </p:nvSpPr>
        <p:spPr>
          <a:xfrm>
            <a:off x="63500" y="1130300"/>
            <a:ext cx="8911630" cy="5400576"/>
          </a:xfrm>
          <a:prstGeom prst="rect">
            <a:avLst/>
          </a:prstGeom>
        </p:spPr>
        <p:txBody>
          <a:bodyPr/>
          <a:lstStyle/>
          <a:p>
            <a:pPr marL="609600" indent="-568959">
              <a:buSzTx/>
              <a:buNone/>
              <a:tabLst>
                <a:tab pos="647700" algn="l"/>
                <a:tab pos="952500" algn="l"/>
              </a:tabLst>
              <a:defRPr sz="2800"/>
            </a:pPr>
            <a:r>
              <a:rPr b="1"/>
              <a:t>a.	Samuel commanded to anoint a son of Jesse as king </a:t>
            </a:r>
            <a:r>
              <a:rPr b="1">
                <a:solidFill>
                  <a:srgbClr val="FF2600"/>
                </a:solidFill>
                <a:uFill>
                  <a:solidFill>
                    <a:srgbClr val="FF2600"/>
                  </a:solidFill>
                </a:uFill>
              </a:rPr>
              <a:t>1</a:t>
            </a:r>
            <a:endParaRPr b="1">
              <a:solidFill>
                <a:srgbClr val="FF2600"/>
              </a:solidFill>
              <a:uFill>
                <a:solidFill>
                  <a:srgbClr val="FF2600"/>
                </a:solidFill>
              </a:uFill>
            </a:endParaRPr>
          </a:p>
          <a:p>
            <a:pPr lvl="1" marL="747871" indent="-250031">
              <a:tabLst>
                <a:tab pos="647700" algn="l"/>
                <a:tab pos="952500" algn="l"/>
              </a:tabLst>
            </a:pPr>
            <a:r>
              <a:rPr>
                <a:uFill>
                  <a:solidFill>
                    <a:srgbClr val="FF2600"/>
                  </a:solidFill>
                </a:uFill>
              </a:rPr>
              <a:t>Time to move on from Saul</a:t>
            </a:r>
            <a:endParaRPr>
              <a:uFill>
                <a:solidFill>
                  <a:srgbClr val="FF2600"/>
                </a:solidFill>
              </a:uFill>
            </a:endParaRPr>
          </a:p>
          <a:p>
            <a:pPr lvl="1" marL="747871" indent="-250031">
              <a:tabLst>
                <a:tab pos="647700" algn="l"/>
                <a:tab pos="952500" algn="l"/>
              </a:tabLst>
            </a:pPr>
            <a:r>
              <a:rPr>
                <a:uFill>
                  <a:solidFill>
                    <a:srgbClr val="FF2600"/>
                  </a:solidFill>
                </a:uFill>
              </a:rPr>
              <a:t>Rejected</a:t>
            </a:r>
            <a:endParaRPr>
              <a:uFill>
                <a:solidFill>
                  <a:srgbClr val="FF2600"/>
                </a:solidFill>
              </a:uFill>
            </a:endParaRPr>
          </a:p>
          <a:p>
            <a:pPr lvl="1" marL="747871" indent="-250031">
              <a:tabLst>
                <a:tab pos="647700" algn="l"/>
                <a:tab pos="952500" algn="l"/>
              </a:tabLst>
            </a:pPr>
            <a:r>
              <a:rPr>
                <a:uFill>
                  <a:solidFill>
                    <a:srgbClr val="FF2600"/>
                  </a:solidFill>
                </a:uFill>
              </a:rPr>
              <a:t>Fill your horn with oil</a:t>
            </a:r>
            <a:endParaRPr>
              <a:uFill>
                <a:solidFill>
                  <a:srgbClr val="FF2600"/>
                </a:solidFill>
              </a:uFill>
            </a:endParaRPr>
          </a:p>
          <a:p>
            <a:pPr lvl="1" marL="747871" indent="-250031">
              <a:tabLst>
                <a:tab pos="647700" algn="l"/>
                <a:tab pos="952500" algn="l"/>
              </a:tabLst>
            </a:pPr>
            <a:r>
              <a:rPr>
                <a:uFill>
                  <a:solidFill>
                    <a:srgbClr val="FF2600"/>
                  </a:solidFill>
                </a:uFill>
              </a:rPr>
              <a:t>Anoint a son of Jesse</a:t>
            </a:r>
            <a:endParaRPr>
              <a:uFill>
                <a:solidFill>
                  <a:srgbClr val="FF2600"/>
                </a:solidFill>
              </a:uFill>
            </a:endParaRPr>
          </a:p>
          <a:p>
            <a:pPr lvl="1" marL="747871" indent="-250031">
              <a:tabLst>
                <a:tab pos="647700" algn="l"/>
                <a:tab pos="952500" algn="l"/>
              </a:tabLst>
            </a:pPr>
            <a:r>
              <a:rPr>
                <a:solidFill>
                  <a:srgbClr val="FF2600"/>
                </a:solidFill>
                <a:uFill>
                  <a:solidFill>
                    <a:srgbClr val="FF2600"/>
                  </a:solidFill>
                </a:uFill>
              </a:rPr>
              <a:t>Gen. 49:10</a:t>
            </a:r>
            <a:r>
              <a:rPr>
                <a:uFill>
                  <a:solidFill>
                    <a:srgbClr val="FF2600"/>
                  </a:solidFill>
                </a:uFill>
              </a:rPr>
              <a:t> from Judah</a:t>
            </a:r>
            <a:endParaRPr>
              <a:uFill>
                <a:solidFill>
                  <a:srgbClr val="FF2600"/>
                </a:solidFill>
              </a:uFill>
            </a:endParaRPr>
          </a:p>
          <a:p>
            <a:pPr lvl="1" marL="747871" indent="-250031">
              <a:tabLst>
                <a:tab pos="647700" algn="l"/>
                <a:tab pos="952500" algn="l"/>
              </a:tabLst>
            </a:pPr>
            <a:r>
              <a:rPr>
                <a:uFill>
                  <a:solidFill>
                    <a:srgbClr val="FF2600"/>
                  </a:solidFill>
                </a:uFill>
              </a:rPr>
              <a:t>Boaz &amp; Ruth, Obed, Jesse, David,                                        </a:t>
            </a:r>
            <a:r>
              <a:rPr>
                <a:solidFill>
                  <a:srgbClr val="FF2600"/>
                </a:solidFill>
                <a:uFill>
                  <a:solidFill>
                    <a:srgbClr val="FF2600"/>
                  </a:solidFill>
                </a:uFill>
              </a:rPr>
              <a:t>Ruth 4:18-22</a:t>
            </a:r>
          </a:p>
        </p:txBody>
      </p:sp>
      <p:pic>
        <p:nvPicPr>
          <p:cNvPr id="65" name="pasted-image.tiff"/>
          <p:cNvPicPr>
            <a:picLocks noChangeAspect="1"/>
          </p:cNvPicPr>
          <p:nvPr/>
        </p:nvPicPr>
        <p:blipFill>
          <a:blip r:embed="rId2">
            <a:extLst/>
          </a:blip>
          <a:stretch>
            <a:fillRect/>
          </a:stretch>
        </p:blipFill>
        <p:spPr>
          <a:xfrm>
            <a:off x="6051301" y="1825029"/>
            <a:ext cx="2997201" cy="2705101"/>
          </a:xfrm>
          <a:prstGeom prst="rect">
            <a:avLst/>
          </a:prstGeom>
          <a:ln w="12700"/>
        </p:spPr>
      </p:pic>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ph type="body" idx="1"/>
          </p:nvPr>
        </p:nvSpPr>
        <p:spPr>
          <a:xfrm>
            <a:off x="88801" y="76200"/>
            <a:ext cx="8966399" cy="6705600"/>
          </a:xfrm>
          <a:prstGeom prst="rect">
            <a:avLst/>
          </a:prstGeom>
        </p:spPr>
        <p:txBody>
          <a:bodyPr/>
          <a:lstStyle/>
          <a:p>
            <a:pPr marL="609600" indent="-568959">
              <a:buSzTx/>
              <a:buNone/>
              <a:tabLst>
                <a:tab pos="647700" algn="l"/>
                <a:tab pos="952500" algn="l"/>
              </a:tabLst>
              <a:defRPr sz="2800"/>
            </a:pPr>
            <a:r>
              <a:rPr b="1"/>
              <a:t>b.	Samuel fears Saul &amp; the Lord tells him to go &amp; offer a sacrifice at Bethlehem </a:t>
            </a:r>
            <a:r>
              <a:rPr b="1">
                <a:solidFill>
                  <a:srgbClr val="FF2600"/>
                </a:solidFill>
                <a:uFill>
                  <a:solidFill>
                    <a:srgbClr val="FF2600"/>
                  </a:solidFill>
                </a:uFill>
              </a:rPr>
              <a:t>2-3</a:t>
            </a:r>
            <a:endParaRPr b="1">
              <a:solidFill>
                <a:srgbClr val="FF2600"/>
              </a:solidFill>
              <a:uFill>
                <a:solidFill>
                  <a:srgbClr val="FF2600"/>
                </a:solidFill>
              </a:uFill>
            </a:endParaRPr>
          </a:p>
          <a:p>
            <a:pPr lvl="1" marL="747871" indent="-250031">
              <a:tabLst>
                <a:tab pos="647700" algn="l"/>
                <a:tab pos="952500" algn="l"/>
              </a:tabLst>
            </a:pPr>
            <a:r>
              <a:rPr b="1">
                <a:solidFill>
                  <a:srgbClr val="FF2600"/>
                </a:solidFill>
                <a:uFill>
                  <a:solidFill>
                    <a:srgbClr val="FF2600"/>
                  </a:solidFill>
                </a:uFill>
              </a:rPr>
              <a:t> </a:t>
            </a:r>
            <a:r>
              <a:rPr>
                <a:uFill>
                  <a:solidFill>
                    <a:srgbClr val="FF2600"/>
                  </a:solidFill>
                </a:uFill>
              </a:rPr>
              <a:t>Saul would kill him</a:t>
            </a:r>
            <a:endParaRPr>
              <a:uFill>
                <a:solidFill>
                  <a:srgbClr val="FF2600"/>
                </a:solidFill>
              </a:uFill>
            </a:endParaRPr>
          </a:p>
          <a:p>
            <a:pPr lvl="1" marL="747871" indent="-250031">
              <a:tabLst>
                <a:tab pos="647700" algn="l"/>
                <a:tab pos="952500" algn="l"/>
              </a:tabLst>
            </a:pPr>
            <a:r>
              <a:rPr>
                <a:uFill>
                  <a:solidFill>
                    <a:srgbClr val="FF2600"/>
                  </a:solidFill>
                </a:uFill>
              </a:rPr>
              <a:t> Take a heifer for sacrifice</a:t>
            </a:r>
            <a:endParaRPr>
              <a:uFill>
                <a:solidFill>
                  <a:srgbClr val="FF2600"/>
                </a:solidFill>
              </a:uFill>
            </a:endParaRPr>
          </a:p>
          <a:p>
            <a:pPr lvl="1" marL="747871" indent="-250031">
              <a:tabLst>
                <a:tab pos="1003300" algn="l"/>
              </a:tabLst>
            </a:pPr>
            <a:r>
              <a:rPr>
                <a:uFill>
                  <a:solidFill>
                    <a:srgbClr val="FF2600"/>
                  </a:solidFill>
                </a:uFill>
              </a:rPr>
              <a:t> Female offered as a peace offering                                    </a:t>
            </a:r>
            <a:r>
              <a:rPr>
                <a:solidFill>
                  <a:srgbClr val="FF2600"/>
                </a:solidFill>
                <a:uFill>
                  <a:solidFill>
                    <a:srgbClr val="FF2600"/>
                  </a:solidFill>
                </a:uFill>
              </a:rPr>
              <a:t>Lev. 3:1, 6, 12</a:t>
            </a:r>
            <a:endParaRPr>
              <a:solidFill>
                <a:srgbClr val="FF2600"/>
              </a:solidFill>
              <a:uFill>
                <a:solidFill>
                  <a:srgbClr val="FF2600"/>
                </a:solidFill>
              </a:uFill>
            </a:endParaRPr>
          </a:p>
          <a:p>
            <a:pPr lvl="1" marL="747871" indent="-250031">
              <a:tabLst>
                <a:tab pos="1003300" algn="l"/>
              </a:tabLst>
            </a:pPr>
            <a:r>
              <a:rPr>
                <a:solidFill>
                  <a:srgbClr val="FF2600"/>
                </a:solidFill>
                <a:uFill>
                  <a:solidFill>
                    <a:srgbClr val="FF2600"/>
                  </a:solidFill>
                </a:uFill>
              </a:rPr>
              <a:t> </a:t>
            </a:r>
            <a:r>
              <a:rPr>
                <a:uFill>
                  <a:solidFill>
                    <a:srgbClr val="FF2600"/>
                  </a:solidFill>
                </a:uFill>
              </a:rPr>
              <a:t>Sacrifice at Bethlehem</a:t>
            </a:r>
            <a:endParaRPr>
              <a:uFill>
                <a:solidFill>
                  <a:srgbClr val="FF2600"/>
                </a:solidFill>
              </a:uFill>
            </a:endParaRPr>
          </a:p>
          <a:p>
            <a:pPr lvl="1" marL="747871" indent="-250031">
              <a:tabLst>
                <a:tab pos="1003300" algn="l"/>
              </a:tabLst>
            </a:pPr>
            <a:r>
              <a:rPr>
                <a:uFill>
                  <a:solidFill>
                    <a:srgbClr val="FF2600"/>
                  </a:solidFill>
                </a:uFill>
              </a:rPr>
              <a:t> Occasion for His trip</a:t>
            </a:r>
            <a:endParaRPr>
              <a:uFill>
                <a:solidFill>
                  <a:srgbClr val="FF2600"/>
                </a:solidFill>
              </a:uFill>
            </a:endParaRPr>
          </a:p>
          <a:p>
            <a:pPr lvl="1" marL="747871" indent="-250031">
              <a:tabLst>
                <a:tab pos="1003300" algn="l"/>
              </a:tabLst>
            </a:pPr>
            <a:r>
              <a:rPr>
                <a:uFill>
                  <a:solidFill>
                    <a:srgbClr val="FF2600"/>
                  </a:solidFill>
                </a:uFill>
              </a:rPr>
              <a:t> Jesse to be called to the sacrifice</a:t>
            </a:r>
          </a:p>
        </p:txBody>
      </p:sp>
      <p:pic>
        <p:nvPicPr>
          <p:cNvPr id="68" name="pasted-image.tiff"/>
          <p:cNvPicPr>
            <a:picLocks noChangeAspect="1"/>
          </p:cNvPicPr>
          <p:nvPr/>
        </p:nvPicPr>
        <p:blipFill>
          <a:blip r:embed="rId2">
            <a:extLst/>
          </a:blip>
          <a:stretch>
            <a:fillRect/>
          </a:stretch>
        </p:blipFill>
        <p:spPr>
          <a:xfrm>
            <a:off x="5981055" y="751185"/>
            <a:ext cx="3009901" cy="2692401"/>
          </a:xfrm>
          <a:prstGeom prst="rect">
            <a:avLst/>
          </a:prstGeom>
          <a:ln w="12700"/>
        </p:spPr>
      </p:pic>
      <p:pic>
        <p:nvPicPr>
          <p:cNvPr id="69" name="pasted-image.tiff"/>
          <p:cNvPicPr>
            <a:picLocks noChangeAspect="1"/>
          </p:cNvPicPr>
          <p:nvPr/>
        </p:nvPicPr>
        <p:blipFill>
          <a:blip r:embed="rId3">
            <a:extLst/>
          </a:blip>
          <a:srcRect l="0" t="44690" r="0" b="16990"/>
          <a:stretch>
            <a:fillRect/>
          </a:stretch>
        </p:blipFill>
        <p:spPr>
          <a:xfrm>
            <a:off x="4941280" y="4631715"/>
            <a:ext cx="4017926" cy="2140759"/>
          </a:xfrm>
          <a:prstGeom prst="rect">
            <a:avLst/>
          </a:prstGeom>
          <a:ln w="12700"/>
        </p:spPr>
      </p:pic>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a:ea typeface="Times"/>
        <a:cs typeface="Times"/>
      </a:majorFont>
      <a:minorFont>
        <a:latin typeface="Times"/>
        <a:ea typeface="Times"/>
        <a:cs typeface="Time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12700" cap="flat">
          <a:solidFill>
            <a:srgbClr val="000000"/>
          </a:solidFill>
          <a:prstDash val="solid"/>
          <a:round/>
        </a:ln>
        <a:effectLst/>
        <a:sp3d/>
      </a:spPr>
      <a:bodyPr rot="0" spcFirstLastPara="1" vertOverflow="overflow" horzOverflow="overflow" vert="horz" wrap="square" lIns="50800" tIns="50800" rIns="50800" bIns="50800" numCol="1" spcCol="38100" rtlCol="0" anchor="t"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000000"/>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a:ea typeface="Times"/>
        <a:cs typeface="Times"/>
      </a:majorFont>
      <a:minorFont>
        <a:latin typeface="Times"/>
        <a:ea typeface="Times"/>
        <a:cs typeface="Time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12700" cap="flat">
          <a:solidFill>
            <a:srgbClr val="000000"/>
          </a:solidFill>
          <a:prstDash val="solid"/>
          <a:round/>
        </a:ln>
        <a:effectLst/>
        <a:sp3d/>
      </a:spPr>
      <a:bodyPr rot="0" spcFirstLastPara="1" vertOverflow="overflow" horzOverflow="overflow" vert="horz" wrap="square" lIns="50800" tIns="50800" rIns="50800" bIns="50800" numCol="1" spcCol="38100" rtlCol="0" anchor="t"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000000"/>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