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0" marR="0">
              <a:defRPr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marL="342900" marR="0">
              <a:buChar char="»"/>
              <a:defRPr>
                <a:uFillTx/>
              </a:defRPr>
            </a:lvl1pPr>
            <a:lvl2pPr marL="783771" marR="0" indent="-326571">
              <a:spcBef>
                <a:spcPts val="700"/>
              </a:spcBef>
              <a:defRPr sz="3200">
                <a:uFillTx/>
              </a:defRPr>
            </a:lvl2pPr>
            <a:lvl3pPr marL="1219200" marR="0" indent="-304800">
              <a:spcBef>
                <a:spcPts val="700"/>
              </a:spcBef>
              <a:defRPr sz="3200">
                <a:uFillTx/>
              </a:defRPr>
            </a:lvl3pPr>
            <a:lvl4pPr marL="1737360" marR="0" indent="-365760">
              <a:spcBef>
                <a:spcPts val="700"/>
              </a:spcBef>
              <a:defRPr sz="3200">
                <a:uFillTx/>
              </a:defRPr>
            </a:lvl4pPr>
            <a:lvl5pPr marL="2235200" marR="0" indent="-406400">
              <a:spcBef>
                <a:spcPts val="700"/>
              </a:spcBef>
              <a:defRPr sz="32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8176259" y="6248400"/>
            <a:ext cx="281941" cy="320040"/>
          </a:xfrm>
          <a:prstGeom prst="rect">
            <a:avLst/>
          </a:prstGeom>
        </p:spPr>
        <p:txBody>
          <a:bodyPr lIns="45719" tIns="45719" rIns="45719" bIns="45719"/>
          <a:lstStyle>
            <a:lvl1pPr algn="r" defTabSz="914400">
              <a:defRPr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2698280" marR="40639" indent="-70438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3053880" marR="40639" indent="-70438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3409480" marR="40639" indent="-70438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3765080" marR="40639" indent="-70438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</p:spPr>
        <p:txBody>
          <a:bodyPr/>
          <a:lstStyle/>
          <a:p>
            <a:pPr/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Section Two: Samuel and Saul</a:t>
            </a:r>
            <a:r>
              <a:rPr b="1" sz="3600"/>
              <a:t> </a:t>
            </a:r>
            <a:endParaRPr b="1" sz="3600"/>
          </a:p>
          <a:p>
            <a:pPr/>
            <a:r>
              <a:rPr b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7:3—15:35</a:t>
            </a:r>
          </a:p>
        </p:txBody>
      </p:sp>
      <p:sp>
        <p:nvSpPr>
          <p:cNvPr id="32" name="Shape 32"/>
          <p:cNvSpPr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/>
          <a:p>
            <a:pPr marL="40639" indent="0" algn="ctr">
              <a:buClr>
                <a:srgbClr val="000000"/>
              </a:buClr>
              <a:buSzTx/>
              <a:buFont typeface="Times"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2286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491490" indent="-450850" algn="l"/>
            <a:r>
              <a:rPr b="1" sz="2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2.	Victory obtained over the Philistines through Samuel’s prayer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5-14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381000" y="1371600"/>
            <a:ext cx="8534400" cy="5486400"/>
          </a:xfrm>
          <a:prstGeom prst="rect">
            <a:avLst/>
          </a:prstGeom>
        </p:spPr>
        <p:txBody>
          <a:bodyPr/>
          <a:lstStyle/>
          <a:p>
            <a:pPr marL="574039" indent="-533399">
              <a:buClr>
                <a:srgbClr val="011993"/>
              </a:buClr>
              <a:buFont typeface="Times"/>
              <a:buAutoNum type="alphaLcPeriod" startAt="1"/>
              <a:defRPr sz="2800"/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Samuel gathers Israel together at Mizpah, where they fast, pray, and confess their sins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5, 6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955039" indent="-457199">
              <a:lnSpc>
                <a:spcPct val="120000"/>
              </a:lnSpc>
              <a:buClr>
                <a:srgbClr val="000000"/>
              </a:buClr>
              <a:buFont typeface="Times"/>
            </a:pPr>
            <a:r>
              <a:t>Confessed their sins</a:t>
            </a:r>
          </a:p>
          <a:p>
            <a:pPr lvl="1" marL="955039" indent="-457199">
              <a:lnSpc>
                <a:spcPct val="120000"/>
              </a:lnSpc>
              <a:buClr>
                <a:srgbClr val="000000"/>
              </a:buClr>
              <a:buFont typeface="Times"/>
            </a:pPr>
            <a:r>
              <a:t>poured out water or souls</a:t>
            </a:r>
          </a:p>
          <a:p>
            <a:pPr lvl="1" marL="955039" indent="-457199">
              <a:lnSpc>
                <a:spcPct val="120000"/>
              </a:lnSpc>
              <a:buClr>
                <a:srgbClr val="000000"/>
              </a:buClr>
              <a:buFont typeface="Times"/>
            </a:pPr>
            <a:r>
              <a:t>broken and contrite heart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Ps. 51:7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955039" indent="-457199">
              <a:lnSpc>
                <a:spcPct val="120000"/>
              </a:lnSpc>
              <a:buClr>
                <a:srgbClr val="000000"/>
              </a:buClr>
              <a:buFont typeface="Times"/>
            </a:pPr>
            <a:r>
              <a:t>Samuel judged the people as God’s deputy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idx="1"/>
          </p:nvPr>
        </p:nvSpPr>
        <p:spPr>
          <a:xfrm>
            <a:off x="63500" y="63500"/>
            <a:ext cx="8534400" cy="5464275"/>
          </a:xfrm>
          <a:prstGeom prst="rect">
            <a:avLst/>
          </a:prstGeom>
        </p:spPr>
        <p:txBody>
          <a:bodyPr/>
          <a:lstStyle/>
          <a:p>
            <a:pPr marL="574039" indent="-533399">
              <a:lnSpc>
                <a:spcPct val="90000"/>
              </a:lnSpc>
              <a:buClr>
                <a:srgbClr val="011993"/>
              </a:buClr>
              <a:buFont typeface="Times"/>
              <a:buAutoNum type="alphaLcPeriod" startAt="2"/>
              <a:defRPr sz="2800"/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Philistines go up against Israel; the Israelites cry to the Lord for help; Samuel offers sacrifices; and the Lord confuses the Philistines with thunder; Israel routes and pursues them to Bethcar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7-11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Mizpah was five miles northwest of Jerusalem</a:t>
            </a: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Because of their sins the people feared the Philistines</a:t>
            </a: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They ask Samuel to pray for them </a:t>
            </a:r>
          </a:p>
        </p:txBody>
      </p:sp>
      <p:pic>
        <p:nvPicPr>
          <p:cNvPr id="6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447" y="3550184"/>
            <a:ext cx="1630019" cy="1295175"/>
          </a:xfrm>
          <a:prstGeom prst="rect">
            <a:avLst/>
          </a:prstGeom>
          <a:ln w="12700"/>
        </p:spPr>
      </p:pic>
      <p:pic>
        <p:nvPicPr>
          <p:cNvPr id="6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5447" y="4939389"/>
            <a:ext cx="2121354" cy="1704333"/>
          </a:xfrm>
          <a:prstGeom prst="rect">
            <a:avLst/>
          </a:prstGeom>
          <a:ln w="12700"/>
        </p:spPr>
      </p:pic>
      <p:pic>
        <p:nvPicPr>
          <p:cNvPr id="6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3860" y="3558422"/>
            <a:ext cx="2231275" cy="2993321"/>
          </a:xfrm>
          <a:prstGeom prst="rect">
            <a:avLst/>
          </a:prstGeom>
          <a:ln w="12700"/>
        </p:spPr>
      </p:pic>
      <p:pic>
        <p:nvPicPr>
          <p:cNvPr id="65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7938" y="3672568"/>
            <a:ext cx="4290449" cy="328770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body" idx="1"/>
          </p:nvPr>
        </p:nvSpPr>
        <p:spPr>
          <a:xfrm>
            <a:off x="63500" y="63500"/>
            <a:ext cx="8534400" cy="5464275"/>
          </a:xfrm>
          <a:prstGeom prst="rect">
            <a:avLst/>
          </a:prstGeom>
        </p:spPr>
        <p:txBody>
          <a:bodyPr/>
          <a:lstStyle/>
          <a:p>
            <a:pPr marL="574039" indent="-533399">
              <a:lnSpc>
                <a:spcPct val="90000"/>
              </a:lnSpc>
              <a:buClr>
                <a:srgbClr val="011993"/>
              </a:buClr>
              <a:buFont typeface="Times"/>
              <a:buAutoNum type="alphaLcPeriod" startAt="2"/>
              <a:defRPr sz="2800"/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Philistines go up against Israel; the Israelites cry to the Lord for help; Samuel offers sacrifices; and the Lord confuses the Philistines with thunder; Israel routes and pursues them to Bethcar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7-11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Burnt offering indicated - the total dependence </a:t>
            </a:r>
          </a:p>
        </p:txBody>
      </p:sp>
      <p:pic>
        <p:nvPicPr>
          <p:cNvPr id="6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165" y="2638583"/>
            <a:ext cx="2551044" cy="3722342"/>
          </a:xfrm>
          <a:prstGeom prst="rect">
            <a:avLst/>
          </a:prstGeom>
          <a:ln w="12700"/>
        </p:spPr>
      </p:pic>
      <p:pic>
        <p:nvPicPr>
          <p:cNvPr id="6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0138" y="2592591"/>
            <a:ext cx="4977695" cy="381432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idx="1"/>
          </p:nvPr>
        </p:nvSpPr>
        <p:spPr>
          <a:xfrm>
            <a:off x="63500" y="63500"/>
            <a:ext cx="8534400" cy="5464275"/>
          </a:xfrm>
          <a:prstGeom prst="rect">
            <a:avLst/>
          </a:prstGeom>
        </p:spPr>
        <p:txBody>
          <a:bodyPr/>
          <a:lstStyle/>
          <a:p>
            <a:pPr marL="574039" indent="-533399">
              <a:lnSpc>
                <a:spcPct val="90000"/>
              </a:lnSpc>
              <a:buClr>
                <a:srgbClr val="011993"/>
              </a:buClr>
              <a:buFont typeface="Times"/>
              <a:buAutoNum type="alphaLcPeriod" startAt="2"/>
              <a:defRPr sz="2800"/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Philistines go up against Israel; the Israelites cry to the Lord for help; Samuel offers sacrifices; and the Lord confuses the Philistines with thunder; Israel routes and pursues them to Bethcar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7-11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A great thunder confused the Philistines and helped</a:t>
            </a: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Beth-car - place of the lamb - unknown</a:t>
            </a:r>
          </a:p>
        </p:txBody>
      </p:sp>
      <p:pic>
        <p:nvPicPr>
          <p:cNvPr id="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654" y="2831433"/>
            <a:ext cx="1491986" cy="4014953"/>
          </a:xfrm>
          <a:prstGeom prst="rect">
            <a:avLst/>
          </a:prstGeom>
          <a:ln w="12700"/>
        </p:spPr>
      </p:pic>
      <p:pic>
        <p:nvPicPr>
          <p:cNvPr id="7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5051" y="2903491"/>
            <a:ext cx="3821812" cy="2928591"/>
          </a:xfrm>
          <a:prstGeom prst="rect">
            <a:avLst/>
          </a:prstGeom>
          <a:ln w="12700"/>
        </p:spPr>
      </p:pic>
      <p:pic>
        <p:nvPicPr>
          <p:cNvPr id="7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8016" y="5372429"/>
            <a:ext cx="4190241" cy="1408704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xfrm>
            <a:off x="38100" y="50800"/>
            <a:ext cx="6525717" cy="6756400"/>
          </a:xfrm>
          <a:prstGeom prst="rect">
            <a:avLst/>
          </a:prstGeom>
        </p:spPr>
        <p:txBody>
          <a:bodyPr/>
          <a:lstStyle/>
          <a:p>
            <a:pPr marL="574040" indent="-533400">
              <a:lnSpc>
                <a:spcPct val="90000"/>
              </a:lnSpc>
              <a:buClr>
                <a:srgbClr val="011993"/>
              </a:buClr>
              <a:buFont typeface="Times"/>
              <a:buAutoNum type="alphaLcPeriod" startAt="3"/>
              <a:defRPr sz="2800"/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Samuel erects a stone for a memorial and calls it Ebenezer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12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Ebenezer - stone of help </a:t>
            </a: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God brought them to repentance and victory</a:t>
            </a: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Samuel believed God would help them further</a:t>
            </a:r>
          </a:p>
          <a:p>
            <a:pPr lvl="1" marL="955039" indent="-4571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They commemorated the victory</a:t>
            </a:r>
          </a:p>
          <a:p>
            <a:pPr lvl="2" marL="1336039" indent="-381000">
              <a:lnSpc>
                <a:spcPct val="90000"/>
              </a:lnSpc>
              <a:buClr>
                <a:srgbClr val="000000"/>
              </a:buClr>
              <a:buFont typeface="Times"/>
              <a:buChar char="-"/>
              <a:defRPr sz="2800"/>
            </a:pPr>
            <a:r>
              <a:t>Jacob stone at Bethel</a:t>
            </a:r>
          </a:p>
          <a:p>
            <a:pPr lvl="2" marL="1336039" indent="-381000">
              <a:lnSpc>
                <a:spcPct val="90000"/>
              </a:lnSpc>
              <a:buClr>
                <a:srgbClr val="000000"/>
              </a:buClr>
              <a:buFont typeface="Times"/>
              <a:buChar char="-"/>
              <a:defRPr sz="2800"/>
            </a:pPr>
            <a:r>
              <a:t>Achon’s disobedience - heap	</a:t>
            </a:r>
          </a:p>
          <a:p>
            <a:pPr lvl="2" marL="1336039" indent="-381000">
              <a:lnSpc>
                <a:spcPct val="90000"/>
              </a:lnSpc>
              <a:buClr>
                <a:srgbClr val="000000"/>
              </a:buClr>
              <a:buFont typeface="Times"/>
              <a:buChar char="-"/>
              <a:defRPr sz="2800"/>
            </a:pPr>
            <a:r>
              <a:t>Ai king - heap</a:t>
            </a:r>
          </a:p>
          <a:p>
            <a:pPr lvl="2" marL="1336039" indent="-381000">
              <a:lnSpc>
                <a:spcPct val="90000"/>
              </a:lnSpc>
              <a:buClr>
                <a:srgbClr val="000000"/>
              </a:buClr>
              <a:buFont typeface="Times"/>
              <a:buChar char="-"/>
              <a:defRPr sz="2800"/>
            </a:pPr>
            <a:r>
              <a:t>Cave at Makkedah - 5 kings defeated and slain</a:t>
            </a:r>
          </a:p>
          <a:p>
            <a:pPr lvl="2" marL="1336039" indent="-381000">
              <a:lnSpc>
                <a:spcPct val="90000"/>
              </a:lnSpc>
              <a:buClr>
                <a:srgbClr val="000000"/>
              </a:buClr>
              <a:buFont typeface="Times"/>
              <a:buChar char="-"/>
              <a:defRPr sz="2800"/>
            </a:pPr>
            <a:r>
              <a:t>Death of Joshua, stone of witness “serve the Lord” </a:t>
            </a:r>
          </a:p>
        </p:txBody>
      </p:sp>
      <p:pic>
        <p:nvPicPr>
          <p:cNvPr id="7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6968" y="399500"/>
            <a:ext cx="2040406" cy="2050281"/>
          </a:xfrm>
          <a:prstGeom prst="rect">
            <a:avLst/>
          </a:prstGeom>
          <a:ln w="12700"/>
        </p:spPr>
      </p:pic>
      <p:pic>
        <p:nvPicPr>
          <p:cNvPr id="7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4759" y="2547628"/>
            <a:ext cx="2693750" cy="394207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228600" y="-63500"/>
            <a:ext cx="7772400" cy="1143000"/>
          </a:xfrm>
          <a:prstGeom prst="rect">
            <a:avLst/>
          </a:prstGeom>
        </p:spPr>
        <p:txBody>
          <a:bodyPr/>
          <a:lstStyle/>
          <a:p>
            <a:pPr marL="491490" indent="-450850" algn="l"/>
            <a:r>
              <a:rPr b="1" sz="2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2.	Victory obtained over the Philistines through Samuel’s prayer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5-14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304800" y="1066800"/>
            <a:ext cx="8534400" cy="5486400"/>
          </a:xfrm>
          <a:prstGeom prst="rect">
            <a:avLst/>
          </a:prstGeom>
        </p:spPr>
        <p:txBody>
          <a:bodyPr/>
          <a:lstStyle/>
          <a:p>
            <a:pPr marL="650240" indent="-609600">
              <a:lnSpc>
                <a:spcPct val="90000"/>
              </a:lnSpc>
              <a:buClr>
                <a:srgbClr val="011993"/>
              </a:buClr>
              <a:buFont typeface="Times"/>
              <a:buAutoNum type="alphaLcPeriod" startAt="4"/>
              <a:defRPr sz="2800"/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Philistines are totally subdued, and Israel recovers all its lost cities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13-14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1031239" indent="-5333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The hand of the Lord was against the Philistines </a:t>
            </a:r>
          </a:p>
          <a:p>
            <a:pPr lvl="1" marL="1031239" indent="-5333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Amorites (high ones) - Canaanites -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Gen. 15:16, 19-21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1031239" indent="-533399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t>They gave Israel no trouble at this time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215900" y="12700"/>
            <a:ext cx="7772400" cy="1143000"/>
          </a:xfrm>
          <a:prstGeom prst="rect">
            <a:avLst/>
          </a:prstGeom>
        </p:spPr>
        <p:txBody>
          <a:bodyPr/>
          <a:lstStyle/>
          <a:p>
            <a:pPr marL="491490" indent="-450850" algn="l"/>
            <a:r>
              <a:rPr b="1" sz="2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3.	Samuel’s labors as judge</a:t>
            </a:r>
            <a:r>
              <a:rPr b="1" sz="2800"/>
              <a:t>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15-17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342900" y="965200"/>
            <a:ext cx="8458200" cy="54864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Times"/>
              <a:defRPr sz="2800"/>
            </a:pPr>
            <a:r>
              <a:t>Samuel travels from place to place as a judge in Israel</a:t>
            </a:r>
          </a:p>
          <a:p>
            <a:pPr>
              <a:buClr>
                <a:srgbClr val="000000"/>
              </a:buClr>
              <a:buFont typeface="Times"/>
              <a:defRPr sz="2800"/>
            </a:pPr>
            <a:r>
              <a:t>He does not seem to have judged them for many years</a:t>
            </a:r>
          </a:p>
          <a:p>
            <a:pPr>
              <a:buClr>
                <a:srgbClr val="000000"/>
              </a:buClr>
              <a:buFont typeface="Times"/>
              <a:defRPr sz="2800"/>
            </a:pPr>
            <a:r>
              <a:t>From the death of Eli to the reign of Saul.</a:t>
            </a:r>
          </a:p>
          <a:p>
            <a:pPr>
              <a:buClr>
                <a:srgbClr val="000000"/>
              </a:buClr>
              <a:buFont typeface="Times"/>
              <a:defRPr sz="2800"/>
            </a:pPr>
            <a:r>
              <a:t>They respected Samuel</a:t>
            </a:r>
          </a:p>
          <a:p>
            <a:pPr>
              <a:buClr>
                <a:srgbClr val="000000"/>
              </a:buClr>
              <a:buFont typeface="Times"/>
              <a:defRPr sz="2800"/>
            </a:pPr>
            <a:r>
              <a:t>Ministered to whole nation - appointed leader by God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37" y="855662"/>
            <a:ext cx="8978901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0"/>
            <a:ext cx="8458200" cy="6916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228600" y="-12700"/>
            <a:ext cx="7772400" cy="823318"/>
          </a:xfrm>
          <a:prstGeom prst="rect">
            <a:avLst/>
          </a:prstGeom>
        </p:spPr>
        <p:txBody>
          <a:bodyPr/>
          <a:lstStyle/>
          <a:p>
            <a:pPr marL="491490" indent="-450850" algn="l"/>
            <a:r>
              <a:rPr b="1" sz="2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3.	Samuel’s labors as judge</a:t>
            </a:r>
            <a:r>
              <a:rPr b="1" sz="2800"/>
              <a:t>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15-17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444500" y="774700"/>
            <a:ext cx="8458200" cy="54864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Times"/>
              <a:defRPr sz="2800"/>
            </a:pPr>
            <a:r>
              <a:t>He does not seem to have judged them for many years</a:t>
            </a:r>
          </a:p>
          <a:p>
            <a:pPr>
              <a:buClr>
                <a:srgbClr val="000000"/>
              </a:buClr>
              <a:buFont typeface="Times"/>
              <a:defRPr sz="2800"/>
            </a:pPr>
            <a:r>
              <a:t>From the death of Eli to the reign of Saul</a:t>
            </a:r>
          </a:p>
          <a:p>
            <a:pPr>
              <a:buClr>
                <a:srgbClr val="000000"/>
              </a:buClr>
              <a:buFont typeface="Times"/>
              <a:defRPr sz="2800"/>
            </a:pPr>
            <a:r>
              <a:t>They respected Samuel</a:t>
            </a:r>
          </a:p>
          <a:p>
            <a:pPr>
              <a:buClr>
                <a:srgbClr val="000000"/>
              </a:buClr>
              <a:buFont typeface="Times"/>
              <a:defRPr sz="2800"/>
            </a:pPr>
            <a:r>
              <a:t>Ministered to whole nation - appointed leader by God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body" sz="quarter" idx="1"/>
          </p:nvPr>
        </p:nvSpPr>
        <p:spPr>
          <a:xfrm>
            <a:off x="228600" y="167639"/>
            <a:ext cx="8686800" cy="685801"/>
          </a:xfrm>
          <a:prstGeom prst="rect">
            <a:avLst/>
          </a:prstGeom>
        </p:spPr>
        <p:txBody>
          <a:bodyPr/>
          <a:lstStyle/>
          <a:p>
            <a:pPr marL="519112" indent="-519112">
              <a:lnSpc>
                <a:spcPct val="9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80"/>
                </a:solidFill>
              </a:defRPr>
            </a:pPr>
            <a:r>
              <a:t>C. 	The ark is returned to Israel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6-7:2</a:t>
            </a:r>
          </a:p>
        </p:txBody>
      </p:sp>
      <p:sp>
        <p:nvSpPr>
          <p:cNvPr id="35" name="Shape 35"/>
          <p:cNvSpPr/>
          <p:nvPr/>
        </p:nvSpPr>
        <p:spPr>
          <a:xfrm>
            <a:off x="228600" y="792480"/>
            <a:ext cx="8686800" cy="2661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455612" marR="0" indent="177800">
              <a:lnSpc>
                <a:spcPct val="90000"/>
              </a:lnSpc>
              <a:spcBef>
                <a:spcPts val="2300"/>
              </a:spcBef>
              <a:defRPr b="1" sz="2800">
                <a:uFillTx/>
              </a:defRPr>
            </a:pPr>
            <a:r>
              <a:t>3.	 Men of Beth-shemesh smitten </a:t>
            </a:r>
            <a:r>
              <a:rPr>
                <a:solidFill>
                  <a:srgbClr val="FF0000"/>
                </a:solidFill>
              </a:rPr>
              <a:t>6:19-21</a:t>
            </a:r>
            <a:endParaRPr>
              <a:solidFill>
                <a:srgbClr val="FF0000"/>
              </a:solidFill>
            </a:endParaRPr>
          </a:p>
          <a:p>
            <a:pPr lvl="1" marL="280736" marR="0" indent="-280736">
              <a:lnSpc>
                <a:spcPct val="90000"/>
              </a:lnSpc>
              <a:spcBef>
                <a:spcPts val="2300"/>
              </a:spcBef>
              <a:buSzPct val="100000"/>
              <a:buChar char="•"/>
              <a:defRPr sz="2800">
                <a:uFillTx/>
              </a:defRPr>
            </a:pPr>
            <a:r>
              <a:rPr b="1">
                <a:solidFill>
                  <a:srgbClr val="FF0000"/>
                </a:solidFill>
              </a:rPr>
              <a:t>  </a:t>
            </a:r>
            <a:r>
              <a:t>For too curiously looking into the ark, the men of Beth-shemesh are smitten of the Lord, </a:t>
            </a:r>
            <a:r>
              <a:rPr>
                <a:solidFill>
                  <a:srgbClr val="FF2600"/>
                </a:solidFill>
              </a:rPr>
              <a:t>19-20</a:t>
            </a:r>
          </a:p>
          <a:p>
            <a:pPr lvl="1" marL="280736" marR="0" indent="-280736">
              <a:lnSpc>
                <a:spcPct val="90000"/>
              </a:lnSpc>
              <a:spcBef>
                <a:spcPts val="2300"/>
              </a:spcBef>
              <a:buSzPct val="100000"/>
              <a:buChar char="•"/>
              <a:defRPr sz="2800">
                <a:uFillTx/>
              </a:defRPr>
            </a:pPr>
            <a:r>
              <a:t>  They send to the inhabitants of Kiriath-jearim, that they may take away the ark, </a:t>
            </a:r>
            <a:r>
              <a:rPr>
                <a:solidFill>
                  <a:srgbClr val="FF2600"/>
                </a:solidFill>
              </a:rPr>
              <a:t>21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pPr/>
            <a:r>
              <a:t>LESSONS 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304800" y="685800"/>
            <a:ext cx="8610600" cy="6172200"/>
          </a:xfrm>
          <a:prstGeom prst="rect">
            <a:avLst/>
          </a:prstGeom>
        </p:spPr>
        <p:txBody>
          <a:bodyPr/>
          <a:lstStyle/>
          <a:p>
            <a:pPr marL="650240" indent="-6096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Font typeface="Times"/>
              <a:buAutoNum type="arabicPeriod" startAt="1"/>
              <a:defRPr sz="2800"/>
            </a:pPr>
            <a:r>
              <a:t>Peace with God precedes going to war for God</a:t>
            </a:r>
          </a:p>
          <a:p>
            <a:pPr marL="650240" indent="-6096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Font typeface="Times"/>
              <a:buAutoNum type="arabicPeriod" startAt="1"/>
              <a:defRPr sz="2800"/>
            </a:pPr>
            <a:r>
              <a:t>God helps His followers to fight their battles</a:t>
            </a:r>
            <a:r>
              <a:t> </a:t>
            </a:r>
          </a:p>
          <a:p>
            <a:pPr marL="650240" indent="-6096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t>3.	God is love to those who repent &amp; do His will</a:t>
            </a:r>
          </a:p>
          <a:p>
            <a:pPr marL="650240" indent="-6096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t>4.	God is a opposed to those who do wickedly</a:t>
            </a:r>
          </a:p>
          <a:p>
            <a:pPr marL="650240" indent="-6096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t>5.	Repentance is brought about by teaching</a:t>
            </a:r>
          </a:p>
          <a:p>
            <a:pPr marL="650240" indent="-6096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t>6.	Calamities &amp; sorrow often open one to teaching</a:t>
            </a:r>
          </a:p>
          <a:p>
            <a:pPr marL="650240" indent="-60960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t>7.	The gospel is the power of God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Rom. 1:16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50240" indent="-609600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t>8.	Men can and do harden their hearts against the gospel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Matt. 13:15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393700" y="-38100"/>
            <a:ext cx="7772400" cy="935881"/>
          </a:xfrm>
          <a:prstGeom prst="rect">
            <a:avLst/>
          </a:prstGeom>
        </p:spPr>
        <p:txBody>
          <a:bodyPr/>
          <a:lstStyle/>
          <a:p>
            <a:pPr/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B.	</a:t>
            </a:r>
            <a:r>
              <a:rPr b="1" sz="3600" u="sng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Appoints his sons as judges</a:t>
            </a:r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,</a:t>
            </a:r>
            <a:r>
              <a:rPr b="1" sz="3600"/>
              <a:t> </a:t>
            </a:r>
            <a:r>
              <a:rPr b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8:1-3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266700" y="1016000"/>
            <a:ext cx="8610600" cy="5410200"/>
          </a:xfrm>
          <a:prstGeom prst="rect">
            <a:avLst/>
          </a:prstGeom>
        </p:spPr>
        <p:txBody>
          <a:bodyPr/>
          <a:lstStyle/>
          <a:p>
            <a:pPr marL="613727" indent="-573087">
              <a:buClr>
                <a:srgbClr val="000000"/>
              </a:buClr>
              <a:buFont typeface="Times"/>
              <a:buAutoNum type="arabicPeriod" startAt="1"/>
              <a:defRPr sz="2800"/>
            </a:pPr>
            <a:r>
              <a:rPr b="1"/>
              <a:t>Samuel grown old, makes his sons judges in Beersheba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1-2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13727" indent="-573087">
              <a:buClr>
                <a:srgbClr val="000000"/>
              </a:buClr>
              <a:buSzTx/>
              <a:buFont typeface="Times"/>
              <a:buNone/>
              <a:defRPr sz="2800"/>
            </a:pPr>
          </a:p>
          <a:p>
            <a:pPr marL="613727" indent="-573087"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rPr b="1"/>
              <a:t>2.	They pervert judgment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</a:p>
        </p:txBody>
      </p:sp>
      <p:pic>
        <p:nvPicPr>
          <p:cNvPr id="9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8896" y="1715677"/>
            <a:ext cx="3218008" cy="228364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xfrm>
            <a:off x="685800" y="101600"/>
            <a:ext cx="7772400" cy="741462"/>
          </a:xfrm>
          <a:prstGeom prst="rect">
            <a:avLst/>
          </a:prstGeom>
        </p:spPr>
        <p:txBody>
          <a:bodyPr anchor="t"/>
          <a:lstStyle/>
          <a:p>
            <a:pPr marL="539403" indent="-498763" algn="l">
              <a:buClr>
                <a:srgbClr val="011993"/>
              </a:buClr>
              <a:buSzPct val="100000"/>
              <a:buFont typeface="Times"/>
              <a:buAutoNum type="alphaUcPeriod" startAt="3"/>
            </a:pPr>
            <a:r>
              <a:rPr b="1" sz="3600" u="sng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people ask for a king</a:t>
            </a:r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,</a:t>
            </a:r>
            <a:r>
              <a:rPr b="1" sz="3600"/>
              <a:t> </a:t>
            </a:r>
            <a:r>
              <a:rPr b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8:4-22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228600" y="1219200"/>
            <a:ext cx="5621189" cy="5590630"/>
          </a:xfrm>
          <a:prstGeom prst="rect">
            <a:avLst/>
          </a:prstGeom>
        </p:spPr>
        <p:txBody>
          <a:bodyPr/>
          <a:lstStyle/>
          <a:p>
            <a:pPr marL="553402" indent="-512762">
              <a:spcBef>
                <a:spcPts val="2900"/>
              </a:spcBef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rPr b="1"/>
              <a:t>1.	The people ask for a king,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4-5</a:t>
            </a:r>
          </a:p>
        </p:txBody>
      </p:sp>
      <p:pic>
        <p:nvPicPr>
          <p:cNvPr id="10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4658" y="1066800"/>
            <a:ext cx="3603114" cy="1535348"/>
          </a:xfrm>
          <a:prstGeom prst="rect">
            <a:avLst/>
          </a:prstGeom>
          <a:ln w="12700"/>
        </p:spPr>
      </p:pic>
      <p:pic>
        <p:nvPicPr>
          <p:cNvPr id="10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898" y="2076705"/>
            <a:ext cx="3012902" cy="3066445"/>
          </a:xfrm>
          <a:prstGeom prst="rect">
            <a:avLst/>
          </a:prstGeom>
          <a:ln w="12700"/>
        </p:spPr>
      </p:pic>
      <p:pic>
        <p:nvPicPr>
          <p:cNvPr id="10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1163" y="2897112"/>
            <a:ext cx="3199371" cy="223480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685800" y="101600"/>
            <a:ext cx="7772400" cy="741462"/>
          </a:xfrm>
          <a:prstGeom prst="rect">
            <a:avLst/>
          </a:prstGeom>
        </p:spPr>
        <p:txBody>
          <a:bodyPr anchor="t"/>
          <a:lstStyle/>
          <a:p>
            <a:pPr marL="539403" indent="-498763" algn="l">
              <a:buClr>
                <a:srgbClr val="011993"/>
              </a:buClr>
              <a:buSzPct val="100000"/>
              <a:buFont typeface="Times"/>
              <a:buAutoNum type="alphaUcPeriod" startAt="3"/>
            </a:pPr>
            <a:r>
              <a:rPr b="1" sz="3600" u="sng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people ask for a king</a:t>
            </a:r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,</a:t>
            </a:r>
            <a:r>
              <a:rPr b="1" sz="3600"/>
              <a:t> </a:t>
            </a:r>
            <a:r>
              <a:rPr b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8:4-22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228600" y="1219200"/>
            <a:ext cx="5621189" cy="5590630"/>
          </a:xfrm>
          <a:prstGeom prst="rect">
            <a:avLst/>
          </a:prstGeom>
        </p:spPr>
        <p:txBody>
          <a:bodyPr/>
          <a:lstStyle/>
          <a:p>
            <a:pPr marL="553402" indent="-512762">
              <a:spcBef>
                <a:spcPts val="2900"/>
              </a:spcBef>
              <a:buClr>
                <a:srgbClr val="000000"/>
              </a:buClr>
              <a:buSzTx/>
              <a:buFont typeface="Times"/>
              <a:buNone/>
              <a:defRPr sz="2800"/>
            </a:pPr>
            <a:r>
              <a:rPr b="1"/>
              <a:t>2.	The Lord instructs Samuel,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6-9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1248727" indent="-581024">
              <a:spcBef>
                <a:spcPts val="2900"/>
              </a:spcBef>
              <a:buClr>
                <a:srgbClr val="000000"/>
              </a:buClr>
              <a:buSzTx/>
              <a:buFont typeface="Times"/>
              <a:buNone/>
            </a:pPr>
            <a:r>
              <a:t>a.	Samuel is displeased, and inquires of the Lord,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</a:p>
          <a:p>
            <a:pPr lvl="1" marL="1248727" indent="-581024">
              <a:spcBef>
                <a:spcPts val="2900"/>
              </a:spcBef>
              <a:buClr>
                <a:srgbClr val="000000"/>
              </a:buClr>
              <a:buSzTx/>
              <a:buFont typeface="Times"/>
              <a:buNone/>
            </a:pPr>
            <a:r>
              <a:t>b.	The Lord is also displeased; but directs Samuel to appoint them a king, and to show them solemnly the consequences of their choice,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7-9</a:t>
            </a:r>
          </a:p>
        </p:txBody>
      </p:sp>
      <p:pic>
        <p:nvPicPr>
          <p:cNvPr id="10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4635" y="1623264"/>
            <a:ext cx="3190428" cy="227152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685800" y="76200"/>
            <a:ext cx="7772400" cy="772964"/>
          </a:xfrm>
          <a:prstGeom prst="rect">
            <a:avLst/>
          </a:prstGeom>
        </p:spPr>
        <p:txBody>
          <a:bodyPr anchor="t"/>
          <a:lstStyle/>
          <a:p>
            <a:pPr marL="529012" indent="-488372" algn="l">
              <a:buClr>
                <a:srgbClr val="011993"/>
              </a:buClr>
              <a:buSzPct val="100000"/>
              <a:buFont typeface="Times"/>
              <a:buAutoNum type="alphaUcPeriod" startAt="3"/>
            </a:pPr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people ask for a king</a:t>
            </a:r>
            <a:r>
              <a:rPr b="1" sz="3600"/>
              <a:t> </a:t>
            </a:r>
            <a:r>
              <a:rPr b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8:4-22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50800" y="749300"/>
            <a:ext cx="8686800" cy="5942509"/>
          </a:xfrm>
          <a:prstGeom prst="rect">
            <a:avLst/>
          </a:prstGeom>
        </p:spPr>
        <p:txBody>
          <a:bodyPr/>
          <a:lstStyle/>
          <a:p>
            <a:pPr marL="491490" indent="-450850">
              <a:buClr>
                <a:srgbClr val="011993"/>
              </a:buClr>
              <a:buSzTx/>
              <a:buFont typeface="Times"/>
              <a:buNone/>
              <a:defRPr sz="2800"/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3.	Samuel describes a king,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10-18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1064577" indent="-458787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</a:pPr>
            <a:r>
              <a:t>a.	Your sons taken for army service</a:t>
            </a:r>
          </a:p>
          <a:p>
            <a:pPr lvl="1" marL="1064577" indent="-458787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</a:pPr>
            <a:r>
              <a:t>b.	Military command system</a:t>
            </a:r>
          </a:p>
          <a:p>
            <a:pPr lvl="1" marL="1064577" indent="-458787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</a:pPr>
            <a:r>
              <a:t>c.	Sons to plow his fields &amp; make weapons</a:t>
            </a:r>
          </a:p>
          <a:p>
            <a:pPr lvl="1" marL="1064577" indent="-458787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</a:pPr>
            <a:r>
              <a:t>d.	Daughters - perfumers, cooks, bakers</a:t>
            </a:r>
          </a:p>
          <a:p>
            <a:pPr lvl="1" marL="1064577" indent="-458787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</a:pPr>
            <a:r>
              <a:t>e.	Best of land for his servants</a:t>
            </a:r>
          </a:p>
          <a:p>
            <a:pPr lvl="1" marL="1064577" indent="-458787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</a:pPr>
            <a:r>
              <a:t>f.	1/10 new tax of seed, vineyards for officers &amp; servants</a:t>
            </a:r>
          </a:p>
          <a:p>
            <a:pPr lvl="1" marL="1064577" indent="-458787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</a:pPr>
            <a:r>
              <a:t>g.	Male servants, female servants - best young men, donkeys - for his work</a:t>
            </a:r>
          </a:p>
          <a:p>
            <a:pPr lvl="1" marL="1064577" indent="-458787">
              <a:spcBef>
                <a:spcPts val="0"/>
              </a:spcBef>
              <a:buClr>
                <a:srgbClr val="000000"/>
              </a:buClr>
              <a:buSzTx/>
              <a:buFont typeface="Times"/>
              <a:buNone/>
            </a:pPr>
            <a:r>
              <a:t>h.	1/10 of flock</a:t>
            </a:r>
          </a:p>
          <a:p>
            <a:pPr lvl="1" marL="1064577" indent="-458787">
              <a:buClr>
                <a:srgbClr val="000000"/>
              </a:buClr>
              <a:buSzTx/>
              <a:buFont typeface="Times"/>
              <a:buNone/>
            </a:pPr>
            <a:r>
              <a:t>i.	You will cry out &amp; God will not answer</a:t>
            </a:r>
          </a:p>
        </p:txBody>
      </p:sp>
      <p:pic>
        <p:nvPicPr>
          <p:cNvPr id="11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6743" y="689127"/>
            <a:ext cx="2099908" cy="149542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685800" y="76200"/>
            <a:ext cx="7772400" cy="772964"/>
          </a:xfrm>
          <a:prstGeom prst="rect">
            <a:avLst/>
          </a:prstGeom>
        </p:spPr>
        <p:txBody>
          <a:bodyPr anchor="t"/>
          <a:lstStyle/>
          <a:p>
            <a:pPr marL="529012" indent="-488372" algn="l">
              <a:buClr>
                <a:srgbClr val="011993"/>
              </a:buClr>
              <a:buSzPct val="100000"/>
              <a:buFont typeface="Times"/>
              <a:buAutoNum type="alphaUcPeriod" startAt="3"/>
            </a:pPr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people ask for a king</a:t>
            </a:r>
            <a:r>
              <a:rPr b="1" sz="3600"/>
              <a:t> </a:t>
            </a:r>
            <a:r>
              <a:rPr b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8:4-22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228600" y="787400"/>
            <a:ext cx="8686800" cy="5942509"/>
          </a:xfrm>
          <a:prstGeom prst="rect">
            <a:avLst/>
          </a:prstGeom>
        </p:spPr>
        <p:txBody>
          <a:bodyPr/>
          <a:lstStyle/>
          <a:p>
            <a:pPr marL="491490" indent="-450850">
              <a:buClr>
                <a:srgbClr val="011993"/>
              </a:buClr>
              <a:buSzTx/>
              <a:buFont typeface="Times"/>
              <a:buNone/>
              <a:defRPr sz="2800"/>
            </a:pPr>
            <a:r>
              <a:rPr b="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4.	The people persist,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19-22</a:t>
            </a:r>
          </a:p>
        </p:txBody>
      </p:sp>
      <p:pic>
        <p:nvPicPr>
          <p:cNvPr id="11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6911" y="829243"/>
            <a:ext cx="3185778" cy="2277423"/>
          </a:xfrm>
          <a:prstGeom prst="rect">
            <a:avLst/>
          </a:prstGeom>
          <a:ln w="12700"/>
        </p:spPr>
      </p:pic>
      <p:pic>
        <p:nvPicPr>
          <p:cNvPr id="11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3760" y="3199118"/>
            <a:ext cx="3212080" cy="223667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pPr/>
            <a:r>
              <a:t>Lessons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304800" y="1066800"/>
            <a:ext cx="8534400" cy="5029200"/>
          </a:xfrm>
          <a:prstGeom prst="rect">
            <a:avLst/>
          </a:prstGeom>
        </p:spPr>
        <p:txBody>
          <a:bodyPr/>
          <a:lstStyle/>
          <a:p>
            <a:pPr marL="574039" indent="-533399">
              <a:buClr>
                <a:srgbClr val="011993"/>
              </a:buClr>
              <a:buFont typeface="Times"/>
              <a:buAutoNum type="arabicPeriod" startAt="1"/>
              <a:defRPr b="1" sz="2800"/>
            </a:pPr>
            <a:r>
              <a:rPr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The pull of the world</a:t>
            </a:r>
            <a:r>
              <a:t> </a:t>
            </a:r>
          </a:p>
          <a:p>
            <a:pPr lvl="1" marL="955039" indent="-457199">
              <a:spcBef>
                <a:spcPts val="0"/>
              </a:spcBef>
              <a:buClr>
                <a:srgbClr val="000000"/>
              </a:buClr>
              <a:buFont typeface="Times"/>
              <a:buChar char="•"/>
            </a:pPr>
            <a:r>
              <a:t>Pressure - prevailing social custom </a:t>
            </a:r>
          </a:p>
          <a:p>
            <a:pPr lvl="1" marL="955039" indent="-457199">
              <a:spcBef>
                <a:spcPts val="0"/>
              </a:spcBef>
              <a:buClr>
                <a:srgbClr val="000000"/>
              </a:buClr>
              <a:buFont typeface="Times"/>
              <a:buChar char="•"/>
            </a:pPr>
            <a:r>
              <a:t>What others do matters to us</a:t>
            </a:r>
          </a:p>
          <a:p>
            <a:pPr lvl="1" marL="955039" indent="-457199">
              <a:spcBef>
                <a:spcPts val="0"/>
              </a:spcBef>
              <a:buClr>
                <a:srgbClr val="000000"/>
              </a:buClr>
              <a:buFont typeface="Times"/>
              <a:buChar char="•"/>
            </a:pPr>
            <a:r>
              <a:t>Style of dress </a:t>
            </a:r>
          </a:p>
          <a:p>
            <a:pPr lvl="1" marL="955039" indent="-457199">
              <a:spcBef>
                <a:spcPts val="0"/>
              </a:spcBef>
              <a:buClr>
                <a:srgbClr val="000000"/>
              </a:buClr>
              <a:buFont typeface="Times"/>
              <a:buChar char="•"/>
            </a:pPr>
            <a:r>
              <a:t>Moral standards </a:t>
            </a:r>
          </a:p>
          <a:p>
            <a:pPr lvl="1" marL="955039" indent="-457199">
              <a:spcBef>
                <a:spcPts val="0"/>
              </a:spcBef>
              <a:buClr>
                <a:srgbClr val="000000"/>
              </a:buClr>
              <a:buFont typeface="Times"/>
              <a:buChar char="•"/>
              <a:defRPr b="1"/>
            </a:pPr>
            <a:r>
              <a:rPr b="0"/>
              <a:t>Bible interpreted 	</a:t>
            </a:r>
            <a:r>
              <a:t>	</a:t>
            </a:r>
          </a:p>
          <a:p>
            <a:pPr marL="574040" indent="-533400">
              <a:buClr>
                <a:srgbClr val="011993"/>
              </a:buClr>
              <a:buSzTx/>
              <a:buFont typeface="Times"/>
              <a:buNone/>
              <a:defRPr b="1" sz="2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pPr>
            <a:r>
              <a:t>2.	The Patience of God</a:t>
            </a:r>
          </a:p>
          <a:p>
            <a:pPr lvl="1" marL="955039" indent="-457199">
              <a:buClr>
                <a:srgbClr val="000000"/>
              </a:buClr>
              <a:buSzTx/>
              <a:buFont typeface="Times"/>
              <a:buNone/>
              <a:defRPr b="1"/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sz="quarter" idx="1"/>
          </p:nvPr>
        </p:nvSpPr>
        <p:spPr>
          <a:xfrm>
            <a:off x="228600" y="167639"/>
            <a:ext cx="8686800" cy="685801"/>
          </a:xfrm>
          <a:prstGeom prst="rect">
            <a:avLst/>
          </a:prstGeom>
        </p:spPr>
        <p:txBody>
          <a:bodyPr/>
          <a:lstStyle>
            <a:lvl1pPr marL="519112" indent="-519112" algn="ctr">
              <a:lnSpc>
                <a:spcPct val="9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80"/>
                </a:solidFill>
              </a:defRPr>
            </a:lvl1pPr>
          </a:lstStyle>
          <a:p>
            <a:pPr/>
            <a:r>
              <a:t>Lessons</a:t>
            </a:r>
          </a:p>
        </p:txBody>
      </p:sp>
      <p:sp>
        <p:nvSpPr>
          <p:cNvPr id="38" name="Shape 38"/>
          <p:cNvSpPr/>
          <p:nvPr/>
        </p:nvSpPr>
        <p:spPr>
          <a:xfrm>
            <a:off x="228600" y="792480"/>
            <a:ext cx="8686800" cy="305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280736" marR="0" indent="-280736">
              <a:lnSpc>
                <a:spcPct val="90000"/>
              </a:lnSpc>
              <a:spcBef>
                <a:spcPts val="2300"/>
              </a:spcBef>
              <a:buSzPct val="100000"/>
              <a:buChar char="•"/>
              <a:defRPr sz="2800">
                <a:uFillTx/>
              </a:defRPr>
            </a:pPr>
            <a:r>
              <a:rPr b="1">
                <a:solidFill>
                  <a:srgbClr val="FF0000"/>
                </a:solidFill>
              </a:rPr>
              <a:t>   </a:t>
            </a:r>
            <a:r>
              <a:t>Keep watch over the first risings of a spirit of regarding divine things lightly.</a:t>
            </a:r>
          </a:p>
          <a:p>
            <a:pPr lvl="1" marL="280736" marR="0" indent="-280736">
              <a:lnSpc>
                <a:spcPct val="90000"/>
              </a:lnSpc>
              <a:spcBef>
                <a:spcPts val="2300"/>
              </a:spcBef>
              <a:buSzPct val="100000"/>
              <a:buChar char="•"/>
              <a:defRPr sz="2800">
                <a:uFillTx/>
              </a:defRPr>
            </a:pPr>
            <a:r>
              <a:t>   Cultivate in young &amp; old reverence for all things connected with worship of God.</a:t>
            </a:r>
          </a:p>
          <a:p>
            <a:pPr lvl="1" marL="280736" marR="0" indent="-280736">
              <a:lnSpc>
                <a:spcPct val="90000"/>
              </a:lnSpc>
              <a:spcBef>
                <a:spcPts val="2300"/>
              </a:spcBef>
              <a:buSzPct val="100000"/>
              <a:buChar char="•"/>
              <a:defRPr sz="2800">
                <a:uFillTx/>
              </a:defRPr>
            </a:pPr>
            <a:r>
              <a:t>   The severity of God is really mercy to his creatures as a whole.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sz="quarter" idx="1"/>
          </p:nvPr>
        </p:nvSpPr>
        <p:spPr>
          <a:xfrm>
            <a:off x="228600" y="167639"/>
            <a:ext cx="8686800" cy="685801"/>
          </a:xfrm>
          <a:prstGeom prst="rect">
            <a:avLst/>
          </a:prstGeom>
        </p:spPr>
        <p:txBody>
          <a:bodyPr/>
          <a:lstStyle/>
          <a:p>
            <a:pPr marL="519112" indent="-519112">
              <a:lnSpc>
                <a:spcPct val="9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0080"/>
                </a:solidFill>
              </a:defRPr>
            </a:pPr>
            <a:r>
              <a:t>C. 	The ark is returned to Israel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6-7:2</a:t>
            </a:r>
          </a:p>
        </p:txBody>
      </p:sp>
      <p:sp>
        <p:nvSpPr>
          <p:cNvPr id="41" name="Shape 41"/>
          <p:cNvSpPr/>
          <p:nvPr/>
        </p:nvSpPr>
        <p:spPr>
          <a:xfrm>
            <a:off x="228600" y="792480"/>
            <a:ext cx="86868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455612" marR="0" indent="177800">
              <a:lnSpc>
                <a:spcPct val="90000"/>
              </a:lnSpc>
              <a:defRPr b="1" sz="2800">
                <a:uFillTx/>
              </a:defRPr>
            </a:pPr>
            <a:r>
              <a:t>4.	  The ark in the house of Abinadab </a:t>
            </a:r>
            <a:r>
              <a:rPr>
                <a:solidFill>
                  <a:srgbClr val="FF0000"/>
                </a:solidFill>
              </a:rPr>
              <a:t>7:1-2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</p:spPr>
        <p:txBody>
          <a:bodyPr/>
          <a:lstStyle/>
          <a:p>
            <a:pPr/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Section Two: Samuel and Saul</a:t>
            </a:r>
            <a:r>
              <a:rPr b="1" sz="3600"/>
              <a:t> </a:t>
            </a:r>
            <a:endParaRPr b="1" sz="3600"/>
          </a:p>
          <a:p>
            <a:pPr/>
            <a:r>
              <a:rPr b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7:3—15:35</a:t>
            </a:r>
          </a:p>
        </p:txBody>
      </p:sp>
      <p:sp>
        <p:nvSpPr>
          <p:cNvPr id="44" name="Shape 44"/>
          <p:cNvSpPr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/>
          <a:p>
            <a:pPr marL="40639" indent="0" algn="ctr">
              <a:buClr>
                <a:srgbClr val="000000"/>
              </a:buClr>
              <a:buSzTx/>
              <a:buFont typeface="Times"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</p:spPr>
        <p:txBody>
          <a:bodyPr/>
          <a:lstStyle/>
          <a:p>
            <a:pPr/>
            <a:r>
              <a:rPr b="1" sz="36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I.   </a:t>
            </a:r>
            <a:r>
              <a:rPr b="1" sz="3600" u="sng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Samuel the Judge</a:t>
            </a:r>
            <a:r>
              <a:rPr b="1" sz="3600"/>
              <a:t> </a:t>
            </a:r>
            <a:r>
              <a:rPr b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7:3—8:22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609600" y="0"/>
            <a:ext cx="8153400" cy="1295400"/>
          </a:xfrm>
          <a:prstGeom prst="rect">
            <a:avLst/>
          </a:prstGeom>
        </p:spPr>
        <p:txBody>
          <a:bodyPr/>
          <a:lstStyle/>
          <a:p>
            <a:pPr marL="1158239" indent="-1117600"/>
            <a:r>
              <a:rPr b="1" sz="2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A.  Consecrates the people and defeats the Philistines</a:t>
            </a:r>
            <a:r>
              <a:rPr b="1" sz="2800"/>
              <a:t>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7:3-17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457200" y="1295400"/>
            <a:ext cx="8305800" cy="5562600"/>
          </a:xfrm>
          <a:prstGeom prst="rect">
            <a:avLst/>
          </a:prstGeom>
        </p:spPr>
        <p:txBody>
          <a:bodyPr/>
          <a:lstStyle/>
          <a:p>
            <a:pPr marL="574039" indent="-533399">
              <a:buClr>
                <a:srgbClr val="011993"/>
              </a:buClr>
              <a:buFont typeface="Times"/>
              <a:buAutoNum type="arabicPeriod" startAt="1"/>
              <a:defRPr sz="2800"/>
            </a:pPr>
            <a:r>
              <a:rPr b="1" u="sng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Purification of Israel from idolatry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3-4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955039" indent="-457199">
              <a:buClr>
                <a:srgbClr val="000000"/>
              </a:buClr>
              <a:buFont typeface="Times"/>
              <a:buChar char="•"/>
            </a:pPr>
            <a:r>
              <a:t>Samuel reproves and exhorts the people</a:t>
            </a:r>
          </a:p>
          <a:p>
            <a:pPr lvl="1" marL="955039" indent="-457199">
              <a:buClr>
                <a:srgbClr val="000000"/>
              </a:buClr>
              <a:buFont typeface="Times"/>
              <a:buChar char="•"/>
            </a:pPr>
            <a:r>
              <a:t>Whole hearted return demanded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-12700" y="-114300"/>
            <a:ext cx="8153400" cy="1295400"/>
          </a:xfrm>
          <a:prstGeom prst="rect">
            <a:avLst/>
          </a:prstGeom>
        </p:spPr>
        <p:txBody>
          <a:bodyPr/>
          <a:lstStyle>
            <a:lvl1pPr marL="1158239" indent="-1117600">
              <a:defRPr b="1" sz="2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lvl1pPr>
          </a:lstStyle>
          <a:p>
            <a:pPr/>
            <a:r>
              <a:t>Baal and Ashtaroth</a:t>
            </a:r>
          </a:p>
        </p:txBody>
      </p:sp>
      <p:pic>
        <p:nvPicPr>
          <p:cNvPr id="52" name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068387"/>
            <a:ext cx="2851051" cy="5180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6399" y="419124"/>
            <a:ext cx="2851051" cy="6019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609600" y="152400"/>
            <a:ext cx="8153400" cy="990600"/>
          </a:xfrm>
          <a:prstGeom prst="rect">
            <a:avLst/>
          </a:prstGeom>
        </p:spPr>
        <p:txBody>
          <a:bodyPr/>
          <a:lstStyle/>
          <a:p>
            <a:pPr marL="1158239" indent="-1117600"/>
            <a:r>
              <a:rPr b="1" sz="2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A.  Consecrates the people and defeats the Philistines</a:t>
            </a:r>
            <a:r>
              <a:rPr b="1" sz="2800"/>
              <a:t>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7:3-17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533400" y="1143000"/>
            <a:ext cx="8610600" cy="5715000"/>
          </a:xfrm>
          <a:prstGeom prst="rect">
            <a:avLst/>
          </a:prstGeom>
        </p:spPr>
        <p:txBody>
          <a:bodyPr/>
          <a:lstStyle/>
          <a:p>
            <a:pPr marL="574039" indent="-533399">
              <a:buClr>
                <a:srgbClr val="011993"/>
              </a:buClr>
              <a:buFont typeface="Times"/>
              <a:buAutoNum type="arabicPeriod" startAt="1"/>
              <a:defRPr sz="2800"/>
            </a:pPr>
            <a:r>
              <a:rPr b="1" u="sng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rPr>
              <a:t>Purification of Israel from idolatry</a:t>
            </a:r>
            <a:r>
              <a:rPr b="1"/>
              <a:t>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3-4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955039" indent="-457199">
              <a:buClr>
                <a:srgbClr val="000000"/>
              </a:buClr>
              <a:buFont typeface="Times"/>
              <a:buChar char="•"/>
              <a:defRPr b="1"/>
            </a:pPr>
            <a:r>
              <a:t>Seeking the Lord</a:t>
            </a:r>
          </a:p>
          <a:p>
            <a:pPr lvl="2" marL="1336039" indent="-381000">
              <a:buClr>
                <a:srgbClr val="000000"/>
              </a:buClr>
              <a:buFont typeface="Times"/>
              <a:buChar char="-"/>
              <a:defRPr sz="2800"/>
            </a:pPr>
            <a:r>
              <a:t>Put away false gods - Prepare hearts</a:t>
            </a:r>
          </a:p>
          <a:p>
            <a:pPr lvl="2" marL="1336039" indent="-381000">
              <a:buClr>
                <a:srgbClr val="000000"/>
              </a:buClr>
              <a:buFont typeface="Times"/>
              <a:buChar char="-"/>
              <a:defRPr sz="2800"/>
            </a:pPr>
            <a:r>
              <a:t>Remove our idols (money, hobbies, material things)</a:t>
            </a:r>
          </a:p>
          <a:p>
            <a:pPr lvl="2" marL="1336039" indent="-381000">
              <a:buClr>
                <a:srgbClr val="000000"/>
              </a:buClr>
              <a:buFont typeface="Times"/>
              <a:buChar char="-"/>
              <a:defRPr sz="2800"/>
            </a:pPr>
            <a:r>
              <a:t>Idols in heart are most dangerous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"/>
        <a:ea typeface="Times"/>
        <a:cs typeface="Times"/>
      </a:majorFont>
      <a:minorFont>
        <a:latin typeface="Times"/>
        <a:ea typeface="Times"/>
        <a:cs typeface="Time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"/>
        <a:ea typeface="Times"/>
        <a:cs typeface="Times"/>
      </a:majorFont>
      <a:minorFont>
        <a:latin typeface="Times"/>
        <a:ea typeface="Times"/>
        <a:cs typeface="Time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