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a:ea typeface="Times"/>
          <a:cs typeface="Time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Times"/>
          <a:ea typeface="Times"/>
          <a:cs typeface="Time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a:ea typeface="Times"/>
          <a:cs typeface="Time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a:ea typeface="Times"/>
          <a:cs typeface="Time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ph type="sldImg"/>
          </p:nvPr>
        </p:nvSpPr>
        <p:spPr>
          <a:xfrm>
            <a:off x="1143000" y="685800"/>
            <a:ext cx="4572000" cy="3429000"/>
          </a:xfrm>
          <a:prstGeom prst="rect">
            <a:avLst/>
          </a:prstGeom>
        </p:spPr>
        <p:txBody>
          <a:bodyPr/>
          <a:lstStyle/>
          <a:p>
            <a:pPr/>
          </a:p>
        </p:txBody>
      </p:sp>
      <p:sp>
        <p:nvSpPr>
          <p:cNvPr id="36" name="Shape 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12" name="Shape 12"/>
          <p:cNvSpPr/>
          <p:nvPr>
            <p:ph type="body" idx="1"/>
          </p:nvPr>
        </p:nvSpPr>
        <p:spPr>
          <a:xfrm>
            <a:off x="685800" y="1981200"/>
            <a:ext cx="7772400" cy="4114800"/>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0" name="Shape 2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7" name="Shape 27"/>
          <p:cNvSpPr/>
          <p:nvPr>
            <p:ph type="title"/>
          </p:nvPr>
        </p:nvSpPr>
        <p:spPr>
          <a:xfrm>
            <a:off x="685800" y="609600"/>
            <a:ext cx="7772400" cy="1143000"/>
          </a:xfrm>
          <a:prstGeom prst="rect">
            <a:avLst/>
          </a:prstGeom>
        </p:spPr>
        <p:txBody>
          <a:bodyPr>
            <a:normAutofit fontScale="100000" lnSpcReduction="0"/>
          </a:bodyPr>
          <a:lstStyle/>
          <a:p>
            <a:pPr/>
            <a:r>
              <a:t>Title Text</a:t>
            </a:r>
          </a:p>
        </p:txBody>
      </p:sp>
      <p:sp>
        <p:nvSpPr>
          <p:cNvPr id="28" name="Shape 28"/>
          <p:cNvSpPr/>
          <p:nvPr>
            <p:ph type="body" idx="1"/>
          </p:nvPr>
        </p:nvSpPr>
        <p:spPr>
          <a:xfrm>
            <a:off x="685800" y="1981200"/>
            <a:ext cx="7772400" cy="4114800"/>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9" name="Shape 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8176259" y="6248400"/>
            <a:ext cx="281941" cy="320040"/>
          </a:xfrm>
          <a:prstGeom prst="rect">
            <a:avLst/>
          </a:prstGeom>
          <a:ln w="12700">
            <a:miter lim="400000"/>
          </a:ln>
        </p:spPr>
        <p:txBody>
          <a:bodyPr wrap="none" lIns="45719" rIns="45719">
            <a:spAutoFit/>
          </a:bodyPr>
          <a:lstStyle>
            <a:lvl1pPr algn="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a:ea typeface="Times"/>
          <a:cs typeface="Times"/>
          <a:sym typeface="Times"/>
        </a:defRPr>
      </a:lvl9pPr>
    </p:titleStyle>
    <p:bodyStyle>
      <a:lvl1pPr marL="342900" marR="0" indent="-3429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1pPr>
      <a:lvl2pPr marL="783771" marR="0" indent="-326571"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2pPr>
      <a:lvl3pPr marL="1219200" marR="0" indent="-3048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3pPr>
      <a:lvl4pPr marL="17373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4pPr>
      <a:lvl5pPr marL="22352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5pPr>
      <a:lvl6pPr marL="26924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6pPr>
      <a:lvl7pPr marL="31496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7pPr>
      <a:lvl8pPr marL="36068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8pPr>
      <a:lvl9pPr marL="40640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Times"/>
          <a:ea typeface="Times"/>
          <a:cs typeface="Times"/>
          <a:sym typeface="Time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1pPr>
      <a:lvl2pPr marL="0" marR="0" indent="4572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2pPr>
      <a:lvl3pPr marL="0" marR="0" indent="9144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5pPr>
      <a:lvl6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6pPr>
      <a:lvl7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7pPr>
      <a:lvl8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8pPr>
      <a:lvl9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Relationship Id="rId3" Type="http://schemas.openxmlformats.org/officeDocument/2006/relationships/image" Target="../media/image13.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tif"/><Relationship Id="rId3" Type="http://schemas.openxmlformats.org/officeDocument/2006/relationships/image" Target="../media/image16.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22.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tif"/><Relationship Id="rId3" Type="http://schemas.openxmlformats.org/officeDocument/2006/relationships/image" Target="../media/image24.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tif"/><Relationship Id="rId3" Type="http://schemas.openxmlformats.org/officeDocument/2006/relationships/image" Target="../media/image26.tif"/><Relationship Id="rId4" Type="http://schemas.openxmlformats.org/officeDocument/2006/relationships/image" Target="../media/image27.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Relationship Id="rId3" Type="http://schemas.openxmlformats.org/officeDocument/2006/relationships/image" Target="../media/image29.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Relationship Id="rId3" Type="http://schemas.openxmlformats.org/officeDocument/2006/relationships/image" Target="../media/image31.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tif"/><Relationship Id="rId3" Type="http://schemas.openxmlformats.org/officeDocument/2006/relationships/image" Target="../media/image17.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2.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Relationship Id="rId3" Type="http://schemas.openxmlformats.org/officeDocument/2006/relationships/image" Target="../media/image4.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Relationship Id="rId3" Type="http://schemas.openxmlformats.org/officeDocument/2006/relationships/image" Target="../media/image9.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xfrm>
            <a:off x="685800" y="609599"/>
            <a:ext cx="7772400" cy="1143002"/>
          </a:xfrm>
          <a:prstGeom prst="rect">
            <a:avLst/>
          </a:prstGeom>
        </p:spPr>
        <p:txBody>
          <a:bodyPr/>
          <a:lstStyle/>
          <a:p>
            <a:pPr defTabSz="740663">
              <a:defRPr b="1" sz="3564">
                <a:solidFill>
                  <a:srgbClr val="000080"/>
                </a:solidFill>
              </a:defRPr>
            </a:pPr>
            <a:r>
              <a:t>Section One: Shiloh &amp; Samuel</a:t>
            </a:r>
            <a:r>
              <a:rPr>
                <a:solidFill>
                  <a:srgbClr val="000000"/>
                </a:solidFill>
              </a:rPr>
              <a:t> </a:t>
            </a:r>
            <a:r>
              <a:rPr>
                <a:solidFill>
                  <a:srgbClr val="FF0000"/>
                </a:solidFill>
              </a:rPr>
              <a:t>1:1—7:1</a:t>
            </a:r>
          </a:p>
        </p:txBody>
      </p:sp>
      <p:sp>
        <p:nvSpPr>
          <p:cNvPr id="39" name="Shape 39"/>
          <p:cNvSpPr/>
          <p:nvPr>
            <p:ph type="body" idx="1"/>
          </p:nvPr>
        </p:nvSpPr>
        <p:spPr>
          <a:prstGeom prst="rect">
            <a:avLst/>
          </a:prstGeom>
        </p:spPr>
        <p:txBody>
          <a:bodyPr/>
          <a:lstStyle/>
          <a:p>
            <a:pPr>
              <a:buAutoNum type="romanUcPeriod" startAt="1"/>
              <a:defRPr b="1"/>
            </a:pPr>
            <a:r>
              <a:t> Samuel’s Birth and Call </a:t>
            </a:r>
            <a:r>
              <a:rPr>
                <a:solidFill>
                  <a:srgbClr val="FF0000"/>
                </a:solidFill>
              </a:rPr>
              <a:t>1:1—3:21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4. Dedication of the child </a:t>
            </a:r>
            <a:r>
              <a:rPr>
                <a:solidFill>
                  <a:srgbClr val="FF2600"/>
                </a:solidFill>
              </a:rPr>
              <a:t>1:24-28</a:t>
            </a:r>
          </a:p>
        </p:txBody>
      </p:sp>
      <p:sp>
        <p:nvSpPr>
          <p:cNvPr id="76" name="Shape 76"/>
          <p:cNvSpPr/>
          <p:nvPr>
            <p:ph type="body" idx="1"/>
          </p:nvPr>
        </p:nvSpPr>
        <p:spPr>
          <a:xfrm>
            <a:off x="266700" y="782319"/>
            <a:ext cx="8610600" cy="5803584"/>
          </a:xfrm>
          <a:prstGeom prst="rect">
            <a:avLst/>
          </a:prstGeom>
        </p:spPr>
        <p:txBody>
          <a:bodyPr/>
          <a:lstStyle/>
          <a:p>
            <a:pPr marL="457200" indent="-457200">
              <a:spcBef>
                <a:spcPts val="3400"/>
              </a:spcBef>
              <a:buChar char="•"/>
              <a:defRPr sz="2800"/>
            </a:pPr>
            <a:r>
              <a:t>When weaned, she takes him to Shiloh, presents her child to Eli to be consecrated to the Lord</a:t>
            </a:r>
          </a:p>
          <a:p>
            <a:pPr marL="457200" indent="-457200">
              <a:spcBef>
                <a:spcPts val="3400"/>
              </a:spcBef>
              <a:buChar char="•"/>
              <a:defRPr sz="2800"/>
            </a:pPr>
            <a:r>
              <a:t>Offers a 3 year old bull, an ephah of flour, &amp; a jug of wine, for his consecration</a:t>
            </a:r>
          </a:p>
          <a:p>
            <a:pPr marL="457200" indent="-457200">
              <a:spcBef>
                <a:spcPts val="3400"/>
              </a:spcBef>
              <a:buChar char="•"/>
              <a:defRPr sz="2800"/>
            </a:pPr>
            <a:r>
              <a:t>ephah - measure of grain 3/5 bushel - 6 gal.</a:t>
            </a:r>
          </a:p>
        </p:txBody>
      </p:sp>
      <p:pic>
        <p:nvPicPr>
          <p:cNvPr id="77" name="pasted-image.tiff"/>
          <p:cNvPicPr>
            <a:picLocks noChangeAspect="1"/>
          </p:cNvPicPr>
          <p:nvPr/>
        </p:nvPicPr>
        <p:blipFill>
          <a:blip r:embed="rId2">
            <a:extLst/>
          </a:blip>
          <a:stretch>
            <a:fillRect/>
          </a:stretch>
        </p:blipFill>
        <p:spPr>
          <a:xfrm>
            <a:off x="766942" y="4206914"/>
            <a:ext cx="1833283" cy="2556948"/>
          </a:xfrm>
          <a:prstGeom prst="rect">
            <a:avLst/>
          </a:prstGeom>
          <a:ln w="12700">
            <a:miter lim="400000"/>
          </a:ln>
        </p:spPr>
      </p:pic>
      <p:pic>
        <p:nvPicPr>
          <p:cNvPr id="78" name="pasted-image.tiff"/>
          <p:cNvPicPr>
            <a:picLocks noChangeAspect="1"/>
          </p:cNvPicPr>
          <p:nvPr/>
        </p:nvPicPr>
        <p:blipFill>
          <a:blip r:embed="rId3">
            <a:extLst/>
          </a:blip>
          <a:stretch>
            <a:fillRect/>
          </a:stretch>
        </p:blipFill>
        <p:spPr>
          <a:xfrm>
            <a:off x="2939931" y="4178498"/>
            <a:ext cx="3842407" cy="2556948"/>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title"/>
          </p:nvPr>
        </p:nvSpPr>
        <p:spPr>
          <a:xfrm>
            <a:off x="351358" y="180339"/>
            <a:ext cx="8441284" cy="705804"/>
          </a:xfrm>
          <a:prstGeom prst="rect">
            <a:avLst/>
          </a:prstGeom>
        </p:spPr>
        <p:txBody>
          <a:bodyPr/>
          <a:lstStyle/>
          <a:p>
            <a:pPr marL="1117600" indent="-1117600">
              <a:defRPr b="1" sz="3600">
                <a:solidFill>
                  <a:srgbClr val="000080"/>
                </a:solidFill>
              </a:defRPr>
            </a:pPr>
            <a:r>
              <a:t>5. Hannah’s song, </a:t>
            </a:r>
            <a:r>
              <a:rPr>
                <a:solidFill>
                  <a:srgbClr val="FF2600"/>
                </a:solidFill>
              </a:rPr>
              <a:t>2:1-11</a:t>
            </a:r>
          </a:p>
        </p:txBody>
      </p:sp>
      <p:sp>
        <p:nvSpPr>
          <p:cNvPr id="81" name="Shape 81"/>
          <p:cNvSpPr/>
          <p:nvPr>
            <p:ph type="body" idx="1"/>
          </p:nvPr>
        </p:nvSpPr>
        <p:spPr>
          <a:xfrm>
            <a:off x="266700" y="853439"/>
            <a:ext cx="8610600" cy="5803584"/>
          </a:xfrm>
          <a:prstGeom prst="rect">
            <a:avLst/>
          </a:prstGeom>
        </p:spPr>
        <p:txBody>
          <a:bodyPr/>
          <a:lstStyle/>
          <a:p>
            <a:pPr marL="416426" indent="-416426" defTabSz="813816">
              <a:buAutoNum type="alphaLcPeriod" startAt="1"/>
              <a:defRPr sz="2492"/>
            </a:pPr>
            <a:r>
              <a:t>Hannah’s prophetic hymn, </a:t>
            </a:r>
            <a:r>
              <a:rPr>
                <a:solidFill>
                  <a:srgbClr val="FF2600"/>
                </a:solidFill>
              </a:rPr>
              <a:t>1-10</a:t>
            </a:r>
            <a:endParaRPr>
              <a:solidFill>
                <a:srgbClr val="FF2600"/>
              </a:solidFill>
            </a:endParaRPr>
          </a:p>
          <a:p>
            <a:pPr lvl="1" marL="981576" indent="-416426" defTabSz="813816">
              <a:buAutoNum type="arabicParenR" startAt="1"/>
              <a:defRPr sz="2314"/>
            </a:pPr>
            <a:r>
              <a:t>Rejoiced in the personal deliverance from misery, </a:t>
            </a:r>
            <a:r>
              <a:rPr>
                <a:solidFill>
                  <a:srgbClr val="FF2600"/>
                </a:solidFill>
              </a:rPr>
              <a:t>1</a:t>
            </a:r>
            <a:r>
              <a:t> </a:t>
            </a:r>
          </a:p>
          <a:p>
            <a:pPr lvl="1" marL="981576" indent="-416426" defTabSz="813816">
              <a:buAutoNum type="arabicParenR" startAt="1"/>
              <a:defRPr sz="2314"/>
            </a:pPr>
            <a:r>
              <a:t>Rejoiced in the person of God - his holiness, strength &amp; knowledge, </a:t>
            </a:r>
            <a:r>
              <a:rPr>
                <a:solidFill>
                  <a:srgbClr val="FF2600"/>
                </a:solidFill>
              </a:rPr>
              <a:t>2-3</a:t>
            </a:r>
          </a:p>
          <a:p>
            <a:pPr lvl="1" marL="981576" indent="-416426" defTabSz="813816">
              <a:buAutoNum type="arabicParenR" startAt="1"/>
              <a:defRPr sz="2314"/>
            </a:pPr>
            <a:r>
              <a:t>God judges and weighs actions</a:t>
            </a:r>
          </a:p>
          <a:p>
            <a:pPr lvl="1" marL="981576" indent="-416426" defTabSz="813816">
              <a:buAutoNum type="arabicParenR" startAt="1"/>
              <a:defRPr sz="2314"/>
            </a:pPr>
            <a:r>
              <a:t>Rejoiced in the government of God, </a:t>
            </a:r>
            <a:r>
              <a:rPr>
                <a:solidFill>
                  <a:srgbClr val="FF2600"/>
                </a:solidFill>
              </a:rPr>
              <a:t>4-8</a:t>
            </a:r>
            <a:r>
              <a:t>. The rich, powerful &amp; blessed are humbled - the poor, weak &amp; dishonorable are suddenly exalted - “brings low &amp; exalts"</a:t>
            </a:r>
          </a:p>
          <a:p>
            <a:pPr lvl="1" marL="981576" indent="-416426" defTabSz="813816">
              <a:buAutoNum type="arabicParenR" startAt="1"/>
              <a:defRPr sz="2314"/>
            </a:pPr>
            <a:r>
              <a:t>Rejoiced in her hope, </a:t>
            </a:r>
            <a:r>
              <a:rPr>
                <a:solidFill>
                  <a:srgbClr val="FF2600"/>
                </a:solidFill>
              </a:rPr>
              <a:t>9-10</a:t>
            </a:r>
            <a:r>
              <a:t>. The righteous are under the watchful care of God; the wicked, are swallowed up in darkness when God’s light of grace is withdrawn. God will ultimately a) judge the whole world, b) give strength to his king c) exalt the horn or power of his anointed - the Messiah</a:t>
            </a:r>
          </a:p>
          <a:p>
            <a:pPr marL="416426" indent="-416426" defTabSz="813816">
              <a:spcBef>
                <a:spcPts val="3000"/>
              </a:spcBef>
              <a:buAutoNum type="alphaLcPeriod" startAt="1"/>
              <a:defRPr sz="2492"/>
            </a:pPr>
            <a:r>
              <a:t>Samuel minister to the Lord, </a:t>
            </a:r>
            <a:r>
              <a:rPr>
                <a:solidFill>
                  <a:srgbClr val="FF2600"/>
                </a:solidFill>
              </a:rPr>
              <a:t>11</a:t>
            </a:r>
          </a:p>
        </p:txBody>
      </p:sp>
      <p:pic>
        <p:nvPicPr>
          <p:cNvPr id="82" name="pasted-image.tiff"/>
          <p:cNvPicPr>
            <a:picLocks noChangeAspect="1"/>
          </p:cNvPicPr>
          <p:nvPr/>
        </p:nvPicPr>
        <p:blipFill>
          <a:blip r:embed="rId2">
            <a:extLst/>
          </a:blip>
          <a:stretch>
            <a:fillRect/>
          </a:stretch>
        </p:blipFill>
        <p:spPr>
          <a:xfrm>
            <a:off x="7692073" y="76517"/>
            <a:ext cx="1180505" cy="1684186"/>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xfrm>
            <a:off x="220960" y="-1"/>
            <a:ext cx="8968135" cy="1143002"/>
          </a:xfrm>
          <a:prstGeom prst="rect">
            <a:avLst/>
          </a:prstGeom>
        </p:spPr>
        <p:txBody>
          <a:bodyPr/>
          <a:lstStyle/>
          <a:p>
            <a:pPr>
              <a:defRPr b="1" sz="3600">
                <a:solidFill>
                  <a:srgbClr val="000080"/>
                </a:solidFill>
              </a:defRPr>
            </a:pPr>
            <a:r>
              <a:t>B. Eli’s rejection &amp; Samuel’s call</a:t>
            </a:r>
            <a:r>
              <a:rPr>
                <a:solidFill>
                  <a:srgbClr val="000000"/>
                </a:solidFill>
              </a:rPr>
              <a:t> </a:t>
            </a:r>
            <a:r>
              <a:rPr>
                <a:solidFill>
                  <a:srgbClr val="FF0000"/>
                </a:solidFill>
              </a:rPr>
              <a:t>2:12—3:21</a:t>
            </a:r>
          </a:p>
        </p:txBody>
      </p:sp>
      <p:sp>
        <p:nvSpPr>
          <p:cNvPr id="85" name="Shape 85"/>
          <p:cNvSpPr/>
          <p:nvPr>
            <p:ph type="body" idx="1"/>
          </p:nvPr>
        </p:nvSpPr>
        <p:spPr>
          <a:xfrm>
            <a:off x="228600" y="1295400"/>
            <a:ext cx="8686800" cy="5181600"/>
          </a:xfrm>
          <a:prstGeom prst="rect">
            <a:avLst/>
          </a:prstGeom>
        </p:spPr>
        <p:txBody>
          <a:bodyPr/>
          <a:lstStyle/>
          <a:p>
            <a:pPr marL="519112" indent="-519112">
              <a:lnSpc>
                <a:spcPct val="90000"/>
              </a:lnSpc>
              <a:spcBef>
                <a:spcPts val="600"/>
              </a:spcBef>
              <a:buSzTx/>
              <a:buNone/>
              <a:defRPr b="1" sz="2800"/>
            </a:pPr>
            <a:r>
              <a:t>1.	Eli’s sinful sons </a:t>
            </a:r>
            <a:r>
              <a:rPr>
                <a:solidFill>
                  <a:srgbClr val="FF0000"/>
                </a:solidFill>
              </a:rPr>
              <a:t>2:12-17</a:t>
            </a:r>
          </a:p>
          <a:p>
            <a:pPr marL="519112" indent="-519112">
              <a:lnSpc>
                <a:spcPct val="90000"/>
              </a:lnSpc>
              <a:buSzTx/>
              <a:buNone/>
              <a:defRPr b="1" sz="2800"/>
            </a:pPr>
          </a:p>
          <a:p>
            <a:pPr marL="519112" indent="-519112">
              <a:lnSpc>
                <a:spcPct val="90000"/>
              </a:lnSpc>
              <a:spcBef>
                <a:spcPts val="600"/>
              </a:spcBef>
              <a:buSzTx/>
              <a:buNone/>
              <a:defRPr b="1" sz="2800"/>
            </a:pPr>
            <a:r>
              <a:t>2.	Samuel’s service in the tabernacle </a:t>
            </a:r>
            <a:r>
              <a:rPr>
                <a:solidFill>
                  <a:srgbClr val="FF0000"/>
                </a:solidFill>
              </a:rPr>
              <a:t>2:18-26</a:t>
            </a:r>
          </a:p>
          <a:p>
            <a:pPr marL="519112" indent="-519112">
              <a:lnSpc>
                <a:spcPct val="90000"/>
              </a:lnSpc>
              <a:buSzTx/>
              <a:buNone/>
              <a:defRPr b="1" sz="2800"/>
            </a:pPr>
          </a:p>
          <a:p>
            <a:pPr marL="519112" indent="-519112">
              <a:lnSpc>
                <a:spcPct val="90000"/>
              </a:lnSpc>
              <a:spcBef>
                <a:spcPts val="600"/>
              </a:spcBef>
              <a:buSzTx/>
              <a:buNone/>
              <a:defRPr b="1" sz="2800"/>
            </a:pPr>
            <a:r>
              <a:t>3.	A prophet’s message to Eli</a:t>
            </a:r>
            <a:r>
              <a:rPr>
                <a:solidFill>
                  <a:srgbClr val="FF0000"/>
                </a:solidFill>
              </a:rPr>
              <a:t> 2:27-35</a:t>
            </a:r>
          </a:p>
          <a:p>
            <a:pPr marL="519112" indent="-519112">
              <a:lnSpc>
                <a:spcPct val="90000"/>
              </a:lnSpc>
              <a:buSzTx/>
              <a:buNone/>
              <a:defRPr b="1" sz="2800"/>
            </a:pPr>
          </a:p>
          <a:p>
            <a:pPr marL="519112" indent="-519112">
              <a:lnSpc>
                <a:spcPct val="90000"/>
              </a:lnSpc>
              <a:spcBef>
                <a:spcPts val="600"/>
              </a:spcBef>
              <a:buSzTx/>
              <a:buNone/>
              <a:defRPr b="1" sz="2800"/>
            </a:pPr>
            <a:r>
              <a:t>4.	Samuel’s first vision </a:t>
            </a:r>
            <a:r>
              <a:rPr>
                <a:solidFill>
                  <a:srgbClr val="FF0000"/>
                </a:solidFill>
              </a:rPr>
              <a:t>3:1-10</a:t>
            </a:r>
          </a:p>
          <a:p>
            <a:pPr marL="519112" indent="-519112">
              <a:lnSpc>
                <a:spcPct val="90000"/>
              </a:lnSpc>
              <a:buSzTx/>
              <a:buNone/>
              <a:defRPr b="1" sz="2800"/>
            </a:pPr>
          </a:p>
          <a:p>
            <a:pPr marL="519112" indent="-519112">
              <a:lnSpc>
                <a:spcPct val="90000"/>
              </a:lnSpc>
              <a:spcBef>
                <a:spcPts val="600"/>
              </a:spcBef>
              <a:buSzTx/>
              <a:buNone/>
              <a:defRPr b="1" sz="2800"/>
            </a:pPr>
            <a:r>
              <a:t>5.	Samuel established as a prophet </a:t>
            </a:r>
            <a:r>
              <a:rPr>
                <a:solidFill>
                  <a:srgbClr val="FF0000"/>
                </a:solidFill>
              </a:rPr>
              <a:t>3:15-21</a:t>
            </a:r>
            <a:br>
              <a:rPr>
                <a:solidFill>
                  <a:srgbClr val="FF0000"/>
                </a:solidFill>
              </a:rPr>
            </a:b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1.  Eli’s sinful sons </a:t>
            </a:r>
            <a:r>
              <a:rPr>
                <a:solidFill>
                  <a:srgbClr val="FF2600"/>
                </a:solidFill>
              </a:rPr>
              <a:t>2:12-17</a:t>
            </a:r>
          </a:p>
        </p:txBody>
      </p:sp>
      <p:sp>
        <p:nvSpPr>
          <p:cNvPr id="88" name="Shape 88"/>
          <p:cNvSpPr/>
          <p:nvPr>
            <p:ph type="body" idx="1"/>
          </p:nvPr>
        </p:nvSpPr>
        <p:spPr>
          <a:xfrm>
            <a:off x="266700" y="924559"/>
            <a:ext cx="8610600" cy="5803584"/>
          </a:xfrm>
          <a:prstGeom prst="rect">
            <a:avLst/>
          </a:prstGeom>
        </p:spPr>
        <p:txBody>
          <a:bodyPr/>
          <a:lstStyle/>
          <a:p>
            <a:pPr marL="569912" indent="-569912">
              <a:spcBef>
                <a:spcPts val="2000"/>
              </a:spcBef>
              <a:buSzTx/>
              <a:buNone/>
              <a:defRPr sz="2800"/>
            </a:pPr>
            <a:r>
              <a:t>a.	Worthless men</a:t>
            </a:r>
          </a:p>
          <a:p>
            <a:pPr marL="569912" indent="-569912">
              <a:spcBef>
                <a:spcPts val="2000"/>
              </a:spcBef>
              <a:buSzTx/>
              <a:buNone/>
              <a:defRPr sz="2800"/>
            </a:pPr>
            <a:r>
              <a:t>b.    Stole from God - lead people to despise the sacrifices</a:t>
            </a:r>
          </a:p>
          <a:p>
            <a:pPr marL="569912" indent="-569912">
              <a:spcBef>
                <a:spcPts val="2000"/>
              </a:spcBef>
              <a:buSzTx/>
              <a:buNone/>
              <a:defRPr sz="2800"/>
            </a:pPr>
            <a:r>
              <a:t>c.    No knowledge of God</a:t>
            </a:r>
          </a:p>
          <a:p>
            <a:pPr marL="569912" indent="-569912">
              <a:spcBef>
                <a:spcPts val="2000"/>
              </a:spcBef>
              <a:buSzTx/>
              <a:buNone/>
              <a:defRPr sz="2800"/>
            </a:pPr>
          </a:p>
        </p:txBody>
      </p:sp>
      <p:pic>
        <p:nvPicPr>
          <p:cNvPr id="89" name="pasted-image.tiff"/>
          <p:cNvPicPr>
            <a:picLocks noChangeAspect="1"/>
          </p:cNvPicPr>
          <p:nvPr/>
        </p:nvPicPr>
        <p:blipFill>
          <a:blip r:embed="rId2">
            <a:extLst/>
          </a:blip>
          <a:stretch>
            <a:fillRect/>
          </a:stretch>
        </p:blipFill>
        <p:spPr>
          <a:xfrm>
            <a:off x="854908" y="3044547"/>
            <a:ext cx="2552272" cy="3403029"/>
          </a:xfrm>
          <a:prstGeom prst="rect">
            <a:avLst/>
          </a:prstGeom>
          <a:ln w="12700">
            <a:miter lim="400000"/>
          </a:ln>
        </p:spPr>
      </p:pic>
      <p:pic>
        <p:nvPicPr>
          <p:cNvPr id="90" name="pasted-image.tiff"/>
          <p:cNvPicPr>
            <a:picLocks noChangeAspect="1"/>
          </p:cNvPicPr>
          <p:nvPr/>
        </p:nvPicPr>
        <p:blipFill>
          <a:blip r:embed="rId3">
            <a:extLst/>
          </a:blip>
          <a:stretch>
            <a:fillRect/>
          </a:stretch>
        </p:blipFill>
        <p:spPr>
          <a:xfrm>
            <a:off x="3539887" y="3097926"/>
            <a:ext cx="3289301" cy="2463801"/>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p:nvPr>
        </p:nvSpPr>
        <p:spPr>
          <a:xfrm>
            <a:off x="229438" y="27939"/>
            <a:ext cx="8441284" cy="705804"/>
          </a:xfrm>
          <a:prstGeom prst="rect">
            <a:avLst/>
          </a:prstGeom>
        </p:spPr>
        <p:txBody>
          <a:bodyPr/>
          <a:lstStyle/>
          <a:p>
            <a:pPr marL="1072895" indent="-1072895" defTabSz="877823">
              <a:defRPr b="1" sz="3455">
                <a:solidFill>
                  <a:srgbClr val="000080"/>
                </a:solidFill>
              </a:defRPr>
            </a:pPr>
            <a:r>
              <a:t>2. Samuel’s service in the tabernacle </a:t>
            </a:r>
            <a:r>
              <a:rPr>
                <a:solidFill>
                  <a:srgbClr val="FF2600"/>
                </a:solidFill>
              </a:rPr>
              <a:t>2:18-26</a:t>
            </a:r>
          </a:p>
        </p:txBody>
      </p:sp>
      <p:sp>
        <p:nvSpPr>
          <p:cNvPr id="93" name="Shape 93"/>
          <p:cNvSpPr/>
          <p:nvPr>
            <p:ph type="body" idx="1"/>
          </p:nvPr>
        </p:nvSpPr>
        <p:spPr>
          <a:xfrm>
            <a:off x="266700" y="924559"/>
            <a:ext cx="5288955" cy="5803584"/>
          </a:xfrm>
          <a:prstGeom prst="rect">
            <a:avLst/>
          </a:prstGeom>
        </p:spPr>
        <p:txBody>
          <a:bodyPr/>
          <a:lstStyle/>
          <a:p>
            <a:pPr marL="569912" indent="-569912">
              <a:spcBef>
                <a:spcPts val="2000"/>
              </a:spcBef>
              <a:buSzTx/>
              <a:buNone/>
              <a:defRPr sz="2800"/>
            </a:pPr>
            <a:r>
              <a:t>a.	Further account of Samuel, and of the divine blessing on Elkanah and Hannah, </a:t>
            </a:r>
            <a:r>
              <a:rPr>
                <a:solidFill>
                  <a:srgbClr val="FF2600"/>
                </a:solidFill>
              </a:rPr>
              <a:t>18-21</a:t>
            </a:r>
          </a:p>
          <a:p>
            <a:pPr marL="569912" indent="-569912">
              <a:spcBef>
                <a:spcPts val="2000"/>
              </a:spcBef>
              <a:buSzTx/>
              <a:buNone/>
              <a:defRPr sz="2800"/>
            </a:pPr>
            <a:r>
              <a:t>b.	Eli’s reprehensible remissness towards his sons in not restraining them, </a:t>
            </a:r>
            <a:r>
              <a:rPr>
                <a:solidFill>
                  <a:srgbClr val="FF2600"/>
                </a:solidFill>
              </a:rPr>
              <a:t>22-26</a:t>
            </a:r>
          </a:p>
        </p:txBody>
      </p:sp>
      <p:pic>
        <p:nvPicPr>
          <p:cNvPr id="94" name="pasted-image.tiff"/>
          <p:cNvPicPr>
            <a:picLocks noChangeAspect="1"/>
          </p:cNvPicPr>
          <p:nvPr/>
        </p:nvPicPr>
        <p:blipFill>
          <a:blip r:embed="rId2">
            <a:extLst/>
          </a:blip>
          <a:stretch>
            <a:fillRect/>
          </a:stretch>
        </p:blipFill>
        <p:spPr>
          <a:xfrm>
            <a:off x="5573593" y="990996"/>
            <a:ext cx="3378201" cy="2400301"/>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3. A prophet’s message to Eli, </a:t>
            </a:r>
            <a:r>
              <a:rPr>
                <a:solidFill>
                  <a:srgbClr val="FF2600"/>
                </a:solidFill>
              </a:rPr>
              <a:t>2:27-36</a:t>
            </a:r>
          </a:p>
        </p:txBody>
      </p:sp>
      <p:sp>
        <p:nvSpPr>
          <p:cNvPr id="97" name="Shape 97"/>
          <p:cNvSpPr/>
          <p:nvPr>
            <p:ph type="body" idx="1"/>
          </p:nvPr>
        </p:nvSpPr>
        <p:spPr>
          <a:xfrm>
            <a:off x="266700" y="924559"/>
            <a:ext cx="8259565" cy="5803584"/>
          </a:xfrm>
          <a:prstGeom prst="rect">
            <a:avLst/>
          </a:prstGeom>
        </p:spPr>
        <p:txBody>
          <a:bodyPr/>
          <a:lstStyle/>
          <a:p>
            <a:pPr marL="280736" indent="-280736">
              <a:spcBef>
                <a:spcPts val="2000"/>
              </a:spcBef>
              <a:buChar char="•"/>
              <a:defRPr sz="2800"/>
            </a:pPr>
            <a:r>
              <a:t>  The message of God to Eli, &amp; the prophecy of the down fall of his family, &amp; the slaughter of his wicked sons, Hophni &amp; Phinehas.</a:t>
            </a:r>
          </a:p>
          <a:p>
            <a:pPr marL="280736" indent="-280736">
              <a:spcBef>
                <a:spcPts val="2000"/>
              </a:spcBef>
              <a:buChar char="•"/>
              <a:defRPr sz="2800"/>
            </a:pPr>
            <a:r>
              <a:t>   An unnamed man that served the purpose of God       - a prophet</a:t>
            </a:r>
          </a:p>
          <a:p>
            <a:pPr marL="569912" indent="-569912">
              <a:spcBef>
                <a:spcPts val="2000"/>
              </a:spcBef>
              <a:buSzTx/>
              <a:buNone/>
              <a:defRPr sz="2800"/>
            </a:pP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Shape 99"/>
          <p:cNvSpPr/>
          <p:nvPr>
            <p:ph type="title"/>
          </p:nvPr>
        </p:nvSpPr>
        <p:spPr>
          <a:xfrm>
            <a:off x="249758" y="139699"/>
            <a:ext cx="8441284" cy="705804"/>
          </a:xfrm>
          <a:prstGeom prst="rect">
            <a:avLst/>
          </a:prstGeom>
        </p:spPr>
        <p:txBody>
          <a:bodyPr/>
          <a:lstStyle>
            <a:lvl1pPr marL="1117600" indent="-1117600">
              <a:defRPr b="1" sz="3600">
                <a:solidFill>
                  <a:srgbClr val="000080"/>
                </a:solidFill>
              </a:defRPr>
            </a:lvl1pPr>
          </a:lstStyle>
          <a:p>
            <a:pPr/>
            <a:r>
              <a:t>Lessons - contrast between Hannah &amp; Eli</a:t>
            </a:r>
          </a:p>
        </p:txBody>
      </p:sp>
      <p:sp>
        <p:nvSpPr>
          <p:cNvPr id="100" name="Shape 100"/>
          <p:cNvSpPr/>
          <p:nvPr>
            <p:ph type="body" idx="1"/>
          </p:nvPr>
        </p:nvSpPr>
        <p:spPr>
          <a:xfrm>
            <a:off x="266700" y="822959"/>
            <a:ext cx="8259565" cy="5803584"/>
          </a:xfrm>
          <a:prstGeom prst="rect">
            <a:avLst/>
          </a:prstGeom>
        </p:spPr>
        <p:txBody>
          <a:bodyPr/>
          <a:lstStyle/>
          <a:p>
            <a:pPr marL="280736" indent="-280736">
              <a:spcBef>
                <a:spcPts val="3500"/>
              </a:spcBef>
              <a:buChar char="•"/>
              <a:defRPr sz="2800"/>
            </a:pPr>
            <a:r>
              <a:t>One humble, obscure - other prominent, priestly office</a:t>
            </a:r>
          </a:p>
          <a:p>
            <a:pPr marL="280736" indent="-280736">
              <a:spcBef>
                <a:spcPts val="3500"/>
              </a:spcBef>
              <a:buChar char="•"/>
              <a:defRPr sz="2800"/>
            </a:pPr>
            <a:r>
              <a:t>Joy of seeing child grow up noble, useful, honored, blessed                                                                                - Pain of seeing children disgrace their name &amp; office</a:t>
            </a:r>
          </a:p>
          <a:p>
            <a:pPr marL="280736" indent="-280736">
              <a:spcBef>
                <a:spcPts val="3500"/>
              </a:spcBef>
              <a:buChar char="•"/>
              <a:defRPr sz="2800"/>
            </a:pPr>
            <a:r>
              <a:t>Hannah talked with God - praised &amp; thanked Him                          - Eli talked with his sons, feebly rebuked their wickedness.</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title"/>
          </p:nvPr>
        </p:nvSpPr>
        <p:spPr>
          <a:xfrm>
            <a:off x="249758" y="139699"/>
            <a:ext cx="8441284" cy="705804"/>
          </a:xfrm>
          <a:prstGeom prst="rect">
            <a:avLst/>
          </a:prstGeom>
        </p:spPr>
        <p:txBody>
          <a:bodyPr/>
          <a:lstStyle>
            <a:lvl1pPr marL="1117600" indent="-1117600">
              <a:defRPr b="1" sz="3600">
                <a:solidFill>
                  <a:srgbClr val="000080"/>
                </a:solidFill>
              </a:defRPr>
            </a:lvl1pPr>
          </a:lstStyle>
          <a:p>
            <a:pPr/>
            <a:r>
              <a:t>Lessons - contrast between Hannah &amp; Eli</a:t>
            </a:r>
          </a:p>
        </p:txBody>
      </p:sp>
      <p:sp>
        <p:nvSpPr>
          <p:cNvPr id="103" name="Shape 103"/>
          <p:cNvSpPr/>
          <p:nvPr>
            <p:ph type="body" idx="1"/>
          </p:nvPr>
        </p:nvSpPr>
        <p:spPr>
          <a:xfrm>
            <a:off x="226059" y="1148079"/>
            <a:ext cx="8259566" cy="5803584"/>
          </a:xfrm>
          <a:prstGeom prst="rect">
            <a:avLst/>
          </a:prstGeom>
        </p:spPr>
        <p:txBody>
          <a:bodyPr/>
          <a:lstStyle/>
          <a:p>
            <a:pPr marL="280736" indent="-280736">
              <a:spcBef>
                <a:spcPts val="3200"/>
              </a:spcBef>
              <a:buChar char="•"/>
              <a:defRPr sz="2800"/>
            </a:pPr>
            <a:r>
              <a:t>Hannah blessed &amp; given more children - Eli rebuked &amp; his children sentenced to death</a:t>
            </a:r>
          </a:p>
          <a:p>
            <a:pPr marL="280736" indent="-280736">
              <a:spcBef>
                <a:spcPts val="3200"/>
              </a:spcBef>
              <a:buChar char="•"/>
              <a:defRPr sz="2800"/>
            </a:pPr>
            <a:r>
              <a:t>Both worshiped God</a:t>
            </a:r>
          </a:p>
          <a:p>
            <a:pPr lvl="3" marL="476316" indent="-280736">
              <a:spcBef>
                <a:spcPts val="3200"/>
              </a:spcBef>
              <a:buChar char="-"/>
              <a:defRPr sz="2800"/>
            </a:pPr>
            <a:r>
              <a:t>Hannah’s attitude was to honor God &amp; give His work &amp; glory first place in her heart.</a:t>
            </a:r>
          </a:p>
          <a:p>
            <a:pPr lvl="3" marL="476316" indent="-280736">
              <a:spcBef>
                <a:spcPts val="3200"/>
              </a:spcBef>
              <a:buChar char="-"/>
              <a:defRPr sz="2800"/>
            </a:pPr>
            <a:r>
              <a:t>Eli honored his sons above God in the matter of offerings, </a:t>
            </a:r>
            <a:r>
              <a:rPr>
                <a:solidFill>
                  <a:srgbClr val="FF2600"/>
                </a:solidFill>
              </a:rPr>
              <a:t>2:29</a:t>
            </a:r>
            <a:r>
              <a:t> See </a:t>
            </a:r>
            <a:r>
              <a:rPr>
                <a:solidFill>
                  <a:srgbClr val="FF2600"/>
                </a:solidFill>
              </a:rPr>
              <a:t>2:30</a:t>
            </a:r>
            <a:r>
              <a:t> for principle</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4. Samuel’s first vision, </a:t>
            </a:r>
            <a:r>
              <a:rPr>
                <a:solidFill>
                  <a:srgbClr val="FF2600"/>
                </a:solidFill>
              </a:rPr>
              <a:t>3:1-14</a:t>
            </a:r>
          </a:p>
        </p:txBody>
      </p:sp>
      <p:sp>
        <p:nvSpPr>
          <p:cNvPr id="106" name="Shape 106"/>
          <p:cNvSpPr/>
          <p:nvPr>
            <p:ph type="body" sz="half" idx="1"/>
          </p:nvPr>
        </p:nvSpPr>
        <p:spPr>
          <a:xfrm>
            <a:off x="266700" y="924559"/>
            <a:ext cx="5774691" cy="3536435"/>
          </a:xfrm>
          <a:prstGeom prst="rect">
            <a:avLst/>
          </a:prstGeom>
        </p:spPr>
        <p:txBody>
          <a:bodyPr/>
          <a:lstStyle/>
          <a:p>
            <a:pPr marL="569912" indent="-569912">
              <a:spcBef>
                <a:spcPts val="2000"/>
              </a:spcBef>
              <a:buSzTx/>
              <a:buNone/>
              <a:defRPr sz="2600"/>
            </a:pPr>
            <a:r>
              <a:t>a.	Samuel minister to the Lord before Eli, visions were rare - no vision spread abroad - breaking through - spread abroad, i.e. frequent, </a:t>
            </a:r>
            <a:r>
              <a:rPr b="1">
                <a:solidFill>
                  <a:srgbClr val="FF2600"/>
                </a:solidFill>
              </a:rPr>
              <a:t>1</a:t>
            </a:r>
          </a:p>
          <a:p>
            <a:pPr marL="569912" indent="-569912">
              <a:spcBef>
                <a:spcPts val="2000"/>
              </a:spcBef>
              <a:buSzTx/>
              <a:buNone/>
              <a:defRPr sz="2600"/>
            </a:pPr>
            <a:r>
              <a:t>b.	He is three times called by the Lord, who informs him of the evils that shall be brought on the house of Eli, </a:t>
            </a:r>
            <a:r>
              <a:rPr b="1">
                <a:solidFill>
                  <a:srgbClr val="FF2600"/>
                </a:solidFill>
              </a:rPr>
              <a:t>2-14</a:t>
            </a:r>
            <a:r>
              <a:t>.</a:t>
            </a:r>
          </a:p>
        </p:txBody>
      </p:sp>
      <p:pic>
        <p:nvPicPr>
          <p:cNvPr id="107" name="pasted-image.tiff"/>
          <p:cNvPicPr>
            <a:picLocks noChangeAspect="1"/>
          </p:cNvPicPr>
          <p:nvPr/>
        </p:nvPicPr>
        <p:blipFill>
          <a:blip r:embed="rId2">
            <a:extLst/>
          </a:blip>
          <a:stretch>
            <a:fillRect/>
          </a:stretch>
        </p:blipFill>
        <p:spPr>
          <a:xfrm>
            <a:off x="6068893" y="864631"/>
            <a:ext cx="2811781" cy="2108836"/>
          </a:xfrm>
          <a:prstGeom prst="rect">
            <a:avLst/>
          </a:prstGeom>
          <a:ln w="12700">
            <a:miter lim="400000"/>
          </a:ln>
        </p:spPr>
      </p:pic>
      <p:pic>
        <p:nvPicPr>
          <p:cNvPr id="108" name="pasted-image.tiff"/>
          <p:cNvPicPr>
            <a:picLocks noChangeAspect="1"/>
          </p:cNvPicPr>
          <p:nvPr/>
        </p:nvPicPr>
        <p:blipFill>
          <a:blip r:embed="rId3">
            <a:extLst/>
          </a:blip>
          <a:stretch>
            <a:fillRect/>
          </a:stretch>
        </p:blipFill>
        <p:spPr>
          <a:xfrm>
            <a:off x="6118121" y="3104356"/>
            <a:ext cx="2713325" cy="2034993"/>
          </a:xfrm>
          <a:prstGeom prst="rect">
            <a:avLst/>
          </a:prstGeom>
          <a:ln w="12700">
            <a:miter lim="400000"/>
          </a:ln>
        </p:spPr>
      </p:pic>
      <p:pic>
        <p:nvPicPr>
          <p:cNvPr id="109" name="pasted-image.tiff"/>
          <p:cNvPicPr>
            <a:picLocks noChangeAspect="1"/>
          </p:cNvPicPr>
          <p:nvPr/>
        </p:nvPicPr>
        <p:blipFill>
          <a:blip r:embed="rId4">
            <a:extLst/>
          </a:blip>
          <a:stretch>
            <a:fillRect/>
          </a:stretch>
        </p:blipFill>
        <p:spPr>
          <a:xfrm>
            <a:off x="171126" y="4290134"/>
            <a:ext cx="2409832" cy="1807375"/>
          </a:xfrm>
          <a:prstGeom prst="rect">
            <a:avLst/>
          </a:prstGeom>
          <a:ln w="12700">
            <a:miter lim="400000"/>
          </a:ln>
        </p:spPr>
      </p:pic>
      <p:pic>
        <p:nvPicPr>
          <p:cNvPr id="110" name="pasted-image.tiff"/>
          <p:cNvPicPr>
            <a:picLocks noChangeAspect="1"/>
          </p:cNvPicPr>
          <p:nvPr/>
        </p:nvPicPr>
        <p:blipFill>
          <a:blip r:embed="rId5">
            <a:extLst/>
          </a:blip>
          <a:stretch>
            <a:fillRect/>
          </a:stretch>
        </p:blipFill>
        <p:spPr>
          <a:xfrm>
            <a:off x="2645410" y="4290134"/>
            <a:ext cx="2409832" cy="1807375"/>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xfrm>
            <a:off x="229438" y="27939"/>
            <a:ext cx="8441284" cy="705804"/>
          </a:xfrm>
          <a:prstGeom prst="rect">
            <a:avLst/>
          </a:prstGeom>
        </p:spPr>
        <p:txBody>
          <a:bodyPr/>
          <a:lstStyle/>
          <a:p>
            <a:pPr marL="1106424" indent="-1106424" defTabSz="905255">
              <a:defRPr b="1" sz="3564">
                <a:solidFill>
                  <a:srgbClr val="000080"/>
                </a:solidFill>
              </a:defRPr>
            </a:pPr>
            <a:r>
              <a:t>5. Samuel established as a prophet, </a:t>
            </a:r>
            <a:r>
              <a:rPr>
                <a:solidFill>
                  <a:srgbClr val="FF2600"/>
                </a:solidFill>
              </a:rPr>
              <a:t>3:15-21</a:t>
            </a:r>
          </a:p>
        </p:txBody>
      </p:sp>
      <p:sp>
        <p:nvSpPr>
          <p:cNvPr id="113" name="Shape 113"/>
          <p:cNvSpPr/>
          <p:nvPr>
            <p:ph type="body" idx="1"/>
          </p:nvPr>
        </p:nvSpPr>
        <p:spPr>
          <a:xfrm>
            <a:off x="266700" y="924559"/>
            <a:ext cx="8610600" cy="5573079"/>
          </a:xfrm>
          <a:prstGeom prst="rect">
            <a:avLst/>
          </a:prstGeom>
        </p:spPr>
        <p:txBody>
          <a:bodyPr/>
          <a:lstStyle/>
          <a:p>
            <a:pPr marL="569912" indent="-569912">
              <a:spcBef>
                <a:spcPts val="2000"/>
              </a:spcBef>
              <a:buSzTx/>
              <a:buNone/>
              <a:defRPr sz="2600"/>
            </a:pPr>
            <a:r>
              <a:t>a.	Eli inquires of Samuel what the Lord had said, </a:t>
            </a:r>
            <a:r>
              <a:rPr b="1">
                <a:solidFill>
                  <a:srgbClr val="FF2600"/>
                </a:solidFill>
              </a:rPr>
              <a:t>16-17</a:t>
            </a:r>
            <a:r>
              <a:t>.</a:t>
            </a:r>
          </a:p>
          <a:p>
            <a:pPr marL="569912" indent="-569912">
              <a:spcBef>
                <a:spcPts val="2000"/>
              </a:spcBef>
              <a:buSzTx/>
              <a:buNone/>
              <a:defRPr sz="2600"/>
            </a:pPr>
            <a:r>
              <a:t>b.	He gives a faithful account of the what God said.               Eli receives it with great submission, </a:t>
            </a:r>
            <a:r>
              <a:rPr b="1">
                <a:solidFill>
                  <a:srgbClr val="FF2600"/>
                </a:solidFill>
              </a:rPr>
              <a:t>18</a:t>
            </a:r>
          </a:p>
          <a:p>
            <a:pPr marL="569912" indent="-569912">
              <a:spcBef>
                <a:spcPts val="2000"/>
              </a:spcBef>
              <a:buSzTx/>
              <a:buNone/>
              <a:defRPr sz="2600"/>
            </a:pPr>
            <a:r>
              <a:t>c.	Samuel prospers; is established as a prophet in Israel; and the Lord reveals himself to him in Shiloh, </a:t>
            </a:r>
            <a:r>
              <a:rPr b="1">
                <a:solidFill>
                  <a:srgbClr val="FF2600"/>
                </a:solidFill>
              </a:rPr>
              <a:t>19-21</a:t>
            </a:r>
            <a:r>
              <a:t>.                                                              in Shiloh - the location of the temple where the priests ministered</a:t>
            </a:r>
          </a:p>
          <a:p>
            <a:pPr marL="569912" indent="-569912">
              <a:spcBef>
                <a:spcPts val="2000"/>
              </a:spcBef>
              <a:buSzTx/>
              <a:buNone/>
              <a:defRPr sz="2600"/>
            </a:pPr>
            <a:r>
              <a:rPr b="1"/>
              <a:t>Lesson:</a:t>
            </a:r>
            <a:r>
              <a:t> True prophets deliver the joyous and the most unwelcome messages from Lord faithfully.</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 name="pasted-image.pdf"/>
          <p:cNvPicPr>
            <a:picLocks noChangeAspect="1"/>
          </p:cNvPicPr>
          <p:nvPr/>
        </p:nvPicPr>
        <p:blipFill>
          <a:blip r:embed="rId2">
            <a:extLst/>
          </a:blip>
          <a:stretch>
            <a:fillRect/>
          </a:stretch>
        </p:blipFill>
        <p:spPr>
          <a:xfrm>
            <a:off x="1262159" y="5080"/>
            <a:ext cx="6609522" cy="6858001"/>
          </a:xfrm>
          <a:prstGeom prst="rect">
            <a:avLst/>
          </a:prstGeom>
          <a:ln w="12700">
            <a:miter lim="400000"/>
          </a:ln>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Philistia.png"/>
          <p:cNvPicPr>
            <a:picLocks noChangeAspect="1"/>
          </p:cNvPicPr>
          <p:nvPr/>
        </p:nvPicPr>
        <p:blipFill>
          <a:blip r:embed="rId2">
            <a:extLst/>
          </a:blip>
          <a:stretch>
            <a:fillRect/>
          </a:stretch>
        </p:blipFill>
        <p:spPr>
          <a:xfrm>
            <a:off x="381000" y="533400"/>
            <a:ext cx="8437563" cy="5491163"/>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image.pdf"/>
          <p:cNvPicPr>
            <a:picLocks noChangeAspect="1"/>
          </p:cNvPicPr>
          <p:nvPr/>
        </p:nvPicPr>
        <p:blipFill>
          <a:blip r:embed="rId2">
            <a:extLst/>
          </a:blip>
          <a:stretch>
            <a:fillRect/>
          </a:stretch>
        </p:blipFill>
        <p:spPr>
          <a:xfrm>
            <a:off x="457200" y="381000"/>
            <a:ext cx="5080000" cy="3810000"/>
          </a:xfrm>
          <a:prstGeom prst="rect">
            <a:avLst/>
          </a:prstGeom>
          <a:ln w="12700">
            <a:miter lim="400000"/>
          </a:ln>
        </p:spPr>
      </p:pic>
      <p:sp>
        <p:nvSpPr>
          <p:cNvPr id="118" name="Shape 118"/>
          <p:cNvSpPr/>
          <p:nvPr/>
        </p:nvSpPr>
        <p:spPr>
          <a:xfrm>
            <a:off x="5867400" y="228600"/>
            <a:ext cx="2971800" cy="50217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1000"/>
              </a:spcBef>
              <a:defRPr b="1" sz="1800">
                <a:latin typeface="Arial"/>
                <a:ea typeface="Arial"/>
                <a:cs typeface="Arial"/>
                <a:sym typeface="Arial"/>
              </a:defRPr>
            </a:pPr>
            <a:r>
              <a:t>Depictions of the Philistines</a:t>
            </a:r>
          </a:p>
          <a:p>
            <a:pPr>
              <a:spcBef>
                <a:spcPts val="1000"/>
              </a:spcBef>
              <a:defRPr sz="1800">
                <a:latin typeface="Arial"/>
                <a:ea typeface="Arial"/>
                <a:cs typeface="Arial"/>
                <a:sym typeface="Arial"/>
              </a:defRPr>
            </a:pPr>
            <a:r>
              <a:t>In about 1175 B.C. Ramses III successfully stopped the Sea Peoples (including the Philistines) from invading Egypt.  This account is recorded on the walls of his mortuary temple.  The Philistines are known by their use of feather head dresses, swan decorations, two edged swords, spears, and rounded shields.  The majority of the Sea Peoples are clean-shaven, but a few Philistines are depicted with beards.</a:t>
            </a:r>
          </a:p>
        </p:txBody>
      </p:sp>
      <p:pic>
        <p:nvPicPr>
          <p:cNvPr id="119" name="image.pdf"/>
          <p:cNvPicPr>
            <a:picLocks noChangeAspect="1"/>
          </p:cNvPicPr>
          <p:nvPr/>
        </p:nvPicPr>
        <p:blipFill>
          <a:blip r:embed="rId3">
            <a:extLst/>
          </a:blip>
          <a:stretch>
            <a:fillRect/>
          </a:stretch>
        </p:blipFill>
        <p:spPr>
          <a:xfrm>
            <a:off x="457200" y="4419600"/>
            <a:ext cx="2590800" cy="1746250"/>
          </a:xfrm>
          <a:prstGeom prst="rect">
            <a:avLst/>
          </a:prstGeom>
          <a:ln w="12700">
            <a:miter lim="400000"/>
          </a:ln>
        </p:spPr>
      </p:pic>
      <p:pic>
        <p:nvPicPr>
          <p:cNvPr id="120" name="image.pdf"/>
          <p:cNvPicPr>
            <a:picLocks noChangeAspect="1"/>
          </p:cNvPicPr>
          <p:nvPr/>
        </p:nvPicPr>
        <p:blipFill>
          <a:blip r:embed="rId4">
            <a:extLst/>
          </a:blip>
          <a:stretch>
            <a:fillRect/>
          </a:stretch>
        </p:blipFill>
        <p:spPr>
          <a:xfrm>
            <a:off x="3048000" y="4191000"/>
            <a:ext cx="2819400" cy="2109788"/>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image.pdf"/>
          <p:cNvPicPr>
            <a:picLocks noChangeAspect="1"/>
          </p:cNvPicPr>
          <p:nvPr/>
        </p:nvPicPr>
        <p:blipFill>
          <a:blip r:embed="rId2">
            <a:extLst/>
          </a:blip>
          <a:stretch>
            <a:fillRect/>
          </a:stretch>
        </p:blipFill>
        <p:spPr>
          <a:xfrm>
            <a:off x="304800" y="381000"/>
            <a:ext cx="2222500" cy="2146300"/>
          </a:xfrm>
          <a:prstGeom prst="rect">
            <a:avLst/>
          </a:prstGeom>
          <a:ln w="12700">
            <a:miter lim="400000"/>
          </a:ln>
        </p:spPr>
      </p:pic>
      <p:pic>
        <p:nvPicPr>
          <p:cNvPr id="123" name="image.pdf"/>
          <p:cNvPicPr>
            <a:picLocks noChangeAspect="1"/>
          </p:cNvPicPr>
          <p:nvPr/>
        </p:nvPicPr>
        <p:blipFill>
          <a:blip r:embed="rId3">
            <a:extLst/>
          </a:blip>
          <a:stretch>
            <a:fillRect/>
          </a:stretch>
        </p:blipFill>
        <p:spPr>
          <a:xfrm>
            <a:off x="2819400" y="0"/>
            <a:ext cx="3683000" cy="4279900"/>
          </a:xfrm>
          <a:prstGeom prst="rect">
            <a:avLst/>
          </a:prstGeom>
          <a:ln w="12700">
            <a:miter lim="400000"/>
          </a:ln>
        </p:spPr>
      </p:pic>
      <p:pic>
        <p:nvPicPr>
          <p:cNvPr id="124" name="image.pdf"/>
          <p:cNvPicPr>
            <a:picLocks noChangeAspect="1"/>
          </p:cNvPicPr>
          <p:nvPr/>
        </p:nvPicPr>
        <p:blipFill>
          <a:blip r:embed="rId4">
            <a:extLst/>
          </a:blip>
          <a:stretch>
            <a:fillRect/>
          </a:stretch>
        </p:blipFill>
        <p:spPr>
          <a:xfrm>
            <a:off x="6553200" y="304800"/>
            <a:ext cx="2289175" cy="3937000"/>
          </a:xfrm>
          <a:prstGeom prst="rect">
            <a:avLst/>
          </a:prstGeom>
          <a:ln w="12700">
            <a:miter lim="400000"/>
          </a:ln>
        </p:spPr>
      </p:pic>
      <p:pic>
        <p:nvPicPr>
          <p:cNvPr id="125" name="image.pdf"/>
          <p:cNvPicPr>
            <a:picLocks noChangeAspect="1"/>
          </p:cNvPicPr>
          <p:nvPr/>
        </p:nvPicPr>
        <p:blipFill>
          <a:blip r:embed="rId5">
            <a:extLst/>
          </a:blip>
          <a:stretch>
            <a:fillRect/>
          </a:stretch>
        </p:blipFill>
        <p:spPr>
          <a:xfrm>
            <a:off x="2590800" y="4445000"/>
            <a:ext cx="3810000" cy="2413000"/>
          </a:xfrm>
          <a:prstGeom prst="rect">
            <a:avLst/>
          </a:prstGeom>
          <a:ln w="12700">
            <a:miter lim="400000"/>
          </a:ln>
        </p:spPr>
      </p:pic>
      <p:pic>
        <p:nvPicPr>
          <p:cNvPr id="126" name="image.pdf"/>
          <p:cNvPicPr>
            <a:picLocks noChangeAspect="1"/>
          </p:cNvPicPr>
          <p:nvPr/>
        </p:nvPicPr>
        <p:blipFill>
          <a:blip r:embed="rId6">
            <a:extLst/>
          </a:blip>
          <a:stretch>
            <a:fillRect/>
          </a:stretch>
        </p:blipFill>
        <p:spPr>
          <a:xfrm>
            <a:off x="0" y="2590800"/>
            <a:ext cx="2641600" cy="3467100"/>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image.pdf"/>
          <p:cNvPicPr>
            <a:picLocks noChangeAspect="1"/>
          </p:cNvPicPr>
          <p:nvPr/>
        </p:nvPicPr>
        <p:blipFill>
          <a:blip r:embed="rId2">
            <a:extLst/>
          </a:blip>
          <a:stretch>
            <a:fillRect/>
          </a:stretch>
        </p:blipFill>
        <p:spPr>
          <a:xfrm>
            <a:off x="0" y="609600"/>
            <a:ext cx="9321800" cy="4264025"/>
          </a:xfrm>
          <a:prstGeom prst="rect">
            <a:avLst/>
          </a:prstGeom>
          <a:ln w="12700">
            <a:miter lim="400000"/>
          </a:ln>
        </p:spPr>
      </p:pic>
      <p:sp>
        <p:nvSpPr>
          <p:cNvPr id="129" name="Shape 129"/>
          <p:cNvSpPr/>
          <p:nvPr/>
        </p:nvSpPr>
        <p:spPr>
          <a:xfrm>
            <a:off x="0" y="4495800"/>
            <a:ext cx="8077200" cy="377825"/>
          </a:xfrm>
          <a:prstGeom prst="rect">
            <a:avLst/>
          </a:prstGeom>
          <a:solidFill>
            <a:srgbClr val="FFFFFF"/>
          </a:solidFill>
          <a:ln>
            <a:solidFill>
              <a:srgbClr val="FFFFFF"/>
            </a:solidFill>
          </a:ln>
        </p:spPr>
        <p:txBody>
          <a:bodyPr lIns="45719" rIns="45719" anchor="ctr"/>
          <a:lstStyle/>
          <a:p>
            <a:pPr/>
          </a:p>
        </p:txBody>
      </p:sp>
      <p:sp>
        <p:nvSpPr>
          <p:cNvPr id="130" name="Shape 130"/>
          <p:cNvSpPr/>
          <p:nvPr/>
        </p:nvSpPr>
        <p:spPr>
          <a:xfrm>
            <a:off x="0" y="4267200"/>
            <a:ext cx="2590800" cy="381000"/>
          </a:xfrm>
          <a:prstGeom prst="rect">
            <a:avLst/>
          </a:prstGeom>
          <a:solidFill>
            <a:srgbClr val="FFFFFF"/>
          </a:solidFill>
          <a:ln>
            <a:solidFill>
              <a:srgbClr val="FFFFFF"/>
            </a:solidFill>
          </a:ln>
        </p:spPr>
        <p:txBody>
          <a:bodyPr lIns="45719" rIns="45719" anchor="ctr"/>
          <a:lstStyle/>
          <a:p>
            <a:pPr/>
          </a:p>
        </p:txBody>
      </p:sp>
      <p:sp>
        <p:nvSpPr>
          <p:cNvPr id="131" name="Shape 131"/>
          <p:cNvSpPr/>
          <p:nvPr/>
        </p:nvSpPr>
        <p:spPr>
          <a:xfrm>
            <a:off x="1828800" y="4495800"/>
            <a:ext cx="5562600" cy="10109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1400"/>
              </a:spcBef>
            </a:pPr>
            <a:r>
              <a:t>Carts of Sea People drawn by oxen</a:t>
            </a:r>
          </a:p>
          <a:p>
            <a:pPr algn="ctr">
              <a:spcBef>
                <a:spcPts val="1400"/>
              </a:spcBef>
            </a:pPr>
            <a:r>
              <a:t>(relief of Rameses III at Medinat Habu)</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3" name="image.pdf"/>
          <p:cNvPicPr>
            <a:picLocks noChangeAspect="1"/>
          </p:cNvPicPr>
          <p:nvPr/>
        </p:nvPicPr>
        <p:blipFill>
          <a:blip r:embed="rId2">
            <a:extLst/>
          </a:blip>
          <a:stretch>
            <a:fillRect/>
          </a:stretch>
        </p:blipFill>
        <p:spPr>
          <a:xfrm>
            <a:off x="0" y="304800"/>
            <a:ext cx="9144000" cy="6219825"/>
          </a:xfrm>
          <a:prstGeom prst="rect">
            <a:avLst/>
          </a:prstGeom>
          <a:ln w="12700">
            <a:miter lim="400000"/>
          </a:ln>
        </p:spPr>
      </p:pic>
      <p:sp>
        <p:nvSpPr>
          <p:cNvPr id="134" name="Shape 134"/>
          <p:cNvSpPr/>
          <p:nvPr/>
        </p:nvSpPr>
        <p:spPr>
          <a:xfrm>
            <a:off x="3032125" y="906462"/>
            <a:ext cx="207963" cy="311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51" y="3086"/>
                  <a:pt x="17973" y="3967"/>
                  <a:pt x="14840" y="6392"/>
                </a:cubicBezTo>
                <a:cubicBezTo>
                  <a:pt x="13356" y="9257"/>
                  <a:pt x="8244" y="14216"/>
                  <a:pt x="5441" y="16200"/>
                </a:cubicBezTo>
                <a:cubicBezTo>
                  <a:pt x="3133" y="17633"/>
                  <a:pt x="0" y="19286"/>
                  <a:pt x="0" y="21600"/>
                </a:cubicBezTo>
              </a:path>
            </a:pathLst>
          </a:custGeom>
          <a:ln>
            <a:solidFill>
              <a:srgbClr val="000000"/>
            </a:solidFill>
          </a:ln>
        </p:spPr>
        <p:txBody>
          <a:bodyPr lIns="45719" rIns="45719" anchor="ctr"/>
          <a:lstStyle/>
          <a:p>
            <a:pP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xfrm>
            <a:off x="584200" y="1788160"/>
            <a:ext cx="7772400" cy="1143001"/>
          </a:xfrm>
          <a:prstGeom prst="rect">
            <a:avLst/>
          </a:prstGeom>
        </p:spPr>
        <p:txBody>
          <a:bodyPr/>
          <a:lstStyle/>
          <a:p>
            <a:pPr defTabSz="896111">
              <a:defRPr b="1" sz="4312">
                <a:solidFill>
                  <a:srgbClr val="000080"/>
                </a:solidFill>
              </a:defRPr>
            </a:pPr>
            <a:r>
              <a:t>II.	The Ark of The Lord </a:t>
            </a:r>
            <a:r>
              <a:rPr>
                <a:solidFill>
                  <a:srgbClr val="FF2600"/>
                </a:solidFill>
              </a:rPr>
              <a:t>4:1-7:2</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image.pdf"/>
          <p:cNvPicPr>
            <a:picLocks noChangeAspect="1"/>
          </p:cNvPicPr>
          <p:nvPr/>
        </p:nvPicPr>
        <p:blipFill>
          <a:blip r:embed="rId2">
            <a:extLst/>
          </a:blip>
          <a:stretch>
            <a:fillRect/>
          </a:stretch>
        </p:blipFill>
        <p:spPr>
          <a:xfrm>
            <a:off x="5247572" y="2520315"/>
            <a:ext cx="3952309" cy="2213193"/>
          </a:xfrm>
          <a:prstGeom prst="rect">
            <a:avLst/>
          </a:prstGeom>
          <a:ln w="12700">
            <a:miter lim="400000"/>
          </a:ln>
        </p:spPr>
      </p:pic>
      <p:sp>
        <p:nvSpPr>
          <p:cNvPr id="139" name="Shape 139"/>
          <p:cNvSpPr/>
          <p:nvPr>
            <p:ph type="body" sz="quarter" idx="1"/>
          </p:nvPr>
        </p:nvSpPr>
        <p:spPr>
          <a:xfrm>
            <a:off x="228600" y="101600"/>
            <a:ext cx="8686800" cy="762000"/>
          </a:xfrm>
          <a:prstGeom prst="rect">
            <a:avLst/>
          </a:prstGeom>
        </p:spPr>
        <p:txBody>
          <a:bodyPr/>
          <a:lstStyle/>
          <a:p>
            <a:pPr marL="609600" indent="-609600">
              <a:spcBef>
                <a:spcPts val="600"/>
              </a:spcBef>
              <a:buSzTx/>
              <a:buNone/>
              <a:defRPr b="1" sz="2800">
                <a:solidFill>
                  <a:srgbClr val="000080"/>
                </a:solidFill>
              </a:defRPr>
            </a:pPr>
            <a:r>
              <a:t>A. 	The ark is taken from Israel</a:t>
            </a:r>
            <a:r>
              <a:rPr>
                <a:solidFill>
                  <a:srgbClr val="000000"/>
                </a:solidFill>
              </a:rPr>
              <a:t> </a:t>
            </a:r>
            <a:r>
              <a:rPr>
                <a:solidFill>
                  <a:srgbClr val="FF0000"/>
                </a:solidFill>
              </a:rPr>
              <a:t>4</a:t>
            </a:r>
          </a:p>
        </p:txBody>
      </p:sp>
      <p:sp>
        <p:nvSpPr>
          <p:cNvPr id="140" name="Shape 140"/>
          <p:cNvSpPr/>
          <p:nvPr/>
        </p:nvSpPr>
        <p:spPr>
          <a:xfrm>
            <a:off x="137160" y="777240"/>
            <a:ext cx="5605146" cy="296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533400" indent="100012">
              <a:defRPr b="1"/>
            </a:pPr>
            <a:r>
              <a:t>1.	 First battle of Edenezer </a:t>
            </a:r>
            <a:r>
              <a:rPr>
                <a:solidFill>
                  <a:srgbClr val="FF0000"/>
                </a:solidFill>
              </a:rPr>
              <a:t>4:1-4</a:t>
            </a:r>
            <a:endParaRPr>
              <a:solidFill>
                <a:srgbClr val="FF0000"/>
              </a:solidFill>
            </a:endParaRPr>
          </a:p>
          <a:p>
            <a:pPr lvl="2" marL="1417319" indent="-457200">
              <a:spcBef>
                <a:spcPts val="2300"/>
              </a:spcBef>
              <a:buSzPct val="100000"/>
              <a:buAutoNum type="alphaLcPeriod" startAt="1"/>
              <a:defRPr>
                <a:solidFill>
                  <a:srgbClr val="000080"/>
                </a:solidFill>
              </a:defRPr>
            </a:pPr>
            <a:r>
              <a:t>Israel defeated by Philistines &amp; lose 4000 men</a:t>
            </a:r>
            <a:r>
              <a:rPr>
                <a:solidFill>
                  <a:srgbClr val="000000"/>
                </a:solidFill>
              </a:rPr>
              <a:t> </a:t>
            </a:r>
            <a:r>
              <a:rPr>
                <a:solidFill>
                  <a:srgbClr val="FF0000"/>
                </a:solidFill>
              </a:rPr>
              <a:t>1-2</a:t>
            </a:r>
            <a:endParaRPr>
              <a:solidFill>
                <a:srgbClr val="FF0000"/>
              </a:solidFill>
            </a:endParaRPr>
          </a:p>
          <a:p>
            <a:pPr lvl="2" marL="1417319" indent="-457200">
              <a:buSzPct val="100000"/>
              <a:buAutoNum type="alphaLcPeriod" startAt="1"/>
              <a:defRPr>
                <a:solidFill>
                  <a:srgbClr val="000080"/>
                </a:solidFill>
              </a:defRPr>
            </a:pPr>
            <a:r>
              <a:t>Israel resolves to battle again &amp; bring the ark of the Lord, with Hophni &amp; Phinehas, the priests, into the camp</a:t>
            </a:r>
            <a:r>
              <a:rPr>
                <a:solidFill>
                  <a:srgbClr val="000000"/>
                </a:solidFill>
              </a:rPr>
              <a:t> </a:t>
            </a:r>
            <a:r>
              <a:rPr>
                <a:solidFill>
                  <a:srgbClr val="FF0000"/>
                </a:solidFill>
              </a:rPr>
              <a:t>3-4</a:t>
            </a:r>
          </a:p>
        </p:txBody>
      </p:sp>
      <p:pic>
        <p:nvPicPr>
          <p:cNvPr id="141" name="pasted-image.tiff"/>
          <p:cNvPicPr>
            <a:picLocks noChangeAspect="1"/>
          </p:cNvPicPr>
          <p:nvPr/>
        </p:nvPicPr>
        <p:blipFill>
          <a:blip r:embed="rId3">
            <a:extLst/>
          </a:blip>
          <a:stretch>
            <a:fillRect/>
          </a:stretch>
        </p:blipFill>
        <p:spPr>
          <a:xfrm>
            <a:off x="5764561" y="267017"/>
            <a:ext cx="3114208" cy="2098954"/>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body" sz="quarter" idx="1"/>
          </p:nvPr>
        </p:nvSpPr>
        <p:spPr>
          <a:xfrm>
            <a:off x="326032" y="132079"/>
            <a:ext cx="8686801" cy="762001"/>
          </a:xfrm>
          <a:prstGeom prst="rect">
            <a:avLst/>
          </a:prstGeom>
        </p:spPr>
        <p:txBody>
          <a:bodyPr/>
          <a:lstStyle/>
          <a:p>
            <a:pPr marL="609600" indent="-609600">
              <a:spcBef>
                <a:spcPts val="600"/>
              </a:spcBef>
              <a:buSzTx/>
              <a:buNone/>
              <a:defRPr b="1" sz="2800">
                <a:solidFill>
                  <a:srgbClr val="000080"/>
                </a:solidFill>
              </a:defRPr>
            </a:pPr>
            <a:r>
              <a:t>A. 	The ark is taken from Israel</a:t>
            </a:r>
            <a:r>
              <a:rPr>
                <a:solidFill>
                  <a:srgbClr val="000000"/>
                </a:solidFill>
              </a:rPr>
              <a:t> </a:t>
            </a:r>
            <a:r>
              <a:rPr>
                <a:solidFill>
                  <a:srgbClr val="FF0000"/>
                </a:solidFill>
              </a:rPr>
              <a:t>4</a:t>
            </a:r>
          </a:p>
        </p:txBody>
      </p:sp>
      <p:sp>
        <p:nvSpPr>
          <p:cNvPr id="144" name="Shape 144"/>
          <p:cNvSpPr/>
          <p:nvPr/>
        </p:nvSpPr>
        <p:spPr>
          <a:xfrm>
            <a:off x="55880" y="876300"/>
            <a:ext cx="6328252" cy="4879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1166812" indent="-533400">
              <a:buSzPct val="100000"/>
              <a:buAutoNum type="arabicPeriod" startAt="2"/>
              <a:defRPr b="1"/>
            </a:pPr>
            <a:r>
              <a:t>Second battles of Ebenezer; Death of Eli's sons, ark taken </a:t>
            </a:r>
            <a:r>
              <a:rPr>
                <a:solidFill>
                  <a:srgbClr val="FF0000"/>
                </a:solidFill>
              </a:rPr>
              <a:t>4:5-11</a:t>
            </a:r>
            <a:endParaRPr>
              <a:solidFill>
                <a:srgbClr val="FF0000"/>
              </a:solidFill>
            </a:endParaRPr>
          </a:p>
          <a:p>
            <a:pPr lvl="2" marL="1711325" indent="-457200">
              <a:buSzPct val="100000"/>
              <a:buAutoNum type="alphaLcPeriod" startAt="1"/>
              <a:defRPr>
                <a:solidFill>
                  <a:srgbClr val="000080"/>
                </a:solidFill>
              </a:defRPr>
            </a:pPr>
            <a:r>
              <a:t>They bring the ark into the camp and become foolishly confident </a:t>
            </a:r>
            <a:r>
              <a:rPr b="1">
                <a:solidFill>
                  <a:srgbClr val="FF0000"/>
                </a:solidFill>
              </a:rPr>
              <a:t>5</a:t>
            </a:r>
            <a:endParaRPr>
              <a:solidFill>
                <a:srgbClr val="FF0000"/>
              </a:solidFill>
            </a:endParaRPr>
          </a:p>
          <a:p>
            <a:pPr lvl="2" marL="1711325" indent="-457200">
              <a:buSzPct val="100000"/>
              <a:buAutoNum type="alphaLcPeriod" startAt="2"/>
              <a:defRPr b="1">
                <a:solidFill>
                  <a:srgbClr val="000080"/>
                </a:solidFill>
              </a:defRPr>
            </a:pPr>
          </a:p>
          <a:p>
            <a:pPr lvl="2" marL="1711325" indent="-457200">
              <a:buSzPct val="100000"/>
              <a:buAutoNum type="alphaLcPeriod" startAt="2"/>
              <a:defRPr>
                <a:solidFill>
                  <a:srgbClr val="000080"/>
                </a:solidFill>
              </a:defRPr>
            </a:pPr>
            <a:r>
              <a:t>At this the Philistines are dismayed </a:t>
            </a:r>
            <a:r>
              <a:rPr b="1">
                <a:solidFill>
                  <a:srgbClr val="FF0000"/>
                </a:solidFill>
              </a:rPr>
              <a:t>6-9</a:t>
            </a:r>
            <a:endParaRPr>
              <a:solidFill>
                <a:srgbClr val="FF0000"/>
              </a:solidFill>
            </a:endParaRPr>
          </a:p>
          <a:p>
            <a:pPr lvl="2" marL="457200" indent="796925">
              <a:defRPr>
                <a:solidFill>
                  <a:srgbClr val="000080"/>
                </a:solidFill>
              </a:defRPr>
            </a:pPr>
          </a:p>
          <a:p>
            <a:pPr lvl="2" marL="457200" indent="796925">
              <a:defRPr b="1">
                <a:solidFill>
                  <a:srgbClr val="000080"/>
                </a:solidFill>
              </a:defRPr>
            </a:pPr>
            <a:r>
              <a:rPr b="0"/>
              <a:t>c.   The battle commences; the Israelites again defeated - loss of 30,000 men; Hophni &amp; Phinehas are among the slain; and the Lord’s ark is taken</a:t>
            </a:r>
            <a:r>
              <a:t> </a:t>
            </a:r>
            <a:r>
              <a:rPr>
                <a:solidFill>
                  <a:srgbClr val="FF0000"/>
                </a:solidFill>
              </a:rPr>
              <a:t>10-11</a:t>
            </a:r>
          </a:p>
        </p:txBody>
      </p:sp>
      <p:pic>
        <p:nvPicPr>
          <p:cNvPr id="145" name="pasted-image.tiff"/>
          <p:cNvPicPr>
            <a:picLocks noChangeAspect="1"/>
          </p:cNvPicPr>
          <p:nvPr/>
        </p:nvPicPr>
        <p:blipFill>
          <a:blip r:embed="rId2">
            <a:extLst/>
          </a:blip>
          <a:stretch>
            <a:fillRect/>
          </a:stretch>
        </p:blipFill>
        <p:spPr>
          <a:xfrm>
            <a:off x="6391473" y="3208570"/>
            <a:ext cx="2516744" cy="3405993"/>
          </a:xfrm>
          <a:prstGeom prst="rect">
            <a:avLst/>
          </a:prstGeom>
          <a:ln w="12700">
            <a:miter lim="400000"/>
          </a:ln>
        </p:spPr>
      </p:pic>
      <p:pic>
        <p:nvPicPr>
          <p:cNvPr id="146" name="pasted-image.tiff"/>
          <p:cNvPicPr>
            <a:picLocks noChangeAspect="1"/>
          </p:cNvPicPr>
          <p:nvPr/>
        </p:nvPicPr>
        <p:blipFill>
          <a:blip r:embed="rId3">
            <a:extLst/>
          </a:blip>
          <a:stretch>
            <a:fillRect/>
          </a:stretch>
        </p:blipFill>
        <p:spPr>
          <a:xfrm>
            <a:off x="7039491" y="846470"/>
            <a:ext cx="1622545" cy="2202626"/>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xfrm>
            <a:off x="685800" y="38099"/>
            <a:ext cx="7772400" cy="571502"/>
          </a:xfrm>
          <a:prstGeom prst="rect">
            <a:avLst/>
          </a:prstGeom>
        </p:spPr>
        <p:txBody>
          <a:bodyPr/>
          <a:lstStyle/>
          <a:p>
            <a:pPr>
              <a:defRPr b="1" sz="2800">
                <a:solidFill>
                  <a:srgbClr val="000080"/>
                </a:solidFill>
              </a:defRPr>
            </a:pPr>
            <a:r>
              <a:t>Lessons  </a:t>
            </a:r>
            <a:r>
              <a:rPr>
                <a:solidFill>
                  <a:srgbClr val="FF0000"/>
                </a:solidFill>
              </a:rPr>
              <a:t>4:1-11</a:t>
            </a:r>
          </a:p>
        </p:txBody>
      </p:sp>
      <p:sp>
        <p:nvSpPr>
          <p:cNvPr id="149" name="Shape 149"/>
          <p:cNvSpPr/>
          <p:nvPr>
            <p:ph type="body" idx="1"/>
          </p:nvPr>
        </p:nvSpPr>
        <p:spPr>
          <a:xfrm>
            <a:off x="152400" y="609600"/>
            <a:ext cx="8839200" cy="6183908"/>
          </a:xfrm>
          <a:prstGeom prst="rect">
            <a:avLst/>
          </a:prstGeom>
        </p:spPr>
        <p:txBody>
          <a:bodyPr/>
          <a:lstStyle/>
          <a:p>
            <a:pPr marL="518160" indent="-518160" defTabSz="777240">
              <a:lnSpc>
                <a:spcPct val="160000"/>
              </a:lnSpc>
              <a:spcBef>
                <a:spcPts val="400"/>
              </a:spcBef>
              <a:buAutoNum type="arabicPeriod" startAt="1"/>
              <a:defRPr b="1" sz="2295"/>
            </a:pPr>
            <a:r>
              <a:t>People long for the freedom &amp; prosperity God originally designed </a:t>
            </a:r>
          </a:p>
          <a:p>
            <a:pPr marL="518160" indent="-518160" defTabSz="777240">
              <a:lnSpc>
                <a:spcPct val="160000"/>
              </a:lnSpc>
              <a:spcBef>
                <a:spcPts val="400"/>
              </a:spcBef>
              <a:buAutoNum type="arabicPeriod" startAt="1"/>
              <a:defRPr b="1" sz="2295"/>
            </a:pPr>
            <a:r>
              <a:t>Must first have God’s favor to have true success </a:t>
            </a:r>
          </a:p>
          <a:p>
            <a:pPr marL="518160" indent="-518160" defTabSz="777240">
              <a:lnSpc>
                <a:spcPct val="160000"/>
              </a:lnSpc>
              <a:spcBef>
                <a:spcPts val="400"/>
              </a:spcBef>
              <a:buAutoNum type="arabicPeriod" startAt="1"/>
              <a:defRPr b="1" sz="2295"/>
            </a:pPr>
            <a:r>
              <a:t>Revealed condition of  God’s favor- to conform to His will</a:t>
            </a:r>
          </a:p>
          <a:p>
            <a:pPr marL="0" indent="0" defTabSz="777240">
              <a:lnSpc>
                <a:spcPct val="160000"/>
              </a:lnSpc>
              <a:spcBef>
                <a:spcPts val="400"/>
              </a:spcBef>
              <a:buSzTx/>
              <a:buNone/>
              <a:defRPr b="1" sz="2295"/>
            </a:pPr>
            <a:r>
              <a:t>4.    Conforming to God’s will: Exertion &amp; Moral character</a:t>
            </a:r>
          </a:p>
          <a:p>
            <a:pPr marL="0" indent="0" defTabSz="777240">
              <a:lnSpc>
                <a:spcPct val="160000"/>
              </a:lnSpc>
              <a:spcBef>
                <a:spcPts val="400"/>
              </a:spcBef>
              <a:buSzTx/>
              <a:buNone/>
              <a:defRPr b="1" sz="2295"/>
            </a:pPr>
            <a:r>
              <a:t>5.    Striving alone for freedom &amp; blessing ends in final disaster</a:t>
            </a:r>
          </a:p>
          <a:p>
            <a:pPr marL="0" indent="0" defTabSz="777240">
              <a:lnSpc>
                <a:spcPct val="160000"/>
              </a:lnSpc>
              <a:spcBef>
                <a:spcPts val="400"/>
              </a:spcBef>
              <a:buSzTx/>
              <a:buNone/>
              <a:defRPr b="1" sz="2295"/>
            </a:pPr>
            <a:r>
              <a:t>6.    A holy man &amp; religious symbols no substitutes for righteousness</a:t>
            </a:r>
          </a:p>
          <a:p>
            <a:pPr marL="371348" indent="-371348" defTabSz="777240">
              <a:spcBef>
                <a:spcPts val="400"/>
              </a:spcBef>
              <a:buSzTx/>
              <a:buNone/>
              <a:defRPr b="1" sz="2295"/>
            </a:pPr>
            <a:r>
              <a:t>7.    Salvation of the soul is according to God’s law </a:t>
            </a:r>
            <a:r>
              <a:rPr>
                <a:solidFill>
                  <a:srgbClr val="FF0000"/>
                </a:solidFill>
              </a:rPr>
              <a:t>Matt. 11:28, 29;      Acts 4:12; 10:43; 1 Cor. 9:25; 2 Tim. 2:5</a:t>
            </a:r>
            <a:endParaRPr>
              <a:solidFill>
                <a:srgbClr val="FF0000"/>
              </a:solidFill>
            </a:endParaRPr>
          </a:p>
          <a:p>
            <a:pPr marL="0" indent="0" defTabSz="777240">
              <a:spcBef>
                <a:spcPts val="400"/>
              </a:spcBef>
              <a:buSzTx/>
              <a:buNone/>
              <a:defRPr b="1" sz="2295"/>
            </a:pPr>
            <a:r>
              <a:rPr>
                <a:solidFill>
                  <a:srgbClr val="FF0000"/>
                </a:solidFill>
              </a:rPr>
              <a:t>    </a:t>
            </a:r>
            <a:r>
              <a:rPr b="0">
                <a:solidFill>
                  <a:srgbClr val="FF0000"/>
                </a:solidFill>
              </a:rPr>
              <a:t>  </a:t>
            </a:r>
            <a:r>
              <a:rPr b="0">
                <a:solidFill>
                  <a:srgbClr val="000080"/>
                </a:solidFill>
              </a:rPr>
              <a:t>a.	Outward failure remedied by a renewal of spiritual power</a:t>
            </a:r>
            <a:endParaRPr b="0">
              <a:solidFill>
                <a:srgbClr val="000080"/>
              </a:solidFill>
            </a:endParaRPr>
          </a:p>
          <a:p>
            <a:pPr marL="803148" indent="-803148" defTabSz="777240">
              <a:spcBef>
                <a:spcPts val="400"/>
              </a:spcBef>
              <a:buSzTx/>
              <a:buNone/>
              <a:defRPr sz="2295">
                <a:solidFill>
                  <a:srgbClr val="000080"/>
                </a:solidFill>
              </a:defRPr>
            </a:pPr>
            <a:r>
              <a:t>      </a:t>
            </a:r>
            <a:r>
              <a:t>b.	In times of failure - look to the spiritual condition of God’s      servants not new expedients to subdue the world</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p:nvPr>
        </p:nvSpPr>
        <p:spPr>
          <a:xfrm>
            <a:off x="685800" y="38099"/>
            <a:ext cx="7772400" cy="571502"/>
          </a:xfrm>
          <a:prstGeom prst="rect">
            <a:avLst/>
          </a:prstGeom>
        </p:spPr>
        <p:txBody>
          <a:bodyPr/>
          <a:lstStyle>
            <a:lvl1pPr>
              <a:defRPr b="1" sz="2800">
                <a:solidFill>
                  <a:srgbClr val="000080"/>
                </a:solidFill>
              </a:defRPr>
            </a:lvl1pPr>
          </a:lstStyle>
          <a:p>
            <a:pPr/>
            <a:r>
              <a:t>How God fulfilled His words to Eli</a:t>
            </a:r>
          </a:p>
        </p:txBody>
      </p:sp>
      <p:sp>
        <p:nvSpPr>
          <p:cNvPr id="152" name="Shape 152"/>
          <p:cNvSpPr/>
          <p:nvPr>
            <p:ph type="body" idx="1"/>
          </p:nvPr>
        </p:nvSpPr>
        <p:spPr>
          <a:xfrm>
            <a:off x="152400" y="762000"/>
            <a:ext cx="8839200" cy="6096000"/>
          </a:xfrm>
          <a:prstGeom prst="rect">
            <a:avLst/>
          </a:prstGeom>
        </p:spPr>
        <p:txBody>
          <a:bodyPr/>
          <a:lstStyle/>
          <a:p>
            <a:pPr marL="519112" indent="-519112">
              <a:lnSpc>
                <a:spcPct val="90000"/>
              </a:lnSpc>
              <a:spcBef>
                <a:spcPts val="500"/>
              </a:spcBef>
              <a:buAutoNum type="arabicPeriod" startAt="1"/>
              <a:defRPr b="1" sz="2400"/>
            </a:pPr>
            <a:r>
              <a:t>Men adopted conduct different from their usual practice</a:t>
            </a:r>
            <a:endParaRPr sz="2000"/>
          </a:p>
          <a:p>
            <a:pPr lvl="1" marL="1089025" indent="-454025">
              <a:lnSpc>
                <a:spcPct val="90000"/>
              </a:lnSpc>
              <a:spcBef>
                <a:spcPts val="0"/>
              </a:spcBef>
              <a:buAutoNum type="alphaLcPeriod" startAt="1"/>
              <a:defRPr sz="2400">
                <a:solidFill>
                  <a:srgbClr val="000080"/>
                </a:solidFill>
              </a:defRPr>
            </a:pPr>
            <a:r>
              <a:t>Israelites who had despised ceremonies turn to the ark</a:t>
            </a:r>
          </a:p>
          <a:p>
            <a:pPr lvl="1" marL="1089025" indent="-454025">
              <a:lnSpc>
                <a:spcPct val="90000"/>
              </a:lnSpc>
              <a:spcBef>
                <a:spcPts val="0"/>
              </a:spcBef>
              <a:buAutoNum type="alphaLcPeriod" startAt="1"/>
              <a:defRPr sz="2400">
                <a:solidFill>
                  <a:srgbClr val="000080"/>
                </a:solidFill>
              </a:defRPr>
            </a:pPr>
            <a:r>
              <a:t>Superstitious Philistines become determined to die like men</a:t>
            </a:r>
            <a:endParaRPr b="1" sz="1800"/>
          </a:p>
          <a:p>
            <a:pPr marL="519112" indent="-519112">
              <a:lnSpc>
                <a:spcPct val="90000"/>
              </a:lnSpc>
              <a:buSzTx/>
              <a:buNone/>
              <a:defRPr b="1" sz="1800"/>
            </a:pPr>
          </a:p>
          <a:p>
            <a:pPr marL="519112" indent="-519112">
              <a:lnSpc>
                <a:spcPct val="90000"/>
              </a:lnSpc>
              <a:spcBef>
                <a:spcPts val="500"/>
              </a:spcBef>
              <a:buAutoNum type="arabicPeriod" startAt="2"/>
              <a:defRPr b="1" sz="2400"/>
            </a:pPr>
            <a:r>
              <a:t>God sometimes does things not anticipated</a:t>
            </a:r>
            <a:endParaRPr sz="1800"/>
          </a:p>
          <a:p>
            <a:pPr lvl="1" marL="1089025" indent="-454025">
              <a:lnSpc>
                <a:spcPct val="90000"/>
              </a:lnSpc>
              <a:spcBef>
                <a:spcPts val="0"/>
              </a:spcBef>
              <a:buAutoNum type="alphaLcPeriod" startAt="1"/>
              <a:defRPr sz="2400">
                <a:solidFill>
                  <a:srgbClr val="000080"/>
                </a:solidFill>
              </a:defRPr>
            </a:pPr>
            <a:r>
              <a:t>The ark was used to inspire their enemies to fight harder</a:t>
            </a:r>
          </a:p>
          <a:p>
            <a:pPr lvl="1" marL="1089025" indent="-454025">
              <a:lnSpc>
                <a:spcPct val="90000"/>
              </a:lnSpc>
              <a:spcBef>
                <a:spcPts val="0"/>
              </a:spcBef>
              <a:buAutoNum type="alphaLcPeriod" startAt="1"/>
              <a:defRPr sz="2400">
                <a:solidFill>
                  <a:srgbClr val="000080"/>
                </a:solidFill>
              </a:defRPr>
            </a:pPr>
            <a:r>
              <a:t>We cannot see all of God’s ways - His thoughts are not our thoughts</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title"/>
          </p:nvPr>
        </p:nvSpPr>
        <p:spPr>
          <a:xfrm>
            <a:off x="351358" y="190499"/>
            <a:ext cx="8441284" cy="1143002"/>
          </a:xfrm>
          <a:prstGeom prst="rect">
            <a:avLst/>
          </a:prstGeom>
        </p:spPr>
        <p:txBody>
          <a:bodyPr/>
          <a:lstStyle/>
          <a:p>
            <a:pPr marL="1072895" indent="-1072895" defTabSz="877823">
              <a:defRPr b="1" sz="3455">
                <a:solidFill>
                  <a:srgbClr val="000080"/>
                </a:solidFill>
              </a:defRPr>
            </a:pPr>
            <a:r>
              <a:t>A.  The birth &amp; infancy of Samuel</a:t>
            </a:r>
            <a:r>
              <a:rPr>
                <a:solidFill>
                  <a:srgbClr val="000000"/>
                </a:solidFill>
              </a:rPr>
              <a:t> </a:t>
            </a:r>
            <a:r>
              <a:rPr>
                <a:solidFill>
                  <a:srgbClr val="FF0000"/>
                </a:solidFill>
              </a:rPr>
              <a:t>1:1—2:11</a:t>
            </a:r>
          </a:p>
        </p:txBody>
      </p:sp>
      <p:sp>
        <p:nvSpPr>
          <p:cNvPr id="44" name="Shape 44"/>
          <p:cNvSpPr/>
          <p:nvPr>
            <p:ph type="body" idx="1"/>
          </p:nvPr>
        </p:nvSpPr>
        <p:spPr>
          <a:xfrm>
            <a:off x="393700" y="1371600"/>
            <a:ext cx="8610600" cy="4114800"/>
          </a:xfrm>
          <a:prstGeom prst="rect">
            <a:avLst/>
          </a:prstGeom>
        </p:spPr>
        <p:txBody>
          <a:bodyPr/>
          <a:lstStyle/>
          <a:p>
            <a:pPr marL="569912" indent="-569912">
              <a:lnSpc>
                <a:spcPct val="140000"/>
              </a:lnSpc>
              <a:buSzTx/>
              <a:buNone/>
              <a:defRPr b="1"/>
            </a:pPr>
            <a:r>
              <a:t>1.	Eli &amp; Samuel simple surroundings </a:t>
            </a:r>
            <a:r>
              <a:rPr>
                <a:solidFill>
                  <a:srgbClr val="FF0000"/>
                </a:solidFill>
              </a:rPr>
              <a:t>1:1-8</a:t>
            </a:r>
          </a:p>
          <a:p>
            <a:pPr marL="569912" indent="-569912">
              <a:lnSpc>
                <a:spcPct val="140000"/>
              </a:lnSpc>
              <a:buSzTx/>
              <a:buNone/>
              <a:defRPr b="1"/>
            </a:pPr>
            <a:r>
              <a:t>2.	Hannah’s prayer and vow </a:t>
            </a:r>
            <a:r>
              <a:rPr>
                <a:solidFill>
                  <a:srgbClr val="FF0000"/>
                </a:solidFill>
              </a:rPr>
              <a:t>1:9-18</a:t>
            </a:r>
          </a:p>
          <a:p>
            <a:pPr marL="569912" indent="-569912">
              <a:lnSpc>
                <a:spcPct val="140000"/>
              </a:lnSpc>
              <a:buSzTx/>
              <a:buNone/>
              <a:defRPr b="1"/>
            </a:pPr>
            <a:r>
              <a:t>3.	Birth of Samuel </a:t>
            </a:r>
            <a:r>
              <a:rPr>
                <a:solidFill>
                  <a:srgbClr val="FF0000"/>
                </a:solidFill>
              </a:rPr>
              <a:t>1:19-23</a:t>
            </a:r>
          </a:p>
          <a:p>
            <a:pPr marL="569912" indent="-569912">
              <a:lnSpc>
                <a:spcPct val="140000"/>
              </a:lnSpc>
              <a:buSzTx/>
              <a:buNone/>
              <a:defRPr b="1"/>
            </a:pPr>
            <a:r>
              <a:t>4.	Dedication of the child </a:t>
            </a:r>
            <a:r>
              <a:rPr>
                <a:solidFill>
                  <a:srgbClr val="FF0000"/>
                </a:solidFill>
              </a:rPr>
              <a:t>1:24-28</a:t>
            </a:r>
          </a:p>
          <a:p>
            <a:pPr marL="569912" indent="-569912">
              <a:lnSpc>
                <a:spcPct val="140000"/>
              </a:lnSpc>
              <a:buSzTx/>
              <a:buNone/>
              <a:defRPr b="1"/>
            </a:pPr>
            <a:r>
              <a:t>5.	Hannah’s song </a:t>
            </a:r>
            <a:r>
              <a:rPr>
                <a:solidFill>
                  <a:srgbClr val="FF0000"/>
                </a:solidFill>
              </a:rPr>
              <a:t>2:1-11</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xfrm>
            <a:off x="685800" y="38099"/>
            <a:ext cx="7772400" cy="571502"/>
          </a:xfrm>
          <a:prstGeom prst="rect">
            <a:avLst/>
          </a:prstGeom>
        </p:spPr>
        <p:txBody>
          <a:bodyPr/>
          <a:lstStyle>
            <a:lvl1pPr>
              <a:defRPr b="1" sz="2800">
                <a:solidFill>
                  <a:srgbClr val="000080"/>
                </a:solidFill>
              </a:defRPr>
            </a:lvl1pPr>
          </a:lstStyle>
          <a:p>
            <a:pPr/>
            <a:r>
              <a:t>How God fulfilled His words to Eli</a:t>
            </a:r>
          </a:p>
        </p:txBody>
      </p:sp>
      <p:sp>
        <p:nvSpPr>
          <p:cNvPr id="155" name="Shape 155"/>
          <p:cNvSpPr/>
          <p:nvPr>
            <p:ph type="body" idx="1"/>
          </p:nvPr>
        </p:nvSpPr>
        <p:spPr>
          <a:xfrm>
            <a:off x="152400" y="762000"/>
            <a:ext cx="8839200" cy="6096000"/>
          </a:xfrm>
          <a:prstGeom prst="rect">
            <a:avLst/>
          </a:prstGeom>
        </p:spPr>
        <p:txBody>
          <a:bodyPr/>
          <a:lstStyle/>
          <a:p>
            <a:pPr marL="519112" indent="-519112">
              <a:lnSpc>
                <a:spcPct val="90000"/>
              </a:lnSpc>
              <a:spcBef>
                <a:spcPts val="1900"/>
              </a:spcBef>
              <a:buAutoNum type="arabicPeriod" startAt="3"/>
              <a:defRPr b="1" sz="2800"/>
            </a:pPr>
            <a:r>
              <a:t>By the coincidence of unexpected human &amp; divine actions the purposes of God are sometimes accomplished.  </a:t>
            </a:r>
            <a:endParaRPr sz="2400"/>
          </a:p>
          <a:p>
            <a:pPr lvl="1" marL="1089025" indent="-454025">
              <a:lnSpc>
                <a:spcPct val="90000"/>
              </a:lnSpc>
              <a:spcBef>
                <a:spcPts val="1900"/>
              </a:spcBef>
              <a:buAutoNum type="alphaLcPeriod" startAt="1"/>
              <a:defRPr sz="2600">
                <a:solidFill>
                  <a:srgbClr val="000080"/>
                </a:solidFill>
              </a:defRPr>
            </a:pPr>
            <a:r>
              <a:t>The sons of Eli would have been at Shiloh </a:t>
            </a:r>
          </a:p>
          <a:p>
            <a:pPr lvl="1" marL="1089025" indent="-454025">
              <a:lnSpc>
                <a:spcPct val="90000"/>
              </a:lnSpc>
              <a:spcBef>
                <a:spcPts val="1900"/>
              </a:spcBef>
              <a:buAutoNum type="alphaLcPeriod" startAt="1"/>
              <a:defRPr sz="2600">
                <a:solidFill>
                  <a:srgbClr val="000080"/>
                </a:solidFill>
              </a:defRPr>
            </a:pPr>
            <a:r>
              <a:t>God rules the lives of men &amp; yet does not violate their free will</a:t>
            </a:r>
          </a:p>
          <a:p>
            <a:pPr lvl="1" marL="454025" indent="180975">
              <a:lnSpc>
                <a:spcPct val="90000"/>
              </a:lnSpc>
              <a:spcBef>
                <a:spcPts val="1900"/>
              </a:spcBef>
              <a:buSzTx/>
              <a:buNone/>
              <a:defRPr sz="2600">
                <a:solidFill>
                  <a:srgbClr val="000080"/>
                </a:solidFill>
              </a:defRPr>
            </a:pPr>
            <a:r>
              <a:t>c.	  Confidently belief God’s promises - He can bring about the desired effect</a:t>
            </a:r>
          </a:p>
          <a:p>
            <a:pPr lvl="1" marL="454025" indent="180975">
              <a:lnSpc>
                <a:spcPct val="90000"/>
              </a:lnSpc>
              <a:spcBef>
                <a:spcPts val="1900"/>
              </a:spcBef>
              <a:buSzTx/>
              <a:buNone/>
              <a:defRPr sz="2600">
                <a:solidFill>
                  <a:srgbClr val="000080"/>
                </a:solidFill>
              </a:defRPr>
            </a:pPr>
            <a:r>
              <a:t>d.	   Wicked men, whose judgment is delayed, should tremble because judgment comes like a thief in the night</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body" sz="quarter" idx="1"/>
          </p:nvPr>
        </p:nvSpPr>
        <p:spPr>
          <a:xfrm>
            <a:off x="326032" y="132079"/>
            <a:ext cx="8686801" cy="762001"/>
          </a:xfrm>
          <a:prstGeom prst="rect">
            <a:avLst/>
          </a:prstGeom>
        </p:spPr>
        <p:txBody>
          <a:bodyPr/>
          <a:lstStyle/>
          <a:p>
            <a:pPr marL="609600" indent="-609600">
              <a:spcBef>
                <a:spcPts val="600"/>
              </a:spcBef>
              <a:buSzTx/>
              <a:buNone/>
              <a:defRPr b="1" sz="2800">
                <a:solidFill>
                  <a:srgbClr val="000080"/>
                </a:solidFill>
              </a:defRPr>
            </a:pPr>
            <a:r>
              <a:t>A. 	The ark is taken from Israel</a:t>
            </a:r>
            <a:r>
              <a:rPr>
                <a:solidFill>
                  <a:srgbClr val="000000"/>
                </a:solidFill>
              </a:rPr>
              <a:t> </a:t>
            </a:r>
            <a:r>
              <a:rPr>
                <a:solidFill>
                  <a:srgbClr val="FF0000"/>
                </a:solidFill>
              </a:rPr>
              <a:t>4</a:t>
            </a:r>
          </a:p>
        </p:txBody>
      </p:sp>
      <p:sp>
        <p:nvSpPr>
          <p:cNvPr id="158" name="Shape 158"/>
          <p:cNvSpPr/>
          <p:nvPr/>
        </p:nvSpPr>
        <p:spPr>
          <a:xfrm>
            <a:off x="228600" y="805180"/>
            <a:ext cx="8881666"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533400" indent="100012">
              <a:defRPr b="1"/>
            </a:pPr>
            <a:r>
              <a:t>3.	Death of Eli </a:t>
            </a:r>
            <a:r>
              <a:rPr>
                <a:solidFill>
                  <a:srgbClr val="FF0000"/>
                </a:solidFill>
              </a:rPr>
              <a:t>4:12-18</a:t>
            </a:r>
            <a:endParaRPr>
              <a:solidFill>
                <a:srgbClr val="FF0000"/>
              </a:solidFill>
            </a:endParaRPr>
          </a:p>
          <a:p>
            <a:pPr lvl="1" marL="533400" indent="100012">
              <a:defRPr b="1"/>
            </a:pPr>
          </a:p>
          <a:p>
            <a:pPr lvl="1" marL="533400" indent="100012">
              <a:defRPr b="1"/>
            </a:pPr>
            <a:r>
              <a:t>4.	Sadness in Israel </a:t>
            </a:r>
            <a:r>
              <a:rPr>
                <a:solidFill>
                  <a:srgbClr val="FF0000"/>
                </a:solidFill>
              </a:rPr>
              <a:t>4:19-22</a:t>
            </a:r>
          </a:p>
        </p:txBody>
      </p:sp>
      <p:pic>
        <p:nvPicPr>
          <p:cNvPr id="159" name="pasted-image.tiff"/>
          <p:cNvPicPr>
            <a:picLocks noChangeAspect="1"/>
          </p:cNvPicPr>
          <p:nvPr/>
        </p:nvPicPr>
        <p:blipFill>
          <a:blip r:embed="rId2">
            <a:extLst/>
          </a:blip>
          <a:stretch>
            <a:fillRect/>
          </a:stretch>
        </p:blipFill>
        <p:spPr>
          <a:xfrm>
            <a:off x="531534" y="2493049"/>
            <a:ext cx="3492501" cy="2324101"/>
          </a:xfrm>
          <a:prstGeom prst="rect">
            <a:avLst/>
          </a:prstGeom>
          <a:ln w="12700">
            <a:miter lim="400000"/>
          </a:ln>
        </p:spPr>
      </p:pic>
      <p:pic>
        <p:nvPicPr>
          <p:cNvPr id="160" name="pasted-image.tiff"/>
          <p:cNvPicPr>
            <a:picLocks noChangeAspect="1"/>
          </p:cNvPicPr>
          <p:nvPr/>
        </p:nvPicPr>
        <p:blipFill>
          <a:blip r:embed="rId3">
            <a:extLst/>
          </a:blip>
          <a:stretch>
            <a:fillRect/>
          </a:stretch>
        </p:blipFill>
        <p:spPr>
          <a:xfrm>
            <a:off x="4284583" y="2493049"/>
            <a:ext cx="3505201" cy="2324101"/>
          </a:xfrm>
          <a:prstGeom prst="rect">
            <a:avLst/>
          </a:prstGeom>
          <a:ln w="12700">
            <a:miter lim="400000"/>
          </a:ln>
        </p:spPr>
      </p:pic>
      <p:pic>
        <p:nvPicPr>
          <p:cNvPr id="161" name="pasted-image.tiff"/>
          <p:cNvPicPr>
            <a:picLocks noChangeAspect="1"/>
          </p:cNvPicPr>
          <p:nvPr/>
        </p:nvPicPr>
        <p:blipFill>
          <a:blip r:embed="rId4">
            <a:extLst/>
          </a:blip>
          <a:stretch>
            <a:fillRect/>
          </a:stretch>
        </p:blipFill>
        <p:spPr>
          <a:xfrm>
            <a:off x="5556091" y="4910216"/>
            <a:ext cx="2502218" cy="1876665"/>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image.pdf"/>
          <p:cNvPicPr>
            <a:picLocks noChangeAspect="1"/>
          </p:cNvPicPr>
          <p:nvPr/>
        </p:nvPicPr>
        <p:blipFill>
          <a:blip r:embed="rId2">
            <a:extLst/>
          </a:blip>
          <a:stretch>
            <a:fillRect/>
          </a:stretch>
        </p:blipFill>
        <p:spPr>
          <a:xfrm>
            <a:off x="4159967" y="1479754"/>
            <a:ext cx="4995146" cy="5411266"/>
          </a:xfrm>
          <a:prstGeom prst="rect">
            <a:avLst/>
          </a:prstGeom>
          <a:ln w="12700">
            <a:miter lim="400000"/>
          </a:ln>
        </p:spPr>
      </p:pic>
      <p:sp>
        <p:nvSpPr>
          <p:cNvPr id="164" name="Shape 164"/>
          <p:cNvSpPr/>
          <p:nvPr>
            <p:ph type="title"/>
          </p:nvPr>
        </p:nvSpPr>
        <p:spPr>
          <a:xfrm>
            <a:off x="457200" y="0"/>
            <a:ext cx="8229600" cy="762000"/>
          </a:xfrm>
          <a:prstGeom prst="rect">
            <a:avLst/>
          </a:prstGeom>
        </p:spPr>
        <p:txBody>
          <a:bodyPr/>
          <a:lstStyle/>
          <a:p>
            <a:pPr>
              <a:defRPr b="1" sz="3200">
                <a:solidFill>
                  <a:srgbClr val="000080"/>
                </a:solidFill>
              </a:defRPr>
            </a:pPr>
            <a:r>
              <a:t>II.	The Ark of The Lord</a:t>
            </a:r>
            <a:r>
              <a:rPr>
                <a:solidFill>
                  <a:srgbClr val="000000"/>
                </a:solidFill>
              </a:rPr>
              <a:t> </a:t>
            </a:r>
            <a:r>
              <a:rPr>
                <a:solidFill>
                  <a:srgbClr val="FF0000"/>
                </a:solidFill>
              </a:rPr>
              <a:t>4:1-7:2</a:t>
            </a:r>
          </a:p>
        </p:txBody>
      </p:sp>
      <p:sp>
        <p:nvSpPr>
          <p:cNvPr id="165" name="Shape 165"/>
          <p:cNvSpPr/>
          <p:nvPr>
            <p:ph type="body" sz="quarter" idx="1"/>
          </p:nvPr>
        </p:nvSpPr>
        <p:spPr>
          <a:xfrm>
            <a:off x="228600" y="751840"/>
            <a:ext cx="8686800" cy="1066801"/>
          </a:xfrm>
          <a:prstGeom prst="rect">
            <a:avLst/>
          </a:prstGeom>
        </p:spPr>
        <p:txBody>
          <a:bodyPr/>
          <a:lstStyle/>
          <a:p>
            <a:pPr marL="519112" indent="-519112">
              <a:lnSpc>
                <a:spcPct val="90000"/>
              </a:lnSpc>
              <a:spcBef>
                <a:spcPts val="600"/>
              </a:spcBef>
              <a:buSzTx/>
              <a:buNone/>
              <a:defRPr b="1" sz="2800">
                <a:solidFill>
                  <a:srgbClr val="000080"/>
                </a:solidFill>
              </a:defRPr>
            </a:pPr>
            <a:r>
              <a:t>B. 	The ark moves among Philistines  </a:t>
            </a:r>
            <a:r>
              <a:rPr>
                <a:solidFill>
                  <a:srgbClr val="FF0000"/>
                </a:solidFill>
              </a:rPr>
              <a:t>5:1-</a:t>
            </a:r>
            <a:r>
              <a:t> 		Judgment on Philistines</a:t>
            </a:r>
          </a:p>
        </p:txBody>
      </p:sp>
      <p:sp>
        <p:nvSpPr>
          <p:cNvPr id="166" name="Shape 166"/>
          <p:cNvSpPr/>
          <p:nvPr/>
        </p:nvSpPr>
        <p:spPr>
          <a:xfrm>
            <a:off x="137160" y="1696720"/>
            <a:ext cx="8686801"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533400" indent="100012">
              <a:lnSpc>
                <a:spcPct val="90000"/>
              </a:lnSpc>
              <a:defRPr b="1" sz="3200"/>
            </a:pPr>
            <a:r>
              <a:t>1. The ark in Dagon's house </a:t>
            </a:r>
            <a:r>
              <a:rPr>
                <a:solidFill>
                  <a:srgbClr val="FF0000"/>
                </a:solidFill>
              </a:rPr>
              <a:t>5:1-5</a:t>
            </a:r>
          </a:p>
        </p:txBody>
      </p:sp>
      <p:pic>
        <p:nvPicPr>
          <p:cNvPr id="167" name="image.pdf"/>
          <p:cNvPicPr>
            <a:picLocks noChangeAspect="1"/>
          </p:cNvPicPr>
          <p:nvPr/>
        </p:nvPicPr>
        <p:blipFill>
          <a:blip r:embed="rId3">
            <a:extLst/>
          </a:blip>
          <a:stretch>
            <a:fillRect/>
          </a:stretch>
        </p:blipFill>
        <p:spPr>
          <a:xfrm>
            <a:off x="299720" y="4089400"/>
            <a:ext cx="3835401" cy="2597150"/>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xfrm>
            <a:off x="457200" y="0"/>
            <a:ext cx="8229600" cy="762000"/>
          </a:xfrm>
          <a:prstGeom prst="rect">
            <a:avLst/>
          </a:prstGeom>
        </p:spPr>
        <p:txBody>
          <a:bodyPr/>
          <a:lstStyle>
            <a:lvl1pPr>
              <a:defRPr b="1" sz="3200">
                <a:solidFill>
                  <a:srgbClr val="000080"/>
                </a:solidFill>
              </a:defRPr>
            </a:lvl1pPr>
          </a:lstStyle>
          <a:p>
            <a:pPr/>
            <a:r>
              <a:t>A foreshadowing of the the fall of heathenism</a:t>
            </a:r>
          </a:p>
        </p:txBody>
      </p:sp>
      <p:sp>
        <p:nvSpPr>
          <p:cNvPr id="170" name="Shape 170"/>
          <p:cNvSpPr/>
          <p:nvPr>
            <p:ph type="body" idx="1"/>
          </p:nvPr>
        </p:nvSpPr>
        <p:spPr>
          <a:xfrm>
            <a:off x="411480" y="710009"/>
            <a:ext cx="8686801" cy="3319622"/>
          </a:xfrm>
          <a:prstGeom prst="rect">
            <a:avLst/>
          </a:prstGeom>
        </p:spPr>
        <p:txBody>
          <a:bodyPr/>
          <a:lstStyle/>
          <a:p>
            <a:pPr marL="258277" indent="-258277" defTabSz="841247">
              <a:lnSpc>
                <a:spcPct val="90000"/>
              </a:lnSpc>
              <a:spcBef>
                <a:spcPts val="1500"/>
              </a:spcBef>
              <a:buChar char="•"/>
              <a:defRPr sz="2576">
                <a:solidFill>
                  <a:srgbClr val="000080"/>
                </a:solidFill>
              </a:defRPr>
            </a:pPr>
            <a:r>
              <a:t>Heathenism is doomed to perish</a:t>
            </a:r>
          </a:p>
          <a:p>
            <a:pPr marL="258277" indent="-258277" defTabSz="841247">
              <a:lnSpc>
                <a:spcPct val="90000"/>
              </a:lnSpc>
              <a:spcBef>
                <a:spcPts val="1500"/>
              </a:spcBef>
              <a:buChar char="•"/>
              <a:defRPr sz="2576">
                <a:solidFill>
                  <a:srgbClr val="000080"/>
                </a:solidFill>
              </a:defRPr>
            </a:pPr>
            <a:r>
              <a:t>By contract with God’s truth</a:t>
            </a:r>
          </a:p>
          <a:p>
            <a:pPr marL="258277" indent="-258277" defTabSz="841247">
              <a:lnSpc>
                <a:spcPct val="90000"/>
              </a:lnSpc>
              <a:spcBef>
                <a:spcPts val="1500"/>
              </a:spcBef>
              <a:buChar char="•"/>
              <a:defRPr sz="2576">
                <a:solidFill>
                  <a:srgbClr val="000080"/>
                </a:solidFill>
              </a:defRPr>
            </a:pPr>
            <a:r>
              <a:t>By the power of God exercised through his truth</a:t>
            </a:r>
          </a:p>
          <a:p>
            <a:pPr marL="258277" indent="-258277" defTabSz="841247">
              <a:lnSpc>
                <a:spcPct val="90000"/>
              </a:lnSpc>
              <a:spcBef>
                <a:spcPts val="1500"/>
              </a:spcBef>
              <a:buChar char="•"/>
              <a:defRPr sz="2576">
                <a:solidFill>
                  <a:srgbClr val="000080"/>
                </a:solidFill>
              </a:defRPr>
            </a:pPr>
            <a:r>
              <a:t>After repeated efforts to revive it.</a:t>
            </a:r>
          </a:p>
          <a:p>
            <a:pPr marL="258277" indent="-258277" defTabSz="841247">
              <a:lnSpc>
                <a:spcPct val="90000"/>
              </a:lnSpc>
              <a:spcBef>
                <a:spcPts val="1500"/>
              </a:spcBef>
              <a:buChar char="•"/>
              <a:defRPr sz="2576">
                <a:solidFill>
                  <a:srgbClr val="000080"/>
                </a:solidFill>
              </a:defRPr>
            </a:pPr>
            <a:r>
              <a:t>All efforts to dishonor God’s revelation of Himself.</a:t>
            </a:r>
          </a:p>
          <a:p>
            <a:pPr marL="258277" indent="-258277" defTabSz="841247">
              <a:lnSpc>
                <a:spcPct val="90000"/>
              </a:lnSpc>
              <a:spcBef>
                <a:spcPts val="1500"/>
              </a:spcBef>
              <a:buChar char="•"/>
              <a:defRPr sz="2576">
                <a:solidFill>
                  <a:srgbClr val="000080"/>
                </a:solidFill>
              </a:defRPr>
            </a:pPr>
            <a:r>
              <a:t>The gospel should have no rivals</a:t>
            </a:r>
          </a:p>
        </p:txBody>
      </p:sp>
      <p:sp>
        <p:nvSpPr>
          <p:cNvPr id="171" name="Shape 171"/>
          <p:cNvSpPr/>
          <p:nvPr/>
        </p:nvSpPr>
        <p:spPr>
          <a:xfrm>
            <a:off x="1166044" y="1760140"/>
            <a:ext cx="127001"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100">
                <a:latin typeface="+mn-lt"/>
                <a:ea typeface="+mn-ea"/>
                <a:cs typeface="+mn-cs"/>
                <a:sym typeface="Helvetica"/>
              </a:defRPr>
            </a:pPr>
          </a:p>
        </p:txBody>
      </p:sp>
      <p:pic>
        <p:nvPicPr>
          <p:cNvPr id="172" name="pasted-image.tiff"/>
          <p:cNvPicPr>
            <a:picLocks noChangeAspect="1"/>
          </p:cNvPicPr>
          <p:nvPr/>
        </p:nvPicPr>
        <p:blipFill>
          <a:blip r:embed="rId2">
            <a:extLst/>
          </a:blip>
          <a:stretch>
            <a:fillRect/>
          </a:stretch>
        </p:blipFill>
        <p:spPr>
          <a:xfrm>
            <a:off x="4824650" y="4138669"/>
            <a:ext cx="4130412" cy="2597927"/>
          </a:xfrm>
          <a:prstGeom prst="rect">
            <a:avLst/>
          </a:prstGeom>
          <a:ln w="12700">
            <a:miter lim="400000"/>
          </a:ln>
        </p:spPr>
      </p:pic>
      <p:pic>
        <p:nvPicPr>
          <p:cNvPr id="173" name="pasted-image.tiff"/>
          <p:cNvPicPr>
            <a:picLocks noChangeAspect="1"/>
          </p:cNvPicPr>
          <p:nvPr/>
        </p:nvPicPr>
        <p:blipFill>
          <a:blip r:embed="rId3">
            <a:extLst/>
          </a:blip>
          <a:stretch>
            <a:fillRect/>
          </a:stretch>
        </p:blipFill>
        <p:spPr>
          <a:xfrm>
            <a:off x="256381" y="4135635"/>
            <a:ext cx="4140058" cy="2603995"/>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body" sz="quarter" idx="1"/>
          </p:nvPr>
        </p:nvSpPr>
        <p:spPr>
          <a:xfrm>
            <a:off x="228600" y="193040"/>
            <a:ext cx="8686800" cy="1066801"/>
          </a:xfrm>
          <a:prstGeom prst="rect">
            <a:avLst/>
          </a:prstGeom>
        </p:spPr>
        <p:txBody>
          <a:bodyPr/>
          <a:lstStyle/>
          <a:p>
            <a:pPr marL="519112" indent="-519112">
              <a:lnSpc>
                <a:spcPct val="90000"/>
              </a:lnSpc>
              <a:spcBef>
                <a:spcPts val="600"/>
              </a:spcBef>
              <a:buSzTx/>
              <a:buNone/>
              <a:defRPr b="1" sz="2800">
                <a:solidFill>
                  <a:srgbClr val="000080"/>
                </a:solidFill>
              </a:defRPr>
            </a:pPr>
            <a:r>
              <a:t>B. 	The ark moves among Philistines  </a:t>
            </a:r>
            <a:r>
              <a:rPr>
                <a:solidFill>
                  <a:srgbClr val="FF0000"/>
                </a:solidFill>
              </a:rPr>
              <a:t>5:1-12</a:t>
            </a:r>
            <a:r>
              <a:t> 		Judgment on Philistines</a:t>
            </a:r>
          </a:p>
        </p:txBody>
      </p:sp>
      <p:sp>
        <p:nvSpPr>
          <p:cNvPr id="176" name="Shape 176"/>
          <p:cNvSpPr/>
          <p:nvPr/>
        </p:nvSpPr>
        <p:spPr>
          <a:xfrm>
            <a:off x="127000" y="1249680"/>
            <a:ext cx="8686800" cy="1732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533400" indent="100012">
              <a:lnSpc>
                <a:spcPct val="90000"/>
              </a:lnSpc>
              <a:spcBef>
                <a:spcPts val="3400"/>
              </a:spcBef>
              <a:defRPr b="1" sz="2800"/>
            </a:pPr>
            <a:r>
              <a:rPr b="0"/>
              <a:t>2.   The Philistines are also struck with a grievous disease, </a:t>
            </a:r>
            <a:r>
              <a:rPr>
                <a:solidFill>
                  <a:srgbClr val="FF0000"/>
                </a:solidFill>
              </a:rPr>
              <a:t>6</a:t>
            </a:r>
            <a:endParaRPr>
              <a:solidFill>
                <a:srgbClr val="FF0000"/>
              </a:solidFill>
            </a:endParaRPr>
          </a:p>
        </p:txBody>
      </p:sp>
      <p:pic>
        <p:nvPicPr>
          <p:cNvPr id="177" name="pasted-image.tiff"/>
          <p:cNvPicPr>
            <a:picLocks noChangeAspect="1"/>
          </p:cNvPicPr>
          <p:nvPr/>
        </p:nvPicPr>
        <p:blipFill>
          <a:blip r:embed="rId2">
            <a:extLst/>
          </a:blip>
          <a:stretch>
            <a:fillRect/>
          </a:stretch>
        </p:blipFill>
        <p:spPr>
          <a:xfrm>
            <a:off x="4409440" y="2054185"/>
            <a:ext cx="4468438" cy="3291636"/>
          </a:xfrm>
          <a:prstGeom prst="rect">
            <a:avLst/>
          </a:prstGeom>
          <a:ln w="12700">
            <a:miter lim="400000"/>
          </a:ln>
        </p:spPr>
      </p:pic>
      <p:pic>
        <p:nvPicPr>
          <p:cNvPr id="178" name="pasted-image.tiff"/>
          <p:cNvPicPr>
            <a:picLocks noChangeAspect="1"/>
          </p:cNvPicPr>
          <p:nvPr/>
        </p:nvPicPr>
        <p:blipFill>
          <a:blip r:embed="rId3">
            <a:extLst/>
          </a:blip>
          <a:stretch>
            <a:fillRect/>
          </a:stretch>
        </p:blipFill>
        <p:spPr>
          <a:xfrm>
            <a:off x="251063" y="3545403"/>
            <a:ext cx="4099477" cy="2752934"/>
          </a:xfrm>
          <a:prstGeom prst="rect">
            <a:avLst/>
          </a:prstGeom>
          <a:ln w="12700">
            <a:miter lim="400000"/>
          </a:ln>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image.pdf"/>
          <p:cNvPicPr>
            <a:picLocks noChangeAspect="1"/>
          </p:cNvPicPr>
          <p:nvPr/>
        </p:nvPicPr>
        <p:blipFill>
          <a:blip r:embed="rId2">
            <a:extLst/>
          </a:blip>
          <a:stretch>
            <a:fillRect/>
          </a:stretch>
        </p:blipFill>
        <p:spPr>
          <a:xfrm>
            <a:off x="50754" y="84131"/>
            <a:ext cx="9042492" cy="5936101"/>
          </a:xfrm>
          <a:prstGeom prst="rect">
            <a:avLst/>
          </a:prstGeom>
          <a:ln w="12700">
            <a:miter lim="400000"/>
          </a:ln>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body" sz="quarter" idx="1"/>
          </p:nvPr>
        </p:nvSpPr>
        <p:spPr>
          <a:xfrm>
            <a:off x="228600" y="193040"/>
            <a:ext cx="8686800" cy="1066801"/>
          </a:xfrm>
          <a:prstGeom prst="rect">
            <a:avLst/>
          </a:prstGeom>
        </p:spPr>
        <p:txBody>
          <a:bodyPr/>
          <a:lstStyle/>
          <a:p>
            <a:pPr marL="519112" indent="-519112">
              <a:lnSpc>
                <a:spcPct val="90000"/>
              </a:lnSpc>
              <a:spcBef>
                <a:spcPts val="600"/>
              </a:spcBef>
              <a:buSzTx/>
              <a:buNone/>
              <a:defRPr b="1" sz="2800">
                <a:solidFill>
                  <a:srgbClr val="000080"/>
                </a:solidFill>
              </a:defRPr>
            </a:pPr>
            <a:r>
              <a:t>B. 	The ark moves among Philistines  </a:t>
            </a:r>
            <a:r>
              <a:rPr>
                <a:solidFill>
                  <a:srgbClr val="FF0000"/>
                </a:solidFill>
              </a:rPr>
              <a:t>5:1-12</a:t>
            </a:r>
            <a:r>
              <a:t> 		Judgment on Philistines</a:t>
            </a:r>
          </a:p>
        </p:txBody>
      </p:sp>
      <p:sp>
        <p:nvSpPr>
          <p:cNvPr id="183" name="Shape 183"/>
          <p:cNvSpPr/>
          <p:nvPr/>
        </p:nvSpPr>
        <p:spPr>
          <a:xfrm>
            <a:off x="127000" y="1056640"/>
            <a:ext cx="8686800" cy="60147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533400" indent="100012">
              <a:spcBef>
                <a:spcPts val="1300"/>
              </a:spcBef>
              <a:defRPr b="1" sz="2800"/>
            </a:pPr>
            <a:r>
              <a:rPr b="0"/>
              <a:t>2. The ark in Gath </a:t>
            </a:r>
            <a:r>
              <a:rPr b="0">
                <a:solidFill>
                  <a:srgbClr val="FF2600"/>
                </a:solidFill>
              </a:rPr>
              <a:t>5:7-9</a:t>
            </a:r>
            <a:endParaRPr b="0">
              <a:solidFill>
                <a:srgbClr val="FF2600"/>
              </a:solidFill>
            </a:endParaRPr>
          </a:p>
          <a:p>
            <a:pPr lvl="2" marL="952500" indent="0">
              <a:spcBef>
                <a:spcPts val="1300"/>
              </a:spcBef>
              <a:buClr>
                <a:srgbClr val="000000"/>
              </a:buClr>
              <a:buSzPct val="100000"/>
              <a:buChar char="•"/>
              <a:defRPr b="1" sz="2800"/>
            </a:pPr>
            <a:r>
              <a:rPr b="0">
                <a:solidFill>
                  <a:srgbClr val="FF2600"/>
                </a:solidFill>
              </a:rPr>
              <a:t>    </a:t>
            </a:r>
            <a:r>
              <a:rPr b="0"/>
              <a:t>People of Ashdod refuse to let the ark stay with them - the lords of the Philistines, with whom they consulted, order it to be carried to Gath,</a:t>
            </a:r>
            <a:r>
              <a:rPr b="0">
                <a:solidFill>
                  <a:srgbClr val="FF2600"/>
                </a:solidFill>
              </a:rPr>
              <a:t> 7-8</a:t>
            </a:r>
            <a:endParaRPr b="0">
              <a:solidFill>
                <a:srgbClr val="FF2600"/>
              </a:solidFill>
            </a:endParaRPr>
          </a:p>
          <a:p>
            <a:pPr lvl="2" marL="952500" indent="0">
              <a:spcBef>
                <a:spcPts val="1300"/>
              </a:spcBef>
              <a:buClr>
                <a:srgbClr val="000000"/>
              </a:buClr>
              <a:buSzPct val="100000"/>
              <a:buChar char="•"/>
              <a:defRPr b="1" sz="2800"/>
            </a:pPr>
            <a:r>
              <a:rPr b="0">
                <a:solidFill>
                  <a:srgbClr val="FF2600"/>
                </a:solidFill>
              </a:rPr>
              <a:t>    </a:t>
            </a:r>
            <a:r>
              <a:rPr b="0"/>
              <a:t>They do so; &amp; God smites the inhabitants of that city, young &amp; old, with same disease,</a:t>
            </a:r>
            <a:r>
              <a:rPr b="0">
                <a:solidFill>
                  <a:srgbClr val="FF2600"/>
                </a:solidFill>
              </a:rPr>
              <a:t> 9</a:t>
            </a:r>
            <a:endParaRPr b="0">
              <a:solidFill>
                <a:srgbClr val="FF2600"/>
              </a:solidFill>
            </a:endParaRPr>
          </a:p>
          <a:p>
            <a:pPr lvl="1" marL="533400" indent="100012">
              <a:lnSpc>
                <a:spcPct val="90000"/>
              </a:lnSpc>
              <a:spcBef>
                <a:spcPts val="1100"/>
              </a:spcBef>
              <a:defRPr b="1" sz="2800"/>
            </a:pPr>
            <a:r>
              <a:rPr b="0"/>
              <a:t>3. The ark in Ekron </a:t>
            </a:r>
            <a:r>
              <a:rPr b="0">
                <a:solidFill>
                  <a:srgbClr val="FF2600"/>
                </a:solidFill>
              </a:rPr>
              <a:t>5:10-12</a:t>
            </a:r>
            <a:endParaRPr b="0">
              <a:solidFill>
                <a:srgbClr val="FF2600"/>
              </a:solidFill>
            </a:endParaRPr>
          </a:p>
          <a:p>
            <a:pPr lvl="1" marL="977900" indent="0">
              <a:lnSpc>
                <a:spcPct val="90000"/>
              </a:lnSpc>
              <a:spcBef>
                <a:spcPts val="1100"/>
              </a:spcBef>
              <a:buClr>
                <a:srgbClr val="000000"/>
              </a:buClr>
              <a:buSzPct val="100000"/>
              <a:buChar char="•"/>
              <a:defRPr b="1" sz="2800"/>
            </a:pPr>
            <a:r>
              <a:rPr b="0">
                <a:solidFill>
                  <a:srgbClr val="FF2600"/>
                </a:solidFill>
              </a:rPr>
              <a:t>     </a:t>
            </a:r>
            <a:r>
              <a:rPr b="0"/>
              <a:t>A heavy destruction falls upon that city</a:t>
            </a:r>
            <a:endParaRPr b="0"/>
          </a:p>
          <a:p>
            <a:pPr lvl="1" marL="977900" indent="0">
              <a:lnSpc>
                <a:spcPct val="90000"/>
              </a:lnSpc>
              <a:spcBef>
                <a:spcPts val="1100"/>
              </a:spcBef>
              <a:buClr>
                <a:srgbClr val="000000"/>
              </a:buClr>
              <a:buSzPct val="100000"/>
              <a:buChar char="•"/>
              <a:defRPr b="1" sz="2800"/>
            </a:pPr>
            <a:r>
              <a:rPr b="0"/>
              <a:t>     Resolve to send it back to Shiloh</a:t>
            </a:r>
            <a:endParaRPr b="0"/>
          </a:p>
          <a:p>
            <a:pPr lvl="3" marL="533400" indent="838200">
              <a:lnSpc>
                <a:spcPct val="90000"/>
              </a:lnSpc>
              <a:spcBef>
                <a:spcPts val="3400"/>
              </a:spcBef>
              <a:defRPr b="1" sz="2800"/>
            </a:pPr>
            <a:endParaRPr>
              <a:solidFill>
                <a:srgbClr val="FF0000"/>
              </a:solidFill>
            </a:endParaRP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body" sz="quarter" idx="1"/>
          </p:nvPr>
        </p:nvSpPr>
        <p:spPr>
          <a:xfrm>
            <a:off x="228600" y="228600"/>
            <a:ext cx="8686800" cy="685800"/>
          </a:xfrm>
          <a:prstGeom prst="rect">
            <a:avLst/>
          </a:prstGeom>
        </p:spPr>
        <p:txBody>
          <a:bodyPr/>
          <a:lstStyle/>
          <a:p>
            <a:pPr marL="519112" indent="-519112">
              <a:lnSpc>
                <a:spcPct val="90000"/>
              </a:lnSpc>
              <a:spcBef>
                <a:spcPts val="600"/>
              </a:spcBef>
              <a:buSzTx/>
              <a:buNone/>
              <a:defRPr b="1" sz="2800">
                <a:solidFill>
                  <a:srgbClr val="000080"/>
                </a:solidFill>
              </a:defRPr>
            </a:pPr>
            <a:r>
              <a:t>C. 	The ark is returned to Israel</a:t>
            </a:r>
            <a:r>
              <a:rPr>
                <a:solidFill>
                  <a:srgbClr val="000000"/>
                </a:solidFill>
              </a:rPr>
              <a:t> </a:t>
            </a:r>
            <a:r>
              <a:rPr>
                <a:solidFill>
                  <a:srgbClr val="FF0000"/>
                </a:solidFill>
              </a:rPr>
              <a:t>6—7:2</a:t>
            </a:r>
          </a:p>
        </p:txBody>
      </p:sp>
      <p:sp>
        <p:nvSpPr>
          <p:cNvPr id="186" name="Shape 186"/>
          <p:cNvSpPr/>
          <p:nvPr/>
        </p:nvSpPr>
        <p:spPr>
          <a:xfrm>
            <a:off x="96519" y="802640"/>
            <a:ext cx="8836940" cy="540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177800">
              <a:lnSpc>
                <a:spcPct val="90000"/>
              </a:lnSpc>
              <a:spcBef>
                <a:spcPts val="2600"/>
              </a:spcBef>
              <a:defRPr b="1" sz="2800"/>
            </a:pPr>
            <a:r>
              <a:t>1.	 The decision to return the ark </a:t>
            </a:r>
            <a:r>
              <a:rPr>
                <a:solidFill>
                  <a:srgbClr val="FF0000"/>
                </a:solidFill>
              </a:rPr>
              <a:t>6:1-9</a:t>
            </a:r>
            <a:endParaRPr>
              <a:solidFill>
                <a:srgbClr val="FF0000"/>
              </a:solidFill>
            </a:endParaRPr>
          </a:p>
          <a:p>
            <a:pPr lvl="1" marL="584200" indent="-228600">
              <a:lnSpc>
                <a:spcPct val="90000"/>
              </a:lnSpc>
              <a:spcBef>
                <a:spcPts val="2600"/>
              </a:spcBef>
              <a:buSzPct val="100000"/>
              <a:buChar char="•"/>
              <a:defRPr sz="2800"/>
            </a:pPr>
            <a:r>
              <a:rPr>
                <a:solidFill>
                  <a:srgbClr val="FF0000"/>
                </a:solidFill>
              </a:rPr>
              <a:t>   </a:t>
            </a:r>
            <a:r>
              <a:t>After seven months in the land of the Philistines, they consult their priests &amp; diviners about sending the ark to Shiloh,</a:t>
            </a:r>
            <a:r>
              <a:rPr>
                <a:solidFill>
                  <a:srgbClr val="FF2600"/>
                </a:solidFill>
              </a:rPr>
              <a:t> 1-2</a:t>
            </a:r>
            <a:r>
              <a:t>.</a:t>
            </a:r>
          </a:p>
          <a:p>
            <a:pPr lvl="1" marL="584200" indent="-228600">
              <a:lnSpc>
                <a:spcPct val="90000"/>
              </a:lnSpc>
              <a:spcBef>
                <a:spcPts val="2600"/>
              </a:spcBef>
              <a:buSzPct val="100000"/>
              <a:buChar char="•"/>
              <a:defRPr sz="2800"/>
            </a:pPr>
            <a:r>
              <a:t>   Advised to sent it back with a trespass offering of 5 golden tumors &amp; 5 golden mice, </a:t>
            </a:r>
            <a:r>
              <a:rPr>
                <a:solidFill>
                  <a:srgbClr val="FF2600"/>
                </a:solidFill>
              </a:rPr>
              <a:t>3-6</a:t>
            </a:r>
            <a:r>
              <a:t>.</a:t>
            </a:r>
          </a:p>
          <a:p>
            <a:pPr lvl="1" marL="584200" indent="-228600">
              <a:lnSpc>
                <a:spcPct val="90000"/>
              </a:lnSpc>
              <a:spcBef>
                <a:spcPts val="2600"/>
              </a:spcBef>
              <a:buSzPct val="100000"/>
              <a:buChar char="•"/>
              <a:defRPr sz="2800"/>
            </a:pPr>
            <a:r>
              <a:t>   Advised to sent it back on a new cart, drawn by two milch cows, from who their calves should be tied up -  if these cows take the way of Beth-shemesh, going to the Israelite border, then the Lord had afflicted them; if not, then their evils were accidental, </a:t>
            </a:r>
            <a:r>
              <a:rPr>
                <a:solidFill>
                  <a:srgbClr val="FF2600"/>
                </a:solidFill>
              </a:rPr>
              <a:t>7-9</a:t>
            </a:r>
            <a:r>
              <a:t>.</a:t>
            </a:r>
          </a:p>
        </p:txBody>
      </p:sp>
      <p:pic>
        <p:nvPicPr>
          <p:cNvPr id="187" name="pasted-image.tiff"/>
          <p:cNvPicPr>
            <a:picLocks noChangeAspect="1"/>
          </p:cNvPicPr>
          <p:nvPr/>
        </p:nvPicPr>
        <p:blipFill>
          <a:blip r:embed="rId2">
            <a:extLst/>
          </a:blip>
          <a:stretch>
            <a:fillRect/>
          </a:stretch>
        </p:blipFill>
        <p:spPr>
          <a:xfrm>
            <a:off x="6661632" y="93693"/>
            <a:ext cx="2318039" cy="1503103"/>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body" sz="quarter" idx="1"/>
          </p:nvPr>
        </p:nvSpPr>
        <p:spPr>
          <a:xfrm>
            <a:off x="228600" y="228600"/>
            <a:ext cx="8686800" cy="685800"/>
          </a:xfrm>
          <a:prstGeom prst="rect">
            <a:avLst/>
          </a:prstGeom>
        </p:spPr>
        <p:txBody>
          <a:bodyPr/>
          <a:lstStyle/>
          <a:p>
            <a:pPr marL="519112" indent="-519112">
              <a:lnSpc>
                <a:spcPct val="90000"/>
              </a:lnSpc>
              <a:spcBef>
                <a:spcPts val="600"/>
              </a:spcBef>
              <a:buSzTx/>
              <a:buNone/>
              <a:defRPr b="1" sz="2800">
                <a:solidFill>
                  <a:srgbClr val="000080"/>
                </a:solidFill>
              </a:defRPr>
            </a:pPr>
            <a:r>
              <a:t>C. 	The ark is returned to Israel</a:t>
            </a:r>
            <a:r>
              <a:rPr>
                <a:solidFill>
                  <a:srgbClr val="000000"/>
                </a:solidFill>
              </a:rPr>
              <a:t> </a:t>
            </a:r>
            <a:r>
              <a:rPr>
                <a:solidFill>
                  <a:srgbClr val="FF0000"/>
                </a:solidFill>
              </a:rPr>
              <a:t>6—7:2</a:t>
            </a:r>
          </a:p>
        </p:txBody>
      </p:sp>
      <p:sp>
        <p:nvSpPr>
          <p:cNvPr id="190" name="Shape 190"/>
          <p:cNvSpPr/>
          <p:nvPr/>
        </p:nvSpPr>
        <p:spPr>
          <a:xfrm>
            <a:off x="96519" y="802639"/>
            <a:ext cx="6034090" cy="17830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177800">
              <a:lnSpc>
                <a:spcPct val="90000"/>
              </a:lnSpc>
              <a:spcBef>
                <a:spcPts val="3800"/>
              </a:spcBef>
              <a:defRPr b="1" sz="2800"/>
            </a:pPr>
            <a:r>
              <a:t>2.	 The ark returned </a:t>
            </a:r>
            <a:r>
              <a:rPr>
                <a:solidFill>
                  <a:srgbClr val="FF0000"/>
                </a:solidFill>
              </a:rPr>
              <a:t>6:10-18</a:t>
            </a:r>
          </a:p>
          <a:p>
            <a:pPr lvl="1" marL="406400" indent="-228600">
              <a:lnSpc>
                <a:spcPct val="90000"/>
              </a:lnSpc>
              <a:spcBef>
                <a:spcPts val="3800"/>
              </a:spcBef>
              <a:buSzPct val="100000"/>
              <a:buChar char="•"/>
              <a:defRPr sz="2800"/>
            </a:pPr>
            <a:r>
              <a:t>   Do as directed; &amp; the cow takes the way of Beth-shemesh, </a:t>
            </a:r>
            <a:r>
              <a:rPr>
                <a:solidFill>
                  <a:srgbClr val="FF2600"/>
                </a:solidFill>
              </a:rPr>
              <a:t>10-13</a:t>
            </a:r>
          </a:p>
        </p:txBody>
      </p:sp>
      <p:pic>
        <p:nvPicPr>
          <p:cNvPr id="191" name="pasted-image.tiff"/>
          <p:cNvPicPr>
            <a:picLocks noChangeAspect="1"/>
          </p:cNvPicPr>
          <p:nvPr/>
        </p:nvPicPr>
        <p:blipFill>
          <a:blip r:embed="rId2">
            <a:extLst/>
          </a:blip>
          <a:stretch>
            <a:fillRect/>
          </a:stretch>
        </p:blipFill>
        <p:spPr>
          <a:xfrm>
            <a:off x="390012" y="2790904"/>
            <a:ext cx="4082698" cy="2719882"/>
          </a:xfrm>
          <a:prstGeom prst="rect">
            <a:avLst/>
          </a:prstGeom>
          <a:ln w="12700">
            <a:miter lim="400000"/>
          </a:ln>
        </p:spPr>
      </p:pic>
      <p:pic>
        <p:nvPicPr>
          <p:cNvPr id="192" name="image.pdf"/>
          <p:cNvPicPr>
            <a:picLocks noChangeAspect="1"/>
          </p:cNvPicPr>
          <p:nvPr/>
        </p:nvPicPr>
        <p:blipFill>
          <a:blip r:embed="rId3">
            <a:extLst/>
          </a:blip>
          <a:stretch>
            <a:fillRect/>
          </a:stretch>
        </p:blipFill>
        <p:spPr>
          <a:xfrm>
            <a:off x="4541516" y="2774989"/>
            <a:ext cx="4082698" cy="2737349"/>
          </a:xfrm>
          <a:prstGeom prst="rect">
            <a:avLst/>
          </a:prstGeom>
          <a:ln w="12700">
            <a:miter lim="400000"/>
          </a:ln>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body" sz="quarter" idx="1"/>
          </p:nvPr>
        </p:nvSpPr>
        <p:spPr>
          <a:xfrm>
            <a:off x="228600" y="228600"/>
            <a:ext cx="8686800" cy="685800"/>
          </a:xfrm>
          <a:prstGeom prst="rect">
            <a:avLst/>
          </a:prstGeom>
        </p:spPr>
        <p:txBody>
          <a:bodyPr/>
          <a:lstStyle/>
          <a:p>
            <a:pPr marL="519112" indent="-519112">
              <a:lnSpc>
                <a:spcPct val="90000"/>
              </a:lnSpc>
              <a:spcBef>
                <a:spcPts val="600"/>
              </a:spcBef>
              <a:buSzTx/>
              <a:buNone/>
              <a:defRPr b="1" sz="2800">
                <a:solidFill>
                  <a:srgbClr val="000080"/>
                </a:solidFill>
              </a:defRPr>
            </a:pPr>
            <a:r>
              <a:t>C. 	The ark is returned to Israel</a:t>
            </a:r>
            <a:r>
              <a:rPr>
                <a:solidFill>
                  <a:srgbClr val="000000"/>
                </a:solidFill>
              </a:rPr>
              <a:t> </a:t>
            </a:r>
            <a:r>
              <a:rPr>
                <a:solidFill>
                  <a:srgbClr val="FF0000"/>
                </a:solidFill>
              </a:rPr>
              <a:t>6—7:2</a:t>
            </a:r>
          </a:p>
        </p:txBody>
      </p:sp>
      <p:sp>
        <p:nvSpPr>
          <p:cNvPr id="195" name="Shape 195"/>
          <p:cNvSpPr/>
          <p:nvPr/>
        </p:nvSpPr>
        <p:spPr>
          <a:xfrm>
            <a:off x="96519" y="802639"/>
            <a:ext cx="5473385" cy="49860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177800">
              <a:lnSpc>
                <a:spcPct val="90000"/>
              </a:lnSpc>
              <a:spcBef>
                <a:spcPts val="3800"/>
              </a:spcBef>
              <a:defRPr b="1" sz="2800"/>
            </a:pPr>
            <a:r>
              <a:t>2.	 The ark returned </a:t>
            </a:r>
            <a:r>
              <a:rPr>
                <a:solidFill>
                  <a:srgbClr val="FF0000"/>
                </a:solidFill>
              </a:rPr>
              <a:t>6:10-18</a:t>
            </a:r>
          </a:p>
          <a:p>
            <a:pPr lvl="1" marL="406400" indent="-228600">
              <a:lnSpc>
                <a:spcPct val="90000"/>
              </a:lnSpc>
              <a:spcBef>
                <a:spcPts val="3800"/>
              </a:spcBef>
              <a:buSzPct val="100000"/>
              <a:buChar char="•"/>
              <a:defRPr sz="2800"/>
            </a:pPr>
            <a:r>
              <a:t>   They stop in the field of Joshua &amp; the men of Beth-shemesh take them &amp; offer them to the Lord for a burnt offering &amp; split the wood of the cart to burn them &amp; make many other offerings, </a:t>
            </a:r>
            <a:r>
              <a:rPr>
                <a:solidFill>
                  <a:srgbClr val="FF2600"/>
                </a:solidFill>
              </a:rPr>
              <a:t>14-15</a:t>
            </a:r>
          </a:p>
          <a:p>
            <a:pPr lvl="1" marL="406400" indent="-228600">
              <a:lnSpc>
                <a:spcPct val="90000"/>
              </a:lnSpc>
              <a:spcBef>
                <a:spcPts val="3800"/>
              </a:spcBef>
              <a:buSzPct val="100000"/>
              <a:buChar char="•"/>
              <a:defRPr sz="2800"/>
            </a:pPr>
            <a:r>
              <a:t>   The offerings of the five lords of the Philistines, </a:t>
            </a:r>
            <a:r>
              <a:rPr>
                <a:solidFill>
                  <a:srgbClr val="FF2600"/>
                </a:solidFill>
              </a:rPr>
              <a:t>16-18</a:t>
            </a:r>
          </a:p>
        </p:txBody>
      </p:sp>
      <p:pic>
        <p:nvPicPr>
          <p:cNvPr id="196" name="pasted-image.tiff"/>
          <p:cNvPicPr>
            <a:picLocks noChangeAspect="1"/>
          </p:cNvPicPr>
          <p:nvPr/>
        </p:nvPicPr>
        <p:blipFill>
          <a:blip r:embed="rId2">
            <a:extLst/>
          </a:blip>
          <a:srcRect l="3307" t="3051" r="0" b="6970"/>
          <a:stretch>
            <a:fillRect/>
          </a:stretch>
        </p:blipFill>
        <p:spPr>
          <a:xfrm>
            <a:off x="5573373" y="997097"/>
            <a:ext cx="3463230" cy="5220845"/>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1. Eli &amp; Samuel simple surroundings </a:t>
            </a:r>
            <a:r>
              <a:rPr>
                <a:solidFill>
                  <a:srgbClr val="FF0000"/>
                </a:solidFill>
              </a:rPr>
              <a:t>1:1-8</a:t>
            </a:r>
          </a:p>
        </p:txBody>
      </p:sp>
      <p:sp>
        <p:nvSpPr>
          <p:cNvPr id="47" name="Shape 47"/>
          <p:cNvSpPr/>
          <p:nvPr>
            <p:ph type="body" idx="1"/>
          </p:nvPr>
        </p:nvSpPr>
        <p:spPr>
          <a:xfrm>
            <a:off x="266700" y="772159"/>
            <a:ext cx="8610600" cy="4114801"/>
          </a:xfrm>
          <a:prstGeom prst="rect">
            <a:avLst/>
          </a:prstGeom>
        </p:spPr>
        <p:txBody>
          <a:bodyPr/>
          <a:lstStyle/>
          <a:p>
            <a:pPr marL="569912" indent="-569912">
              <a:spcBef>
                <a:spcPts val="1800"/>
              </a:spcBef>
              <a:buSzTx/>
              <a:buNone/>
              <a:defRPr sz="2800"/>
            </a:pPr>
            <a:r>
              <a:t>a.	Elkanah and his two wives, Peninnah and Hannah, </a:t>
            </a:r>
            <a:r>
              <a:rPr>
                <a:solidFill>
                  <a:srgbClr val="FF2600"/>
                </a:solidFill>
              </a:rPr>
              <a:t>1-2</a:t>
            </a:r>
          </a:p>
          <a:p>
            <a:pPr marL="569912" indent="-569912">
              <a:spcBef>
                <a:spcPts val="0"/>
              </a:spcBef>
              <a:buSzTx/>
              <a:buNone/>
              <a:defRPr sz="2800"/>
            </a:pPr>
            <a:r>
              <a:t>b.	His annual worship at Shiloh and the portions he gave at such times to his wives, </a:t>
            </a:r>
            <a:r>
              <a:rPr>
                <a:solidFill>
                  <a:srgbClr val="FF2600"/>
                </a:solidFill>
              </a:rPr>
              <a:t>3-5</a:t>
            </a:r>
          </a:p>
        </p:txBody>
      </p:sp>
      <p:pic>
        <p:nvPicPr>
          <p:cNvPr id="48" name="pasted-image.tiff"/>
          <p:cNvPicPr>
            <a:picLocks noChangeAspect="1"/>
          </p:cNvPicPr>
          <p:nvPr/>
        </p:nvPicPr>
        <p:blipFill>
          <a:blip r:embed="rId2">
            <a:extLst/>
          </a:blip>
          <a:stretch>
            <a:fillRect/>
          </a:stretch>
        </p:blipFill>
        <p:spPr>
          <a:xfrm>
            <a:off x="18010" y="3264394"/>
            <a:ext cx="4135925" cy="3332622"/>
          </a:xfrm>
          <a:prstGeom prst="rect">
            <a:avLst/>
          </a:prstGeom>
          <a:ln w="12700">
            <a:miter lim="400000"/>
          </a:ln>
        </p:spPr>
      </p:pic>
      <p:pic>
        <p:nvPicPr>
          <p:cNvPr id="49" name="pasted-image.tiff"/>
          <p:cNvPicPr>
            <a:picLocks noChangeAspect="1"/>
          </p:cNvPicPr>
          <p:nvPr/>
        </p:nvPicPr>
        <p:blipFill>
          <a:blip r:embed="rId3">
            <a:extLst/>
          </a:blip>
          <a:stretch>
            <a:fillRect/>
          </a:stretch>
        </p:blipFill>
        <p:spPr>
          <a:xfrm>
            <a:off x="4178855" y="3267471"/>
            <a:ext cx="4881471" cy="3236628"/>
          </a:xfrm>
          <a:prstGeom prst="rect">
            <a:avLst/>
          </a:prstGeom>
          <a:ln w="12700">
            <a:miter lim="400000"/>
          </a:ln>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body" sz="quarter" idx="1"/>
          </p:nvPr>
        </p:nvSpPr>
        <p:spPr>
          <a:xfrm>
            <a:off x="228600" y="167639"/>
            <a:ext cx="8686800" cy="685801"/>
          </a:xfrm>
          <a:prstGeom prst="rect">
            <a:avLst/>
          </a:prstGeom>
        </p:spPr>
        <p:txBody>
          <a:bodyPr/>
          <a:lstStyle/>
          <a:p>
            <a:pPr marL="519112" indent="-519112">
              <a:lnSpc>
                <a:spcPct val="90000"/>
              </a:lnSpc>
              <a:spcBef>
                <a:spcPts val="600"/>
              </a:spcBef>
              <a:buSzTx/>
              <a:buNone/>
              <a:defRPr b="1" sz="2800">
                <a:solidFill>
                  <a:srgbClr val="000080"/>
                </a:solidFill>
              </a:defRPr>
            </a:pPr>
            <a:r>
              <a:t>C. 	The ark is returned to Israel</a:t>
            </a:r>
            <a:r>
              <a:rPr>
                <a:solidFill>
                  <a:srgbClr val="000000"/>
                </a:solidFill>
              </a:rPr>
              <a:t> </a:t>
            </a:r>
            <a:r>
              <a:rPr>
                <a:solidFill>
                  <a:srgbClr val="FF0000"/>
                </a:solidFill>
              </a:rPr>
              <a:t>6-7:2</a:t>
            </a:r>
          </a:p>
        </p:txBody>
      </p:sp>
      <p:sp>
        <p:nvSpPr>
          <p:cNvPr id="199" name="Shape 199"/>
          <p:cNvSpPr/>
          <p:nvPr/>
        </p:nvSpPr>
        <p:spPr>
          <a:xfrm>
            <a:off x="228600" y="792480"/>
            <a:ext cx="8686800" cy="26619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177800">
              <a:lnSpc>
                <a:spcPct val="90000"/>
              </a:lnSpc>
              <a:spcBef>
                <a:spcPts val="2300"/>
              </a:spcBef>
              <a:defRPr b="1" sz="2800"/>
            </a:pPr>
            <a:r>
              <a:t>3.	 Men of Beth-shemesh smitten </a:t>
            </a:r>
            <a:r>
              <a:rPr>
                <a:solidFill>
                  <a:srgbClr val="FF0000"/>
                </a:solidFill>
              </a:rPr>
              <a:t>6:19-21</a:t>
            </a:r>
            <a:endParaRPr>
              <a:solidFill>
                <a:srgbClr val="FF0000"/>
              </a:solidFill>
            </a:endParaRPr>
          </a:p>
          <a:p>
            <a:pPr lvl="1" marL="280736" indent="-280736">
              <a:lnSpc>
                <a:spcPct val="90000"/>
              </a:lnSpc>
              <a:spcBef>
                <a:spcPts val="2300"/>
              </a:spcBef>
              <a:buSzPct val="100000"/>
              <a:buChar char="•"/>
              <a:defRPr sz="2800"/>
            </a:pPr>
            <a:r>
              <a:rPr b="1">
                <a:solidFill>
                  <a:srgbClr val="FF0000"/>
                </a:solidFill>
              </a:rPr>
              <a:t>  </a:t>
            </a:r>
            <a:r>
              <a:t>For too curiously looking into the ark, the men of Beth-shemesh are smitten of the Lord, </a:t>
            </a:r>
            <a:r>
              <a:rPr>
                <a:solidFill>
                  <a:srgbClr val="FF2600"/>
                </a:solidFill>
              </a:rPr>
              <a:t>19-20</a:t>
            </a:r>
          </a:p>
          <a:p>
            <a:pPr lvl="1" marL="280736" indent="-280736">
              <a:lnSpc>
                <a:spcPct val="90000"/>
              </a:lnSpc>
              <a:spcBef>
                <a:spcPts val="2300"/>
              </a:spcBef>
              <a:buSzPct val="100000"/>
              <a:buChar char="•"/>
              <a:defRPr sz="2800"/>
            </a:pPr>
            <a:r>
              <a:t>  They send to the inhabitants of Kiriath-jearim, that they may take away the ark, </a:t>
            </a:r>
            <a:r>
              <a:rPr>
                <a:solidFill>
                  <a:srgbClr val="FF2600"/>
                </a:solidFill>
              </a:rPr>
              <a:t>21</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body" sz="quarter" idx="1"/>
          </p:nvPr>
        </p:nvSpPr>
        <p:spPr>
          <a:xfrm>
            <a:off x="228600" y="167639"/>
            <a:ext cx="8686800" cy="685801"/>
          </a:xfrm>
          <a:prstGeom prst="rect">
            <a:avLst/>
          </a:prstGeom>
        </p:spPr>
        <p:txBody>
          <a:bodyPr/>
          <a:lstStyle>
            <a:lvl1pPr marL="519112" indent="-519112" algn="ctr">
              <a:lnSpc>
                <a:spcPct val="90000"/>
              </a:lnSpc>
              <a:spcBef>
                <a:spcPts val="600"/>
              </a:spcBef>
              <a:buSzTx/>
              <a:buNone/>
              <a:defRPr b="1" sz="2800">
                <a:solidFill>
                  <a:srgbClr val="000080"/>
                </a:solidFill>
              </a:defRPr>
            </a:lvl1pPr>
          </a:lstStyle>
          <a:p>
            <a:pPr/>
            <a:r>
              <a:t>Lessons</a:t>
            </a:r>
          </a:p>
        </p:txBody>
      </p:sp>
      <p:sp>
        <p:nvSpPr>
          <p:cNvPr id="202" name="Shape 202"/>
          <p:cNvSpPr/>
          <p:nvPr/>
        </p:nvSpPr>
        <p:spPr>
          <a:xfrm>
            <a:off x="228600" y="792480"/>
            <a:ext cx="8686800" cy="3050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280736" indent="-280736">
              <a:lnSpc>
                <a:spcPct val="90000"/>
              </a:lnSpc>
              <a:spcBef>
                <a:spcPts val="2300"/>
              </a:spcBef>
              <a:buSzPct val="100000"/>
              <a:buChar char="•"/>
              <a:defRPr sz="2800"/>
            </a:pPr>
            <a:r>
              <a:rPr b="1">
                <a:solidFill>
                  <a:srgbClr val="FF0000"/>
                </a:solidFill>
              </a:rPr>
              <a:t>   </a:t>
            </a:r>
            <a:r>
              <a:t>Keep watch over the first risings of a spirit of regarding divine things lightly.</a:t>
            </a:r>
          </a:p>
          <a:p>
            <a:pPr lvl="1" marL="280736" indent="-280736">
              <a:lnSpc>
                <a:spcPct val="90000"/>
              </a:lnSpc>
              <a:spcBef>
                <a:spcPts val="2300"/>
              </a:spcBef>
              <a:buSzPct val="100000"/>
              <a:buChar char="•"/>
              <a:defRPr sz="2800"/>
            </a:pPr>
            <a:r>
              <a:t>   Cultivate in young &amp; old reverence for all things connected with worship of God.</a:t>
            </a:r>
          </a:p>
          <a:p>
            <a:pPr lvl="1" marL="280736" indent="-280736">
              <a:lnSpc>
                <a:spcPct val="90000"/>
              </a:lnSpc>
              <a:spcBef>
                <a:spcPts val="2300"/>
              </a:spcBef>
              <a:buSzPct val="100000"/>
              <a:buChar char="•"/>
              <a:defRPr sz="2800"/>
            </a:pPr>
            <a:r>
              <a:t>   The severity of God is really mercy to his creatures as a whole.</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body" sz="quarter" idx="1"/>
          </p:nvPr>
        </p:nvSpPr>
        <p:spPr>
          <a:xfrm>
            <a:off x="228600" y="167639"/>
            <a:ext cx="8686800" cy="685801"/>
          </a:xfrm>
          <a:prstGeom prst="rect">
            <a:avLst/>
          </a:prstGeom>
        </p:spPr>
        <p:txBody>
          <a:bodyPr/>
          <a:lstStyle/>
          <a:p>
            <a:pPr marL="519112" indent="-519112">
              <a:lnSpc>
                <a:spcPct val="90000"/>
              </a:lnSpc>
              <a:spcBef>
                <a:spcPts val="600"/>
              </a:spcBef>
              <a:buSzTx/>
              <a:buNone/>
              <a:defRPr b="1" sz="2800">
                <a:solidFill>
                  <a:srgbClr val="000080"/>
                </a:solidFill>
              </a:defRPr>
            </a:pPr>
            <a:r>
              <a:t>C. 	The ark is returned to Israel</a:t>
            </a:r>
            <a:r>
              <a:rPr>
                <a:solidFill>
                  <a:srgbClr val="000000"/>
                </a:solidFill>
              </a:rPr>
              <a:t> </a:t>
            </a:r>
            <a:r>
              <a:rPr>
                <a:solidFill>
                  <a:srgbClr val="FF0000"/>
                </a:solidFill>
              </a:rPr>
              <a:t>6-7:2</a:t>
            </a:r>
          </a:p>
        </p:txBody>
      </p:sp>
      <p:sp>
        <p:nvSpPr>
          <p:cNvPr id="205" name="Shape 205"/>
          <p:cNvSpPr/>
          <p:nvPr/>
        </p:nvSpPr>
        <p:spPr>
          <a:xfrm>
            <a:off x="228600" y="792480"/>
            <a:ext cx="8686800"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177800">
              <a:lnSpc>
                <a:spcPct val="90000"/>
              </a:lnSpc>
              <a:defRPr b="1" sz="2800"/>
            </a:pPr>
            <a:r>
              <a:t>4.	  The ark in the house of Abinadab </a:t>
            </a:r>
            <a:r>
              <a:rPr>
                <a:solidFill>
                  <a:srgbClr val="FF0000"/>
                </a:solidFill>
              </a:rPr>
              <a:t>7:1-2</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image.pdf"/>
          <p:cNvPicPr>
            <a:picLocks noChangeAspect="1"/>
          </p:cNvPicPr>
          <p:nvPr/>
        </p:nvPicPr>
        <p:blipFill>
          <a:blip r:embed="rId2">
            <a:extLst/>
          </a:blip>
          <a:stretch>
            <a:fillRect/>
          </a:stretch>
        </p:blipFill>
        <p:spPr>
          <a:xfrm>
            <a:off x="84137" y="855662"/>
            <a:ext cx="8978901" cy="5143501"/>
          </a:xfrm>
          <a:prstGeom prst="rect">
            <a:avLst/>
          </a:prstGeom>
          <a:ln w="12700">
            <a:miter lim="400000"/>
          </a:ln>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image.png"/>
          <p:cNvPicPr>
            <a:picLocks noChangeAspect="1"/>
          </p:cNvPicPr>
          <p:nvPr/>
        </p:nvPicPr>
        <p:blipFill>
          <a:blip r:embed="rId2">
            <a:extLst/>
          </a:blip>
          <a:stretch>
            <a:fillRect/>
          </a:stretch>
        </p:blipFill>
        <p:spPr>
          <a:xfrm>
            <a:off x="381000" y="0"/>
            <a:ext cx="8458200" cy="6916738"/>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1. Eli &amp; Samuel simple surroundings </a:t>
            </a:r>
            <a:r>
              <a:rPr>
                <a:solidFill>
                  <a:srgbClr val="FF0000"/>
                </a:solidFill>
              </a:rPr>
              <a:t>1:1-8</a:t>
            </a:r>
          </a:p>
        </p:txBody>
      </p:sp>
      <p:sp>
        <p:nvSpPr>
          <p:cNvPr id="52" name="Shape 52"/>
          <p:cNvSpPr/>
          <p:nvPr>
            <p:ph type="body" idx="1"/>
          </p:nvPr>
        </p:nvSpPr>
        <p:spPr>
          <a:xfrm>
            <a:off x="266700" y="772159"/>
            <a:ext cx="5010269" cy="5803584"/>
          </a:xfrm>
          <a:prstGeom prst="rect">
            <a:avLst/>
          </a:prstGeom>
        </p:spPr>
        <p:txBody>
          <a:bodyPr/>
          <a:lstStyle/>
          <a:p>
            <a:pPr marL="569912" indent="-569912">
              <a:spcBef>
                <a:spcPts val="6100"/>
              </a:spcBef>
              <a:buSzTx/>
              <a:buNone/>
              <a:defRPr sz="2800"/>
            </a:pPr>
            <a:r>
              <a:t>c.	Hannah, being barren, is reproached by Peninnah, especially in their going up to Shiloh, </a:t>
            </a:r>
            <a:r>
              <a:rPr>
                <a:solidFill>
                  <a:srgbClr val="FF2600"/>
                </a:solidFill>
              </a:rPr>
              <a:t>6, 7</a:t>
            </a:r>
          </a:p>
          <a:p>
            <a:pPr marL="569912" indent="-569912">
              <a:spcBef>
                <a:spcPts val="4400"/>
              </a:spcBef>
              <a:buSzTx/>
              <a:buNone/>
              <a:defRPr sz="2800"/>
            </a:pPr>
            <a:r>
              <a:t>d.	Elkanah comforts her, </a:t>
            </a:r>
            <a:r>
              <a:rPr>
                <a:solidFill>
                  <a:srgbClr val="FF2600"/>
                </a:solidFill>
              </a:rPr>
              <a:t>8</a:t>
            </a:r>
            <a:endParaRPr>
              <a:solidFill>
                <a:srgbClr val="FF2600"/>
              </a:solidFill>
            </a:endParaRPr>
          </a:p>
          <a:p>
            <a:pPr marL="569912" indent="-569912">
              <a:spcBef>
                <a:spcPts val="0"/>
              </a:spcBef>
              <a:buSzTx/>
              <a:buNone/>
              <a:defRPr sz="2800"/>
            </a:pPr>
            <a:r>
              <a:rPr u="sng"/>
              <a:t>Lesson</a:t>
            </a:r>
            <a:r>
              <a:t>: Samuel’s mothers was a noble woman &amp; a model mother. She could teach him &amp; pray for him</a:t>
            </a:r>
          </a:p>
        </p:txBody>
      </p:sp>
      <p:pic>
        <p:nvPicPr>
          <p:cNvPr id="53" name="pasted-image.tiff"/>
          <p:cNvPicPr>
            <a:picLocks noChangeAspect="1"/>
          </p:cNvPicPr>
          <p:nvPr/>
        </p:nvPicPr>
        <p:blipFill>
          <a:blip r:embed="rId2">
            <a:extLst/>
          </a:blip>
          <a:stretch>
            <a:fillRect/>
          </a:stretch>
        </p:blipFill>
        <p:spPr>
          <a:xfrm>
            <a:off x="5285740" y="862171"/>
            <a:ext cx="3683001" cy="2209801"/>
          </a:xfrm>
          <a:prstGeom prst="rect">
            <a:avLst/>
          </a:prstGeom>
          <a:ln w="12700">
            <a:miter lim="400000"/>
          </a:ln>
        </p:spPr>
      </p:pic>
      <p:pic>
        <p:nvPicPr>
          <p:cNvPr id="54" name="pasted-image.tiff"/>
          <p:cNvPicPr>
            <a:picLocks noChangeAspect="1"/>
          </p:cNvPicPr>
          <p:nvPr/>
        </p:nvPicPr>
        <p:blipFill>
          <a:blip r:embed="rId3">
            <a:extLst/>
          </a:blip>
          <a:stretch>
            <a:fillRect/>
          </a:stretch>
        </p:blipFill>
        <p:spPr>
          <a:xfrm>
            <a:off x="5275937" y="3327042"/>
            <a:ext cx="3683001" cy="2758696"/>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2. Hannah’s prayer and vow </a:t>
            </a:r>
            <a:r>
              <a:rPr>
                <a:solidFill>
                  <a:srgbClr val="FF2600"/>
                </a:solidFill>
              </a:rPr>
              <a:t>1:9-18</a:t>
            </a:r>
          </a:p>
        </p:txBody>
      </p:sp>
      <p:sp>
        <p:nvSpPr>
          <p:cNvPr id="57" name="Shape 57"/>
          <p:cNvSpPr/>
          <p:nvPr>
            <p:ph type="body" idx="1"/>
          </p:nvPr>
        </p:nvSpPr>
        <p:spPr>
          <a:xfrm>
            <a:off x="266700" y="772159"/>
            <a:ext cx="8610600" cy="5803584"/>
          </a:xfrm>
          <a:prstGeom prst="rect">
            <a:avLst/>
          </a:prstGeom>
        </p:spPr>
        <p:txBody>
          <a:bodyPr/>
          <a:lstStyle/>
          <a:p>
            <a:pPr marL="569912" indent="-569912">
              <a:spcBef>
                <a:spcPts val="6100"/>
              </a:spcBef>
              <a:buSzTx/>
              <a:buNone/>
              <a:defRPr sz="2800"/>
            </a:pPr>
            <a:r>
              <a:t>a.	Her prayer &amp; vow in the tabernacle — if God would give her a son, she would 	consecrate him to His service, </a:t>
            </a:r>
            <a:r>
              <a:rPr>
                <a:solidFill>
                  <a:srgbClr val="FF2600"/>
                </a:solidFill>
              </a:rPr>
              <a:t>9-11</a:t>
            </a:r>
            <a:r>
              <a:t>.</a:t>
            </a:r>
          </a:p>
        </p:txBody>
      </p:sp>
      <p:pic>
        <p:nvPicPr>
          <p:cNvPr id="58" name="pasted-image.tiff"/>
          <p:cNvPicPr>
            <a:picLocks noChangeAspect="1"/>
          </p:cNvPicPr>
          <p:nvPr/>
        </p:nvPicPr>
        <p:blipFill>
          <a:blip r:embed="rId2">
            <a:extLst/>
          </a:blip>
          <a:stretch>
            <a:fillRect/>
          </a:stretch>
        </p:blipFill>
        <p:spPr>
          <a:xfrm>
            <a:off x="5449871" y="2241034"/>
            <a:ext cx="3454401" cy="2220686"/>
          </a:xfrm>
          <a:prstGeom prst="rect">
            <a:avLst/>
          </a:prstGeom>
          <a:ln w="12700">
            <a:miter lim="400000"/>
          </a:ln>
        </p:spPr>
      </p:pic>
      <p:pic>
        <p:nvPicPr>
          <p:cNvPr id="59" name="pasted-image.tiff"/>
          <p:cNvPicPr>
            <a:picLocks noChangeAspect="1"/>
          </p:cNvPicPr>
          <p:nvPr/>
        </p:nvPicPr>
        <p:blipFill>
          <a:blip r:embed="rId3">
            <a:extLst/>
          </a:blip>
          <a:stretch>
            <a:fillRect/>
          </a:stretch>
        </p:blipFill>
        <p:spPr>
          <a:xfrm>
            <a:off x="2062822" y="2254250"/>
            <a:ext cx="3226147" cy="2194254"/>
          </a:xfrm>
          <a:prstGeom prst="rect">
            <a:avLst/>
          </a:prstGeom>
          <a:ln w="12700">
            <a:miter lim="400000"/>
          </a:ln>
        </p:spPr>
      </p:pic>
      <p:pic>
        <p:nvPicPr>
          <p:cNvPr id="60" name="pasted-image.tiff"/>
          <p:cNvPicPr>
            <a:picLocks noChangeAspect="1"/>
          </p:cNvPicPr>
          <p:nvPr/>
        </p:nvPicPr>
        <p:blipFill>
          <a:blip r:embed="rId4">
            <a:extLst/>
          </a:blip>
          <a:stretch>
            <a:fillRect/>
          </a:stretch>
        </p:blipFill>
        <p:spPr>
          <a:xfrm>
            <a:off x="59015" y="2265997"/>
            <a:ext cx="1901063" cy="2984350"/>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2. Hannah’s prayer and vow </a:t>
            </a:r>
            <a:r>
              <a:rPr>
                <a:solidFill>
                  <a:srgbClr val="FF2600"/>
                </a:solidFill>
              </a:rPr>
              <a:t>1:9-18</a:t>
            </a:r>
          </a:p>
        </p:txBody>
      </p:sp>
      <p:sp>
        <p:nvSpPr>
          <p:cNvPr id="63" name="Shape 63"/>
          <p:cNvSpPr/>
          <p:nvPr>
            <p:ph type="body" idx="1"/>
          </p:nvPr>
        </p:nvSpPr>
        <p:spPr>
          <a:xfrm>
            <a:off x="266700" y="772159"/>
            <a:ext cx="8610600" cy="5803584"/>
          </a:xfrm>
          <a:prstGeom prst="rect">
            <a:avLst/>
          </a:prstGeom>
        </p:spPr>
        <p:txBody>
          <a:bodyPr/>
          <a:lstStyle/>
          <a:p>
            <a:pPr marL="569912" indent="-569912">
              <a:spcBef>
                <a:spcPts val="6100"/>
              </a:spcBef>
              <a:buSzTx/>
              <a:buNone/>
              <a:defRPr sz="2800"/>
            </a:pPr>
            <a:r>
              <a:t>b.	Eli, the high priest, indistinctly hearing her pray, charges her with being drunk, </a:t>
            </a:r>
            <a:r>
              <a:rPr>
                <a:solidFill>
                  <a:srgbClr val="FF2600"/>
                </a:solidFill>
              </a:rPr>
              <a:t>12-14</a:t>
            </a:r>
          </a:p>
        </p:txBody>
      </p:sp>
      <p:pic>
        <p:nvPicPr>
          <p:cNvPr id="64" name="pasted-image.tiff"/>
          <p:cNvPicPr>
            <a:picLocks noChangeAspect="1"/>
          </p:cNvPicPr>
          <p:nvPr/>
        </p:nvPicPr>
        <p:blipFill>
          <a:blip r:embed="rId2">
            <a:extLst/>
          </a:blip>
          <a:stretch>
            <a:fillRect/>
          </a:stretch>
        </p:blipFill>
        <p:spPr>
          <a:xfrm>
            <a:off x="5661779" y="1918215"/>
            <a:ext cx="3289301" cy="2476501"/>
          </a:xfrm>
          <a:prstGeom prst="rect">
            <a:avLst/>
          </a:prstGeom>
          <a:ln w="12700">
            <a:miter lim="400000"/>
          </a:ln>
        </p:spPr>
      </p:pic>
      <p:pic>
        <p:nvPicPr>
          <p:cNvPr id="65" name="pasted-image.tiff"/>
          <p:cNvPicPr>
            <a:picLocks noChangeAspect="1"/>
          </p:cNvPicPr>
          <p:nvPr/>
        </p:nvPicPr>
        <p:blipFill>
          <a:blip r:embed="rId3">
            <a:extLst/>
          </a:blip>
          <a:stretch>
            <a:fillRect/>
          </a:stretch>
        </p:blipFill>
        <p:spPr>
          <a:xfrm>
            <a:off x="890865" y="1963142"/>
            <a:ext cx="4261871" cy="2386648"/>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 name="Shape 67"/>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2. Hannah’s prayer and vow </a:t>
            </a:r>
            <a:r>
              <a:rPr>
                <a:solidFill>
                  <a:srgbClr val="FF2600"/>
                </a:solidFill>
              </a:rPr>
              <a:t>1:9-18</a:t>
            </a:r>
          </a:p>
        </p:txBody>
      </p:sp>
      <p:sp>
        <p:nvSpPr>
          <p:cNvPr id="68" name="Shape 68"/>
          <p:cNvSpPr/>
          <p:nvPr>
            <p:ph type="body" idx="1"/>
          </p:nvPr>
        </p:nvSpPr>
        <p:spPr>
          <a:xfrm>
            <a:off x="266700" y="772159"/>
            <a:ext cx="6135886" cy="5803584"/>
          </a:xfrm>
          <a:prstGeom prst="rect">
            <a:avLst/>
          </a:prstGeom>
        </p:spPr>
        <p:txBody>
          <a:bodyPr/>
          <a:lstStyle/>
          <a:p>
            <a:pPr marL="569912" indent="-569912">
              <a:spcBef>
                <a:spcPts val="6100"/>
              </a:spcBef>
              <a:buSzTx/>
              <a:buNone/>
              <a:defRPr sz="2800"/>
            </a:pPr>
            <a:r>
              <a:t>c.	Her defense of her conduct, </a:t>
            </a:r>
            <a:r>
              <a:rPr>
                <a:solidFill>
                  <a:srgbClr val="FF2600"/>
                </a:solidFill>
              </a:rPr>
              <a:t>15-16</a:t>
            </a:r>
            <a:r>
              <a:t>.</a:t>
            </a:r>
          </a:p>
          <a:p>
            <a:pPr marL="569912" indent="-569912">
              <a:spcBef>
                <a:spcPts val="6100"/>
              </a:spcBef>
              <a:buSzTx/>
              <a:buNone/>
              <a:defRPr sz="2800"/>
            </a:pPr>
            <a:r>
              <a:t>d.	Eli, undeceived, blesses her &amp; she takes courage, </a:t>
            </a:r>
            <a:r>
              <a:rPr>
                <a:solidFill>
                  <a:srgbClr val="FF2600"/>
                </a:solidFill>
              </a:rPr>
              <a:t>17-18</a:t>
            </a:r>
            <a:r>
              <a:t>.</a:t>
            </a:r>
          </a:p>
          <a:p>
            <a:pPr marL="569912" indent="-569912">
              <a:spcBef>
                <a:spcPts val="6100"/>
              </a:spcBef>
              <a:buSzTx/>
              <a:buNone/>
              <a:defRPr sz="2800"/>
            </a:pPr>
            <a:r>
              <a:rPr u="sng"/>
              <a:t>Lesson</a:t>
            </a:r>
            <a:r>
              <a:t> - It always pays, in the long run, to return to the Lord what He first has given us, whether it is time, money, service, talent or children.</a:t>
            </a:r>
          </a:p>
        </p:txBody>
      </p:sp>
      <p:pic>
        <p:nvPicPr>
          <p:cNvPr id="69" name="pasted-image.tiff"/>
          <p:cNvPicPr>
            <a:picLocks noChangeAspect="1"/>
          </p:cNvPicPr>
          <p:nvPr/>
        </p:nvPicPr>
        <p:blipFill>
          <a:blip r:embed="rId2">
            <a:extLst/>
          </a:blip>
          <a:stretch>
            <a:fillRect/>
          </a:stretch>
        </p:blipFill>
        <p:spPr>
          <a:xfrm>
            <a:off x="6341546" y="885785"/>
            <a:ext cx="2853816" cy="3708143"/>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title"/>
          </p:nvPr>
        </p:nvSpPr>
        <p:spPr>
          <a:xfrm>
            <a:off x="229438" y="27939"/>
            <a:ext cx="8441284" cy="705804"/>
          </a:xfrm>
          <a:prstGeom prst="rect">
            <a:avLst/>
          </a:prstGeom>
        </p:spPr>
        <p:txBody>
          <a:bodyPr/>
          <a:lstStyle/>
          <a:p>
            <a:pPr marL="1117600" indent="-1117600">
              <a:defRPr b="1" sz="3600">
                <a:solidFill>
                  <a:srgbClr val="000080"/>
                </a:solidFill>
              </a:defRPr>
            </a:pPr>
            <a:r>
              <a:t>3. Birth of Samuel </a:t>
            </a:r>
            <a:r>
              <a:rPr>
                <a:solidFill>
                  <a:srgbClr val="FF2600"/>
                </a:solidFill>
              </a:rPr>
              <a:t>1:19-23</a:t>
            </a:r>
          </a:p>
        </p:txBody>
      </p:sp>
      <p:sp>
        <p:nvSpPr>
          <p:cNvPr id="72" name="Shape 72"/>
          <p:cNvSpPr/>
          <p:nvPr>
            <p:ph type="body" idx="1"/>
          </p:nvPr>
        </p:nvSpPr>
        <p:spPr>
          <a:xfrm>
            <a:off x="266700" y="772159"/>
            <a:ext cx="8610600" cy="5803584"/>
          </a:xfrm>
          <a:prstGeom prst="rect">
            <a:avLst/>
          </a:prstGeom>
        </p:spPr>
        <p:txBody>
          <a:bodyPr/>
          <a:lstStyle/>
          <a:p>
            <a:pPr marL="552815" indent="-552815" defTabSz="886968">
              <a:spcBef>
                <a:spcPts val="5900"/>
              </a:spcBef>
              <a:buSzTx/>
              <a:buNone/>
              <a:defRPr sz="2716"/>
            </a:pPr>
            <a:r>
              <a:t>a.	Hannah and Elkanah return home; she conceives, bears a son, &amp; calls him Samuel, </a:t>
            </a:r>
            <a:r>
              <a:rPr>
                <a:solidFill>
                  <a:srgbClr val="FF2600"/>
                </a:solidFill>
              </a:rPr>
              <a:t>19-20</a:t>
            </a:r>
          </a:p>
          <a:p>
            <a:pPr marL="552815" indent="-552815" defTabSz="886968">
              <a:spcBef>
                <a:spcPts val="5900"/>
              </a:spcBef>
              <a:buSzTx/>
              <a:buNone/>
              <a:defRPr sz="2716"/>
            </a:pPr>
            <a:r>
              <a:t>b.	Elkanah &amp; his family go again to Shiloh to worship; but Hannah stays at home to nurse her child, purposing, as soon as he is weaned, to go and offer him to the Lord, according to her vow, </a:t>
            </a:r>
            <a:r>
              <a:rPr>
                <a:solidFill>
                  <a:srgbClr val="FF2600"/>
                </a:solidFill>
              </a:rPr>
              <a:t>21-23</a:t>
            </a:r>
          </a:p>
          <a:p>
            <a:pPr marL="552815" indent="-552815" defTabSz="886968">
              <a:spcBef>
                <a:spcPts val="5900"/>
              </a:spcBef>
              <a:buSzTx/>
              <a:buNone/>
              <a:defRPr sz="2716"/>
            </a:pPr>
          </a:p>
        </p:txBody>
      </p:sp>
      <p:pic>
        <p:nvPicPr>
          <p:cNvPr id="73" name="pasted-image.tiff"/>
          <p:cNvPicPr>
            <a:picLocks noChangeAspect="1"/>
          </p:cNvPicPr>
          <p:nvPr/>
        </p:nvPicPr>
        <p:blipFill>
          <a:blip r:embed="rId2">
            <a:extLst/>
          </a:blip>
          <a:stretch>
            <a:fillRect/>
          </a:stretch>
        </p:blipFill>
        <p:spPr>
          <a:xfrm>
            <a:off x="6472991" y="3778329"/>
            <a:ext cx="2387601" cy="2997201"/>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Blank Presentation">
      <a:majorFont>
        <a:latin typeface="Helvetica Neue"/>
        <a:ea typeface="Helvetica Neue"/>
        <a:cs typeface="Helvetica Neue"/>
      </a:majorFont>
      <a:minorFont>
        <a:latin typeface="Helvetica"/>
        <a:ea typeface="Helvetica"/>
        <a:cs typeface="Helvetica"/>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Blank Presentation">
      <a:majorFont>
        <a:latin typeface="Helvetica Neue"/>
        <a:ea typeface="Helvetica Neue"/>
        <a:cs typeface="Helvetica Neue"/>
      </a:majorFont>
      <a:minorFont>
        <a:latin typeface="Helvetica"/>
        <a:ea typeface="Helvetica"/>
        <a:cs typeface="Helvetica"/>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