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Time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359650" y="6248400"/>
            <a:ext cx="292100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28800"/>
            <a:ext cx="7772400" cy="2057400"/>
          </a:xfrm>
          <a:prstGeom prst="rect">
            <a:avLst/>
          </a:prstGeom>
        </p:spPr>
        <p:txBody>
          <a:bodyPr/>
          <a:lstStyle/>
          <a:p>
            <a:pPr/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Books of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I, II Samuel</a:t>
            </a: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:</a:t>
            </a:r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40639" indent="0" algn="ctr">
              <a:buClr>
                <a:srgbClr val="000000"/>
              </a:buClr>
              <a:buSzTx/>
              <a:buFont typeface="Times"/>
              <a:buNone/>
              <a:defRPr b="1"/>
            </a:lvl1pPr>
          </a:lstStyle>
          <a:p>
            <a:pPr/>
            <a:r>
              <a:t>Israel under Samuel, Saul, &amp; David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6096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D.	Purpose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04800" y="990600"/>
            <a:ext cx="8610600" cy="5867400"/>
          </a:xfrm>
          <a:prstGeom prst="rect">
            <a:avLst/>
          </a:prstGeom>
        </p:spPr>
        <p:txBody>
          <a:bodyPr/>
          <a:lstStyle/>
          <a:p>
            <a:pPr marL="650240" indent="-609600">
              <a:lnSpc>
                <a:spcPct val="120000"/>
              </a:lnSpc>
              <a:buClr>
                <a:srgbClr val="011993"/>
              </a:buClr>
              <a:buFont typeface="Times"/>
              <a:buAutoNum type="arabicPeriod" startAt="1"/>
              <a:defRPr b="1" sz="33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Historical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300"/>
            </a:pPr>
            <a:r>
              <a:t>Transition from Judges to Monarchs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300"/>
            </a:pPr>
            <a:r>
              <a:t>Samuel’s influence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300"/>
            </a:pPr>
            <a:r>
              <a:t>Setting for David’s reign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300"/>
            </a:pPr>
            <a:r>
              <a:t>The birth and expansion of the kingdom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300"/>
            </a:pPr>
            <a:r>
              <a:t>Reveals the divine origin of the Messianic house of David 2 Sam. 7:12-ff</a:t>
            </a: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xfrm>
            <a:off x="6096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D.	Purpose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304800" y="990600"/>
            <a:ext cx="8610600" cy="5867400"/>
          </a:xfrm>
          <a:prstGeom prst="rect">
            <a:avLst/>
          </a:prstGeom>
        </p:spPr>
        <p:txBody>
          <a:bodyPr/>
          <a:lstStyle/>
          <a:p>
            <a:pPr marL="650240" indent="-609600">
              <a:lnSpc>
                <a:spcPct val="120000"/>
              </a:lnSpc>
              <a:buClr>
                <a:srgbClr val="011993"/>
              </a:buClr>
              <a:buFont typeface="Times"/>
              <a:buAutoNum type="arabicPeriod" startAt="2"/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Typical and Symbolical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200"/>
            </a:pPr>
            <a:r>
              <a:t>Foreshadow Christ - prophet, priest, king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200"/>
            </a:pPr>
            <a:r>
              <a:t>Man cannot govern himself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200"/>
            </a:pPr>
            <a:r>
              <a:t>Need a perfect ruler</a:t>
            </a:r>
          </a:p>
          <a:p>
            <a:pPr lvl="1" marL="1297939" indent="-623887">
              <a:lnSpc>
                <a:spcPct val="120000"/>
              </a:lnSpc>
              <a:buClr>
                <a:srgbClr val="000000"/>
              </a:buClr>
              <a:buFont typeface="Times"/>
              <a:buAutoNum type="alphaLcPeriod" startAt="1"/>
              <a:defRPr sz="3200"/>
            </a:pPr>
            <a:r>
              <a:t>David - type of Christ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6096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D.	Purpose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304800" y="990600"/>
            <a:ext cx="8610600" cy="5867400"/>
          </a:xfrm>
          <a:prstGeom prst="rect">
            <a:avLst/>
          </a:prstGeom>
        </p:spPr>
        <p:txBody>
          <a:bodyPr/>
          <a:lstStyle/>
          <a:p>
            <a:pPr marL="650240" indent="-609600">
              <a:lnSpc>
                <a:spcPct val="120000"/>
              </a:lnSpc>
              <a:spcBef>
                <a:spcPts val="2200"/>
              </a:spcBef>
              <a:buClr>
                <a:srgbClr val="011993"/>
              </a:buClr>
              <a:buFont typeface="Times"/>
              <a:buAutoNum type="arabicPeriod" startAt="3"/>
              <a:defRPr b="1" sz="30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Spiritual</a:t>
            </a:r>
          </a:p>
          <a:p>
            <a:pPr lvl="1" marL="1297939" indent="-623887">
              <a:spcBef>
                <a:spcPts val="2200"/>
              </a:spcBef>
              <a:buClr>
                <a:srgbClr val="000000"/>
              </a:buClr>
              <a:buFont typeface="Times"/>
              <a:buAutoNum type="alphaLcPeriod" startAt="1"/>
              <a:defRPr sz="3000"/>
            </a:pPr>
            <a:r>
              <a:t>Serve God and trust Him with all your heart</a:t>
            </a:r>
          </a:p>
          <a:p>
            <a:pPr lvl="1" marL="1297939" indent="-623887">
              <a:spcBef>
                <a:spcPts val="2200"/>
              </a:spcBef>
              <a:buClr>
                <a:srgbClr val="000000"/>
              </a:buClr>
              <a:buFont typeface="Times"/>
              <a:buAutoNum type="alphaLcPeriod" startAt="2"/>
              <a:defRPr sz="3000"/>
            </a:pPr>
            <a:r>
              <a:t>Prayer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1:1-28; 7:5-10;  8:5, 6; 9:15; 12:19-23; 28:6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1297939" indent="-623887">
              <a:spcBef>
                <a:spcPts val="2200"/>
              </a:spcBef>
              <a:buClr>
                <a:srgbClr val="000000"/>
              </a:buClr>
              <a:buFont typeface="Times"/>
              <a:buAutoNum type="alphaLcPeriod" startAt="3"/>
              <a:defRPr sz="3000"/>
            </a:pPr>
            <a:r>
              <a:t>Down fall of not disciplining one’s children</a:t>
            </a:r>
          </a:p>
          <a:p>
            <a:pPr lvl="1" marL="1297939" indent="-623887">
              <a:spcBef>
                <a:spcPts val="22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d.	God exalts and gives victory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685800" y="24130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E.	The Man Samuel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457200" y="1219200"/>
            <a:ext cx="8534400" cy="5943600"/>
          </a:xfrm>
          <a:prstGeom prst="rect">
            <a:avLst/>
          </a:prstGeom>
        </p:spPr>
        <p:txBody>
          <a:bodyPr/>
          <a:lstStyle/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1.	Name: </a:t>
            </a:r>
            <a:r>
              <a:rPr i="1"/>
              <a:t>"his name is El"</a:t>
            </a:r>
            <a:r>
              <a:t>  El = </a:t>
            </a:r>
            <a:r>
              <a:rPr i="1"/>
              <a:t>God, Mighty One</a:t>
            </a:r>
            <a:endParaRPr i="1"/>
          </a:p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2.	Second to Moses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Ps. 99:6;  Jer. 15:1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3.	The last judge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 Sam. 7:6, 15-17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4.	First of the new order of prophets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Sam. 3:20; Acts 3:24; 13:20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5.	School of prophets?</a:t>
            </a:r>
            <a:r>
              <a:rPr b="1"/>
              <a:t> 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Sam. 10:5; 19:18-24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559752" indent="-519112">
              <a:spcBef>
                <a:spcPts val="25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t>6.	Samuel was a giant</a:t>
            </a:r>
            <a:r>
              <a:t> among men</a:t>
            </a:r>
            <a:br>
              <a:rPr b="1"/>
            </a:b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xfrm>
            <a:off x="685800" y="-381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1" sz="36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F.  Coming of the Monarch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489396" y="1028700"/>
            <a:ext cx="8426004" cy="5715000"/>
          </a:xfrm>
          <a:prstGeom prst="rect">
            <a:avLst/>
          </a:prstGeom>
        </p:spPr>
        <p:txBody>
          <a:bodyPr/>
          <a:lstStyle/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1.	Abraham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Gen. 17:6, 16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2.	Judah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Gen. 49:10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3.	Israel destined to be a kingdom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Ex. 19:6;              Num. 24:17, 19; Deut. 17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4.	Expectation alive during the time of the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Judges 8:23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5.	Saul: represents the negative aspects of a monarchy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6.	David: type of its good aspects</a:t>
            </a:r>
          </a:p>
          <a:p>
            <a:pPr marL="559752" indent="-519112">
              <a:spcBef>
                <a:spcPts val="1600"/>
              </a:spcBef>
              <a:buClr>
                <a:srgbClr val="000000"/>
              </a:buClr>
              <a:buSzTx/>
              <a:buFont typeface="Times"/>
              <a:buNone/>
              <a:defRPr sz="2800"/>
            </a:pPr>
            <a:r>
              <a:t>7.	Hannah 1st calls God the Lord of Hosts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Sam. 1:11</a:t>
            </a:r>
            <a:b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</a:br>
            <a:r>
              <a:t>She prophesied about the Messiah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Sam. 2:10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xfrm>
            <a:off x="685800" y="1905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G. Chronology of the Books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114300" y="1129158"/>
            <a:ext cx="8915400" cy="5530851"/>
          </a:xfrm>
          <a:prstGeom prst="rect">
            <a:avLst/>
          </a:prstGeom>
        </p:spPr>
        <p:txBody>
          <a:bodyPr/>
          <a:lstStyle/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Cover 140 years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Birth of Samuel 1110 BC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Death of David 971 BC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1 Samuel 100 years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2 Samuel 40 years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81000" y="609600"/>
            <a:ext cx="3517900" cy="102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ctr">
              <a:spcBef>
                <a:spcPts val="1400"/>
              </a:spcBef>
              <a:buClr>
                <a:srgbClr val="000000"/>
              </a:buClr>
              <a:buFont typeface="Times"/>
              <a:defRPr b="1"/>
            </a:pPr>
            <a:r>
              <a:t>The Monarchy </a:t>
            </a:r>
          </a:p>
          <a:p>
            <a:pPr algn="ctr">
              <a:spcBef>
                <a:spcPts val="1400"/>
              </a:spcBef>
              <a:buClr>
                <a:srgbClr val="000000"/>
              </a:buClr>
              <a:buFont typeface="Times"/>
              <a:defRPr b="1"/>
            </a:pPr>
            <a:r>
              <a:t>1043—586 B.C.</a:t>
            </a:r>
          </a:p>
        </p:txBody>
      </p:sp>
      <p:sp>
        <p:nvSpPr>
          <p:cNvPr id="90" name="Shape 90"/>
          <p:cNvSpPr/>
          <p:nvPr/>
        </p:nvSpPr>
        <p:spPr>
          <a:xfrm>
            <a:off x="533400" y="2133600"/>
            <a:ext cx="3289300" cy="213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Sources:</a:t>
            </a:r>
          </a:p>
          <a:p>
            <a:pPr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1 &amp; 2 Samuel</a:t>
            </a:r>
          </a:p>
          <a:p>
            <a:pPr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1 &amp; 2 Kings</a:t>
            </a:r>
          </a:p>
          <a:p>
            <a:pPr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1 &amp; 2 Chronicles</a:t>
            </a:r>
          </a:p>
        </p:txBody>
      </p:sp>
      <p:sp>
        <p:nvSpPr>
          <p:cNvPr id="91" name="Shape 91"/>
          <p:cNvSpPr/>
          <p:nvPr/>
        </p:nvSpPr>
        <p:spPr>
          <a:xfrm>
            <a:off x="4800600" y="761999"/>
            <a:ext cx="2070100" cy="538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  <a:r>
              <a:t>Exile &amp; Return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Clr>
                <a:srgbClr val="000000"/>
              </a:buClr>
              <a:buFont typeface="Times"/>
              <a:defRPr b="1" sz="2000"/>
            </a:pPr>
            <a:r>
              <a:t>Judean</a:t>
            </a: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b="1" sz="2000"/>
            </a:pPr>
            <a:r>
              <a:t>Divided Monarchy</a:t>
            </a:r>
          </a:p>
          <a:p>
            <a:pPr algn="ctr">
              <a:lnSpc>
                <a:spcPct val="70000"/>
              </a:lnSpc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b="1" sz="2000"/>
            </a:pPr>
            <a:r>
              <a:t>United      Monarchy</a:t>
            </a: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  <a:r>
              <a:t>Judges</a:t>
            </a:r>
          </a:p>
          <a:p>
            <a:pPr algn="ctr">
              <a:lnSpc>
                <a:spcPct val="160000"/>
              </a:lnSpc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</a:p>
          <a:p>
            <a: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pPr>
            <a:r>
              <a:t>Conquest</a:t>
            </a:r>
          </a:p>
        </p:txBody>
      </p:sp>
      <p:sp>
        <p:nvSpPr>
          <p:cNvPr id="92" name="Shape 92"/>
          <p:cNvSpPr/>
          <p:nvPr/>
        </p:nvSpPr>
        <p:spPr>
          <a:xfrm>
            <a:off x="6705600" y="685800"/>
            <a:ext cx="1219200" cy="457200"/>
          </a:xfrm>
          <a:prstGeom prst="rect">
            <a:avLst/>
          </a:prstGeom>
          <a:solidFill>
            <a:srgbClr val="C6E6E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>
            <a:off x="6705600" y="1143000"/>
            <a:ext cx="1219200" cy="990600"/>
          </a:xfrm>
          <a:prstGeom prst="rect">
            <a:avLst/>
          </a:prstGeom>
          <a:solidFill>
            <a:srgbClr val="FFFB00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6705600" y="2133600"/>
            <a:ext cx="1219200" cy="1371600"/>
          </a:xfrm>
          <a:prstGeom prst="rect">
            <a:avLst/>
          </a:prstGeom>
          <a:solidFill>
            <a:srgbClr val="FFFC7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5" name="Shape 95"/>
          <p:cNvSpPr/>
          <p:nvPr/>
        </p:nvSpPr>
        <p:spPr>
          <a:xfrm>
            <a:off x="6705600" y="3505200"/>
            <a:ext cx="1219200" cy="533400"/>
          </a:xfrm>
          <a:prstGeom prst="rect">
            <a:avLst/>
          </a:prstGeom>
          <a:solidFill>
            <a:srgbClr val="FFFB00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6705600" y="4038600"/>
            <a:ext cx="1219200" cy="1676400"/>
          </a:xfrm>
          <a:prstGeom prst="rect">
            <a:avLst/>
          </a:prstGeom>
          <a:solidFill>
            <a:srgbClr val="C6E6E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7" name="Shape 97"/>
          <p:cNvSpPr/>
          <p:nvPr/>
        </p:nvSpPr>
        <p:spPr>
          <a:xfrm>
            <a:off x="6705600" y="5715000"/>
            <a:ext cx="1219200" cy="457200"/>
          </a:xfrm>
          <a:prstGeom prst="rect">
            <a:avLst/>
          </a:prstGeom>
          <a:solidFill>
            <a:srgbClr val="FFFC7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8" name="Shape 98"/>
          <p:cNvSpPr/>
          <p:nvPr/>
        </p:nvSpPr>
        <p:spPr>
          <a:xfrm>
            <a:off x="6858000" y="61722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1407 B.C.</a:t>
            </a:r>
          </a:p>
        </p:txBody>
      </p:sp>
      <p:sp>
        <p:nvSpPr>
          <p:cNvPr id="99" name="Shape 99"/>
          <p:cNvSpPr/>
          <p:nvPr/>
        </p:nvSpPr>
        <p:spPr>
          <a:xfrm>
            <a:off x="6858000" y="54864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1367 B.C.</a:t>
            </a:r>
          </a:p>
        </p:txBody>
      </p:sp>
      <p:sp>
        <p:nvSpPr>
          <p:cNvPr id="100" name="Shape 100"/>
          <p:cNvSpPr/>
          <p:nvPr/>
        </p:nvSpPr>
        <p:spPr>
          <a:xfrm>
            <a:off x="6858000" y="40386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1043 B.C.</a:t>
            </a:r>
          </a:p>
        </p:txBody>
      </p:sp>
      <p:sp>
        <p:nvSpPr>
          <p:cNvPr id="101" name="Shape 101"/>
          <p:cNvSpPr/>
          <p:nvPr/>
        </p:nvSpPr>
        <p:spPr>
          <a:xfrm>
            <a:off x="8001000" y="33528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930 B.C.</a:t>
            </a:r>
          </a:p>
        </p:txBody>
      </p:sp>
      <p:sp>
        <p:nvSpPr>
          <p:cNvPr id="102" name="Shape 102"/>
          <p:cNvSpPr/>
          <p:nvPr/>
        </p:nvSpPr>
        <p:spPr>
          <a:xfrm>
            <a:off x="8001000" y="19812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722 B.C.</a:t>
            </a:r>
          </a:p>
        </p:txBody>
      </p:sp>
      <p:sp>
        <p:nvSpPr>
          <p:cNvPr id="103" name="Shape 103"/>
          <p:cNvSpPr/>
          <p:nvPr/>
        </p:nvSpPr>
        <p:spPr>
          <a:xfrm>
            <a:off x="6858000" y="9144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586 B.C.</a:t>
            </a:r>
          </a:p>
        </p:txBody>
      </p:sp>
      <p:sp>
        <p:nvSpPr>
          <p:cNvPr id="104" name="Shape 104"/>
          <p:cNvSpPr/>
          <p:nvPr/>
        </p:nvSpPr>
        <p:spPr>
          <a:xfrm>
            <a:off x="6934200" y="457200"/>
            <a:ext cx="9271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432 B.C.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1219200" y="152400"/>
            <a:ext cx="679450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1700"/>
              </a:spcBef>
              <a:buClr>
                <a:srgbClr val="000000"/>
              </a:buClr>
              <a:buFont typeface="Times"/>
              <a:defRPr b="1" sz="2800"/>
            </a:lvl1pPr>
          </a:lstStyle>
          <a:p>
            <a:pPr/>
            <a:r>
              <a:t>Chronology Of 1 &amp; 2 Samuel</a:t>
            </a:r>
          </a:p>
        </p:txBody>
      </p:sp>
      <p:sp>
        <p:nvSpPr>
          <p:cNvPr id="107" name="Shape 107"/>
          <p:cNvSpPr/>
          <p:nvPr/>
        </p:nvSpPr>
        <p:spPr>
          <a:xfrm>
            <a:off x="1524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1110</a:t>
            </a:r>
          </a:p>
        </p:txBody>
      </p:sp>
      <p:sp>
        <p:nvSpPr>
          <p:cNvPr id="108" name="Shape 108"/>
          <p:cNvSpPr/>
          <p:nvPr/>
        </p:nvSpPr>
        <p:spPr>
          <a:xfrm>
            <a:off x="14351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1090</a:t>
            </a:r>
          </a:p>
        </p:txBody>
      </p:sp>
      <p:sp>
        <p:nvSpPr>
          <p:cNvPr id="109" name="Shape 109"/>
          <p:cNvSpPr/>
          <p:nvPr/>
        </p:nvSpPr>
        <p:spPr>
          <a:xfrm>
            <a:off x="40005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1050</a:t>
            </a:r>
          </a:p>
        </p:txBody>
      </p:sp>
      <p:sp>
        <p:nvSpPr>
          <p:cNvPr id="110" name="Shape 110"/>
          <p:cNvSpPr/>
          <p:nvPr/>
        </p:nvSpPr>
        <p:spPr>
          <a:xfrm>
            <a:off x="52832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1030</a:t>
            </a:r>
          </a:p>
        </p:txBody>
      </p:sp>
      <p:sp>
        <p:nvSpPr>
          <p:cNvPr id="111" name="Shape 111"/>
          <p:cNvSpPr/>
          <p:nvPr/>
        </p:nvSpPr>
        <p:spPr>
          <a:xfrm>
            <a:off x="65659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1010</a:t>
            </a:r>
          </a:p>
        </p:txBody>
      </p:sp>
      <p:sp>
        <p:nvSpPr>
          <p:cNvPr id="112" name="Shape 112"/>
          <p:cNvSpPr/>
          <p:nvPr/>
        </p:nvSpPr>
        <p:spPr>
          <a:xfrm>
            <a:off x="27178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1070</a:t>
            </a:r>
          </a:p>
        </p:txBody>
      </p:sp>
      <p:sp>
        <p:nvSpPr>
          <p:cNvPr id="113" name="Shape 113"/>
          <p:cNvSpPr/>
          <p:nvPr/>
        </p:nvSpPr>
        <p:spPr>
          <a:xfrm>
            <a:off x="7848600" y="1066800"/>
            <a:ext cx="850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990</a:t>
            </a:r>
          </a:p>
        </p:txBody>
      </p:sp>
      <p:grpSp>
        <p:nvGrpSpPr>
          <p:cNvPr id="116" name="Group 116"/>
          <p:cNvGrpSpPr/>
          <p:nvPr/>
        </p:nvGrpSpPr>
        <p:grpSpPr>
          <a:xfrm>
            <a:off x="152400" y="1752600"/>
            <a:ext cx="6248400" cy="609600"/>
            <a:chOff x="0" y="0"/>
            <a:chExt cx="6248400" cy="609600"/>
          </a:xfrm>
        </p:grpSpPr>
        <p:sp>
          <p:nvSpPr>
            <p:cNvPr id="114" name="Shape 114"/>
            <p:cNvSpPr/>
            <p:nvPr/>
          </p:nvSpPr>
          <p:spPr>
            <a:xfrm>
              <a:off x="0" y="0"/>
              <a:ext cx="6248400" cy="609600"/>
            </a:xfrm>
            <a:prstGeom prst="rect">
              <a:avLst/>
            </a:prstGeom>
            <a:solidFill>
              <a:srgbClr val="FFFC7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589604" y="69850"/>
              <a:ext cx="1069192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Samuel</a:t>
              </a: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2438400" y="2743200"/>
            <a:ext cx="4572000" cy="609600"/>
            <a:chOff x="0" y="0"/>
            <a:chExt cx="4572000" cy="609600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4572000" cy="609600"/>
            </a:xfrm>
            <a:prstGeom prst="rect">
              <a:avLst/>
            </a:prstGeom>
            <a:solidFill>
              <a:srgbClr val="FFFC7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937588" y="69850"/>
              <a:ext cx="696824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Saul</a:t>
              </a: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4724400" y="3733800"/>
            <a:ext cx="4267200" cy="609600"/>
            <a:chOff x="0" y="0"/>
            <a:chExt cx="4267200" cy="609600"/>
          </a:xfrm>
        </p:grpSpPr>
        <p:sp>
          <p:nvSpPr>
            <p:cNvPr id="120" name="Shape 120"/>
            <p:cNvSpPr/>
            <p:nvPr/>
          </p:nvSpPr>
          <p:spPr>
            <a:xfrm>
              <a:off x="0" y="0"/>
              <a:ext cx="4267200" cy="609600"/>
            </a:xfrm>
            <a:prstGeom prst="rect">
              <a:avLst/>
            </a:prstGeom>
            <a:solidFill>
              <a:srgbClr val="FFFC7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683687" y="69850"/>
              <a:ext cx="899826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David</a:t>
              </a:r>
            </a:p>
          </p:txBody>
        </p:sp>
      </p:grpSp>
      <p:grpSp>
        <p:nvGrpSpPr>
          <p:cNvPr id="125" name="Group 125"/>
          <p:cNvGrpSpPr/>
          <p:nvPr/>
        </p:nvGrpSpPr>
        <p:grpSpPr>
          <a:xfrm>
            <a:off x="228600" y="5562600"/>
            <a:ext cx="6705600" cy="990600"/>
            <a:chOff x="0" y="0"/>
            <a:chExt cx="6705600" cy="990600"/>
          </a:xfrm>
        </p:grpSpPr>
        <p:sp>
          <p:nvSpPr>
            <p:cNvPr id="123" name="Shape 123"/>
            <p:cNvSpPr/>
            <p:nvPr/>
          </p:nvSpPr>
          <p:spPr>
            <a:xfrm>
              <a:off x="0" y="0"/>
              <a:ext cx="6705600" cy="990600"/>
            </a:xfrm>
            <a:prstGeom prst="rect">
              <a:avLst/>
            </a:prstGeom>
            <a:solidFill>
              <a:srgbClr val="C6E6E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534463" y="260350"/>
              <a:ext cx="1636674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1 SAMUEL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6934200" y="5562600"/>
            <a:ext cx="2057400" cy="990600"/>
            <a:chOff x="0" y="0"/>
            <a:chExt cx="2057400" cy="990600"/>
          </a:xfrm>
        </p:grpSpPr>
        <p:sp>
          <p:nvSpPr>
            <p:cNvPr id="126" name="Shape 126"/>
            <p:cNvSpPr/>
            <p:nvPr/>
          </p:nvSpPr>
          <p:spPr>
            <a:xfrm>
              <a:off x="0" y="0"/>
              <a:ext cx="2057400" cy="990600"/>
            </a:xfrm>
            <a:prstGeom prst="rect">
              <a:avLst/>
            </a:prstGeom>
            <a:solidFill>
              <a:srgbClr val="C6E6E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10363" y="260350"/>
              <a:ext cx="1636674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2 SAMUEL</a:t>
              </a:r>
            </a:p>
          </p:txBody>
        </p:sp>
      </p:grpSp>
      <p:sp>
        <p:nvSpPr>
          <p:cNvPr id="129" name="Shape 129"/>
          <p:cNvSpPr/>
          <p:nvPr/>
        </p:nvSpPr>
        <p:spPr>
          <a:xfrm>
            <a:off x="2667000" y="6172200"/>
            <a:ext cx="17653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lvl1pPr>
          </a:lstStyle>
          <a:p>
            <a:pPr/>
            <a:r>
              <a:t>(100 Years)</a:t>
            </a:r>
          </a:p>
        </p:txBody>
      </p:sp>
      <p:sp>
        <p:nvSpPr>
          <p:cNvPr id="130" name="Shape 130"/>
          <p:cNvSpPr/>
          <p:nvPr/>
        </p:nvSpPr>
        <p:spPr>
          <a:xfrm>
            <a:off x="7162800" y="6172200"/>
            <a:ext cx="17653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1200"/>
              </a:spcBef>
              <a:buClr>
                <a:srgbClr val="000000"/>
              </a:buClr>
              <a:buFont typeface="Times"/>
              <a:defRPr sz="2000"/>
            </a:lvl1pPr>
          </a:lstStyle>
          <a:p>
            <a:pPr/>
            <a:r>
              <a:t>(40 Years)</a:t>
            </a:r>
          </a:p>
        </p:txBody>
      </p:sp>
      <p:sp>
        <p:nvSpPr>
          <p:cNvPr id="131" name="Shape 131"/>
          <p:cNvSpPr/>
          <p:nvPr/>
        </p:nvSpPr>
        <p:spPr>
          <a:xfrm>
            <a:off x="990600" y="2362200"/>
            <a:ext cx="2286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C6E6E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2" name="Shape 132"/>
          <p:cNvSpPr/>
          <p:nvPr/>
        </p:nvSpPr>
        <p:spPr>
          <a:xfrm>
            <a:off x="533399" y="2819400"/>
            <a:ext cx="1155701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Ark Captured 1105</a:t>
            </a:r>
          </a:p>
        </p:txBody>
      </p:sp>
      <p:sp>
        <p:nvSpPr>
          <p:cNvPr id="133" name="Shape 133"/>
          <p:cNvSpPr/>
          <p:nvPr/>
        </p:nvSpPr>
        <p:spPr>
          <a:xfrm>
            <a:off x="1981200" y="2362200"/>
            <a:ext cx="2286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C6E6E9"/>
          </a:solidFill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4" name="Shape 134"/>
          <p:cNvSpPr/>
          <p:nvPr/>
        </p:nvSpPr>
        <p:spPr>
          <a:xfrm>
            <a:off x="1600200" y="2819400"/>
            <a:ext cx="927100" cy="80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Mizpah Revival 1085</a:t>
            </a:r>
          </a:p>
        </p:txBody>
      </p:sp>
      <p:sp>
        <p:nvSpPr>
          <p:cNvPr id="135" name="Shape 135"/>
          <p:cNvSpPr/>
          <p:nvPr/>
        </p:nvSpPr>
        <p:spPr>
          <a:xfrm>
            <a:off x="2057400" y="3352800"/>
            <a:ext cx="927100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Birth 1083</a:t>
            </a:r>
          </a:p>
        </p:txBody>
      </p:sp>
      <p:sp>
        <p:nvSpPr>
          <p:cNvPr id="136" name="Shape 136"/>
          <p:cNvSpPr/>
          <p:nvPr/>
        </p:nvSpPr>
        <p:spPr>
          <a:xfrm>
            <a:off x="6781800" y="3124200"/>
            <a:ext cx="13843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Death 1010</a:t>
            </a:r>
          </a:p>
        </p:txBody>
      </p:sp>
      <p:sp>
        <p:nvSpPr>
          <p:cNvPr id="137" name="Shape 137"/>
          <p:cNvSpPr/>
          <p:nvPr/>
        </p:nvSpPr>
        <p:spPr>
          <a:xfrm>
            <a:off x="4343400" y="4305300"/>
            <a:ext cx="774700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Birth 1041</a:t>
            </a:r>
          </a:p>
        </p:txBody>
      </p:sp>
      <p:sp>
        <p:nvSpPr>
          <p:cNvPr id="138" name="Shape 138"/>
          <p:cNvSpPr/>
          <p:nvPr/>
        </p:nvSpPr>
        <p:spPr>
          <a:xfrm>
            <a:off x="7010400" y="4343400"/>
            <a:ext cx="1588" cy="381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Shape 139"/>
          <p:cNvSpPr/>
          <p:nvPr/>
        </p:nvSpPr>
        <p:spPr>
          <a:xfrm flipH="1">
            <a:off x="6781800" y="4724400"/>
            <a:ext cx="228600" cy="1588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0" name="Shape 140"/>
          <p:cNvSpPr/>
          <p:nvPr/>
        </p:nvSpPr>
        <p:spPr>
          <a:xfrm>
            <a:off x="7239000" y="4419600"/>
            <a:ext cx="1588" cy="3048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>
            <a:off x="7239000" y="4724400"/>
            <a:ext cx="228600" cy="1588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6019800" y="4419600"/>
            <a:ext cx="774700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King of Judah</a:t>
            </a:r>
          </a:p>
        </p:txBody>
      </p:sp>
      <p:sp>
        <p:nvSpPr>
          <p:cNvPr id="143" name="Shape 143"/>
          <p:cNvSpPr/>
          <p:nvPr/>
        </p:nvSpPr>
        <p:spPr>
          <a:xfrm>
            <a:off x="7543800" y="4648200"/>
            <a:ext cx="774700" cy="57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King of Israel</a:t>
            </a:r>
          </a:p>
        </p:txBody>
      </p:sp>
      <p:sp>
        <p:nvSpPr>
          <p:cNvPr id="144" name="Shape 144"/>
          <p:cNvSpPr/>
          <p:nvPr/>
        </p:nvSpPr>
        <p:spPr>
          <a:xfrm>
            <a:off x="7162800" y="4343400"/>
            <a:ext cx="6223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1003</a:t>
            </a:r>
          </a:p>
        </p:txBody>
      </p:sp>
      <p:grpSp>
        <p:nvGrpSpPr>
          <p:cNvPr id="147" name="Group 147"/>
          <p:cNvGrpSpPr/>
          <p:nvPr/>
        </p:nvGrpSpPr>
        <p:grpSpPr>
          <a:xfrm>
            <a:off x="1066800" y="4260850"/>
            <a:ext cx="1371600" cy="469900"/>
            <a:chOff x="0" y="0"/>
            <a:chExt cx="1371600" cy="469900"/>
          </a:xfrm>
        </p:grpSpPr>
        <p:sp>
          <p:nvSpPr>
            <p:cNvPr id="145" name="Shape 145"/>
            <p:cNvSpPr/>
            <p:nvPr/>
          </p:nvSpPr>
          <p:spPr>
            <a:xfrm>
              <a:off x="0" y="6350"/>
              <a:ext cx="1371600" cy="457200"/>
            </a:xfrm>
            <a:prstGeom prst="rect">
              <a:avLst/>
            </a:prstGeom>
            <a:solidFill>
              <a:srgbClr val="FF7E7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25680" y="0"/>
              <a:ext cx="1120240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Samson</a:t>
              </a:r>
            </a:p>
          </p:txBody>
        </p:sp>
      </p:grpSp>
      <p:sp>
        <p:nvSpPr>
          <p:cNvPr id="148" name="Shape 148"/>
          <p:cNvSpPr/>
          <p:nvPr/>
        </p:nvSpPr>
        <p:spPr>
          <a:xfrm>
            <a:off x="1066800" y="4800600"/>
            <a:ext cx="1384300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900"/>
              </a:spcBef>
              <a:buClr>
                <a:srgbClr val="000000"/>
              </a:buClr>
              <a:buFont typeface="Times"/>
              <a:defRPr sz="1400"/>
            </a:lvl1pPr>
          </a:lstStyle>
          <a:p>
            <a:pPr/>
            <a:r>
              <a:t>1105—1085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6858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II.	Survey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 defTabSz="1023937">
              <a:lnSpc>
                <a:spcPct val="90000"/>
              </a:lnSpc>
              <a:buClr>
                <a:srgbClr val="FF2600"/>
              </a:buClr>
              <a:buSzTx/>
              <a:buFont typeface="Times"/>
              <a:buNone/>
            </a:pP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1, 2 Samuel</a:t>
            </a:r>
            <a:r>
              <a:rPr b="1"/>
              <a:t>: Israel under Samuel, Saul &amp; David</a:t>
            </a:r>
            <a:endParaRPr b="1"/>
          </a:p>
          <a:p>
            <a:pPr defTabSz="1023937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</a:p>
          <a:p>
            <a:pPr defTabSz="1023937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One: Shiloh and Samuel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1:1—7:1</a:t>
            </a:r>
            <a:br>
              <a:rPr b="1"/>
            </a:br>
            <a:r>
              <a:rPr b="1"/>
              <a:t>I.	Samuel’s Birth and Call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1:1—3:21</a:t>
            </a:r>
            <a:br>
              <a:rPr b="1"/>
            </a:br>
            <a:r>
              <a:rPr b="1"/>
              <a:t>II.	The Ark of The Lord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4:1—7:2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defTabSz="1023937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</a:p>
          <a:p>
            <a:pPr defTabSz="1023937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Two: Samuel and Saul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7:3—15:35</a:t>
            </a:r>
            <a:br>
              <a:rPr b="1"/>
            </a:br>
            <a:r>
              <a:rPr b="1"/>
              <a:t>I.	Samuel the Judge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7:2—8:22</a:t>
            </a:r>
            <a:br>
              <a:rPr b="1"/>
            </a:br>
            <a:r>
              <a:rPr b="1"/>
              <a:t>II.	Saul the King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9:1—12:25</a:t>
            </a:r>
            <a:br>
              <a:rPr b="1"/>
            </a:br>
            <a:r>
              <a:rPr b="1"/>
              <a:t>III.	Saul Rejected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13—15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6858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II.	Survey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 sz="28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Three: Saul and David</a:t>
            </a:r>
            <a:r>
              <a:rPr b="1" sz="2800"/>
              <a:t>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16—31—II Sam. 1</a:t>
            </a:r>
            <a:b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</a:br>
            <a:r>
              <a:rPr b="1" sz="2800"/>
              <a:t>I.	David Anointed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16—17:58</a:t>
            </a:r>
            <a:br>
              <a:rPr b="1" sz="2800"/>
            </a:br>
            <a:endParaRPr b="1" sz="2800"/>
          </a:p>
          <a:p>
            <a:pPr>
              <a:lnSpc>
                <a:spcPct val="90000"/>
              </a:lnSpc>
              <a:buClr>
                <a:srgbClr val="000000"/>
              </a:buClr>
              <a:buSzTx/>
              <a:buFont typeface="Times"/>
              <a:buNone/>
            </a:pPr>
            <a:r>
              <a:rPr b="1" sz="2800"/>
              <a:t>	II.	David Flees From Saul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18:1—21:9</a:t>
            </a:r>
            <a:b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</a:b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>
              <a:lnSpc>
                <a:spcPct val="90000"/>
              </a:lnSpc>
              <a:buClr>
                <a:srgbClr val="FF2600"/>
              </a:buClr>
              <a:buSzTx/>
              <a:buFont typeface="Times"/>
              <a:buNone/>
            </a:pP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	</a:t>
            </a:r>
            <a:r>
              <a:rPr b="1" sz="2800"/>
              <a:t>III.	 David in Exile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21:10—28:2</a:t>
            </a:r>
            <a:br>
              <a:rPr b="1" sz="2800"/>
            </a:br>
            <a:endParaRPr b="1" sz="2800"/>
          </a:p>
          <a:p>
            <a:pPr>
              <a:lnSpc>
                <a:spcPct val="90000"/>
              </a:lnSpc>
              <a:buClr>
                <a:srgbClr val="000000"/>
              </a:buClr>
              <a:buSzTx/>
              <a:buFont typeface="Times"/>
              <a:buNone/>
            </a:pPr>
            <a:r>
              <a:rPr b="1" sz="2800"/>
              <a:t>	IV.	Last Days of Saul’s Reign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28—31:13</a:t>
            </a:r>
            <a:br>
              <a:rPr b="1" sz="2800"/>
            </a:br>
            <a:endParaRPr b="1" sz="2800"/>
          </a:p>
          <a:p>
            <a:pPr>
              <a:lnSpc>
                <a:spcPct val="90000"/>
              </a:lnSpc>
              <a:buClr>
                <a:srgbClr val="000000"/>
              </a:buClr>
              <a:buSzTx/>
              <a:buFont typeface="Times"/>
              <a:buNone/>
            </a:pPr>
            <a:r>
              <a:rPr b="1" sz="2800"/>
              <a:t>	V.	Background &amp; Survey of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II Samuel</a:t>
            </a: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Tx/>
              <a:buFont typeface="Times"/>
              <a:buNone/>
            </a:pPr>
            <a:r>
              <a:rPr b="1" sz="2800"/>
              <a:t>		David’s lamentation over Saul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1, 2 Samuel:</a:t>
            </a:r>
            <a:r>
              <a:rPr b="1"/>
              <a:t> </a:t>
            </a: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Introduction</a:t>
            </a:r>
            <a:r>
              <a:rPr b="1"/>
              <a:t> 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368300" y="1663700"/>
            <a:ext cx="8610600" cy="4800600"/>
          </a:xfrm>
          <a:prstGeom prst="rect">
            <a:avLst/>
          </a:prstGeom>
        </p:spPr>
        <p:txBody>
          <a:bodyPr/>
          <a:lstStyle/>
          <a:p>
            <a:pPr marL="675640" indent="-635000">
              <a:buClr>
                <a:srgbClr val="000000"/>
              </a:buClr>
              <a:buFont typeface="Times"/>
              <a:buAutoNum type="alphaUcPeriod" startAt="1"/>
            </a:pPr>
            <a:r>
              <a:t>A study of the kingdom of God</a:t>
            </a:r>
          </a:p>
          <a:p>
            <a:pPr marL="675640" indent="-635000">
              <a:buClr>
                <a:srgbClr val="000000"/>
              </a:buClr>
              <a:buFont typeface="Times"/>
              <a:buAutoNum type="alphaUcPeriod" startAt="2"/>
            </a:pPr>
          </a:p>
          <a:p>
            <a:pPr marL="675640" indent="-635000">
              <a:buClr>
                <a:srgbClr val="000000"/>
              </a:buClr>
              <a:buFont typeface="Times"/>
              <a:buAutoNum type="alphaUcPeriod" startAt="2"/>
            </a:pPr>
            <a:r>
              <a:t>Beginning of the O.T. kingdom era of Israel</a:t>
            </a:r>
          </a:p>
          <a:p>
            <a:pPr marL="675640" indent="-635000">
              <a:buClr>
                <a:srgbClr val="000000"/>
              </a:buClr>
              <a:buSzTx/>
              <a:buFont typeface="Times"/>
              <a:buNone/>
            </a:pPr>
          </a:p>
          <a:p>
            <a:pPr marL="675640" indent="-635000">
              <a:buClr>
                <a:srgbClr val="000000"/>
              </a:buClr>
              <a:buSzTx/>
              <a:buFont typeface="Times"/>
              <a:buNone/>
            </a:pPr>
            <a:r>
              <a:t>C.	Continuation of history of Judges &amp; Ruth</a:t>
            </a:r>
          </a:p>
          <a:p>
            <a:pPr marL="675640" indent="-635000">
              <a:buClr>
                <a:srgbClr val="000000"/>
              </a:buClr>
              <a:buSzTx/>
              <a:buFont typeface="Times"/>
              <a:buNone/>
            </a:pPr>
          </a:p>
          <a:p>
            <a:pPr marL="675640" indent="-635000">
              <a:buClr>
                <a:srgbClr val="000000"/>
              </a:buClr>
              <a:buSzTx/>
              <a:buFont typeface="Times"/>
              <a:buNone/>
            </a:pPr>
            <a:r>
              <a:t>D.	The place of I Samuel in the O.T.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685800" y="0"/>
            <a:ext cx="77724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II.	Survey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xfrm>
            <a:off x="228600" y="914400"/>
            <a:ext cx="8686800" cy="5943600"/>
          </a:xfrm>
          <a:prstGeom prst="rect">
            <a:avLst/>
          </a:prstGeom>
        </p:spPr>
        <p:txBody>
          <a:bodyPr/>
          <a:lstStyle/>
          <a:p>
            <a:pPr marL="853439" indent="-812799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 sz="28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Four: David as King of Israel</a:t>
            </a:r>
            <a:r>
              <a:rPr b="1" sz="2800"/>
              <a:t>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II Sam. 2—24</a:t>
            </a: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751840" indent="-711200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1"/>
            </a:pPr>
            <a:r>
              <a:rPr b="1" sz="2800"/>
              <a:t>David’s Triumphs as King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2—10</a:t>
            </a: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1501139" indent="-711199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 sz="24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A.	Reign over Judah</a:t>
            </a:r>
            <a:r>
              <a:rPr b="1" sz="2400"/>
              <a:t> 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2—4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1501139" indent="-711199">
              <a:lnSpc>
                <a:spcPct val="90000"/>
              </a:lnSpc>
              <a:buClr>
                <a:srgbClr val="011993"/>
              </a:buClr>
              <a:buSzTx/>
              <a:buFont typeface="Times"/>
              <a:buNone/>
            </a:pPr>
            <a:r>
              <a:rPr b="1" sz="24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B.	Reign over All Israel</a:t>
            </a:r>
            <a:r>
              <a:rPr b="1" sz="2400"/>
              <a:t> 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5—10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853439" indent="-812799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2"/>
              <a:defRPr b="1" sz="2800"/>
            </a:pPr>
          </a:p>
          <a:p>
            <a:pPr marL="751840" indent="-711200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2"/>
            </a:pPr>
            <a:r>
              <a:rPr b="1" sz="2800"/>
              <a:t>David’s Sin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11, 12</a:t>
            </a: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853439" indent="-812799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3"/>
              <a:defRPr b="1" sz="2800"/>
            </a:pPr>
          </a:p>
          <a:p>
            <a:pPr marL="751840" indent="-711200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3"/>
            </a:pPr>
            <a:r>
              <a:rPr b="1" sz="2800"/>
              <a:t>David’s Troubles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13—20</a:t>
            </a:r>
            <a:endParaRPr b="1" sz="28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853439" indent="-812799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4"/>
              <a:defRPr b="1" sz="2800"/>
            </a:pPr>
          </a:p>
          <a:p>
            <a:pPr marL="751840" indent="-711200">
              <a:lnSpc>
                <a:spcPct val="90000"/>
              </a:lnSpc>
              <a:buClr>
                <a:srgbClr val="000000"/>
              </a:buClr>
              <a:buFont typeface="Times"/>
              <a:buAutoNum type="romanUcPeriod" startAt="4"/>
            </a:pPr>
            <a:r>
              <a:rPr b="1" sz="2800"/>
              <a:t>Appendixes: Last Acts &amp; Words of David </a:t>
            </a:r>
            <a:r>
              <a:rPr b="1" sz="28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21—24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685800" y="1905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Teaching of the Books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114300" y="1129158"/>
            <a:ext cx="8915400" cy="5530851"/>
          </a:xfrm>
          <a:prstGeom prst="rect">
            <a:avLst/>
          </a:prstGeom>
        </p:spPr>
        <p:txBody>
          <a:bodyPr/>
          <a:lstStyle/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rPr b="1"/>
              <a:t>The Song of Hannah</a:t>
            </a:r>
            <a:r>
              <a:t> </a:t>
            </a:r>
            <a:r>
              <a:rPr b="1">
                <a:solidFill>
                  <a:srgbClr val="FF2600"/>
                </a:solidFill>
              </a:rPr>
              <a:t>1 Sam. 2</a:t>
            </a:r>
          </a:p>
          <a:p>
            <a:pPr lvl="1" marL="808037" indent="-300037">
              <a:spcBef>
                <a:spcPts val="1200"/>
              </a:spcBef>
              <a:buChar char="-"/>
              <a:defRPr>
                <a:uFill>
                  <a:solidFill>
                    <a:srgbClr val="011993"/>
                  </a:solidFill>
                </a:uFill>
              </a:defRPr>
            </a:pPr>
            <a:r>
              <a:t>God’s character, strength</a:t>
            </a:r>
          </a:p>
          <a:p>
            <a:pPr lvl="1" marL="808037" indent="-300037">
              <a:spcBef>
                <a:spcPts val="1200"/>
              </a:spcBef>
              <a:buChar char="-"/>
              <a:defRPr>
                <a:uFill>
                  <a:solidFill>
                    <a:srgbClr val="011993"/>
                  </a:solidFill>
                </a:uFill>
              </a:defRPr>
            </a:pPr>
            <a:r>
              <a:t>God will judge the earth through an anointed king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rPr b="1"/>
              <a:t>Nathan’s Oracle</a:t>
            </a:r>
            <a:r>
              <a:t> </a:t>
            </a:r>
            <a:r>
              <a:rPr b="1">
                <a:solidFill>
                  <a:srgbClr val="FF2600"/>
                </a:solidFill>
              </a:rPr>
              <a:t>2 Sam. 7</a:t>
            </a:r>
            <a:endParaRPr b="1">
              <a:solidFill>
                <a:srgbClr val="FF2600"/>
              </a:solidFill>
            </a:endParaRPr>
          </a:p>
          <a:p>
            <a:pPr lvl="1" marL="808037" indent="-300037">
              <a:spcBef>
                <a:spcPts val="1200"/>
              </a:spcBef>
              <a:defRPr>
                <a:uFill>
                  <a:solidFill>
                    <a:srgbClr val="011993"/>
                  </a:solidFill>
                </a:uFill>
              </a:defRPr>
            </a:pPr>
            <a:r>
              <a:t>Blessing on David’s house for distant future</a:t>
            </a:r>
          </a:p>
          <a:p>
            <a:pPr lvl="1" marL="808037" indent="-300037">
              <a:spcBef>
                <a:spcPts val="1200"/>
              </a:spcBef>
              <a:defRPr>
                <a:uFill>
                  <a:solidFill>
                    <a:srgbClr val="011993"/>
                  </a:solidFill>
                </a:uFill>
              </a:defRPr>
            </a:pPr>
            <a:r>
              <a:t>Bless forever</a:t>
            </a:r>
          </a:p>
          <a:p>
            <a:pPr lvl="1" marL="808037" indent="-300037">
              <a:spcBef>
                <a:spcPts val="1200"/>
              </a:spcBef>
              <a:defRPr>
                <a:uFill>
                  <a:solidFill>
                    <a:srgbClr val="011993"/>
                  </a:solidFill>
                </a:uFill>
              </a:defRPr>
            </a:pPr>
            <a:r>
              <a:t>God given king </a:t>
            </a:r>
          </a:p>
          <a:p>
            <a:pPr lvl="1" marL="808037" indent="-300037">
              <a:spcBef>
                <a:spcPts val="1200"/>
              </a:spcBef>
              <a:defRPr>
                <a:uFill>
                  <a:solidFill>
                    <a:srgbClr val="011993"/>
                  </a:solidFill>
                </a:uFill>
              </a:defRPr>
            </a:pPr>
            <a:r>
              <a:t>David a type of the ultimate Ruler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rPr b="1"/>
              <a:t>Last Words of David</a:t>
            </a:r>
            <a:r>
              <a:t> </a:t>
            </a:r>
            <a:r>
              <a:rPr b="1">
                <a:solidFill>
                  <a:srgbClr val="FF2600"/>
                </a:solidFill>
              </a:rPr>
              <a:t>2 Sam. 22-23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101599" y="-12700"/>
            <a:ext cx="9156701" cy="906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1129664" indent="-1089025">
              <a:buClr>
                <a:srgbClr val="000000"/>
              </a:buClr>
              <a:buFont typeface="Times"/>
            </a:pPr>
            <a:r>
              <a:t>THE FAMILY OF KING SAUL</a:t>
            </a:r>
          </a:p>
          <a:p>
            <a:pPr marL="1129664" indent="-1089025">
              <a:buClr>
                <a:srgbClr val="000000"/>
              </a:buClr>
              <a:buFont typeface="Times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Aphiah (I Sam. 9:1) 	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Becorath 	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Zeror 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Maacah = Abiel, or Jeiel (I Ch. 9:35) (Ner? I Ch. 8:33)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Ner	Kish		Others (I Ch. 9:36)      Ahimaaz (I Sam. 14:50)									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Abner	SAUL				       Ahinoam (I Sam.14:50)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Jonathan, Ishui Malchishua, Abinadab, Esbaal (Ishbosheth), Merab, Michal 	         (I Sam. 14:49; 1 Ch. 8:33-40) 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Meribbaal (Mephibosheth) (I Ch. 9:40-44; 8:34-40)</a:t>
            </a: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</a:p>
          <a:p>
            <a:pPr marL="1129664" indent="-1089025">
              <a:buClr>
                <a:srgbClr val="000000"/>
              </a:buClr>
              <a:buFont typeface="Times"/>
              <a:defRPr sz="2000"/>
            </a:pPr>
            <a:r>
              <a:t>	Micah</a:t>
            </a:r>
          </a:p>
        </p:txBody>
      </p:sp>
      <p:pic>
        <p:nvPicPr>
          <p:cNvPr id="163" name="image.pdf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1200" y="381000"/>
            <a:ext cx="3352800" cy="2614613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/>
        </p:nvSpPr>
        <p:spPr>
          <a:xfrm>
            <a:off x="1524000" y="11430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1524000" y="17526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1524000" y="41148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1524000" y="22860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1524000" y="35052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9" name="Shape 169"/>
          <p:cNvSpPr/>
          <p:nvPr/>
        </p:nvSpPr>
        <p:spPr>
          <a:xfrm>
            <a:off x="1524000" y="28956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0" name="Shape 170"/>
          <p:cNvSpPr/>
          <p:nvPr/>
        </p:nvSpPr>
        <p:spPr>
          <a:xfrm>
            <a:off x="1524000" y="47244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1524000" y="53340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304800" y="3048000"/>
            <a:ext cx="2819400" cy="1588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3124200" y="30480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304800" y="30480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304800" y="3505200"/>
            <a:ext cx="1588" cy="3048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2057400" y="3886200"/>
            <a:ext cx="2895600" cy="1588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2057400" y="4038600"/>
            <a:ext cx="2895600" cy="1588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8" name="Shape 178"/>
          <p:cNvSpPr/>
          <p:nvPr/>
        </p:nvSpPr>
        <p:spPr>
          <a:xfrm>
            <a:off x="1143000" y="4343400"/>
            <a:ext cx="7315200" cy="1588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9" name="Shape 179"/>
          <p:cNvSpPr/>
          <p:nvPr/>
        </p:nvSpPr>
        <p:spPr>
          <a:xfrm flipH="1">
            <a:off x="25146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Shape 180"/>
          <p:cNvSpPr/>
          <p:nvPr/>
        </p:nvSpPr>
        <p:spPr>
          <a:xfrm flipH="1">
            <a:off x="34290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1" name="Shape 181"/>
          <p:cNvSpPr/>
          <p:nvPr/>
        </p:nvSpPr>
        <p:spPr>
          <a:xfrm flipH="1">
            <a:off x="45720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2" name="Shape 182"/>
          <p:cNvSpPr/>
          <p:nvPr/>
        </p:nvSpPr>
        <p:spPr>
          <a:xfrm flipH="1">
            <a:off x="55626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3" name="Shape 183"/>
          <p:cNvSpPr/>
          <p:nvPr/>
        </p:nvSpPr>
        <p:spPr>
          <a:xfrm flipH="1">
            <a:off x="65532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Shape 184"/>
          <p:cNvSpPr/>
          <p:nvPr/>
        </p:nvSpPr>
        <p:spPr>
          <a:xfrm flipH="1">
            <a:off x="76962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5" name="Shape 185"/>
          <p:cNvSpPr/>
          <p:nvPr/>
        </p:nvSpPr>
        <p:spPr>
          <a:xfrm flipH="1">
            <a:off x="8458200" y="4343400"/>
            <a:ext cx="1588" cy="152400"/>
          </a:xfrm>
          <a:prstGeom prst="line">
            <a:avLst/>
          </a:prstGeom>
          <a:ln>
            <a:solidFill>
              <a:srgbClr val="FF2600"/>
            </a:solidFill>
          </a:ln>
        </p:spPr>
        <p:txBody>
          <a:bodyPr lIns="0" tIns="0" rIns="0" bIns="0"/>
          <a:lstStyle/>
          <a:p>
            <a:pPr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248568" y="317500"/>
            <a:ext cx="6489701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ctr">
              <a:spcBef>
                <a:spcPts val="1700"/>
              </a:spcBef>
              <a:buClr>
                <a:srgbClr val="000000"/>
              </a:buClr>
              <a:buFont typeface="Times"/>
              <a:defRPr b="1" sz="4100"/>
            </a:lvl1pPr>
          </a:lstStyle>
          <a:p>
            <a:pPr/>
            <a:r>
              <a:t>Israel’s History By Periods</a:t>
            </a:r>
          </a:p>
        </p:txBody>
      </p:sp>
      <p:grpSp>
        <p:nvGrpSpPr>
          <p:cNvPr id="31" name="Group 31"/>
          <p:cNvGrpSpPr/>
          <p:nvPr/>
        </p:nvGrpSpPr>
        <p:grpSpPr>
          <a:xfrm>
            <a:off x="228600" y="1600200"/>
            <a:ext cx="2133600" cy="1143000"/>
            <a:chOff x="0" y="0"/>
            <a:chExt cx="2133600" cy="1143000"/>
          </a:xfrm>
        </p:grpSpPr>
        <p:sp>
          <p:nvSpPr>
            <p:cNvPr id="29" name="Shape 29"/>
            <p:cNvSpPr/>
            <p:nvPr/>
          </p:nvSpPr>
          <p:spPr>
            <a:xfrm>
              <a:off x="0" y="0"/>
              <a:ext cx="2133600" cy="1143000"/>
            </a:xfrm>
            <a:prstGeom prst="rect">
              <a:avLst/>
            </a:prstGeom>
            <a:solidFill>
              <a:srgbClr val="C6E6E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" name="Shape 30"/>
            <p:cNvSpPr/>
            <p:nvPr/>
          </p:nvSpPr>
          <p:spPr>
            <a:xfrm>
              <a:off x="625296" y="336550"/>
              <a:ext cx="883008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Camp</a:t>
              </a:r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2362200" y="1600200"/>
            <a:ext cx="2133600" cy="1143000"/>
            <a:chOff x="0" y="0"/>
            <a:chExt cx="2133600" cy="1143000"/>
          </a:xfrm>
        </p:grpSpPr>
        <p:sp>
          <p:nvSpPr>
            <p:cNvPr id="32" name="Shape 32"/>
            <p:cNvSpPr/>
            <p:nvPr/>
          </p:nvSpPr>
          <p:spPr>
            <a:xfrm>
              <a:off x="0" y="0"/>
              <a:ext cx="2133600" cy="1143000"/>
            </a:xfrm>
            <a:prstGeom prst="rect">
              <a:avLst/>
            </a:prstGeom>
            <a:solidFill>
              <a:srgbClr val="FFFB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3" name="Shape 33"/>
            <p:cNvSpPr/>
            <p:nvPr/>
          </p:nvSpPr>
          <p:spPr>
            <a:xfrm>
              <a:off x="15770" y="336550"/>
              <a:ext cx="2102060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Commonwealth</a:t>
              </a: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4495800" y="1600200"/>
            <a:ext cx="2133600" cy="1143000"/>
            <a:chOff x="0" y="0"/>
            <a:chExt cx="2133600" cy="1143000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2133600" cy="1143000"/>
            </a:xfrm>
            <a:prstGeom prst="rect">
              <a:avLst/>
            </a:prstGeom>
            <a:solidFill>
              <a:srgbClr val="C6E6E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6" name="Shape 36"/>
            <p:cNvSpPr/>
            <p:nvPr/>
          </p:nvSpPr>
          <p:spPr>
            <a:xfrm>
              <a:off x="574471" y="336550"/>
              <a:ext cx="984658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Crown</a:t>
              </a:r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6629400" y="1600200"/>
            <a:ext cx="2133600" cy="1143000"/>
            <a:chOff x="0" y="0"/>
            <a:chExt cx="2133600" cy="1143000"/>
          </a:xfrm>
        </p:grpSpPr>
        <p:sp>
          <p:nvSpPr>
            <p:cNvPr id="38" name="Shape 38"/>
            <p:cNvSpPr/>
            <p:nvPr/>
          </p:nvSpPr>
          <p:spPr>
            <a:xfrm>
              <a:off x="0" y="0"/>
              <a:ext cx="2133600" cy="1143000"/>
            </a:xfrm>
            <a:prstGeom prst="rect">
              <a:avLst/>
            </a:prstGeom>
            <a:solidFill>
              <a:srgbClr val="FFFB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9" name="Shape 39"/>
            <p:cNvSpPr/>
            <p:nvPr/>
          </p:nvSpPr>
          <p:spPr>
            <a:xfrm>
              <a:off x="422071" y="336550"/>
              <a:ext cx="1289458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ctr">
                <a:buClr>
                  <a:srgbClr val="000000"/>
                </a:buClr>
                <a:buFont typeface="Times"/>
              </a:lvl1pPr>
            </a:lstStyle>
            <a:p>
              <a:pPr/>
              <a:r>
                <a:t>Captivity</a:t>
              </a:r>
            </a:p>
          </p:txBody>
        </p:sp>
      </p:grpSp>
      <p:sp>
        <p:nvSpPr>
          <p:cNvPr id="41" name="Shape 41"/>
          <p:cNvSpPr/>
          <p:nvPr/>
        </p:nvSpPr>
        <p:spPr>
          <a:xfrm>
            <a:off x="533400" y="2971800"/>
            <a:ext cx="1536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660 years</a:t>
            </a:r>
          </a:p>
        </p:txBody>
      </p:sp>
      <p:sp>
        <p:nvSpPr>
          <p:cNvPr id="42" name="Shape 42"/>
          <p:cNvSpPr/>
          <p:nvPr/>
        </p:nvSpPr>
        <p:spPr>
          <a:xfrm>
            <a:off x="2667000" y="2971800"/>
            <a:ext cx="1536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360 years</a:t>
            </a:r>
          </a:p>
        </p:txBody>
      </p:sp>
      <p:sp>
        <p:nvSpPr>
          <p:cNvPr id="43" name="Shape 43"/>
          <p:cNvSpPr/>
          <p:nvPr/>
        </p:nvSpPr>
        <p:spPr>
          <a:xfrm>
            <a:off x="4800600" y="2971800"/>
            <a:ext cx="1536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460 years</a:t>
            </a:r>
          </a:p>
        </p:txBody>
      </p:sp>
      <p:sp>
        <p:nvSpPr>
          <p:cNvPr id="44" name="Shape 44"/>
          <p:cNvSpPr/>
          <p:nvPr/>
        </p:nvSpPr>
        <p:spPr>
          <a:xfrm>
            <a:off x="7010400" y="2971800"/>
            <a:ext cx="1536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160 years</a:t>
            </a:r>
          </a:p>
        </p:txBody>
      </p:sp>
      <p:sp>
        <p:nvSpPr>
          <p:cNvPr id="45" name="Shape 45"/>
          <p:cNvSpPr/>
          <p:nvPr/>
        </p:nvSpPr>
        <p:spPr>
          <a:xfrm>
            <a:off x="304800" y="3733800"/>
            <a:ext cx="1917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spcBef>
                <a:spcPts val="1400"/>
              </a:spcBef>
              <a:buClr>
                <a:srgbClr val="000000"/>
              </a:buClr>
              <a:buFont typeface="Times"/>
            </a:lvl1pPr>
          </a:lstStyle>
          <a:p>
            <a:pPr/>
            <a:r>
              <a:t>Pentateuch</a:t>
            </a:r>
          </a:p>
        </p:txBody>
      </p:sp>
      <p:sp>
        <p:nvSpPr>
          <p:cNvPr id="46" name="Shape 46"/>
          <p:cNvSpPr/>
          <p:nvPr/>
        </p:nvSpPr>
        <p:spPr>
          <a:xfrm>
            <a:off x="2514600" y="3733800"/>
            <a:ext cx="19177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Joshua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Judges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Ruth</a:t>
            </a:r>
          </a:p>
        </p:txBody>
      </p:sp>
      <p:sp>
        <p:nvSpPr>
          <p:cNvPr id="47" name="Shape 47"/>
          <p:cNvSpPr/>
          <p:nvPr/>
        </p:nvSpPr>
        <p:spPr>
          <a:xfrm>
            <a:off x="4572000" y="3733800"/>
            <a:ext cx="19177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Samuel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Kings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Chronicles</a:t>
            </a:r>
          </a:p>
        </p:txBody>
      </p:sp>
      <p:sp>
        <p:nvSpPr>
          <p:cNvPr id="48" name="Shape 48"/>
          <p:cNvSpPr/>
          <p:nvPr/>
        </p:nvSpPr>
        <p:spPr>
          <a:xfrm>
            <a:off x="6705600" y="3733800"/>
            <a:ext cx="19177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Ezra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Nehemiah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rgbClr val="000000"/>
              </a:buClr>
              <a:buFont typeface="Times"/>
            </a:pPr>
            <a:r>
              <a:t>Esther</a:t>
            </a:r>
          </a:p>
        </p:txBody>
      </p:sp>
      <p:sp>
        <p:nvSpPr>
          <p:cNvPr id="49" name="Shape 49"/>
          <p:cNvSpPr/>
          <p:nvPr/>
        </p:nvSpPr>
        <p:spPr>
          <a:xfrm>
            <a:off x="2362200" y="3733800"/>
            <a:ext cx="152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0" name="Shape 50"/>
          <p:cNvSpPr/>
          <p:nvPr/>
        </p:nvSpPr>
        <p:spPr>
          <a:xfrm>
            <a:off x="4419600" y="3733800"/>
            <a:ext cx="152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1" name="Shape 51"/>
          <p:cNvSpPr/>
          <p:nvPr/>
        </p:nvSpPr>
        <p:spPr>
          <a:xfrm>
            <a:off x="6553200" y="3733800"/>
            <a:ext cx="152400" cy="129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685800" y="-508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I.  Background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114300" y="723900"/>
            <a:ext cx="8915400" cy="5936109"/>
          </a:xfrm>
          <a:prstGeom prst="rect">
            <a:avLst/>
          </a:prstGeom>
        </p:spPr>
        <p:txBody>
          <a:bodyPr/>
          <a:lstStyle/>
          <a:p>
            <a:pPr marL="553402" indent="-512762">
              <a:buClr>
                <a:srgbClr val="011993"/>
              </a:buClr>
              <a:buSzTx/>
              <a:buFont typeface="Times"/>
              <a:buNone/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A.	Title</a:t>
            </a:r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r>
              <a:rPr sz="2400"/>
              <a:t>1.	Samuel - the key character in </a:t>
            </a:r>
            <a:r>
              <a:rPr b="1" sz="2400">
                <a:solidFill>
                  <a:srgbClr val="FF2600"/>
                </a:solidFill>
              </a:rPr>
              <a:t>1 Samuel</a:t>
            </a:r>
            <a:endParaRPr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endParaRPr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r>
              <a:rPr sz="2400"/>
              <a:t>2.	Prophet - priest - Judge and anointed Saul and David</a:t>
            </a:r>
            <a:endParaRPr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endParaRPr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r>
              <a:rPr sz="2400"/>
              <a:t>3.	Samuel rescued the people of Israel from ruin at the end of Eli’s judgeship.</a:t>
            </a:r>
            <a:endParaRPr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r>
              <a:rPr b="1" sz="2400">
                <a:solidFill>
                  <a:srgbClr val="FF2600"/>
                </a:solidFill>
              </a:rPr>
              <a:t>	1 Sam. 4:12-22; Jer. 26:6</a:t>
            </a:r>
            <a:r>
              <a:rPr b="1" sz="2400"/>
              <a:t> then I will make this house like Shiloh, and this city I will make a curse to all the nations of the earth.”</a:t>
            </a:r>
            <a:endParaRPr b="1" sz="2400"/>
          </a:p>
          <a:p>
            <a:pPr lvl="1" marL="1188402" indent="-460374">
              <a:buClr>
                <a:srgbClr val="000000"/>
              </a:buClr>
              <a:buSzTx/>
              <a:buFont typeface="Times"/>
              <a:buNone/>
            </a:pPr>
            <a:r>
              <a:rPr b="1" sz="2400"/>
              <a:t>	</a:t>
            </a:r>
            <a:r>
              <a:rPr sz="2400"/>
              <a:t>Samuel gave them new hope and renovation, </a:t>
            </a:r>
            <a:r>
              <a:rPr b="1" sz="2400">
                <a:solidFill>
                  <a:srgbClr val="FF2600"/>
                </a:solidFill>
              </a:rPr>
              <a:t>1 Sam. 7</a:t>
            </a:r>
            <a:endParaRPr b="1" sz="2400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685800" y="-508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I.  Background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14300" y="723900"/>
            <a:ext cx="8915400" cy="5936109"/>
          </a:xfrm>
          <a:prstGeom prst="rect">
            <a:avLst/>
          </a:prstGeom>
        </p:spPr>
        <p:txBody>
          <a:bodyPr/>
          <a:lstStyle/>
          <a:p>
            <a:pPr marL="553402" indent="-512762">
              <a:spcBef>
                <a:spcPts val="1800"/>
              </a:spcBef>
              <a:buClr>
                <a:srgbClr val="011993"/>
              </a:buClr>
              <a:buSzTx/>
              <a:buFont typeface="Times"/>
              <a:buNone/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B.	Place in the Bible</a:t>
            </a:r>
          </a:p>
          <a:p>
            <a:pPr lvl="1" marL="1188402" indent="-460374">
              <a:spcBef>
                <a:spcPts val="1800"/>
              </a:spcBef>
              <a:buClr>
                <a:srgbClr val="000000"/>
              </a:buClr>
              <a:buSzTx/>
              <a:buFont typeface="Times"/>
              <a:buNone/>
            </a:pPr>
            <a:r>
              <a:rPr b="1" sz="2400"/>
              <a:t>1.	Hebrew - Former prophets:                                           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Joshua, Judges, Samuel, Kings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1355770" indent="-195942">
              <a:spcBef>
                <a:spcPts val="1800"/>
              </a:spcBef>
              <a:buClr>
                <a:srgbClr val="000000"/>
              </a:buClr>
              <a:buFont typeface="Times"/>
              <a:defRPr sz="2800">
                <a:solidFill>
                  <a:srgbClr val="005493"/>
                </a:solidFill>
              </a:defRPr>
            </a:pPr>
            <a:r>
              <a:rPr b="1" sz="2400">
                <a:uFill>
                  <a:solidFill>
                    <a:srgbClr val="FF2600"/>
                  </a:solidFill>
                </a:uFill>
              </a:rPr>
              <a:t>Division when translated to Greek 285 B.C.</a:t>
            </a:r>
            <a:endParaRPr b="1" sz="2400">
              <a:uFill>
                <a:solidFill>
                  <a:srgbClr val="FF2600"/>
                </a:solidFill>
              </a:uFill>
            </a:endParaRPr>
          </a:p>
          <a:p>
            <a:pPr lvl="2" marL="1355770" indent="-195942">
              <a:spcBef>
                <a:spcPts val="1800"/>
              </a:spcBef>
              <a:buClr>
                <a:srgbClr val="000000"/>
              </a:buClr>
              <a:buFont typeface="Times"/>
              <a:defRPr sz="2800">
                <a:solidFill>
                  <a:srgbClr val="005493"/>
                </a:solidFill>
              </a:defRPr>
            </a:pPr>
            <a:r>
              <a:rPr b="1" sz="2400">
                <a:uFill>
                  <a:solidFill>
                    <a:srgbClr val="FF2600"/>
                  </a:solidFill>
                </a:uFill>
              </a:rPr>
              <a:t>No vowels in the Hebrew - scrolls doubled in size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1188402" indent="-460374">
              <a:spcBef>
                <a:spcPts val="1800"/>
              </a:spcBef>
              <a:buClr>
                <a:srgbClr val="000000"/>
              </a:buClr>
              <a:buSzTx/>
              <a:buFont typeface="Times"/>
              <a:buNone/>
            </a:pPr>
            <a:r>
              <a:rPr b="1" sz="2400"/>
              <a:t>2.	Septuagint &amp; Vulgate: 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I, II, III, IV Kingoms </a:t>
            </a:r>
            <a:r>
              <a:rPr b="1" sz="2400">
                <a:solidFill>
                  <a:srgbClr val="005493"/>
                </a:solidFill>
                <a:uFill>
                  <a:solidFill>
                    <a:srgbClr val="FF2600"/>
                  </a:solidFill>
                </a:uFill>
              </a:rPr>
              <a:t>350 AD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1188402" indent="-460374">
              <a:spcBef>
                <a:spcPts val="1800"/>
              </a:spcBef>
              <a:buClr>
                <a:srgbClr val="000000"/>
              </a:buClr>
              <a:buSzTx/>
              <a:buFont typeface="Times"/>
              <a:buNone/>
            </a:pPr>
            <a:r>
              <a:rPr b="1" sz="2400"/>
              <a:t>3.	English Bible</a:t>
            </a:r>
            <a:r>
              <a:rPr b="1" sz="24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: 1, 2 Samuel; 1, 2 Kings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1355770" indent="-195942">
              <a:spcBef>
                <a:spcPts val="1800"/>
              </a:spcBef>
              <a:buClr>
                <a:srgbClr val="000000"/>
              </a:buClr>
              <a:buFont typeface="Times"/>
              <a:defRPr b="1">
                <a:solidFill>
                  <a:srgbClr val="005493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Treated as 1 book in Hebrew until printed in 1517 AD</a:t>
            </a:r>
          </a:p>
          <a:p>
            <a:pPr lvl="2" marL="1355770" indent="-195942">
              <a:spcBef>
                <a:spcPts val="1800"/>
              </a:spcBef>
              <a:buClr>
                <a:srgbClr val="000000"/>
              </a:buClr>
              <a:buFont typeface="Times"/>
              <a:defRPr b="1">
                <a:solidFill>
                  <a:srgbClr val="005493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 KJV “The First Book of Samuel otherwise called the First Book of Kings.”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xfrm>
            <a:off x="685800" y="-508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I.  Background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114300" y="723900"/>
            <a:ext cx="8915400" cy="5936109"/>
          </a:xfrm>
          <a:prstGeom prst="rect">
            <a:avLst/>
          </a:prstGeom>
        </p:spPr>
        <p:txBody>
          <a:bodyPr/>
          <a:lstStyle/>
          <a:p>
            <a:pPr marL="553402" indent="-512762">
              <a:spcBef>
                <a:spcPts val="1800"/>
              </a:spcBef>
              <a:buClr>
                <a:srgbClr val="011993"/>
              </a:buClr>
              <a:buSzTx/>
              <a:buFont typeface="Times"/>
              <a:buNone/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B.	Place in the Bible</a:t>
            </a:r>
          </a:p>
          <a:p>
            <a:pPr lvl="1" marL="1188402" indent="-460374">
              <a:spcBef>
                <a:spcPts val="1800"/>
              </a:spcBef>
              <a:buClr>
                <a:srgbClr val="000000"/>
              </a:buClr>
              <a:buSzTx/>
              <a:buFont typeface="Times"/>
              <a:buNone/>
              <a:defRPr sz="3000"/>
            </a:pPr>
            <a:r>
              <a:rPr b="1"/>
              <a:t>4.	Four section of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1, 2 Samuel</a:t>
            </a:r>
            <a:endParaRPr b="1" sz="24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850900" indent="-457200">
              <a:spcBef>
                <a:spcPts val="1800"/>
              </a:spcBef>
              <a:buClr>
                <a:srgbClr val="011993"/>
              </a:buClr>
              <a:buFont typeface="Times"/>
              <a:defRPr sz="2800"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One:</a:t>
            </a:r>
            <a:r>
              <a:rPr b="1"/>
              <a:t> Shiloh and Samuel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1:1—7:1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850900" indent="-457200">
              <a:spcBef>
                <a:spcPts val="1800"/>
              </a:spcBef>
              <a:buClr>
                <a:srgbClr val="011993"/>
              </a:buClr>
              <a:buFont typeface="Times"/>
              <a:defRPr sz="2800"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Two:</a:t>
            </a:r>
            <a:r>
              <a:rPr b="1"/>
              <a:t> Samuel and Saul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7:3—15:35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850900" indent="-457200">
              <a:spcBef>
                <a:spcPts val="1800"/>
              </a:spcBef>
              <a:buClr>
                <a:srgbClr val="011993"/>
              </a:buClr>
              <a:buFont typeface="Times"/>
              <a:defRPr sz="2800"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Three:</a:t>
            </a:r>
            <a:r>
              <a:rPr b="1"/>
              <a:t> Saul and David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16—31—2 Sam. 1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2" marL="850900" indent="-457200">
              <a:spcBef>
                <a:spcPts val="1800"/>
              </a:spcBef>
              <a:buClr>
                <a:srgbClr val="011993"/>
              </a:buClr>
              <a:buFont typeface="Times"/>
              <a:defRPr sz="2800"/>
            </a:pPr>
            <a:r>
              <a: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Section Four:</a:t>
            </a:r>
            <a:r>
              <a:rPr b="1"/>
              <a:t> David as King of Israel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 Sam. 2—24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685800" y="-508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I.  Background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114300" y="723900"/>
            <a:ext cx="8915400" cy="5936109"/>
          </a:xfrm>
          <a:prstGeom prst="rect">
            <a:avLst/>
          </a:prstGeom>
        </p:spPr>
        <p:txBody>
          <a:bodyPr/>
          <a:lstStyle/>
          <a:p>
            <a:pPr marL="512762" indent="-512762">
              <a:spcBef>
                <a:spcPts val="1200"/>
              </a:spcBef>
              <a:buClr>
                <a:srgbClr val="011993"/>
              </a:buClr>
              <a:buSzTx/>
              <a:buFont typeface="Times"/>
              <a:buNone/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pPr>
            <a:r>
              <a:t>C.	Historical 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Philistines - called “sea people” outside the O.T. 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Settled en masse 1200 BC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Extended influence over lowlands of Judah 1126 BC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Oppressed Israel 40 yrs. Judges 13:1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Samson fought them and judged 1105-1185 BC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Eli - ineffective judge for 40 years </a:t>
            </a:r>
            <a:r>
              <a:rPr b="1">
                <a:solidFill>
                  <a:srgbClr val="FF2600"/>
                </a:solidFill>
              </a:rPr>
              <a:t>1 Sam. 4:18</a:t>
            </a:r>
            <a:endParaRPr b="1">
              <a:solidFill>
                <a:srgbClr val="FF2600"/>
              </a:solidFill>
            </a:endParaRP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Samuel raise at the Tabernacle in Shiloh </a:t>
            </a:r>
          </a:p>
          <a:p>
            <a:pPr lvl="1" marL="774700" indent="-266700">
              <a:spcBef>
                <a:spcPts val="1200"/>
              </a:spcBef>
              <a:buChar char="•"/>
              <a:defRPr>
                <a:uFill>
                  <a:solidFill>
                    <a:srgbClr val="011993"/>
                  </a:solidFill>
                </a:uFill>
              </a:defRPr>
            </a:pPr>
            <a:r>
              <a:t>Great judge, prophet and anointer of kings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685800" y="190500"/>
            <a:ext cx="7772400" cy="838200"/>
          </a:xfrm>
          <a:prstGeom prst="rect">
            <a:avLst/>
          </a:prstGeom>
        </p:spPr>
        <p:txBody>
          <a:bodyPr/>
          <a:lstStyle>
            <a:lvl1pPr marL="1158239" indent="-1117600">
              <a:defRPr b="1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defRPr>
            </a:lvl1pPr>
          </a:lstStyle>
          <a:p>
            <a:pPr/>
            <a:r>
              <a:t>C. Circumstances of writing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114300" y="1129158"/>
            <a:ext cx="8915400" cy="5530851"/>
          </a:xfrm>
          <a:prstGeom prst="rect">
            <a:avLst/>
          </a:prstGeom>
        </p:spPr>
        <p:txBody>
          <a:bodyPr/>
          <a:lstStyle/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Author anonymous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Tradition - Samuel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May have written early chapter - died 1 Sam. 25:1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Book does not record the Death of David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Author Guided by the Holy Spirit</a:t>
            </a:r>
          </a:p>
          <a:p>
            <a:pPr marL="592137" indent="-300037">
              <a:spcBef>
                <a:spcPts val="1200"/>
              </a:spcBef>
              <a:defRPr sz="2800">
                <a:uFill>
                  <a:solidFill>
                    <a:srgbClr val="011993"/>
                  </a:solidFill>
                </a:uFill>
              </a:defRPr>
            </a:pPr>
            <a:r>
              <a:t>Book of Jashar, chronicles of Samuel, Nathan &amp; Gad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xfrm>
            <a:off x="685800" y="-38100"/>
            <a:ext cx="7772400" cy="1295400"/>
          </a:xfrm>
          <a:prstGeom prst="rect">
            <a:avLst/>
          </a:prstGeom>
        </p:spPr>
        <p:txBody>
          <a:bodyPr/>
          <a:lstStyle/>
          <a:p>
            <a:pPr marL="0"/>
            <a:r>
              <a:rPr b="1" sz="36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Author and Date</a:t>
            </a:r>
            <a:br>
              <a:rPr b="1" sz="36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</a:br>
            <a:r>
              <a:rPr b="1" sz="3600">
                <a:solidFill>
                  <a:srgbClr val="011993"/>
                </a:solidFill>
                <a:uFill>
                  <a:solidFill>
                    <a:srgbClr val="011993"/>
                  </a:solidFill>
                </a:uFill>
              </a:rPr>
              <a:t> </a:t>
            </a:r>
            <a:r>
              <a:rPr b="1" sz="3600">
                <a:solidFill>
                  <a:srgbClr val="FF2600"/>
                </a:solidFill>
              </a:rPr>
              <a:t>930—722 B.C.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xfrm>
            <a:off x="216098" y="1231900"/>
            <a:ext cx="8813404" cy="5486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200"/>
              </a:spcBef>
              <a:buClr>
                <a:srgbClr val="FF2600"/>
              </a:buClr>
              <a:buFont typeface="Times"/>
              <a:defRPr sz="2800"/>
            </a:pP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 Sam. 1:18 </a:t>
            </a:r>
            <a:r>
              <a:rPr b="1"/>
              <a:t>and he told </a:t>
            </a:r>
            <a:r>
              <a:rPr b="1" i="1"/>
              <a:t>them</a:t>
            </a:r>
            <a:r>
              <a:rPr b="1"/>
              <a:t> to teach the sons of Judah </a:t>
            </a:r>
            <a:r>
              <a:rPr b="1" i="1"/>
              <a:t>the song of</a:t>
            </a:r>
            <a:r>
              <a:rPr b="1"/>
              <a:t> the bow; behold, it is written in the </a:t>
            </a:r>
            <a:r>
              <a:rPr b="1" u="sng"/>
              <a:t>book of Jashar</a:t>
            </a:r>
            <a:r>
              <a:rPr b="1"/>
              <a:t>.</a:t>
            </a:r>
          </a:p>
          <a:p>
            <a:pPr>
              <a:spcBef>
                <a:spcPts val="2200"/>
              </a:spcBef>
              <a:buClr>
                <a:srgbClr val="FF2600"/>
              </a:buClr>
              <a:buFont typeface="Times"/>
              <a:defRPr sz="2800"/>
            </a:pP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Chr. 29:29 </a:t>
            </a:r>
            <a:r>
              <a:rPr b="1"/>
              <a:t>Now the acts of King David, from first to last, are written in the </a:t>
            </a:r>
            <a:r>
              <a:rPr b="1" u="sng"/>
              <a:t>chronicles of Samuel</a:t>
            </a:r>
            <a:r>
              <a:rPr b="1"/>
              <a:t> the seer, in the chronicles of </a:t>
            </a:r>
            <a:r>
              <a:rPr b="1" u="sng"/>
              <a:t>Nathan</a:t>
            </a:r>
            <a:r>
              <a:rPr b="1"/>
              <a:t> the prophet, and in the chronicles of </a:t>
            </a:r>
            <a:r>
              <a:rPr b="1" u="sng"/>
              <a:t>Gad</a:t>
            </a:r>
            <a:r>
              <a:rPr b="1"/>
              <a:t> the seer,</a:t>
            </a:r>
          </a:p>
          <a:p>
            <a:pPr>
              <a:spcBef>
                <a:spcPts val="2200"/>
              </a:spcBef>
              <a:buClr>
                <a:srgbClr val="FF2600"/>
              </a:buClr>
              <a:buFont typeface="Times"/>
              <a:defRPr sz="2800"/>
            </a:pP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 Sam. 27:6 </a:t>
            </a:r>
            <a:r>
              <a:rPr b="1"/>
              <a:t>So Achish gave him Ziklag that day; therefore Ziklag has belonged to the </a:t>
            </a:r>
            <a:r>
              <a:rPr b="1" u="sng"/>
              <a:t>kings of Judah to this day</a:t>
            </a:r>
            <a:r>
              <a:rPr b="1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"/>
        <a:ea typeface="Times"/>
        <a:cs typeface="Times"/>
      </a:majorFont>
      <a:minorFont>
        <a:latin typeface="Times"/>
        <a:ea typeface="Times"/>
        <a:cs typeface="Time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Times"/>
        <a:ea typeface="Times"/>
        <a:cs typeface="Times"/>
      </a:majorFont>
      <a:minorFont>
        <a:latin typeface="Times"/>
        <a:ea typeface="Times"/>
        <a:cs typeface="Time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