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r>
              <a:t>Remember - recall God’s claims on you</a:t>
            </a:r>
          </a:p>
          <a:p>
            <a:pPr/>
            <a:r>
              <a:t>Creator - lit. creators - majesty, Godhead</a:t>
            </a:r>
          </a:p>
          <a:p>
            <a:pPr/>
            <a:r>
              <a:t>Not created for self-gratification</a:t>
            </a:r>
          </a:p>
          <a:p>
            <a:pPr/>
            <a:r>
              <a:t>Created - to glorify God, follow his will, responsible to Him, all comes from Him</a:t>
            </a:r>
          </a:p>
          <a:p>
            <a:pPr/>
            <a:r>
              <a:t>before evil days - days of affliction, bad days</a:t>
            </a:r>
          </a:p>
          <a:p>
            <a:pPr/>
            <a:r>
              <a:t>days become years - no delight</a:t>
            </a:r>
          </a:p>
          <a:p>
            <a:pPr/>
            <a:r>
              <a:t>Barzillai, 2 Sam. 19:35</a:t>
            </a:r>
          </a:p>
          <a:p>
            <a:pPr/>
          </a:p>
          <a:p>
            <a:pPr/>
            <a:r>
              <a:t>Youth - lights shine - joy, divine favor</a:t>
            </a:r>
          </a:p>
          <a:p>
            <a:pPr/>
            <a:r>
              <a:t>Sun, moon, stars - kinds &amp; classes of joy</a:t>
            </a:r>
          </a:p>
          <a:p>
            <a:pPr/>
            <a:r>
              <a:t>Old age - winter, rainy season, clouds, joy dimmed, one storm after another</a:t>
            </a:r>
          </a:p>
          <a:p>
            <a:pPr/>
            <a:r>
              <a:t>darkening light = sadness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old age - dilapidated house</a:t>
            </a:r>
          </a:p>
          <a:p>
            <a:pPr/>
            <a:r>
              <a:t>body likened to house - Job 4:19; 2 Cor 5:lf.; 2 Pet 1:13ff. </a:t>
            </a:r>
          </a:p>
          <a:p>
            <a:pPr/>
          </a:p>
          <a:p>
            <a:pPr/>
            <a:r>
              <a:t>watchmen - hands &amp; arms</a:t>
            </a:r>
          </a:p>
          <a:p>
            <a:pPr/>
            <a:r>
              <a:t>mighty men - legs feeble &amp; bent</a:t>
            </a:r>
          </a:p>
          <a:p>
            <a:pPr/>
            <a:r>
              <a:t>grinding ones - teeth</a:t>
            </a:r>
          </a:p>
          <a:p>
            <a:pPr/>
            <a:r>
              <a:t>those who look - eyes</a:t>
            </a:r>
          </a:p>
          <a:p>
            <a:pPr/>
            <a:r>
              <a:t>doors - ears closed to sound</a:t>
            </a:r>
          </a:p>
          <a:p>
            <a:pPr/>
            <a:r>
              <a:t>arise at sound - light sleep in morning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old age - dilapidated house</a:t>
            </a:r>
          </a:p>
          <a:p>
            <a:pPr/>
            <a:r>
              <a:t>body likened to house - Job 4:19; 2 Cor 5:lf.; 2 Pet 1:13ff. </a:t>
            </a:r>
          </a:p>
          <a:p>
            <a:pPr/>
          </a:p>
          <a:p>
            <a:pPr/>
            <a:r>
              <a:t>watchmen - hands &amp; arms</a:t>
            </a:r>
          </a:p>
          <a:p>
            <a:pPr/>
            <a:r>
              <a:t>mighty men - legs feeble &amp; bent</a:t>
            </a:r>
          </a:p>
          <a:p>
            <a:pPr/>
            <a:r>
              <a:t>grinding ones - teeth</a:t>
            </a:r>
          </a:p>
          <a:p>
            <a:pPr/>
            <a:r>
              <a:t>those who look - eyes</a:t>
            </a:r>
          </a:p>
          <a:p>
            <a:pPr/>
            <a:r>
              <a:t>doors - ears closed to sound</a:t>
            </a:r>
          </a:p>
          <a:p>
            <a:pPr/>
            <a:r>
              <a:t>arise at sound - light sleep in morning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rPr u="sng"/>
              <a:t>fear of heights</a:t>
            </a:r>
            <a:r>
              <a:t> - hard to climb &amp; not to fall</a:t>
            </a:r>
          </a:p>
          <a:p>
            <a:pPr/>
            <a:r>
              <a:t>terrors on the road - accidents easy, reflexes slow</a:t>
            </a:r>
          </a:p>
          <a:p>
            <a:pPr/>
            <a:r>
              <a:rPr u="sng"/>
              <a:t>almond tree</a:t>
            </a:r>
            <a:r>
              <a:t> - white flowers, white hair, sign of decay</a:t>
            </a:r>
          </a:p>
          <a:p>
            <a:pPr/>
            <a:r>
              <a:rPr u="sng"/>
              <a:t>grasshopper</a:t>
            </a:r>
            <a:r>
              <a:t> - just hatched locust, walks clumsily and slowly</a:t>
            </a:r>
          </a:p>
          <a:p>
            <a:pPr/>
            <a:r>
              <a:t>caperberry - of stimulating desire</a:t>
            </a:r>
          </a:p>
          <a:p>
            <a:pPr/>
            <a:r>
              <a:rPr u="sng"/>
              <a:t>goes</a:t>
            </a:r>
            <a:r>
              <a:t> - going - symptoms of approaching death</a:t>
            </a:r>
          </a:p>
          <a:p>
            <a:pPr/>
            <a:r>
              <a:t>eternal home - long house - this life is temporary - then eternity</a:t>
            </a:r>
          </a:p>
          <a:p>
            <a:pPr/>
            <a:r>
              <a:t>mourner - wait to ply their trade</a:t>
            </a:r>
          </a:p>
          <a:p>
            <a:pPr/>
            <a:r>
              <a:t>Remember God before these days come.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r>
              <a:rPr u="sng"/>
              <a:t>silver cord</a:t>
            </a:r>
            <a:r>
              <a:t> - thread of life, living power, soul</a:t>
            </a:r>
          </a:p>
          <a:p>
            <a:pPr/>
            <a:r>
              <a:rPr u="sng"/>
              <a:t>golden bowl</a:t>
            </a:r>
            <a:r>
              <a:t> - reservoir of an oil lamp, light extinguished, the body</a:t>
            </a:r>
          </a:p>
          <a:p>
            <a:pPr/>
            <a:r>
              <a:rPr u="sng"/>
              <a:t>silver, gold</a:t>
            </a:r>
            <a:r>
              <a:t> - preciousness</a:t>
            </a:r>
          </a:p>
          <a:p>
            <a:pPr/>
          </a:p>
          <a:p>
            <a:pPr/>
            <a:r>
              <a:rPr u="sng"/>
              <a:t>Pitcher shattered</a:t>
            </a:r>
            <a:r>
              <a:t> - earthen vessel smashed on stones at well, fragile, life is fragile</a:t>
            </a:r>
          </a:p>
          <a:p>
            <a:pPr/>
            <a:r>
              <a:rPr u="sng"/>
              <a:t>wheel crushed</a:t>
            </a:r>
            <a:r>
              <a:t> - draws water from a deep well, it fails &amp; rope &amp; bucket fall, no water drawn, heart &amp; breathing stop, engine of life fails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body returns to dust - original material, Gen 2:7; 3:19</a:t>
            </a:r>
          </a:p>
          <a:p>
            <a:pPr/>
            <a:r>
              <a:t>spirit returns to God - a future for the soul, brought to God after death, final judgment</a:t>
            </a:r>
          </a:p>
          <a:p>
            <a:pPr/>
            <a:r>
              <a:t>remember the Creator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r>
              <a:rPr u="sng"/>
              <a:t>life under the sun</a:t>
            </a:r>
            <a:r>
              <a:t> - fragile, unsatisfying, impossible to find true happiness</a:t>
            </a:r>
          </a:p>
          <a:p>
            <a:pPr/>
          </a:p>
          <a:p>
            <a:pPr/>
            <a:r>
              <a:rPr u="sng"/>
              <a:t>behind all is God</a:t>
            </a:r>
            <a:r>
              <a:t> - will do right - must trust oneself to His care and guidance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claims the gift of wisdom</a:t>
            </a:r>
          </a:p>
          <a:p>
            <a:pPr/>
            <a:r>
              <a:t>Taught the people of his age as a sage</a:t>
            </a:r>
          </a:p>
          <a:p>
            <a:pPr/>
            <a:r>
              <a:rPr u="sng"/>
              <a:t>Wise</a:t>
            </a:r>
            <a:r>
              <a:t> - ethically &amp; religiously, fear God</a:t>
            </a:r>
          </a:p>
          <a:p>
            <a:pPr/>
          </a:p>
          <a:p>
            <a:pPr/>
            <a:r>
              <a:t>3rd person speech common in Bible: Daniel, John’s gospel - confirm authority of testimony</a:t>
            </a:r>
          </a:p>
          <a:p>
            <a:pPr/>
          </a:p>
          <a:p>
            <a:pPr/>
            <a:r>
              <a:rPr u="sng"/>
              <a:t>knowledge</a:t>
            </a:r>
            <a:r>
              <a:t> - leader of godly thought</a:t>
            </a:r>
          </a:p>
          <a:p>
            <a:pPr/>
          </a:p>
          <a:p>
            <a:pPr/>
            <a:r>
              <a:rPr u="sng"/>
              <a:t>pondered, searched, arranged</a:t>
            </a:r>
            <a:r>
              <a:t> - careful scholar</a:t>
            </a:r>
          </a:p>
          <a:p>
            <a:pPr/>
          </a:p>
          <a:p>
            <a:pPr/>
          </a:p>
          <a:p>
            <a:pPr/>
          </a:p>
          <a:p>
            <a:pPr/>
          </a:p>
          <a:p>
            <a:pPr/>
          </a:p>
          <a:p>
            <a:pPr/>
          </a:p>
          <a:p>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87" name="Shape 87"/>
          <p:cNvSpPr/>
          <p:nvPr>
            <p:ph type="pic" sz="quarter" idx="13"/>
          </p:nvPr>
        </p:nvSpPr>
        <p:spPr>
          <a:xfrm>
            <a:off x="7124700" y="1968500"/>
            <a:ext cx="4216400" cy="5626100"/>
          </a:xfrm>
          <a:prstGeom prst="rect">
            <a:avLst/>
          </a:prstGeom>
        </p:spPr>
        <p:txBody>
          <a:bodyPr lIns="91439" tIns="45719" rIns="91439" bIns="45719" anchor="t"/>
          <a:lstStyle/>
          <a:p>
            <a:pPr/>
          </a:p>
        </p:txBody>
      </p:sp>
      <p:sp>
        <p:nvSpPr>
          <p:cNvPr id="88" name="Shape 88"/>
          <p:cNvSpPr/>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89" name="Shape 89"/>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7" name="Shape 97"/>
          <p:cNvSpPr/>
          <p:nvPr>
            <p:ph type="pic" sz="quarter" idx="13"/>
          </p:nvPr>
        </p:nvSpPr>
        <p:spPr>
          <a:xfrm>
            <a:off x="7124700" y="1968500"/>
            <a:ext cx="4216400" cy="56261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Shape 98"/>
          <p:cNvSpPr/>
          <p:nvPr>
            <p:ph type="title"/>
          </p:nvPr>
        </p:nvSpPr>
        <p:spPr>
          <a:xfrm>
            <a:off x="635000" y="1409700"/>
            <a:ext cx="5867400" cy="3302000"/>
          </a:xfrm>
          <a:prstGeom prst="rect">
            <a:avLst/>
          </a:prstGeom>
        </p:spPr>
        <p:txBody>
          <a:bodyPr anchor="b"/>
          <a:lstStyle>
            <a:lvl1pPr>
              <a:defRPr sz="7000"/>
            </a:lvl1pPr>
          </a:lstStyle>
          <a:p>
            <a:pPr/>
            <a:r>
              <a:t>Title Text</a:t>
            </a:r>
          </a:p>
        </p:txBody>
      </p:sp>
      <p:sp>
        <p:nvSpPr>
          <p:cNvPr id="99" name="Shape 99"/>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07" name="Shape 107"/>
          <p:cNvSpPr/>
          <p:nvPr>
            <p:ph type="pic" sz="quarter" idx="13"/>
          </p:nvPr>
        </p:nvSpPr>
        <p:spPr>
          <a:xfrm>
            <a:off x="7175500" y="2882900"/>
            <a:ext cx="4102100" cy="5473700"/>
          </a:xfrm>
          <a:prstGeom prst="rect">
            <a:avLst/>
          </a:prstGeom>
        </p:spPr>
        <p:txBody>
          <a:bodyPr lIns="91439" tIns="45719" rIns="91439" bIns="45719" anchor="t"/>
          <a:lstStyle/>
          <a:p>
            <a:pPr/>
          </a:p>
        </p:txBody>
      </p:sp>
      <p:sp>
        <p:nvSpPr>
          <p:cNvPr id="108" name="Shape 108"/>
          <p:cNvSpPr/>
          <p:nvPr>
            <p:ph type="title"/>
          </p:nvPr>
        </p:nvSpPr>
        <p:spPr>
          <a:prstGeom prst="rect">
            <a:avLst/>
          </a:prstGeom>
        </p:spPr>
        <p:txBody>
          <a:bodyPr/>
          <a:lstStyle/>
          <a:p>
            <a:pPr/>
            <a:r>
              <a:t>Title Text</a:t>
            </a:r>
          </a:p>
        </p:txBody>
      </p:sp>
      <p:sp>
        <p:nvSpPr>
          <p:cNvPr id="109" name="Shape 109"/>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Title Text</a:t>
            </a:r>
          </a:p>
        </p:txBody>
      </p:sp>
      <p:sp>
        <p:nvSpPr>
          <p:cNvPr id="127" name="Shape 127"/>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1270000" y="2971800"/>
            <a:ext cx="10464800" cy="38100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half" idx="13"/>
          </p:nvPr>
        </p:nvSpPr>
        <p:spPr>
          <a:xfrm>
            <a:off x="2438400" y="1638300"/>
            <a:ext cx="8128000" cy="4559300"/>
          </a:xfrm>
          <a:prstGeom prst="rect">
            <a:avLst/>
          </a:prstGeom>
        </p:spPr>
        <p:txBody>
          <a:bodyPr lIns="91439" tIns="45719" rIns="91439" bIns="45719" anchor="t"/>
          <a:lstStyle/>
          <a:p>
            <a:pPr/>
          </a:p>
        </p:txBody>
      </p:sp>
      <p:sp>
        <p:nvSpPr>
          <p:cNvPr id="70" name="Shape 70"/>
          <p:cNvSpPr/>
          <p:nvPr>
            <p:ph type="title"/>
          </p:nvPr>
        </p:nvSpPr>
        <p:spPr>
          <a:xfrm>
            <a:off x="1270000" y="7366000"/>
            <a:ext cx="10464800" cy="17018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Shape 78"/>
          <p:cNvSpPr/>
          <p:nvPr>
            <p:ph type="pic" sz="half" idx="13"/>
          </p:nvPr>
        </p:nvSpPr>
        <p:spPr>
          <a:xfrm>
            <a:off x="2438400" y="1638300"/>
            <a:ext cx="8128000" cy="45593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Shape 79"/>
          <p:cNvSpPr/>
          <p:nvPr>
            <p:ph type="title"/>
          </p:nvPr>
        </p:nvSpPr>
        <p:spPr>
          <a:xfrm>
            <a:off x="1270000" y="7366000"/>
            <a:ext cx="10464800" cy="1701800"/>
          </a:xfrm>
          <a:prstGeom prst="rect">
            <a:avLst/>
          </a:prstGeom>
        </p:spPr>
        <p:txBody>
          <a:bodyPr/>
          <a:lstStyle/>
          <a:p>
            <a:pPr/>
            <a:r>
              <a:t>Title Text</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tif"/><Relationship Id="rId3" Type="http://schemas.openxmlformats.org/officeDocument/2006/relationships/image" Target="../media/image4.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idx="4294967295"/>
          </p:nvPr>
        </p:nvSpPr>
        <p:spPr>
          <a:xfrm>
            <a:off x="165100" y="-25400"/>
            <a:ext cx="12522200" cy="1447800"/>
          </a:xfrm>
          <a:prstGeom prst="rect">
            <a:avLst/>
          </a:prstGeom>
        </p:spPr>
        <p:txBody>
          <a:bodyPr/>
          <a:lstStyle/>
          <a:p>
            <a:pPr>
              <a:defRPr sz="4700">
                <a:solidFill>
                  <a:srgbClr val="011993"/>
                </a:solidFill>
              </a:defRPr>
            </a:pPr>
            <a:r>
              <a:t>The Time of Youth </a:t>
            </a:r>
            <a:r>
              <a:rPr>
                <a:solidFill>
                  <a:srgbClr val="FF2600"/>
                </a:solidFill>
              </a:rPr>
              <a:t>11:9, 10</a:t>
            </a:r>
          </a:p>
        </p:txBody>
      </p:sp>
      <p:sp>
        <p:nvSpPr>
          <p:cNvPr id="138" name="Shape 138"/>
          <p:cNvSpPr/>
          <p:nvPr/>
        </p:nvSpPr>
        <p:spPr>
          <a:xfrm>
            <a:off x="152400" y="1282700"/>
            <a:ext cx="12522200" cy="106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700">
                <a:solidFill>
                  <a:srgbClr val="011993"/>
                </a:solidFill>
              </a:defRPr>
            </a:pPr>
            <a:r>
              <a:t>A. 	A Positive Admonition </a:t>
            </a:r>
            <a:r>
              <a:rPr>
                <a:solidFill>
                  <a:srgbClr val="FF2600"/>
                </a:solidFill>
              </a:rPr>
              <a:t>11:9</a:t>
            </a:r>
          </a:p>
        </p:txBody>
      </p:sp>
      <p:sp>
        <p:nvSpPr>
          <p:cNvPr id="139" name="Shape 139"/>
          <p:cNvSpPr/>
          <p:nvPr/>
        </p:nvSpPr>
        <p:spPr>
          <a:xfrm>
            <a:off x="196850" y="2159000"/>
            <a:ext cx="12611100" cy="283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9</a:t>
            </a:r>
            <a:r>
              <a:t>  Rejoice, young man, during your childhood, and let your heart be pleasant during the days of young manhood. And follow the impulses of your heart and the desires of your eyes. Yet know that God will bring you to judgment for all these things.</a:t>
            </a:r>
          </a:p>
        </p:txBody>
      </p:sp>
      <p:sp>
        <p:nvSpPr>
          <p:cNvPr id="140" name="Shape 140"/>
          <p:cNvSpPr/>
          <p:nvPr/>
        </p:nvSpPr>
        <p:spPr>
          <a:xfrm>
            <a:off x="495300" y="5143500"/>
            <a:ext cx="12522200" cy="106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700">
                <a:solidFill>
                  <a:srgbClr val="011993"/>
                </a:solidFill>
              </a:defRPr>
            </a:pPr>
            <a:r>
              <a:t>B. 	A Negative Admonition </a:t>
            </a:r>
            <a:r>
              <a:rPr>
                <a:solidFill>
                  <a:srgbClr val="FF2600"/>
                </a:solidFill>
              </a:rPr>
              <a:t>11:10</a:t>
            </a:r>
          </a:p>
        </p:txBody>
      </p:sp>
      <p:sp>
        <p:nvSpPr>
          <p:cNvPr id="141" name="Shape 141"/>
          <p:cNvSpPr/>
          <p:nvPr/>
        </p:nvSpPr>
        <p:spPr>
          <a:xfrm>
            <a:off x="228600" y="5956300"/>
            <a:ext cx="12369800"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10</a:t>
            </a:r>
            <a:r>
              <a:t> So, remove vexation from your heart and put away pain from your body, because childhood and the prime of life are fleeting.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idx="4294967295"/>
          </p:nvPr>
        </p:nvSpPr>
        <p:spPr>
          <a:xfrm>
            <a:off x="241300" y="-50800"/>
            <a:ext cx="12522200" cy="1447800"/>
          </a:xfrm>
          <a:prstGeom prst="rect">
            <a:avLst/>
          </a:prstGeom>
        </p:spPr>
        <p:txBody>
          <a:bodyPr/>
          <a:lstStyle/>
          <a:p>
            <a:pPr>
              <a:defRPr sz="4700">
                <a:solidFill>
                  <a:srgbClr val="011993"/>
                </a:solidFill>
              </a:defRPr>
            </a:pPr>
            <a:r>
              <a:t>E. 	The Result of Death </a:t>
            </a:r>
            <a:r>
              <a:rPr>
                <a:solidFill>
                  <a:srgbClr val="FF2600"/>
                </a:solidFill>
              </a:rPr>
              <a:t>12:7</a:t>
            </a:r>
          </a:p>
        </p:txBody>
      </p:sp>
      <p:sp>
        <p:nvSpPr>
          <p:cNvPr id="222" name="Shape 222"/>
          <p:cNvSpPr/>
          <p:nvPr/>
        </p:nvSpPr>
        <p:spPr>
          <a:xfrm>
            <a:off x="317500" y="1308100"/>
            <a:ext cx="9918700"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7</a:t>
            </a:r>
            <a:r>
              <a:t> 	then the dust will return to the earth as it was, and the spirit will return to God who gave it.</a:t>
            </a:r>
          </a:p>
        </p:txBody>
      </p:sp>
      <p:pic>
        <p:nvPicPr>
          <p:cNvPr id="223" name="index.png"/>
          <p:cNvPicPr>
            <a:picLocks noChangeAspect="1"/>
          </p:cNvPicPr>
          <p:nvPr/>
        </p:nvPicPr>
        <p:blipFill>
          <a:blip r:embed="rId3">
            <a:extLst/>
          </a:blip>
          <a:stretch>
            <a:fillRect/>
          </a:stretch>
        </p:blipFill>
        <p:spPr>
          <a:xfrm>
            <a:off x="2743200" y="2794000"/>
            <a:ext cx="6680200" cy="5613400"/>
          </a:xfrm>
          <a:prstGeom prst="rect">
            <a:avLst/>
          </a:prstGeom>
          <a:ln w="12700">
            <a:miter lim="400000"/>
          </a:ln>
        </p:spPr>
      </p:pic>
      <p:sp>
        <p:nvSpPr>
          <p:cNvPr id="224" name="Shape 224"/>
          <p:cNvSpPr/>
          <p:nvPr/>
        </p:nvSpPr>
        <p:spPr>
          <a:xfrm>
            <a:off x="4699000" y="8318500"/>
            <a:ext cx="2166467"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100"/>
              </a:spcBef>
              <a:defRPr b="1" sz="1400">
                <a:latin typeface="Verdana"/>
                <a:ea typeface="Verdana"/>
                <a:cs typeface="Verdana"/>
                <a:sym typeface="Verdana"/>
              </a:defRPr>
            </a:lvl1pPr>
          </a:lstStyle>
          <a:p>
            <a:pPr/>
            <a:r>
              <a:t>Spirit returns to God</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title"/>
          </p:nvPr>
        </p:nvSpPr>
        <p:spPr>
          <a:prstGeom prst="rect">
            <a:avLst/>
          </a:prstGeom>
        </p:spPr>
        <p:txBody>
          <a:bodyPr/>
          <a:lstStyle/>
          <a:p>
            <a:pPr>
              <a:defRPr sz="5800"/>
            </a:pPr>
            <a:r>
              <a:rPr>
                <a:solidFill>
                  <a:srgbClr val="011993"/>
                </a:solidFill>
              </a:rPr>
              <a:t>II.	 EPILOGUE: Solomon's Claims</a:t>
            </a:r>
          </a:p>
          <a:p>
            <a:pPr>
              <a:defRPr sz="5800"/>
            </a:pPr>
            <a:r>
              <a:rPr>
                <a:solidFill>
                  <a:srgbClr val="FF2600"/>
                </a:solidFill>
              </a:rPr>
              <a:t>Ecc. 12:8‑11</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idx="4294967295"/>
          </p:nvPr>
        </p:nvSpPr>
        <p:spPr>
          <a:xfrm>
            <a:off x="177800" y="431800"/>
            <a:ext cx="12522200" cy="1447800"/>
          </a:xfrm>
          <a:prstGeom prst="rect">
            <a:avLst/>
          </a:prstGeom>
        </p:spPr>
        <p:txBody>
          <a:bodyPr/>
          <a:lstStyle/>
          <a:p>
            <a:pPr>
              <a:defRPr sz="4700">
                <a:solidFill>
                  <a:srgbClr val="011993"/>
                </a:solidFill>
              </a:defRPr>
            </a:pPr>
            <a:r>
              <a:t>A. 	His Basic Thesis Regarding Life </a:t>
            </a:r>
            <a:r>
              <a:rPr>
                <a:solidFill>
                  <a:srgbClr val="FF2600"/>
                </a:solidFill>
              </a:rPr>
              <a:t>12:8</a:t>
            </a:r>
          </a:p>
        </p:txBody>
      </p:sp>
      <p:sp>
        <p:nvSpPr>
          <p:cNvPr id="231" name="Shape 231"/>
          <p:cNvSpPr/>
          <p:nvPr/>
        </p:nvSpPr>
        <p:spPr>
          <a:xfrm>
            <a:off x="317500" y="1993900"/>
            <a:ext cx="12369800"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8</a:t>
            </a:r>
            <a:r>
              <a:t> 	“Vanity of vanities,” says the Preacher, “all is vanity!”</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idx="4294967295"/>
          </p:nvPr>
        </p:nvSpPr>
        <p:spPr>
          <a:xfrm>
            <a:off x="177800" y="431800"/>
            <a:ext cx="12522200" cy="1447800"/>
          </a:xfrm>
          <a:prstGeom prst="rect">
            <a:avLst/>
          </a:prstGeom>
        </p:spPr>
        <p:txBody>
          <a:bodyPr/>
          <a:lstStyle/>
          <a:p>
            <a:pPr>
              <a:defRPr sz="4700">
                <a:solidFill>
                  <a:srgbClr val="011993"/>
                </a:solidFill>
              </a:defRPr>
            </a:pPr>
            <a:r>
              <a:t>B. 	His Credentials to Speak </a:t>
            </a:r>
            <a:r>
              <a:rPr>
                <a:solidFill>
                  <a:srgbClr val="FF2600"/>
                </a:solidFill>
              </a:rPr>
              <a:t>12:9</a:t>
            </a:r>
          </a:p>
        </p:txBody>
      </p:sp>
      <p:sp>
        <p:nvSpPr>
          <p:cNvPr id="236" name="Shape 236"/>
          <p:cNvSpPr/>
          <p:nvPr/>
        </p:nvSpPr>
        <p:spPr>
          <a:xfrm>
            <a:off x="317500" y="1993900"/>
            <a:ext cx="12369800"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9</a:t>
            </a:r>
            <a:r>
              <a:t> 	In addition to being a wise man, the Preacher also taught the people knowledge; and he pondered, searched out and arranged many proverbs.</a:t>
            </a:r>
          </a:p>
        </p:txBody>
      </p:sp>
      <p:pic>
        <p:nvPicPr>
          <p:cNvPr id="237" name="ecclesiastes-225x300.png"/>
          <p:cNvPicPr>
            <a:picLocks noChangeAspect="1"/>
          </p:cNvPicPr>
          <p:nvPr/>
        </p:nvPicPr>
        <p:blipFill>
          <a:blip r:embed="rId3">
            <a:extLst/>
          </a:blip>
          <a:stretch>
            <a:fillRect/>
          </a:stretch>
        </p:blipFill>
        <p:spPr>
          <a:xfrm>
            <a:off x="8112125" y="3352800"/>
            <a:ext cx="4667250" cy="6223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ph type="title" idx="4294967295"/>
          </p:nvPr>
        </p:nvSpPr>
        <p:spPr>
          <a:xfrm>
            <a:off x="177800" y="431800"/>
            <a:ext cx="12522200" cy="1447800"/>
          </a:xfrm>
          <a:prstGeom prst="rect">
            <a:avLst/>
          </a:prstGeom>
        </p:spPr>
        <p:txBody>
          <a:bodyPr/>
          <a:lstStyle/>
          <a:p>
            <a:pPr>
              <a:defRPr sz="4700">
                <a:solidFill>
                  <a:srgbClr val="011993"/>
                </a:solidFill>
              </a:defRPr>
            </a:pPr>
            <a:r>
              <a:t>C. 	His Claims about His Book </a:t>
            </a:r>
            <a:r>
              <a:rPr>
                <a:solidFill>
                  <a:srgbClr val="FF2600"/>
                </a:solidFill>
              </a:rPr>
              <a:t>12:10, 11</a:t>
            </a:r>
          </a:p>
        </p:txBody>
      </p:sp>
      <p:sp>
        <p:nvSpPr>
          <p:cNvPr id="242" name="Shape 242"/>
          <p:cNvSpPr/>
          <p:nvPr/>
        </p:nvSpPr>
        <p:spPr>
          <a:xfrm>
            <a:off x="317500" y="1993900"/>
            <a:ext cx="12369800" cy="312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10</a:t>
            </a:r>
            <a:r>
              <a:t> The Preacher sought to find delightful words and to write words of truth correctly.</a:t>
            </a:r>
          </a:p>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11</a:t>
            </a:r>
            <a:r>
              <a:t> The words of wise men are like goads, and masters of these collections are like well-driven nails; they are given by one Shepherd.</a:t>
            </a:r>
          </a:p>
        </p:txBody>
      </p:sp>
      <p:pic>
        <p:nvPicPr>
          <p:cNvPr id="243" name="pasted-image.tiff"/>
          <p:cNvPicPr>
            <a:picLocks noChangeAspect="1"/>
          </p:cNvPicPr>
          <p:nvPr/>
        </p:nvPicPr>
        <p:blipFill>
          <a:blip r:embed="rId2">
            <a:extLst/>
          </a:blip>
          <a:stretch>
            <a:fillRect/>
          </a:stretch>
        </p:blipFill>
        <p:spPr>
          <a:xfrm>
            <a:off x="8153201" y="5066655"/>
            <a:ext cx="4286891" cy="4449272"/>
          </a:xfrm>
          <a:prstGeom prst="rect">
            <a:avLst/>
          </a:prstGeom>
          <a:ln w="12700">
            <a:miter lim="400000"/>
          </a:ln>
        </p:spPr>
      </p:pic>
      <p:pic>
        <p:nvPicPr>
          <p:cNvPr id="244" name="pasted-image.tiff"/>
          <p:cNvPicPr>
            <a:picLocks noChangeAspect="1"/>
          </p:cNvPicPr>
          <p:nvPr/>
        </p:nvPicPr>
        <p:blipFill>
          <a:blip r:embed="rId3">
            <a:extLst/>
          </a:blip>
          <a:stretch>
            <a:fillRect/>
          </a:stretch>
        </p:blipFill>
        <p:spPr>
          <a:xfrm>
            <a:off x="3663503" y="5232400"/>
            <a:ext cx="3816749" cy="29486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title" idx="4294967295"/>
          </p:nvPr>
        </p:nvSpPr>
        <p:spPr>
          <a:xfrm>
            <a:off x="177800" y="431800"/>
            <a:ext cx="12522200" cy="1447800"/>
          </a:xfrm>
          <a:prstGeom prst="rect">
            <a:avLst/>
          </a:prstGeom>
        </p:spPr>
        <p:txBody>
          <a:bodyPr/>
          <a:lstStyle/>
          <a:p>
            <a:pPr>
              <a:defRPr sz="4700">
                <a:solidFill>
                  <a:srgbClr val="011993"/>
                </a:solidFill>
              </a:defRPr>
            </a:pPr>
            <a:r>
              <a:t>D. 	His Admonition Regarding Study </a:t>
            </a:r>
            <a:r>
              <a:rPr>
                <a:solidFill>
                  <a:srgbClr val="FF2600"/>
                </a:solidFill>
              </a:rPr>
              <a:t>12:12</a:t>
            </a:r>
          </a:p>
        </p:txBody>
      </p:sp>
      <p:sp>
        <p:nvSpPr>
          <p:cNvPr id="247" name="Shape 247"/>
          <p:cNvSpPr/>
          <p:nvPr/>
        </p:nvSpPr>
        <p:spPr>
          <a:xfrm>
            <a:off x="317500" y="1993900"/>
            <a:ext cx="12369800"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12</a:t>
            </a:r>
            <a:r>
              <a:t> But beyond this, my son, be warned: the writing of many books is endless, and excessive devotion to books is wearying to the body.</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xfrm>
            <a:off x="584200" y="2971800"/>
            <a:ext cx="11811000" cy="3810000"/>
          </a:xfrm>
          <a:prstGeom prst="rect">
            <a:avLst/>
          </a:prstGeom>
        </p:spPr>
        <p:txBody>
          <a:bodyPr/>
          <a:lstStyle/>
          <a:p>
            <a:pPr>
              <a:defRPr sz="5800"/>
            </a:pPr>
            <a:r>
              <a:rPr>
                <a:solidFill>
                  <a:srgbClr val="011993"/>
                </a:solidFill>
              </a:rPr>
              <a:t>III.	 EPILOGUE: Solomon's Conclusion </a:t>
            </a:r>
          </a:p>
          <a:p>
            <a:pPr>
              <a:defRPr sz="5800"/>
            </a:pPr>
            <a:r>
              <a:rPr>
                <a:solidFill>
                  <a:srgbClr val="FF2600"/>
                </a:solidFill>
              </a:rPr>
              <a:t>Ecc. 12:13‑14</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idx="4294967295"/>
          </p:nvPr>
        </p:nvSpPr>
        <p:spPr>
          <a:xfrm>
            <a:off x="177800" y="431800"/>
            <a:ext cx="12522200" cy="1447800"/>
          </a:xfrm>
          <a:prstGeom prst="rect">
            <a:avLst/>
          </a:prstGeom>
        </p:spPr>
        <p:txBody>
          <a:bodyPr/>
          <a:lstStyle/>
          <a:p>
            <a:pPr>
              <a:defRPr sz="4700">
                <a:solidFill>
                  <a:srgbClr val="011993"/>
                </a:solidFill>
              </a:defRPr>
            </a:pPr>
            <a:r>
              <a:t>A. 	The Fear of God </a:t>
            </a:r>
            <a:r>
              <a:rPr>
                <a:solidFill>
                  <a:srgbClr val="FF2600"/>
                </a:solidFill>
              </a:rPr>
              <a:t>12:13</a:t>
            </a:r>
          </a:p>
        </p:txBody>
      </p:sp>
      <p:sp>
        <p:nvSpPr>
          <p:cNvPr id="252" name="Shape 252"/>
          <p:cNvSpPr/>
          <p:nvPr/>
        </p:nvSpPr>
        <p:spPr>
          <a:xfrm>
            <a:off x="317500" y="1993900"/>
            <a:ext cx="12369800"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13</a:t>
            </a:r>
            <a:r>
              <a:t> The conclusion, when all has been heard, is: fear God and keep His commandments, because this applies to every person.</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idx="4294967295"/>
          </p:nvPr>
        </p:nvSpPr>
        <p:spPr>
          <a:xfrm>
            <a:off x="177800" y="431800"/>
            <a:ext cx="12522200" cy="1447800"/>
          </a:xfrm>
          <a:prstGeom prst="rect">
            <a:avLst/>
          </a:prstGeom>
        </p:spPr>
        <p:txBody>
          <a:bodyPr/>
          <a:lstStyle/>
          <a:p>
            <a:pPr>
              <a:defRPr sz="4700">
                <a:solidFill>
                  <a:srgbClr val="011993"/>
                </a:solidFill>
              </a:defRPr>
            </a:pPr>
            <a:r>
              <a:t>B. 	The Final Judgment </a:t>
            </a:r>
            <a:r>
              <a:rPr>
                <a:solidFill>
                  <a:srgbClr val="FF2600"/>
                </a:solidFill>
              </a:rPr>
              <a:t>12:14</a:t>
            </a:r>
          </a:p>
        </p:txBody>
      </p:sp>
      <p:sp>
        <p:nvSpPr>
          <p:cNvPr id="255" name="Shape 255"/>
          <p:cNvSpPr/>
          <p:nvPr/>
        </p:nvSpPr>
        <p:spPr>
          <a:xfrm>
            <a:off x="317500" y="1993900"/>
            <a:ext cx="12369800" cy="1193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14</a:t>
            </a:r>
            <a:r>
              <a:t> For God will bring every act to judgment, everything which is hidden, whether it is good or evil.</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title"/>
          </p:nvPr>
        </p:nvSpPr>
        <p:spPr>
          <a:xfrm>
            <a:off x="1270000" y="254000"/>
            <a:ext cx="10464800" cy="1244600"/>
          </a:xfrm>
          <a:prstGeom prst="rect">
            <a:avLst/>
          </a:prstGeom>
        </p:spPr>
        <p:txBody>
          <a:bodyPr/>
          <a:lstStyle>
            <a:lvl1pPr>
              <a:defRPr sz="6100">
                <a:solidFill>
                  <a:srgbClr val="011993"/>
                </a:solidFill>
              </a:defRPr>
            </a:lvl1pPr>
          </a:lstStyle>
          <a:p>
            <a:pPr/>
            <a:r>
              <a:t>The Ten Vanities</a:t>
            </a:r>
          </a:p>
        </p:txBody>
      </p:sp>
      <p:sp>
        <p:nvSpPr>
          <p:cNvPr id="258" name="Shape 258"/>
          <p:cNvSpPr/>
          <p:nvPr>
            <p:ph type="body" idx="1"/>
          </p:nvPr>
        </p:nvSpPr>
        <p:spPr>
          <a:xfrm>
            <a:off x="89594" y="1524000"/>
            <a:ext cx="12825612" cy="8204200"/>
          </a:xfrm>
          <a:prstGeom prst="rect">
            <a:avLst/>
          </a:prstGeom>
        </p:spPr>
        <p:txBody>
          <a:bodyPr numCol="2" spcCol="641280" anchor="t"/>
          <a:lstStyle/>
          <a:p>
            <a:pPr>
              <a:spcBef>
                <a:spcPts val="7600"/>
              </a:spcBef>
              <a:buSzPct val="100000"/>
              <a:buAutoNum type="arabicPeriod" startAt="1"/>
              <a:defRPr sz="3800"/>
            </a:pPr>
            <a:r>
              <a:rPr>
                <a:solidFill>
                  <a:srgbClr val="FF2600"/>
                </a:solidFill>
              </a:rPr>
              <a:t>2:15‑16</a:t>
            </a:r>
            <a:r>
              <a:t> Human Wisdom </a:t>
            </a:r>
          </a:p>
          <a:p>
            <a:pPr>
              <a:spcBef>
                <a:spcPts val="7600"/>
              </a:spcBef>
              <a:buSzPct val="100000"/>
              <a:buAutoNum type="arabicPeriod" startAt="1"/>
              <a:defRPr sz="3800"/>
            </a:pPr>
            <a:r>
              <a:rPr>
                <a:solidFill>
                  <a:srgbClr val="FF2600"/>
                </a:solidFill>
              </a:rPr>
              <a:t>2:19‑21</a:t>
            </a:r>
            <a:r>
              <a:t> Human Labor</a:t>
            </a:r>
          </a:p>
          <a:p>
            <a:pPr>
              <a:spcBef>
                <a:spcPts val="7600"/>
              </a:spcBef>
              <a:buSzPct val="100000"/>
              <a:buAutoNum type="arabicPeriod" startAt="1"/>
              <a:defRPr sz="3800"/>
            </a:pPr>
            <a:r>
              <a:rPr>
                <a:solidFill>
                  <a:srgbClr val="FF2600"/>
                </a:solidFill>
              </a:rPr>
              <a:t>2:26 </a:t>
            </a:r>
            <a:r>
              <a:t>Human Purpose</a:t>
            </a:r>
          </a:p>
          <a:p>
            <a:pPr>
              <a:spcBef>
                <a:spcPts val="7600"/>
              </a:spcBef>
              <a:buSzPct val="100000"/>
              <a:buAutoNum type="arabicPeriod" startAt="1"/>
              <a:defRPr sz="3800"/>
            </a:pPr>
            <a:r>
              <a:rPr>
                <a:solidFill>
                  <a:srgbClr val="FF2600"/>
                </a:solidFill>
              </a:rPr>
              <a:t>4:4 </a:t>
            </a:r>
            <a:r>
              <a:t>Human Rivalry</a:t>
            </a:r>
          </a:p>
          <a:p>
            <a:pPr>
              <a:spcBef>
                <a:spcPts val="7600"/>
              </a:spcBef>
              <a:buSzPct val="100000"/>
              <a:buAutoNum type="arabicPeriod" startAt="1"/>
              <a:defRPr sz="3800"/>
            </a:pPr>
            <a:r>
              <a:rPr>
                <a:solidFill>
                  <a:srgbClr val="FF2600"/>
                </a:solidFill>
              </a:rPr>
              <a:t>4:7</a:t>
            </a:r>
            <a:r>
              <a:t> Human Avarice</a:t>
            </a:r>
          </a:p>
          <a:p>
            <a:pPr>
              <a:spcBef>
                <a:spcPts val="7600"/>
              </a:spcBef>
              <a:buSzPct val="100000"/>
              <a:buAutoNum type="arabicPeriod" startAt="1"/>
              <a:defRPr sz="3800"/>
            </a:pPr>
            <a:r>
              <a:rPr>
                <a:solidFill>
                  <a:srgbClr val="FF2600"/>
                </a:solidFill>
              </a:rPr>
              <a:t>4:16</a:t>
            </a:r>
            <a:r>
              <a:t> Human Fame</a:t>
            </a:r>
          </a:p>
          <a:p>
            <a:pPr>
              <a:spcBef>
                <a:spcPts val="7600"/>
              </a:spcBef>
              <a:buSzPct val="100000"/>
              <a:buAutoNum type="arabicPeriod" startAt="1"/>
              <a:defRPr sz="3800"/>
            </a:pPr>
            <a:r>
              <a:rPr>
                <a:solidFill>
                  <a:srgbClr val="FF2600"/>
                </a:solidFill>
              </a:rPr>
              <a:t>5:10</a:t>
            </a:r>
            <a:r>
              <a:t> Human Insatiety</a:t>
            </a:r>
          </a:p>
          <a:p>
            <a:pPr>
              <a:spcBef>
                <a:spcPts val="7600"/>
              </a:spcBef>
              <a:buSzPct val="100000"/>
              <a:buAutoNum type="arabicPeriod" startAt="1"/>
              <a:defRPr sz="3800"/>
            </a:pPr>
            <a:r>
              <a:rPr>
                <a:solidFill>
                  <a:srgbClr val="FF2600"/>
                </a:solidFill>
              </a:rPr>
              <a:t>6:9</a:t>
            </a:r>
            <a:r>
              <a:t> Human Coveting</a:t>
            </a:r>
          </a:p>
          <a:p>
            <a:pPr>
              <a:spcBef>
                <a:spcPts val="7600"/>
              </a:spcBef>
              <a:buSzPct val="100000"/>
              <a:buAutoNum type="arabicPeriod" startAt="1"/>
              <a:defRPr sz="3800"/>
            </a:pPr>
            <a:r>
              <a:rPr>
                <a:solidFill>
                  <a:srgbClr val="FF2600"/>
                </a:solidFill>
              </a:rPr>
              <a:t>7:6</a:t>
            </a:r>
            <a:r>
              <a:t> Human Frivolity</a:t>
            </a:r>
          </a:p>
          <a:p>
            <a:pPr>
              <a:spcBef>
                <a:spcPts val="7600"/>
              </a:spcBef>
              <a:buSzPct val="100000"/>
              <a:buAutoNum type="arabicPeriod" startAt="1"/>
              <a:defRPr sz="3800"/>
            </a:pPr>
            <a:r>
              <a:t> </a:t>
            </a:r>
            <a:r>
              <a:rPr>
                <a:solidFill>
                  <a:srgbClr val="FF2600"/>
                </a:solidFill>
              </a:rPr>
              <a:t>8:10,14</a:t>
            </a:r>
            <a:r>
              <a:t> Human Awards</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idx="4294967295"/>
          </p:nvPr>
        </p:nvSpPr>
        <p:spPr>
          <a:xfrm>
            <a:off x="165100" y="-25400"/>
            <a:ext cx="12522200" cy="1447800"/>
          </a:xfrm>
          <a:prstGeom prst="rect">
            <a:avLst/>
          </a:prstGeom>
        </p:spPr>
        <p:txBody>
          <a:bodyPr/>
          <a:lstStyle/>
          <a:p>
            <a:pPr>
              <a:defRPr sz="4700">
                <a:solidFill>
                  <a:srgbClr val="011993"/>
                </a:solidFill>
              </a:defRPr>
            </a:pPr>
            <a:r>
              <a:t>The Time of Youth </a:t>
            </a:r>
            <a:r>
              <a:rPr>
                <a:solidFill>
                  <a:srgbClr val="FF2600"/>
                </a:solidFill>
              </a:rPr>
              <a:t>11:9, 10</a:t>
            </a:r>
          </a:p>
        </p:txBody>
      </p:sp>
      <p:sp>
        <p:nvSpPr>
          <p:cNvPr id="144" name="Shape 144"/>
          <p:cNvSpPr/>
          <p:nvPr/>
        </p:nvSpPr>
        <p:spPr>
          <a:xfrm>
            <a:off x="152400" y="1282700"/>
            <a:ext cx="12522200" cy="106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700">
                <a:solidFill>
                  <a:srgbClr val="011993"/>
                </a:solidFill>
              </a:defRPr>
            </a:pPr>
            <a:r>
              <a:t>A. 	A Positive Admonition </a:t>
            </a:r>
            <a:r>
              <a:rPr>
                <a:solidFill>
                  <a:srgbClr val="FF2600"/>
                </a:solidFill>
              </a:rPr>
              <a:t>11:9</a:t>
            </a:r>
          </a:p>
        </p:txBody>
      </p:sp>
      <p:sp>
        <p:nvSpPr>
          <p:cNvPr id="145" name="Shape 145"/>
          <p:cNvSpPr/>
          <p:nvPr/>
        </p:nvSpPr>
        <p:spPr>
          <a:xfrm>
            <a:off x="228600" y="2362200"/>
            <a:ext cx="12611100" cy="283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9</a:t>
            </a:r>
            <a:r>
              <a:t>  Rejoice, young man, during your childhood, and let your heart be pleasant during the days of young manhood. And follow the impulses of your heart and the desires of your eyes. Yet know that God will bring you to judgment for all these things.</a:t>
            </a:r>
          </a:p>
        </p:txBody>
      </p:sp>
      <p:sp>
        <p:nvSpPr>
          <p:cNvPr id="146" name="Shape 146"/>
          <p:cNvSpPr/>
          <p:nvPr/>
        </p:nvSpPr>
        <p:spPr>
          <a:xfrm>
            <a:off x="495300" y="5245100"/>
            <a:ext cx="12522200" cy="106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sz="4700">
                <a:solidFill>
                  <a:srgbClr val="011993"/>
                </a:solidFill>
              </a:defRPr>
            </a:pPr>
            <a:r>
              <a:t>B. 	A Negative Admonition </a:t>
            </a:r>
            <a:r>
              <a:rPr>
                <a:solidFill>
                  <a:srgbClr val="FF2600"/>
                </a:solidFill>
              </a:rPr>
              <a:t>11:10</a:t>
            </a:r>
          </a:p>
        </p:txBody>
      </p:sp>
      <p:sp>
        <p:nvSpPr>
          <p:cNvPr id="147" name="Shape 147"/>
          <p:cNvSpPr/>
          <p:nvPr/>
        </p:nvSpPr>
        <p:spPr>
          <a:xfrm>
            <a:off x="228600" y="6362700"/>
            <a:ext cx="12369800"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10</a:t>
            </a:r>
            <a:r>
              <a:t> So, remove vexation from your heart and put away pain from your body, because childhood and the prime of life are fleeting.</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44"/>
                                        </p:tgtEl>
                                        <p:attrNameLst>
                                          <p:attrName>style.visibility</p:attrName>
                                        </p:attrNameLst>
                                      </p:cBhvr>
                                      <p:to>
                                        <p:strVal val="visible"/>
                                      </p:to>
                                    </p:set>
                                    <p:anim calcmode="lin" valueType="num">
                                      <p:cBhvr>
                                        <p:cTn id="7" dur="1000" fill="hold"/>
                                        <p:tgtEl>
                                          <p:spTgt spid="144"/>
                                        </p:tgtEl>
                                        <p:attrNameLst>
                                          <p:attrName>ppt_w</p:attrName>
                                        </p:attrNameLst>
                                      </p:cBhvr>
                                      <p:tavLst>
                                        <p:tav tm="0">
                                          <p:val>
                                            <p:fltVal val="0"/>
                                          </p:val>
                                        </p:tav>
                                        <p:tav tm="100000">
                                          <p:val>
                                            <p:strVal val="#ppt_w"/>
                                          </p:val>
                                        </p:tav>
                                      </p:tavLst>
                                    </p:anim>
                                    <p:anim calcmode="lin" valueType="num">
                                      <p:cBhvr>
                                        <p:cTn id="8" dur="1000" fill="hold"/>
                                        <p:tgtEl>
                                          <p:spTgt spid="1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145">
                                            <p:bg/>
                                          </p:spTgt>
                                        </p:tgtEl>
                                        <p:attrNameLst>
                                          <p:attrName>style.visibility</p:attrName>
                                        </p:attrNameLst>
                                      </p:cBhvr>
                                      <p:to>
                                        <p:strVal val="visible"/>
                                      </p:to>
                                    </p:set>
                                    <p:anim calcmode="lin" valueType="num">
                                      <p:cBhvr>
                                        <p:cTn id="13" dur="1000" fill="hold"/>
                                        <p:tgtEl>
                                          <p:spTgt spid="145">
                                            <p:bg/>
                                          </p:spTgt>
                                        </p:tgtEl>
                                        <p:attrNameLst>
                                          <p:attrName>ppt_w</p:attrName>
                                        </p:attrNameLst>
                                      </p:cBhvr>
                                      <p:tavLst>
                                        <p:tav tm="0">
                                          <p:val>
                                            <p:fltVal val="0"/>
                                          </p:val>
                                        </p:tav>
                                        <p:tav tm="100000">
                                          <p:val>
                                            <p:strVal val="#ppt_w"/>
                                          </p:val>
                                        </p:tav>
                                      </p:tavLst>
                                    </p:anim>
                                    <p:anim calcmode="lin" valueType="num">
                                      <p:cBhvr>
                                        <p:cTn id="14" dur="1000" fill="hold"/>
                                        <p:tgtEl>
                                          <p:spTgt spid="145">
                                            <p:bg/>
                                          </p:spTgt>
                                        </p:tgtEl>
                                        <p:attrNameLst>
                                          <p:attrName>ppt_h</p:attrName>
                                        </p:attrNameLst>
                                      </p:cBhvr>
                                      <p:tavLst>
                                        <p:tav tm="0">
                                          <p:val>
                                            <p:fltVal val="0"/>
                                          </p:val>
                                        </p:tav>
                                        <p:tav tm="100000">
                                          <p:val>
                                            <p:strVal val="#ppt_h"/>
                                          </p:val>
                                        </p:tav>
                                      </p:tavLst>
                                    </p:anim>
                                  </p:childTnLst>
                                </p:cTn>
                              </p:par>
                              <p:par>
                                <p:cTn id="15" presetClass="entr" nodeType="withEffect" presetSubtype="16" presetID="23" grpId="2" fill="hold">
                                  <p:stCondLst>
                                    <p:cond delay="0"/>
                                  </p:stCondLst>
                                  <p:iterate type="el" backwards="0">
                                    <p:tmAbs val="0"/>
                                  </p:iterate>
                                  <p:childTnLst>
                                    <p:set>
                                      <p:cBhvr>
                                        <p:cTn id="16" fill="hold"/>
                                        <p:tgtEl>
                                          <p:spTgt spid="145">
                                            <p:txEl>
                                              <p:pRg st="0" end="0"/>
                                            </p:txEl>
                                          </p:spTgt>
                                        </p:tgtEl>
                                        <p:attrNameLst>
                                          <p:attrName>style.visibility</p:attrName>
                                        </p:attrNameLst>
                                      </p:cBhvr>
                                      <p:to>
                                        <p:strVal val="visible"/>
                                      </p:to>
                                    </p:set>
                                    <p:anim calcmode="lin" valueType="num">
                                      <p:cBhvr>
                                        <p:cTn id="17" dur="1000" fill="hold"/>
                                        <p:tgtEl>
                                          <p:spTgt spid="14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4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3" fill="hold">
                                  <p:stCondLst>
                                    <p:cond delay="0"/>
                                  </p:stCondLst>
                                  <p:iterate type="el" backwards="0">
                                    <p:tmAbs val="0"/>
                                  </p:iterate>
                                  <p:childTnLst>
                                    <p:set>
                                      <p:cBhvr>
                                        <p:cTn id="22" fill="hold"/>
                                        <p:tgtEl>
                                          <p:spTgt spid="146"/>
                                        </p:tgtEl>
                                        <p:attrNameLst>
                                          <p:attrName>style.visibility</p:attrName>
                                        </p:attrNameLst>
                                      </p:cBhvr>
                                      <p:to>
                                        <p:strVal val="visible"/>
                                      </p:to>
                                    </p:set>
                                    <p:anim calcmode="lin" valueType="num">
                                      <p:cBhvr>
                                        <p:cTn id="23" dur="1000" fill="hold"/>
                                        <p:tgtEl>
                                          <p:spTgt spid="146"/>
                                        </p:tgtEl>
                                        <p:attrNameLst>
                                          <p:attrName>ppt_w</p:attrName>
                                        </p:attrNameLst>
                                      </p:cBhvr>
                                      <p:tavLst>
                                        <p:tav tm="0">
                                          <p:val>
                                            <p:fltVal val="0"/>
                                          </p:val>
                                        </p:tav>
                                        <p:tav tm="100000">
                                          <p:val>
                                            <p:strVal val="#ppt_w"/>
                                          </p:val>
                                        </p:tav>
                                      </p:tavLst>
                                    </p:anim>
                                    <p:anim calcmode="lin" valueType="num">
                                      <p:cBhvr>
                                        <p:cTn id="24" dur="1000" fill="hold"/>
                                        <p:tgtEl>
                                          <p:spTgt spid="14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16" presetID="23" grpId="4" fill="hold">
                                  <p:stCondLst>
                                    <p:cond delay="0"/>
                                  </p:stCondLst>
                                  <p:iterate type="el" backwards="0">
                                    <p:tmAbs val="0"/>
                                  </p:iterate>
                                  <p:childTnLst>
                                    <p:set>
                                      <p:cBhvr>
                                        <p:cTn id="28" fill="hold"/>
                                        <p:tgtEl>
                                          <p:spTgt spid="147">
                                            <p:bg/>
                                          </p:spTgt>
                                        </p:tgtEl>
                                        <p:attrNameLst>
                                          <p:attrName>style.visibility</p:attrName>
                                        </p:attrNameLst>
                                      </p:cBhvr>
                                      <p:to>
                                        <p:strVal val="visible"/>
                                      </p:to>
                                    </p:set>
                                    <p:anim calcmode="lin" valueType="num">
                                      <p:cBhvr>
                                        <p:cTn id="29" dur="1000" fill="hold"/>
                                        <p:tgtEl>
                                          <p:spTgt spid="147">
                                            <p:bg/>
                                          </p:spTgt>
                                        </p:tgtEl>
                                        <p:attrNameLst>
                                          <p:attrName>ppt_w</p:attrName>
                                        </p:attrNameLst>
                                      </p:cBhvr>
                                      <p:tavLst>
                                        <p:tav tm="0">
                                          <p:val>
                                            <p:fltVal val="0"/>
                                          </p:val>
                                        </p:tav>
                                        <p:tav tm="100000">
                                          <p:val>
                                            <p:strVal val="#ppt_w"/>
                                          </p:val>
                                        </p:tav>
                                      </p:tavLst>
                                    </p:anim>
                                    <p:anim calcmode="lin" valueType="num">
                                      <p:cBhvr>
                                        <p:cTn id="30" dur="1000" fill="hold"/>
                                        <p:tgtEl>
                                          <p:spTgt spid="147">
                                            <p:bg/>
                                          </p:spTgt>
                                        </p:tgtEl>
                                        <p:attrNameLst>
                                          <p:attrName>ppt_h</p:attrName>
                                        </p:attrNameLst>
                                      </p:cBhvr>
                                      <p:tavLst>
                                        <p:tav tm="0">
                                          <p:val>
                                            <p:fltVal val="0"/>
                                          </p:val>
                                        </p:tav>
                                        <p:tav tm="100000">
                                          <p:val>
                                            <p:strVal val="#ppt_h"/>
                                          </p:val>
                                        </p:tav>
                                      </p:tavLst>
                                    </p:anim>
                                  </p:childTnLst>
                                </p:cTn>
                              </p:par>
                              <p:par>
                                <p:cTn id="31" presetClass="entr" nodeType="withEffect" presetSubtype="16" presetID="23" grpId="4" fill="hold">
                                  <p:stCondLst>
                                    <p:cond delay="0"/>
                                  </p:stCondLst>
                                  <p:iterate type="el" backwards="0">
                                    <p:tmAbs val="0"/>
                                  </p:iterate>
                                  <p:childTnLst>
                                    <p:set>
                                      <p:cBhvr>
                                        <p:cTn id="32" fill="hold"/>
                                        <p:tgtEl>
                                          <p:spTgt spid="147">
                                            <p:txEl>
                                              <p:pRg st="0" end="0"/>
                                            </p:txEl>
                                          </p:spTgt>
                                        </p:tgtEl>
                                        <p:attrNameLst>
                                          <p:attrName>style.visibility</p:attrName>
                                        </p:attrNameLst>
                                      </p:cBhvr>
                                      <p:to>
                                        <p:strVal val="visible"/>
                                      </p:to>
                                    </p:set>
                                    <p:anim calcmode="lin" valueType="num">
                                      <p:cBhvr>
                                        <p:cTn id="33" dur="1000" fill="hold"/>
                                        <p:tgtEl>
                                          <p:spTgt spid="147">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2"/>
      <p:bldP build="p" bldLvl="5" animBg="1" rev="0" advAuto="0" spid="147" grpId="4"/>
      <p:bldP build="whole" bldLvl="1" animBg="1" rev="0" advAuto="0" spid="146" grpId="3"/>
      <p:bldP build="whole" bldLvl="1" animBg="1" rev="0" advAuto="0" spid="144"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ctrTitle"/>
          </p:nvPr>
        </p:nvSpPr>
        <p:spPr>
          <a:prstGeom prst="rect">
            <a:avLst/>
          </a:prstGeom>
        </p:spPr>
        <p:txBody>
          <a:bodyPr/>
          <a:lstStyle>
            <a:lvl1pPr>
              <a:defRPr sz="7200">
                <a:solidFill>
                  <a:srgbClr val="FF2600"/>
                </a:solidFill>
              </a:defRPr>
            </a:lvl1pPr>
          </a:lstStyle>
          <a:p>
            <a:pPr/>
            <a:r>
              <a:t>Ecclesiastes 12</a:t>
            </a:r>
          </a:p>
        </p:txBody>
      </p:sp>
      <p:sp>
        <p:nvSpPr>
          <p:cNvPr id="150" name="Shape 150"/>
          <p:cNvSpPr/>
          <p:nvPr>
            <p:ph type="subTitle" sz="quarter" idx="1"/>
          </p:nvPr>
        </p:nvSpPr>
        <p:spPr>
          <a:prstGeom prst="rect">
            <a:avLst/>
          </a:prstGeom>
        </p:spPr>
        <p:txBody>
          <a:bodyPr/>
          <a:lstStyle/>
          <a:p>
            <a:pPr>
              <a:defRPr sz="5400">
                <a:solidFill>
                  <a:srgbClr val="FF2600"/>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defRPr sz="5800"/>
            </a:pPr>
            <a:r>
              <a:rPr>
                <a:solidFill>
                  <a:srgbClr val="011993"/>
                </a:solidFill>
              </a:rPr>
              <a:t>I.	 The Time of Old Age</a:t>
            </a:r>
          </a:p>
          <a:p>
            <a:pPr>
              <a:defRPr sz="5800"/>
            </a:pPr>
            <a:r>
              <a:rPr>
                <a:solidFill>
                  <a:srgbClr val="FF2600"/>
                </a:solidFill>
              </a:rPr>
              <a:t>Ecc. 12:1-7</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idx="4294967295"/>
          </p:nvPr>
        </p:nvSpPr>
        <p:spPr>
          <a:xfrm>
            <a:off x="101600" y="-95250"/>
            <a:ext cx="12522200" cy="1752600"/>
          </a:xfrm>
          <a:prstGeom prst="rect">
            <a:avLst/>
          </a:prstGeom>
        </p:spPr>
        <p:txBody>
          <a:bodyPr/>
          <a:lstStyle/>
          <a:p>
            <a:pPr>
              <a:defRPr sz="4700">
                <a:solidFill>
                  <a:srgbClr val="011993"/>
                </a:solidFill>
              </a:defRPr>
            </a:pPr>
            <a:r>
              <a:t>A.	General Description of Old Age </a:t>
            </a:r>
            <a:r>
              <a:rPr>
                <a:solidFill>
                  <a:srgbClr val="FF2600"/>
                </a:solidFill>
              </a:rPr>
              <a:t>12:1-2</a:t>
            </a:r>
          </a:p>
        </p:txBody>
      </p:sp>
      <p:sp>
        <p:nvSpPr>
          <p:cNvPr id="155" name="Shape 155"/>
          <p:cNvSpPr/>
          <p:nvPr/>
        </p:nvSpPr>
        <p:spPr>
          <a:xfrm>
            <a:off x="177800" y="1346200"/>
            <a:ext cx="9967566" cy="359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500">
                <a:uFill>
                  <a:solidFill>
                    <a:srgbClr val="000000"/>
                  </a:solidFill>
                </a:uFill>
                <a:latin typeface="Times"/>
                <a:ea typeface="Times"/>
                <a:cs typeface="Times"/>
                <a:sym typeface="Times"/>
              </a:defRPr>
            </a:pPr>
            <a:r>
              <a:rPr>
                <a:solidFill>
                  <a:srgbClr val="FF2600"/>
                </a:solidFill>
                <a:uFill>
                  <a:solidFill>
                    <a:srgbClr val="FF2600"/>
                  </a:solidFill>
                </a:uFill>
              </a:rPr>
              <a:t>1</a:t>
            </a:r>
            <a:r>
              <a:t>  Remember also your Creator in the days of your youth, before the evil days come and the years draw near when you will say, “I have no delight in them”;</a:t>
            </a:r>
          </a:p>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500">
                <a:uFill>
                  <a:solidFill>
                    <a:srgbClr val="000000"/>
                  </a:solidFill>
                </a:uFill>
                <a:latin typeface="Times"/>
                <a:ea typeface="Times"/>
                <a:cs typeface="Times"/>
                <a:sym typeface="Times"/>
              </a:defRPr>
            </a:pPr>
            <a:r>
              <a:rPr>
                <a:solidFill>
                  <a:srgbClr val="FF2600"/>
                </a:solidFill>
                <a:uFill>
                  <a:solidFill>
                    <a:srgbClr val="FF2600"/>
                  </a:solidFill>
                </a:uFill>
              </a:rPr>
              <a:t>2</a:t>
            </a:r>
            <a:r>
              <a:t> 	before the sun, the light, the moon, and the stars are darkened, and clouds return after the rain;</a:t>
            </a:r>
          </a:p>
        </p:txBody>
      </p:sp>
      <p:grpSp>
        <p:nvGrpSpPr>
          <p:cNvPr id="158" name="Group 158"/>
          <p:cNvGrpSpPr/>
          <p:nvPr/>
        </p:nvGrpSpPr>
        <p:grpSpPr>
          <a:xfrm>
            <a:off x="-7906" y="5080000"/>
            <a:ext cx="4548675" cy="3892550"/>
            <a:chOff x="0" y="0"/>
            <a:chExt cx="4548673" cy="3892549"/>
          </a:xfrm>
        </p:grpSpPr>
        <p:pic>
          <p:nvPicPr>
            <p:cNvPr id="156" name="index.png"/>
            <p:cNvPicPr>
              <a:picLocks noChangeAspect="1"/>
            </p:cNvPicPr>
            <p:nvPr/>
          </p:nvPicPr>
          <p:blipFill>
            <a:blip r:embed="rId3">
              <a:extLst/>
            </a:blip>
            <a:stretch>
              <a:fillRect/>
            </a:stretch>
          </p:blipFill>
          <p:spPr>
            <a:xfrm>
              <a:off x="0" y="0"/>
              <a:ext cx="4548674" cy="3429000"/>
            </a:xfrm>
            <a:prstGeom prst="rect">
              <a:avLst/>
            </a:prstGeom>
            <a:ln w="12700" cap="flat">
              <a:noFill/>
              <a:miter lim="400000"/>
            </a:ln>
            <a:effectLst/>
          </p:spPr>
        </p:pic>
        <p:sp>
          <p:nvSpPr>
            <p:cNvPr id="157" name="Shape 157"/>
            <p:cNvSpPr/>
            <p:nvPr/>
          </p:nvSpPr>
          <p:spPr>
            <a:xfrm>
              <a:off x="1671086" y="3511549"/>
              <a:ext cx="120650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b="1" sz="1800">
                  <a:latin typeface="Helvetica"/>
                  <a:ea typeface="Helvetica"/>
                  <a:cs typeface="Helvetica"/>
                  <a:sym typeface="Helvetica"/>
                </a:defRPr>
              </a:lvl1pPr>
            </a:lstStyle>
            <a:p>
              <a:pPr/>
              <a:r>
                <a:t>Youth</a:t>
              </a:r>
            </a:p>
          </p:txBody>
        </p:sp>
      </p:grpSp>
      <p:grpSp>
        <p:nvGrpSpPr>
          <p:cNvPr id="161" name="Group 161"/>
          <p:cNvGrpSpPr/>
          <p:nvPr/>
        </p:nvGrpSpPr>
        <p:grpSpPr>
          <a:xfrm>
            <a:off x="8690671" y="5664200"/>
            <a:ext cx="4257475" cy="2940050"/>
            <a:chOff x="0" y="0"/>
            <a:chExt cx="4257473" cy="2940049"/>
          </a:xfrm>
        </p:grpSpPr>
        <p:pic>
          <p:nvPicPr>
            <p:cNvPr id="159" name="index.png"/>
            <p:cNvPicPr>
              <a:picLocks noChangeAspect="1"/>
            </p:cNvPicPr>
            <p:nvPr/>
          </p:nvPicPr>
          <p:blipFill>
            <a:blip r:embed="rId4">
              <a:extLst/>
            </a:blip>
            <a:stretch>
              <a:fillRect/>
            </a:stretch>
          </p:blipFill>
          <p:spPr>
            <a:xfrm>
              <a:off x="0" y="0"/>
              <a:ext cx="4257474" cy="2685484"/>
            </a:xfrm>
            <a:prstGeom prst="rect">
              <a:avLst/>
            </a:prstGeom>
            <a:ln w="12700" cap="flat">
              <a:noFill/>
              <a:miter lim="400000"/>
            </a:ln>
            <a:effectLst/>
          </p:spPr>
        </p:pic>
        <p:sp>
          <p:nvSpPr>
            <p:cNvPr id="160" name="Shape 160"/>
            <p:cNvSpPr/>
            <p:nvPr/>
          </p:nvSpPr>
          <p:spPr>
            <a:xfrm>
              <a:off x="1423737" y="2559049"/>
              <a:ext cx="1409999"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100"/>
                </a:spcBef>
                <a:defRPr b="1" sz="1800">
                  <a:latin typeface="Helvetica"/>
                  <a:ea typeface="Helvetica"/>
                  <a:cs typeface="Helvetica"/>
                  <a:sym typeface="Helvetica"/>
                </a:defRPr>
              </a:lvl1pPr>
            </a:lstStyle>
            <a:p>
              <a:pPr/>
              <a:r>
                <a:t>Night scene</a:t>
              </a:r>
            </a:p>
          </p:txBody>
        </p:sp>
      </p:grpSp>
      <p:grpSp>
        <p:nvGrpSpPr>
          <p:cNvPr id="164" name="Group 164"/>
          <p:cNvGrpSpPr/>
          <p:nvPr/>
        </p:nvGrpSpPr>
        <p:grpSpPr>
          <a:xfrm>
            <a:off x="4614327" y="5172075"/>
            <a:ext cx="4375767" cy="3924300"/>
            <a:chOff x="0" y="0"/>
            <a:chExt cx="4375765" cy="3924300"/>
          </a:xfrm>
        </p:grpSpPr>
        <p:pic>
          <p:nvPicPr>
            <p:cNvPr id="162" name="artwork.png"/>
            <p:cNvPicPr>
              <a:picLocks noChangeAspect="1"/>
            </p:cNvPicPr>
            <p:nvPr/>
          </p:nvPicPr>
          <p:blipFill>
            <a:blip r:embed="rId5">
              <a:extLst/>
            </a:blip>
            <a:stretch>
              <a:fillRect/>
            </a:stretch>
          </p:blipFill>
          <p:spPr>
            <a:xfrm>
              <a:off x="0" y="0"/>
              <a:ext cx="4002786" cy="3924300"/>
            </a:xfrm>
            <a:prstGeom prst="rect">
              <a:avLst/>
            </a:prstGeom>
            <a:ln w="12700" cap="flat">
              <a:noFill/>
              <a:miter lim="400000"/>
            </a:ln>
            <a:effectLst/>
          </p:spPr>
        </p:pic>
        <p:sp>
          <p:nvSpPr>
            <p:cNvPr id="163" name="Shape 163"/>
            <p:cNvSpPr/>
            <p:nvPr/>
          </p:nvSpPr>
          <p:spPr>
            <a:xfrm>
              <a:off x="2236200" y="3181349"/>
              <a:ext cx="2139566"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atin typeface="Gill Sans SemiBold"/>
                  <a:ea typeface="Gill Sans SemiBold"/>
                  <a:cs typeface="Gill Sans SemiBold"/>
                  <a:sym typeface="Gill Sans SemiBold"/>
                </a:defRPr>
              </a:lvl1pPr>
            </a:lstStyle>
            <a:p>
              <a:pPr/>
              <a:r>
                <a:t>Evil Days</a:t>
              </a:r>
            </a:p>
          </p:txBody>
        </p:sp>
      </p:grpSp>
      <p:pic>
        <p:nvPicPr>
          <p:cNvPr id="165" name="pasted-image.tiff"/>
          <p:cNvPicPr>
            <a:picLocks noChangeAspect="1"/>
          </p:cNvPicPr>
          <p:nvPr/>
        </p:nvPicPr>
        <p:blipFill>
          <a:blip r:embed="rId6">
            <a:extLst/>
          </a:blip>
          <a:stretch>
            <a:fillRect/>
          </a:stretch>
        </p:blipFill>
        <p:spPr>
          <a:xfrm>
            <a:off x="10080674" y="1471463"/>
            <a:ext cx="2794001" cy="32131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droppedImage.pdf"/>
          <p:cNvPicPr>
            <a:picLocks noChangeAspect="1"/>
          </p:cNvPicPr>
          <p:nvPr/>
        </p:nvPicPr>
        <p:blipFill>
          <a:blip r:embed="rId3">
            <a:extLst/>
          </a:blip>
          <a:stretch>
            <a:fillRect/>
          </a:stretch>
        </p:blipFill>
        <p:spPr>
          <a:xfrm>
            <a:off x="3031721" y="5898095"/>
            <a:ext cx="3157806" cy="3319990"/>
          </a:xfrm>
          <a:prstGeom prst="rect">
            <a:avLst/>
          </a:prstGeom>
          <a:ln w="12700">
            <a:miter lim="400000"/>
          </a:ln>
        </p:spPr>
      </p:pic>
      <p:pic>
        <p:nvPicPr>
          <p:cNvPr id="170" name="droppedImage.pdf"/>
          <p:cNvPicPr>
            <a:picLocks noChangeAspect="1"/>
          </p:cNvPicPr>
          <p:nvPr/>
        </p:nvPicPr>
        <p:blipFill>
          <a:blip r:embed="rId4">
            <a:extLst/>
          </a:blip>
          <a:stretch>
            <a:fillRect/>
          </a:stretch>
        </p:blipFill>
        <p:spPr>
          <a:xfrm>
            <a:off x="5059714" y="2590800"/>
            <a:ext cx="3839980" cy="3669735"/>
          </a:xfrm>
          <a:prstGeom prst="rect">
            <a:avLst/>
          </a:prstGeom>
          <a:ln w="12700">
            <a:miter lim="400000"/>
          </a:ln>
        </p:spPr>
      </p:pic>
      <p:sp>
        <p:nvSpPr>
          <p:cNvPr id="171" name="Shape 171"/>
          <p:cNvSpPr/>
          <p:nvPr>
            <p:ph type="title" idx="4294967295"/>
          </p:nvPr>
        </p:nvSpPr>
        <p:spPr>
          <a:xfrm>
            <a:off x="241300" y="0"/>
            <a:ext cx="12522200" cy="1066800"/>
          </a:xfrm>
          <a:prstGeom prst="rect">
            <a:avLst/>
          </a:prstGeom>
        </p:spPr>
        <p:txBody>
          <a:bodyPr/>
          <a:lstStyle/>
          <a:p>
            <a:pPr>
              <a:defRPr sz="4700">
                <a:solidFill>
                  <a:srgbClr val="011993"/>
                </a:solidFill>
              </a:defRPr>
            </a:pPr>
            <a:r>
              <a:t>B. 	The Infirmities of Old Age </a:t>
            </a:r>
            <a:r>
              <a:rPr>
                <a:solidFill>
                  <a:srgbClr val="FF2600"/>
                </a:solidFill>
              </a:rPr>
              <a:t>12:3‑4</a:t>
            </a:r>
          </a:p>
        </p:txBody>
      </p:sp>
      <p:sp>
        <p:nvSpPr>
          <p:cNvPr id="172" name="Shape 172"/>
          <p:cNvSpPr/>
          <p:nvPr/>
        </p:nvSpPr>
        <p:spPr>
          <a:xfrm>
            <a:off x="139700" y="952500"/>
            <a:ext cx="12522200"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3</a:t>
            </a:r>
            <a:r>
              <a:t>   in the day that the watchmen of the house tremble, and mighty men stoop, the grinding ones stand idle because they are few, and those who look through windows grow dim;</a:t>
            </a:r>
          </a:p>
        </p:txBody>
      </p:sp>
      <p:pic>
        <p:nvPicPr>
          <p:cNvPr id="173" name="droppedImage.pdf"/>
          <p:cNvPicPr>
            <a:picLocks noChangeAspect="1"/>
          </p:cNvPicPr>
          <p:nvPr/>
        </p:nvPicPr>
        <p:blipFill>
          <a:blip r:embed="rId5">
            <a:extLst/>
          </a:blip>
          <a:stretch>
            <a:fillRect/>
          </a:stretch>
        </p:blipFill>
        <p:spPr>
          <a:xfrm>
            <a:off x="311150" y="2603500"/>
            <a:ext cx="3996741" cy="3669735"/>
          </a:xfrm>
          <a:prstGeom prst="rect">
            <a:avLst/>
          </a:prstGeom>
          <a:ln w="12700">
            <a:miter lim="400000"/>
          </a:ln>
        </p:spPr>
      </p:pic>
      <p:pic>
        <p:nvPicPr>
          <p:cNvPr id="174" name="droppedImage.pdf"/>
          <p:cNvPicPr>
            <a:picLocks noChangeAspect="1"/>
          </p:cNvPicPr>
          <p:nvPr/>
        </p:nvPicPr>
        <p:blipFill>
          <a:blip r:embed="rId6">
            <a:extLst/>
          </a:blip>
          <a:stretch>
            <a:fillRect/>
          </a:stretch>
        </p:blipFill>
        <p:spPr>
          <a:xfrm>
            <a:off x="8696909" y="2666355"/>
            <a:ext cx="3813328" cy="3544025"/>
          </a:xfrm>
          <a:prstGeom prst="rect">
            <a:avLst/>
          </a:prstGeom>
          <a:ln w="12700">
            <a:miter lim="400000"/>
          </a:ln>
        </p:spPr>
      </p:pic>
      <p:sp>
        <p:nvSpPr>
          <p:cNvPr id="175" name="Shape 175"/>
          <p:cNvSpPr/>
          <p:nvPr/>
        </p:nvSpPr>
        <p:spPr>
          <a:xfrm>
            <a:off x="1752531" y="6248399"/>
            <a:ext cx="81293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atin typeface="Helvetica"/>
                <a:ea typeface="Helvetica"/>
                <a:cs typeface="Helvetica"/>
                <a:sym typeface="Helvetica"/>
              </a:defRPr>
            </a:lvl1pPr>
          </a:lstStyle>
          <a:p>
            <a:pPr/>
            <a:r>
              <a:t>Hands</a:t>
            </a:r>
          </a:p>
        </p:txBody>
      </p:sp>
      <p:sp>
        <p:nvSpPr>
          <p:cNvPr id="176" name="Shape 176"/>
          <p:cNvSpPr/>
          <p:nvPr/>
        </p:nvSpPr>
        <p:spPr>
          <a:xfrm>
            <a:off x="6655779" y="6235699"/>
            <a:ext cx="64785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atin typeface="Helvetica"/>
                <a:ea typeface="Helvetica"/>
                <a:cs typeface="Helvetica"/>
                <a:sym typeface="Helvetica"/>
              </a:defRPr>
            </a:lvl1pPr>
          </a:lstStyle>
          <a:p>
            <a:pPr/>
            <a:r>
              <a:t>Legs</a:t>
            </a:r>
          </a:p>
        </p:txBody>
      </p:sp>
      <p:sp>
        <p:nvSpPr>
          <p:cNvPr id="177" name="Shape 177"/>
          <p:cNvSpPr/>
          <p:nvPr/>
        </p:nvSpPr>
        <p:spPr>
          <a:xfrm>
            <a:off x="10504940" y="6108699"/>
            <a:ext cx="70712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atin typeface="Helvetica"/>
                <a:ea typeface="Helvetica"/>
                <a:cs typeface="Helvetica"/>
                <a:sym typeface="Helvetica"/>
              </a:defRPr>
            </a:lvl1pPr>
          </a:lstStyle>
          <a:p>
            <a:pPr/>
            <a:r>
              <a:t>Teeth</a:t>
            </a:r>
          </a:p>
        </p:txBody>
      </p:sp>
      <p:sp>
        <p:nvSpPr>
          <p:cNvPr id="178" name="Shape 178"/>
          <p:cNvSpPr/>
          <p:nvPr/>
        </p:nvSpPr>
        <p:spPr>
          <a:xfrm>
            <a:off x="4286532" y="9156699"/>
            <a:ext cx="64818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atin typeface="Helvetica"/>
                <a:ea typeface="Helvetica"/>
                <a:cs typeface="Helvetica"/>
                <a:sym typeface="Helvetica"/>
              </a:defRPr>
            </a:lvl1pPr>
          </a:lstStyle>
          <a:p>
            <a:pPr/>
            <a:r>
              <a:t>Eyes</a:t>
            </a:r>
          </a:p>
        </p:txBody>
      </p:sp>
      <p:pic>
        <p:nvPicPr>
          <p:cNvPr id="179" name="pasted-image.tiff"/>
          <p:cNvPicPr>
            <a:picLocks noChangeAspect="1"/>
          </p:cNvPicPr>
          <p:nvPr/>
        </p:nvPicPr>
        <p:blipFill>
          <a:blip r:embed="rId7">
            <a:extLst/>
          </a:blip>
          <a:stretch>
            <a:fillRect/>
          </a:stretch>
        </p:blipFill>
        <p:spPr>
          <a:xfrm>
            <a:off x="7873874" y="6579783"/>
            <a:ext cx="2887441" cy="31147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title" idx="4294967295"/>
          </p:nvPr>
        </p:nvSpPr>
        <p:spPr>
          <a:xfrm>
            <a:off x="241300" y="25400"/>
            <a:ext cx="12522200" cy="1066800"/>
          </a:xfrm>
          <a:prstGeom prst="rect">
            <a:avLst/>
          </a:prstGeom>
        </p:spPr>
        <p:txBody>
          <a:bodyPr/>
          <a:lstStyle/>
          <a:p>
            <a:pPr>
              <a:defRPr sz="4700">
                <a:solidFill>
                  <a:srgbClr val="011993"/>
                </a:solidFill>
              </a:defRPr>
            </a:pPr>
            <a:r>
              <a:t>B. 	The Infirmities of Old Age </a:t>
            </a:r>
            <a:r>
              <a:rPr>
                <a:solidFill>
                  <a:srgbClr val="FF2600"/>
                </a:solidFill>
              </a:rPr>
              <a:t>12:3‑4</a:t>
            </a:r>
          </a:p>
        </p:txBody>
      </p:sp>
      <p:sp>
        <p:nvSpPr>
          <p:cNvPr id="184" name="Shape 184"/>
          <p:cNvSpPr/>
          <p:nvPr/>
        </p:nvSpPr>
        <p:spPr>
          <a:xfrm>
            <a:off x="139700" y="1130300"/>
            <a:ext cx="12323614"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4</a:t>
            </a:r>
            <a:r>
              <a:t> 	and the doors on the street are shut as the sound of the grinding mill is low, and one will arise at the sound of the bird, and all the daughters of song will sing softly.</a:t>
            </a:r>
          </a:p>
        </p:txBody>
      </p:sp>
      <p:pic>
        <p:nvPicPr>
          <p:cNvPr id="185" name="droppedImage.pdf"/>
          <p:cNvPicPr>
            <a:picLocks noChangeAspect="1"/>
          </p:cNvPicPr>
          <p:nvPr/>
        </p:nvPicPr>
        <p:blipFill>
          <a:blip r:embed="rId3">
            <a:extLst/>
          </a:blip>
          <a:stretch>
            <a:fillRect/>
          </a:stretch>
        </p:blipFill>
        <p:spPr>
          <a:xfrm>
            <a:off x="8474073" y="3243248"/>
            <a:ext cx="4585419" cy="4311077"/>
          </a:xfrm>
          <a:prstGeom prst="rect">
            <a:avLst/>
          </a:prstGeom>
          <a:ln w="12700">
            <a:miter lim="400000"/>
          </a:ln>
        </p:spPr>
      </p:pic>
      <p:pic>
        <p:nvPicPr>
          <p:cNvPr id="186" name="droppedImage.pdf"/>
          <p:cNvPicPr>
            <a:picLocks noChangeAspect="1"/>
          </p:cNvPicPr>
          <p:nvPr/>
        </p:nvPicPr>
        <p:blipFill>
          <a:blip r:embed="rId4">
            <a:extLst/>
          </a:blip>
          <a:stretch>
            <a:fillRect/>
          </a:stretch>
        </p:blipFill>
        <p:spPr>
          <a:xfrm>
            <a:off x="4291414" y="3603118"/>
            <a:ext cx="4421972" cy="4311077"/>
          </a:xfrm>
          <a:prstGeom prst="rect">
            <a:avLst/>
          </a:prstGeom>
          <a:ln w="12700">
            <a:miter lim="400000"/>
          </a:ln>
        </p:spPr>
      </p:pic>
      <p:grpSp>
        <p:nvGrpSpPr>
          <p:cNvPr id="189" name="Group 189"/>
          <p:cNvGrpSpPr/>
          <p:nvPr/>
        </p:nvGrpSpPr>
        <p:grpSpPr>
          <a:xfrm>
            <a:off x="183306" y="3371056"/>
            <a:ext cx="3839218" cy="4515644"/>
            <a:chOff x="0" y="0"/>
            <a:chExt cx="3839216" cy="4515643"/>
          </a:xfrm>
        </p:grpSpPr>
        <p:pic>
          <p:nvPicPr>
            <p:cNvPr id="187" name="pasted-image.png"/>
            <p:cNvPicPr>
              <a:picLocks noChangeAspect="1"/>
            </p:cNvPicPr>
            <p:nvPr/>
          </p:nvPicPr>
          <p:blipFill>
            <a:blip r:embed="rId5">
              <a:extLst/>
            </a:blip>
            <a:stretch>
              <a:fillRect/>
            </a:stretch>
          </p:blipFill>
          <p:spPr>
            <a:xfrm>
              <a:off x="0" y="0"/>
              <a:ext cx="3839217" cy="4311077"/>
            </a:xfrm>
            <a:prstGeom prst="rect">
              <a:avLst/>
            </a:prstGeom>
            <a:ln w="12700" cap="flat">
              <a:noFill/>
              <a:miter lim="400000"/>
            </a:ln>
            <a:effectLst/>
          </p:spPr>
        </p:pic>
        <p:sp>
          <p:nvSpPr>
            <p:cNvPr id="188" name="Shape 188"/>
            <p:cNvSpPr/>
            <p:nvPr/>
          </p:nvSpPr>
          <p:spPr>
            <a:xfrm>
              <a:off x="559412" y="4134643"/>
              <a:ext cx="2720393"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atin typeface="Gill Sans SemiBold"/>
                  <a:ea typeface="Gill Sans SemiBold"/>
                  <a:cs typeface="Gill Sans SemiBold"/>
                  <a:sym typeface="Gill Sans SemiBold"/>
                </a:defRPr>
              </a:lvl1pPr>
            </a:lstStyle>
            <a:p>
              <a:pPr/>
              <a:r>
                <a:t>Doors on the Street Shut</a:t>
              </a:r>
            </a:p>
          </p:txBody>
        </p:sp>
      </p:grpSp>
      <p:sp>
        <p:nvSpPr>
          <p:cNvPr id="190" name="Shape 190"/>
          <p:cNvSpPr/>
          <p:nvPr/>
        </p:nvSpPr>
        <p:spPr>
          <a:xfrm>
            <a:off x="1620781" y="7924799"/>
            <a:ext cx="54303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Gill Sans SemiBold"/>
                <a:ea typeface="Gill Sans SemiBold"/>
                <a:cs typeface="Gill Sans SemiBold"/>
                <a:sym typeface="Gill Sans SemiBold"/>
              </a:defRPr>
            </a:lvl1pPr>
          </a:lstStyle>
          <a:p>
            <a:pPr/>
            <a:r>
              <a:t>Ears</a:t>
            </a:r>
          </a:p>
        </p:txBody>
      </p:sp>
      <p:sp>
        <p:nvSpPr>
          <p:cNvPr id="191" name="Shape 191"/>
          <p:cNvSpPr/>
          <p:nvPr/>
        </p:nvSpPr>
        <p:spPr>
          <a:xfrm>
            <a:off x="5891832" y="7924799"/>
            <a:ext cx="122113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Gill Sans SemiBold"/>
                <a:ea typeface="Gill Sans SemiBold"/>
                <a:cs typeface="Gill Sans SemiBold"/>
                <a:sym typeface="Gill Sans SemiBold"/>
              </a:defRPr>
            </a:lvl1pPr>
          </a:lstStyle>
          <a:p>
            <a:pPr/>
            <a:r>
              <a:t>Light Sleep</a:t>
            </a:r>
          </a:p>
        </p:txBody>
      </p:sp>
      <p:sp>
        <p:nvSpPr>
          <p:cNvPr id="192" name="Shape 192"/>
          <p:cNvSpPr/>
          <p:nvPr/>
        </p:nvSpPr>
        <p:spPr>
          <a:xfrm>
            <a:off x="10675447" y="7632699"/>
            <a:ext cx="133130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Gill Sans SemiBold"/>
                <a:ea typeface="Gill Sans SemiBold"/>
                <a:cs typeface="Gill Sans SemiBold"/>
                <a:sym typeface="Gill Sans SemiBold"/>
              </a:defRPr>
            </a:lvl1pPr>
          </a:lstStyle>
          <a:p>
            <a:pPr/>
            <a:r>
              <a:t>Cannot Sing</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idx="4294967295"/>
          </p:nvPr>
        </p:nvSpPr>
        <p:spPr>
          <a:xfrm>
            <a:off x="241300" y="-63501"/>
            <a:ext cx="12522200" cy="1447801"/>
          </a:xfrm>
          <a:prstGeom prst="rect">
            <a:avLst/>
          </a:prstGeom>
        </p:spPr>
        <p:txBody>
          <a:bodyPr/>
          <a:lstStyle/>
          <a:p>
            <a:pPr>
              <a:defRPr sz="4700">
                <a:solidFill>
                  <a:srgbClr val="011993"/>
                </a:solidFill>
              </a:defRPr>
            </a:pPr>
            <a:r>
              <a:t>C. 	En Route to the Grave </a:t>
            </a:r>
            <a:r>
              <a:rPr>
                <a:solidFill>
                  <a:srgbClr val="FF2600"/>
                </a:solidFill>
              </a:rPr>
              <a:t>12:5</a:t>
            </a:r>
          </a:p>
        </p:txBody>
      </p:sp>
      <p:sp>
        <p:nvSpPr>
          <p:cNvPr id="197" name="Shape 197"/>
          <p:cNvSpPr/>
          <p:nvPr/>
        </p:nvSpPr>
        <p:spPr>
          <a:xfrm>
            <a:off x="165099" y="1079500"/>
            <a:ext cx="10219731" cy="2768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400">
                <a:uFill>
                  <a:solidFill>
                    <a:srgbClr val="000000"/>
                  </a:solidFill>
                </a:uFill>
                <a:latin typeface="Times"/>
                <a:ea typeface="Times"/>
                <a:cs typeface="Times"/>
                <a:sym typeface="Times"/>
              </a:defRPr>
            </a:pPr>
            <a:r>
              <a:rPr>
                <a:solidFill>
                  <a:srgbClr val="FF2600"/>
                </a:solidFill>
                <a:uFill>
                  <a:solidFill>
                    <a:srgbClr val="FF2600"/>
                  </a:solidFill>
                </a:uFill>
              </a:rPr>
              <a:t>5</a:t>
            </a:r>
            <a:r>
              <a:t>  Furthermore, men are afraid of a high place and of terrors on the road; the almond tree blossoms, the grasshopper drags himself along, and the caperberry is ineffective. For man goes to his eternal home while mourners go about in the street.</a:t>
            </a:r>
          </a:p>
        </p:txBody>
      </p:sp>
      <p:pic>
        <p:nvPicPr>
          <p:cNvPr id="198" name="droppedImage.pdf"/>
          <p:cNvPicPr>
            <a:picLocks noChangeAspect="1"/>
          </p:cNvPicPr>
          <p:nvPr/>
        </p:nvPicPr>
        <p:blipFill>
          <a:blip r:embed="rId3">
            <a:extLst/>
          </a:blip>
          <a:stretch>
            <a:fillRect/>
          </a:stretch>
        </p:blipFill>
        <p:spPr>
          <a:xfrm>
            <a:off x="10398874" y="0"/>
            <a:ext cx="2417614" cy="4509537"/>
          </a:xfrm>
          <a:prstGeom prst="rect">
            <a:avLst/>
          </a:prstGeom>
          <a:ln w="12700">
            <a:miter lim="400000"/>
          </a:ln>
        </p:spPr>
      </p:pic>
      <p:pic>
        <p:nvPicPr>
          <p:cNvPr id="199" name="droppedImage.pdf"/>
          <p:cNvPicPr>
            <a:picLocks noChangeAspect="1"/>
          </p:cNvPicPr>
          <p:nvPr/>
        </p:nvPicPr>
        <p:blipFill>
          <a:blip r:embed="rId4">
            <a:extLst/>
          </a:blip>
          <a:stretch>
            <a:fillRect/>
          </a:stretch>
        </p:blipFill>
        <p:spPr>
          <a:xfrm>
            <a:off x="516799" y="3978661"/>
            <a:ext cx="4135302" cy="4654814"/>
          </a:xfrm>
          <a:prstGeom prst="rect">
            <a:avLst/>
          </a:prstGeom>
          <a:ln w="12700">
            <a:miter lim="400000"/>
          </a:ln>
        </p:spPr>
      </p:pic>
      <p:pic>
        <p:nvPicPr>
          <p:cNvPr id="200" name="droppedImage.pdf"/>
          <p:cNvPicPr>
            <a:picLocks noChangeAspect="1"/>
          </p:cNvPicPr>
          <p:nvPr/>
        </p:nvPicPr>
        <p:blipFill>
          <a:blip r:embed="rId5">
            <a:extLst/>
          </a:blip>
          <a:stretch>
            <a:fillRect/>
          </a:stretch>
        </p:blipFill>
        <p:spPr>
          <a:xfrm>
            <a:off x="4449018" y="4336985"/>
            <a:ext cx="4106764" cy="4446166"/>
          </a:xfrm>
          <a:prstGeom prst="rect">
            <a:avLst/>
          </a:prstGeom>
          <a:ln w="12700">
            <a:miter lim="400000"/>
          </a:ln>
        </p:spPr>
      </p:pic>
      <p:pic>
        <p:nvPicPr>
          <p:cNvPr id="201" name="droppedImage.pdf"/>
          <p:cNvPicPr>
            <a:picLocks noChangeAspect="1"/>
          </p:cNvPicPr>
          <p:nvPr/>
        </p:nvPicPr>
        <p:blipFill>
          <a:blip r:embed="rId6">
            <a:extLst/>
          </a:blip>
          <a:stretch>
            <a:fillRect/>
          </a:stretch>
        </p:blipFill>
        <p:spPr>
          <a:xfrm>
            <a:off x="8572500" y="5048556"/>
            <a:ext cx="4254896" cy="4056995"/>
          </a:xfrm>
          <a:prstGeom prst="rect">
            <a:avLst/>
          </a:prstGeom>
          <a:ln w="12700">
            <a:miter lim="400000"/>
          </a:ln>
        </p:spPr>
      </p:pic>
      <p:sp>
        <p:nvSpPr>
          <p:cNvPr id="202" name="Shape 202"/>
          <p:cNvSpPr/>
          <p:nvPr/>
        </p:nvSpPr>
        <p:spPr>
          <a:xfrm>
            <a:off x="10688480" y="4419600"/>
            <a:ext cx="1838401"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latin typeface="Gill Sans SemiBold"/>
                <a:ea typeface="Gill Sans SemiBold"/>
                <a:cs typeface="Gill Sans SemiBold"/>
                <a:sym typeface="Gill Sans SemiBold"/>
              </a:defRPr>
            </a:pPr>
            <a:r>
              <a:t>Fear of climbing </a:t>
            </a:r>
          </a:p>
          <a:p>
            <a:pPr>
              <a:defRPr sz="1800">
                <a:latin typeface="Gill Sans SemiBold"/>
                <a:ea typeface="Gill Sans SemiBold"/>
                <a:cs typeface="Gill Sans SemiBold"/>
                <a:sym typeface="Gill Sans SemiBold"/>
              </a:defRPr>
            </a:pPr>
            <a:r>
              <a:t>or walking</a:t>
            </a:r>
          </a:p>
        </p:txBody>
      </p:sp>
      <p:sp>
        <p:nvSpPr>
          <p:cNvPr id="203" name="Shape 203"/>
          <p:cNvSpPr/>
          <p:nvPr/>
        </p:nvSpPr>
        <p:spPr>
          <a:xfrm>
            <a:off x="1986663" y="8635999"/>
            <a:ext cx="119557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Gill Sans SemiBold"/>
                <a:ea typeface="Gill Sans SemiBold"/>
                <a:cs typeface="Gill Sans SemiBold"/>
                <a:sym typeface="Gill Sans SemiBold"/>
              </a:defRPr>
            </a:lvl1pPr>
          </a:lstStyle>
          <a:p>
            <a:pPr/>
            <a:r>
              <a:t>White hair</a:t>
            </a:r>
          </a:p>
        </p:txBody>
      </p:sp>
      <p:sp>
        <p:nvSpPr>
          <p:cNvPr id="204" name="Shape 204"/>
          <p:cNvSpPr/>
          <p:nvPr/>
        </p:nvSpPr>
        <p:spPr>
          <a:xfrm>
            <a:off x="5877359" y="8762999"/>
            <a:ext cx="1440582"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atin typeface="Gill Sans SemiBold"/>
                <a:ea typeface="Gill Sans SemiBold"/>
                <a:cs typeface="Gill Sans SemiBold"/>
                <a:sym typeface="Gill Sans SemiBold"/>
              </a:defRPr>
            </a:lvl1pPr>
          </a:lstStyle>
          <a:p>
            <a:pPr/>
            <a:r>
              <a:t>Dragging gait</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idx="4294967295"/>
          </p:nvPr>
        </p:nvSpPr>
        <p:spPr>
          <a:xfrm>
            <a:off x="241300" y="-114300"/>
            <a:ext cx="12522200" cy="1447800"/>
          </a:xfrm>
          <a:prstGeom prst="rect">
            <a:avLst/>
          </a:prstGeom>
        </p:spPr>
        <p:txBody>
          <a:bodyPr/>
          <a:lstStyle/>
          <a:p>
            <a:pPr>
              <a:defRPr sz="4700">
                <a:solidFill>
                  <a:srgbClr val="011993"/>
                </a:solidFill>
              </a:defRPr>
            </a:pPr>
            <a:r>
              <a:t>D. 	The Finality of Death </a:t>
            </a:r>
            <a:r>
              <a:rPr>
                <a:solidFill>
                  <a:srgbClr val="FF2600"/>
                </a:solidFill>
              </a:rPr>
              <a:t>12:6</a:t>
            </a:r>
          </a:p>
        </p:txBody>
      </p:sp>
      <p:sp>
        <p:nvSpPr>
          <p:cNvPr id="209" name="Shape 209"/>
          <p:cNvSpPr/>
          <p:nvPr/>
        </p:nvSpPr>
        <p:spPr>
          <a:xfrm>
            <a:off x="304800" y="1054100"/>
            <a:ext cx="12522201" cy="1739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45083" indent="-545083" algn="l" defTabSz="457200">
              <a:spcBef>
                <a:spcPts val="2300"/>
              </a:spcBef>
              <a:tabLst>
                <a:tab pos="711200" algn="l"/>
                <a:tab pos="1066800" algn="l"/>
                <a:tab pos="1422400" algn="l"/>
                <a:tab pos="1778000" algn="l"/>
                <a:tab pos="2133600" algn="l"/>
                <a:tab pos="2489200" algn="l"/>
                <a:tab pos="2844800" algn="l"/>
                <a:tab pos="3200400" algn="l"/>
                <a:tab pos="3556000" algn="l"/>
                <a:tab pos="3911600" algn="l"/>
                <a:tab pos="4267200" algn="l"/>
              </a:tabLst>
              <a:defRPr b="1" sz="3600">
                <a:uFill>
                  <a:solidFill>
                    <a:srgbClr val="000000"/>
                  </a:solidFill>
                </a:uFill>
                <a:latin typeface="Times"/>
                <a:ea typeface="Times"/>
                <a:cs typeface="Times"/>
                <a:sym typeface="Times"/>
              </a:defRPr>
            </a:pPr>
            <a:r>
              <a:rPr>
                <a:solidFill>
                  <a:srgbClr val="FF2600"/>
                </a:solidFill>
                <a:uFill>
                  <a:solidFill>
                    <a:srgbClr val="FF2600"/>
                  </a:solidFill>
                </a:uFill>
              </a:rPr>
              <a:t>6</a:t>
            </a:r>
            <a:r>
              <a:t> 	Remember Him before the silver cord is broken and the golden bowl is crushed, the pitcher by the well is shattered and the wheel at the cistern is crushed;</a:t>
            </a:r>
          </a:p>
        </p:txBody>
      </p:sp>
      <p:pic>
        <p:nvPicPr>
          <p:cNvPr id="210" name="droppedImage.pdf"/>
          <p:cNvPicPr>
            <a:picLocks noChangeAspect="1"/>
          </p:cNvPicPr>
          <p:nvPr/>
        </p:nvPicPr>
        <p:blipFill>
          <a:blip r:embed="rId3">
            <a:extLst/>
          </a:blip>
          <a:stretch>
            <a:fillRect/>
          </a:stretch>
        </p:blipFill>
        <p:spPr>
          <a:xfrm>
            <a:off x="462684" y="2815553"/>
            <a:ext cx="2460294" cy="3047059"/>
          </a:xfrm>
          <a:prstGeom prst="rect">
            <a:avLst/>
          </a:prstGeom>
          <a:ln w="12700">
            <a:miter lim="400000"/>
          </a:ln>
        </p:spPr>
      </p:pic>
      <p:pic>
        <p:nvPicPr>
          <p:cNvPr id="211" name="droppedImage.pdf"/>
          <p:cNvPicPr>
            <a:picLocks noChangeAspect="1"/>
          </p:cNvPicPr>
          <p:nvPr/>
        </p:nvPicPr>
        <p:blipFill>
          <a:blip r:embed="rId4">
            <a:extLst/>
          </a:blip>
          <a:stretch>
            <a:fillRect/>
          </a:stretch>
        </p:blipFill>
        <p:spPr>
          <a:xfrm>
            <a:off x="109061" y="6036564"/>
            <a:ext cx="3167540" cy="3309106"/>
          </a:xfrm>
          <a:prstGeom prst="rect">
            <a:avLst/>
          </a:prstGeom>
          <a:ln w="12700">
            <a:miter lim="400000"/>
          </a:ln>
        </p:spPr>
      </p:pic>
      <p:pic>
        <p:nvPicPr>
          <p:cNvPr id="212" name="droppedImage.pdf"/>
          <p:cNvPicPr>
            <a:picLocks noChangeAspect="1"/>
          </p:cNvPicPr>
          <p:nvPr/>
        </p:nvPicPr>
        <p:blipFill>
          <a:blip r:embed="rId5">
            <a:extLst/>
          </a:blip>
          <a:stretch>
            <a:fillRect/>
          </a:stretch>
        </p:blipFill>
        <p:spPr>
          <a:xfrm>
            <a:off x="3489524" y="3779234"/>
            <a:ext cx="5125348" cy="4506438"/>
          </a:xfrm>
          <a:prstGeom prst="rect">
            <a:avLst/>
          </a:prstGeom>
          <a:ln w="12700">
            <a:miter lim="400000"/>
          </a:ln>
        </p:spPr>
      </p:pic>
      <p:pic>
        <p:nvPicPr>
          <p:cNvPr id="213" name="droppedImage.pdf"/>
          <p:cNvPicPr>
            <a:picLocks noChangeAspect="1"/>
          </p:cNvPicPr>
          <p:nvPr/>
        </p:nvPicPr>
        <p:blipFill>
          <a:blip r:embed="rId6">
            <a:extLst/>
          </a:blip>
          <a:stretch>
            <a:fillRect/>
          </a:stretch>
        </p:blipFill>
        <p:spPr>
          <a:xfrm>
            <a:off x="8438023" y="3484314"/>
            <a:ext cx="4551824" cy="5788385"/>
          </a:xfrm>
          <a:prstGeom prst="rect">
            <a:avLst/>
          </a:prstGeom>
          <a:ln w="12700">
            <a:miter lim="400000"/>
          </a:ln>
        </p:spPr>
      </p:pic>
      <p:sp>
        <p:nvSpPr>
          <p:cNvPr id="214" name="Shape 214"/>
          <p:cNvSpPr/>
          <p:nvPr/>
        </p:nvSpPr>
        <p:spPr>
          <a:xfrm>
            <a:off x="295793" y="5702299"/>
            <a:ext cx="3048075"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800">
                <a:latin typeface="Helvetica"/>
                <a:ea typeface="Helvetica"/>
                <a:cs typeface="Helvetica"/>
                <a:sym typeface="Helvetica"/>
              </a:defRPr>
            </a:lvl1pPr>
          </a:lstStyle>
          <a:p>
            <a:pPr/>
            <a:r>
              <a:t>Living power - soul</a:t>
            </a:r>
          </a:p>
        </p:txBody>
      </p:sp>
      <p:sp>
        <p:nvSpPr>
          <p:cNvPr id="215" name="Shape 215"/>
          <p:cNvSpPr/>
          <p:nvPr/>
        </p:nvSpPr>
        <p:spPr>
          <a:xfrm>
            <a:off x="1254693" y="9182099"/>
            <a:ext cx="1130276"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atin typeface="Helvetica"/>
                <a:ea typeface="Helvetica"/>
                <a:cs typeface="Helvetica"/>
                <a:sym typeface="Helvetica"/>
              </a:defRPr>
            </a:lvl1pPr>
          </a:lstStyle>
          <a:p>
            <a:pPr/>
            <a:r>
              <a:t>The body</a:t>
            </a:r>
          </a:p>
        </p:txBody>
      </p:sp>
      <p:sp>
        <p:nvSpPr>
          <p:cNvPr id="216" name="Shape 216"/>
          <p:cNvSpPr/>
          <p:nvPr/>
        </p:nvSpPr>
        <p:spPr>
          <a:xfrm>
            <a:off x="4168174" y="8229599"/>
            <a:ext cx="3048076"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800">
                <a:latin typeface="Helvetica"/>
                <a:ea typeface="Helvetica"/>
                <a:cs typeface="Helvetica"/>
                <a:sym typeface="Helvetica"/>
              </a:defRPr>
            </a:lvl1pPr>
          </a:lstStyle>
          <a:p>
            <a:pPr/>
            <a:r>
              <a:t>Fragile Life</a:t>
            </a:r>
          </a:p>
        </p:txBody>
      </p:sp>
      <p:sp>
        <p:nvSpPr>
          <p:cNvPr id="217" name="Shape 217"/>
          <p:cNvSpPr/>
          <p:nvPr/>
        </p:nvSpPr>
        <p:spPr>
          <a:xfrm>
            <a:off x="9387875" y="9182099"/>
            <a:ext cx="3048075"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800">
                <a:latin typeface="Helvetica"/>
                <a:ea typeface="Helvetica"/>
                <a:cs typeface="Helvetica"/>
                <a:sym typeface="Helvetica"/>
              </a:defRPr>
            </a:lvl1pPr>
          </a:lstStyle>
          <a:p>
            <a:pPr/>
            <a:r>
              <a:t>Bodily Organ Fail</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