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a:ea typeface="Times"/>
          <a:cs typeface="Time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imes"/>
          <a:ea typeface="Times"/>
          <a:cs typeface="Time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a:ea typeface="Times"/>
          <a:cs typeface="Time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a:ea typeface="Times"/>
          <a:cs typeface="Time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a:ea typeface="Times"/>
          <a:cs typeface="Time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a:ea typeface="Times"/>
          <a:cs typeface="Time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a:ea typeface="Times"/>
          <a:cs typeface="Time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a:p>
        </p:txBody>
      </p:sp>
      <p:sp>
        <p:nvSpPr>
          <p:cNvPr id="36" name="Shape 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hape 11"/>
          <p:cNvSpPr/>
          <p:nvPr>
            <p:ph type="title"/>
          </p:nvPr>
        </p:nvSpPr>
        <p:spPr>
          <a:xfrm>
            <a:off x="685800" y="609600"/>
            <a:ext cx="7772400" cy="1143000"/>
          </a:xfrm>
          <a:prstGeom prst="rect">
            <a:avLst/>
          </a:prstGeom>
        </p:spPr>
        <p:txBody>
          <a:bodyPr>
            <a:normAutofit fontScale="100000" lnSpcReduction="0"/>
          </a:bodyPr>
          <a:lstStyle/>
          <a:p>
            <a:pPr/>
            <a:r>
              <a:t>Title Text</a:t>
            </a:r>
          </a:p>
        </p:txBody>
      </p:sp>
      <p:sp>
        <p:nvSpPr>
          <p:cNvPr id="12" name="Shape 12"/>
          <p:cNvSpPr/>
          <p:nvPr>
            <p:ph type="body" idx="1"/>
          </p:nvPr>
        </p:nvSpPr>
        <p:spPr>
          <a:xfrm>
            <a:off x="685800" y="1981200"/>
            <a:ext cx="77724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7" name="Shape 27"/>
          <p:cNvSpPr/>
          <p:nvPr>
            <p:ph type="title"/>
          </p:nvPr>
        </p:nvSpPr>
        <p:spPr>
          <a:xfrm>
            <a:off x="685800" y="609600"/>
            <a:ext cx="7772400" cy="1143000"/>
          </a:xfrm>
          <a:prstGeom prst="rect">
            <a:avLst/>
          </a:prstGeom>
        </p:spPr>
        <p:txBody>
          <a:bodyPr>
            <a:normAutofit fontScale="100000" lnSpcReduction="0"/>
          </a:bodyPr>
          <a:lstStyle/>
          <a:p>
            <a:pPr/>
            <a:r>
              <a:t>Title Text</a:t>
            </a:r>
          </a:p>
        </p:txBody>
      </p:sp>
      <p:sp>
        <p:nvSpPr>
          <p:cNvPr id="28" name="Shape 28"/>
          <p:cNvSpPr/>
          <p:nvPr>
            <p:ph type="body" idx="1"/>
          </p:nvPr>
        </p:nvSpPr>
        <p:spPr>
          <a:xfrm>
            <a:off x="685800" y="1981200"/>
            <a:ext cx="77724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9" name="Shape 2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176259" y="6248400"/>
            <a:ext cx="281941" cy="320040"/>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Times"/>
          <a:ea typeface="Times"/>
          <a:cs typeface="Times"/>
          <a:sym typeface="Times"/>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Times"/>
          <a:ea typeface="Times"/>
          <a:cs typeface="Times"/>
          <a:sym typeface="Time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tif"/><Relationship Id="rId3" Type="http://schemas.openxmlformats.org/officeDocument/2006/relationships/image" Target="../media/image13.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tif"/><Relationship Id="rId3" Type="http://schemas.openxmlformats.org/officeDocument/2006/relationships/image" Target="../media/image16.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4.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Relationship Id="rId3" Type="http://schemas.openxmlformats.org/officeDocument/2006/relationships/image" Target="../media/image9.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xfrm>
            <a:off x="685800" y="609599"/>
            <a:ext cx="7772400" cy="1143002"/>
          </a:xfrm>
          <a:prstGeom prst="rect">
            <a:avLst/>
          </a:prstGeom>
        </p:spPr>
        <p:txBody>
          <a:bodyPr/>
          <a:lstStyle/>
          <a:p>
            <a:pPr defTabSz="740663">
              <a:defRPr b="1" sz="3564">
                <a:solidFill>
                  <a:srgbClr val="000080"/>
                </a:solidFill>
              </a:defRPr>
            </a:pPr>
            <a:r>
              <a:t>Section One: Shiloh &amp; Samuel</a:t>
            </a:r>
            <a:r>
              <a:rPr>
                <a:solidFill>
                  <a:srgbClr val="000000"/>
                </a:solidFill>
              </a:rPr>
              <a:t> </a:t>
            </a:r>
            <a:r>
              <a:rPr>
                <a:solidFill>
                  <a:srgbClr val="FF0000"/>
                </a:solidFill>
              </a:rPr>
              <a:t>1:1—7:1</a:t>
            </a:r>
          </a:p>
        </p:txBody>
      </p:sp>
      <p:sp>
        <p:nvSpPr>
          <p:cNvPr id="39" name="Shape 39"/>
          <p:cNvSpPr/>
          <p:nvPr>
            <p:ph type="body" idx="1"/>
          </p:nvPr>
        </p:nvSpPr>
        <p:spPr>
          <a:prstGeom prst="rect">
            <a:avLst/>
          </a:prstGeom>
        </p:spPr>
        <p:txBody>
          <a:bodyPr/>
          <a:lstStyle/>
          <a:p>
            <a:pPr>
              <a:buAutoNum type="romanUcPeriod" startAt="1"/>
              <a:defRPr b="1"/>
            </a:pPr>
            <a:r>
              <a:t> Samuel’s Birth and Call </a:t>
            </a:r>
            <a:r>
              <a:rPr>
                <a:solidFill>
                  <a:srgbClr val="FF0000"/>
                </a:solidFill>
              </a:rPr>
              <a:t>1:1—3:21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4. Dedication of the child </a:t>
            </a:r>
            <a:r>
              <a:rPr>
                <a:solidFill>
                  <a:srgbClr val="FF2600"/>
                </a:solidFill>
              </a:rPr>
              <a:t>1:24-28</a:t>
            </a:r>
          </a:p>
        </p:txBody>
      </p:sp>
      <p:sp>
        <p:nvSpPr>
          <p:cNvPr id="76" name="Shape 76"/>
          <p:cNvSpPr/>
          <p:nvPr>
            <p:ph type="body" idx="1"/>
          </p:nvPr>
        </p:nvSpPr>
        <p:spPr>
          <a:xfrm>
            <a:off x="266700" y="782319"/>
            <a:ext cx="8610600" cy="5803584"/>
          </a:xfrm>
          <a:prstGeom prst="rect">
            <a:avLst/>
          </a:prstGeom>
        </p:spPr>
        <p:txBody>
          <a:bodyPr/>
          <a:lstStyle/>
          <a:p>
            <a:pPr marL="457200" indent="-457200">
              <a:spcBef>
                <a:spcPts val="3400"/>
              </a:spcBef>
              <a:buChar char="•"/>
              <a:defRPr sz="2800"/>
            </a:pPr>
            <a:r>
              <a:t>When weaned, she takes him to Shiloh, presents her child to Eli to be consecrated to the Lord</a:t>
            </a:r>
          </a:p>
          <a:p>
            <a:pPr marL="457200" indent="-457200">
              <a:spcBef>
                <a:spcPts val="3400"/>
              </a:spcBef>
              <a:buChar char="•"/>
              <a:defRPr sz="2800"/>
            </a:pPr>
            <a:r>
              <a:t>Offers a 3 year old bull, an ephah of flour, &amp; a jug of wine, for his consecration</a:t>
            </a:r>
          </a:p>
          <a:p>
            <a:pPr marL="457200" indent="-457200">
              <a:spcBef>
                <a:spcPts val="3400"/>
              </a:spcBef>
              <a:buChar char="•"/>
              <a:defRPr sz="2800"/>
            </a:pPr>
            <a:r>
              <a:t>ephah - measure of grain 3/5 bushel - 6 gal.</a:t>
            </a:r>
          </a:p>
        </p:txBody>
      </p:sp>
      <p:pic>
        <p:nvPicPr>
          <p:cNvPr id="77" name="pasted-image.tiff"/>
          <p:cNvPicPr>
            <a:picLocks noChangeAspect="1"/>
          </p:cNvPicPr>
          <p:nvPr/>
        </p:nvPicPr>
        <p:blipFill>
          <a:blip r:embed="rId2">
            <a:extLst/>
          </a:blip>
          <a:stretch>
            <a:fillRect/>
          </a:stretch>
        </p:blipFill>
        <p:spPr>
          <a:xfrm>
            <a:off x="766942" y="4206914"/>
            <a:ext cx="1833283" cy="2556948"/>
          </a:xfrm>
          <a:prstGeom prst="rect">
            <a:avLst/>
          </a:prstGeom>
          <a:ln w="12700">
            <a:miter lim="400000"/>
          </a:ln>
        </p:spPr>
      </p:pic>
      <p:pic>
        <p:nvPicPr>
          <p:cNvPr id="78" name="pasted-image.tiff"/>
          <p:cNvPicPr>
            <a:picLocks noChangeAspect="1"/>
          </p:cNvPicPr>
          <p:nvPr/>
        </p:nvPicPr>
        <p:blipFill>
          <a:blip r:embed="rId3">
            <a:extLst/>
          </a:blip>
          <a:stretch>
            <a:fillRect/>
          </a:stretch>
        </p:blipFill>
        <p:spPr>
          <a:xfrm>
            <a:off x="2939931" y="4178498"/>
            <a:ext cx="3842407" cy="2556948"/>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xfrm>
            <a:off x="351358" y="180339"/>
            <a:ext cx="8441284" cy="705804"/>
          </a:xfrm>
          <a:prstGeom prst="rect">
            <a:avLst/>
          </a:prstGeom>
        </p:spPr>
        <p:txBody>
          <a:bodyPr/>
          <a:lstStyle/>
          <a:p>
            <a:pPr marL="1117600" indent="-1117600">
              <a:defRPr b="1" sz="3600">
                <a:solidFill>
                  <a:srgbClr val="000080"/>
                </a:solidFill>
              </a:defRPr>
            </a:pPr>
            <a:r>
              <a:t>5. Hannah’s song, </a:t>
            </a:r>
            <a:r>
              <a:rPr>
                <a:solidFill>
                  <a:srgbClr val="FF2600"/>
                </a:solidFill>
              </a:rPr>
              <a:t>2:1-11</a:t>
            </a:r>
          </a:p>
        </p:txBody>
      </p:sp>
      <p:sp>
        <p:nvSpPr>
          <p:cNvPr id="81" name="Shape 81"/>
          <p:cNvSpPr/>
          <p:nvPr>
            <p:ph type="body" idx="1"/>
          </p:nvPr>
        </p:nvSpPr>
        <p:spPr>
          <a:xfrm>
            <a:off x="266700" y="853439"/>
            <a:ext cx="8610600" cy="5803584"/>
          </a:xfrm>
          <a:prstGeom prst="rect">
            <a:avLst/>
          </a:prstGeom>
        </p:spPr>
        <p:txBody>
          <a:bodyPr/>
          <a:lstStyle/>
          <a:p>
            <a:pPr marL="416426" indent="-416426" defTabSz="813816">
              <a:buAutoNum type="alphaLcPeriod" startAt="1"/>
              <a:defRPr sz="2492"/>
            </a:pPr>
            <a:r>
              <a:t>Hannah’s prophetic hymn, </a:t>
            </a:r>
            <a:r>
              <a:rPr>
                <a:solidFill>
                  <a:srgbClr val="FF2600"/>
                </a:solidFill>
              </a:rPr>
              <a:t>1-10</a:t>
            </a:r>
            <a:endParaRPr>
              <a:solidFill>
                <a:srgbClr val="FF2600"/>
              </a:solidFill>
            </a:endParaRPr>
          </a:p>
          <a:p>
            <a:pPr lvl="1" marL="981576" indent="-416426" defTabSz="813816">
              <a:buAutoNum type="arabicParenR" startAt="1"/>
              <a:defRPr sz="2314"/>
            </a:pPr>
            <a:r>
              <a:t>Rejoiced in the personal deliverance from misery, </a:t>
            </a:r>
            <a:r>
              <a:rPr>
                <a:solidFill>
                  <a:srgbClr val="FF2600"/>
                </a:solidFill>
              </a:rPr>
              <a:t>1</a:t>
            </a:r>
            <a:r>
              <a:t> </a:t>
            </a:r>
          </a:p>
          <a:p>
            <a:pPr lvl="1" marL="981576" indent="-416426" defTabSz="813816">
              <a:buAutoNum type="arabicParenR" startAt="1"/>
              <a:defRPr sz="2314"/>
            </a:pPr>
            <a:r>
              <a:t>Rejoiced in the person of God - his holiness, strength &amp; knowledge, </a:t>
            </a:r>
            <a:r>
              <a:rPr>
                <a:solidFill>
                  <a:srgbClr val="FF2600"/>
                </a:solidFill>
              </a:rPr>
              <a:t>2-3</a:t>
            </a:r>
          </a:p>
          <a:p>
            <a:pPr lvl="1" marL="981576" indent="-416426" defTabSz="813816">
              <a:buAutoNum type="arabicParenR" startAt="1"/>
              <a:defRPr sz="2314"/>
            </a:pPr>
            <a:r>
              <a:t>God judges and weighs actions</a:t>
            </a:r>
          </a:p>
          <a:p>
            <a:pPr lvl="1" marL="981576" indent="-416426" defTabSz="813816">
              <a:buAutoNum type="arabicParenR" startAt="1"/>
              <a:defRPr sz="2314"/>
            </a:pPr>
            <a:r>
              <a:t>Rejoiced in the government of God, </a:t>
            </a:r>
            <a:r>
              <a:rPr>
                <a:solidFill>
                  <a:srgbClr val="FF2600"/>
                </a:solidFill>
              </a:rPr>
              <a:t>4-8</a:t>
            </a:r>
            <a:r>
              <a:t>. The rich, powerful &amp; blessed are humbled - the poor, weak &amp; dishonorable are suddenly exalted - “brings low &amp; exalts"</a:t>
            </a:r>
          </a:p>
          <a:p>
            <a:pPr lvl="1" marL="981576" indent="-416426" defTabSz="813816">
              <a:buAutoNum type="arabicParenR" startAt="1"/>
              <a:defRPr sz="2314"/>
            </a:pPr>
            <a:r>
              <a:t>Rejoiced in her hope, </a:t>
            </a:r>
            <a:r>
              <a:rPr>
                <a:solidFill>
                  <a:srgbClr val="FF2600"/>
                </a:solidFill>
              </a:rPr>
              <a:t>9-10</a:t>
            </a:r>
            <a:r>
              <a:t>. The righteous are under the watchful care of God; the wicked, are swallowed up in darkness when God’s light of grace is withdrawn. God will ultimately a) judge the whole world, b) give strength to his king c) exalt the horn or power of his anointed - the Messiah</a:t>
            </a:r>
          </a:p>
          <a:p>
            <a:pPr marL="416426" indent="-416426" defTabSz="813816">
              <a:spcBef>
                <a:spcPts val="3000"/>
              </a:spcBef>
              <a:buAutoNum type="alphaLcPeriod" startAt="1"/>
              <a:defRPr sz="2492"/>
            </a:pPr>
            <a:r>
              <a:t>Samuel minister to the Lord, </a:t>
            </a:r>
            <a:r>
              <a:rPr>
                <a:solidFill>
                  <a:srgbClr val="FF2600"/>
                </a:solidFill>
              </a:rPr>
              <a:t>11</a:t>
            </a:r>
          </a:p>
        </p:txBody>
      </p:sp>
      <p:pic>
        <p:nvPicPr>
          <p:cNvPr id="82" name="pasted-image.tiff"/>
          <p:cNvPicPr>
            <a:picLocks noChangeAspect="1"/>
          </p:cNvPicPr>
          <p:nvPr/>
        </p:nvPicPr>
        <p:blipFill>
          <a:blip r:embed="rId2">
            <a:extLst/>
          </a:blip>
          <a:stretch>
            <a:fillRect/>
          </a:stretch>
        </p:blipFill>
        <p:spPr>
          <a:xfrm>
            <a:off x="7692073" y="76517"/>
            <a:ext cx="1180505" cy="1684186"/>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xfrm>
            <a:off x="220960" y="-1"/>
            <a:ext cx="8968135" cy="1143002"/>
          </a:xfrm>
          <a:prstGeom prst="rect">
            <a:avLst/>
          </a:prstGeom>
        </p:spPr>
        <p:txBody>
          <a:bodyPr/>
          <a:lstStyle/>
          <a:p>
            <a:pPr>
              <a:defRPr b="1" sz="3600">
                <a:solidFill>
                  <a:srgbClr val="000080"/>
                </a:solidFill>
              </a:defRPr>
            </a:pPr>
            <a:r>
              <a:t>B. Eli’s rejection &amp; Samuel’s call</a:t>
            </a:r>
            <a:r>
              <a:rPr>
                <a:solidFill>
                  <a:srgbClr val="000000"/>
                </a:solidFill>
              </a:rPr>
              <a:t> </a:t>
            </a:r>
            <a:r>
              <a:rPr>
                <a:solidFill>
                  <a:srgbClr val="FF0000"/>
                </a:solidFill>
              </a:rPr>
              <a:t>2:12—3:21</a:t>
            </a:r>
          </a:p>
        </p:txBody>
      </p:sp>
      <p:sp>
        <p:nvSpPr>
          <p:cNvPr id="85" name="Shape 85"/>
          <p:cNvSpPr/>
          <p:nvPr>
            <p:ph type="body" idx="1"/>
          </p:nvPr>
        </p:nvSpPr>
        <p:spPr>
          <a:xfrm>
            <a:off x="228600" y="1295400"/>
            <a:ext cx="8686800" cy="5181600"/>
          </a:xfrm>
          <a:prstGeom prst="rect">
            <a:avLst/>
          </a:prstGeom>
        </p:spPr>
        <p:txBody>
          <a:bodyPr/>
          <a:lstStyle/>
          <a:p>
            <a:pPr marL="519112" indent="-519112">
              <a:lnSpc>
                <a:spcPct val="90000"/>
              </a:lnSpc>
              <a:spcBef>
                <a:spcPts val="600"/>
              </a:spcBef>
              <a:buSzTx/>
              <a:buNone/>
              <a:defRPr b="1" sz="2800"/>
            </a:pPr>
            <a:r>
              <a:t>1.	Eli’s sinful sons </a:t>
            </a:r>
            <a:r>
              <a:rPr>
                <a:solidFill>
                  <a:srgbClr val="FF0000"/>
                </a:solidFill>
              </a:rPr>
              <a:t>2:12-17</a:t>
            </a:r>
          </a:p>
          <a:p>
            <a:pPr marL="519112" indent="-519112">
              <a:lnSpc>
                <a:spcPct val="90000"/>
              </a:lnSpc>
              <a:buSzTx/>
              <a:buNone/>
              <a:defRPr b="1" sz="2800"/>
            </a:pPr>
          </a:p>
          <a:p>
            <a:pPr marL="519112" indent="-519112">
              <a:lnSpc>
                <a:spcPct val="90000"/>
              </a:lnSpc>
              <a:spcBef>
                <a:spcPts val="600"/>
              </a:spcBef>
              <a:buSzTx/>
              <a:buNone/>
              <a:defRPr b="1" sz="2800"/>
            </a:pPr>
            <a:r>
              <a:t>2.	Samuel’s service in the tabernacle </a:t>
            </a:r>
            <a:r>
              <a:rPr>
                <a:solidFill>
                  <a:srgbClr val="FF0000"/>
                </a:solidFill>
              </a:rPr>
              <a:t>2:18-26</a:t>
            </a:r>
          </a:p>
          <a:p>
            <a:pPr marL="519112" indent="-519112">
              <a:lnSpc>
                <a:spcPct val="90000"/>
              </a:lnSpc>
              <a:buSzTx/>
              <a:buNone/>
              <a:defRPr b="1" sz="2800"/>
            </a:pPr>
          </a:p>
          <a:p>
            <a:pPr marL="519112" indent="-519112">
              <a:lnSpc>
                <a:spcPct val="90000"/>
              </a:lnSpc>
              <a:spcBef>
                <a:spcPts val="600"/>
              </a:spcBef>
              <a:buSzTx/>
              <a:buNone/>
              <a:defRPr b="1" sz="2800"/>
            </a:pPr>
            <a:r>
              <a:t>3.	A prophet’s message to Eli</a:t>
            </a:r>
            <a:r>
              <a:rPr>
                <a:solidFill>
                  <a:srgbClr val="FF0000"/>
                </a:solidFill>
              </a:rPr>
              <a:t> 2:27-35</a:t>
            </a:r>
          </a:p>
          <a:p>
            <a:pPr marL="519112" indent="-519112">
              <a:lnSpc>
                <a:spcPct val="90000"/>
              </a:lnSpc>
              <a:buSzTx/>
              <a:buNone/>
              <a:defRPr b="1" sz="2800"/>
            </a:pPr>
          </a:p>
          <a:p>
            <a:pPr marL="519112" indent="-519112">
              <a:lnSpc>
                <a:spcPct val="90000"/>
              </a:lnSpc>
              <a:spcBef>
                <a:spcPts val="600"/>
              </a:spcBef>
              <a:buSzTx/>
              <a:buNone/>
              <a:defRPr b="1" sz="2800"/>
            </a:pPr>
            <a:r>
              <a:t>4.	Samuel’s first vision </a:t>
            </a:r>
            <a:r>
              <a:rPr>
                <a:solidFill>
                  <a:srgbClr val="FF0000"/>
                </a:solidFill>
              </a:rPr>
              <a:t>3:1-10</a:t>
            </a:r>
          </a:p>
          <a:p>
            <a:pPr marL="519112" indent="-519112">
              <a:lnSpc>
                <a:spcPct val="90000"/>
              </a:lnSpc>
              <a:buSzTx/>
              <a:buNone/>
              <a:defRPr b="1" sz="2800"/>
            </a:pPr>
          </a:p>
          <a:p>
            <a:pPr marL="519112" indent="-519112">
              <a:lnSpc>
                <a:spcPct val="90000"/>
              </a:lnSpc>
              <a:spcBef>
                <a:spcPts val="600"/>
              </a:spcBef>
              <a:buSzTx/>
              <a:buNone/>
              <a:defRPr b="1" sz="2800"/>
            </a:pPr>
            <a:r>
              <a:t>5.	Samuel established as a prophet </a:t>
            </a:r>
            <a:r>
              <a:rPr>
                <a:solidFill>
                  <a:srgbClr val="FF0000"/>
                </a:solidFill>
              </a:rPr>
              <a:t>3:15-21</a:t>
            </a:r>
            <a:br>
              <a:rPr>
                <a:solidFill>
                  <a:srgbClr val="FF0000"/>
                </a:solidFill>
              </a:rPr>
            </a:b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1.  Eli’s sinful sons </a:t>
            </a:r>
            <a:r>
              <a:rPr>
                <a:solidFill>
                  <a:srgbClr val="FF2600"/>
                </a:solidFill>
              </a:rPr>
              <a:t>2:12-17</a:t>
            </a:r>
          </a:p>
        </p:txBody>
      </p:sp>
      <p:sp>
        <p:nvSpPr>
          <p:cNvPr id="88" name="Shape 88"/>
          <p:cNvSpPr/>
          <p:nvPr>
            <p:ph type="body" idx="1"/>
          </p:nvPr>
        </p:nvSpPr>
        <p:spPr>
          <a:xfrm>
            <a:off x="266700" y="924559"/>
            <a:ext cx="8610600" cy="5803584"/>
          </a:xfrm>
          <a:prstGeom prst="rect">
            <a:avLst/>
          </a:prstGeom>
        </p:spPr>
        <p:txBody>
          <a:bodyPr/>
          <a:lstStyle/>
          <a:p>
            <a:pPr marL="569912" indent="-569912">
              <a:spcBef>
                <a:spcPts val="2000"/>
              </a:spcBef>
              <a:buSzTx/>
              <a:buNone/>
              <a:defRPr sz="2800"/>
            </a:pPr>
            <a:r>
              <a:t>a.	Worthless men</a:t>
            </a:r>
          </a:p>
          <a:p>
            <a:pPr marL="569912" indent="-569912">
              <a:spcBef>
                <a:spcPts val="2000"/>
              </a:spcBef>
              <a:buSzTx/>
              <a:buNone/>
              <a:defRPr sz="2800"/>
            </a:pPr>
            <a:r>
              <a:t>b.    Stole from God - lead people to despise the sacrifices</a:t>
            </a:r>
          </a:p>
          <a:p>
            <a:pPr marL="569912" indent="-569912">
              <a:spcBef>
                <a:spcPts val="2000"/>
              </a:spcBef>
              <a:buSzTx/>
              <a:buNone/>
              <a:defRPr sz="2800"/>
            </a:pPr>
            <a:r>
              <a:t>c.    No knowledge of God</a:t>
            </a:r>
          </a:p>
          <a:p>
            <a:pPr marL="569912" indent="-569912">
              <a:spcBef>
                <a:spcPts val="2000"/>
              </a:spcBef>
              <a:buSzTx/>
              <a:buNone/>
              <a:defRPr sz="2800"/>
            </a:pPr>
          </a:p>
        </p:txBody>
      </p:sp>
      <p:pic>
        <p:nvPicPr>
          <p:cNvPr id="89" name="pasted-image.tiff"/>
          <p:cNvPicPr>
            <a:picLocks noChangeAspect="1"/>
          </p:cNvPicPr>
          <p:nvPr/>
        </p:nvPicPr>
        <p:blipFill>
          <a:blip r:embed="rId2">
            <a:extLst/>
          </a:blip>
          <a:stretch>
            <a:fillRect/>
          </a:stretch>
        </p:blipFill>
        <p:spPr>
          <a:xfrm>
            <a:off x="854908" y="3044547"/>
            <a:ext cx="2552272" cy="3403029"/>
          </a:xfrm>
          <a:prstGeom prst="rect">
            <a:avLst/>
          </a:prstGeom>
          <a:ln w="12700">
            <a:miter lim="400000"/>
          </a:ln>
        </p:spPr>
      </p:pic>
      <p:pic>
        <p:nvPicPr>
          <p:cNvPr id="90" name="pasted-image.tiff"/>
          <p:cNvPicPr>
            <a:picLocks noChangeAspect="1"/>
          </p:cNvPicPr>
          <p:nvPr/>
        </p:nvPicPr>
        <p:blipFill>
          <a:blip r:embed="rId3">
            <a:extLst/>
          </a:blip>
          <a:stretch>
            <a:fillRect/>
          </a:stretch>
        </p:blipFill>
        <p:spPr>
          <a:xfrm>
            <a:off x="3539887" y="3097926"/>
            <a:ext cx="3289301" cy="2463801"/>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229438" y="27939"/>
            <a:ext cx="8441284" cy="705804"/>
          </a:xfrm>
          <a:prstGeom prst="rect">
            <a:avLst/>
          </a:prstGeom>
        </p:spPr>
        <p:txBody>
          <a:bodyPr/>
          <a:lstStyle/>
          <a:p>
            <a:pPr marL="1072895" indent="-1072895" defTabSz="877823">
              <a:defRPr b="1" sz="3455">
                <a:solidFill>
                  <a:srgbClr val="000080"/>
                </a:solidFill>
              </a:defRPr>
            </a:pPr>
            <a:r>
              <a:t>2. Samuel’s service in the tabernacle </a:t>
            </a:r>
            <a:r>
              <a:rPr>
                <a:solidFill>
                  <a:srgbClr val="FF2600"/>
                </a:solidFill>
              </a:rPr>
              <a:t>2:18-26</a:t>
            </a:r>
          </a:p>
        </p:txBody>
      </p:sp>
      <p:sp>
        <p:nvSpPr>
          <p:cNvPr id="93" name="Shape 93"/>
          <p:cNvSpPr/>
          <p:nvPr>
            <p:ph type="body" idx="1"/>
          </p:nvPr>
        </p:nvSpPr>
        <p:spPr>
          <a:xfrm>
            <a:off x="266700" y="924559"/>
            <a:ext cx="5288955" cy="5803584"/>
          </a:xfrm>
          <a:prstGeom prst="rect">
            <a:avLst/>
          </a:prstGeom>
        </p:spPr>
        <p:txBody>
          <a:bodyPr/>
          <a:lstStyle/>
          <a:p>
            <a:pPr marL="569912" indent="-569912">
              <a:spcBef>
                <a:spcPts val="2000"/>
              </a:spcBef>
              <a:buSzTx/>
              <a:buNone/>
              <a:defRPr sz="2800"/>
            </a:pPr>
            <a:r>
              <a:t>a.	Further account of Samuel, and of the divine blessing on Elkanah and Hannah, </a:t>
            </a:r>
            <a:r>
              <a:rPr>
                <a:solidFill>
                  <a:srgbClr val="FF2600"/>
                </a:solidFill>
              </a:rPr>
              <a:t>18-21</a:t>
            </a:r>
          </a:p>
          <a:p>
            <a:pPr marL="569912" indent="-569912">
              <a:spcBef>
                <a:spcPts val="2000"/>
              </a:spcBef>
              <a:buSzTx/>
              <a:buNone/>
              <a:defRPr sz="2800"/>
            </a:pPr>
            <a:r>
              <a:t>b.	Eli’s reprehensible remissness towards his sons in not restraining them, </a:t>
            </a:r>
            <a:r>
              <a:rPr>
                <a:solidFill>
                  <a:srgbClr val="FF2600"/>
                </a:solidFill>
              </a:rPr>
              <a:t>22-26</a:t>
            </a:r>
          </a:p>
        </p:txBody>
      </p:sp>
      <p:pic>
        <p:nvPicPr>
          <p:cNvPr id="94" name="pasted-image.tiff"/>
          <p:cNvPicPr>
            <a:picLocks noChangeAspect="1"/>
          </p:cNvPicPr>
          <p:nvPr/>
        </p:nvPicPr>
        <p:blipFill>
          <a:blip r:embed="rId2">
            <a:extLst/>
          </a:blip>
          <a:stretch>
            <a:fillRect/>
          </a:stretch>
        </p:blipFill>
        <p:spPr>
          <a:xfrm>
            <a:off x="5573593" y="990996"/>
            <a:ext cx="3378201" cy="2400301"/>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a:off x="220960" y="-1"/>
            <a:ext cx="8968135" cy="1143002"/>
          </a:xfrm>
          <a:prstGeom prst="rect">
            <a:avLst/>
          </a:prstGeom>
        </p:spPr>
        <p:txBody>
          <a:bodyPr/>
          <a:lstStyle/>
          <a:p>
            <a:pPr>
              <a:defRPr b="1" sz="3600">
                <a:solidFill>
                  <a:srgbClr val="000080"/>
                </a:solidFill>
              </a:defRPr>
            </a:pPr>
            <a:r>
              <a:t>B. Eli’s rejection &amp; Samuel’s call</a:t>
            </a:r>
            <a:r>
              <a:rPr>
                <a:solidFill>
                  <a:srgbClr val="000000"/>
                </a:solidFill>
              </a:rPr>
              <a:t> </a:t>
            </a:r>
            <a:r>
              <a:rPr>
                <a:solidFill>
                  <a:srgbClr val="FF0000"/>
                </a:solidFill>
              </a:rPr>
              <a:t>2:12—3:21</a:t>
            </a:r>
          </a:p>
        </p:txBody>
      </p:sp>
      <p:sp>
        <p:nvSpPr>
          <p:cNvPr id="97" name="Shape 97"/>
          <p:cNvSpPr/>
          <p:nvPr>
            <p:ph type="body" idx="1"/>
          </p:nvPr>
        </p:nvSpPr>
        <p:spPr>
          <a:xfrm>
            <a:off x="228600" y="1295400"/>
            <a:ext cx="8686800" cy="5181600"/>
          </a:xfrm>
          <a:prstGeom prst="rect">
            <a:avLst/>
          </a:prstGeom>
        </p:spPr>
        <p:txBody>
          <a:bodyPr/>
          <a:lstStyle/>
          <a:p>
            <a:pPr marL="519112" indent="-519112">
              <a:lnSpc>
                <a:spcPct val="90000"/>
              </a:lnSpc>
              <a:spcBef>
                <a:spcPts val="600"/>
              </a:spcBef>
              <a:buSzTx/>
              <a:buNone/>
              <a:defRPr b="1" sz="2800"/>
            </a:pPr>
            <a:r>
              <a:t>3.	A prophet’s message to Eli</a:t>
            </a:r>
            <a:r>
              <a:rPr>
                <a:solidFill>
                  <a:srgbClr val="FF0000"/>
                </a:solidFill>
              </a:rPr>
              <a:t> 2:27-35</a:t>
            </a:r>
          </a:p>
          <a:p>
            <a:pPr marL="519112" indent="-519112">
              <a:lnSpc>
                <a:spcPct val="90000"/>
              </a:lnSpc>
              <a:buSzTx/>
              <a:buNone/>
              <a:defRPr b="1" sz="2800"/>
            </a:pPr>
          </a:p>
          <a:p>
            <a:pPr marL="519112" indent="-519112">
              <a:lnSpc>
                <a:spcPct val="90000"/>
              </a:lnSpc>
              <a:spcBef>
                <a:spcPts val="600"/>
              </a:spcBef>
              <a:buSzTx/>
              <a:buNone/>
              <a:defRPr b="1" sz="2800"/>
            </a:pPr>
            <a:r>
              <a:t>4.	Samuel’s first vision </a:t>
            </a:r>
            <a:r>
              <a:rPr>
                <a:solidFill>
                  <a:srgbClr val="FF0000"/>
                </a:solidFill>
              </a:rPr>
              <a:t>3:1-10</a:t>
            </a:r>
          </a:p>
          <a:p>
            <a:pPr marL="519112" indent="-519112">
              <a:lnSpc>
                <a:spcPct val="90000"/>
              </a:lnSpc>
              <a:buSzTx/>
              <a:buNone/>
              <a:defRPr b="1" sz="2800"/>
            </a:pPr>
          </a:p>
          <a:p>
            <a:pPr marL="519112" indent="-519112">
              <a:lnSpc>
                <a:spcPct val="90000"/>
              </a:lnSpc>
              <a:spcBef>
                <a:spcPts val="600"/>
              </a:spcBef>
              <a:buSzTx/>
              <a:buNone/>
              <a:defRPr b="1" sz="2800"/>
            </a:pPr>
            <a:r>
              <a:t>5.	Samuel established as a prophet </a:t>
            </a:r>
            <a:r>
              <a:rPr>
                <a:solidFill>
                  <a:srgbClr val="FF0000"/>
                </a:solidFill>
              </a:rPr>
              <a:t>3:15-21</a:t>
            </a:r>
            <a:br>
              <a:rPr>
                <a:solidFill>
                  <a:srgbClr val="FF0000"/>
                </a:solidFill>
              </a:rPr>
            </a:b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9" name="Philistia.png"/>
          <p:cNvPicPr>
            <a:picLocks noChangeAspect="1"/>
          </p:cNvPicPr>
          <p:nvPr/>
        </p:nvPicPr>
        <p:blipFill>
          <a:blip r:embed="rId2">
            <a:extLst/>
          </a:blip>
          <a:stretch>
            <a:fillRect/>
          </a:stretch>
        </p:blipFill>
        <p:spPr>
          <a:xfrm>
            <a:off x="381000" y="533400"/>
            <a:ext cx="8437563" cy="5491163"/>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image.pdf"/>
          <p:cNvPicPr>
            <a:picLocks noChangeAspect="1"/>
          </p:cNvPicPr>
          <p:nvPr/>
        </p:nvPicPr>
        <p:blipFill>
          <a:blip r:embed="rId2">
            <a:extLst/>
          </a:blip>
          <a:stretch>
            <a:fillRect/>
          </a:stretch>
        </p:blipFill>
        <p:spPr>
          <a:xfrm>
            <a:off x="457200" y="381000"/>
            <a:ext cx="5080000" cy="3810000"/>
          </a:xfrm>
          <a:prstGeom prst="rect">
            <a:avLst/>
          </a:prstGeom>
          <a:ln w="12700">
            <a:miter lim="400000"/>
          </a:ln>
        </p:spPr>
      </p:pic>
      <p:sp>
        <p:nvSpPr>
          <p:cNvPr id="102" name="Shape 102"/>
          <p:cNvSpPr/>
          <p:nvPr/>
        </p:nvSpPr>
        <p:spPr>
          <a:xfrm>
            <a:off x="5867400" y="228600"/>
            <a:ext cx="2971800" cy="50217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000"/>
              </a:spcBef>
              <a:defRPr b="1" sz="1800">
                <a:latin typeface="Arial"/>
                <a:ea typeface="Arial"/>
                <a:cs typeface="Arial"/>
                <a:sym typeface="Arial"/>
              </a:defRPr>
            </a:pPr>
            <a:r>
              <a:t>Depictions of the Philistines</a:t>
            </a:r>
          </a:p>
          <a:p>
            <a:pPr>
              <a:spcBef>
                <a:spcPts val="1000"/>
              </a:spcBef>
              <a:defRPr sz="1800">
                <a:latin typeface="Arial"/>
                <a:ea typeface="Arial"/>
                <a:cs typeface="Arial"/>
                <a:sym typeface="Arial"/>
              </a:defRPr>
            </a:pPr>
            <a:r>
              <a:t>In about 1175 B.C. Ramses III successfully stopped the Sea Peoples (including the Philistines) from invading Egypt.  This account is recorded on the walls of his mortuary temple.  The Philistines are known by their use of feather head dresses, swan decorations, two edged swords, spears, and rounded shields.  The majority of the Sea Peoples are clean-shaven, but a few Philistines are depicted with beards.</a:t>
            </a:r>
          </a:p>
        </p:txBody>
      </p:sp>
      <p:pic>
        <p:nvPicPr>
          <p:cNvPr id="103" name="image.pdf"/>
          <p:cNvPicPr>
            <a:picLocks noChangeAspect="1"/>
          </p:cNvPicPr>
          <p:nvPr/>
        </p:nvPicPr>
        <p:blipFill>
          <a:blip r:embed="rId3">
            <a:extLst/>
          </a:blip>
          <a:stretch>
            <a:fillRect/>
          </a:stretch>
        </p:blipFill>
        <p:spPr>
          <a:xfrm>
            <a:off x="457200" y="4419600"/>
            <a:ext cx="2590800" cy="1746250"/>
          </a:xfrm>
          <a:prstGeom prst="rect">
            <a:avLst/>
          </a:prstGeom>
          <a:ln w="12700">
            <a:miter lim="400000"/>
          </a:ln>
        </p:spPr>
      </p:pic>
      <p:pic>
        <p:nvPicPr>
          <p:cNvPr id="104" name="image.pdf"/>
          <p:cNvPicPr>
            <a:picLocks noChangeAspect="1"/>
          </p:cNvPicPr>
          <p:nvPr/>
        </p:nvPicPr>
        <p:blipFill>
          <a:blip r:embed="rId4">
            <a:extLst/>
          </a:blip>
          <a:stretch>
            <a:fillRect/>
          </a:stretch>
        </p:blipFill>
        <p:spPr>
          <a:xfrm>
            <a:off x="3048000" y="4191000"/>
            <a:ext cx="2819400" cy="2109788"/>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6" name="image.pdf"/>
          <p:cNvPicPr>
            <a:picLocks noChangeAspect="1"/>
          </p:cNvPicPr>
          <p:nvPr/>
        </p:nvPicPr>
        <p:blipFill>
          <a:blip r:embed="rId2">
            <a:extLst/>
          </a:blip>
          <a:stretch>
            <a:fillRect/>
          </a:stretch>
        </p:blipFill>
        <p:spPr>
          <a:xfrm>
            <a:off x="304800" y="381000"/>
            <a:ext cx="2222500" cy="2146300"/>
          </a:xfrm>
          <a:prstGeom prst="rect">
            <a:avLst/>
          </a:prstGeom>
          <a:ln w="12700">
            <a:miter lim="400000"/>
          </a:ln>
        </p:spPr>
      </p:pic>
      <p:pic>
        <p:nvPicPr>
          <p:cNvPr id="107" name="image.pdf"/>
          <p:cNvPicPr>
            <a:picLocks noChangeAspect="1"/>
          </p:cNvPicPr>
          <p:nvPr/>
        </p:nvPicPr>
        <p:blipFill>
          <a:blip r:embed="rId3">
            <a:extLst/>
          </a:blip>
          <a:stretch>
            <a:fillRect/>
          </a:stretch>
        </p:blipFill>
        <p:spPr>
          <a:xfrm>
            <a:off x="2819400" y="0"/>
            <a:ext cx="3683000" cy="4279900"/>
          </a:xfrm>
          <a:prstGeom prst="rect">
            <a:avLst/>
          </a:prstGeom>
          <a:ln w="12700">
            <a:miter lim="400000"/>
          </a:ln>
        </p:spPr>
      </p:pic>
      <p:pic>
        <p:nvPicPr>
          <p:cNvPr id="108" name="image.pdf"/>
          <p:cNvPicPr>
            <a:picLocks noChangeAspect="1"/>
          </p:cNvPicPr>
          <p:nvPr/>
        </p:nvPicPr>
        <p:blipFill>
          <a:blip r:embed="rId4">
            <a:extLst/>
          </a:blip>
          <a:stretch>
            <a:fillRect/>
          </a:stretch>
        </p:blipFill>
        <p:spPr>
          <a:xfrm>
            <a:off x="6553200" y="304800"/>
            <a:ext cx="2289175" cy="3937000"/>
          </a:xfrm>
          <a:prstGeom prst="rect">
            <a:avLst/>
          </a:prstGeom>
          <a:ln w="12700">
            <a:miter lim="400000"/>
          </a:ln>
        </p:spPr>
      </p:pic>
      <p:pic>
        <p:nvPicPr>
          <p:cNvPr id="109" name="image.pdf"/>
          <p:cNvPicPr>
            <a:picLocks noChangeAspect="1"/>
          </p:cNvPicPr>
          <p:nvPr/>
        </p:nvPicPr>
        <p:blipFill>
          <a:blip r:embed="rId5">
            <a:extLst/>
          </a:blip>
          <a:stretch>
            <a:fillRect/>
          </a:stretch>
        </p:blipFill>
        <p:spPr>
          <a:xfrm>
            <a:off x="2590800" y="4445000"/>
            <a:ext cx="3810000" cy="2413000"/>
          </a:xfrm>
          <a:prstGeom prst="rect">
            <a:avLst/>
          </a:prstGeom>
          <a:ln w="12700">
            <a:miter lim="400000"/>
          </a:ln>
        </p:spPr>
      </p:pic>
      <p:pic>
        <p:nvPicPr>
          <p:cNvPr id="110" name="image.pdf"/>
          <p:cNvPicPr>
            <a:picLocks noChangeAspect="1"/>
          </p:cNvPicPr>
          <p:nvPr/>
        </p:nvPicPr>
        <p:blipFill>
          <a:blip r:embed="rId6">
            <a:extLst/>
          </a:blip>
          <a:stretch>
            <a:fillRect/>
          </a:stretch>
        </p:blipFill>
        <p:spPr>
          <a:xfrm>
            <a:off x="0" y="2590800"/>
            <a:ext cx="2641600" cy="346710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pdf"/>
          <p:cNvPicPr>
            <a:picLocks noChangeAspect="1"/>
          </p:cNvPicPr>
          <p:nvPr/>
        </p:nvPicPr>
        <p:blipFill>
          <a:blip r:embed="rId2">
            <a:extLst/>
          </a:blip>
          <a:stretch>
            <a:fillRect/>
          </a:stretch>
        </p:blipFill>
        <p:spPr>
          <a:xfrm>
            <a:off x="0" y="609600"/>
            <a:ext cx="9321800" cy="4264025"/>
          </a:xfrm>
          <a:prstGeom prst="rect">
            <a:avLst/>
          </a:prstGeom>
          <a:ln w="12700">
            <a:miter lim="400000"/>
          </a:ln>
        </p:spPr>
      </p:pic>
      <p:sp>
        <p:nvSpPr>
          <p:cNvPr id="113" name="Shape 113"/>
          <p:cNvSpPr/>
          <p:nvPr/>
        </p:nvSpPr>
        <p:spPr>
          <a:xfrm>
            <a:off x="0" y="4495800"/>
            <a:ext cx="8077200" cy="377825"/>
          </a:xfrm>
          <a:prstGeom prst="rect">
            <a:avLst/>
          </a:prstGeom>
          <a:solidFill>
            <a:srgbClr val="FFFFFF"/>
          </a:solidFill>
          <a:ln>
            <a:solidFill>
              <a:srgbClr val="FFFFFF"/>
            </a:solidFill>
          </a:ln>
        </p:spPr>
        <p:txBody>
          <a:bodyPr lIns="45719" rIns="45719" anchor="ctr"/>
          <a:lstStyle/>
          <a:p>
            <a:pPr/>
          </a:p>
        </p:txBody>
      </p:sp>
      <p:sp>
        <p:nvSpPr>
          <p:cNvPr id="114" name="Shape 114"/>
          <p:cNvSpPr/>
          <p:nvPr/>
        </p:nvSpPr>
        <p:spPr>
          <a:xfrm>
            <a:off x="0" y="4267200"/>
            <a:ext cx="2590800" cy="381000"/>
          </a:xfrm>
          <a:prstGeom prst="rect">
            <a:avLst/>
          </a:prstGeom>
          <a:solidFill>
            <a:srgbClr val="FFFFFF"/>
          </a:solidFill>
          <a:ln>
            <a:solidFill>
              <a:srgbClr val="FFFFFF"/>
            </a:solidFill>
          </a:ln>
        </p:spPr>
        <p:txBody>
          <a:bodyPr lIns="45719" rIns="45719" anchor="ctr"/>
          <a:lstStyle/>
          <a:p>
            <a:pPr/>
          </a:p>
        </p:txBody>
      </p:sp>
      <p:sp>
        <p:nvSpPr>
          <p:cNvPr id="115" name="Shape 115"/>
          <p:cNvSpPr/>
          <p:nvPr/>
        </p:nvSpPr>
        <p:spPr>
          <a:xfrm>
            <a:off x="1828800" y="4495800"/>
            <a:ext cx="5562600" cy="10109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pPr>
            <a:r>
              <a:t>Carts of Sea People drawn by oxen</a:t>
            </a:r>
          </a:p>
          <a:p>
            <a:pPr algn="ctr">
              <a:spcBef>
                <a:spcPts val="1400"/>
              </a:spcBef>
            </a:pPr>
            <a:r>
              <a:t>(relief of Rameses III at Medinat Habu)</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pasted-image.pdf"/>
          <p:cNvPicPr>
            <a:picLocks noChangeAspect="1"/>
          </p:cNvPicPr>
          <p:nvPr/>
        </p:nvPicPr>
        <p:blipFill>
          <a:blip r:embed="rId2">
            <a:extLst/>
          </a:blip>
          <a:stretch>
            <a:fillRect/>
          </a:stretch>
        </p:blipFill>
        <p:spPr>
          <a:xfrm>
            <a:off x="1262159" y="5080"/>
            <a:ext cx="6609522" cy="6858001"/>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image.pdf"/>
          <p:cNvPicPr>
            <a:picLocks noChangeAspect="1"/>
          </p:cNvPicPr>
          <p:nvPr/>
        </p:nvPicPr>
        <p:blipFill>
          <a:blip r:embed="rId2">
            <a:extLst/>
          </a:blip>
          <a:stretch>
            <a:fillRect/>
          </a:stretch>
        </p:blipFill>
        <p:spPr>
          <a:xfrm>
            <a:off x="0" y="304800"/>
            <a:ext cx="9144000" cy="6219825"/>
          </a:xfrm>
          <a:prstGeom prst="rect">
            <a:avLst/>
          </a:prstGeom>
          <a:ln w="12700">
            <a:miter lim="400000"/>
          </a:ln>
        </p:spPr>
      </p:pic>
      <p:sp>
        <p:nvSpPr>
          <p:cNvPr id="118" name="Shape 118"/>
          <p:cNvSpPr/>
          <p:nvPr/>
        </p:nvSpPr>
        <p:spPr>
          <a:xfrm>
            <a:off x="3032125" y="906462"/>
            <a:ext cx="207963" cy="311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9951" y="3086"/>
                  <a:pt x="17973" y="3967"/>
                  <a:pt x="14840" y="6392"/>
                </a:cubicBezTo>
                <a:cubicBezTo>
                  <a:pt x="13356" y="9257"/>
                  <a:pt x="8244" y="14216"/>
                  <a:pt x="5441" y="16200"/>
                </a:cubicBezTo>
                <a:cubicBezTo>
                  <a:pt x="3133" y="17633"/>
                  <a:pt x="0" y="19286"/>
                  <a:pt x="0" y="21600"/>
                </a:cubicBezTo>
              </a:path>
            </a:pathLst>
          </a:custGeom>
          <a:ln>
            <a:solidFill>
              <a:srgbClr val="000000"/>
            </a:solidFill>
          </a:ln>
        </p:spPr>
        <p:txBody>
          <a:bodyPr lIns="45719" rIns="45719" anchor="ctr"/>
          <a:lstStyle/>
          <a:p>
            <a:pP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228600" y="0"/>
            <a:ext cx="8686800" cy="762000"/>
          </a:xfrm>
          <a:prstGeom prst="rect">
            <a:avLst/>
          </a:prstGeom>
        </p:spPr>
        <p:txBody>
          <a:bodyPr/>
          <a:lstStyle/>
          <a:p>
            <a:pPr>
              <a:defRPr b="1" sz="3200">
                <a:solidFill>
                  <a:srgbClr val="000080"/>
                </a:solidFill>
              </a:defRPr>
            </a:pPr>
            <a:r>
              <a:t>II.	The Ark of The Lord </a:t>
            </a:r>
            <a:r>
              <a:rPr>
                <a:solidFill>
                  <a:srgbClr val="FF0000"/>
                </a:solidFill>
              </a:rPr>
              <a:t>4:1-7:2</a:t>
            </a:r>
          </a:p>
        </p:txBody>
      </p:sp>
      <p:sp>
        <p:nvSpPr>
          <p:cNvPr id="121" name="Shape 121"/>
          <p:cNvSpPr/>
          <p:nvPr>
            <p:ph type="body" sz="quarter" idx="1"/>
          </p:nvPr>
        </p:nvSpPr>
        <p:spPr>
          <a:xfrm>
            <a:off x="228600" y="762000"/>
            <a:ext cx="8686800" cy="762000"/>
          </a:xfrm>
          <a:prstGeom prst="rect">
            <a:avLst/>
          </a:prstGeom>
        </p:spPr>
        <p:txBody>
          <a:bodyPr/>
          <a:lstStyle/>
          <a:p>
            <a:pPr marL="609600" indent="-609600">
              <a:spcBef>
                <a:spcPts val="600"/>
              </a:spcBef>
              <a:buSzTx/>
              <a:buNone/>
              <a:defRPr b="1" sz="2800">
                <a:solidFill>
                  <a:srgbClr val="000080"/>
                </a:solidFill>
              </a:defRPr>
            </a:pPr>
            <a:r>
              <a:t>A. 	The ark is taken from Israel</a:t>
            </a:r>
            <a:r>
              <a:rPr>
                <a:solidFill>
                  <a:srgbClr val="000000"/>
                </a:solidFill>
              </a:rPr>
              <a:t> </a:t>
            </a:r>
            <a:r>
              <a:rPr>
                <a:solidFill>
                  <a:srgbClr val="FF0000"/>
                </a:solidFill>
              </a:rPr>
              <a:t>4</a:t>
            </a:r>
          </a:p>
        </p:txBody>
      </p:sp>
      <p:sp>
        <p:nvSpPr>
          <p:cNvPr id="122" name="Shape 122"/>
          <p:cNvSpPr/>
          <p:nvPr/>
        </p:nvSpPr>
        <p:spPr>
          <a:xfrm>
            <a:off x="228600" y="1295400"/>
            <a:ext cx="8686800" cy="2301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533400" indent="100012">
              <a:defRPr b="1"/>
            </a:pPr>
            <a:r>
              <a:t>1.	First battle of Edenezer </a:t>
            </a:r>
            <a:r>
              <a:rPr>
                <a:solidFill>
                  <a:srgbClr val="FF0000"/>
                </a:solidFill>
              </a:rPr>
              <a:t>4:1-4</a:t>
            </a:r>
            <a:endParaRPr>
              <a:solidFill>
                <a:srgbClr val="FF0000"/>
              </a:solidFill>
            </a:endParaRPr>
          </a:p>
          <a:p>
            <a:pPr lvl="2" marL="1711325" indent="-457200">
              <a:buSzPct val="100000"/>
              <a:buAutoNum type="alphaLcPeriod" startAt="1"/>
              <a:defRPr b="1">
                <a:solidFill>
                  <a:srgbClr val="000080"/>
                </a:solidFill>
              </a:defRPr>
            </a:pPr>
            <a:r>
              <a:t>Israel defeated by Philistines &amp; lose 4000 men</a:t>
            </a:r>
            <a:r>
              <a:rPr>
                <a:solidFill>
                  <a:srgbClr val="000000"/>
                </a:solidFill>
              </a:rPr>
              <a:t> </a:t>
            </a:r>
            <a:r>
              <a:rPr>
                <a:solidFill>
                  <a:srgbClr val="FF0000"/>
                </a:solidFill>
              </a:rPr>
              <a:t>1-2</a:t>
            </a:r>
            <a:endParaRPr>
              <a:solidFill>
                <a:srgbClr val="FF0000"/>
              </a:solidFill>
            </a:endParaRPr>
          </a:p>
          <a:p>
            <a:pPr lvl="2" marL="457200" indent="796925">
              <a:defRPr b="1">
                <a:solidFill>
                  <a:srgbClr val="000080"/>
                </a:solidFill>
              </a:defRPr>
            </a:pPr>
          </a:p>
          <a:p>
            <a:pPr lvl="2" marL="457200" indent="796925">
              <a:defRPr b="1">
                <a:solidFill>
                  <a:srgbClr val="000080"/>
                </a:solidFill>
              </a:defRPr>
            </a:pPr>
            <a:r>
              <a:t>b.	Israel resolves to battle again &amp; bring the ark of the Lord, with Hophni &amp; Phinehas, the priests, into the camp</a:t>
            </a:r>
            <a:r>
              <a:rPr>
                <a:solidFill>
                  <a:srgbClr val="000000"/>
                </a:solidFill>
              </a:rPr>
              <a:t> </a:t>
            </a:r>
            <a:r>
              <a:rPr>
                <a:solidFill>
                  <a:srgbClr val="FF0000"/>
                </a:solidFill>
              </a:rPr>
              <a:t>3-4</a:t>
            </a:r>
          </a:p>
        </p:txBody>
      </p:sp>
      <p:pic>
        <p:nvPicPr>
          <p:cNvPr id="123" name="image.pdf"/>
          <p:cNvPicPr>
            <a:picLocks noChangeAspect="1"/>
          </p:cNvPicPr>
          <p:nvPr/>
        </p:nvPicPr>
        <p:blipFill>
          <a:blip r:embed="rId2">
            <a:extLst/>
          </a:blip>
          <a:stretch>
            <a:fillRect/>
          </a:stretch>
        </p:blipFill>
        <p:spPr>
          <a:xfrm>
            <a:off x="2362200" y="3902075"/>
            <a:ext cx="5029200" cy="281622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2">
                                            <p:bg/>
                                          </p:spTgt>
                                        </p:tgtEl>
                                        <p:attrNameLst>
                                          <p:attrName>style.visibility</p:attrName>
                                        </p:attrNameLst>
                                      </p:cBhvr>
                                      <p:to>
                                        <p:strVal val="visible"/>
                                      </p:to>
                                    </p:set>
                                    <p:animEffect filter="wipe(left)" transition="in">
                                      <p:cBhvr>
                                        <p:cTn id="7" dur="1000"/>
                                        <p:tgtEl>
                                          <p:spTgt spid="12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22">
                                            <p:txEl>
                                              <p:pRg st="0" end="0"/>
                                            </p:txEl>
                                          </p:spTgt>
                                        </p:tgtEl>
                                        <p:attrNameLst>
                                          <p:attrName>style.visibility</p:attrName>
                                        </p:attrNameLst>
                                      </p:cBhvr>
                                      <p:to>
                                        <p:strVal val="visible"/>
                                      </p:to>
                                    </p:set>
                                    <p:animEffect filter="wipe(left)" transition="in">
                                      <p:cBhvr>
                                        <p:cTn id="10" dur="10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22">
                                            <p:txEl>
                                              <p:pRg st="1" end="1"/>
                                            </p:txEl>
                                          </p:spTgt>
                                        </p:tgtEl>
                                        <p:attrNameLst>
                                          <p:attrName>style.visibility</p:attrName>
                                        </p:attrNameLst>
                                      </p:cBhvr>
                                      <p:to>
                                        <p:strVal val="visible"/>
                                      </p:to>
                                    </p:set>
                                    <p:animEffect filter="wipe(left)" transition="in">
                                      <p:cBhvr>
                                        <p:cTn id="15" dur="1000"/>
                                        <p:tgtEl>
                                          <p:spTgt spid="1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22">
                                            <p:txEl>
                                              <p:pRg st="2" end="2"/>
                                            </p:txEl>
                                          </p:spTgt>
                                        </p:tgtEl>
                                        <p:attrNameLst>
                                          <p:attrName>style.visibility</p:attrName>
                                        </p:attrNameLst>
                                      </p:cBhvr>
                                      <p:to>
                                        <p:strVal val="visible"/>
                                      </p:to>
                                    </p:set>
                                    <p:animEffect filter="wipe(left)" transition="in">
                                      <p:cBhvr>
                                        <p:cTn id="20" dur="1000"/>
                                        <p:tgtEl>
                                          <p:spTgt spid="122">
                                            <p:txEl>
                                              <p:pRg st="2" end="2"/>
                                            </p:txEl>
                                          </p:spTgt>
                                        </p:tgtEl>
                                      </p:cBhvr>
                                    </p:animEffect>
                                  </p:childTnLst>
                                </p:cTn>
                              </p:par>
                            </p:childTnLst>
                          </p:cTn>
                        </p:par>
                        <p:par>
                          <p:cTn id="21" fill="hold">
                            <p:stCondLst>
                              <p:cond delay="1000"/>
                            </p:stCondLst>
                            <p:childTnLst>
                              <p:par>
                                <p:cTn id="22" presetClass="entr" nodeType="afterEffect" presetSubtype="9" presetID="15" grpId="2" fill="hold">
                                  <p:stCondLst>
                                    <p:cond delay="0"/>
                                  </p:stCondLst>
                                  <p:iterate type="el" backwards="0">
                                    <p:tmAbs val="0"/>
                                  </p:iterate>
                                  <p:childTnLst>
                                    <p:set>
                                      <p:cBhvr>
                                        <p:cTn id="23" fill="hold"/>
                                        <p:tgtEl>
                                          <p:spTgt spid="123"/>
                                        </p:tgtEl>
                                        <p:attrNameLst>
                                          <p:attrName>style.visibility</p:attrName>
                                        </p:attrNameLst>
                                      </p:cBhvr>
                                      <p:to>
                                        <p:strVal val="visible"/>
                                      </p:to>
                                    </p:set>
                                    <p:anim calcmode="lin" valueType="num">
                                      <p:cBhvr>
                                        <p:cTn id="24" dur="1000" fill="hold"/>
                                        <p:tgtEl>
                                          <p:spTgt spid="123"/>
                                        </p:tgtEl>
                                        <p:attrNameLst>
                                          <p:attrName>ppt_w</p:attrName>
                                        </p:attrNameLst>
                                      </p:cBhvr>
                                      <p:tavLst>
                                        <p:tav tm="0">
                                          <p:val>
                                            <p:fltVal val="0"/>
                                          </p:val>
                                        </p:tav>
                                        <p:tav tm="100000">
                                          <p:val>
                                            <p:strVal val="#ppt_w"/>
                                          </p:val>
                                        </p:tav>
                                      </p:tavLst>
                                    </p:anim>
                                    <p:anim calcmode="lin" valueType="num">
                                      <p:cBhvr>
                                        <p:cTn id="25" dur="1000" fill="hold"/>
                                        <p:tgtEl>
                                          <p:spTgt spid="123"/>
                                        </p:tgtEl>
                                        <p:attrNameLst>
                                          <p:attrName>ppt_h</p:attrName>
                                        </p:attrNameLst>
                                      </p:cBhvr>
                                      <p:tavLst>
                                        <p:tav tm="0">
                                          <p:val>
                                            <p:fltVal val="0"/>
                                          </p:val>
                                        </p:tav>
                                        <p:tav tm="100000">
                                          <p:val>
                                            <p:strVal val="#ppt_h"/>
                                          </p:val>
                                        </p:tav>
                                      </p:tavLst>
                                    </p:anim>
                                    <p:anim calcmode="lin" valueType="num">
                                      <p:cBhvr>
                                        <p:cTn id="26" dur="1000" fill="hold"/>
                                        <p:tgtEl>
                                          <p:spTgt spid="12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1" fill="hold">
                                  <p:stCondLst>
                                    <p:cond delay="0"/>
                                  </p:stCondLst>
                                  <p:iterate type="el" backwards="0">
                                    <p:tmAbs val="0"/>
                                  </p:iterate>
                                  <p:childTnLst>
                                    <p:set>
                                      <p:cBhvr>
                                        <p:cTn id="31" fill="hold"/>
                                        <p:tgtEl>
                                          <p:spTgt spid="122">
                                            <p:txEl>
                                              <p:pRg st="3" end="3"/>
                                            </p:txEl>
                                          </p:spTgt>
                                        </p:tgtEl>
                                        <p:attrNameLst>
                                          <p:attrName>style.visibility</p:attrName>
                                        </p:attrNameLst>
                                      </p:cBhvr>
                                      <p:to>
                                        <p:strVal val="visible"/>
                                      </p:to>
                                    </p:set>
                                    <p:animEffect filter="wipe(left)" transition="in">
                                      <p:cBhvr>
                                        <p:cTn id="32" dur="1000"/>
                                        <p:tgtEl>
                                          <p:spTgt spid="12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2" grpId="1"/>
      <p:bldP build="whole" bldLvl="1" animBg="1" rev="0" advAuto="0" spid="123"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228600" y="0"/>
            <a:ext cx="8686800" cy="762000"/>
          </a:xfrm>
          <a:prstGeom prst="rect">
            <a:avLst/>
          </a:prstGeom>
        </p:spPr>
        <p:txBody>
          <a:bodyPr/>
          <a:lstStyle/>
          <a:p>
            <a:pPr>
              <a:defRPr b="1" sz="3200">
                <a:solidFill>
                  <a:srgbClr val="000080"/>
                </a:solidFill>
              </a:defRPr>
            </a:pPr>
            <a:r>
              <a:t>II.	The Ark of The Lord </a:t>
            </a:r>
            <a:r>
              <a:rPr>
                <a:solidFill>
                  <a:srgbClr val="FF0000"/>
                </a:solidFill>
              </a:rPr>
              <a:t>4:1-7:2</a:t>
            </a:r>
          </a:p>
        </p:txBody>
      </p:sp>
      <p:sp>
        <p:nvSpPr>
          <p:cNvPr id="126" name="Shape 126"/>
          <p:cNvSpPr/>
          <p:nvPr>
            <p:ph type="body" sz="quarter" idx="1"/>
          </p:nvPr>
        </p:nvSpPr>
        <p:spPr>
          <a:xfrm>
            <a:off x="228600" y="762000"/>
            <a:ext cx="8686800" cy="762000"/>
          </a:xfrm>
          <a:prstGeom prst="rect">
            <a:avLst/>
          </a:prstGeom>
        </p:spPr>
        <p:txBody>
          <a:bodyPr/>
          <a:lstStyle/>
          <a:p>
            <a:pPr marL="609600" indent="-609600">
              <a:spcBef>
                <a:spcPts val="600"/>
              </a:spcBef>
              <a:buSzTx/>
              <a:buNone/>
              <a:defRPr b="1" sz="2800">
                <a:solidFill>
                  <a:srgbClr val="000080"/>
                </a:solidFill>
              </a:defRPr>
            </a:pPr>
            <a:r>
              <a:t>A. 	The ark is taken from Israel</a:t>
            </a:r>
            <a:r>
              <a:rPr>
                <a:solidFill>
                  <a:srgbClr val="000000"/>
                </a:solidFill>
              </a:rPr>
              <a:t> </a:t>
            </a:r>
            <a:r>
              <a:rPr>
                <a:solidFill>
                  <a:srgbClr val="FF0000"/>
                </a:solidFill>
              </a:rPr>
              <a:t>4</a:t>
            </a:r>
          </a:p>
        </p:txBody>
      </p:sp>
      <p:sp>
        <p:nvSpPr>
          <p:cNvPr id="127" name="Shape 127"/>
          <p:cNvSpPr/>
          <p:nvPr/>
        </p:nvSpPr>
        <p:spPr>
          <a:xfrm>
            <a:off x="228600" y="1295399"/>
            <a:ext cx="8881666" cy="524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1166812" indent="-533400">
              <a:buSzPct val="100000"/>
              <a:buAutoNum type="arabicPeriod" startAt="2"/>
              <a:defRPr b="1"/>
            </a:pPr>
            <a:r>
              <a:t>Second battles of Ebenezer; Death of Eli's sons, ark taken </a:t>
            </a:r>
            <a:r>
              <a:rPr>
                <a:solidFill>
                  <a:srgbClr val="FF0000"/>
                </a:solidFill>
              </a:rPr>
              <a:t>4:5-11</a:t>
            </a:r>
            <a:endParaRPr>
              <a:solidFill>
                <a:srgbClr val="FF0000"/>
              </a:solidFill>
            </a:endParaRPr>
          </a:p>
          <a:p>
            <a:pPr lvl="2" marL="1711325" indent="-457200">
              <a:buSzPct val="100000"/>
              <a:buAutoNum type="alphaLcPeriod" startAt="1"/>
              <a:defRPr b="1">
                <a:solidFill>
                  <a:srgbClr val="000080"/>
                </a:solidFill>
              </a:defRPr>
            </a:pPr>
            <a:r>
              <a:t>They bring the ark into the camp and become foolishly confident </a:t>
            </a:r>
            <a:r>
              <a:rPr>
                <a:solidFill>
                  <a:srgbClr val="FF0000"/>
                </a:solidFill>
              </a:rPr>
              <a:t>5</a:t>
            </a:r>
            <a:endParaRPr>
              <a:solidFill>
                <a:srgbClr val="FF0000"/>
              </a:solidFill>
            </a:endParaRPr>
          </a:p>
          <a:p>
            <a:pPr lvl="2" marL="1711325" indent="-457200">
              <a:buSzPct val="100000"/>
              <a:buAutoNum type="alphaLcPeriod" startAt="2"/>
              <a:defRPr b="1">
                <a:solidFill>
                  <a:srgbClr val="000080"/>
                </a:solidFill>
              </a:defRPr>
            </a:pPr>
          </a:p>
          <a:p>
            <a:pPr lvl="2" marL="1711325" indent="-457200">
              <a:buSzPct val="100000"/>
              <a:buAutoNum type="alphaLcPeriod" startAt="2"/>
              <a:defRPr b="1">
                <a:solidFill>
                  <a:srgbClr val="000080"/>
                </a:solidFill>
              </a:defRPr>
            </a:pPr>
            <a:r>
              <a:t>At this the Philistines are dismayed </a:t>
            </a:r>
            <a:r>
              <a:rPr>
                <a:solidFill>
                  <a:srgbClr val="FF0000"/>
                </a:solidFill>
              </a:rPr>
              <a:t>6-9</a:t>
            </a:r>
            <a:endParaRPr>
              <a:solidFill>
                <a:srgbClr val="FF0000"/>
              </a:solidFill>
            </a:endParaRPr>
          </a:p>
          <a:p>
            <a:pPr lvl="2" marL="457200" indent="796925">
              <a:defRPr b="1">
                <a:solidFill>
                  <a:srgbClr val="000080"/>
                </a:solidFill>
              </a:defRPr>
            </a:pPr>
          </a:p>
          <a:p>
            <a:pPr lvl="2" marL="457200" indent="796925">
              <a:defRPr b="1">
                <a:solidFill>
                  <a:srgbClr val="000080"/>
                </a:solidFill>
              </a:defRPr>
            </a:pPr>
            <a:r>
              <a:t>c.   The battle commences; the Israelites again defeated - loss of 30,000 men; Hophni &amp; Phinehas are among the slain; and the Lord’s ark is taken </a:t>
            </a:r>
            <a:r>
              <a:rPr>
                <a:solidFill>
                  <a:srgbClr val="FF0000"/>
                </a:solidFill>
              </a:rPr>
              <a:t>10-11</a:t>
            </a:r>
            <a:endParaRPr sz="5400"/>
          </a:p>
          <a:p>
            <a:pPr lvl="1" marL="533400" indent="100012">
              <a:defRPr b="1"/>
            </a:pPr>
          </a:p>
          <a:p>
            <a:pPr lvl="1" marL="533400" indent="100012">
              <a:defRPr b="1"/>
            </a:pPr>
            <a:r>
              <a:t>3.	Death of Eli </a:t>
            </a:r>
            <a:r>
              <a:rPr>
                <a:solidFill>
                  <a:srgbClr val="FF0000"/>
                </a:solidFill>
              </a:rPr>
              <a:t>4:12-18</a:t>
            </a:r>
            <a:endParaRPr>
              <a:solidFill>
                <a:srgbClr val="FF0000"/>
              </a:solidFill>
            </a:endParaRPr>
          </a:p>
          <a:p>
            <a:pPr lvl="1" marL="533400" indent="100012">
              <a:defRPr b="1"/>
            </a:pPr>
          </a:p>
          <a:p>
            <a:pPr lvl="1" marL="533400" indent="100012">
              <a:defRPr b="1"/>
            </a:pPr>
            <a:r>
              <a:t>4.	Sadness in Israel </a:t>
            </a:r>
            <a:r>
              <a:rPr>
                <a:solidFill>
                  <a:srgbClr val="FF0000"/>
                </a:solidFill>
              </a:rPr>
              <a:t>4:19-22</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animEffect filter="wipe(left)" transition="in">
                                      <p:cBhvr>
                                        <p:cTn id="7" dur="1000"/>
                                        <p:tgtEl>
                                          <p:spTgt spid="12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27">
                                            <p:txEl>
                                              <p:pRg st="0" end="0"/>
                                            </p:txEl>
                                          </p:spTgt>
                                        </p:tgtEl>
                                        <p:attrNameLst>
                                          <p:attrName>style.visibility</p:attrName>
                                        </p:attrNameLst>
                                      </p:cBhvr>
                                      <p:to>
                                        <p:strVal val="visible"/>
                                      </p:to>
                                    </p:set>
                                    <p:animEffect filter="wipe(left)" transition="in">
                                      <p:cBhvr>
                                        <p:cTn id="10" dur="1000"/>
                                        <p:tgtEl>
                                          <p:spTgt spid="1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27">
                                            <p:txEl>
                                              <p:pRg st="1" end="1"/>
                                            </p:txEl>
                                          </p:spTgt>
                                        </p:tgtEl>
                                        <p:attrNameLst>
                                          <p:attrName>style.visibility</p:attrName>
                                        </p:attrNameLst>
                                      </p:cBhvr>
                                      <p:to>
                                        <p:strVal val="visible"/>
                                      </p:to>
                                    </p:set>
                                    <p:animEffect filter="wipe(left)" transition="in">
                                      <p:cBhvr>
                                        <p:cTn id="15" dur="1000"/>
                                        <p:tgtEl>
                                          <p:spTgt spid="1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27">
                                            <p:txEl>
                                              <p:pRg st="2" end="2"/>
                                            </p:txEl>
                                          </p:spTgt>
                                        </p:tgtEl>
                                        <p:attrNameLst>
                                          <p:attrName>style.visibility</p:attrName>
                                        </p:attrNameLst>
                                      </p:cBhvr>
                                      <p:to>
                                        <p:strVal val="visible"/>
                                      </p:to>
                                    </p:set>
                                    <p:animEffect filter="wipe(left)" transition="in">
                                      <p:cBhvr>
                                        <p:cTn id="20" dur="1000"/>
                                        <p:tgtEl>
                                          <p:spTgt spid="1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27">
                                            <p:txEl>
                                              <p:pRg st="3" end="3"/>
                                            </p:txEl>
                                          </p:spTgt>
                                        </p:tgtEl>
                                        <p:attrNameLst>
                                          <p:attrName>style.visibility</p:attrName>
                                        </p:attrNameLst>
                                      </p:cBhvr>
                                      <p:to>
                                        <p:strVal val="visible"/>
                                      </p:to>
                                    </p:set>
                                    <p:animEffect filter="wipe(left)" transition="in">
                                      <p:cBhvr>
                                        <p:cTn id="25" dur="1000"/>
                                        <p:tgtEl>
                                          <p:spTgt spid="1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27">
                                            <p:txEl>
                                              <p:pRg st="4" end="4"/>
                                            </p:txEl>
                                          </p:spTgt>
                                        </p:tgtEl>
                                        <p:attrNameLst>
                                          <p:attrName>style.visibility</p:attrName>
                                        </p:attrNameLst>
                                      </p:cBhvr>
                                      <p:to>
                                        <p:strVal val="visible"/>
                                      </p:to>
                                    </p:set>
                                    <p:animEffect filter="wipe(left)" transition="in">
                                      <p:cBhvr>
                                        <p:cTn id="30" dur="1000"/>
                                        <p:tgtEl>
                                          <p:spTgt spid="1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27">
                                            <p:txEl>
                                              <p:pRg st="5" end="5"/>
                                            </p:txEl>
                                          </p:spTgt>
                                        </p:tgtEl>
                                        <p:attrNameLst>
                                          <p:attrName>style.visibility</p:attrName>
                                        </p:attrNameLst>
                                      </p:cBhvr>
                                      <p:to>
                                        <p:strVal val="visible"/>
                                      </p:to>
                                    </p:set>
                                    <p:animEffect filter="wipe(left)" transition="in">
                                      <p:cBhvr>
                                        <p:cTn id="35" dur="1000"/>
                                        <p:tgtEl>
                                          <p:spTgt spid="12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127">
                                            <p:txEl>
                                              <p:pRg st="6" end="6"/>
                                            </p:txEl>
                                          </p:spTgt>
                                        </p:tgtEl>
                                        <p:attrNameLst>
                                          <p:attrName>style.visibility</p:attrName>
                                        </p:attrNameLst>
                                      </p:cBhvr>
                                      <p:to>
                                        <p:strVal val="visible"/>
                                      </p:to>
                                    </p:set>
                                    <p:animEffect filter="wipe(left)" transition="in">
                                      <p:cBhvr>
                                        <p:cTn id="40" dur="1000"/>
                                        <p:tgtEl>
                                          <p:spTgt spid="12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 fill="hold">
                                  <p:stCondLst>
                                    <p:cond delay="0"/>
                                  </p:stCondLst>
                                  <p:iterate type="el" backwards="0">
                                    <p:tmAbs val="0"/>
                                  </p:iterate>
                                  <p:childTnLst>
                                    <p:set>
                                      <p:cBhvr>
                                        <p:cTn id="44" fill="hold"/>
                                        <p:tgtEl>
                                          <p:spTgt spid="127">
                                            <p:txEl>
                                              <p:pRg st="7" end="7"/>
                                            </p:txEl>
                                          </p:spTgt>
                                        </p:tgtEl>
                                        <p:attrNameLst>
                                          <p:attrName>style.visibility</p:attrName>
                                        </p:attrNameLst>
                                      </p:cBhvr>
                                      <p:to>
                                        <p:strVal val="visible"/>
                                      </p:to>
                                    </p:set>
                                    <p:animEffect filter="wipe(left)" transition="in">
                                      <p:cBhvr>
                                        <p:cTn id="45" dur="1000"/>
                                        <p:tgtEl>
                                          <p:spTgt spid="12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1" fill="hold">
                                  <p:stCondLst>
                                    <p:cond delay="0"/>
                                  </p:stCondLst>
                                  <p:iterate type="el" backwards="0">
                                    <p:tmAbs val="0"/>
                                  </p:iterate>
                                  <p:childTnLst>
                                    <p:set>
                                      <p:cBhvr>
                                        <p:cTn id="49" fill="hold"/>
                                        <p:tgtEl>
                                          <p:spTgt spid="127">
                                            <p:txEl>
                                              <p:pRg st="8" end="8"/>
                                            </p:txEl>
                                          </p:spTgt>
                                        </p:tgtEl>
                                        <p:attrNameLst>
                                          <p:attrName>style.visibility</p:attrName>
                                        </p:attrNameLst>
                                      </p:cBhvr>
                                      <p:to>
                                        <p:strVal val="visible"/>
                                      </p:to>
                                    </p:set>
                                    <p:animEffect filter="wipe(left)" transition="in">
                                      <p:cBhvr>
                                        <p:cTn id="50" dur="1000"/>
                                        <p:tgtEl>
                                          <p:spTgt spid="127">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2" grpId="1" fill="hold">
                                  <p:stCondLst>
                                    <p:cond delay="0"/>
                                  </p:stCondLst>
                                  <p:iterate type="el" backwards="0">
                                    <p:tmAbs val="0"/>
                                  </p:iterate>
                                  <p:childTnLst>
                                    <p:set>
                                      <p:cBhvr>
                                        <p:cTn id="54" fill="hold"/>
                                        <p:tgtEl>
                                          <p:spTgt spid="127">
                                            <p:txEl>
                                              <p:pRg st="9" end="9"/>
                                            </p:txEl>
                                          </p:spTgt>
                                        </p:tgtEl>
                                        <p:attrNameLst>
                                          <p:attrName>style.visibility</p:attrName>
                                        </p:attrNameLst>
                                      </p:cBhvr>
                                      <p:to>
                                        <p:strVal val="visible"/>
                                      </p:to>
                                    </p:set>
                                    <p:animEffect filter="wipe(left)" transition="in">
                                      <p:cBhvr>
                                        <p:cTn id="55" dur="1000"/>
                                        <p:tgtEl>
                                          <p:spTgt spid="127">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685800" y="38099"/>
            <a:ext cx="7772400" cy="571502"/>
          </a:xfrm>
          <a:prstGeom prst="rect">
            <a:avLst/>
          </a:prstGeom>
        </p:spPr>
        <p:txBody>
          <a:bodyPr/>
          <a:lstStyle/>
          <a:p>
            <a:pPr>
              <a:defRPr b="1" sz="2800">
                <a:solidFill>
                  <a:srgbClr val="000080"/>
                </a:solidFill>
              </a:defRPr>
            </a:pPr>
            <a:r>
              <a:t>Lessons  </a:t>
            </a:r>
            <a:r>
              <a:rPr>
                <a:solidFill>
                  <a:srgbClr val="FF0000"/>
                </a:solidFill>
              </a:rPr>
              <a:t>4:1-11</a:t>
            </a:r>
          </a:p>
        </p:txBody>
      </p:sp>
      <p:sp>
        <p:nvSpPr>
          <p:cNvPr id="130" name="Shape 130"/>
          <p:cNvSpPr/>
          <p:nvPr>
            <p:ph type="body" idx="1"/>
          </p:nvPr>
        </p:nvSpPr>
        <p:spPr>
          <a:xfrm>
            <a:off x="152400" y="609600"/>
            <a:ext cx="8839200" cy="5486400"/>
          </a:xfrm>
          <a:prstGeom prst="rect">
            <a:avLst/>
          </a:prstGeom>
        </p:spPr>
        <p:txBody>
          <a:bodyPr/>
          <a:lstStyle/>
          <a:p>
            <a:pPr marL="609600" indent="-609600">
              <a:lnSpc>
                <a:spcPct val="160000"/>
              </a:lnSpc>
              <a:spcBef>
                <a:spcPts val="400"/>
              </a:spcBef>
              <a:buAutoNum type="arabicPeriod" startAt="1"/>
              <a:defRPr b="1" sz="2000"/>
            </a:pPr>
            <a:r>
              <a:t>People long for the freedom &amp; prosperity God originally designed </a:t>
            </a:r>
          </a:p>
          <a:p>
            <a:pPr marL="609600" indent="-609600">
              <a:lnSpc>
                <a:spcPct val="160000"/>
              </a:lnSpc>
              <a:spcBef>
                <a:spcPts val="400"/>
              </a:spcBef>
              <a:buAutoNum type="arabicPeriod" startAt="1"/>
              <a:defRPr b="1" sz="2000"/>
            </a:pPr>
            <a:r>
              <a:t>One must first have God’s favor to have true success </a:t>
            </a:r>
          </a:p>
          <a:p>
            <a:pPr marL="609600" indent="-609600">
              <a:lnSpc>
                <a:spcPct val="160000"/>
              </a:lnSpc>
              <a:spcBef>
                <a:spcPts val="400"/>
              </a:spcBef>
              <a:buAutoNum type="arabicPeriod" startAt="1"/>
              <a:defRPr b="1" sz="2000"/>
            </a:pPr>
            <a:r>
              <a:t>Revealed condition of  God’s favor- to conform to His will</a:t>
            </a:r>
          </a:p>
          <a:p>
            <a:pPr marL="609600" indent="-609600">
              <a:lnSpc>
                <a:spcPct val="160000"/>
              </a:lnSpc>
              <a:spcBef>
                <a:spcPts val="400"/>
              </a:spcBef>
              <a:buSzTx/>
              <a:buNone/>
              <a:defRPr b="1" sz="2000"/>
            </a:pPr>
            <a:r>
              <a:t>4.	Conforming to God’s will: Exertion &amp; Moral character</a:t>
            </a:r>
          </a:p>
          <a:p>
            <a:pPr marL="609600" indent="-609600">
              <a:lnSpc>
                <a:spcPct val="160000"/>
              </a:lnSpc>
              <a:spcBef>
                <a:spcPts val="400"/>
              </a:spcBef>
              <a:buSzTx/>
              <a:buNone/>
              <a:defRPr b="1" sz="2000"/>
            </a:pPr>
            <a:r>
              <a:t>5.	Striving alone for freedom &amp; blessing ends in final disaster</a:t>
            </a:r>
          </a:p>
          <a:p>
            <a:pPr marL="609600" indent="-609600">
              <a:lnSpc>
                <a:spcPct val="160000"/>
              </a:lnSpc>
              <a:spcBef>
                <a:spcPts val="400"/>
              </a:spcBef>
              <a:buSzTx/>
              <a:buNone/>
              <a:defRPr b="1" sz="2000"/>
            </a:pPr>
            <a:r>
              <a:t>6.	A holy man &amp; religious symbols are not substitutes for righteousness</a:t>
            </a:r>
          </a:p>
          <a:p>
            <a:pPr marL="609600" indent="-609600">
              <a:spcBef>
                <a:spcPts val="400"/>
              </a:spcBef>
              <a:buSzTx/>
              <a:buNone/>
              <a:defRPr b="1" sz="2000"/>
            </a:pPr>
            <a:r>
              <a:t>7.	Salvation of the soul is according to God’s law </a:t>
            </a:r>
            <a:r>
              <a:rPr>
                <a:solidFill>
                  <a:srgbClr val="FF0000"/>
                </a:solidFill>
              </a:rPr>
              <a:t>Matt. 11:28, 29; Acts 4:12; 10:43; 1 Cor. 9:25; 2 Tim. 2:5</a:t>
            </a:r>
            <a:endParaRPr>
              <a:solidFill>
                <a:srgbClr val="FF0000"/>
              </a:solidFill>
            </a:endParaRPr>
          </a:p>
          <a:p>
            <a:pPr marL="609600" indent="-609600">
              <a:spcBef>
                <a:spcPts val="400"/>
              </a:spcBef>
              <a:buSzTx/>
              <a:buNone/>
              <a:defRPr b="1" sz="2000"/>
            </a:pPr>
            <a:r>
              <a:t>	</a:t>
            </a:r>
            <a:r>
              <a:rPr>
                <a:solidFill>
                  <a:srgbClr val="000080"/>
                </a:solidFill>
              </a:rPr>
              <a:t>a.	Outward failure remedied by a renewal of spiritual power</a:t>
            </a:r>
            <a:endParaRPr>
              <a:solidFill>
                <a:srgbClr val="000080"/>
              </a:solidFill>
            </a:endParaRPr>
          </a:p>
          <a:p>
            <a:pPr marL="609600" indent="-609600">
              <a:spcBef>
                <a:spcPts val="400"/>
              </a:spcBef>
              <a:buSzTx/>
              <a:buNone/>
              <a:defRPr b="1" sz="2000">
                <a:solidFill>
                  <a:srgbClr val="000080"/>
                </a:solidFill>
              </a:defRPr>
            </a:pPr>
            <a:r>
              <a:t>	b.	In times of failure - look to the spiritual condition of God’s servants 	not new expedients to subdue the world</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0">
                                            <p:bg/>
                                          </p:spTgt>
                                        </p:tgtEl>
                                        <p:attrNameLst>
                                          <p:attrName>style.visibility</p:attrName>
                                        </p:attrNameLst>
                                      </p:cBhvr>
                                      <p:to>
                                        <p:strVal val="visible"/>
                                      </p:to>
                                    </p:set>
                                    <p:animEffect filter="wipe(left)" transition="in">
                                      <p:cBhvr>
                                        <p:cTn id="7" dur="1000"/>
                                        <p:tgtEl>
                                          <p:spTgt spid="13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30">
                                            <p:txEl>
                                              <p:pRg st="0" end="0"/>
                                            </p:txEl>
                                          </p:spTgt>
                                        </p:tgtEl>
                                        <p:attrNameLst>
                                          <p:attrName>style.visibility</p:attrName>
                                        </p:attrNameLst>
                                      </p:cBhvr>
                                      <p:to>
                                        <p:strVal val="visible"/>
                                      </p:to>
                                    </p:set>
                                    <p:animEffect filter="wipe(left)" transition="in">
                                      <p:cBhvr>
                                        <p:cTn id="10" dur="10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30">
                                            <p:txEl>
                                              <p:pRg st="1" end="1"/>
                                            </p:txEl>
                                          </p:spTgt>
                                        </p:tgtEl>
                                        <p:attrNameLst>
                                          <p:attrName>style.visibility</p:attrName>
                                        </p:attrNameLst>
                                      </p:cBhvr>
                                      <p:to>
                                        <p:strVal val="visible"/>
                                      </p:to>
                                    </p:set>
                                    <p:animEffect filter="wipe(left)" transition="in">
                                      <p:cBhvr>
                                        <p:cTn id="15" dur="1000"/>
                                        <p:tgtEl>
                                          <p:spTgt spid="13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30">
                                            <p:txEl>
                                              <p:pRg st="2" end="2"/>
                                            </p:txEl>
                                          </p:spTgt>
                                        </p:tgtEl>
                                        <p:attrNameLst>
                                          <p:attrName>style.visibility</p:attrName>
                                        </p:attrNameLst>
                                      </p:cBhvr>
                                      <p:to>
                                        <p:strVal val="visible"/>
                                      </p:to>
                                    </p:set>
                                    <p:animEffect filter="wipe(left)" transition="in">
                                      <p:cBhvr>
                                        <p:cTn id="20" dur="1000"/>
                                        <p:tgtEl>
                                          <p:spTgt spid="13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30">
                                            <p:txEl>
                                              <p:pRg st="3" end="3"/>
                                            </p:txEl>
                                          </p:spTgt>
                                        </p:tgtEl>
                                        <p:attrNameLst>
                                          <p:attrName>style.visibility</p:attrName>
                                        </p:attrNameLst>
                                      </p:cBhvr>
                                      <p:to>
                                        <p:strVal val="visible"/>
                                      </p:to>
                                    </p:set>
                                    <p:animEffect filter="wipe(left)" transition="in">
                                      <p:cBhvr>
                                        <p:cTn id="25" dur="1000"/>
                                        <p:tgtEl>
                                          <p:spTgt spid="13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30">
                                            <p:txEl>
                                              <p:pRg st="4" end="4"/>
                                            </p:txEl>
                                          </p:spTgt>
                                        </p:tgtEl>
                                        <p:attrNameLst>
                                          <p:attrName>style.visibility</p:attrName>
                                        </p:attrNameLst>
                                      </p:cBhvr>
                                      <p:to>
                                        <p:strVal val="visible"/>
                                      </p:to>
                                    </p:set>
                                    <p:animEffect filter="wipe(left)" transition="in">
                                      <p:cBhvr>
                                        <p:cTn id="30" dur="1000"/>
                                        <p:tgtEl>
                                          <p:spTgt spid="13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30">
                                            <p:txEl>
                                              <p:pRg st="5" end="5"/>
                                            </p:txEl>
                                          </p:spTgt>
                                        </p:tgtEl>
                                        <p:attrNameLst>
                                          <p:attrName>style.visibility</p:attrName>
                                        </p:attrNameLst>
                                      </p:cBhvr>
                                      <p:to>
                                        <p:strVal val="visible"/>
                                      </p:to>
                                    </p:set>
                                    <p:animEffect filter="wipe(left)" transition="in">
                                      <p:cBhvr>
                                        <p:cTn id="35" dur="1000"/>
                                        <p:tgtEl>
                                          <p:spTgt spid="13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130">
                                            <p:txEl>
                                              <p:pRg st="6" end="6"/>
                                            </p:txEl>
                                          </p:spTgt>
                                        </p:tgtEl>
                                        <p:attrNameLst>
                                          <p:attrName>style.visibility</p:attrName>
                                        </p:attrNameLst>
                                      </p:cBhvr>
                                      <p:to>
                                        <p:strVal val="visible"/>
                                      </p:to>
                                    </p:set>
                                    <p:animEffect filter="wipe(left)" transition="in">
                                      <p:cBhvr>
                                        <p:cTn id="40" dur="1000"/>
                                        <p:tgtEl>
                                          <p:spTgt spid="13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 fill="hold">
                                  <p:stCondLst>
                                    <p:cond delay="0"/>
                                  </p:stCondLst>
                                  <p:iterate type="el" backwards="0">
                                    <p:tmAbs val="0"/>
                                  </p:iterate>
                                  <p:childTnLst>
                                    <p:set>
                                      <p:cBhvr>
                                        <p:cTn id="44" fill="hold"/>
                                        <p:tgtEl>
                                          <p:spTgt spid="130">
                                            <p:txEl>
                                              <p:pRg st="7" end="7"/>
                                            </p:txEl>
                                          </p:spTgt>
                                        </p:tgtEl>
                                        <p:attrNameLst>
                                          <p:attrName>style.visibility</p:attrName>
                                        </p:attrNameLst>
                                      </p:cBhvr>
                                      <p:to>
                                        <p:strVal val="visible"/>
                                      </p:to>
                                    </p:set>
                                    <p:animEffect filter="wipe(left)" transition="in">
                                      <p:cBhvr>
                                        <p:cTn id="45" dur="1000"/>
                                        <p:tgtEl>
                                          <p:spTgt spid="130">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1" fill="hold">
                                  <p:stCondLst>
                                    <p:cond delay="0"/>
                                  </p:stCondLst>
                                  <p:iterate type="el" backwards="0">
                                    <p:tmAbs val="0"/>
                                  </p:iterate>
                                  <p:childTnLst>
                                    <p:set>
                                      <p:cBhvr>
                                        <p:cTn id="49" fill="hold"/>
                                        <p:tgtEl>
                                          <p:spTgt spid="130">
                                            <p:txEl>
                                              <p:pRg st="8" end="8"/>
                                            </p:txEl>
                                          </p:spTgt>
                                        </p:tgtEl>
                                        <p:attrNameLst>
                                          <p:attrName>style.visibility</p:attrName>
                                        </p:attrNameLst>
                                      </p:cBhvr>
                                      <p:to>
                                        <p:strVal val="visible"/>
                                      </p:to>
                                    </p:set>
                                    <p:animEffect filter="wipe(left)" transition="in">
                                      <p:cBhvr>
                                        <p:cTn id="50" dur="1000"/>
                                        <p:tgtEl>
                                          <p:spTgt spid="130">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0"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685800" y="38099"/>
            <a:ext cx="7772400" cy="571502"/>
          </a:xfrm>
          <a:prstGeom prst="rect">
            <a:avLst/>
          </a:prstGeom>
        </p:spPr>
        <p:txBody>
          <a:bodyPr/>
          <a:lstStyle>
            <a:lvl1pPr>
              <a:defRPr b="1" sz="2800">
                <a:solidFill>
                  <a:srgbClr val="000080"/>
                </a:solidFill>
              </a:defRPr>
            </a:lvl1pPr>
          </a:lstStyle>
          <a:p>
            <a:pPr/>
            <a:r>
              <a:t>How God fulfilled His words to Eli</a:t>
            </a:r>
          </a:p>
        </p:txBody>
      </p:sp>
      <p:sp>
        <p:nvSpPr>
          <p:cNvPr id="133" name="Shape 133"/>
          <p:cNvSpPr/>
          <p:nvPr>
            <p:ph type="body" idx="1"/>
          </p:nvPr>
        </p:nvSpPr>
        <p:spPr>
          <a:xfrm>
            <a:off x="152400" y="762000"/>
            <a:ext cx="8839200" cy="6096000"/>
          </a:xfrm>
          <a:prstGeom prst="rect">
            <a:avLst/>
          </a:prstGeom>
        </p:spPr>
        <p:txBody>
          <a:bodyPr/>
          <a:lstStyle/>
          <a:p>
            <a:pPr marL="519112" indent="-519112">
              <a:lnSpc>
                <a:spcPct val="90000"/>
              </a:lnSpc>
              <a:spcBef>
                <a:spcPts val="500"/>
              </a:spcBef>
              <a:buAutoNum type="arabicPeriod" startAt="1"/>
              <a:defRPr b="1" sz="2400"/>
            </a:pPr>
            <a:r>
              <a:t>Men adopted conduct different from their usual practice</a:t>
            </a:r>
            <a:endParaRPr sz="2000"/>
          </a:p>
          <a:p>
            <a:pPr lvl="1" marL="1089025" indent="-454025">
              <a:lnSpc>
                <a:spcPct val="90000"/>
              </a:lnSpc>
              <a:spcBef>
                <a:spcPts val="0"/>
              </a:spcBef>
              <a:buAutoNum type="alphaLcPeriod" startAt="1"/>
              <a:defRPr b="1" sz="1800">
                <a:solidFill>
                  <a:srgbClr val="000080"/>
                </a:solidFill>
              </a:defRPr>
            </a:pPr>
            <a:r>
              <a:t>The Israelites who had despised ceremonies turn to the ark</a:t>
            </a:r>
          </a:p>
          <a:p>
            <a:pPr lvl="1" marL="1089025" indent="-454025">
              <a:lnSpc>
                <a:spcPct val="90000"/>
              </a:lnSpc>
              <a:spcBef>
                <a:spcPts val="0"/>
              </a:spcBef>
              <a:buAutoNum type="alphaLcPeriod" startAt="1"/>
              <a:defRPr b="1" sz="1800">
                <a:solidFill>
                  <a:srgbClr val="000080"/>
                </a:solidFill>
              </a:defRPr>
            </a:pPr>
            <a:r>
              <a:t>The superstitious Philistines become determined to die like men</a:t>
            </a:r>
          </a:p>
          <a:p>
            <a:pPr marL="519112" indent="-519112">
              <a:lnSpc>
                <a:spcPct val="90000"/>
              </a:lnSpc>
              <a:buSzTx/>
              <a:buNone/>
              <a:defRPr b="1" sz="1800"/>
            </a:pPr>
          </a:p>
          <a:p>
            <a:pPr marL="519112" indent="-519112">
              <a:lnSpc>
                <a:spcPct val="90000"/>
              </a:lnSpc>
              <a:spcBef>
                <a:spcPts val="500"/>
              </a:spcBef>
              <a:buAutoNum type="arabicPeriod" startAt="2"/>
              <a:defRPr b="1" sz="2400"/>
            </a:pPr>
            <a:r>
              <a:t>God sometimes does things not anticipated</a:t>
            </a:r>
            <a:endParaRPr sz="1800"/>
          </a:p>
          <a:p>
            <a:pPr lvl="1" marL="1089025" indent="-454025">
              <a:lnSpc>
                <a:spcPct val="90000"/>
              </a:lnSpc>
              <a:spcBef>
                <a:spcPts val="0"/>
              </a:spcBef>
              <a:buAutoNum type="alphaLcPeriod" startAt="1"/>
              <a:defRPr b="1" sz="1800">
                <a:solidFill>
                  <a:srgbClr val="000080"/>
                </a:solidFill>
              </a:defRPr>
            </a:pPr>
            <a:r>
              <a:t>The ark was used to inspire their enemies to fight harder</a:t>
            </a:r>
          </a:p>
          <a:p>
            <a:pPr lvl="1" marL="1089025" indent="-454025">
              <a:lnSpc>
                <a:spcPct val="90000"/>
              </a:lnSpc>
              <a:spcBef>
                <a:spcPts val="0"/>
              </a:spcBef>
              <a:buAutoNum type="alphaLcPeriod" startAt="1"/>
              <a:defRPr b="1" sz="1800">
                <a:solidFill>
                  <a:srgbClr val="000080"/>
                </a:solidFill>
              </a:defRPr>
            </a:pPr>
            <a:r>
              <a:t>We cannot see all of God’s ways - His thoughts are not our thoughts</a:t>
            </a:r>
          </a:p>
          <a:p>
            <a:pPr marL="519112" indent="-519112">
              <a:lnSpc>
                <a:spcPct val="90000"/>
              </a:lnSpc>
              <a:buAutoNum type="arabicPeriod" startAt="3"/>
              <a:defRPr b="1" sz="1800"/>
            </a:pPr>
          </a:p>
          <a:p>
            <a:pPr marL="519112" indent="-519112">
              <a:lnSpc>
                <a:spcPct val="90000"/>
              </a:lnSpc>
              <a:spcBef>
                <a:spcPts val="500"/>
              </a:spcBef>
              <a:buAutoNum type="arabicPeriod" startAt="3"/>
              <a:defRPr b="1" sz="2400"/>
            </a:pPr>
            <a:r>
              <a:t>By the coincidence of unexpected human &amp; divine actions the purposes of God are sometimes accomplished.  </a:t>
            </a:r>
          </a:p>
          <a:p>
            <a:pPr lvl="1" marL="1089025" indent="-454025">
              <a:lnSpc>
                <a:spcPct val="90000"/>
              </a:lnSpc>
              <a:spcBef>
                <a:spcPts val="0"/>
              </a:spcBef>
              <a:buAutoNum type="alphaLcPeriod" startAt="1"/>
              <a:defRPr b="1" sz="2000">
                <a:solidFill>
                  <a:srgbClr val="000080"/>
                </a:solidFill>
              </a:defRPr>
            </a:pPr>
            <a:r>
              <a:t>The sons of Eli would have been at Shiloh </a:t>
            </a:r>
          </a:p>
          <a:p>
            <a:pPr lvl="1" marL="1089025" indent="-454025">
              <a:lnSpc>
                <a:spcPct val="90000"/>
              </a:lnSpc>
              <a:spcBef>
                <a:spcPts val="0"/>
              </a:spcBef>
              <a:buAutoNum type="alphaLcPeriod" startAt="1"/>
              <a:defRPr b="1" sz="2000">
                <a:solidFill>
                  <a:srgbClr val="000080"/>
                </a:solidFill>
              </a:defRPr>
            </a:pPr>
            <a:r>
              <a:t>God rules the lives of men &amp; yet does not violate their free will</a:t>
            </a:r>
            <a:endParaRPr sz="1800"/>
          </a:p>
          <a:p>
            <a:pPr lvl="1" marL="454025" indent="180975">
              <a:lnSpc>
                <a:spcPct val="90000"/>
              </a:lnSpc>
              <a:spcBef>
                <a:spcPts val="0"/>
              </a:spcBef>
              <a:buSzTx/>
              <a:buNone/>
              <a:defRPr b="1" sz="1800">
                <a:solidFill>
                  <a:srgbClr val="000080"/>
                </a:solidFill>
              </a:defRPr>
            </a:pPr>
            <a:r>
              <a:t>c.	   Confidently belief God’s promises - He can bring about the desired effect</a:t>
            </a:r>
          </a:p>
          <a:p>
            <a:pPr lvl="1" marL="454025" indent="180975">
              <a:lnSpc>
                <a:spcPct val="90000"/>
              </a:lnSpc>
              <a:spcBef>
                <a:spcPts val="0"/>
              </a:spcBef>
              <a:buSzTx/>
              <a:buNone/>
              <a:defRPr b="1" sz="1800">
                <a:solidFill>
                  <a:srgbClr val="000080"/>
                </a:solidFill>
              </a:defRPr>
            </a:pPr>
            <a:r>
              <a:t>d.	   Wicked men, whose judgment is delayed, should tremble because judgment comes like a thief in the night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3">
                                            <p:bg/>
                                          </p:spTgt>
                                        </p:tgtEl>
                                        <p:attrNameLst>
                                          <p:attrName>style.visibility</p:attrName>
                                        </p:attrNameLst>
                                      </p:cBhvr>
                                      <p:to>
                                        <p:strVal val="visible"/>
                                      </p:to>
                                    </p:set>
                                    <p:animEffect filter="wipe(left)" transition="in">
                                      <p:cBhvr>
                                        <p:cTn id="7" dur="1000"/>
                                        <p:tgtEl>
                                          <p:spTgt spid="13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33">
                                            <p:txEl>
                                              <p:pRg st="0" end="0"/>
                                            </p:txEl>
                                          </p:spTgt>
                                        </p:tgtEl>
                                        <p:attrNameLst>
                                          <p:attrName>style.visibility</p:attrName>
                                        </p:attrNameLst>
                                      </p:cBhvr>
                                      <p:to>
                                        <p:strVal val="visible"/>
                                      </p:to>
                                    </p:set>
                                    <p:animEffect filter="wipe(left)" transition="in">
                                      <p:cBhvr>
                                        <p:cTn id="10" dur="1000"/>
                                        <p:tgtEl>
                                          <p:spTgt spid="133">
                                            <p:txEl>
                                              <p:pRg st="0" end="0"/>
                                            </p:txEl>
                                          </p:spTgt>
                                        </p:tgtEl>
                                      </p:cBhvr>
                                    </p:animEffect>
                                  </p:childTnLst>
                                </p:cTn>
                              </p:par>
                              <p:par>
                                <p:cTn id="11" presetClass="entr" nodeType="withEffect" presetSubtype="8" presetID="22" grpId="1" fill="hold">
                                  <p:stCondLst>
                                    <p:cond delay="0"/>
                                  </p:stCondLst>
                                  <p:iterate type="el" backwards="0">
                                    <p:tmAbs val="0"/>
                                  </p:iterate>
                                  <p:childTnLst>
                                    <p:set>
                                      <p:cBhvr>
                                        <p:cTn id="12" fill="hold"/>
                                        <p:tgtEl>
                                          <p:spTgt spid="133">
                                            <p:txEl>
                                              <p:pRg st="1" end="1"/>
                                            </p:txEl>
                                          </p:spTgt>
                                        </p:tgtEl>
                                        <p:attrNameLst>
                                          <p:attrName>style.visibility</p:attrName>
                                        </p:attrNameLst>
                                      </p:cBhvr>
                                      <p:to>
                                        <p:strVal val="visible"/>
                                      </p:to>
                                    </p:set>
                                    <p:animEffect filter="wipe(left)" transition="in">
                                      <p:cBhvr>
                                        <p:cTn id="13" dur="1000"/>
                                        <p:tgtEl>
                                          <p:spTgt spid="133">
                                            <p:txEl>
                                              <p:pRg st="1" end="1"/>
                                            </p:txEl>
                                          </p:spTgt>
                                        </p:tgtEl>
                                      </p:cBhvr>
                                    </p:animEffect>
                                  </p:childTnLst>
                                </p:cTn>
                              </p:par>
                              <p:par>
                                <p:cTn id="14" presetClass="entr" nodeType="withEffect" presetSubtype="8" presetID="22" grpId="1" fill="hold">
                                  <p:stCondLst>
                                    <p:cond delay="0"/>
                                  </p:stCondLst>
                                  <p:iterate type="el" backwards="0">
                                    <p:tmAbs val="0"/>
                                  </p:iterate>
                                  <p:childTnLst>
                                    <p:set>
                                      <p:cBhvr>
                                        <p:cTn id="15" fill="hold"/>
                                        <p:tgtEl>
                                          <p:spTgt spid="133">
                                            <p:txEl>
                                              <p:pRg st="2" end="2"/>
                                            </p:txEl>
                                          </p:spTgt>
                                        </p:tgtEl>
                                        <p:attrNameLst>
                                          <p:attrName>style.visibility</p:attrName>
                                        </p:attrNameLst>
                                      </p:cBhvr>
                                      <p:to>
                                        <p:strVal val="visible"/>
                                      </p:to>
                                    </p:set>
                                    <p:animEffect filter="wipe(left)" transition="in">
                                      <p:cBhvr>
                                        <p:cTn id="16" dur="1000"/>
                                        <p:tgtEl>
                                          <p:spTgt spid="13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1" fill="hold">
                                  <p:stCondLst>
                                    <p:cond delay="0"/>
                                  </p:stCondLst>
                                  <p:iterate type="el" backwards="0">
                                    <p:tmAbs val="0"/>
                                  </p:iterate>
                                  <p:childTnLst>
                                    <p:set>
                                      <p:cBhvr>
                                        <p:cTn id="20" fill="hold"/>
                                        <p:tgtEl>
                                          <p:spTgt spid="133">
                                            <p:txEl>
                                              <p:pRg st="3" end="3"/>
                                            </p:txEl>
                                          </p:spTgt>
                                        </p:tgtEl>
                                        <p:attrNameLst>
                                          <p:attrName>style.visibility</p:attrName>
                                        </p:attrNameLst>
                                      </p:cBhvr>
                                      <p:to>
                                        <p:strVal val="visible"/>
                                      </p:to>
                                    </p:set>
                                    <p:animEffect filter="wipe(left)" transition="in">
                                      <p:cBhvr>
                                        <p:cTn id="21" dur="1000"/>
                                        <p:tgtEl>
                                          <p:spTgt spid="13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2" grpId="1" fill="hold">
                                  <p:stCondLst>
                                    <p:cond delay="0"/>
                                  </p:stCondLst>
                                  <p:iterate type="el" backwards="0">
                                    <p:tmAbs val="0"/>
                                  </p:iterate>
                                  <p:childTnLst>
                                    <p:set>
                                      <p:cBhvr>
                                        <p:cTn id="25" fill="hold"/>
                                        <p:tgtEl>
                                          <p:spTgt spid="133">
                                            <p:txEl>
                                              <p:pRg st="4" end="4"/>
                                            </p:txEl>
                                          </p:spTgt>
                                        </p:tgtEl>
                                        <p:attrNameLst>
                                          <p:attrName>style.visibility</p:attrName>
                                        </p:attrNameLst>
                                      </p:cBhvr>
                                      <p:to>
                                        <p:strVal val="visible"/>
                                      </p:to>
                                    </p:set>
                                    <p:animEffect filter="wipe(left)" transition="in">
                                      <p:cBhvr>
                                        <p:cTn id="26" dur="1000"/>
                                        <p:tgtEl>
                                          <p:spTgt spid="133">
                                            <p:txEl>
                                              <p:pRg st="4" end="4"/>
                                            </p:txEl>
                                          </p:spTgt>
                                        </p:tgtEl>
                                      </p:cBhvr>
                                    </p:animEffect>
                                  </p:childTnLst>
                                </p:cTn>
                              </p:par>
                              <p:par>
                                <p:cTn id="27" presetClass="entr" nodeType="withEffect" presetSubtype="8" presetID="22" grpId="1" fill="hold">
                                  <p:stCondLst>
                                    <p:cond delay="0"/>
                                  </p:stCondLst>
                                  <p:iterate type="el" backwards="0">
                                    <p:tmAbs val="0"/>
                                  </p:iterate>
                                  <p:childTnLst>
                                    <p:set>
                                      <p:cBhvr>
                                        <p:cTn id="28" fill="hold"/>
                                        <p:tgtEl>
                                          <p:spTgt spid="133">
                                            <p:txEl>
                                              <p:pRg st="5" end="5"/>
                                            </p:txEl>
                                          </p:spTgt>
                                        </p:tgtEl>
                                        <p:attrNameLst>
                                          <p:attrName>style.visibility</p:attrName>
                                        </p:attrNameLst>
                                      </p:cBhvr>
                                      <p:to>
                                        <p:strVal val="visible"/>
                                      </p:to>
                                    </p:set>
                                    <p:animEffect filter="wipe(left)" transition="in">
                                      <p:cBhvr>
                                        <p:cTn id="29" dur="1000"/>
                                        <p:tgtEl>
                                          <p:spTgt spid="133">
                                            <p:txEl>
                                              <p:pRg st="5" end="5"/>
                                            </p:txEl>
                                          </p:spTgt>
                                        </p:tgtEl>
                                      </p:cBhvr>
                                    </p:animEffect>
                                  </p:childTnLst>
                                </p:cTn>
                              </p:par>
                              <p:par>
                                <p:cTn id="30" presetClass="entr" nodeType="withEffect" presetSubtype="8" presetID="22" grpId="1" fill="hold">
                                  <p:stCondLst>
                                    <p:cond delay="0"/>
                                  </p:stCondLst>
                                  <p:iterate type="el" backwards="0">
                                    <p:tmAbs val="0"/>
                                  </p:iterate>
                                  <p:childTnLst>
                                    <p:set>
                                      <p:cBhvr>
                                        <p:cTn id="31" fill="hold"/>
                                        <p:tgtEl>
                                          <p:spTgt spid="133">
                                            <p:txEl>
                                              <p:pRg st="6" end="6"/>
                                            </p:txEl>
                                          </p:spTgt>
                                        </p:tgtEl>
                                        <p:attrNameLst>
                                          <p:attrName>style.visibility</p:attrName>
                                        </p:attrNameLst>
                                      </p:cBhvr>
                                      <p:to>
                                        <p:strVal val="visible"/>
                                      </p:to>
                                    </p:set>
                                    <p:animEffect filter="wipe(left)" transition="in">
                                      <p:cBhvr>
                                        <p:cTn id="32" dur="1000"/>
                                        <p:tgtEl>
                                          <p:spTgt spid="13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1" fill="hold">
                                  <p:stCondLst>
                                    <p:cond delay="0"/>
                                  </p:stCondLst>
                                  <p:iterate type="el" backwards="0">
                                    <p:tmAbs val="0"/>
                                  </p:iterate>
                                  <p:childTnLst>
                                    <p:set>
                                      <p:cBhvr>
                                        <p:cTn id="36" fill="hold"/>
                                        <p:tgtEl>
                                          <p:spTgt spid="133">
                                            <p:txEl>
                                              <p:pRg st="7" end="7"/>
                                            </p:txEl>
                                          </p:spTgt>
                                        </p:tgtEl>
                                        <p:attrNameLst>
                                          <p:attrName>style.visibility</p:attrName>
                                        </p:attrNameLst>
                                      </p:cBhvr>
                                      <p:to>
                                        <p:strVal val="visible"/>
                                      </p:to>
                                    </p:set>
                                    <p:animEffect filter="wipe(left)" transition="in">
                                      <p:cBhvr>
                                        <p:cTn id="37" dur="1000"/>
                                        <p:tgtEl>
                                          <p:spTgt spid="13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1" fill="hold">
                                  <p:stCondLst>
                                    <p:cond delay="0"/>
                                  </p:stCondLst>
                                  <p:iterate type="el" backwards="0">
                                    <p:tmAbs val="0"/>
                                  </p:iterate>
                                  <p:childTnLst>
                                    <p:set>
                                      <p:cBhvr>
                                        <p:cTn id="41" fill="hold"/>
                                        <p:tgtEl>
                                          <p:spTgt spid="133">
                                            <p:txEl>
                                              <p:pRg st="8" end="8"/>
                                            </p:txEl>
                                          </p:spTgt>
                                        </p:tgtEl>
                                        <p:attrNameLst>
                                          <p:attrName>style.visibility</p:attrName>
                                        </p:attrNameLst>
                                      </p:cBhvr>
                                      <p:to>
                                        <p:strVal val="visible"/>
                                      </p:to>
                                    </p:set>
                                    <p:animEffect filter="wipe(left)" transition="in">
                                      <p:cBhvr>
                                        <p:cTn id="42" dur="1000"/>
                                        <p:tgtEl>
                                          <p:spTgt spid="133">
                                            <p:txEl>
                                              <p:pRg st="8" end="8"/>
                                            </p:txEl>
                                          </p:spTgt>
                                        </p:tgtEl>
                                      </p:cBhvr>
                                    </p:animEffect>
                                  </p:childTnLst>
                                </p:cTn>
                              </p:par>
                              <p:par>
                                <p:cTn id="43" presetClass="entr" nodeType="withEffect" presetSubtype="8" presetID="22" grpId="1" fill="hold">
                                  <p:stCondLst>
                                    <p:cond delay="0"/>
                                  </p:stCondLst>
                                  <p:iterate type="el" backwards="0">
                                    <p:tmAbs val="0"/>
                                  </p:iterate>
                                  <p:childTnLst>
                                    <p:set>
                                      <p:cBhvr>
                                        <p:cTn id="44" fill="hold"/>
                                        <p:tgtEl>
                                          <p:spTgt spid="133">
                                            <p:txEl>
                                              <p:pRg st="9" end="9"/>
                                            </p:txEl>
                                          </p:spTgt>
                                        </p:tgtEl>
                                        <p:attrNameLst>
                                          <p:attrName>style.visibility</p:attrName>
                                        </p:attrNameLst>
                                      </p:cBhvr>
                                      <p:to>
                                        <p:strVal val="visible"/>
                                      </p:to>
                                    </p:set>
                                    <p:animEffect filter="wipe(left)" transition="in">
                                      <p:cBhvr>
                                        <p:cTn id="45" dur="1000"/>
                                        <p:tgtEl>
                                          <p:spTgt spid="133">
                                            <p:txEl>
                                              <p:pRg st="9" end="9"/>
                                            </p:txEl>
                                          </p:spTgt>
                                        </p:tgtEl>
                                      </p:cBhvr>
                                    </p:animEffect>
                                  </p:childTnLst>
                                </p:cTn>
                              </p:par>
                              <p:par>
                                <p:cTn id="46" presetClass="entr" nodeType="withEffect" presetSubtype="8" presetID="22" grpId="1" fill="hold">
                                  <p:stCondLst>
                                    <p:cond delay="0"/>
                                  </p:stCondLst>
                                  <p:iterate type="el" backwards="0">
                                    <p:tmAbs val="0"/>
                                  </p:iterate>
                                  <p:childTnLst>
                                    <p:set>
                                      <p:cBhvr>
                                        <p:cTn id="47" fill="hold"/>
                                        <p:tgtEl>
                                          <p:spTgt spid="133">
                                            <p:txEl>
                                              <p:pRg st="10" end="10"/>
                                            </p:txEl>
                                          </p:spTgt>
                                        </p:tgtEl>
                                        <p:attrNameLst>
                                          <p:attrName>style.visibility</p:attrName>
                                        </p:attrNameLst>
                                      </p:cBhvr>
                                      <p:to>
                                        <p:strVal val="visible"/>
                                      </p:to>
                                    </p:set>
                                    <p:animEffect filter="wipe(left)" transition="in">
                                      <p:cBhvr>
                                        <p:cTn id="48" dur="1000"/>
                                        <p:tgtEl>
                                          <p:spTgt spid="133">
                                            <p:txEl>
                                              <p:pRg st="10" end="10"/>
                                            </p:txEl>
                                          </p:spTgt>
                                        </p:tgtEl>
                                      </p:cBhvr>
                                    </p:animEffect>
                                  </p:childTnLst>
                                </p:cTn>
                              </p:par>
                              <p:par>
                                <p:cTn id="49" presetClass="entr" nodeType="withEffect" presetSubtype="8" presetID="22" grpId="1" fill="hold">
                                  <p:stCondLst>
                                    <p:cond delay="0"/>
                                  </p:stCondLst>
                                  <p:iterate type="el" backwards="0">
                                    <p:tmAbs val="0"/>
                                  </p:iterate>
                                  <p:childTnLst>
                                    <p:set>
                                      <p:cBhvr>
                                        <p:cTn id="50" fill="hold"/>
                                        <p:tgtEl>
                                          <p:spTgt spid="133">
                                            <p:txEl>
                                              <p:pRg st="11" end="11"/>
                                            </p:txEl>
                                          </p:spTgt>
                                        </p:tgtEl>
                                        <p:attrNameLst>
                                          <p:attrName>style.visibility</p:attrName>
                                        </p:attrNameLst>
                                      </p:cBhvr>
                                      <p:to>
                                        <p:strVal val="visible"/>
                                      </p:to>
                                    </p:set>
                                    <p:animEffect filter="wipe(left)" transition="in">
                                      <p:cBhvr>
                                        <p:cTn id="51" dur="1000"/>
                                        <p:tgtEl>
                                          <p:spTgt spid="133">
                                            <p:txEl>
                                              <p:pRg st="11" end="11"/>
                                            </p:txEl>
                                          </p:spTgt>
                                        </p:tgtEl>
                                      </p:cBhvr>
                                    </p:animEffect>
                                  </p:childTnLst>
                                </p:cTn>
                              </p:par>
                              <p:par>
                                <p:cTn id="52" presetClass="entr" nodeType="withEffect" presetSubtype="8" presetID="22" grpId="1" fill="hold">
                                  <p:stCondLst>
                                    <p:cond delay="0"/>
                                  </p:stCondLst>
                                  <p:iterate type="el" backwards="0">
                                    <p:tmAbs val="0"/>
                                  </p:iterate>
                                  <p:childTnLst>
                                    <p:set>
                                      <p:cBhvr>
                                        <p:cTn id="53" fill="hold"/>
                                        <p:tgtEl>
                                          <p:spTgt spid="133">
                                            <p:txEl>
                                              <p:pRg st="12" end="12"/>
                                            </p:txEl>
                                          </p:spTgt>
                                        </p:tgtEl>
                                        <p:attrNameLst>
                                          <p:attrName>style.visibility</p:attrName>
                                        </p:attrNameLst>
                                      </p:cBhvr>
                                      <p:to>
                                        <p:strVal val="visible"/>
                                      </p:to>
                                    </p:set>
                                    <p:animEffect filter="wipe(left)" transition="in">
                                      <p:cBhvr>
                                        <p:cTn id="54" dur="1000"/>
                                        <p:tgtEl>
                                          <p:spTgt spid="133">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3"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228600" y="0"/>
            <a:ext cx="8686800" cy="762000"/>
          </a:xfrm>
          <a:prstGeom prst="rect">
            <a:avLst/>
          </a:prstGeom>
        </p:spPr>
        <p:txBody>
          <a:bodyPr/>
          <a:lstStyle/>
          <a:p>
            <a:pPr>
              <a:defRPr b="1" sz="3200">
                <a:solidFill>
                  <a:srgbClr val="000080"/>
                </a:solidFill>
              </a:defRPr>
            </a:pPr>
            <a:r>
              <a:t>II.	The Ark of The Lord </a:t>
            </a:r>
            <a:r>
              <a:rPr>
                <a:solidFill>
                  <a:srgbClr val="FF0000"/>
                </a:solidFill>
              </a:rPr>
              <a:t>4:1-7:2</a:t>
            </a:r>
          </a:p>
        </p:txBody>
      </p:sp>
      <p:sp>
        <p:nvSpPr>
          <p:cNvPr id="136" name="Shape 136"/>
          <p:cNvSpPr/>
          <p:nvPr>
            <p:ph type="body" sz="quarter" idx="1"/>
          </p:nvPr>
        </p:nvSpPr>
        <p:spPr>
          <a:xfrm>
            <a:off x="228600" y="762000"/>
            <a:ext cx="8686800" cy="762000"/>
          </a:xfrm>
          <a:prstGeom prst="rect">
            <a:avLst/>
          </a:prstGeom>
        </p:spPr>
        <p:txBody>
          <a:bodyPr/>
          <a:lstStyle/>
          <a:p>
            <a:pPr marL="609600" indent="-609600">
              <a:spcBef>
                <a:spcPts val="600"/>
              </a:spcBef>
              <a:buSzTx/>
              <a:buNone/>
              <a:defRPr b="1" sz="2800">
                <a:solidFill>
                  <a:srgbClr val="000080"/>
                </a:solidFill>
              </a:defRPr>
            </a:pPr>
            <a:r>
              <a:t>A. 	The ark is taken from Israel</a:t>
            </a:r>
            <a:r>
              <a:rPr>
                <a:solidFill>
                  <a:srgbClr val="000000"/>
                </a:solidFill>
              </a:rPr>
              <a:t> </a:t>
            </a:r>
            <a:r>
              <a:rPr>
                <a:solidFill>
                  <a:srgbClr val="FF0000"/>
                </a:solidFill>
              </a:rPr>
              <a:t>4</a:t>
            </a:r>
          </a:p>
        </p:txBody>
      </p:sp>
      <p:sp>
        <p:nvSpPr>
          <p:cNvPr id="137" name="Shape 137"/>
          <p:cNvSpPr/>
          <p:nvPr/>
        </p:nvSpPr>
        <p:spPr>
          <a:xfrm>
            <a:off x="228600" y="1295400"/>
            <a:ext cx="8686800" cy="1196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533400" indent="100012">
              <a:defRPr b="1"/>
            </a:pPr>
            <a:r>
              <a:t>3.	Death of Eli </a:t>
            </a:r>
            <a:r>
              <a:rPr>
                <a:solidFill>
                  <a:srgbClr val="FF0000"/>
                </a:solidFill>
              </a:rPr>
              <a:t>4:12-18</a:t>
            </a:r>
            <a:endParaRPr>
              <a:solidFill>
                <a:srgbClr val="FF0000"/>
              </a:solidFill>
            </a:endParaRPr>
          </a:p>
          <a:p>
            <a:pPr lvl="1" marL="533400" indent="100012">
              <a:defRPr b="1"/>
            </a:pPr>
          </a:p>
          <a:p>
            <a:pPr lvl="1" marL="533400" indent="100012">
              <a:defRPr b="1"/>
            </a:pPr>
            <a:r>
              <a:t>4.	Sadness in Israel </a:t>
            </a:r>
            <a:r>
              <a:rPr>
                <a:solidFill>
                  <a:srgbClr val="FF0000"/>
                </a:solidFill>
              </a:rPr>
              <a:t>4:19-22</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animEffect filter="wipe(left)" transition="in">
                                      <p:cBhvr>
                                        <p:cTn id="7" dur="1000"/>
                                        <p:tgtEl>
                                          <p:spTgt spid="13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37">
                                            <p:txEl>
                                              <p:pRg st="0" end="0"/>
                                            </p:txEl>
                                          </p:spTgt>
                                        </p:tgtEl>
                                        <p:attrNameLst>
                                          <p:attrName>style.visibility</p:attrName>
                                        </p:attrNameLst>
                                      </p:cBhvr>
                                      <p:to>
                                        <p:strVal val="visible"/>
                                      </p:to>
                                    </p:set>
                                    <p:animEffect filter="wipe(left)" transition="in">
                                      <p:cBhvr>
                                        <p:cTn id="10" dur="1000"/>
                                        <p:tgtEl>
                                          <p:spTgt spid="1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37">
                                            <p:txEl>
                                              <p:pRg st="1" end="1"/>
                                            </p:txEl>
                                          </p:spTgt>
                                        </p:tgtEl>
                                        <p:attrNameLst>
                                          <p:attrName>style.visibility</p:attrName>
                                        </p:attrNameLst>
                                      </p:cBhvr>
                                      <p:to>
                                        <p:strVal val="visible"/>
                                      </p:to>
                                    </p:set>
                                    <p:animEffect filter="wipe(left)" transition="in">
                                      <p:cBhvr>
                                        <p:cTn id="15" dur="1000"/>
                                        <p:tgtEl>
                                          <p:spTgt spid="1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37">
                                            <p:txEl>
                                              <p:pRg st="2" end="2"/>
                                            </p:txEl>
                                          </p:spTgt>
                                        </p:tgtEl>
                                        <p:attrNameLst>
                                          <p:attrName>style.visibility</p:attrName>
                                        </p:attrNameLst>
                                      </p:cBhvr>
                                      <p:to>
                                        <p:strVal val="visible"/>
                                      </p:to>
                                    </p:set>
                                    <p:animEffect filter="wipe(left)" transition="in">
                                      <p:cBhvr>
                                        <p:cTn id="20" dur="1000"/>
                                        <p:tgtEl>
                                          <p:spTgt spid="13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image.pdf"/>
          <p:cNvPicPr>
            <a:picLocks noChangeAspect="1"/>
          </p:cNvPicPr>
          <p:nvPr/>
        </p:nvPicPr>
        <p:blipFill>
          <a:blip r:embed="rId2">
            <a:extLst/>
          </a:blip>
          <a:stretch>
            <a:fillRect/>
          </a:stretch>
        </p:blipFill>
        <p:spPr>
          <a:xfrm>
            <a:off x="4473575" y="1752600"/>
            <a:ext cx="4630738" cy="5016500"/>
          </a:xfrm>
          <a:prstGeom prst="rect">
            <a:avLst/>
          </a:prstGeom>
          <a:ln w="12700">
            <a:miter lim="400000"/>
          </a:ln>
        </p:spPr>
      </p:pic>
      <p:sp>
        <p:nvSpPr>
          <p:cNvPr id="140" name="Shape 140"/>
          <p:cNvSpPr/>
          <p:nvPr>
            <p:ph type="title"/>
          </p:nvPr>
        </p:nvSpPr>
        <p:spPr>
          <a:xfrm>
            <a:off x="457200" y="0"/>
            <a:ext cx="8229600" cy="762000"/>
          </a:xfrm>
          <a:prstGeom prst="rect">
            <a:avLst/>
          </a:prstGeom>
        </p:spPr>
        <p:txBody>
          <a:bodyPr/>
          <a:lstStyle/>
          <a:p>
            <a:pPr>
              <a:defRPr b="1" sz="3200">
                <a:solidFill>
                  <a:srgbClr val="000080"/>
                </a:solidFill>
              </a:defRPr>
            </a:pPr>
            <a:r>
              <a:t>II.	The Ark of The Lord</a:t>
            </a:r>
            <a:r>
              <a:rPr>
                <a:solidFill>
                  <a:srgbClr val="000000"/>
                </a:solidFill>
              </a:rPr>
              <a:t> </a:t>
            </a:r>
            <a:r>
              <a:rPr>
                <a:solidFill>
                  <a:srgbClr val="FF0000"/>
                </a:solidFill>
              </a:rPr>
              <a:t>4:1-7:2</a:t>
            </a:r>
          </a:p>
        </p:txBody>
      </p:sp>
      <p:sp>
        <p:nvSpPr>
          <p:cNvPr id="141" name="Shape 141"/>
          <p:cNvSpPr/>
          <p:nvPr>
            <p:ph type="body" sz="quarter" idx="1"/>
          </p:nvPr>
        </p:nvSpPr>
        <p:spPr>
          <a:xfrm>
            <a:off x="228600" y="1066800"/>
            <a:ext cx="8686800" cy="1066800"/>
          </a:xfrm>
          <a:prstGeom prst="rect">
            <a:avLst/>
          </a:prstGeom>
        </p:spPr>
        <p:txBody>
          <a:bodyPr/>
          <a:lstStyle/>
          <a:p>
            <a:pPr marL="519112" indent="-519112">
              <a:lnSpc>
                <a:spcPct val="90000"/>
              </a:lnSpc>
              <a:spcBef>
                <a:spcPts val="600"/>
              </a:spcBef>
              <a:buSzTx/>
              <a:buNone/>
              <a:defRPr b="1" sz="2800">
                <a:solidFill>
                  <a:srgbClr val="000080"/>
                </a:solidFill>
              </a:defRPr>
            </a:pPr>
            <a:r>
              <a:t>B. 	The ark moves among Philistines  </a:t>
            </a:r>
            <a:r>
              <a:rPr>
                <a:solidFill>
                  <a:srgbClr val="FF0000"/>
                </a:solidFill>
              </a:rPr>
              <a:t>5</a:t>
            </a:r>
            <a:r>
              <a:t> 		Judgment on Philistines</a:t>
            </a:r>
          </a:p>
        </p:txBody>
      </p:sp>
      <p:sp>
        <p:nvSpPr>
          <p:cNvPr id="142" name="Shape 142"/>
          <p:cNvSpPr/>
          <p:nvPr/>
        </p:nvSpPr>
        <p:spPr>
          <a:xfrm>
            <a:off x="228600" y="2133600"/>
            <a:ext cx="8686800"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533400" indent="100012">
              <a:lnSpc>
                <a:spcPct val="90000"/>
              </a:lnSpc>
              <a:defRPr b="1" sz="3200"/>
            </a:pPr>
            <a:r>
              <a:t>1.	The ark in Dagon's house </a:t>
            </a:r>
            <a:r>
              <a:rPr>
                <a:solidFill>
                  <a:srgbClr val="FF0000"/>
                </a:solidFill>
              </a:rPr>
              <a:t>5:1-5</a:t>
            </a:r>
          </a:p>
        </p:txBody>
      </p:sp>
      <p:pic>
        <p:nvPicPr>
          <p:cNvPr id="143" name="image.pdf"/>
          <p:cNvPicPr>
            <a:picLocks noChangeAspect="1"/>
          </p:cNvPicPr>
          <p:nvPr/>
        </p:nvPicPr>
        <p:blipFill>
          <a:blip r:embed="rId3">
            <a:extLst/>
          </a:blip>
          <a:stretch>
            <a:fillRect/>
          </a:stretch>
        </p:blipFill>
        <p:spPr>
          <a:xfrm>
            <a:off x="228600" y="3429000"/>
            <a:ext cx="3835400" cy="259715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animEffect filter="wipe(left)" transition="in">
                                      <p:cBhvr>
                                        <p:cTn id="7" dur="1000"/>
                                        <p:tgtEl>
                                          <p:spTgt spid="14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41">
                                            <p:txEl>
                                              <p:pRg st="0" end="0"/>
                                            </p:txEl>
                                          </p:spTgt>
                                        </p:tgtEl>
                                        <p:attrNameLst>
                                          <p:attrName>style.visibility</p:attrName>
                                        </p:attrNameLst>
                                      </p:cBhvr>
                                      <p:to>
                                        <p:strVal val="visible"/>
                                      </p:to>
                                    </p:set>
                                    <p:animEffect filter="wipe(left)" transition="in">
                                      <p:cBhvr>
                                        <p:cTn id="10" dur="1000"/>
                                        <p:tgtEl>
                                          <p:spTgt spid="1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42">
                                            <p:bg/>
                                          </p:spTgt>
                                        </p:tgtEl>
                                        <p:attrNameLst>
                                          <p:attrName>style.visibility</p:attrName>
                                        </p:attrNameLst>
                                      </p:cBhvr>
                                      <p:to>
                                        <p:strVal val="visible"/>
                                      </p:to>
                                    </p:set>
                                    <p:animEffect filter="wipe(left)" transition="in">
                                      <p:cBhvr>
                                        <p:cTn id="15" dur="1000"/>
                                        <p:tgtEl>
                                          <p:spTgt spid="142">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142">
                                            <p:txEl>
                                              <p:pRg st="0" end="0"/>
                                            </p:txEl>
                                          </p:spTgt>
                                        </p:tgtEl>
                                        <p:attrNameLst>
                                          <p:attrName>style.visibility</p:attrName>
                                        </p:attrNameLst>
                                      </p:cBhvr>
                                      <p:to>
                                        <p:strVal val="visible"/>
                                      </p:to>
                                    </p:set>
                                    <p:animEffect filter="wipe(left)" transition="in">
                                      <p:cBhvr>
                                        <p:cTn id="18" dur="1000"/>
                                        <p:tgtEl>
                                          <p:spTgt spid="14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2"/>
      <p:bldP build="p" bldLvl="1" animBg="1" rev="0" advAuto="0" spid="14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image.pdf"/>
          <p:cNvPicPr>
            <a:picLocks noChangeAspect="1"/>
          </p:cNvPicPr>
          <p:nvPr/>
        </p:nvPicPr>
        <p:blipFill>
          <a:blip r:embed="rId2">
            <a:extLst/>
          </a:blip>
          <a:stretch>
            <a:fillRect/>
          </a:stretch>
        </p:blipFill>
        <p:spPr>
          <a:xfrm>
            <a:off x="7937" y="430212"/>
            <a:ext cx="9131301" cy="5994401"/>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457200" y="0"/>
            <a:ext cx="8229600" cy="762000"/>
          </a:xfrm>
          <a:prstGeom prst="rect">
            <a:avLst/>
          </a:prstGeom>
        </p:spPr>
        <p:txBody>
          <a:bodyPr/>
          <a:lstStyle/>
          <a:p>
            <a:pPr>
              <a:defRPr b="1" sz="3200">
                <a:solidFill>
                  <a:srgbClr val="000080"/>
                </a:solidFill>
              </a:defRPr>
            </a:pPr>
            <a:r>
              <a:t>II.	The Ark of The Lord</a:t>
            </a:r>
            <a:r>
              <a:rPr>
                <a:solidFill>
                  <a:srgbClr val="000000"/>
                </a:solidFill>
              </a:rPr>
              <a:t> </a:t>
            </a:r>
            <a:r>
              <a:rPr>
                <a:solidFill>
                  <a:srgbClr val="FF0000"/>
                </a:solidFill>
              </a:rPr>
              <a:t>4:1-7:2</a:t>
            </a:r>
          </a:p>
        </p:txBody>
      </p:sp>
      <p:sp>
        <p:nvSpPr>
          <p:cNvPr id="148" name="Shape 148"/>
          <p:cNvSpPr/>
          <p:nvPr>
            <p:ph type="body" sz="quarter" idx="1"/>
          </p:nvPr>
        </p:nvSpPr>
        <p:spPr>
          <a:xfrm>
            <a:off x="228600" y="1066800"/>
            <a:ext cx="8686800" cy="1066800"/>
          </a:xfrm>
          <a:prstGeom prst="rect">
            <a:avLst/>
          </a:prstGeom>
        </p:spPr>
        <p:txBody>
          <a:bodyPr/>
          <a:lstStyle/>
          <a:p>
            <a:pPr marL="519112" indent="-519112">
              <a:lnSpc>
                <a:spcPct val="90000"/>
              </a:lnSpc>
              <a:spcBef>
                <a:spcPts val="600"/>
              </a:spcBef>
              <a:buSzTx/>
              <a:buNone/>
              <a:defRPr b="1" sz="2800">
                <a:solidFill>
                  <a:srgbClr val="000080"/>
                </a:solidFill>
              </a:defRPr>
            </a:pPr>
            <a:r>
              <a:t>B. 	The ark moves among Philistines  </a:t>
            </a:r>
            <a:r>
              <a:rPr>
                <a:solidFill>
                  <a:srgbClr val="FF0000"/>
                </a:solidFill>
              </a:rPr>
              <a:t>5</a:t>
            </a:r>
            <a:r>
              <a:t> 		Judgment on Philistines</a:t>
            </a:r>
          </a:p>
        </p:txBody>
      </p:sp>
      <p:sp>
        <p:nvSpPr>
          <p:cNvPr id="149" name="Shape 149"/>
          <p:cNvSpPr/>
          <p:nvPr/>
        </p:nvSpPr>
        <p:spPr>
          <a:xfrm>
            <a:off x="228600" y="2133600"/>
            <a:ext cx="8686800" cy="14427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533400" indent="100012">
              <a:lnSpc>
                <a:spcPct val="90000"/>
              </a:lnSpc>
              <a:defRPr b="1" sz="3200"/>
            </a:pPr>
            <a:r>
              <a:t>2.	The ark in Gath </a:t>
            </a:r>
            <a:r>
              <a:rPr>
                <a:solidFill>
                  <a:srgbClr val="FF0000"/>
                </a:solidFill>
              </a:rPr>
              <a:t>5:7-9</a:t>
            </a:r>
          </a:p>
          <a:p>
            <a:pPr lvl="1" marL="533400" indent="100012">
              <a:lnSpc>
                <a:spcPct val="90000"/>
              </a:lnSpc>
              <a:defRPr b="1" sz="3200"/>
            </a:pPr>
          </a:p>
          <a:p>
            <a:pPr lvl="1" marL="533400" indent="100012">
              <a:lnSpc>
                <a:spcPct val="90000"/>
              </a:lnSpc>
              <a:defRPr b="1" sz="3200"/>
            </a:pPr>
            <a:r>
              <a:t>3.	The ark in Ekron </a:t>
            </a:r>
            <a:r>
              <a:rPr>
                <a:solidFill>
                  <a:srgbClr val="FF0000"/>
                </a:solidFill>
              </a:rPr>
              <a:t>5:10-12</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animEffect filter="wipe(left)" transition="in">
                                      <p:cBhvr>
                                        <p:cTn id="7" dur="1000"/>
                                        <p:tgtEl>
                                          <p:spTgt spid="14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49">
                                            <p:txEl>
                                              <p:pRg st="0" end="0"/>
                                            </p:txEl>
                                          </p:spTgt>
                                        </p:tgtEl>
                                        <p:attrNameLst>
                                          <p:attrName>style.visibility</p:attrName>
                                        </p:attrNameLst>
                                      </p:cBhvr>
                                      <p:to>
                                        <p:strVal val="visible"/>
                                      </p:to>
                                    </p:set>
                                    <p:animEffect filter="wipe(left)" transition="in">
                                      <p:cBhvr>
                                        <p:cTn id="10" dur="1000"/>
                                        <p:tgtEl>
                                          <p:spTgt spid="14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49">
                                            <p:txEl>
                                              <p:pRg st="1" end="1"/>
                                            </p:txEl>
                                          </p:spTgt>
                                        </p:tgtEl>
                                        <p:attrNameLst>
                                          <p:attrName>style.visibility</p:attrName>
                                        </p:attrNameLst>
                                      </p:cBhvr>
                                      <p:to>
                                        <p:strVal val="visible"/>
                                      </p:to>
                                    </p:set>
                                    <p:animEffect filter="wipe(left)" transition="in">
                                      <p:cBhvr>
                                        <p:cTn id="15" dur="1000"/>
                                        <p:tgtEl>
                                          <p:spTgt spid="14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49">
                                            <p:txEl>
                                              <p:pRg st="2" end="2"/>
                                            </p:txEl>
                                          </p:spTgt>
                                        </p:tgtEl>
                                        <p:attrNameLst>
                                          <p:attrName>style.visibility</p:attrName>
                                        </p:attrNameLst>
                                      </p:cBhvr>
                                      <p:to>
                                        <p:strVal val="visible"/>
                                      </p:to>
                                    </p:set>
                                    <p:animEffect filter="wipe(left)" transition="in">
                                      <p:cBhvr>
                                        <p:cTn id="20" dur="1000"/>
                                        <p:tgtEl>
                                          <p:spTgt spid="14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image.pdf"/>
          <p:cNvPicPr>
            <a:picLocks noChangeAspect="1"/>
          </p:cNvPicPr>
          <p:nvPr/>
        </p:nvPicPr>
        <p:blipFill>
          <a:blip r:embed="rId2">
            <a:extLst/>
          </a:blip>
          <a:stretch>
            <a:fillRect/>
          </a:stretch>
        </p:blipFill>
        <p:spPr>
          <a:xfrm>
            <a:off x="1741487" y="1509712"/>
            <a:ext cx="5664201" cy="3835401"/>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xfrm>
            <a:off x="351358" y="190499"/>
            <a:ext cx="8441284" cy="1143002"/>
          </a:xfrm>
          <a:prstGeom prst="rect">
            <a:avLst/>
          </a:prstGeom>
        </p:spPr>
        <p:txBody>
          <a:bodyPr/>
          <a:lstStyle/>
          <a:p>
            <a:pPr marL="1072895" indent="-1072895" defTabSz="877823">
              <a:defRPr b="1" sz="3455">
                <a:solidFill>
                  <a:srgbClr val="000080"/>
                </a:solidFill>
              </a:defRPr>
            </a:pPr>
            <a:r>
              <a:t>A.  The birth &amp; infancy of Samuel</a:t>
            </a:r>
            <a:r>
              <a:rPr>
                <a:solidFill>
                  <a:srgbClr val="000000"/>
                </a:solidFill>
              </a:rPr>
              <a:t> </a:t>
            </a:r>
            <a:r>
              <a:rPr>
                <a:solidFill>
                  <a:srgbClr val="FF0000"/>
                </a:solidFill>
              </a:rPr>
              <a:t>1:1—2:11</a:t>
            </a:r>
          </a:p>
        </p:txBody>
      </p:sp>
      <p:sp>
        <p:nvSpPr>
          <p:cNvPr id="44" name="Shape 44"/>
          <p:cNvSpPr/>
          <p:nvPr>
            <p:ph type="body" idx="1"/>
          </p:nvPr>
        </p:nvSpPr>
        <p:spPr>
          <a:xfrm>
            <a:off x="393700" y="1371600"/>
            <a:ext cx="8610600" cy="4114800"/>
          </a:xfrm>
          <a:prstGeom prst="rect">
            <a:avLst/>
          </a:prstGeom>
        </p:spPr>
        <p:txBody>
          <a:bodyPr/>
          <a:lstStyle/>
          <a:p>
            <a:pPr marL="569912" indent="-569912">
              <a:lnSpc>
                <a:spcPct val="140000"/>
              </a:lnSpc>
              <a:buSzTx/>
              <a:buNone/>
              <a:defRPr b="1"/>
            </a:pPr>
            <a:r>
              <a:t>1.	Eli &amp; Samuel simple surroundings </a:t>
            </a:r>
            <a:r>
              <a:rPr>
                <a:solidFill>
                  <a:srgbClr val="FF0000"/>
                </a:solidFill>
              </a:rPr>
              <a:t>1:1-8</a:t>
            </a:r>
          </a:p>
          <a:p>
            <a:pPr marL="569912" indent="-569912">
              <a:lnSpc>
                <a:spcPct val="140000"/>
              </a:lnSpc>
              <a:buSzTx/>
              <a:buNone/>
              <a:defRPr b="1"/>
            </a:pPr>
            <a:r>
              <a:t>2.	Hannah’s prayer and vow </a:t>
            </a:r>
            <a:r>
              <a:rPr>
                <a:solidFill>
                  <a:srgbClr val="FF0000"/>
                </a:solidFill>
              </a:rPr>
              <a:t>1:9-18</a:t>
            </a:r>
          </a:p>
          <a:p>
            <a:pPr marL="569912" indent="-569912">
              <a:lnSpc>
                <a:spcPct val="140000"/>
              </a:lnSpc>
              <a:buSzTx/>
              <a:buNone/>
              <a:defRPr b="1"/>
            </a:pPr>
            <a:r>
              <a:t>3.	Birth of Samuel </a:t>
            </a:r>
            <a:r>
              <a:rPr>
                <a:solidFill>
                  <a:srgbClr val="FF0000"/>
                </a:solidFill>
              </a:rPr>
              <a:t>1:19-23</a:t>
            </a:r>
          </a:p>
          <a:p>
            <a:pPr marL="569912" indent="-569912">
              <a:lnSpc>
                <a:spcPct val="140000"/>
              </a:lnSpc>
              <a:buSzTx/>
              <a:buNone/>
              <a:defRPr b="1"/>
            </a:pPr>
            <a:r>
              <a:t>4.	Dedication of the child </a:t>
            </a:r>
            <a:r>
              <a:rPr>
                <a:solidFill>
                  <a:srgbClr val="FF0000"/>
                </a:solidFill>
              </a:rPr>
              <a:t>1:24-28</a:t>
            </a:r>
          </a:p>
          <a:p>
            <a:pPr marL="569912" indent="-569912">
              <a:lnSpc>
                <a:spcPct val="140000"/>
              </a:lnSpc>
              <a:buSzTx/>
              <a:buNone/>
              <a:defRPr b="1"/>
            </a:pPr>
            <a:r>
              <a:t>5.	Hannah’s song </a:t>
            </a:r>
            <a:r>
              <a:rPr>
                <a:solidFill>
                  <a:srgbClr val="FF0000"/>
                </a:solidFill>
              </a:rPr>
              <a:t>2:1-11</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5" name="Group 155"/>
          <p:cNvGrpSpPr/>
          <p:nvPr/>
        </p:nvGrpSpPr>
        <p:grpSpPr>
          <a:xfrm>
            <a:off x="712787" y="290512"/>
            <a:ext cx="7721601" cy="6273801"/>
            <a:chOff x="0" y="0"/>
            <a:chExt cx="7721600" cy="6273800"/>
          </a:xfrm>
        </p:grpSpPr>
        <p:pic>
          <p:nvPicPr>
            <p:cNvPr id="153" name="image.pdf"/>
            <p:cNvPicPr>
              <a:picLocks noChangeAspect="1"/>
            </p:cNvPicPr>
            <p:nvPr/>
          </p:nvPicPr>
          <p:blipFill>
            <a:blip r:embed="rId2">
              <a:extLst/>
            </a:blip>
            <a:stretch>
              <a:fillRect/>
            </a:stretch>
          </p:blipFill>
          <p:spPr>
            <a:xfrm>
              <a:off x="0" y="0"/>
              <a:ext cx="7721600" cy="6273800"/>
            </a:xfrm>
            <a:prstGeom prst="rect">
              <a:avLst/>
            </a:prstGeom>
            <a:ln w="12700" cap="flat">
              <a:noFill/>
              <a:miter lim="400000"/>
            </a:ln>
            <a:effectLst/>
          </p:spPr>
        </p:pic>
        <p:sp>
          <p:nvSpPr>
            <p:cNvPr id="154" name="Shape 154"/>
            <p:cNvSpPr/>
            <p:nvPr/>
          </p:nvSpPr>
          <p:spPr>
            <a:xfrm>
              <a:off x="0" y="288925"/>
              <a:ext cx="5611813" cy="574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900"/>
                </a:spcBef>
                <a:defRPr sz="3200"/>
              </a:lvl1pPr>
            </a:lstStyle>
            <a:p>
              <a:pPr/>
              <a:r>
                <a:t>Dagon Broken Before The Ark</a:t>
              </a:r>
            </a:p>
          </p:txBody>
        </p:sp>
      </p:gr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381000" y="-1"/>
            <a:ext cx="8534400" cy="1143002"/>
          </a:xfrm>
          <a:prstGeom prst="rect">
            <a:avLst/>
          </a:prstGeom>
        </p:spPr>
        <p:txBody>
          <a:bodyPr/>
          <a:lstStyle/>
          <a:p>
            <a:pPr>
              <a:defRPr b="1">
                <a:solidFill>
                  <a:srgbClr val="000080"/>
                </a:solidFill>
              </a:defRPr>
            </a:pPr>
            <a:r>
              <a:t>II.	The Ark of The Lord</a:t>
            </a:r>
            <a:r>
              <a:rPr b="0">
                <a:solidFill>
                  <a:srgbClr val="000000"/>
                </a:solidFill>
              </a:rPr>
              <a:t> </a:t>
            </a:r>
            <a:r>
              <a:rPr>
                <a:solidFill>
                  <a:srgbClr val="FF0000"/>
                </a:solidFill>
              </a:rPr>
              <a:t>4:1-7:2</a:t>
            </a:r>
          </a:p>
        </p:txBody>
      </p:sp>
      <p:sp>
        <p:nvSpPr>
          <p:cNvPr id="158" name="Shape 158"/>
          <p:cNvSpPr/>
          <p:nvPr>
            <p:ph type="body" sz="quarter" idx="1"/>
          </p:nvPr>
        </p:nvSpPr>
        <p:spPr>
          <a:xfrm>
            <a:off x="228600" y="1143000"/>
            <a:ext cx="8686800" cy="685800"/>
          </a:xfrm>
          <a:prstGeom prst="rect">
            <a:avLst/>
          </a:prstGeom>
        </p:spPr>
        <p:txBody>
          <a:bodyPr/>
          <a:lstStyle/>
          <a:p>
            <a:pPr marL="519112" indent="-519112">
              <a:lnSpc>
                <a:spcPct val="90000"/>
              </a:lnSpc>
              <a:spcBef>
                <a:spcPts val="600"/>
              </a:spcBef>
              <a:buSzTx/>
              <a:buNone/>
              <a:defRPr b="1" sz="2800">
                <a:solidFill>
                  <a:srgbClr val="000080"/>
                </a:solidFill>
              </a:defRPr>
            </a:pPr>
            <a:r>
              <a:t>C. 	The ark is returned to Israel</a:t>
            </a:r>
            <a:r>
              <a:rPr>
                <a:solidFill>
                  <a:srgbClr val="000000"/>
                </a:solidFill>
              </a:rPr>
              <a:t> </a:t>
            </a:r>
            <a:r>
              <a:rPr>
                <a:solidFill>
                  <a:srgbClr val="FF0000"/>
                </a:solidFill>
              </a:rPr>
              <a:t>6-7:2</a:t>
            </a:r>
          </a:p>
        </p:txBody>
      </p:sp>
      <p:sp>
        <p:nvSpPr>
          <p:cNvPr id="159" name="Shape 159"/>
          <p:cNvSpPr/>
          <p:nvPr/>
        </p:nvSpPr>
        <p:spPr>
          <a:xfrm>
            <a:off x="228600" y="1828800"/>
            <a:ext cx="8686800" cy="17231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5612" indent="177800">
              <a:lnSpc>
                <a:spcPct val="90000"/>
              </a:lnSpc>
              <a:defRPr b="1" sz="2800"/>
            </a:pPr>
            <a:r>
              <a:t>1.	The decision to return the ark </a:t>
            </a:r>
            <a:r>
              <a:rPr>
                <a:solidFill>
                  <a:srgbClr val="FF0000"/>
                </a:solidFill>
              </a:rPr>
              <a:t>6:1-9</a:t>
            </a:r>
            <a:endParaRPr>
              <a:solidFill>
                <a:srgbClr val="FF0000"/>
              </a:solidFill>
            </a:endParaRPr>
          </a:p>
          <a:p>
            <a:pPr lvl="1" marL="455612" indent="177800">
              <a:lnSpc>
                <a:spcPct val="90000"/>
              </a:lnSpc>
              <a:defRPr b="1" sz="2800"/>
            </a:pPr>
          </a:p>
          <a:p>
            <a:pPr lvl="1" marL="455612" indent="177800">
              <a:lnSpc>
                <a:spcPct val="90000"/>
              </a:lnSpc>
              <a:defRPr b="1" sz="2800"/>
            </a:pPr>
            <a:r>
              <a:t>2.	The ark returned </a:t>
            </a:r>
            <a:r>
              <a:rPr>
                <a:solidFill>
                  <a:srgbClr val="FF0000"/>
                </a:solidFill>
              </a:rPr>
              <a:t>6:10-18</a:t>
            </a:r>
          </a:p>
        </p:txBody>
      </p:sp>
      <p:pic>
        <p:nvPicPr>
          <p:cNvPr id="160" name="image.pdf"/>
          <p:cNvPicPr>
            <a:picLocks noChangeAspect="1"/>
          </p:cNvPicPr>
          <p:nvPr/>
        </p:nvPicPr>
        <p:blipFill>
          <a:blip r:embed="rId2">
            <a:extLst/>
          </a:blip>
          <a:stretch>
            <a:fillRect/>
          </a:stretch>
        </p:blipFill>
        <p:spPr>
          <a:xfrm>
            <a:off x="0" y="3505200"/>
            <a:ext cx="4306888" cy="288766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animEffect filter="wipe(left)" transition="in">
                                      <p:cBhvr>
                                        <p:cTn id="7" dur="1000"/>
                                        <p:tgtEl>
                                          <p:spTgt spid="158">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58">
                                            <p:txEl>
                                              <p:pRg st="0" end="0"/>
                                            </p:txEl>
                                          </p:spTgt>
                                        </p:tgtEl>
                                        <p:attrNameLst>
                                          <p:attrName>style.visibility</p:attrName>
                                        </p:attrNameLst>
                                      </p:cBhvr>
                                      <p:to>
                                        <p:strVal val="visible"/>
                                      </p:to>
                                    </p:set>
                                    <p:animEffect filter="wipe(left)" transition="in">
                                      <p:cBhvr>
                                        <p:cTn id="10" dur="1000"/>
                                        <p:tgtEl>
                                          <p:spTgt spid="1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59">
                                            <p:bg/>
                                          </p:spTgt>
                                        </p:tgtEl>
                                        <p:attrNameLst>
                                          <p:attrName>style.visibility</p:attrName>
                                        </p:attrNameLst>
                                      </p:cBhvr>
                                      <p:to>
                                        <p:strVal val="visible"/>
                                      </p:to>
                                    </p:set>
                                    <p:animEffect filter="wipe(left)" transition="in">
                                      <p:cBhvr>
                                        <p:cTn id="15" dur="1000"/>
                                        <p:tgtEl>
                                          <p:spTgt spid="159">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159">
                                            <p:txEl>
                                              <p:pRg st="0" end="0"/>
                                            </p:txEl>
                                          </p:spTgt>
                                        </p:tgtEl>
                                        <p:attrNameLst>
                                          <p:attrName>style.visibility</p:attrName>
                                        </p:attrNameLst>
                                      </p:cBhvr>
                                      <p:to>
                                        <p:strVal val="visible"/>
                                      </p:to>
                                    </p:set>
                                    <p:animEffect filter="wipe(left)" transition="in">
                                      <p:cBhvr>
                                        <p:cTn id="18" dur="1000"/>
                                        <p:tgtEl>
                                          <p:spTgt spid="15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2" fill="hold">
                                  <p:stCondLst>
                                    <p:cond delay="0"/>
                                  </p:stCondLst>
                                  <p:iterate type="el" backwards="0">
                                    <p:tmAbs val="0"/>
                                  </p:iterate>
                                  <p:childTnLst>
                                    <p:set>
                                      <p:cBhvr>
                                        <p:cTn id="22" fill="hold"/>
                                        <p:tgtEl>
                                          <p:spTgt spid="159">
                                            <p:txEl>
                                              <p:pRg st="1" end="1"/>
                                            </p:txEl>
                                          </p:spTgt>
                                        </p:tgtEl>
                                        <p:attrNameLst>
                                          <p:attrName>style.visibility</p:attrName>
                                        </p:attrNameLst>
                                      </p:cBhvr>
                                      <p:to>
                                        <p:strVal val="visible"/>
                                      </p:to>
                                    </p:set>
                                    <p:animEffect filter="wipe(left)" transition="in">
                                      <p:cBhvr>
                                        <p:cTn id="23" dur="1000"/>
                                        <p:tgtEl>
                                          <p:spTgt spid="15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2" fill="hold">
                                  <p:stCondLst>
                                    <p:cond delay="0"/>
                                  </p:stCondLst>
                                  <p:iterate type="el" backwards="0">
                                    <p:tmAbs val="0"/>
                                  </p:iterate>
                                  <p:childTnLst>
                                    <p:set>
                                      <p:cBhvr>
                                        <p:cTn id="27" fill="hold"/>
                                        <p:tgtEl>
                                          <p:spTgt spid="159">
                                            <p:txEl>
                                              <p:pRg st="2" end="2"/>
                                            </p:txEl>
                                          </p:spTgt>
                                        </p:tgtEl>
                                        <p:attrNameLst>
                                          <p:attrName>style.visibility</p:attrName>
                                        </p:attrNameLst>
                                      </p:cBhvr>
                                      <p:to>
                                        <p:strVal val="visible"/>
                                      </p:to>
                                    </p:set>
                                    <p:animEffect filter="wipe(left)" transition="in">
                                      <p:cBhvr>
                                        <p:cTn id="28" dur="1000"/>
                                        <p:tgtEl>
                                          <p:spTgt spid="15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2" fill="hold">
                                  <p:stCondLst>
                                    <p:cond delay="0"/>
                                  </p:stCondLst>
                                  <p:iterate type="el" backwards="0">
                                    <p:tmAbs val="0"/>
                                  </p:iterate>
                                  <p:childTnLst>
                                    <p:set>
                                      <p:cBhvr>
                                        <p:cTn id="32" fill="hold"/>
                                        <p:tgtEl>
                                          <p:spTgt spid="159">
                                            <p:txEl>
                                              <p:pRg st="3" end="3"/>
                                            </p:txEl>
                                          </p:spTgt>
                                        </p:tgtEl>
                                        <p:attrNameLst>
                                          <p:attrName>style.visibility</p:attrName>
                                        </p:attrNameLst>
                                      </p:cBhvr>
                                      <p:to>
                                        <p:strVal val="visible"/>
                                      </p:to>
                                    </p:set>
                                    <p:animEffect filter="wipe(left)" transition="in">
                                      <p:cBhvr>
                                        <p:cTn id="33" dur="1000"/>
                                        <p:tgtEl>
                                          <p:spTgt spid="15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P build="p" bldLvl="5" animBg="1" rev="0" advAuto="0" spid="159" grpId="2"/>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xfrm>
            <a:off x="381000" y="-1"/>
            <a:ext cx="8534400" cy="1143002"/>
          </a:xfrm>
          <a:prstGeom prst="rect">
            <a:avLst/>
          </a:prstGeom>
        </p:spPr>
        <p:txBody>
          <a:bodyPr/>
          <a:lstStyle/>
          <a:p>
            <a:pPr>
              <a:defRPr b="1">
                <a:solidFill>
                  <a:srgbClr val="000080"/>
                </a:solidFill>
              </a:defRPr>
            </a:pPr>
            <a:r>
              <a:t>II.	The Ark of The Lord</a:t>
            </a:r>
            <a:r>
              <a:rPr b="0">
                <a:solidFill>
                  <a:srgbClr val="000000"/>
                </a:solidFill>
              </a:rPr>
              <a:t> </a:t>
            </a:r>
            <a:r>
              <a:rPr>
                <a:solidFill>
                  <a:srgbClr val="FF0000"/>
                </a:solidFill>
              </a:rPr>
              <a:t>4:1-7:2</a:t>
            </a:r>
          </a:p>
        </p:txBody>
      </p:sp>
      <p:sp>
        <p:nvSpPr>
          <p:cNvPr id="163" name="Shape 163"/>
          <p:cNvSpPr/>
          <p:nvPr>
            <p:ph type="body" sz="quarter" idx="1"/>
          </p:nvPr>
        </p:nvSpPr>
        <p:spPr>
          <a:xfrm>
            <a:off x="228600" y="1143000"/>
            <a:ext cx="8686800" cy="685800"/>
          </a:xfrm>
          <a:prstGeom prst="rect">
            <a:avLst/>
          </a:prstGeom>
        </p:spPr>
        <p:txBody>
          <a:bodyPr/>
          <a:lstStyle/>
          <a:p>
            <a:pPr marL="519112" indent="-519112">
              <a:lnSpc>
                <a:spcPct val="90000"/>
              </a:lnSpc>
              <a:spcBef>
                <a:spcPts val="600"/>
              </a:spcBef>
              <a:buSzTx/>
              <a:buNone/>
              <a:defRPr b="1" sz="2800">
                <a:solidFill>
                  <a:srgbClr val="000080"/>
                </a:solidFill>
              </a:defRPr>
            </a:pPr>
            <a:r>
              <a:t>C. 	The ark is returned to Israel</a:t>
            </a:r>
            <a:r>
              <a:rPr>
                <a:solidFill>
                  <a:srgbClr val="000000"/>
                </a:solidFill>
              </a:rPr>
              <a:t> </a:t>
            </a:r>
            <a:r>
              <a:rPr>
                <a:solidFill>
                  <a:srgbClr val="FF0000"/>
                </a:solidFill>
              </a:rPr>
              <a:t>6-7:2</a:t>
            </a:r>
          </a:p>
        </p:txBody>
      </p:sp>
      <p:sp>
        <p:nvSpPr>
          <p:cNvPr id="164" name="Shape 164"/>
          <p:cNvSpPr/>
          <p:nvPr/>
        </p:nvSpPr>
        <p:spPr>
          <a:xfrm>
            <a:off x="228600" y="1828800"/>
            <a:ext cx="8686800" cy="22727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5612" indent="177800">
              <a:lnSpc>
                <a:spcPct val="90000"/>
              </a:lnSpc>
              <a:defRPr b="1" sz="2800"/>
            </a:pPr>
            <a:r>
              <a:t>3.	Men of Beth-shemesh smitten </a:t>
            </a:r>
            <a:r>
              <a:rPr>
                <a:solidFill>
                  <a:srgbClr val="FF0000"/>
                </a:solidFill>
              </a:rPr>
              <a:t>6:19-21</a:t>
            </a:r>
            <a:endParaRPr>
              <a:solidFill>
                <a:srgbClr val="FF0000"/>
              </a:solidFill>
            </a:endParaRPr>
          </a:p>
          <a:p>
            <a:pPr lvl="1" marL="455612" indent="177800">
              <a:lnSpc>
                <a:spcPct val="90000"/>
              </a:lnSpc>
              <a:defRPr b="1" sz="2800"/>
            </a:pPr>
          </a:p>
          <a:p>
            <a:pPr lvl="1" marL="455612" indent="177800">
              <a:lnSpc>
                <a:spcPct val="90000"/>
              </a:lnSpc>
              <a:defRPr b="1" sz="2800"/>
            </a:pPr>
            <a:r>
              <a:t>4.	The ark in the house of Abinadab </a:t>
            </a:r>
            <a:r>
              <a:rPr>
                <a:solidFill>
                  <a:srgbClr val="FF0000"/>
                </a:solidFill>
              </a:rPr>
              <a:t>7:1-2</a:t>
            </a:r>
            <a:endParaRPr>
              <a:solidFill>
                <a:srgbClr val="FF0000"/>
              </a:solidFill>
            </a:endParaRPr>
          </a:p>
          <a:p>
            <a:pPr marL="519112" indent="-519112">
              <a:lnSpc>
                <a:spcPct val="90000"/>
              </a:lnSpc>
              <a:spcBef>
                <a:spcPts val="700"/>
              </a:spcBef>
              <a:defRPr b="1" sz="2800"/>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animEffect filter="wipe(left)" transition="in">
                                      <p:cBhvr>
                                        <p:cTn id="7" dur="1000"/>
                                        <p:tgtEl>
                                          <p:spTgt spid="16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64">
                                            <p:txEl>
                                              <p:pRg st="0" end="0"/>
                                            </p:txEl>
                                          </p:spTgt>
                                        </p:tgtEl>
                                        <p:attrNameLst>
                                          <p:attrName>style.visibility</p:attrName>
                                        </p:attrNameLst>
                                      </p:cBhvr>
                                      <p:to>
                                        <p:strVal val="visible"/>
                                      </p:to>
                                    </p:set>
                                    <p:animEffect filter="wipe(left)" transition="in">
                                      <p:cBhvr>
                                        <p:cTn id="10" dur="1000"/>
                                        <p:tgtEl>
                                          <p:spTgt spid="1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64">
                                            <p:txEl>
                                              <p:pRg st="1" end="1"/>
                                            </p:txEl>
                                          </p:spTgt>
                                        </p:tgtEl>
                                        <p:attrNameLst>
                                          <p:attrName>style.visibility</p:attrName>
                                        </p:attrNameLst>
                                      </p:cBhvr>
                                      <p:to>
                                        <p:strVal val="visible"/>
                                      </p:to>
                                    </p:set>
                                    <p:animEffect filter="wipe(left)" transition="in">
                                      <p:cBhvr>
                                        <p:cTn id="15" dur="1000"/>
                                        <p:tgtEl>
                                          <p:spTgt spid="1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64">
                                            <p:txEl>
                                              <p:pRg st="2" end="2"/>
                                            </p:txEl>
                                          </p:spTgt>
                                        </p:tgtEl>
                                        <p:attrNameLst>
                                          <p:attrName>style.visibility</p:attrName>
                                        </p:attrNameLst>
                                      </p:cBhvr>
                                      <p:to>
                                        <p:strVal val="visible"/>
                                      </p:to>
                                    </p:set>
                                    <p:animEffect filter="wipe(left)" transition="in">
                                      <p:cBhvr>
                                        <p:cTn id="20" dur="1000"/>
                                        <p:tgtEl>
                                          <p:spTgt spid="1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64">
                                            <p:txEl>
                                              <p:pRg st="3" end="3"/>
                                            </p:txEl>
                                          </p:spTgt>
                                        </p:tgtEl>
                                        <p:attrNameLst>
                                          <p:attrName>style.visibility</p:attrName>
                                        </p:attrNameLst>
                                      </p:cBhvr>
                                      <p:to>
                                        <p:strVal val="visible"/>
                                      </p:to>
                                    </p:set>
                                    <p:animEffect filter="wipe(left)" transition="in">
                                      <p:cBhvr>
                                        <p:cTn id="25" dur="1000"/>
                                        <p:tgtEl>
                                          <p:spTgt spid="16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64">
                                            <p:txEl>
                                              <p:pRg st="4" end="4"/>
                                            </p:txEl>
                                          </p:spTgt>
                                        </p:tgtEl>
                                        <p:attrNameLst>
                                          <p:attrName>style.visibility</p:attrName>
                                        </p:attrNameLst>
                                      </p:cBhvr>
                                      <p:to>
                                        <p:strVal val="visible"/>
                                      </p:to>
                                    </p:set>
                                    <p:animEffect filter="wipe(left)" transition="in">
                                      <p:cBhvr>
                                        <p:cTn id="30" dur="1000"/>
                                        <p:tgtEl>
                                          <p:spTgt spid="16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image.pdf"/>
          <p:cNvPicPr>
            <a:picLocks noChangeAspect="1"/>
          </p:cNvPicPr>
          <p:nvPr/>
        </p:nvPicPr>
        <p:blipFill>
          <a:blip r:embed="rId2">
            <a:extLst/>
          </a:blip>
          <a:stretch>
            <a:fillRect/>
          </a:stretch>
        </p:blipFill>
        <p:spPr>
          <a:xfrm>
            <a:off x="84137" y="855662"/>
            <a:ext cx="8978901" cy="5143501"/>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image.pdf"/>
          <p:cNvPicPr>
            <a:picLocks noChangeAspect="1"/>
          </p:cNvPicPr>
          <p:nvPr/>
        </p:nvPicPr>
        <p:blipFill>
          <a:blip r:embed="rId2">
            <a:extLst/>
          </a:blip>
          <a:stretch>
            <a:fillRect/>
          </a:stretch>
        </p:blipFill>
        <p:spPr>
          <a:xfrm>
            <a:off x="1258887" y="1204912"/>
            <a:ext cx="6629401" cy="4445001"/>
          </a:xfrm>
          <a:prstGeom prst="rect">
            <a:avLst/>
          </a:prstGeom>
          <a:ln w="12700">
            <a:miter lim="400000"/>
          </a:ln>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image.pdf"/>
          <p:cNvPicPr>
            <a:picLocks noChangeAspect="1"/>
          </p:cNvPicPr>
          <p:nvPr/>
        </p:nvPicPr>
        <p:blipFill>
          <a:blip r:embed="rId2">
            <a:extLst/>
          </a:blip>
          <a:stretch>
            <a:fillRect/>
          </a:stretch>
        </p:blipFill>
        <p:spPr>
          <a:xfrm>
            <a:off x="1500187" y="1706562"/>
            <a:ext cx="6146801" cy="3441701"/>
          </a:xfrm>
          <a:prstGeom prst="rect">
            <a:avLst/>
          </a:prstGeom>
          <a:ln w="12700">
            <a:miter lim="400000"/>
          </a:ln>
        </p:spPr>
      </p:pic>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image.png"/>
          <p:cNvPicPr>
            <a:picLocks noChangeAspect="1"/>
          </p:cNvPicPr>
          <p:nvPr/>
        </p:nvPicPr>
        <p:blipFill>
          <a:blip r:embed="rId2">
            <a:extLst/>
          </a:blip>
          <a:stretch>
            <a:fillRect/>
          </a:stretch>
        </p:blipFill>
        <p:spPr>
          <a:xfrm>
            <a:off x="381000" y="0"/>
            <a:ext cx="8458200" cy="6916738"/>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1. Eli &amp; Samuel simple surroundings </a:t>
            </a:r>
            <a:r>
              <a:rPr>
                <a:solidFill>
                  <a:srgbClr val="FF0000"/>
                </a:solidFill>
              </a:rPr>
              <a:t>1:1-8</a:t>
            </a:r>
          </a:p>
        </p:txBody>
      </p:sp>
      <p:sp>
        <p:nvSpPr>
          <p:cNvPr id="47" name="Shape 47"/>
          <p:cNvSpPr/>
          <p:nvPr>
            <p:ph type="body" idx="1"/>
          </p:nvPr>
        </p:nvSpPr>
        <p:spPr>
          <a:xfrm>
            <a:off x="266700" y="772159"/>
            <a:ext cx="8610600" cy="4114801"/>
          </a:xfrm>
          <a:prstGeom prst="rect">
            <a:avLst/>
          </a:prstGeom>
        </p:spPr>
        <p:txBody>
          <a:bodyPr/>
          <a:lstStyle/>
          <a:p>
            <a:pPr marL="569912" indent="-569912">
              <a:spcBef>
                <a:spcPts val="1800"/>
              </a:spcBef>
              <a:buSzTx/>
              <a:buNone/>
              <a:defRPr sz="2800"/>
            </a:pPr>
            <a:r>
              <a:t>a.	Elkanah and his two wives, Peninnah and Hannah, </a:t>
            </a:r>
            <a:r>
              <a:rPr>
                <a:solidFill>
                  <a:srgbClr val="FF2600"/>
                </a:solidFill>
              </a:rPr>
              <a:t>1-2</a:t>
            </a:r>
          </a:p>
          <a:p>
            <a:pPr marL="569912" indent="-569912">
              <a:spcBef>
                <a:spcPts val="0"/>
              </a:spcBef>
              <a:buSzTx/>
              <a:buNone/>
              <a:defRPr sz="2800"/>
            </a:pPr>
            <a:r>
              <a:t>b.	His annual worship at Shiloh and the portions he gave at such times to his wives, </a:t>
            </a:r>
            <a:r>
              <a:rPr>
                <a:solidFill>
                  <a:srgbClr val="FF2600"/>
                </a:solidFill>
              </a:rPr>
              <a:t>3-5</a:t>
            </a:r>
          </a:p>
        </p:txBody>
      </p:sp>
      <p:pic>
        <p:nvPicPr>
          <p:cNvPr id="48" name="pasted-image.tiff"/>
          <p:cNvPicPr>
            <a:picLocks noChangeAspect="1"/>
          </p:cNvPicPr>
          <p:nvPr/>
        </p:nvPicPr>
        <p:blipFill>
          <a:blip r:embed="rId2">
            <a:extLst/>
          </a:blip>
          <a:stretch>
            <a:fillRect/>
          </a:stretch>
        </p:blipFill>
        <p:spPr>
          <a:xfrm>
            <a:off x="18010" y="3264394"/>
            <a:ext cx="4135925" cy="3332622"/>
          </a:xfrm>
          <a:prstGeom prst="rect">
            <a:avLst/>
          </a:prstGeom>
          <a:ln w="12700">
            <a:miter lim="400000"/>
          </a:ln>
        </p:spPr>
      </p:pic>
      <p:pic>
        <p:nvPicPr>
          <p:cNvPr id="49" name="pasted-image.tiff"/>
          <p:cNvPicPr>
            <a:picLocks noChangeAspect="1"/>
          </p:cNvPicPr>
          <p:nvPr/>
        </p:nvPicPr>
        <p:blipFill>
          <a:blip r:embed="rId3">
            <a:extLst/>
          </a:blip>
          <a:stretch>
            <a:fillRect/>
          </a:stretch>
        </p:blipFill>
        <p:spPr>
          <a:xfrm>
            <a:off x="4178855" y="3267471"/>
            <a:ext cx="4881471" cy="3236628"/>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1. Eli &amp; Samuel simple surroundings </a:t>
            </a:r>
            <a:r>
              <a:rPr>
                <a:solidFill>
                  <a:srgbClr val="FF0000"/>
                </a:solidFill>
              </a:rPr>
              <a:t>1:1-8</a:t>
            </a:r>
          </a:p>
        </p:txBody>
      </p:sp>
      <p:sp>
        <p:nvSpPr>
          <p:cNvPr id="52" name="Shape 52"/>
          <p:cNvSpPr/>
          <p:nvPr>
            <p:ph type="body" idx="1"/>
          </p:nvPr>
        </p:nvSpPr>
        <p:spPr>
          <a:xfrm>
            <a:off x="266700" y="772159"/>
            <a:ext cx="5010269" cy="5803584"/>
          </a:xfrm>
          <a:prstGeom prst="rect">
            <a:avLst/>
          </a:prstGeom>
        </p:spPr>
        <p:txBody>
          <a:bodyPr/>
          <a:lstStyle/>
          <a:p>
            <a:pPr marL="569912" indent="-569912">
              <a:spcBef>
                <a:spcPts val="6100"/>
              </a:spcBef>
              <a:buSzTx/>
              <a:buNone/>
              <a:defRPr sz="2800"/>
            </a:pPr>
            <a:r>
              <a:t>c.	Hannah, being barren, is reproached by Peninnah, especially in their going up to Shiloh, </a:t>
            </a:r>
            <a:r>
              <a:rPr>
                <a:solidFill>
                  <a:srgbClr val="FF2600"/>
                </a:solidFill>
              </a:rPr>
              <a:t>6, 7</a:t>
            </a:r>
          </a:p>
          <a:p>
            <a:pPr marL="569912" indent="-569912">
              <a:spcBef>
                <a:spcPts val="4400"/>
              </a:spcBef>
              <a:buSzTx/>
              <a:buNone/>
              <a:defRPr sz="2800"/>
            </a:pPr>
            <a:r>
              <a:t>d.	Elkanah comforts her, </a:t>
            </a:r>
            <a:r>
              <a:rPr>
                <a:solidFill>
                  <a:srgbClr val="FF2600"/>
                </a:solidFill>
              </a:rPr>
              <a:t>8</a:t>
            </a:r>
            <a:endParaRPr>
              <a:solidFill>
                <a:srgbClr val="FF2600"/>
              </a:solidFill>
            </a:endParaRPr>
          </a:p>
          <a:p>
            <a:pPr marL="569912" indent="-569912">
              <a:spcBef>
                <a:spcPts val="0"/>
              </a:spcBef>
              <a:buSzTx/>
              <a:buNone/>
              <a:defRPr sz="2800"/>
            </a:pPr>
            <a:r>
              <a:rPr u="sng"/>
              <a:t>Lesson</a:t>
            </a:r>
            <a:r>
              <a:t>: Samuel’s mothers was a noble woman &amp; a model mother. She could teach him &amp; pray for him</a:t>
            </a:r>
          </a:p>
        </p:txBody>
      </p:sp>
      <p:pic>
        <p:nvPicPr>
          <p:cNvPr id="53" name="pasted-image.tiff"/>
          <p:cNvPicPr>
            <a:picLocks noChangeAspect="1"/>
          </p:cNvPicPr>
          <p:nvPr/>
        </p:nvPicPr>
        <p:blipFill>
          <a:blip r:embed="rId2">
            <a:extLst/>
          </a:blip>
          <a:stretch>
            <a:fillRect/>
          </a:stretch>
        </p:blipFill>
        <p:spPr>
          <a:xfrm>
            <a:off x="5285740" y="862171"/>
            <a:ext cx="3683001" cy="2209801"/>
          </a:xfrm>
          <a:prstGeom prst="rect">
            <a:avLst/>
          </a:prstGeom>
          <a:ln w="12700">
            <a:miter lim="400000"/>
          </a:ln>
        </p:spPr>
      </p:pic>
      <p:pic>
        <p:nvPicPr>
          <p:cNvPr id="54" name="pasted-image.tiff"/>
          <p:cNvPicPr>
            <a:picLocks noChangeAspect="1"/>
          </p:cNvPicPr>
          <p:nvPr/>
        </p:nvPicPr>
        <p:blipFill>
          <a:blip r:embed="rId3">
            <a:extLst/>
          </a:blip>
          <a:stretch>
            <a:fillRect/>
          </a:stretch>
        </p:blipFill>
        <p:spPr>
          <a:xfrm>
            <a:off x="5275937" y="3327042"/>
            <a:ext cx="3683001" cy="2758696"/>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2. Hannah’s prayer and vow </a:t>
            </a:r>
            <a:r>
              <a:rPr>
                <a:solidFill>
                  <a:srgbClr val="FF2600"/>
                </a:solidFill>
              </a:rPr>
              <a:t>1:9-18</a:t>
            </a:r>
          </a:p>
        </p:txBody>
      </p:sp>
      <p:sp>
        <p:nvSpPr>
          <p:cNvPr id="57" name="Shape 57"/>
          <p:cNvSpPr/>
          <p:nvPr>
            <p:ph type="body" idx="1"/>
          </p:nvPr>
        </p:nvSpPr>
        <p:spPr>
          <a:xfrm>
            <a:off x="266700" y="772159"/>
            <a:ext cx="8610600" cy="5803584"/>
          </a:xfrm>
          <a:prstGeom prst="rect">
            <a:avLst/>
          </a:prstGeom>
        </p:spPr>
        <p:txBody>
          <a:bodyPr/>
          <a:lstStyle/>
          <a:p>
            <a:pPr marL="569912" indent="-569912">
              <a:spcBef>
                <a:spcPts val="6100"/>
              </a:spcBef>
              <a:buSzTx/>
              <a:buNone/>
              <a:defRPr sz="2800"/>
            </a:pPr>
            <a:r>
              <a:t>a.	Her prayer &amp; vow in the tabernacle — if God would give her a son, she would 	consecrate him to His service, </a:t>
            </a:r>
            <a:r>
              <a:rPr>
                <a:solidFill>
                  <a:srgbClr val="FF2600"/>
                </a:solidFill>
              </a:rPr>
              <a:t>9-11</a:t>
            </a:r>
            <a:r>
              <a:t>.</a:t>
            </a:r>
          </a:p>
        </p:txBody>
      </p:sp>
      <p:pic>
        <p:nvPicPr>
          <p:cNvPr id="58" name="pasted-image.tiff"/>
          <p:cNvPicPr>
            <a:picLocks noChangeAspect="1"/>
          </p:cNvPicPr>
          <p:nvPr/>
        </p:nvPicPr>
        <p:blipFill>
          <a:blip r:embed="rId2">
            <a:extLst/>
          </a:blip>
          <a:stretch>
            <a:fillRect/>
          </a:stretch>
        </p:blipFill>
        <p:spPr>
          <a:xfrm>
            <a:off x="5449871" y="2241034"/>
            <a:ext cx="3454401" cy="2220686"/>
          </a:xfrm>
          <a:prstGeom prst="rect">
            <a:avLst/>
          </a:prstGeom>
          <a:ln w="12700">
            <a:miter lim="400000"/>
          </a:ln>
        </p:spPr>
      </p:pic>
      <p:pic>
        <p:nvPicPr>
          <p:cNvPr id="59" name="pasted-image.tiff"/>
          <p:cNvPicPr>
            <a:picLocks noChangeAspect="1"/>
          </p:cNvPicPr>
          <p:nvPr/>
        </p:nvPicPr>
        <p:blipFill>
          <a:blip r:embed="rId3">
            <a:extLst/>
          </a:blip>
          <a:stretch>
            <a:fillRect/>
          </a:stretch>
        </p:blipFill>
        <p:spPr>
          <a:xfrm>
            <a:off x="2062822" y="2254250"/>
            <a:ext cx="3226147" cy="2194254"/>
          </a:xfrm>
          <a:prstGeom prst="rect">
            <a:avLst/>
          </a:prstGeom>
          <a:ln w="12700">
            <a:miter lim="400000"/>
          </a:ln>
        </p:spPr>
      </p:pic>
      <p:pic>
        <p:nvPicPr>
          <p:cNvPr id="60" name="pasted-image.tiff"/>
          <p:cNvPicPr>
            <a:picLocks noChangeAspect="1"/>
          </p:cNvPicPr>
          <p:nvPr/>
        </p:nvPicPr>
        <p:blipFill>
          <a:blip r:embed="rId4">
            <a:extLst/>
          </a:blip>
          <a:stretch>
            <a:fillRect/>
          </a:stretch>
        </p:blipFill>
        <p:spPr>
          <a:xfrm>
            <a:off x="59015" y="2265997"/>
            <a:ext cx="1901063" cy="298435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2. Hannah’s prayer and vow </a:t>
            </a:r>
            <a:r>
              <a:rPr>
                <a:solidFill>
                  <a:srgbClr val="FF2600"/>
                </a:solidFill>
              </a:rPr>
              <a:t>1:9-18</a:t>
            </a:r>
          </a:p>
        </p:txBody>
      </p:sp>
      <p:sp>
        <p:nvSpPr>
          <p:cNvPr id="63" name="Shape 63"/>
          <p:cNvSpPr/>
          <p:nvPr>
            <p:ph type="body" idx="1"/>
          </p:nvPr>
        </p:nvSpPr>
        <p:spPr>
          <a:xfrm>
            <a:off x="266700" y="772159"/>
            <a:ext cx="8610600" cy="5803584"/>
          </a:xfrm>
          <a:prstGeom prst="rect">
            <a:avLst/>
          </a:prstGeom>
        </p:spPr>
        <p:txBody>
          <a:bodyPr/>
          <a:lstStyle/>
          <a:p>
            <a:pPr marL="569912" indent="-569912">
              <a:spcBef>
                <a:spcPts val="6100"/>
              </a:spcBef>
              <a:buSzTx/>
              <a:buNone/>
              <a:defRPr sz="2800"/>
            </a:pPr>
            <a:r>
              <a:t>b.	Eli, the high priest, indistinctly hearing her pray, charges her with being drunk, </a:t>
            </a:r>
            <a:r>
              <a:rPr>
                <a:solidFill>
                  <a:srgbClr val="FF2600"/>
                </a:solidFill>
              </a:rPr>
              <a:t>12-14</a:t>
            </a:r>
          </a:p>
        </p:txBody>
      </p:sp>
      <p:pic>
        <p:nvPicPr>
          <p:cNvPr id="64" name="pasted-image.tiff"/>
          <p:cNvPicPr>
            <a:picLocks noChangeAspect="1"/>
          </p:cNvPicPr>
          <p:nvPr/>
        </p:nvPicPr>
        <p:blipFill>
          <a:blip r:embed="rId2">
            <a:extLst/>
          </a:blip>
          <a:stretch>
            <a:fillRect/>
          </a:stretch>
        </p:blipFill>
        <p:spPr>
          <a:xfrm>
            <a:off x="5661779" y="1918215"/>
            <a:ext cx="3289301" cy="2476501"/>
          </a:xfrm>
          <a:prstGeom prst="rect">
            <a:avLst/>
          </a:prstGeom>
          <a:ln w="12700">
            <a:miter lim="400000"/>
          </a:ln>
        </p:spPr>
      </p:pic>
      <p:pic>
        <p:nvPicPr>
          <p:cNvPr id="65" name="pasted-image.tiff"/>
          <p:cNvPicPr>
            <a:picLocks noChangeAspect="1"/>
          </p:cNvPicPr>
          <p:nvPr/>
        </p:nvPicPr>
        <p:blipFill>
          <a:blip r:embed="rId3">
            <a:extLst/>
          </a:blip>
          <a:stretch>
            <a:fillRect/>
          </a:stretch>
        </p:blipFill>
        <p:spPr>
          <a:xfrm>
            <a:off x="890865" y="1963142"/>
            <a:ext cx="4261871" cy="2386648"/>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2. Hannah’s prayer and vow </a:t>
            </a:r>
            <a:r>
              <a:rPr>
                <a:solidFill>
                  <a:srgbClr val="FF2600"/>
                </a:solidFill>
              </a:rPr>
              <a:t>1:9-18</a:t>
            </a:r>
          </a:p>
        </p:txBody>
      </p:sp>
      <p:sp>
        <p:nvSpPr>
          <p:cNvPr id="68" name="Shape 68"/>
          <p:cNvSpPr/>
          <p:nvPr>
            <p:ph type="body" idx="1"/>
          </p:nvPr>
        </p:nvSpPr>
        <p:spPr>
          <a:xfrm>
            <a:off x="266700" y="772159"/>
            <a:ext cx="6135886" cy="5803584"/>
          </a:xfrm>
          <a:prstGeom prst="rect">
            <a:avLst/>
          </a:prstGeom>
        </p:spPr>
        <p:txBody>
          <a:bodyPr/>
          <a:lstStyle/>
          <a:p>
            <a:pPr marL="569912" indent="-569912">
              <a:spcBef>
                <a:spcPts val="6100"/>
              </a:spcBef>
              <a:buSzTx/>
              <a:buNone/>
              <a:defRPr sz="2800"/>
            </a:pPr>
            <a:r>
              <a:t>c.	Her defense of her conduct, </a:t>
            </a:r>
            <a:r>
              <a:rPr>
                <a:solidFill>
                  <a:srgbClr val="FF2600"/>
                </a:solidFill>
              </a:rPr>
              <a:t>15-16</a:t>
            </a:r>
            <a:r>
              <a:t>.</a:t>
            </a:r>
          </a:p>
          <a:p>
            <a:pPr marL="569912" indent="-569912">
              <a:spcBef>
                <a:spcPts val="6100"/>
              </a:spcBef>
              <a:buSzTx/>
              <a:buNone/>
              <a:defRPr sz="2800"/>
            </a:pPr>
            <a:r>
              <a:t>d.	Eli, undeceived, blesses her &amp; she takes courage, </a:t>
            </a:r>
            <a:r>
              <a:rPr>
                <a:solidFill>
                  <a:srgbClr val="FF2600"/>
                </a:solidFill>
              </a:rPr>
              <a:t>17-18</a:t>
            </a:r>
            <a:r>
              <a:t>.</a:t>
            </a:r>
          </a:p>
          <a:p>
            <a:pPr marL="569912" indent="-569912">
              <a:spcBef>
                <a:spcPts val="6100"/>
              </a:spcBef>
              <a:buSzTx/>
              <a:buNone/>
              <a:defRPr sz="2800"/>
            </a:pPr>
            <a:r>
              <a:rPr u="sng"/>
              <a:t>Lesson</a:t>
            </a:r>
            <a:r>
              <a:t> - It always pays, in the long run, to return to the Lord what He first has given us, whether it is time, money, service, talent or children.</a:t>
            </a:r>
          </a:p>
        </p:txBody>
      </p:sp>
      <p:pic>
        <p:nvPicPr>
          <p:cNvPr id="69" name="pasted-image.tiff"/>
          <p:cNvPicPr>
            <a:picLocks noChangeAspect="1"/>
          </p:cNvPicPr>
          <p:nvPr/>
        </p:nvPicPr>
        <p:blipFill>
          <a:blip r:embed="rId2">
            <a:extLst/>
          </a:blip>
          <a:stretch>
            <a:fillRect/>
          </a:stretch>
        </p:blipFill>
        <p:spPr>
          <a:xfrm>
            <a:off x="6341546" y="885785"/>
            <a:ext cx="2853816" cy="3708143"/>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229438" y="27939"/>
            <a:ext cx="8441284" cy="705804"/>
          </a:xfrm>
          <a:prstGeom prst="rect">
            <a:avLst/>
          </a:prstGeom>
        </p:spPr>
        <p:txBody>
          <a:bodyPr/>
          <a:lstStyle/>
          <a:p>
            <a:pPr marL="1117600" indent="-1117600">
              <a:defRPr b="1" sz="3600">
                <a:solidFill>
                  <a:srgbClr val="000080"/>
                </a:solidFill>
              </a:defRPr>
            </a:pPr>
            <a:r>
              <a:t>3. Birth of Samuel </a:t>
            </a:r>
            <a:r>
              <a:rPr>
                <a:solidFill>
                  <a:srgbClr val="FF2600"/>
                </a:solidFill>
              </a:rPr>
              <a:t>1:19-23</a:t>
            </a:r>
          </a:p>
        </p:txBody>
      </p:sp>
      <p:sp>
        <p:nvSpPr>
          <p:cNvPr id="72" name="Shape 72"/>
          <p:cNvSpPr/>
          <p:nvPr>
            <p:ph type="body" idx="1"/>
          </p:nvPr>
        </p:nvSpPr>
        <p:spPr>
          <a:xfrm>
            <a:off x="266700" y="772159"/>
            <a:ext cx="8610600" cy="5803584"/>
          </a:xfrm>
          <a:prstGeom prst="rect">
            <a:avLst/>
          </a:prstGeom>
        </p:spPr>
        <p:txBody>
          <a:bodyPr/>
          <a:lstStyle/>
          <a:p>
            <a:pPr marL="552815" indent="-552815" defTabSz="886968">
              <a:spcBef>
                <a:spcPts val="5900"/>
              </a:spcBef>
              <a:buSzTx/>
              <a:buNone/>
              <a:defRPr sz="2716"/>
            </a:pPr>
            <a:r>
              <a:t>a.	Hannah and Elkanah return home; she conceives, bears a son, &amp; calls him Samuel, </a:t>
            </a:r>
            <a:r>
              <a:rPr>
                <a:solidFill>
                  <a:srgbClr val="FF2600"/>
                </a:solidFill>
              </a:rPr>
              <a:t>19-20</a:t>
            </a:r>
          </a:p>
          <a:p>
            <a:pPr marL="552815" indent="-552815" defTabSz="886968">
              <a:spcBef>
                <a:spcPts val="5900"/>
              </a:spcBef>
              <a:buSzTx/>
              <a:buNone/>
              <a:defRPr sz="2716"/>
            </a:pPr>
            <a:r>
              <a:t>b.	Elkanah &amp; his family go again to Shiloh to worship; but Hannah stays at home to nurse her child, purposing, as soon as he is weaned, to go and offer him to the Lord, according to her vow, </a:t>
            </a:r>
            <a:r>
              <a:rPr>
                <a:solidFill>
                  <a:srgbClr val="FF2600"/>
                </a:solidFill>
              </a:rPr>
              <a:t>21-23</a:t>
            </a:r>
          </a:p>
          <a:p>
            <a:pPr marL="552815" indent="-552815" defTabSz="886968">
              <a:spcBef>
                <a:spcPts val="5900"/>
              </a:spcBef>
              <a:buSzTx/>
              <a:buNone/>
              <a:defRPr sz="2716"/>
            </a:pPr>
          </a:p>
        </p:txBody>
      </p:sp>
      <p:pic>
        <p:nvPicPr>
          <p:cNvPr id="73" name="pasted-image.tiff"/>
          <p:cNvPicPr>
            <a:picLocks noChangeAspect="1"/>
          </p:cNvPicPr>
          <p:nvPr/>
        </p:nvPicPr>
        <p:blipFill>
          <a:blip r:embed="rId2">
            <a:extLst/>
          </a:blip>
          <a:stretch>
            <a:fillRect/>
          </a:stretch>
        </p:blipFill>
        <p:spPr>
          <a:xfrm>
            <a:off x="6472991" y="3778329"/>
            <a:ext cx="2387601" cy="2997201"/>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Neue"/>
        <a:ea typeface="Helvetica Neue"/>
        <a:cs typeface="Helvetica Neue"/>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Neue"/>
        <a:ea typeface="Helvetica Neue"/>
        <a:cs typeface="Helvetica Neue"/>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